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 id="2147483684" r:id="rId3"/>
    <p:sldMasterId id="2147483686" r:id="rId4"/>
    <p:sldMasterId id="2147483688" r:id="rId5"/>
    <p:sldMasterId id="2147483690" r:id="rId6"/>
  </p:sldMasterIdLst>
  <p:notesMasterIdLst>
    <p:notesMasterId r:id="rId73"/>
  </p:notesMasterIdLst>
  <p:sldIdLst>
    <p:sldId id="256" r:id="rId7"/>
    <p:sldId id="267" r:id="rId8"/>
    <p:sldId id="339" r:id="rId9"/>
    <p:sldId id="340" r:id="rId10"/>
    <p:sldId id="259" r:id="rId11"/>
    <p:sldId id="343" r:id="rId12"/>
    <p:sldId id="294" r:id="rId13"/>
    <p:sldId id="344" r:id="rId14"/>
    <p:sldId id="345" r:id="rId15"/>
    <p:sldId id="346" r:id="rId16"/>
    <p:sldId id="347" r:id="rId17"/>
    <p:sldId id="348" r:id="rId18"/>
    <p:sldId id="349" r:id="rId19"/>
    <p:sldId id="350" r:id="rId20"/>
    <p:sldId id="341" r:id="rId21"/>
    <p:sldId id="351" r:id="rId22"/>
    <p:sldId id="352" r:id="rId23"/>
    <p:sldId id="353" r:id="rId24"/>
    <p:sldId id="354" r:id="rId25"/>
    <p:sldId id="355" r:id="rId26"/>
    <p:sldId id="356" r:id="rId27"/>
    <p:sldId id="357" r:id="rId28"/>
    <p:sldId id="358" r:id="rId29"/>
    <p:sldId id="359" r:id="rId30"/>
    <p:sldId id="360" r:id="rId31"/>
    <p:sldId id="342" r:id="rId32"/>
    <p:sldId id="361"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76" r:id="rId48"/>
    <p:sldId id="377" r:id="rId49"/>
    <p:sldId id="378" r:id="rId50"/>
    <p:sldId id="379" r:id="rId51"/>
    <p:sldId id="380" r:id="rId52"/>
    <p:sldId id="296" r:id="rId53"/>
    <p:sldId id="381" r:id="rId54"/>
    <p:sldId id="382" r:id="rId55"/>
    <p:sldId id="383" r:id="rId56"/>
    <p:sldId id="384" r:id="rId57"/>
    <p:sldId id="385" r:id="rId58"/>
    <p:sldId id="386" r:id="rId59"/>
    <p:sldId id="387" r:id="rId60"/>
    <p:sldId id="388" r:id="rId61"/>
    <p:sldId id="389" r:id="rId62"/>
    <p:sldId id="390" r:id="rId63"/>
    <p:sldId id="391" r:id="rId64"/>
    <p:sldId id="392" r:id="rId65"/>
    <p:sldId id="291" r:id="rId66"/>
    <p:sldId id="393" r:id="rId67"/>
    <p:sldId id="394" r:id="rId68"/>
    <p:sldId id="395" r:id="rId69"/>
    <p:sldId id="396" r:id="rId70"/>
    <p:sldId id="397" r:id="rId71"/>
    <p:sldId id="261" r:id="rId7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9414"/>
    <a:srgbClr val="184972"/>
    <a:srgbClr val="365D7E"/>
    <a:srgbClr val="F5F5EB"/>
    <a:srgbClr val="F6C954"/>
    <a:srgbClr val="E8646B"/>
    <a:srgbClr val="01AAE8"/>
    <a:srgbClr val="CAA51A"/>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4660"/>
  </p:normalViewPr>
  <p:slideViewPr>
    <p:cSldViewPr snapToGrid="0">
      <p:cViewPr varScale="1">
        <p:scale>
          <a:sx n="98" d="100"/>
          <a:sy n="98" d="100"/>
        </p:scale>
        <p:origin x="101" y="32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notesMaster" Target="notesMasters/notesMaster1.xml"/><Relationship Id="rId78"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F6E1A-E549-4B70-917C-430D63EF1281}" type="datetimeFigureOut">
              <a:rPr lang="zh-CN" altLang="en-US" smtClean="0"/>
              <a:t>2017/10/26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74D63-EDE8-4C57-947F-59F7EB7C1C3D}" type="slidenum">
              <a:rPr lang="zh-CN" altLang="en-US" smtClean="0"/>
              <a:t>‹#›</a:t>
            </a:fld>
            <a:endParaRPr lang="zh-CN" altLang="en-US"/>
          </a:p>
        </p:txBody>
      </p:sp>
    </p:spTree>
    <p:extLst>
      <p:ext uri="{BB962C8B-B14F-4D97-AF65-F5344CB8AC3E}">
        <p14:creationId xmlns:p14="http://schemas.microsoft.com/office/powerpoint/2010/main" val="272450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3ECA926-3ABE-4D2D-AFF3-2D7FC57D74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58300" cy="5143500"/>
          </a:xfrm>
          <a:prstGeom prst="rect">
            <a:avLst/>
          </a:prstGeom>
        </p:spPr>
      </p:pic>
      <p:sp>
        <p:nvSpPr>
          <p:cNvPr id="10" name="文本框 9">
            <a:extLst>
              <a:ext uri="{FF2B5EF4-FFF2-40B4-BE49-F238E27FC236}">
                <a16:creationId xmlns:a16="http://schemas.microsoft.com/office/drawing/2014/main" id="{431EBA66-E817-427B-8D65-9E7E4371C7CD}"/>
              </a:ext>
            </a:extLst>
          </p:cNvPr>
          <p:cNvSpPr txBox="1"/>
          <p:nvPr userDrawn="1"/>
        </p:nvSpPr>
        <p:spPr>
          <a:xfrm>
            <a:off x="2751625" y="2054691"/>
            <a:ext cx="6709875" cy="1015663"/>
          </a:xfrm>
          <a:prstGeom prst="rect">
            <a:avLst/>
          </a:prstGeom>
          <a:noFill/>
        </p:spPr>
        <p:txBody>
          <a:bodyPr wrap="square" rtlCol="0">
            <a:spAutoFit/>
          </a:bodyPr>
          <a:lstStyle/>
          <a:p>
            <a:r>
              <a:rPr lang="zh-CN" altLang="en-US" sz="6000" b="1" i="1" dirty="0">
                <a:solidFill>
                  <a:schemeClr val="bg1"/>
                </a:solidFill>
                <a:latin typeface="方正中倩简体" panose="03000509000000000000" pitchFamily="65" charset="-122"/>
                <a:ea typeface="方正中倩简体" panose="03000509000000000000" pitchFamily="65" charset="-122"/>
              </a:rPr>
              <a:t>液压与气压传动</a:t>
            </a:r>
          </a:p>
        </p:txBody>
      </p:sp>
    </p:spTree>
    <p:extLst>
      <p:ext uri="{BB962C8B-B14F-4D97-AF65-F5344CB8AC3E}">
        <p14:creationId xmlns:p14="http://schemas.microsoft.com/office/powerpoint/2010/main" val="30496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6_标题和内容">
    <p:spTree>
      <p:nvGrpSpPr>
        <p:cNvPr id="1" name=""/>
        <p:cNvGrpSpPr/>
        <p:nvPr/>
      </p:nvGrpSpPr>
      <p:grpSpPr>
        <a:xfrm>
          <a:off x="0" y="0"/>
          <a:ext cx="0" cy="0"/>
          <a:chOff x="0" y="0"/>
          <a:chExt cx="0" cy="0"/>
        </a:xfrm>
      </p:grpSpPr>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959293" y="3503020"/>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959293" y="1710960"/>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4" name="圆角矩形 5">
            <a:extLst>
              <a:ext uri="{FF2B5EF4-FFF2-40B4-BE49-F238E27FC236}">
                <a16:creationId xmlns:a16="http://schemas.microsoft.com/office/drawing/2014/main" id="{95881F17-591E-4260-A8E9-38C55B6CA959}"/>
              </a:ext>
            </a:extLst>
          </p:cNvPr>
          <p:cNvSpPr/>
          <p:nvPr userDrawn="1"/>
        </p:nvSpPr>
        <p:spPr>
          <a:xfrm>
            <a:off x="1667800" y="1223404"/>
            <a:ext cx="6492432" cy="127567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9" name="圆角矩形 5">
            <a:extLst>
              <a:ext uri="{FF2B5EF4-FFF2-40B4-BE49-F238E27FC236}">
                <a16:creationId xmlns:a16="http://schemas.microsoft.com/office/drawing/2014/main" id="{6A13F4B5-C9DF-4687-919E-1F96712556D6}"/>
              </a:ext>
            </a:extLst>
          </p:cNvPr>
          <p:cNvSpPr/>
          <p:nvPr userDrawn="1"/>
        </p:nvSpPr>
        <p:spPr>
          <a:xfrm>
            <a:off x="1667800" y="2843431"/>
            <a:ext cx="6492432" cy="170965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9" name="矩形 28">
            <a:extLst>
              <a:ext uri="{FF2B5EF4-FFF2-40B4-BE49-F238E27FC236}">
                <a16:creationId xmlns:a16="http://schemas.microsoft.com/office/drawing/2014/main" id="{654F3353-1189-4B28-BAD9-76F07AE9AE6E}"/>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178722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1_标题和内容">
    <p:spTree>
      <p:nvGrpSpPr>
        <p:cNvPr id="1" name=""/>
        <p:cNvGrpSpPr/>
        <p:nvPr/>
      </p:nvGrpSpPr>
      <p:grpSpPr>
        <a:xfrm>
          <a:off x="0" y="0"/>
          <a:ext cx="0" cy="0"/>
          <a:chOff x="0" y="0"/>
          <a:chExt cx="0" cy="0"/>
        </a:xfrm>
      </p:grpSpPr>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1068711" y="179294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2002161" y="2944111"/>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1068711" y="3125921"/>
            <a:ext cx="684889" cy="734891"/>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88" name="圆角矩形 5">
            <a:extLst>
              <a:ext uri="{FF2B5EF4-FFF2-40B4-BE49-F238E27FC236}">
                <a16:creationId xmlns:a16="http://schemas.microsoft.com/office/drawing/2014/main" id="{C68CC590-FECB-4B67-974F-69AA96A65A58}"/>
              </a:ext>
            </a:extLst>
          </p:cNvPr>
          <p:cNvSpPr/>
          <p:nvPr userDrawn="1"/>
        </p:nvSpPr>
        <p:spPr>
          <a:xfrm>
            <a:off x="1871367" y="149972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92797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5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04937" y="2574047"/>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223108" y="715161"/>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623531" y="1532723"/>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158121" y="171674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93719" y="3481375"/>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01852" y="4446696"/>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158121" y="2445250"/>
            <a:ext cx="564772" cy="604059"/>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60" name="圆角矩形 5">
            <a:extLst>
              <a:ext uri="{FF2B5EF4-FFF2-40B4-BE49-F238E27FC236}">
                <a16:creationId xmlns:a16="http://schemas.microsoft.com/office/drawing/2014/main" id="{2787E28C-1393-4C03-B149-9D131FEFC85B}"/>
              </a:ext>
            </a:extLst>
          </p:cNvPr>
          <p:cNvSpPr/>
          <p:nvPr userDrawn="1"/>
        </p:nvSpPr>
        <p:spPr>
          <a:xfrm>
            <a:off x="886697" y="586628"/>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4" name="圆角矩形 5">
            <a:extLst>
              <a:ext uri="{FF2B5EF4-FFF2-40B4-BE49-F238E27FC236}">
                <a16:creationId xmlns:a16="http://schemas.microsoft.com/office/drawing/2014/main" id="{895A52EE-02A3-4FB6-8820-97958A2451BB}"/>
              </a:ext>
            </a:extLst>
          </p:cNvPr>
          <p:cNvSpPr/>
          <p:nvPr userDrawn="1"/>
        </p:nvSpPr>
        <p:spPr>
          <a:xfrm>
            <a:off x="886697"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5" name="圆角矩形 5">
            <a:extLst>
              <a:ext uri="{FF2B5EF4-FFF2-40B4-BE49-F238E27FC236}">
                <a16:creationId xmlns:a16="http://schemas.microsoft.com/office/drawing/2014/main" id="{801E20F9-007C-4508-B173-1F120A199734}"/>
              </a:ext>
            </a:extLst>
          </p:cNvPr>
          <p:cNvSpPr/>
          <p:nvPr userDrawn="1"/>
        </p:nvSpPr>
        <p:spPr>
          <a:xfrm>
            <a:off x="886697"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6" name="圆角矩形 5">
            <a:extLst>
              <a:ext uri="{FF2B5EF4-FFF2-40B4-BE49-F238E27FC236}">
                <a16:creationId xmlns:a16="http://schemas.microsoft.com/office/drawing/2014/main" id="{A5CDE024-19AD-4A0B-B258-01FB82094B22}"/>
              </a:ext>
            </a:extLst>
          </p:cNvPr>
          <p:cNvSpPr/>
          <p:nvPr userDrawn="1"/>
        </p:nvSpPr>
        <p:spPr>
          <a:xfrm>
            <a:off x="886697"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7" name="圆角矩形 5">
            <a:extLst>
              <a:ext uri="{FF2B5EF4-FFF2-40B4-BE49-F238E27FC236}">
                <a16:creationId xmlns:a16="http://schemas.microsoft.com/office/drawing/2014/main" id="{6FB024B9-0A28-41F7-840B-A57286F24809}"/>
              </a:ext>
            </a:extLst>
          </p:cNvPr>
          <p:cNvSpPr/>
          <p:nvPr userDrawn="1"/>
        </p:nvSpPr>
        <p:spPr>
          <a:xfrm>
            <a:off x="886697"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8" name="组合 9">
            <a:extLst>
              <a:ext uri="{FF2B5EF4-FFF2-40B4-BE49-F238E27FC236}">
                <a16:creationId xmlns:a16="http://schemas.microsoft.com/office/drawing/2014/main" id="{F2897FF1-D95A-4B77-869B-516A46F6C93F}"/>
              </a:ext>
            </a:extLst>
          </p:cNvPr>
          <p:cNvGrpSpPr>
            <a:grpSpLocks/>
          </p:cNvGrpSpPr>
          <p:nvPr userDrawn="1"/>
        </p:nvGrpSpPr>
        <p:grpSpPr bwMode="auto">
          <a:xfrm>
            <a:off x="162554" y="3620960"/>
            <a:ext cx="535340" cy="321698"/>
            <a:chOff x="5798020" y="3988475"/>
            <a:chExt cx="1659130" cy="776059"/>
          </a:xfrm>
        </p:grpSpPr>
        <p:sp>
          <p:nvSpPr>
            <p:cNvPr id="70" name="等腰三角形 69">
              <a:extLst>
                <a:ext uri="{FF2B5EF4-FFF2-40B4-BE49-F238E27FC236}">
                  <a16:creationId xmlns:a16="http://schemas.microsoft.com/office/drawing/2014/main" id="{C1101A95-C2A4-465A-842E-1FD43AF603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 name="等腰三角形 70">
              <a:extLst>
                <a:ext uri="{FF2B5EF4-FFF2-40B4-BE49-F238E27FC236}">
                  <a16:creationId xmlns:a16="http://schemas.microsoft.com/office/drawing/2014/main" id="{F4E05295-FCFB-4586-9ABF-58C192B0653D}"/>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等腰三角形 71">
              <a:extLst>
                <a:ext uri="{FF2B5EF4-FFF2-40B4-BE49-F238E27FC236}">
                  <a16:creationId xmlns:a16="http://schemas.microsoft.com/office/drawing/2014/main" id="{BA4F2BE4-53CB-4640-AB7A-D04FACFB63E8}"/>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89" name="组合 5">
            <a:extLst>
              <a:ext uri="{FF2B5EF4-FFF2-40B4-BE49-F238E27FC236}">
                <a16:creationId xmlns:a16="http://schemas.microsoft.com/office/drawing/2014/main" id="{F54AD622-2D0E-4AD5-A6E0-2886E0A30029}"/>
              </a:ext>
            </a:extLst>
          </p:cNvPr>
          <p:cNvGrpSpPr>
            <a:grpSpLocks/>
          </p:cNvGrpSpPr>
          <p:nvPr userDrawn="1"/>
        </p:nvGrpSpPr>
        <p:grpSpPr bwMode="auto">
          <a:xfrm>
            <a:off x="221195" y="4456705"/>
            <a:ext cx="395853" cy="388593"/>
            <a:chOff x="5398306" y="552049"/>
            <a:chExt cx="835710" cy="731456"/>
          </a:xfrm>
        </p:grpSpPr>
        <p:sp>
          <p:nvSpPr>
            <p:cNvPr id="90" name="等腰三角形 89">
              <a:extLst>
                <a:ext uri="{FF2B5EF4-FFF2-40B4-BE49-F238E27FC236}">
                  <a16:creationId xmlns:a16="http://schemas.microsoft.com/office/drawing/2014/main" id="{96FC88DF-5F67-4F95-96AD-264AEBDEED38}"/>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等腰三角形 90">
              <a:extLst>
                <a:ext uri="{FF2B5EF4-FFF2-40B4-BE49-F238E27FC236}">
                  <a16:creationId xmlns:a16="http://schemas.microsoft.com/office/drawing/2014/main" id="{97E7941F-B61A-463C-BA19-3D6714B42A3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 name="圆角矩形 5">
            <a:extLst>
              <a:ext uri="{FF2B5EF4-FFF2-40B4-BE49-F238E27FC236}">
                <a16:creationId xmlns:a16="http://schemas.microsoft.com/office/drawing/2014/main" id="{1B045E0B-4F39-4F9C-8524-08BD2855BDA7}"/>
              </a:ext>
            </a:extLst>
          </p:cNvPr>
          <p:cNvSpPr/>
          <p:nvPr userDrawn="1"/>
        </p:nvSpPr>
        <p:spPr>
          <a:xfrm>
            <a:off x="5560681"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3" name="圆角矩形 5">
            <a:extLst>
              <a:ext uri="{FF2B5EF4-FFF2-40B4-BE49-F238E27FC236}">
                <a16:creationId xmlns:a16="http://schemas.microsoft.com/office/drawing/2014/main" id="{D219E933-8BB3-4ADA-BA94-21805DAF0AAC}"/>
              </a:ext>
            </a:extLst>
          </p:cNvPr>
          <p:cNvSpPr/>
          <p:nvPr userDrawn="1"/>
        </p:nvSpPr>
        <p:spPr>
          <a:xfrm>
            <a:off x="5560681"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4" name="圆角矩形 5">
            <a:extLst>
              <a:ext uri="{FF2B5EF4-FFF2-40B4-BE49-F238E27FC236}">
                <a16:creationId xmlns:a16="http://schemas.microsoft.com/office/drawing/2014/main" id="{74C140D0-5C92-422A-A11A-93331D72C3DD}"/>
              </a:ext>
            </a:extLst>
          </p:cNvPr>
          <p:cNvSpPr/>
          <p:nvPr userDrawn="1"/>
        </p:nvSpPr>
        <p:spPr>
          <a:xfrm>
            <a:off x="5560681"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5" name="圆角矩形 5">
            <a:extLst>
              <a:ext uri="{FF2B5EF4-FFF2-40B4-BE49-F238E27FC236}">
                <a16:creationId xmlns:a16="http://schemas.microsoft.com/office/drawing/2014/main" id="{0CCDAEF8-B68C-4EB5-8D29-20E5DFB1A294}"/>
              </a:ext>
            </a:extLst>
          </p:cNvPr>
          <p:cNvSpPr/>
          <p:nvPr userDrawn="1"/>
        </p:nvSpPr>
        <p:spPr>
          <a:xfrm>
            <a:off x="5560681"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74336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22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CAA51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38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3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6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01AA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30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7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2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311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EFD71DE3-7127-4ADD-8C88-545CE769B607}"/>
              </a:ext>
            </a:extLst>
          </p:cNvPr>
          <p:cNvSpPr/>
          <p:nvPr userDrawn="1"/>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直角三角形 2">
            <a:extLst>
              <a:ext uri="{FF2B5EF4-FFF2-40B4-BE49-F238E27FC236}">
                <a16:creationId xmlns:a16="http://schemas.microsoft.com/office/drawing/2014/main" id="{A80A0638-622C-4C77-B690-3379957F3E34}"/>
              </a:ext>
            </a:extLst>
          </p:cNvPr>
          <p:cNvSpPr/>
          <p:nvPr userDrawn="1"/>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770884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3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56419" y="960569"/>
            <a:ext cx="1192825" cy="8936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56419" y="3131184"/>
            <a:ext cx="1337187" cy="8384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8842" y="893811"/>
            <a:ext cx="3024505" cy="1145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1" y="2962947"/>
            <a:ext cx="3024505" cy="1145728"/>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99775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ECE674EB-9855-46C4-955D-A16DEE538E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9072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43856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6_标题和内容">
    <p:spTree>
      <p:nvGrpSpPr>
        <p:cNvPr id="1" name=""/>
        <p:cNvGrpSpPr/>
        <p:nvPr/>
      </p:nvGrpSpPr>
      <p:grpSpPr>
        <a:xfrm>
          <a:off x="0" y="0"/>
          <a:ext cx="0" cy="0"/>
          <a:chOff x="0" y="0"/>
          <a:chExt cx="0" cy="0"/>
        </a:xfrm>
      </p:grpSpPr>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982724" y="3350620"/>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982724" y="1772960"/>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54" name="圆角矩形 5">
            <a:extLst>
              <a:ext uri="{FF2B5EF4-FFF2-40B4-BE49-F238E27FC236}">
                <a16:creationId xmlns:a16="http://schemas.microsoft.com/office/drawing/2014/main" id="{95881F17-591E-4260-A8E9-38C55B6CA959}"/>
              </a:ext>
            </a:extLst>
          </p:cNvPr>
          <p:cNvSpPr/>
          <p:nvPr userDrawn="1"/>
        </p:nvSpPr>
        <p:spPr>
          <a:xfrm>
            <a:off x="1667800" y="1383606"/>
            <a:ext cx="6492432" cy="12135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s-ES"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9" name="圆角矩形 5">
            <a:extLst>
              <a:ext uri="{FF2B5EF4-FFF2-40B4-BE49-F238E27FC236}">
                <a16:creationId xmlns:a16="http://schemas.microsoft.com/office/drawing/2014/main" id="{6A13F4B5-C9DF-4687-919E-1F96712556D6}"/>
              </a:ext>
            </a:extLst>
          </p:cNvPr>
          <p:cNvSpPr/>
          <p:nvPr userDrawn="1"/>
        </p:nvSpPr>
        <p:spPr>
          <a:xfrm>
            <a:off x="1667800" y="2961784"/>
            <a:ext cx="6492432" cy="130541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s-ES"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 name="矩形 28">
            <a:extLst>
              <a:ext uri="{FF2B5EF4-FFF2-40B4-BE49-F238E27FC236}">
                <a16:creationId xmlns:a16="http://schemas.microsoft.com/office/drawing/2014/main" id="{654F3353-1189-4B28-BAD9-76F07AE9AE6E}"/>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569636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6_标题和内容">
    <p:spTree>
      <p:nvGrpSpPr>
        <p:cNvPr id="1" name=""/>
        <p:cNvGrpSpPr/>
        <p:nvPr/>
      </p:nvGrpSpPr>
      <p:grpSpPr>
        <a:xfrm>
          <a:off x="0" y="0"/>
          <a:ext cx="0" cy="0"/>
          <a:chOff x="0" y="0"/>
          <a:chExt cx="0" cy="0"/>
        </a:xfrm>
      </p:grpSpPr>
      <p:sp>
        <p:nvSpPr>
          <p:cNvPr id="69" name="圆角矩形 5">
            <a:extLst>
              <a:ext uri="{FF2B5EF4-FFF2-40B4-BE49-F238E27FC236}">
                <a16:creationId xmlns:a16="http://schemas.microsoft.com/office/drawing/2014/main" id="{6A13F4B5-C9DF-4687-919E-1F96712556D6}"/>
              </a:ext>
            </a:extLst>
          </p:cNvPr>
          <p:cNvSpPr/>
          <p:nvPr userDrawn="1"/>
        </p:nvSpPr>
        <p:spPr>
          <a:xfrm>
            <a:off x="1325784" y="2800350"/>
            <a:ext cx="6492432" cy="17399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s-ES"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 name="矩形 28">
            <a:extLst>
              <a:ext uri="{FF2B5EF4-FFF2-40B4-BE49-F238E27FC236}">
                <a16:creationId xmlns:a16="http://schemas.microsoft.com/office/drawing/2014/main" id="{654F3353-1189-4B28-BAD9-76F07AE9AE6E}"/>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0254923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6_标题和内容">
    <p:spTree>
      <p:nvGrpSpPr>
        <p:cNvPr id="1" name=""/>
        <p:cNvGrpSpPr/>
        <p:nvPr/>
      </p:nvGrpSpPr>
      <p:grpSpPr>
        <a:xfrm>
          <a:off x="0" y="0"/>
          <a:ext cx="0" cy="0"/>
          <a:chOff x="0" y="0"/>
          <a:chExt cx="0" cy="0"/>
        </a:xfrm>
      </p:grpSpPr>
      <p:sp>
        <p:nvSpPr>
          <p:cNvPr id="69" name="圆角矩形 5">
            <a:extLst>
              <a:ext uri="{FF2B5EF4-FFF2-40B4-BE49-F238E27FC236}">
                <a16:creationId xmlns:a16="http://schemas.microsoft.com/office/drawing/2014/main" id="{6A13F4B5-C9DF-4687-919E-1F96712556D6}"/>
              </a:ext>
            </a:extLst>
          </p:cNvPr>
          <p:cNvSpPr/>
          <p:nvPr userDrawn="1"/>
        </p:nvSpPr>
        <p:spPr>
          <a:xfrm>
            <a:off x="3536950" y="1371600"/>
            <a:ext cx="5111750" cy="348615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s-ES"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 name="矩形 28">
            <a:extLst>
              <a:ext uri="{FF2B5EF4-FFF2-40B4-BE49-F238E27FC236}">
                <a16:creationId xmlns:a16="http://schemas.microsoft.com/office/drawing/2014/main" id="{654F3353-1189-4B28-BAD9-76F07AE9AE6E}"/>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7242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6_标题和内容">
    <p:spTree>
      <p:nvGrpSpPr>
        <p:cNvPr id="1" name=""/>
        <p:cNvGrpSpPr/>
        <p:nvPr/>
      </p:nvGrpSpPr>
      <p:grpSpPr>
        <a:xfrm>
          <a:off x="0" y="0"/>
          <a:ext cx="0" cy="0"/>
          <a:chOff x="0" y="0"/>
          <a:chExt cx="0" cy="0"/>
        </a:xfrm>
      </p:grpSpPr>
      <p:sp>
        <p:nvSpPr>
          <p:cNvPr id="69" name="圆角矩形 5">
            <a:extLst>
              <a:ext uri="{FF2B5EF4-FFF2-40B4-BE49-F238E27FC236}">
                <a16:creationId xmlns:a16="http://schemas.microsoft.com/office/drawing/2014/main" id="{6A13F4B5-C9DF-4687-919E-1F96712556D6}"/>
              </a:ext>
            </a:extLst>
          </p:cNvPr>
          <p:cNvSpPr/>
          <p:nvPr userDrawn="1"/>
        </p:nvSpPr>
        <p:spPr>
          <a:xfrm>
            <a:off x="679450" y="1377950"/>
            <a:ext cx="4521200" cy="328295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s-ES"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 name="矩形 28">
            <a:extLst>
              <a:ext uri="{FF2B5EF4-FFF2-40B4-BE49-F238E27FC236}">
                <a16:creationId xmlns:a16="http://schemas.microsoft.com/office/drawing/2014/main" id="{654F3353-1189-4B28-BAD9-76F07AE9AE6E}"/>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021380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6_标题和内容">
    <p:spTree>
      <p:nvGrpSpPr>
        <p:cNvPr id="1" name=""/>
        <p:cNvGrpSpPr/>
        <p:nvPr/>
      </p:nvGrpSpPr>
      <p:grpSpPr>
        <a:xfrm>
          <a:off x="0" y="0"/>
          <a:ext cx="0" cy="0"/>
          <a:chOff x="0" y="0"/>
          <a:chExt cx="0" cy="0"/>
        </a:xfrm>
      </p:grpSpPr>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801595" y="2930467"/>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54" name="圆角矩形 5">
            <a:extLst>
              <a:ext uri="{FF2B5EF4-FFF2-40B4-BE49-F238E27FC236}">
                <a16:creationId xmlns:a16="http://schemas.microsoft.com/office/drawing/2014/main" id="{95881F17-591E-4260-A8E9-38C55B6CA959}"/>
              </a:ext>
            </a:extLst>
          </p:cNvPr>
          <p:cNvSpPr/>
          <p:nvPr userDrawn="1"/>
        </p:nvSpPr>
        <p:spPr>
          <a:xfrm>
            <a:off x="1535220" y="1333180"/>
            <a:ext cx="6492432" cy="152627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s-ES"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9" name="圆角矩形 5">
            <a:extLst>
              <a:ext uri="{FF2B5EF4-FFF2-40B4-BE49-F238E27FC236}">
                <a16:creationId xmlns:a16="http://schemas.microsoft.com/office/drawing/2014/main" id="{6A13F4B5-C9DF-4687-919E-1F96712556D6}"/>
              </a:ext>
            </a:extLst>
          </p:cNvPr>
          <p:cNvSpPr/>
          <p:nvPr userDrawn="1"/>
        </p:nvSpPr>
        <p:spPr>
          <a:xfrm>
            <a:off x="1535220" y="3556680"/>
            <a:ext cx="6492432" cy="125027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s-ES"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 name="矩形 28">
            <a:extLst>
              <a:ext uri="{FF2B5EF4-FFF2-40B4-BE49-F238E27FC236}">
                <a16:creationId xmlns:a16="http://schemas.microsoft.com/office/drawing/2014/main" id="{654F3353-1189-4B28-BAD9-76F07AE9AE6E}"/>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nvGrpSpPr>
          <p:cNvPr id="13" name="组合 12">
            <a:extLst>
              <a:ext uri="{FF2B5EF4-FFF2-40B4-BE49-F238E27FC236}">
                <a16:creationId xmlns:a16="http://schemas.microsoft.com/office/drawing/2014/main" id="{10826A1A-5624-4A9E-8BF1-A173EF05DDD0}"/>
              </a:ext>
            </a:extLst>
          </p:cNvPr>
          <p:cNvGrpSpPr/>
          <p:nvPr userDrawn="1"/>
        </p:nvGrpSpPr>
        <p:grpSpPr>
          <a:xfrm>
            <a:off x="809139" y="3838912"/>
            <a:ext cx="564772" cy="604059"/>
            <a:chOff x="11158538" y="2828925"/>
            <a:chExt cx="444499" cy="506413"/>
          </a:xfrm>
          <a:solidFill>
            <a:schemeClr val="bg1"/>
          </a:solidFill>
        </p:grpSpPr>
        <p:sp>
          <p:nvSpPr>
            <p:cNvPr id="14" name="Freeform 5">
              <a:extLst>
                <a:ext uri="{FF2B5EF4-FFF2-40B4-BE49-F238E27FC236}">
                  <a16:creationId xmlns:a16="http://schemas.microsoft.com/office/drawing/2014/main" id="{949C29C5-5A8F-464F-AB21-93C2B758EA76}"/>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 name="Freeform 6">
              <a:extLst>
                <a:ext uri="{FF2B5EF4-FFF2-40B4-BE49-F238E27FC236}">
                  <a16:creationId xmlns:a16="http://schemas.microsoft.com/office/drawing/2014/main" id="{05DDF01B-11C7-4085-80B1-C90477B8F353}"/>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 name="Freeform 7">
              <a:extLst>
                <a:ext uri="{FF2B5EF4-FFF2-40B4-BE49-F238E27FC236}">
                  <a16:creationId xmlns:a16="http://schemas.microsoft.com/office/drawing/2014/main" id="{9B4EE62F-8494-4116-8BD2-B614C3D7C0AD}"/>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 name="Freeform 8">
              <a:extLst>
                <a:ext uri="{FF2B5EF4-FFF2-40B4-BE49-F238E27FC236}">
                  <a16:creationId xmlns:a16="http://schemas.microsoft.com/office/drawing/2014/main" id="{88E566BE-3EC8-43EE-840F-56EAD626439E}"/>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 name="Freeform 9">
              <a:extLst>
                <a:ext uri="{FF2B5EF4-FFF2-40B4-BE49-F238E27FC236}">
                  <a16:creationId xmlns:a16="http://schemas.microsoft.com/office/drawing/2014/main" id="{B8949E9E-1F21-4D8D-92D4-DA99DA606249}"/>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 name="Freeform 10">
              <a:extLst>
                <a:ext uri="{FF2B5EF4-FFF2-40B4-BE49-F238E27FC236}">
                  <a16:creationId xmlns:a16="http://schemas.microsoft.com/office/drawing/2014/main" id="{49F317B7-CBDB-4875-A0AD-FC25A1BF21B6}"/>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 name="Freeform 11">
              <a:extLst>
                <a:ext uri="{FF2B5EF4-FFF2-40B4-BE49-F238E27FC236}">
                  <a16:creationId xmlns:a16="http://schemas.microsoft.com/office/drawing/2014/main" id="{F516D1ED-38F7-4F5A-A798-12A85F57564D}"/>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 name="Freeform 12">
              <a:extLst>
                <a:ext uri="{FF2B5EF4-FFF2-40B4-BE49-F238E27FC236}">
                  <a16:creationId xmlns:a16="http://schemas.microsoft.com/office/drawing/2014/main" id="{5429F21D-A3FE-49E0-870C-032D58B38D4A}"/>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 name="Freeform 13">
              <a:extLst>
                <a:ext uri="{FF2B5EF4-FFF2-40B4-BE49-F238E27FC236}">
                  <a16:creationId xmlns:a16="http://schemas.microsoft.com/office/drawing/2014/main" id="{7CF6A826-4EA1-473B-84B8-37FEF2BEB4A9}"/>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 name="Freeform 14">
              <a:extLst>
                <a:ext uri="{FF2B5EF4-FFF2-40B4-BE49-F238E27FC236}">
                  <a16:creationId xmlns:a16="http://schemas.microsoft.com/office/drawing/2014/main" id="{38D5EC03-C475-4323-89CF-502BC1B401A9}"/>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 name="Freeform 15">
              <a:extLst>
                <a:ext uri="{FF2B5EF4-FFF2-40B4-BE49-F238E27FC236}">
                  <a16:creationId xmlns:a16="http://schemas.microsoft.com/office/drawing/2014/main" id="{AA0721A8-D977-4C7F-8AF2-A226604D201D}"/>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16">
              <a:extLst>
                <a:ext uri="{FF2B5EF4-FFF2-40B4-BE49-F238E27FC236}">
                  <a16:creationId xmlns:a16="http://schemas.microsoft.com/office/drawing/2014/main" id="{35328340-8091-4DBF-B587-FAFF389D6A43}"/>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26" name="组合 5">
            <a:extLst>
              <a:ext uri="{FF2B5EF4-FFF2-40B4-BE49-F238E27FC236}">
                <a16:creationId xmlns:a16="http://schemas.microsoft.com/office/drawing/2014/main" id="{B6CD80E7-454B-41B9-A7A1-3A6EDAC8B8A0}"/>
              </a:ext>
            </a:extLst>
          </p:cNvPr>
          <p:cNvGrpSpPr>
            <a:grpSpLocks/>
          </p:cNvGrpSpPr>
          <p:nvPr userDrawn="1"/>
        </p:nvGrpSpPr>
        <p:grpSpPr bwMode="auto">
          <a:xfrm rot="16200000">
            <a:off x="899725" y="1935913"/>
            <a:ext cx="347294" cy="347229"/>
            <a:chOff x="5398306" y="552049"/>
            <a:chExt cx="835710" cy="731456"/>
          </a:xfrm>
        </p:grpSpPr>
        <p:sp>
          <p:nvSpPr>
            <p:cNvPr id="27" name="等腰三角形 26">
              <a:extLst>
                <a:ext uri="{FF2B5EF4-FFF2-40B4-BE49-F238E27FC236}">
                  <a16:creationId xmlns:a16="http://schemas.microsoft.com/office/drawing/2014/main" id="{F5FBA967-7329-4AA4-9B7E-8BAA0853EF6F}"/>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等腰三角形 27">
              <a:extLst>
                <a:ext uri="{FF2B5EF4-FFF2-40B4-BE49-F238E27FC236}">
                  <a16:creationId xmlns:a16="http://schemas.microsoft.com/office/drawing/2014/main" id="{C3513149-98B3-4FEF-B5B6-A4C1625B50B9}"/>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 name="圆角矩形 5">
            <a:extLst>
              <a:ext uri="{FF2B5EF4-FFF2-40B4-BE49-F238E27FC236}">
                <a16:creationId xmlns:a16="http://schemas.microsoft.com/office/drawing/2014/main" id="{844484D8-2820-4B43-AD38-7033E4450C8D}"/>
              </a:ext>
            </a:extLst>
          </p:cNvPr>
          <p:cNvSpPr/>
          <p:nvPr userDrawn="1"/>
        </p:nvSpPr>
        <p:spPr>
          <a:xfrm>
            <a:off x="1535220" y="3006369"/>
            <a:ext cx="6492432" cy="40339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s-ES"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5332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anim calcmode="lin" valueType="num">
                                      <p:cBhvr>
                                        <p:cTn id="20" dur="1000" fill="hold"/>
                                        <p:tgtEl>
                                          <p:spTgt spid="30"/>
                                        </p:tgtEl>
                                        <p:attrNameLst>
                                          <p:attrName>ppt_x</p:attrName>
                                        </p:attrNameLst>
                                      </p:cBhvr>
                                      <p:tavLst>
                                        <p:tav tm="0">
                                          <p:val>
                                            <p:strVal val="#ppt_x"/>
                                          </p:val>
                                        </p:tav>
                                        <p:tav tm="100000">
                                          <p:val>
                                            <p:strVal val="#ppt_x"/>
                                          </p:val>
                                        </p:tav>
                                      </p:tavLst>
                                    </p:anim>
                                    <p:anim calcmode="lin" valueType="num">
                                      <p:cBhvr>
                                        <p:cTn id="21" dur="1000" fill="hold"/>
                                        <p:tgtEl>
                                          <p:spTgt spid="3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1000"/>
                                        <p:tgtEl>
                                          <p:spTgt spid="50"/>
                                        </p:tgtEl>
                                      </p:cBhvr>
                                    </p:animEffect>
                                    <p:anim calcmode="lin" valueType="num">
                                      <p:cBhvr>
                                        <p:cTn id="25" dur="1000" fill="hold"/>
                                        <p:tgtEl>
                                          <p:spTgt spid="50"/>
                                        </p:tgtEl>
                                        <p:attrNameLst>
                                          <p:attrName>ppt_x</p:attrName>
                                        </p:attrNameLst>
                                      </p:cBhvr>
                                      <p:tavLst>
                                        <p:tav tm="0">
                                          <p:val>
                                            <p:strVal val="#ppt_x"/>
                                          </p:val>
                                        </p:tav>
                                        <p:tav tm="100000">
                                          <p:val>
                                            <p:strVal val="#ppt_x"/>
                                          </p:val>
                                        </p:tav>
                                      </p:tavLst>
                                    </p:anim>
                                    <p:anim calcmode="lin" valueType="num">
                                      <p:cBhvr>
                                        <p:cTn id="2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1000"/>
                                        <p:tgtEl>
                                          <p:spTgt spid="69"/>
                                        </p:tgtEl>
                                      </p:cBhvr>
                                    </p:animEffect>
                                    <p:anim calcmode="lin" valueType="num">
                                      <p:cBhvr>
                                        <p:cTn id="32" dur="1000" fill="hold"/>
                                        <p:tgtEl>
                                          <p:spTgt spid="69"/>
                                        </p:tgtEl>
                                        <p:attrNameLst>
                                          <p:attrName>ppt_x</p:attrName>
                                        </p:attrNameLst>
                                      </p:cBhvr>
                                      <p:tavLst>
                                        <p:tav tm="0">
                                          <p:val>
                                            <p:strVal val="#ppt_x"/>
                                          </p:val>
                                        </p:tav>
                                        <p:tav tm="100000">
                                          <p:val>
                                            <p:strVal val="#ppt_x"/>
                                          </p:val>
                                        </p:tav>
                                      </p:tavLst>
                                    </p:anim>
                                    <p:anim calcmode="lin" valueType="num">
                                      <p:cBhvr>
                                        <p:cTn id="33" dur="1000" fill="hold"/>
                                        <p:tgtEl>
                                          <p:spTgt spid="6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9" grpId="0" animBg="1"/>
      <p:bldP spid="30"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5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04937" y="2574047"/>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223108" y="715161"/>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623531" y="1532723"/>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158121" y="171674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93719" y="3481375"/>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01852" y="4446696"/>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158121" y="2445250"/>
            <a:ext cx="564772" cy="604059"/>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60" name="圆角矩形 5">
            <a:extLst>
              <a:ext uri="{FF2B5EF4-FFF2-40B4-BE49-F238E27FC236}">
                <a16:creationId xmlns:a16="http://schemas.microsoft.com/office/drawing/2014/main" id="{2787E28C-1393-4C03-B149-9D131FEFC85B}"/>
              </a:ext>
            </a:extLst>
          </p:cNvPr>
          <p:cNvSpPr/>
          <p:nvPr userDrawn="1"/>
        </p:nvSpPr>
        <p:spPr>
          <a:xfrm>
            <a:off x="886697" y="586628"/>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s-ES"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4" name="圆角矩形 5">
            <a:extLst>
              <a:ext uri="{FF2B5EF4-FFF2-40B4-BE49-F238E27FC236}">
                <a16:creationId xmlns:a16="http://schemas.microsoft.com/office/drawing/2014/main" id="{895A52EE-02A3-4FB6-8820-97958A2451BB}"/>
              </a:ext>
            </a:extLst>
          </p:cNvPr>
          <p:cNvSpPr/>
          <p:nvPr userDrawn="1"/>
        </p:nvSpPr>
        <p:spPr>
          <a:xfrm>
            <a:off x="886697"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s-ES"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5" name="圆角矩形 5">
            <a:extLst>
              <a:ext uri="{FF2B5EF4-FFF2-40B4-BE49-F238E27FC236}">
                <a16:creationId xmlns:a16="http://schemas.microsoft.com/office/drawing/2014/main" id="{801E20F9-007C-4508-B173-1F120A199734}"/>
              </a:ext>
            </a:extLst>
          </p:cNvPr>
          <p:cNvSpPr/>
          <p:nvPr userDrawn="1"/>
        </p:nvSpPr>
        <p:spPr>
          <a:xfrm>
            <a:off x="886697"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s-ES"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6" name="圆角矩形 5">
            <a:extLst>
              <a:ext uri="{FF2B5EF4-FFF2-40B4-BE49-F238E27FC236}">
                <a16:creationId xmlns:a16="http://schemas.microsoft.com/office/drawing/2014/main" id="{A5CDE024-19AD-4A0B-B258-01FB82094B22}"/>
              </a:ext>
            </a:extLst>
          </p:cNvPr>
          <p:cNvSpPr/>
          <p:nvPr userDrawn="1"/>
        </p:nvSpPr>
        <p:spPr>
          <a:xfrm>
            <a:off x="886697"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s-ES"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7" name="圆角矩形 5">
            <a:extLst>
              <a:ext uri="{FF2B5EF4-FFF2-40B4-BE49-F238E27FC236}">
                <a16:creationId xmlns:a16="http://schemas.microsoft.com/office/drawing/2014/main" id="{6FB024B9-0A28-41F7-840B-A57286F24809}"/>
              </a:ext>
            </a:extLst>
          </p:cNvPr>
          <p:cNvSpPr/>
          <p:nvPr userDrawn="1"/>
        </p:nvSpPr>
        <p:spPr>
          <a:xfrm>
            <a:off x="886697"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s-ES"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nvGrpSpPr>
          <p:cNvPr id="68" name="组合 9">
            <a:extLst>
              <a:ext uri="{FF2B5EF4-FFF2-40B4-BE49-F238E27FC236}">
                <a16:creationId xmlns:a16="http://schemas.microsoft.com/office/drawing/2014/main" id="{F2897FF1-D95A-4B77-869B-516A46F6C93F}"/>
              </a:ext>
            </a:extLst>
          </p:cNvPr>
          <p:cNvGrpSpPr>
            <a:grpSpLocks/>
          </p:cNvGrpSpPr>
          <p:nvPr userDrawn="1"/>
        </p:nvGrpSpPr>
        <p:grpSpPr bwMode="auto">
          <a:xfrm>
            <a:off x="162554" y="3620960"/>
            <a:ext cx="535340" cy="321698"/>
            <a:chOff x="5798020" y="3988475"/>
            <a:chExt cx="1659130" cy="776059"/>
          </a:xfrm>
        </p:grpSpPr>
        <p:sp>
          <p:nvSpPr>
            <p:cNvPr id="70" name="等腰三角形 69">
              <a:extLst>
                <a:ext uri="{FF2B5EF4-FFF2-40B4-BE49-F238E27FC236}">
                  <a16:creationId xmlns:a16="http://schemas.microsoft.com/office/drawing/2014/main" id="{C1101A95-C2A4-465A-842E-1FD43AF603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1" name="等腰三角形 70">
              <a:extLst>
                <a:ext uri="{FF2B5EF4-FFF2-40B4-BE49-F238E27FC236}">
                  <a16:creationId xmlns:a16="http://schemas.microsoft.com/office/drawing/2014/main" id="{F4E05295-FCFB-4586-9ABF-58C192B0653D}"/>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2" name="等腰三角形 71">
              <a:extLst>
                <a:ext uri="{FF2B5EF4-FFF2-40B4-BE49-F238E27FC236}">
                  <a16:creationId xmlns:a16="http://schemas.microsoft.com/office/drawing/2014/main" id="{BA4F2BE4-53CB-4640-AB7A-D04FACFB63E8}"/>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89" name="组合 5">
            <a:extLst>
              <a:ext uri="{FF2B5EF4-FFF2-40B4-BE49-F238E27FC236}">
                <a16:creationId xmlns:a16="http://schemas.microsoft.com/office/drawing/2014/main" id="{F54AD622-2D0E-4AD5-A6E0-2886E0A30029}"/>
              </a:ext>
            </a:extLst>
          </p:cNvPr>
          <p:cNvGrpSpPr>
            <a:grpSpLocks/>
          </p:cNvGrpSpPr>
          <p:nvPr userDrawn="1"/>
        </p:nvGrpSpPr>
        <p:grpSpPr bwMode="auto">
          <a:xfrm>
            <a:off x="221195" y="4456705"/>
            <a:ext cx="395853" cy="388593"/>
            <a:chOff x="5398306" y="552049"/>
            <a:chExt cx="835710" cy="731456"/>
          </a:xfrm>
        </p:grpSpPr>
        <p:sp>
          <p:nvSpPr>
            <p:cNvPr id="90" name="等腰三角形 89">
              <a:extLst>
                <a:ext uri="{FF2B5EF4-FFF2-40B4-BE49-F238E27FC236}">
                  <a16:creationId xmlns:a16="http://schemas.microsoft.com/office/drawing/2014/main" id="{96FC88DF-5F67-4F95-96AD-264AEBDEED38}"/>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1" name="等腰三角形 90">
              <a:extLst>
                <a:ext uri="{FF2B5EF4-FFF2-40B4-BE49-F238E27FC236}">
                  <a16:creationId xmlns:a16="http://schemas.microsoft.com/office/drawing/2014/main" id="{97E7941F-B61A-463C-BA19-3D6714B42A3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92" name="圆角矩形 5">
            <a:extLst>
              <a:ext uri="{FF2B5EF4-FFF2-40B4-BE49-F238E27FC236}">
                <a16:creationId xmlns:a16="http://schemas.microsoft.com/office/drawing/2014/main" id="{1B045E0B-4F39-4F9C-8524-08BD2855BDA7}"/>
              </a:ext>
            </a:extLst>
          </p:cNvPr>
          <p:cNvSpPr/>
          <p:nvPr userDrawn="1"/>
        </p:nvSpPr>
        <p:spPr>
          <a:xfrm>
            <a:off x="5560681"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s-ES"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3" name="圆角矩形 5">
            <a:extLst>
              <a:ext uri="{FF2B5EF4-FFF2-40B4-BE49-F238E27FC236}">
                <a16:creationId xmlns:a16="http://schemas.microsoft.com/office/drawing/2014/main" id="{D219E933-8BB3-4ADA-BA94-21805DAF0AAC}"/>
              </a:ext>
            </a:extLst>
          </p:cNvPr>
          <p:cNvSpPr/>
          <p:nvPr userDrawn="1"/>
        </p:nvSpPr>
        <p:spPr>
          <a:xfrm>
            <a:off x="5560681"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s-ES"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4" name="圆角矩形 5">
            <a:extLst>
              <a:ext uri="{FF2B5EF4-FFF2-40B4-BE49-F238E27FC236}">
                <a16:creationId xmlns:a16="http://schemas.microsoft.com/office/drawing/2014/main" id="{74C140D0-5C92-422A-A11A-93331D72C3DD}"/>
              </a:ext>
            </a:extLst>
          </p:cNvPr>
          <p:cNvSpPr/>
          <p:nvPr userDrawn="1"/>
        </p:nvSpPr>
        <p:spPr>
          <a:xfrm>
            <a:off x="5560681"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s-ES"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5" name="圆角矩形 5">
            <a:extLst>
              <a:ext uri="{FF2B5EF4-FFF2-40B4-BE49-F238E27FC236}">
                <a16:creationId xmlns:a16="http://schemas.microsoft.com/office/drawing/2014/main" id="{0CCDAEF8-B68C-4EB5-8D29-20E5DFB1A294}"/>
              </a:ext>
            </a:extLst>
          </p:cNvPr>
          <p:cNvSpPr/>
          <p:nvPr userDrawn="1"/>
        </p:nvSpPr>
        <p:spPr>
          <a:xfrm>
            <a:off x="5560681"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s-ES"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0949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4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315898" y="2167899"/>
            <a:ext cx="981308" cy="975620"/>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76366" y="679844"/>
            <a:ext cx="1205525" cy="9698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47339" y="3712540"/>
            <a:ext cx="1263577" cy="9019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3"/>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9" name="圆角矩形 5">
            <a:extLst>
              <a:ext uri="{FF2B5EF4-FFF2-40B4-BE49-F238E27FC236}">
                <a16:creationId xmlns:a16="http://schemas.microsoft.com/office/drawing/2014/main" id="{AB5C48B8-6319-4F5A-B89C-FB56B19F96AD}"/>
              </a:ext>
            </a:extLst>
          </p:cNvPr>
          <p:cNvSpPr/>
          <p:nvPr userDrawn="1"/>
        </p:nvSpPr>
        <p:spPr>
          <a:xfrm>
            <a:off x="5718041" y="217056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6B17DAB3-15B2-4D99-835D-F16B30D806D1}"/>
              </a:ext>
            </a:extLst>
          </p:cNvPr>
          <p:cNvSpPr/>
          <p:nvPr userDrawn="1"/>
        </p:nvSpPr>
        <p:spPr>
          <a:xfrm>
            <a:off x="5718041" y="365735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8773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8873" y="3911273"/>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55893" y="1729480"/>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06275" y="547817"/>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80855" y="2869917"/>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4"/>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18042" y="1826358"/>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3" y="28868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8843" y="3970575"/>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7190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0099" y="3209978"/>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97922" y="1166863"/>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48301" y="154188"/>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72081" y="2227179"/>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8" y="314845"/>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60071" y="1263741"/>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0069" y="224414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5" name="圆角矩形 17">
            <a:extLst>
              <a:ext uri="{FF2B5EF4-FFF2-40B4-BE49-F238E27FC236}">
                <a16:creationId xmlns:a16="http://schemas.microsoft.com/office/drawing/2014/main" id="{09BB4C7C-678F-4C73-94B2-96D5E961BA99}"/>
              </a:ext>
            </a:extLst>
          </p:cNvPr>
          <p:cNvSpPr/>
          <p:nvPr userDrawn="1"/>
        </p:nvSpPr>
        <p:spPr>
          <a:xfrm>
            <a:off x="5760067" y="427266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0069" y="32692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425236" y="4173936"/>
            <a:ext cx="849329" cy="61872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8134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0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8663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13859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6041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21507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7" y="66180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5130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760065" y="1380608"/>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760061" y="211901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760063" y="2857423"/>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760062" y="3576226"/>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42890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760060" y="431192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4254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9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4472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9668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1850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17316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183660" y="242705"/>
            <a:ext cx="3855308"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0939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183660" y="961508"/>
            <a:ext cx="3855307"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183660" y="1699915"/>
            <a:ext cx="3855307"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183660" y="2438323"/>
            <a:ext cx="3855307"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183660" y="3157126"/>
            <a:ext cx="3855307"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38699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183661" y="3892825"/>
            <a:ext cx="3855306"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5" name="组合 9">
            <a:extLst>
              <a:ext uri="{FF2B5EF4-FFF2-40B4-BE49-F238E27FC236}">
                <a16:creationId xmlns:a16="http://schemas.microsoft.com/office/drawing/2014/main" id="{09E52EE5-4B8F-4226-9507-321376E73896}"/>
              </a:ext>
            </a:extLst>
          </p:cNvPr>
          <p:cNvGrpSpPr>
            <a:grpSpLocks/>
          </p:cNvGrpSpPr>
          <p:nvPr userDrawn="1"/>
        </p:nvGrpSpPr>
        <p:grpSpPr bwMode="auto">
          <a:xfrm>
            <a:off x="4507297" y="4630380"/>
            <a:ext cx="535340" cy="321698"/>
            <a:chOff x="5798020" y="3988475"/>
            <a:chExt cx="1659130" cy="776059"/>
          </a:xfrm>
        </p:grpSpPr>
        <p:sp>
          <p:nvSpPr>
            <p:cNvPr id="66" name="等腰三角形 65">
              <a:extLst>
                <a:ext uri="{FF2B5EF4-FFF2-40B4-BE49-F238E27FC236}">
                  <a16:creationId xmlns:a16="http://schemas.microsoft.com/office/drawing/2014/main" id="{CC678EBC-7178-4E95-ACA5-E7DACEC4726F}"/>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等腰三角形 66">
              <a:extLst>
                <a:ext uri="{FF2B5EF4-FFF2-40B4-BE49-F238E27FC236}">
                  <a16:creationId xmlns:a16="http://schemas.microsoft.com/office/drawing/2014/main" id="{B59D843D-D14D-4D13-B5F8-B5808EDDCD39}"/>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等腰三角形 67">
              <a:extLst>
                <a:ext uri="{FF2B5EF4-FFF2-40B4-BE49-F238E27FC236}">
                  <a16:creationId xmlns:a16="http://schemas.microsoft.com/office/drawing/2014/main" id="{A7363BA9-CF36-4857-B947-1B245A7F9954}"/>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5183662" y="4598620"/>
            <a:ext cx="3855306"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4612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929977" y="1931523"/>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831847" y="3535720"/>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1489746" y="1485007"/>
            <a:ext cx="5335383" cy="124026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6" name="圆角矩形 5">
            <a:extLst>
              <a:ext uri="{FF2B5EF4-FFF2-40B4-BE49-F238E27FC236}">
                <a16:creationId xmlns:a16="http://schemas.microsoft.com/office/drawing/2014/main" id="{ECEB1D05-E356-4133-8899-0679356FEB34}"/>
              </a:ext>
            </a:extLst>
          </p:cNvPr>
          <p:cNvSpPr/>
          <p:nvPr userDrawn="1"/>
        </p:nvSpPr>
        <p:spPr>
          <a:xfrm>
            <a:off x="1462851" y="3063134"/>
            <a:ext cx="5389172" cy="14247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9399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7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611147" y="149989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513018" y="3285177"/>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1109366" y="2401791"/>
            <a:ext cx="7114258" cy="228216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6" name="圆角矩形 5">
            <a:extLst>
              <a:ext uri="{FF2B5EF4-FFF2-40B4-BE49-F238E27FC236}">
                <a16:creationId xmlns:a16="http://schemas.microsoft.com/office/drawing/2014/main" id="{ECEB1D05-E356-4133-8899-0679356FEB34}"/>
              </a:ext>
            </a:extLst>
          </p:cNvPr>
          <p:cNvSpPr/>
          <p:nvPr userDrawn="1"/>
        </p:nvSpPr>
        <p:spPr>
          <a:xfrm>
            <a:off x="1109366" y="1273856"/>
            <a:ext cx="7114258" cy="9398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 name="矩形 24">
            <a:extLst>
              <a:ext uri="{FF2B5EF4-FFF2-40B4-BE49-F238E27FC236}">
                <a16:creationId xmlns:a16="http://schemas.microsoft.com/office/drawing/2014/main" id="{EE5E423E-B2D7-4301-8E5E-03F08914B7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135679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AE9569B7-A342-4388-AF97-82A3FC4CB2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222000589"/>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77" r:id="rId3"/>
    <p:sldLayoutId id="2147483662" r:id="rId4"/>
    <p:sldLayoutId id="2147483670" r:id="rId5"/>
    <p:sldLayoutId id="2147483672" r:id="rId6"/>
    <p:sldLayoutId id="2147483671" r:id="rId7"/>
    <p:sldLayoutId id="2147483675" r:id="rId8"/>
    <p:sldLayoutId id="2147483680" r:id="rId9"/>
    <p:sldLayoutId id="2147483679" r:id="rId10"/>
    <p:sldLayoutId id="2147483674" r:id="rId11"/>
    <p:sldLayoutId id="2147483678" r:id="rId12"/>
    <p:sldLayoutId id="2147483663" r:id="rId13"/>
    <p:sldLayoutId id="2147483666" r:id="rId14"/>
    <p:sldLayoutId id="2147483667" r:id="rId15"/>
    <p:sldLayoutId id="2147483668" r:id="rId16"/>
    <p:sldLayoutId id="2147483669" r:id="rId17"/>
    <p:sldLayoutId id="2147483681" r:id="rId18"/>
    <p:sldLayoutId id="2147483664" r:id="rId19"/>
    <p:sldLayoutId id="2147483665" r:id="rId20"/>
    <p:sldLayoutId id="2147483673" r:id="rId2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AE9569B7-A342-4388-AF97-82A3FC4CB2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960446557"/>
      </p:ext>
    </p:extLst>
  </p:cSld>
  <p:clrMap bg1="lt1" tx1="dk1" bg2="lt2" tx2="dk2" accent1="accent1" accent2="accent2" accent3="accent3" accent4="accent4" accent5="accent5" accent6="accent6" hlink="hlink" folHlink="folHlink"/>
  <p:sldLayoutIdLst>
    <p:sldLayoutId id="2147483683"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AE9569B7-A342-4388-AF97-82A3FC4CB2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475116110"/>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AE9569B7-A342-4388-AF97-82A3FC4CB2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728242487"/>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AE9569B7-A342-4388-AF97-82A3FC4CB2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597227547"/>
      </p:ext>
    </p:extLst>
  </p:cSld>
  <p:clrMap bg1="lt1" tx1="dk1" bg2="lt2" tx2="dk2" accent1="accent1" accent2="accent2" accent3="accent3" accent4="accent4" accent5="accent5" accent6="accent6" hlink="hlink" folHlink="folHlink"/>
  <p:sldLayoutIdLst>
    <p:sldLayoutId id="2147483689"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AE9569B7-A342-4388-AF97-82A3FC4CB2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732406223"/>
      </p:ext>
    </p:extLst>
  </p:cSld>
  <p:clrMap bg1="lt1" tx1="dk1" bg2="lt2" tx2="dk2" accent1="accent1" accent2="accent2" accent3="accent3" accent4="accent4" accent5="accent5" accent6="accent6" hlink="hlink" folHlink="folHlink"/>
  <p:sldLayoutIdLst>
    <p:sldLayoutId id="2147483692" r:id="rId1"/>
    <p:sldLayoutId id="2147483691"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9.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8.jpeg"/><Relationship Id="rId1" Type="http://schemas.openxmlformats.org/officeDocument/2006/relationships/slideLayout" Target="../slideLayouts/slideLayout1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9.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19.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9.png"/><Relationship Id="rId1" Type="http://schemas.openxmlformats.org/officeDocument/2006/relationships/slideLayout" Target="../slideLayouts/slideLayout19.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2.png"/><Relationship Id="rId1" Type="http://schemas.openxmlformats.org/officeDocument/2006/relationships/slideLayout" Target="../slideLayouts/slideLayout19.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9.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9.xml"/><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9.xml"/><Relationship Id="rId6" Type="http://schemas.openxmlformats.org/officeDocument/2006/relationships/image" Target="../media/image13.jpeg"/><Relationship Id="rId5" Type="http://schemas.openxmlformats.org/officeDocument/2006/relationships/image" Target="../media/image72.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14.jpeg"/><Relationship Id="rId1" Type="http://schemas.openxmlformats.org/officeDocument/2006/relationships/slideLayout" Target="../slideLayouts/slideLayout19.xml"/><Relationship Id="rId4" Type="http://schemas.openxmlformats.org/officeDocument/2006/relationships/image" Target="../media/image77.png"/></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9.xml"/><Relationship Id="rId5" Type="http://schemas.openxmlformats.org/officeDocument/2006/relationships/image" Target="../media/image81.png"/><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9.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16.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19.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4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9.xml"/><Relationship Id="rId4" Type="http://schemas.openxmlformats.org/officeDocument/2006/relationships/image" Target="../media/image9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19.xml"/><Relationship Id="rId5" Type="http://schemas.openxmlformats.org/officeDocument/2006/relationships/image" Target="../media/image19.jpeg"/><Relationship Id="rId4" Type="http://schemas.openxmlformats.org/officeDocument/2006/relationships/image" Target="../media/image103.png"/></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image" Target="../media/image108.png"/><Relationship Id="rId1" Type="http://schemas.openxmlformats.org/officeDocument/2006/relationships/slideLayout" Target="../slideLayouts/slideLayout19.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s>
</file>

<file path=ppt/slides/_rels/slide49.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9.xml"/><Relationship Id="rId4" Type="http://schemas.openxmlformats.org/officeDocument/2006/relationships/image" Target="../media/image1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19.xml"/><Relationship Id="rId5" Type="http://schemas.openxmlformats.org/officeDocument/2006/relationships/image" Target="../media/image122.png"/><Relationship Id="rId4" Type="http://schemas.openxmlformats.org/officeDocument/2006/relationships/image" Target="../media/image121.png"/></Relationships>
</file>

<file path=ppt/slides/_rels/slide5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23.png"/><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9.xml"/><Relationship Id="rId4" Type="http://schemas.openxmlformats.org/officeDocument/2006/relationships/image" Target="../media/image22.jpeg"/></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image" Target="../media/image129.png"/><Relationship Id="rId1" Type="http://schemas.openxmlformats.org/officeDocument/2006/relationships/slideLayout" Target="../slideLayouts/slideLayout19.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82734D6-A2A0-4B4E-88B3-F729C5329AF1}"/>
              </a:ext>
            </a:extLst>
          </p:cNvPr>
          <p:cNvSpPr txBox="1"/>
          <p:nvPr/>
        </p:nvSpPr>
        <p:spPr>
          <a:xfrm>
            <a:off x="2739320" y="3098800"/>
            <a:ext cx="5907386" cy="461665"/>
          </a:xfrm>
          <a:prstGeom prst="rect">
            <a:avLst/>
          </a:prstGeom>
          <a:noFill/>
        </p:spPr>
        <p:txBody>
          <a:bodyPr wrap="none" rtlCol="0">
            <a:spAutoFit/>
          </a:bodyPr>
          <a:lstStyle/>
          <a:p>
            <a:r>
              <a:rPr lang="zh-CN" altLang="en-US" sz="2400" i="1" dirty="0">
                <a:solidFill>
                  <a:srgbClr val="FFC000"/>
                </a:solidFill>
                <a:latin typeface="Times New Roman" panose="02020603050405020304" pitchFamily="18" charset="0"/>
                <a:ea typeface="黑体" panose="02010609060101010101" pitchFamily="49" charset="-122"/>
              </a:rPr>
              <a:t>第十二章  </a:t>
            </a:r>
            <a:r>
              <a:rPr lang="zh-CN" altLang="zh-CN" sz="2400" i="1" dirty="0">
                <a:solidFill>
                  <a:srgbClr val="FFC000"/>
                </a:solidFill>
                <a:latin typeface="Times New Roman" panose="02020603050405020304" pitchFamily="18" charset="0"/>
                <a:ea typeface="黑体" panose="02010609060101010101" pitchFamily="49" charset="-122"/>
              </a:rPr>
              <a:t>液压元件和系统的动态特性分析</a:t>
            </a:r>
          </a:p>
        </p:txBody>
      </p:sp>
      <p:sp>
        <p:nvSpPr>
          <p:cNvPr id="7" name="文本框 6">
            <a:extLst>
              <a:ext uri="{FF2B5EF4-FFF2-40B4-BE49-F238E27FC236}">
                <a16:creationId xmlns:a16="http://schemas.microsoft.com/office/drawing/2014/main" id="{BD2EFF8C-38A4-4A0F-ABF7-BEA30BF1ED00}"/>
              </a:ext>
            </a:extLst>
          </p:cNvPr>
          <p:cNvSpPr txBox="1"/>
          <p:nvPr/>
        </p:nvSpPr>
        <p:spPr>
          <a:xfrm>
            <a:off x="6617354" y="1625600"/>
            <a:ext cx="1936989" cy="369332"/>
          </a:xfrm>
          <a:prstGeom prst="rect">
            <a:avLst/>
          </a:prstGeom>
          <a:noFill/>
        </p:spPr>
        <p:txBody>
          <a:bodyPr wrap="square" rtlCol="0">
            <a:spAutoFit/>
          </a:bodyPr>
          <a:lstStyle/>
          <a:p>
            <a:r>
              <a:rPr lang="zh-CN" altLang="en-US" dirty="0">
                <a:solidFill>
                  <a:srgbClr val="FFC000"/>
                </a:solidFill>
                <a:latin typeface="Times New Roman" panose="02020603050405020304" pitchFamily="18" charset="0"/>
                <a:ea typeface="黑体" panose="02010609060101010101" pitchFamily="49" charset="-122"/>
              </a:rPr>
              <a:t>机械工业出版社 </a:t>
            </a:r>
            <a:endParaRPr lang="en-US" altLang="zh-CN" dirty="0">
              <a:solidFill>
                <a:srgbClr val="FFC000"/>
              </a:solidFill>
              <a:latin typeface="Times New Roman" panose="02020603050405020304" pitchFamily="18" charset="0"/>
              <a:ea typeface="黑体" panose="02010609060101010101" pitchFamily="49" charset="-122"/>
            </a:endParaRPr>
          </a:p>
        </p:txBody>
      </p:sp>
      <p:sp>
        <p:nvSpPr>
          <p:cNvPr id="11" name="任意多边形: 形状 10">
            <a:extLst>
              <a:ext uri="{FF2B5EF4-FFF2-40B4-BE49-F238E27FC236}">
                <a16:creationId xmlns:a16="http://schemas.microsoft.com/office/drawing/2014/main" id="{DA916F97-D55F-491C-8975-9CEEE45CEF1D}"/>
              </a:ext>
            </a:extLst>
          </p:cNvPr>
          <p:cNvSpPr/>
          <p:nvPr/>
        </p:nvSpPr>
        <p:spPr>
          <a:xfrm>
            <a:off x="6432518" y="1574799"/>
            <a:ext cx="1913684" cy="431801"/>
          </a:xfrm>
          <a:custGeom>
            <a:avLst/>
            <a:gdLst>
              <a:gd name="connsiteX0" fmla="*/ 723900 w 2705100"/>
              <a:gd name="connsiteY0" fmla="*/ 0 h 685801"/>
              <a:gd name="connsiteX1" fmla="*/ 2705100 w 2705100"/>
              <a:gd name="connsiteY1" fmla="*/ 0 h 685801"/>
              <a:gd name="connsiteX2" fmla="*/ 2705100 w 2705100"/>
              <a:gd name="connsiteY2" fmla="*/ 685800 h 685801"/>
              <a:gd name="connsiteX3" fmla="*/ 762046 w 2705100"/>
              <a:gd name="connsiteY3" fmla="*/ 685800 h 685801"/>
              <a:gd name="connsiteX4" fmla="*/ 762045 w 2705100"/>
              <a:gd name="connsiteY4" fmla="*/ 685801 h 685801"/>
              <a:gd name="connsiteX5" fmla="*/ 0 w 2705100"/>
              <a:gd name="connsiteY5" fmla="*/ 685801 h 685801"/>
              <a:gd name="connsiteX6" fmla="*/ 380955 w 2705100"/>
              <a:gd name="connsiteY6" fmla="*/ 1 h 685801"/>
              <a:gd name="connsiteX7" fmla="*/ 723900 w 2705100"/>
              <a:gd name="connsiteY7" fmla="*/ 1 h 68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5100" h="685801">
                <a:moveTo>
                  <a:pt x="723900" y="0"/>
                </a:moveTo>
                <a:lnTo>
                  <a:pt x="2705100" y="0"/>
                </a:lnTo>
                <a:lnTo>
                  <a:pt x="2705100" y="685800"/>
                </a:lnTo>
                <a:lnTo>
                  <a:pt x="762046" y="685800"/>
                </a:lnTo>
                <a:lnTo>
                  <a:pt x="762045" y="685801"/>
                </a:lnTo>
                <a:lnTo>
                  <a:pt x="0" y="685801"/>
                </a:lnTo>
                <a:lnTo>
                  <a:pt x="380955" y="1"/>
                </a:lnTo>
                <a:lnTo>
                  <a:pt x="723900" y="1"/>
                </a:lnTo>
                <a:close/>
              </a:path>
            </a:pathLst>
          </a:custGeom>
          <a:noFill/>
          <a:ln>
            <a:solidFill>
              <a:srgbClr val="F6C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6360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587059" y="129199"/>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第一节   </a:t>
            </a:r>
            <a:r>
              <a:rPr lang="zh-CN" altLang="zh-CN" sz="2800" dirty="0">
                <a:solidFill>
                  <a:prstClr val="white"/>
                </a:solidFill>
                <a:latin typeface="Times New Roman" panose="02020603050405020304" pitchFamily="18" charset="0"/>
                <a:ea typeface="黑体" panose="02010609060101010101" pitchFamily="49" charset="-122"/>
              </a:rPr>
              <a:t>限压式变量泵的动态特性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矩形 6">
            <a:extLst>
              <a:ext uri="{FF2B5EF4-FFF2-40B4-BE49-F238E27FC236}">
                <a16:creationId xmlns:a16="http://schemas.microsoft.com/office/drawing/2014/main" id="{AFA74E93-2E5B-42BA-9D6C-62DC1D230E8D}"/>
              </a:ext>
            </a:extLst>
          </p:cNvPr>
          <p:cNvSpPr/>
          <p:nvPr/>
        </p:nvSpPr>
        <p:spPr>
          <a:xfrm>
            <a:off x="954424" y="984483"/>
            <a:ext cx="7298894" cy="784254"/>
          </a:xfrm>
          <a:prstGeom prst="rect">
            <a:avLst/>
          </a:prstGeom>
        </p:spPr>
        <p:txBody>
          <a:bodyPr wrap="square">
            <a:spAutoFit/>
          </a:bodyPr>
          <a:lstStyle/>
          <a:p>
            <a:pPr indent="457200">
              <a:lnSpc>
                <a:spcPct val="150000"/>
              </a:lnSpc>
            </a:pPr>
            <a:r>
              <a:rPr lang="zh-CN" altLang="zh-CN" sz="1600" dirty="0">
                <a:latin typeface="Times New Roman" panose="02020603050405020304" pitchFamily="18" charset="0"/>
                <a:ea typeface="黑体" panose="02010609060101010101" pitchFamily="49" charset="-122"/>
              </a:rPr>
              <a:t>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a:t>
            </a:r>
            <a:r>
              <a:rPr lang="zh-CN" altLang="zh-CN" sz="1600" dirty="0">
                <a:latin typeface="Times New Roman" panose="02020603050405020304" pitchFamily="18" charset="0"/>
                <a:ea typeface="黑体" panose="02010609060101010101" pitchFamily="49" charset="-122"/>
              </a:rPr>
              <a:t>表明</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限压式变量叶片泵在其变量区段内是一个三阶系统。由霍尔维茨判据可知</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这时使泵工作稳定的必要条件是</a:t>
            </a:r>
            <a:r>
              <a:rPr lang="zh-CN" altLang="en-US"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724FE19-EC1A-499C-85F9-5CE821E2CF54}"/>
                  </a:ext>
                </a:extLst>
              </p:cNvPr>
              <p:cNvSpPr/>
              <p:nvPr/>
            </p:nvSpPr>
            <p:spPr>
              <a:xfrm>
                <a:off x="657015" y="1894393"/>
                <a:ext cx="7066616" cy="7577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m:rPr>
                              <m:sty m:val="p"/>
                            </m:rPr>
                            <a:rPr lang="zh-CN" altLang="en-US" i="0">
                              <a:latin typeface="Cambria Math" panose="02040503050406030204" pitchFamily="18" charset="0"/>
                            </a:rPr>
                            <m:t>s</m:t>
                          </m:r>
                        </m:sub>
                      </m:sSub>
                      <m:r>
                        <a:rPr lang="zh-CN" altLang="en-US" i="0">
                          <a:latin typeface="Cambria Math" panose="02040503050406030204" pitchFamily="18" charset="0"/>
                        </a:rPr>
                        <m:t>&gt;</m:t>
                      </m:r>
                      <m:f>
                        <m:fPr>
                          <m:ctrlPr>
                            <a:rPr lang="zh-CN" altLang="en-US" i="1">
                              <a:latin typeface="Cambria Math" panose="02040503050406030204" pitchFamily="18" charset="0"/>
                            </a:rPr>
                          </m:ctrlPr>
                        </m:fPr>
                        <m:num>
                          <m:r>
                            <a:rPr lang="zh-CN" altLang="en-US" i="1">
                              <a:latin typeface="Cambria Math" panose="02040503050406030204" pitchFamily="18" charset="0"/>
                            </a:rPr>
                            <m:t>𝑚𝑉</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𝑞</m:t>
                              </m:r>
                            </m:sub>
                          </m:sSub>
                          <m:r>
                            <a:rPr lang="zh-CN" altLang="en-US" i="1">
                              <a:latin typeface="Cambria Math" panose="02040503050406030204" pitchFamily="18" charset="0"/>
                            </a:rPr>
                            <m:t>𝐾</m:t>
                          </m:r>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𝑥</m:t>
                              </m:r>
                            </m:sub>
                          </m:sSub>
                          <m:r>
                            <m:rPr>
                              <m:nor/>
                            </m:rPr>
                            <a:rPr lang="zh-CN" altLang="en-US" i="1">
                              <a:latin typeface="Times New Roman" panose="02020603050405020304" pitchFamily="18" charset="0"/>
                              <a:ea typeface="黑体" panose="02010609060101010101" pitchFamily="49" charset="-122"/>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𝐵</m:t>
                              </m:r>
                            </m:e>
                            <m:sup>
                              <m:r>
                                <a:rPr lang="zh-CN" altLang="en-US" i="0">
                                  <a:latin typeface="Cambria Math" panose="02040503050406030204" pitchFamily="18" charset="0"/>
                                </a:rPr>
                                <m:t>2</m:t>
                              </m:r>
                            </m:sup>
                          </m:sSup>
                          <m:r>
                            <a:rPr lang="zh-CN" altLang="en-US" i="1">
                              <a:latin typeface="Cambria Math" panose="02040503050406030204" pitchFamily="18" charset="0"/>
                            </a:rPr>
                            <m:t>𝑉</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m:rPr>
                                  <m:sty m:val="p"/>
                                </m:rPr>
                                <a:rPr lang="zh-CN" altLang="en-US" i="0">
                                  <a:latin typeface="Cambria Math" panose="02040503050406030204" pitchFamily="18" charset="0"/>
                                </a:rPr>
                                <m:t>l</m:t>
                              </m:r>
                            </m:sub>
                          </m:sSub>
                          <m:r>
                            <a:rPr lang="zh-CN" altLang="en-US" i="1">
                              <a:latin typeface="Cambria Math" panose="02040503050406030204" pitchFamily="18" charset="0"/>
                            </a:rPr>
                            <m:t>𝐾</m:t>
                          </m:r>
                          <m:r>
                            <m:rPr>
                              <m:nor/>
                            </m:rPr>
                            <a:rPr lang="zh-CN" altLang="en-US" i="1">
                              <a:latin typeface="Times New Roman" panose="02020603050405020304" pitchFamily="18" charset="0"/>
                              <a:ea typeface="黑体" panose="02010609060101010101" pitchFamily="49" charset="-122"/>
                            </a:rPr>
                            <m:t>−</m:t>
                          </m:r>
                          <m:r>
                            <a:rPr lang="zh-CN" altLang="en-US" i="1">
                              <a:latin typeface="Cambria Math" panose="02040503050406030204" pitchFamily="18" charset="0"/>
                            </a:rPr>
                            <m:t>𝑚𝐵</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𝑘</m:t>
                              </m:r>
                            </m:e>
                            <m:sub>
                              <m:r>
                                <m:rPr>
                                  <m:sty m:val="p"/>
                                </m:rPr>
                                <a:rPr lang="zh-CN" altLang="en-US" i="0">
                                  <a:latin typeface="Cambria Math" panose="02040503050406030204" pitchFamily="18" charset="0"/>
                                </a:rPr>
                                <m:t>l</m:t>
                              </m:r>
                            </m:sub>
                            <m:sup>
                              <m:r>
                                <a:rPr lang="zh-CN" altLang="en-US" i="0">
                                  <a:latin typeface="Cambria Math" panose="02040503050406030204" pitchFamily="18" charset="0"/>
                                </a:rPr>
                                <m:t>2</m:t>
                              </m:r>
                            </m:sup>
                          </m:sSubSup>
                          <m:sSup>
                            <m:sSupPr>
                              <m:ctrlPr>
                                <a:rPr lang="zh-CN" altLang="en-US" i="1">
                                  <a:latin typeface="Cambria Math" panose="02040503050406030204" pitchFamily="18" charset="0"/>
                                </a:rPr>
                              </m:ctrlPr>
                            </m:sSupPr>
                            <m:e>
                              <m:r>
                                <a:rPr lang="zh-CN" altLang="en-US" i="1">
                                  <a:latin typeface="Cambria Math" panose="02040503050406030204" pitchFamily="18" charset="0"/>
                                </a:rPr>
                                <m:t>𝐾</m:t>
                              </m:r>
                            </m:e>
                            <m:sup>
                              <m:r>
                                <a:rPr lang="zh-CN" altLang="en-US" i="0">
                                  <a:latin typeface="Cambria Math" panose="02040503050406030204" pitchFamily="18" charset="0"/>
                                </a:rPr>
                                <m:t>2</m:t>
                              </m:r>
                            </m:sup>
                          </m:sSup>
                          <m:r>
                            <m:rPr>
                              <m:nor/>
                            </m:rPr>
                            <a:rPr lang="zh-CN" altLang="en-US" i="1">
                              <a:latin typeface="Times New Roman" panose="02020603050405020304" pitchFamily="18" charset="0"/>
                              <a:ea typeface="黑体" panose="02010609060101010101" pitchFamily="49" charset="-122"/>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𝐴</m:t>
                              </m:r>
                            </m:e>
                            <m:sub>
                              <m:r>
                                <a:rPr lang="zh-CN" altLang="en-US" i="1">
                                  <a:latin typeface="Cambria Math" panose="02040503050406030204" pitchFamily="18" charset="0"/>
                                </a:rPr>
                                <m:t>𝑥</m:t>
                              </m:r>
                            </m:sub>
                            <m:sup>
                              <m:r>
                                <a:rPr lang="zh-CN" altLang="en-US" i="0">
                                  <a:latin typeface="Cambria Math" panose="02040503050406030204" pitchFamily="18" charset="0"/>
                                </a:rPr>
                                <m:t>2</m:t>
                              </m:r>
                            </m:sup>
                          </m:sSubSup>
                          <m:r>
                            <a:rPr lang="zh-CN" altLang="en-US" i="1">
                              <a:latin typeface="Cambria Math" panose="02040503050406030204" pitchFamily="18" charset="0"/>
                            </a:rPr>
                            <m:t>𝐾</m:t>
                          </m:r>
                          <m:r>
                            <m:rPr>
                              <m:nor/>
                            </m:rPr>
                            <a:rPr lang="zh-CN" altLang="en-US" i="1">
                              <a:latin typeface="Times New Roman" panose="02020603050405020304" pitchFamily="18" charset="0"/>
                              <a:ea typeface="黑体" panose="02010609060101010101" pitchFamily="49" charset="-122"/>
                            </a:rPr>
                            <m:t>(</m:t>
                          </m:r>
                          <m:r>
                            <a:rPr lang="zh-CN" altLang="en-US" i="1">
                              <a:latin typeface="Cambria Math" panose="02040503050406030204" pitchFamily="18" charset="0"/>
                            </a:rPr>
                            <m:t>𝐵𝑉</m:t>
                          </m:r>
                          <m:r>
                            <a:rPr lang="zh-CN" altLang="en-US" i="0">
                              <a:latin typeface="Cambria Math" panose="02040503050406030204" pitchFamily="18" charset="0"/>
                            </a:rPr>
                            <m:t>+</m:t>
                          </m:r>
                          <m:r>
                            <a:rPr lang="zh-CN" altLang="en-US" i="1">
                              <a:latin typeface="Cambria Math" panose="02040503050406030204" pitchFamily="18" charset="0"/>
                            </a:rPr>
                            <m:t>𝑚</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m:rPr>
                                  <m:sty m:val="p"/>
                                </m:rPr>
                                <a:rPr lang="zh-CN" altLang="en-US" i="0">
                                  <a:latin typeface="Cambria Math" panose="02040503050406030204" pitchFamily="18" charset="0"/>
                                </a:rPr>
                                <m:t>l</m:t>
                              </m:r>
                            </m:sub>
                          </m:sSub>
                          <m:r>
                            <a:rPr lang="zh-CN" altLang="en-US" i="1">
                              <a:latin typeface="Cambria Math" panose="02040503050406030204" pitchFamily="18" charset="0"/>
                            </a:rPr>
                            <m:t>𝐾</m:t>
                          </m:r>
                          <m:r>
                            <m:rPr>
                              <m:nor/>
                            </m:rPr>
                            <a:rPr lang="zh-CN" altLang="en-US" i="1">
                              <a:latin typeface="Times New Roman" panose="02020603050405020304" pitchFamily="18" charset="0"/>
                              <a:ea typeface="黑体" panose="02010609060101010101" pitchFamily="49" charset="-122"/>
                            </a:rPr>
                            <m:t>)</m:t>
                          </m:r>
                        </m:num>
                        <m:den>
                          <m:r>
                            <a:rPr lang="zh-CN" altLang="en-US" i="1">
                              <a:latin typeface="Cambria Math" panose="02040503050406030204" pitchFamily="18" charset="0"/>
                            </a:rPr>
                            <m:t>𝐵𝑉</m:t>
                          </m:r>
                          <m:r>
                            <m:rPr>
                              <m:nor/>
                            </m:rPr>
                            <a:rPr lang="zh-CN" altLang="en-US" i="1">
                              <a:latin typeface="Times New Roman" panose="02020603050405020304" pitchFamily="18" charset="0"/>
                              <a:ea typeface="黑体" panose="02010609060101010101" pitchFamily="49" charset="-122"/>
                            </a:rPr>
                            <m:t>　</m:t>
                          </m:r>
                          <m:sSup>
                            <m:sSupPr>
                              <m:ctrlPr>
                                <a:rPr lang="zh-CN" altLang="en-US" i="1">
                                  <a:latin typeface="Cambria Math" panose="02040503050406030204" pitchFamily="18" charset="0"/>
                                </a:rPr>
                              </m:ctrlPr>
                            </m:sSupPr>
                            <m:e>
                              <m:r>
                                <a:rPr lang="zh-CN" altLang="en-US" i="0">
                                  <a:latin typeface="Cambria Math" panose="02040503050406030204" pitchFamily="18" charset="0"/>
                                </a:rPr>
                                <m:t> </m:t>
                              </m:r>
                            </m:e>
                            <m:sup>
                              <m:r>
                                <a:rPr lang="zh-CN" altLang="en-US" i="0">
                                  <a:latin typeface="Cambria Math" panose="02040503050406030204" pitchFamily="18" charset="0"/>
                                </a:rPr>
                                <m:t>2</m:t>
                              </m:r>
                            </m:sup>
                          </m:sSup>
                        </m:den>
                      </m:f>
                    </m:oMath>
                  </m:oMathPara>
                </a14:m>
                <a:endParaRPr lang="zh-CN" altLang="en-US" dirty="0">
                  <a:latin typeface="Times New Roman" panose="02020603050405020304" pitchFamily="18" charset="0"/>
                  <a:ea typeface="黑体" panose="02010609060101010101" pitchFamily="49" charset="-122"/>
                </a:endParaRPr>
              </a:p>
            </p:txBody>
          </p:sp>
        </mc:Choice>
        <mc:Fallback xmlns="">
          <p:sp>
            <p:nvSpPr>
              <p:cNvPr id="2" name="矩形 1">
                <a:extLst>
                  <a:ext uri="{FF2B5EF4-FFF2-40B4-BE49-F238E27FC236}">
                    <a16:creationId xmlns:a16="http://schemas.microsoft.com/office/drawing/2014/main" id="{B724FE19-EC1A-499C-85F9-5CE821E2CF54}"/>
                  </a:ext>
                </a:extLst>
              </p:cNvPr>
              <p:cNvSpPr>
                <a:spLocks noRot="1" noChangeAspect="1" noMove="1" noResize="1" noEditPoints="1" noAdjustHandles="1" noChangeArrowheads="1" noChangeShapeType="1" noTextEdit="1"/>
              </p:cNvSpPr>
              <p:nvPr/>
            </p:nvSpPr>
            <p:spPr>
              <a:xfrm>
                <a:off x="657015" y="1894393"/>
                <a:ext cx="7066616" cy="757772"/>
              </a:xfrm>
              <a:prstGeom prst="rect">
                <a:avLst/>
              </a:prstGeom>
              <a:blipFill>
                <a:blip r:embed="rId2"/>
                <a:stretch>
                  <a:fillRect/>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BFA7647E-1615-4736-804E-F31ADE9361B0}"/>
              </a:ext>
            </a:extLst>
          </p:cNvPr>
          <p:cNvSpPr txBox="1"/>
          <p:nvPr/>
        </p:nvSpPr>
        <p:spPr>
          <a:xfrm>
            <a:off x="6893275" y="2148543"/>
            <a:ext cx="1660711" cy="230832"/>
          </a:xfrm>
          <a:prstGeom prst="rect">
            <a:avLst/>
          </a:prstGeom>
          <a:noFill/>
        </p:spPr>
        <p:txBody>
          <a:bodyPr wrap="square" rtlCol="0">
            <a:spAutoFit/>
          </a:bodyPr>
          <a:lstStyle/>
          <a:p>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(12-7)</a:t>
            </a:r>
            <a:endPar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5606A1B7-524B-44E2-A33E-C246ECA69217}"/>
              </a:ext>
            </a:extLst>
          </p:cNvPr>
          <p:cNvSpPr/>
          <p:nvPr/>
        </p:nvSpPr>
        <p:spPr>
          <a:xfrm>
            <a:off x="954424" y="2652165"/>
            <a:ext cx="6676463" cy="1569660"/>
          </a:xfrm>
          <a:prstGeom prst="rect">
            <a:avLst/>
          </a:prstGeom>
        </p:spPr>
        <p:txBody>
          <a:bodyPr wrap="square">
            <a:spAutoFit/>
          </a:bodyPr>
          <a:lstStyle/>
          <a:p>
            <a:pPr indent="432000">
              <a:lnSpc>
                <a:spcPct val="150000"/>
              </a:lnSpc>
              <a:spcAft>
                <a:spcPts val="0"/>
              </a:spcAft>
            </a:pPr>
            <a:r>
              <a:rPr lang="zh-CN"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上式表明</a:t>
            </a:r>
            <a:r>
              <a:rPr lang="en-US"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限压式变量叶片泵中的</a:t>
            </a:r>
            <a:r>
              <a:rPr lang="zh-CN" altLang="zh-CN" sz="1600"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调压弹簧</a:t>
            </a:r>
            <a:r>
              <a:rPr lang="zh-CN"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不但</a:t>
            </a:r>
            <a:r>
              <a:rPr lang="zh-CN" altLang="zh-CN" sz="1600"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影响泵的静态特性</a:t>
            </a:r>
            <a:r>
              <a:rPr lang="en-US"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还影响其</a:t>
            </a:r>
            <a:r>
              <a:rPr lang="zh-CN" altLang="zh-CN" sz="1600"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动态特性</a:t>
            </a:r>
            <a:r>
              <a:rPr lang="zh-CN"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。为此</a:t>
            </a:r>
            <a:r>
              <a:rPr lang="en-US"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设计中必须使这个</a:t>
            </a:r>
            <a:r>
              <a:rPr lang="en-US" altLang="zh-CN" sz="1600" i="1"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spc="1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a:t>
            </a:r>
            <a:r>
              <a:rPr lang="zh-CN" altLang="zh-CN" sz="1600"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值</a:t>
            </a:r>
            <a:r>
              <a:rPr lang="zh-CN"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满足</a:t>
            </a:r>
            <a:r>
              <a:rPr lang="zh-CN" altLang="zh-CN" sz="1600"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600"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(12-7)</a:t>
            </a:r>
            <a:r>
              <a:rPr lang="zh-CN"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的要求</a:t>
            </a:r>
            <a:r>
              <a:rPr lang="en-US"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spc="1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a:t>
            </a:r>
            <a:r>
              <a:rPr lang="zh-CN" altLang="zh-CN" sz="1600"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值大</a:t>
            </a:r>
            <a:r>
              <a:rPr lang="zh-CN"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时泵的</a:t>
            </a:r>
            <a:r>
              <a:rPr lang="zh-CN" altLang="zh-CN" sz="1600"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稳定性好</a:t>
            </a:r>
            <a:r>
              <a:rPr lang="zh-CN"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a:t>
            </a:r>
            <a:r>
              <a:rPr lang="zh-CN" altLang="zh-CN" sz="1600"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600"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(12-7)</a:t>
            </a:r>
            <a:r>
              <a:rPr lang="zh-CN"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看</a:t>
            </a:r>
            <a:r>
              <a:rPr lang="en-US"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粘性阻尼系数</a:t>
            </a:r>
            <a:r>
              <a:rPr lang="en-US" altLang="zh-CN" sz="1600" i="1"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600"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大</a:t>
            </a:r>
            <a:r>
              <a:rPr lang="zh-CN"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a:t>
            </a:r>
            <a:r>
              <a:rPr lang="zh-CN" altLang="zh-CN" sz="1600"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稳定性好</a:t>
            </a:r>
            <a:r>
              <a:rPr lang="en-US"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一般可在</a:t>
            </a:r>
            <a:r>
              <a:rPr lang="zh-CN" altLang="zh-CN" sz="1600"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反馈柱塞缸入口处</a:t>
            </a:r>
            <a:r>
              <a:rPr lang="zh-CN"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设置</a:t>
            </a:r>
            <a:r>
              <a:rPr lang="zh-CN" altLang="zh-CN" sz="1600"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阻尼小孔</a:t>
            </a:r>
            <a:r>
              <a:rPr lang="en-US"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a:t>
            </a:r>
            <a:r>
              <a:rPr lang="zh-CN" altLang="zh-CN" sz="1600"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提高</a:t>
            </a:r>
            <a:r>
              <a:rPr lang="en-US" altLang="zh-CN" sz="1600" i="1"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600" spc="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值</a:t>
            </a:r>
            <a:r>
              <a:rPr lang="zh-CN" altLang="zh-CN" sz="1600" spc="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419479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264330" y="111992"/>
            <a:ext cx="7636329" cy="523220"/>
          </a:xfrm>
          <a:prstGeom prst="rect">
            <a:avLst/>
          </a:prstGeom>
          <a:noFill/>
        </p:spPr>
        <p:txBody>
          <a:bodyPr wrap="square" rtlCol="0">
            <a:spAutoFit/>
          </a:bodyPr>
          <a:lstStyle/>
          <a:p>
            <a:pPr lvl="0">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a:t>
            </a:r>
            <a:r>
              <a:rPr lang="zh-CN" altLang="en-US" sz="2800" dirty="0">
                <a:solidFill>
                  <a:prstClr val="white"/>
                </a:solidFill>
                <a:latin typeface="Times New Roman" panose="02020603050405020304" pitchFamily="18" charset="0"/>
                <a:ea typeface="黑体" panose="02010609060101010101" pitchFamily="49" charset="-122"/>
              </a:rPr>
              <a:t>二</a:t>
            </a: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节   </a:t>
            </a:r>
            <a:r>
              <a:rPr lang="zh-CN" altLang="zh-CN" sz="2800" dirty="0">
                <a:solidFill>
                  <a:schemeClr val="bg1"/>
                </a:solidFill>
                <a:latin typeface="Times New Roman" panose="02020603050405020304" pitchFamily="18" charset="0"/>
                <a:ea typeface="黑体" panose="02010609060101010101" pitchFamily="49" charset="-122"/>
              </a:rPr>
              <a:t>带管道的液压缸的动态特性</a:t>
            </a:r>
            <a:endParaRPr kumimoji="0" lang="zh-CN" altLang="zh-CN" sz="2800" b="0" i="0" u="none" strike="noStrike" kern="120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矩形 6">
            <a:extLst>
              <a:ext uri="{FF2B5EF4-FFF2-40B4-BE49-F238E27FC236}">
                <a16:creationId xmlns:a16="http://schemas.microsoft.com/office/drawing/2014/main" id="{AFA74E93-2E5B-42BA-9D6C-62DC1D230E8D}"/>
              </a:ext>
            </a:extLst>
          </p:cNvPr>
          <p:cNvSpPr/>
          <p:nvPr/>
        </p:nvSpPr>
        <p:spPr>
          <a:xfrm>
            <a:off x="1065759" y="1313807"/>
            <a:ext cx="6349028" cy="1569660"/>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液压缸在输入流量不变、负载发生变化</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或负载不变、输入流量发生变化时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活塞或缸筒的运动就会出现加速或减速的瞬态过程。液压缸的动态特性就是对瞬态过程中这些变化关系的说明。</a:t>
            </a:r>
          </a:p>
          <a:p>
            <a:pPr indent="457200">
              <a:lnSpc>
                <a:spcPct val="150000"/>
              </a:lnSpc>
            </a:pPr>
            <a:endParaRPr lang="zh-CN" altLang="zh-CN" sz="1600" dirty="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EC1FA765-02F7-496A-A124-993CAE9D061F}"/>
              </a:ext>
            </a:extLst>
          </p:cNvPr>
          <p:cNvSpPr/>
          <p:nvPr/>
        </p:nvSpPr>
        <p:spPr>
          <a:xfrm>
            <a:off x="1064791" y="2406026"/>
            <a:ext cx="4788331" cy="1569660"/>
          </a:xfrm>
          <a:prstGeom prst="rect">
            <a:avLst/>
          </a:prstGeom>
        </p:spPr>
        <p:txBody>
          <a:bodyPr wrap="square">
            <a:spAutoFit/>
          </a:bodyPr>
          <a:lstStyle/>
          <a:p>
            <a:pPr indent="432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液压缸上总是连着油管的</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为此在分析液压缸动态特性时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要使用如图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所示的简图。为了简化分析</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假定液压缸回油腔直通油箱</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而且进油管较短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只需考虑其容积的影响</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latin typeface="Times New Roman" panose="02020603050405020304" pitchFamily="18" charset="0"/>
              <a:ea typeface="黑体" panose="02010609060101010101" pitchFamily="49" charset="-122"/>
            </a:endParaRPr>
          </a:p>
        </p:txBody>
      </p:sp>
      <p:pic>
        <p:nvPicPr>
          <p:cNvPr id="11" name="12T3.EPS" descr="id:2147508381;FounderCES">
            <a:extLst>
              <a:ext uri="{FF2B5EF4-FFF2-40B4-BE49-F238E27FC236}">
                <a16:creationId xmlns:a16="http://schemas.microsoft.com/office/drawing/2014/main" id="{D90F903F-3F40-44F8-9245-E0D42E0FD812}"/>
              </a:ext>
            </a:extLst>
          </p:cNvPr>
          <p:cNvPicPr/>
          <p:nvPr/>
        </p:nvPicPr>
        <p:blipFill>
          <a:blip r:embed="rId2"/>
          <a:stretch>
            <a:fillRect/>
          </a:stretch>
        </p:blipFill>
        <p:spPr>
          <a:xfrm>
            <a:off x="5834515" y="2406026"/>
            <a:ext cx="2104430" cy="1399607"/>
          </a:xfrm>
          <a:prstGeom prst="rect">
            <a:avLst/>
          </a:prstGeom>
        </p:spPr>
      </p:pic>
      <p:sp>
        <p:nvSpPr>
          <p:cNvPr id="5" name="矩形 4">
            <a:extLst>
              <a:ext uri="{FF2B5EF4-FFF2-40B4-BE49-F238E27FC236}">
                <a16:creationId xmlns:a16="http://schemas.microsoft.com/office/drawing/2014/main" id="{797C756F-A777-411D-92F1-E7B25AE12883}"/>
              </a:ext>
            </a:extLst>
          </p:cNvPr>
          <p:cNvSpPr/>
          <p:nvPr/>
        </p:nvSpPr>
        <p:spPr>
          <a:xfrm>
            <a:off x="6078230" y="3682394"/>
            <a:ext cx="1665841" cy="252633"/>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12-3</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带管道的液压缸</a:t>
            </a:r>
            <a:endParaRPr lang="zh-CN" alt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圆角矩形 6">
            <a:extLst>
              <a:ext uri="{FF2B5EF4-FFF2-40B4-BE49-F238E27FC236}">
                <a16:creationId xmlns:a16="http://schemas.microsoft.com/office/drawing/2014/main" id="{66B1E2BC-E9D5-4C16-B3E0-32CB864FAB50}"/>
              </a:ext>
            </a:extLst>
          </p:cNvPr>
          <p:cNvSpPr/>
          <p:nvPr/>
        </p:nvSpPr>
        <p:spPr>
          <a:xfrm>
            <a:off x="1065759" y="1105451"/>
            <a:ext cx="7145240" cy="322395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42341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barn(inVertic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264330" y="111992"/>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第二节   </a:t>
            </a:r>
            <a:r>
              <a:rPr lang="zh-CN" altLang="zh-CN" sz="2800" dirty="0">
                <a:solidFill>
                  <a:prstClr val="white"/>
                </a:solidFill>
                <a:latin typeface="Times New Roman" panose="02020603050405020304" pitchFamily="18" charset="0"/>
                <a:ea typeface="黑体" panose="02010609060101010101" pitchFamily="49" charset="-122"/>
              </a:rPr>
              <a:t>带管道的液压缸的动态特性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矩形 7">
            <a:extLst>
              <a:ext uri="{FF2B5EF4-FFF2-40B4-BE49-F238E27FC236}">
                <a16:creationId xmlns:a16="http://schemas.microsoft.com/office/drawing/2014/main" id="{29318645-FDFA-4A27-AA47-37C5954BDF94}"/>
              </a:ext>
            </a:extLst>
          </p:cNvPr>
          <p:cNvSpPr/>
          <p:nvPr/>
        </p:nvSpPr>
        <p:spPr>
          <a:xfrm>
            <a:off x="257788" y="1001637"/>
            <a:ext cx="2505814" cy="297517"/>
          </a:xfrm>
          <a:prstGeom prst="rect">
            <a:avLst/>
          </a:prstGeom>
        </p:spPr>
        <p:txBody>
          <a:bodyPr wrap="none">
            <a:spAutoFit/>
          </a:bodyPr>
          <a:lstStyle/>
          <a:p>
            <a:pPr marL="0" marR="0" lvl="0" indent="266700" algn="l" defTabSz="457200" rtl="0" eaLnBrk="1" fontAlgn="auto" latinLnBrk="0" hangingPunct="1">
              <a:lnSpc>
                <a:spcPts val="1575"/>
              </a:lnSpc>
              <a:spcBef>
                <a:spcPts val="0"/>
              </a:spcBef>
              <a:spcAft>
                <a:spcPts val="0"/>
              </a:spcAft>
              <a:buClrTx/>
              <a:buSzTx/>
              <a:buFontTx/>
              <a:buNone/>
              <a:tabLst/>
              <a:defRPr/>
            </a:pPr>
            <a:r>
              <a:rPr kumimoji="0" lang="zh-CN"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活塞上的受力方程为</a:t>
            </a:r>
            <a:r>
              <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0" lang="zh-CN"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315A0542-CC4B-42C9-AEA3-2E04AE799A11}"/>
                  </a:ext>
                </a:extLst>
              </p:cNvPr>
              <p:cNvSpPr/>
              <p:nvPr/>
            </p:nvSpPr>
            <p:spPr>
              <a:xfrm>
                <a:off x="464183" y="1313874"/>
                <a:ext cx="2918107" cy="61824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𝑝</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  </m:t>
                          </m:r>
                        </m:sub>
                      </m:sSub>
                      <m:r>
                        <a:rPr kumimoji="0" lang="zh-CN" altLang="en-US" sz="1800" b="0" i="0"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𝑚</m:t>
                      </m:r>
                      <m:f>
                        <m:f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𝑑</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𝑣</m:t>
                          </m:r>
                        </m:num>
                        <m:den>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𝑑𝑡</m:t>
                          </m:r>
                        </m:den>
                      </m:f>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𝐵𝑣</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  </m:t>
                      </m:r>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𝐹</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𝐿</m:t>
                          </m:r>
                        </m:sub>
                      </m:sSub>
                    </m:oMath>
                  </m:oMathPara>
                </a14:m>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mc:Choice>
        <mc:Fallback xmlns="">
          <p:sp>
            <p:nvSpPr>
              <p:cNvPr id="9" name="矩形 8">
                <a:extLst>
                  <a:ext uri="{FF2B5EF4-FFF2-40B4-BE49-F238E27FC236}">
                    <a16:creationId xmlns:a16="http://schemas.microsoft.com/office/drawing/2014/main" id="{315A0542-CC4B-42C9-AEA3-2E04AE799A11}"/>
                  </a:ext>
                </a:extLst>
              </p:cNvPr>
              <p:cNvSpPr>
                <a:spLocks noRot="1" noChangeAspect="1" noMove="1" noResize="1" noEditPoints="1" noAdjustHandles="1" noChangeArrowheads="1" noChangeShapeType="1" noTextEdit="1"/>
              </p:cNvSpPr>
              <p:nvPr/>
            </p:nvSpPr>
            <p:spPr>
              <a:xfrm>
                <a:off x="464183" y="1313874"/>
                <a:ext cx="2918107" cy="618246"/>
              </a:xfrm>
              <a:prstGeom prst="rect">
                <a:avLst/>
              </a:prstGeom>
              <a:blipFill>
                <a:blip r:embed="rId2"/>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830437D3-D8E7-4EEA-9DE2-00FB87B448C1}"/>
              </a:ext>
            </a:extLst>
          </p:cNvPr>
          <p:cNvSpPr txBox="1"/>
          <p:nvPr/>
        </p:nvSpPr>
        <p:spPr>
          <a:xfrm>
            <a:off x="3214942" y="1598364"/>
            <a:ext cx="1085850"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(12-8)</a:t>
            </a:r>
            <a:endPar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左大括号 18">
            <a:extLst>
              <a:ext uri="{FF2B5EF4-FFF2-40B4-BE49-F238E27FC236}">
                <a16:creationId xmlns:a16="http://schemas.microsoft.com/office/drawing/2014/main" id="{6901CAFC-0374-47A0-94D4-66E0ACF7B7DE}"/>
              </a:ext>
            </a:extLst>
          </p:cNvPr>
          <p:cNvSpPr/>
          <p:nvPr/>
        </p:nvSpPr>
        <p:spPr>
          <a:xfrm rot="16200000">
            <a:off x="657050" y="1673404"/>
            <a:ext cx="120534" cy="36508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20" name="左大括号 19">
            <a:extLst>
              <a:ext uri="{FF2B5EF4-FFF2-40B4-BE49-F238E27FC236}">
                <a16:creationId xmlns:a16="http://schemas.microsoft.com/office/drawing/2014/main" id="{389A7046-FA15-4CAA-A748-5D406048E9E0}"/>
              </a:ext>
            </a:extLst>
          </p:cNvPr>
          <p:cNvSpPr/>
          <p:nvPr/>
        </p:nvSpPr>
        <p:spPr>
          <a:xfrm rot="16200000">
            <a:off x="1478364" y="1587059"/>
            <a:ext cx="120534" cy="70221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21" name="左大括号 20">
            <a:extLst>
              <a:ext uri="{FF2B5EF4-FFF2-40B4-BE49-F238E27FC236}">
                <a16:creationId xmlns:a16="http://schemas.microsoft.com/office/drawing/2014/main" id="{851DAE33-CB48-4B78-BB34-8A8A5871593D}"/>
              </a:ext>
            </a:extLst>
          </p:cNvPr>
          <p:cNvSpPr/>
          <p:nvPr/>
        </p:nvSpPr>
        <p:spPr>
          <a:xfrm rot="16200000">
            <a:off x="2369091" y="1668377"/>
            <a:ext cx="120534" cy="36744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23" name="左大括号 22">
            <a:extLst>
              <a:ext uri="{FF2B5EF4-FFF2-40B4-BE49-F238E27FC236}">
                <a16:creationId xmlns:a16="http://schemas.microsoft.com/office/drawing/2014/main" id="{6B666D76-9283-4AFE-9A69-70A423FDF3F6}"/>
              </a:ext>
            </a:extLst>
          </p:cNvPr>
          <p:cNvSpPr/>
          <p:nvPr/>
        </p:nvSpPr>
        <p:spPr>
          <a:xfrm rot="16200000">
            <a:off x="3035131" y="1673734"/>
            <a:ext cx="120534" cy="40373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13" name="矩形 12">
            <a:extLst>
              <a:ext uri="{FF2B5EF4-FFF2-40B4-BE49-F238E27FC236}">
                <a16:creationId xmlns:a16="http://schemas.microsoft.com/office/drawing/2014/main" id="{8289BDAF-B661-45A4-BF1D-D1E40EFA934D}"/>
              </a:ext>
            </a:extLst>
          </p:cNvPr>
          <p:cNvSpPr/>
          <p:nvPr/>
        </p:nvSpPr>
        <p:spPr>
          <a:xfrm>
            <a:off x="464183" y="1921455"/>
            <a:ext cx="4572000" cy="230832"/>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缸推力</a:t>
            </a:r>
            <a:endParaRPr kumimoji="0" lang="en-US" altLang="zh-CN" sz="9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24" name="矩形 23">
            <a:extLst>
              <a:ext uri="{FF2B5EF4-FFF2-40B4-BE49-F238E27FC236}">
                <a16:creationId xmlns:a16="http://schemas.microsoft.com/office/drawing/2014/main" id="{0554B3DA-FAE2-4EC1-A306-7665881629B3}"/>
              </a:ext>
            </a:extLst>
          </p:cNvPr>
          <p:cNvSpPr/>
          <p:nvPr/>
        </p:nvSpPr>
        <p:spPr>
          <a:xfrm>
            <a:off x="1292310" y="1998433"/>
            <a:ext cx="4572000" cy="230832"/>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惯性力</a:t>
            </a:r>
            <a:endParaRPr kumimoji="0" lang="en-US" altLang="zh-CN" sz="9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25" name="矩形 24">
            <a:extLst>
              <a:ext uri="{FF2B5EF4-FFF2-40B4-BE49-F238E27FC236}">
                <a16:creationId xmlns:a16="http://schemas.microsoft.com/office/drawing/2014/main" id="{4CDD9E47-27B8-43D1-937C-74F980EE8769}"/>
              </a:ext>
            </a:extLst>
          </p:cNvPr>
          <p:cNvSpPr/>
          <p:nvPr/>
        </p:nvSpPr>
        <p:spPr>
          <a:xfrm>
            <a:off x="2169158" y="1901326"/>
            <a:ext cx="4572000" cy="230832"/>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阻尼力</a:t>
            </a:r>
            <a:endParaRPr kumimoji="0" lang="en-US" altLang="zh-CN" sz="9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26" name="矩形 25">
            <a:extLst>
              <a:ext uri="{FF2B5EF4-FFF2-40B4-BE49-F238E27FC236}">
                <a16:creationId xmlns:a16="http://schemas.microsoft.com/office/drawing/2014/main" id="{535AED02-F178-4878-BBB6-60D329B7F72A}"/>
              </a:ext>
            </a:extLst>
          </p:cNvPr>
          <p:cNvSpPr/>
          <p:nvPr/>
        </p:nvSpPr>
        <p:spPr>
          <a:xfrm>
            <a:off x="2842512" y="1920048"/>
            <a:ext cx="4572000" cy="230832"/>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负载力</a:t>
            </a:r>
            <a:endParaRPr kumimoji="0" lang="en-US" altLang="zh-CN" sz="9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27" name="圆角矩形 6">
            <a:extLst>
              <a:ext uri="{FF2B5EF4-FFF2-40B4-BE49-F238E27FC236}">
                <a16:creationId xmlns:a16="http://schemas.microsoft.com/office/drawing/2014/main" id="{99237B2C-D801-4033-AA66-6E2187EE4A9B}"/>
              </a:ext>
            </a:extLst>
          </p:cNvPr>
          <p:cNvSpPr/>
          <p:nvPr/>
        </p:nvSpPr>
        <p:spPr>
          <a:xfrm>
            <a:off x="187107" y="913455"/>
            <a:ext cx="4229383" cy="320413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36E9218C-C4C4-4E7F-BD91-FC380E4D6841}"/>
              </a:ext>
            </a:extLst>
          </p:cNvPr>
          <p:cNvSpPr/>
          <p:nvPr/>
        </p:nvSpPr>
        <p:spPr>
          <a:xfrm>
            <a:off x="286139" y="2301702"/>
            <a:ext cx="4024604" cy="1815882"/>
          </a:xfrm>
          <a:prstGeom prst="rect">
            <a:avLst/>
          </a:prstGeom>
        </p:spPr>
        <p:txBody>
          <a:bodyPr wrap="square">
            <a:spAutoFit/>
          </a:bodyPr>
          <a:lstStyle/>
          <a:p>
            <a:pPr>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活塞有效工作面积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p </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液压缸工作腔压力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m </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液压缸所驱动的工作部件质量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包括活塞、活塞杆等移动件质量在内</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V </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活塞移动速度</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B </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粘性阻尼系数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F</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外负载力。</a:t>
            </a:r>
          </a:p>
        </p:txBody>
      </p:sp>
      <p:sp>
        <p:nvSpPr>
          <p:cNvPr id="29" name="圆角矩形 6">
            <a:extLst>
              <a:ext uri="{FF2B5EF4-FFF2-40B4-BE49-F238E27FC236}">
                <a16:creationId xmlns:a16="http://schemas.microsoft.com/office/drawing/2014/main" id="{6B13DA95-B260-4241-8E03-D1054F1D1B79}"/>
              </a:ext>
            </a:extLst>
          </p:cNvPr>
          <p:cNvSpPr/>
          <p:nvPr/>
        </p:nvSpPr>
        <p:spPr>
          <a:xfrm>
            <a:off x="4704153" y="913455"/>
            <a:ext cx="4260561" cy="320413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1B223CCC-3C8F-40EA-9308-E79A690AC701}"/>
              </a:ext>
            </a:extLst>
          </p:cNvPr>
          <p:cNvSpPr/>
          <p:nvPr/>
        </p:nvSpPr>
        <p:spPr>
          <a:xfrm>
            <a:off x="4597951" y="1092117"/>
            <a:ext cx="3429144" cy="297517"/>
          </a:xfrm>
          <a:prstGeom prst="rect">
            <a:avLst/>
          </a:prstGeom>
        </p:spPr>
        <p:txBody>
          <a:bodyPr wrap="none">
            <a:spAutoFit/>
          </a:bodyPr>
          <a:lstStyle/>
          <a:p>
            <a:pPr indent="266700">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液压缸工作腔的流量连续方程为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A3E0107-260C-409C-9F20-09993DD8F753}"/>
                  </a:ext>
                </a:extLst>
              </p:cNvPr>
              <p:cNvSpPr/>
              <p:nvPr/>
            </p:nvSpPr>
            <p:spPr>
              <a:xfrm>
                <a:off x="5018353" y="1391316"/>
                <a:ext cx="2541401" cy="491288"/>
              </a:xfrm>
              <a:prstGeom prst="rect">
                <a:avLst/>
              </a:prstGeom>
            </p:spPr>
            <p:txBody>
              <a:bodyPr wrap="none">
                <a:spAutoFit/>
              </a:bodyPr>
              <a:lstStyle/>
              <a:p>
                <a14:m>
                  <m:oMath xmlns:m="http://schemas.openxmlformats.org/officeDocument/2006/math">
                    <m:sSub>
                      <m:sSubPr>
                        <m:ctrlPr>
                          <a:rPr lang="zh-CN" altLang="en-US" i="1" smtClean="0">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𝑞</m:t>
                        </m:r>
                      </m:e>
                      <m:sub>
                        <m:r>
                          <a:rPr lang="en-US" altLang="zh-CN" i="1">
                            <a:solidFill>
                              <a:prstClr val="black"/>
                            </a:solidFill>
                            <a:latin typeface="Cambria Math" panose="02040503050406030204" pitchFamily="18" charset="0"/>
                          </a:rPr>
                          <m:t>  </m:t>
                        </m:r>
                      </m:sub>
                    </m:sSub>
                    <m:r>
                      <a:rPr lang="zh-CN" altLang="en-US">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  </m:t>
                    </m:r>
                    <m:r>
                      <a:rPr lang="en-US" altLang="zh-CN" b="0" i="1" smtClean="0">
                        <a:solidFill>
                          <a:prstClr val="black"/>
                        </a:solidFill>
                        <a:latin typeface="Cambria Math" panose="02040503050406030204" pitchFamily="18" charset="0"/>
                        <a:ea typeface="Cambria Math" panose="02040503050406030204" pitchFamily="18" charset="0"/>
                      </a:rPr>
                      <m:t>𝐴𝑣</m:t>
                    </m:r>
                    <m:r>
                      <a:rPr lang="en-US" altLang="zh-CN" i="1">
                        <a:solidFill>
                          <a:prstClr val="black"/>
                        </a:solidFill>
                        <a:latin typeface="Cambria Math" panose="02040503050406030204" pitchFamily="18" charset="0"/>
                        <a:ea typeface="Cambria Math" panose="02040503050406030204" pitchFamily="18" charset="0"/>
                      </a:rPr>
                      <m:t> +  </m:t>
                    </m:r>
                    <m:sSub>
                      <m:sSubPr>
                        <m:ctrlPr>
                          <a:rPr lang="en-US" altLang="zh-CN" i="1" smtClean="0">
                            <a:solidFill>
                              <a:prstClr val="black"/>
                            </a:solidFill>
                            <a:latin typeface="Cambria Math" panose="02040503050406030204" pitchFamily="18" charset="0"/>
                            <a:ea typeface="Cambria Math" panose="02040503050406030204" pitchFamily="18" charset="0"/>
                          </a:rPr>
                        </m:ctrlPr>
                      </m:sSubPr>
                      <m:e>
                        <m:r>
                          <a:rPr lang="en-US" altLang="zh-CN" b="0" i="1" smtClean="0">
                            <a:solidFill>
                              <a:prstClr val="black"/>
                            </a:solidFill>
                            <a:latin typeface="Cambria Math" panose="02040503050406030204" pitchFamily="18" charset="0"/>
                            <a:ea typeface="Cambria Math" panose="02040503050406030204" pitchFamily="18" charset="0"/>
                          </a:rPr>
                          <m:t>𝑘</m:t>
                        </m:r>
                      </m:e>
                      <m:sub>
                        <m:r>
                          <a:rPr lang="en-US" altLang="zh-CN" b="0" i="1" smtClean="0">
                            <a:solidFill>
                              <a:prstClr val="black"/>
                            </a:solidFill>
                            <a:latin typeface="Cambria Math" panose="02040503050406030204" pitchFamily="18" charset="0"/>
                            <a:ea typeface="Cambria Math" panose="02040503050406030204" pitchFamily="18" charset="0"/>
                          </a:rPr>
                          <m:t>1</m:t>
                        </m:r>
                      </m:sub>
                    </m:sSub>
                    <m:r>
                      <a:rPr lang="en-US" altLang="zh-CN" b="0" i="1" smtClean="0">
                        <a:solidFill>
                          <a:prstClr val="black"/>
                        </a:solidFill>
                        <a:latin typeface="Cambria Math" panose="02040503050406030204" pitchFamily="18" charset="0"/>
                        <a:ea typeface="Cambria Math" panose="02040503050406030204" pitchFamily="18" charset="0"/>
                      </a:rPr>
                      <m:t>𝑝</m:t>
                    </m:r>
                    <m:r>
                      <a:rPr lang="en-US" altLang="zh-CN" i="1">
                        <a:solidFill>
                          <a:prstClr val="black"/>
                        </a:solidFill>
                        <a:latin typeface="Cambria Math" panose="02040503050406030204" pitchFamily="18" charset="0"/>
                        <a:ea typeface="Cambria Math" panose="02040503050406030204" pitchFamily="18" charset="0"/>
                      </a:rPr>
                      <m:t>+</m:t>
                    </m:r>
                    <m:f>
                      <m:fPr>
                        <m:ctrlPr>
                          <a:rPr lang="en-US" altLang="zh-CN" i="1" smtClean="0">
                            <a:solidFill>
                              <a:prstClr val="black"/>
                            </a:solidFill>
                            <a:latin typeface="Cambria Math" panose="02040503050406030204" pitchFamily="18" charset="0"/>
                            <a:ea typeface="Cambria Math" panose="02040503050406030204" pitchFamily="18" charset="0"/>
                          </a:rPr>
                        </m:ctrlPr>
                      </m:fPr>
                      <m:num>
                        <m:r>
                          <a:rPr lang="en-US" altLang="zh-CN" b="0" i="1" smtClean="0">
                            <a:solidFill>
                              <a:prstClr val="black"/>
                            </a:solidFill>
                            <a:latin typeface="Cambria Math" panose="02040503050406030204" pitchFamily="18" charset="0"/>
                            <a:ea typeface="Cambria Math" panose="02040503050406030204" pitchFamily="18" charset="0"/>
                          </a:rPr>
                          <m:t>𝑉</m:t>
                        </m:r>
                      </m:num>
                      <m:den>
                        <m:r>
                          <a:rPr lang="en-US" altLang="zh-CN" b="0" i="1" smtClean="0">
                            <a:solidFill>
                              <a:prstClr val="black"/>
                            </a:solidFill>
                            <a:latin typeface="Cambria Math" panose="02040503050406030204" pitchFamily="18" charset="0"/>
                            <a:ea typeface="Cambria Math" panose="02040503050406030204" pitchFamily="18" charset="0"/>
                          </a:rPr>
                          <m:t>𝐾</m:t>
                        </m:r>
                      </m:den>
                    </m:f>
                  </m:oMath>
                </a14:m>
                <a:r>
                  <a:rPr lang="en-US" altLang="zh-CN" dirty="0">
                    <a:solidFill>
                      <a:prstClr val="black"/>
                    </a:solidFill>
                    <a:latin typeface="Times New Roman" panose="02020603050405020304" pitchFamily="18" charset="0"/>
                    <a:ea typeface="黑体" panose="02010609060101010101" pitchFamily="49" charset="-122"/>
                  </a:rPr>
                  <a:t> </a:t>
                </a:r>
                <a14:m>
                  <m:oMath xmlns:m="http://schemas.openxmlformats.org/officeDocument/2006/math">
                    <m:f>
                      <m:fPr>
                        <m:ctrlPr>
                          <a:rPr lang="en-US" altLang="zh-CN" i="1">
                            <a:solidFill>
                              <a:prstClr val="black"/>
                            </a:solidFill>
                            <a:latin typeface="Cambria Math" panose="02040503050406030204" pitchFamily="18" charset="0"/>
                            <a:ea typeface="Cambria Math" panose="02040503050406030204" pitchFamily="18" charset="0"/>
                          </a:rPr>
                        </m:ctrlPr>
                      </m:fPr>
                      <m:num>
                        <m:r>
                          <a:rPr lang="en-US" altLang="zh-CN" i="1">
                            <a:solidFill>
                              <a:prstClr val="black"/>
                            </a:solidFill>
                            <a:latin typeface="Cambria Math" panose="02040503050406030204" pitchFamily="18" charset="0"/>
                            <a:ea typeface="Cambria Math" panose="02040503050406030204" pitchFamily="18" charset="0"/>
                          </a:rPr>
                          <m:t>𝑑𝑝</m:t>
                        </m:r>
                      </m:num>
                      <m:den>
                        <m:r>
                          <a:rPr lang="en-US" altLang="zh-CN" i="1">
                            <a:solidFill>
                              <a:prstClr val="black"/>
                            </a:solidFill>
                            <a:latin typeface="Cambria Math" panose="02040503050406030204" pitchFamily="18" charset="0"/>
                            <a:ea typeface="Cambria Math" panose="02040503050406030204" pitchFamily="18" charset="0"/>
                          </a:rPr>
                          <m:t>𝑑𝑡</m:t>
                        </m:r>
                      </m:den>
                    </m:f>
                  </m:oMath>
                </a14:m>
                <a:endParaRPr lang="zh-CN" altLang="en-US" dirty="0">
                  <a:latin typeface="Times New Roman" panose="02020603050405020304" pitchFamily="18" charset="0"/>
                  <a:ea typeface="黑体" panose="02010609060101010101" pitchFamily="49" charset="-122"/>
                </a:endParaRPr>
              </a:p>
            </p:txBody>
          </p:sp>
        </mc:Choice>
        <mc:Fallback xmlns="">
          <p:sp>
            <p:nvSpPr>
              <p:cNvPr id="6" name="矩形 5">
                <a:extLst>
                  <a:ext uri="{FF2B5EF4-FFF2-40B4-BE49-F238E27FC236}">
                    <a16:creationId xmlns:a16="http://schemas.microsoft.com/office/drawing/2014/main" id="{FA3E0107-260C-409C-9F20-09993DD8F753}"/>
                  </a:ext>
                </a:extLst>
              </p:cNvPr>
              <p:cNvSpPr>
                <a:spLocks noRot="1" noChangeAspect="1" noMove="1" noResize="1" noEditPoints="1" noAdjustHandles="1" noChangeArrowheads="1" noChangeShapeType="1" noTextEdit="1"/>
              </p:cNvSpPr>
              <p:nvPr/>
            </p:nvSpPr>
            <p:spPr>
              <a:xfrm>
                <a:off x="5018353" y="1391316"/>
                <a:ext cx="2541401" cy="491288"/>
              </a:xfrm>
              <a:prstGeom prst="rect">
                <a:avLst/>
              </a:prstGeom>
              <a:blipFill>
                <a:blip r:embed="rId3"/>
                <a:stretch>
                  <a:fillRect b="-2469"/>
                </a:stretch>
              </a:blipFill>
            </p:spPr>
            <p:txBody>
              <a:bodyPr/>
              <a:lstStyle/>
              <a:p>
                <a:r>
                  <a:rPr lang="zh-CN" altLang="en-US">
                    <a:noFill/>
                  </a:rPr>
                  <a:t> </a:t>
                </a:r>
              </a:p>
            </p:txBody>
          </p:sp>
        </mc:Fallback>
      </mc:AlternateContent>
      <p:sp>
        <p:nvSpPr>
          <p:cNvPr id="31" name="左大括号 30">
            <a:extLst>
              <a:ext uri="{FF2B5EF4-FFF2-40B4-BE49-F238E27FC236}">
                <a16:creationId xmlns:a16="http://schemas.microsoft.com/office/drawing/2014/main" id="{15004FF1-3DEB-4BF9-A051-587C9C16D8CB}"/>
              </a:ext>
            </a:extLst>
          </p:cNvPr>
          <p:cNvSpPr/>
          <p:nvPr/>
        </p:nvSpPr>
        <p:spPr>
          <a:xfrm rot="16200000">
            <a:off x="5121027" y="1645033"/>
            <a:ext cx="120534" cy="36508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32" name="左大括号 31">
            <a:extLst>
              <a:ext uri="{FF2B5EF4-FFF2-40B4-BE49-F238E27FC236}">
                <a16:creationId xmlns:a16="http://schemas.microsoft.com/office/drawing/2014/main" id="{8881A668-1B47-46D0-AB6F-487F1B64EE34}"/>
              </a:ext>
            </a:extLst>
          </p:cNvPr>
          <p:cNvSpPr/>
          <p:nvPr/>
        </p:nvSpPr>
        <p:spPr>
          <a:xfrm rot="16200000">
            <a:off x="5786826" y="1652616"/>
            <a:ext cx="120534" cy="36744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33" name="左大括号 32">
            <a:extLst>
              <a:ext uri="{FF2B5EF4-FFF2-40B4-BE49-F238E27FC236}">
                <a16:creationId xmlns:a16="http://schemas.microsoft.com/office/drawing/2014/main" id="{585E2452-24D8-4789-8F50-EDAB80ACC89A}"/>
              </a:ext>
            </a:extLst>
          </p:cNvPr>
          <p:cNvSpPr/>
          <p:nvPr/>
        </p:nvSpPr>
        <p:spPr>
          <a:xfrm rot="16200000">
            <a:off x="6502107" y="1652616"/>
            <a:ext cx="120534" cy="36744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34" name="左大括号 33">
            <a:extLst>
              <a:ext uri="{FF2B5EF4-FFF2-40B4-BE49-F238E27FC236}">
                <a16:creationId xmlns:a16="http://schemas.microsoft.com/office/drawing/2014/main" id="{885713B1-76BB-4856-8DD0-E187FA54F391}"/>
              </a:ext>
            </a:extLst>
          </p:cNvPr>
          <p:cNvSpPr/>
          <p:nvPr/>
        </p:nvSpPr>
        <p:spPr>
          <a:xfrm rot="16200000">
            <a:off x="7168011" y="1619573"/>
            <a:ext cx="120534" cy="54478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14" name="矩形 13">
            <a:extLst>
              <a:ext uri="{FF2B5EF4-FFF2-40B4-BE49-F238E27FC236}">
                <a16:creationId xmlns:a16="http://schemas.microsoft.com/office/drawing/2014/main" id="{FFA7D6A6-9522-45A7-B140-78E94012FAF6}"/>
              </a:ext>
            </a:extLst>
          </p:cNvPr>
          <p:cNvSpPr/>
          <p:nvPr/>
        </p:nvSpPr>
        <p:spPr>
          <a:xfrm>
            <a:off x="4880846" y="1902629"/>
            <a:ext cx="646331" cy="230832"/>
          </a:xfrm>
          <a:prstGeom prst="rect">
            <a:avLst/>
          </a:prstGeom>
        </p:spPr>
        <p:txBody>
          <a:bodyPr wrap="none">
            <a:spAutoFit/>
          </a:bodyPr>
          <a:lstStyle/>
          <a:p>
            <a:pPr lvl="0">
              <a:defRPr/>
            </a:pPr>
            <a:r>
              <a:rPr lang="zh-CN" altLang="en-US" sz="900" dirty="0">
                <a:solidFill>
                  <a:prstClr val="black"/>
                </a:solidFill>
                <a:latin typeface="Times New Roman" panose="02020603050405020304" pitchFamily="18" charset="0"/>
                <a:ea typeface="黑体" panose="02010609060101010101" pitchFamily="49" charset="-122"/>
              </a:rPr>
              <a:t>输入流量</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17" name="矩形 16">
            <a:extLst>
              <a:ext uri="{FF2B5EF4-FFF2-40B4-BE49-F238E27FC236}">
                <a16:creationId xmlns:a16="http://schemas.microsoft.com/office/drawing/2014/main" id="{D29A0BBC-2A21-41C9-93EB-72BC6DF3B782}"/>
              </a:ext>
            </a:extLst>
          </p:cNvPr>
          <p:cNvSpPr/>
          <p:nvPr/>
        </p:nvSpPr>
        <p:spPr>
          <a:xfrm>
            <a:off x="5534454" y="1901324"/>
            <a:ext cx="646331" cy="369332"/>
          </a:xfrm>
          <a:prstGeom prst="rect">
            <a:avLst/>
          </a:prstGeom>
        </p:spPr>
        <p:txBody>
          <a:bodyPr wrap="none">
            <a:spAutoFit/>
          </a:bodyPr>
          <a:lstStyle/>
          <a:p>
            <a:pPr lvl="0">
              <a:defRPr/>
            </a:pPr>
            <a:r>
              <a:rPr lang="zh-CN" altLang="en-US" sz="900" dirty="0">
                <a:solidFill>
                  <a:prstClr val="black"/>
                </a:solidFill>
                <a:latin typeface="Times New Roman" panose="02020603050405020304" pitchFamily="18" charset="0"/>
                <a:ea typeface="黑体" panose="02010609060101010101" pitchFamily="49" charset="-122"/>
              </a:rPr>
              <a:t>活塞移动</a:t>
            </a:r>
            <a:endParaRPr lang="en-US" altLang="zh-CN" sz="900" dirty="0">
              <a:solidFill>
                <a:prstClr val="black"/>
              </a:solidFill>
              <a:latin typeface="Times New Roman" panose="02020603050405020304" pitchFamily="18" charset="0"/>
              <a:ea typeface="黑体" panose="02010609060101010101" pitchFamily="49" charset="-122"/>
            </a:endParaRPr>
          </a:p>
          <a:p>
            <a:pPr lvl="0">
              <a:defRPr/>
            </a:pPr>
            <a:r>
              <a:rPr lang="zh-CN" altLang="en-US" sz="900" dirty="0">
                <a:solidFill>
                  <a:prstClr val="black"/>
                </a:solidFill>
                <a:latin typeface="Times New Roman" panose="02020603050405020304" pitchFamily="18" charset="0"/>
                <a:ea typeface="黑体" panose="02010609060101010101" pitchFamily="49" charset="-122"/>
              </a:rPr>
              <a:t>所需流量</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18" name="矩形 17">
            <a:extLst>
              <a:ext uri="{FF2B5EF4-FFF2-40B4-BE49-F238E27FC236}">
                <a16:creationId xmlns:a16="http://schemas.microsoft.com/office/drawing/2014/main" id="{DADAFD88-C16B-4A1D-9FEC-2060186F068B}"/>
              </a:ext>
            </a:extLst>
          </p:cNvPr>
          <p:cNvSpPr/>
          <p:nvPr/>
        </p:nvSpPr>
        <p:spPr>
          <a:xfrm>
            <a:off x="6316445" y="1920048"/>
            <a:ext cx="530915" cy="230832"/>
          </a:xfrm>
          <a:prstGeom prst="rect">
            <a:avLst/>
          </a:prstGeom>
        </p:spPr>
        <p:txBody>
          <a:bodyPr wrap="none">
            <a:spAutoFit/>
          </a:bodyPr>
          <a:lstStyle/>
          <a:p>
            <a:pPr lvl="0">
              <a:defRPr/>
            </a:pPr>
            <a:r>
              <a:rPr lang="zh-CN" altLang="en-US" sz="900" dirty="0">
                <a:solidFill>
                  <a:prstClr val="black"/>
                </a:solidFill>
                <a:latin typeface="Times New Roman" panose="02020603050405020304" pitchFamily="18" charset="0"/>
                <a:ea typeface="黑体" panose="02010609060101010101" pitchFamily="49" charset="-122"/>
              </a:rPr>
              <a:t>泄流量</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35" name="矩形 34">
            <a:extLst>
              <a:ext uri="{FF2B5EF4-FFF2-40B4-BE49-F238E27FC236}">
                <a16:creationId xmlns:a16="http://schemas.microsoft.com/office/drawing/2014/main" id="{27FA863C-05A3-47B8-AF11-1CFFAD583B61}"/>
              </a:ext>
            </a:extLst>
          </p:cNvPr>
          <p:cNvSpPr/>
          <p:nvPr/>
        </p:nvSpPr>
        <p:spPr>
          <a:xfrm>
            <a:off x="6808476" y="1947492"/>
            <a:ext cx="992579" cy="369332"/>
          </a:xfrm>
          <a:prstGeom prst="rect">
            <a:avLst/>
          </a:prstGeom>
        </p:spPr>
        <p:txBody>
          <a:bodyPr wrap="none">
            <a:spAutoFit/>
          </a:bodyPr>
          <a:lstStyle/>
          <a:p>
            <a:pPr lvl="0">
              <a:defRPr/>
            </a:pPr>
            <a:r>
              <a:rPr lang="zh-CN" altLang="en-US" sz="900" dirty="0">
                <a:solidFill>
                  <a:prstClr val="black"/>
                </a:solidFill>
                <a:latin typeface="Times New Roman" panose="02020603050405020304" pitchFamily="18" charset="0"/>
                <a:ea typeface="黑体" panose="02010609060101010101" pitchFamily="49" charset="-122"/>
              </a:rPr>
              <a:t>因油液压缩引起</a:t>
            </a:r>
            <a:endParaRPr lang="en-US" altLang="zh-CN" sz="900" dirty="0">
              <a:solidFill>
                <a:prstClr val="black"/>
              </a:solidFill>
              <a:latin typeface="Times New Roman" panose="02020603050405020304" pitchFamily="18" charset="0"/>
              <a:ea typeface="黑体" panose="02010609060101010101" pitchFamily="49" charset="-122"/>
            </a:endParaRPr>
          </a:p>
          <a:p>
            <a:pPr lvl="0">
              <a:defRPr/>
            </a:pPr>
            <a:r>
              <a:rPr lang="en-US" altLang="zh-CN" sz="900" dirty="0">
                <a:solidFill>
                  <a:prstClr val="black"/>
                </a:solidFill>
                <a:latin typeface="Times New Roman" panose="02020603050405020304" pitchFamily="18" charset="0"/>
                <a:ea typeface="黑体" panose="02010609060101010101" pitchFamily="49" charset="-122"/>
              </a:rPr>
              <a:t> </a:t>
            </a:r>
            <a:r>
              <a:rPr lang="zh-CN" altLang="en-US" sz="900" dirty="0">
                <a:solidFill>
                  <a:prstClr val="black"/>
                </a:solidFill>
                <a:latin typeface="Times New Roman" panose="02020603050405020304" pitchFamily="18" charset="0"/>
                <a:ea typeface="黑体" panose="02010609060101010101" pitchFamily="49" charset="-122"/>
              </a:rPr>
              <a:t>的体积变化率</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36" name="矩形 35">
            <a:extLst>
              <a:ext uri="{FF2B5EF4-FFF2-40B4-BE49-F238E27FC236}">
                <a16:creationId xmlns:a16="http://schemas.microsoft.com/office/drawing/2014/main" id="{A89544BC-04D7-422C-B0E9-C819DEC4B6AB}"/>
              </a:ext>
            </a:extLst>
          </p:cNvPr>
          <p:cNvSpPr/>
          <p:nvPr/>
        </p:nvSpPr>
        <p:spPr>
          <a:xfrm>
            <a:off x="7447037" y="1518024"/>
            <a:ext cx="506870" cy="246221"/>
          </a:xfrm>
          <a:prstGeom prst="rect">
            <a:avLst/>
          </a:prstGeom>
        </p:spPr>
        <p:txBody>
          <a:bodyPr wrap="none">
            <a:spAutoFit/>
          </a:bodyPr>
          <a:lstStyle/>
          <a:p>
            <a:pPr lvl="0">
              <a:defRPr/>
            </a:pPr>
            <a:r>
              <a:rPr lang="en-US" altLang="zh-CN" sz="1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(12-9)</a:t>
            </a:r>
            <a:endParaRPr lang="zh-CN" altLang="en-US" sz="1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矩形 37">
            <a:extLst>
              <a:ext uri="{FF2B5EF4-FFF2-40B4-BE49-F238E27FC236}">
                <a16:creationId xmlns:a16="http://schemas.microsoft.com/office/drawing/2014/main" id="{0D4F9F6B-C7A0-419F-9D25-7FAC89A84907}"/>
              </a:ext>
            </a:extLst>
          </p:cNvPr>
          <p:cNvSpPr/>
          <p:nvPr/>
        </p:nvSpPr>
        <p:spPr>
          <a:xfrm>
            <a:off x="4821352" y="2358075"/>
            <a:ext cx="3169457" cy="584775"/>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 </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液压缸工作腔的泄漏系数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latin typeface="Times New Roman" panose="02020603050405020304" pitchFamily="18" charset="0"/>
              <a:ea typeface="黑体" panose="02010609060101010101" pitchFamily="49" charset="-122"/>
            </a:endParaRPr>
          </a:p>
        </p:txBody>
      </p:sp>
      <p:sp>
        <p:nvSpPr>
          <p:cNvPr id="39" name="矩形 38">
            <a:extLst>
              <a:ext uri="{FF2B5EF4-FFF2-40B4-BE49-F238E27FC236}">
                <a16:creationId xmlns:a16="http://schemas.microsoft.com/office/drawing/2014/main" id="{0174618F-DFF6-4BE5-BC97-7CF1BA71D68B}"/>
              </a:ext>
            </a:extLst>
          </p:cNvPr>
          <p:cNvSpPr/>
          <p:nvPr/>
        </p:nvSpPr>
        <p:spPr>
          <a:xfrm>
            <a:off x="4823086" y="2878237"/>
            <a:ext cx="4265600" cy="338554"/>
          </a:xfrm>
          <a:prstGeom prst="rect">
            <a:avLst/>
          </a:prstGeom>
        </p:spPr>
        <p:txBody>
          <a:bodyPr wrap="square">
            <a:spAutoFit/>
          </a:bodyPr>
          <a:lstStyle/>
          <a:p>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 </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液压缸工作腔和进油管内的油液体积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latin typeface="Times New Roman" panose="02020603050405020304" pitchFamily="18" charset="0"/>
              <a:ea typeface="黑体" panose="02010609060101010101" pitchFamily="49" charset="-122"/>
            </a:endParaRPr>
          </a:p>
        </p:txBody>
      </p:sp>
      <p:sp>
        <p:nvSpPr>
          <p:cNvPr id="40" name="矩形 39">
            <a:extLst>
              <a:ext uri="{FF2B5EF4-FFF2-40B4-BE49-F238E27FC236}">
                <a16:creationId xmlns:a16="http://schemas.microsoft.com/office/drawing/2014/main" id="{2A2A2C15-6CBD-4343-A5DE-69BFE1C17C51}"/>
              </a:ext>
            </a:extLst>
          </p:cNvPr>
          <p:cNvSpPr/>
          <p:nvPr/>
        </p:nvSpPr>
        <p:spPr>
          <a:xfrm>
            <a:off x="4361334" y="3223291"/>
            <a:ext cx="3005951" cy="297517"/>
          </a:xfrm>
          <a:prstGeom prst="rect">
            <a:avLst/>
          </a:prstGeom>
        </p:spPr>
        <p:txBody>
          <a:bodyPr wrap="none">
            <a:spAutoFit/>
          </a:bodyPr>
          <a:lstStyle/>
          <a:p>
            <a:pPr indent="266700">
              <a:lnSpc>
                <a:spcPts val="1575"/>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油液的体积模量。</a:t>
            </a:r>
          </a:p>
        </p:txBody>
      </p:sp>
    </p:spTree>
    <p:extLst>
      <p:ext uri="{BB962C8B-B14F-4D97-AF65-F5344CB8AC3E}">
        <p14:creationId xmlns:p14="http://schemas.microsoft.com/office/powerpoint/2010/main" val="90567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randombar(horizontal)">
                                      <p:cBhvr>
                                        <p:cTn id="28" dur="500"/>
                                        <p:tgtEl>
                                          <p:spTgt spid="2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randombar(horizontal)">
                                      <p:cBhvr>
                                        <p:cTn id="34" dur="500"/>
                                        <p:tgtEl>
                                          <p:spTgt spid="2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randombar(horizontal)">
                                      <p:cBhvr>
                                        <p:cTn id="37" dur="500"/>
                                        <p:tgtEl>
                                          <p:spTgt spid="2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randombar(horizontal)">
                                      <p:cBhvr>
                                        <p:cTn id="40" dur="500"/>
                                        <p:tgtEl>
                                          <p:spTgt spid="2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randombar(horizontal)">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up)">
                                      <p:cBhvr>
                                        <p:cTn id="51" dur="10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1000"/>
                                        <p:tgtEl>
                                          <p:spTgt spid="29"/>
                                        </p:tgtEl>
                                      </p:cBhvr>
                                    </p:animEffect>
                                    <p:anim calcmode="lin" valueType="num">
                                      <p:cBhvr>
                                        <p:cTn id="57" dur="1000" fill="hold"/>
                                        <p:tgtEl>
                                          <p:spTgt spid="29"/>
                                        </p:tgtEl>
                                        <p:attrNameLst>
                                          <p:attrName>ppt_x</p:attrName>
                                        </p:attrNameLst>
                                      </p:cBhvr>
                                      <p:tavLst>
                                        <p:tav tm="0">
                                          <p:val>
                                            <p:strVal val="#ppt_x"/>
                                          </p:val>
                                        </p:tav>
                                        <p:tav tm="100000">
                                          <p:val>
                                            <p:strVal val="#ppt_x"/>
                                          </p:val>
                                        </p:tav>
                                      </p:tavLst>
                                    </p:anim>
                                    <p:anim calcmode="lin" valueType="num">
                                      <p:cBhvr>
                                        <p:cTn id="5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left)">
                                      <p:cBhvr>
                                        <p:cTn id="63" dur="5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randombar(horizontal)">
                                      <p:cBhvr>
                                        <p:cTn id="68" dur="500"/>
                                        <p:tgtEl>
                                          <p:spTgt spid="31"/>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randombar(horizontal)">
                                      <p:cBhvr>
                                        <p:cTn id="71" dur="500"/>
                                        <p:tgtEl>
                                          <p:spTgt spid="14"/>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randombar(horizontal)">
                                      <p:cBhvr>
                                        <p:cTn id="74" dur="500"/>
                                        <p:tgtEl>
                                          <p:spTgt spid="32"/>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randombar(horizontal)">
                                      <p:cBhvr>
                                        <p:cTn id="77" dur="500"/>
                                        <p:tgtEl>
                                          <p:spTgt spid="17"/>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randombar(horizontal)">
                                      <p:cBhvr>
                                        <p:cTn id="80" dur="500"/>
                                        <p:tgtEl>
                                          <p:spTgt spid="33"/>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randombar(horizontal)">
                                      <p:cBhvr>
                                        <p:cTn id="83" dur="500"/>
                                        <p:tgtEl>
                                          <p:spTgt spid="18"/>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randombar(horizontal)">
                                      <p:cBhvr>
                                        <p:cTn id="86" dur="500"/>
                                        <p:tgtEl>
                                          <p:spTgt spid="34"/>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randombar(horizontal)">
                                      <p:cBhvr>
                                        <p:cTn id="89" dur="500"/>
                                        <p:tgtEl>
                                          <p:spTgt spid="35"/>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randombar(horizontal)">
                                      <p:cBhvr>
                                        <p:cTn id="92" dur="500"/>
                                        <p:tgtEl>
                                          <p:spTgt spid="36"/>
                                        </p:tgtEl>
                                      </p:cBhvr>
                                    </p:animEffect>
                                  </p:childTnLst>
                                </p:cTn>
                              </p:par>
                              <p:par>
                                <p:cTn id="93" presetID="14" presetClass="entr" presetSubtype="10" fill="hold" grpId="0" nodeType="with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randombar(horizontal)">
                                      <p:cBhvr>
                                        <p:cTn id="95" dur="500"/>
                                        <p:tgtEl>
                                          <p:spTgt spid="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up)">
                                      <p:cBhvr>
                                        <p:cTn id="100" dur="500"/>
                                        <p:tgtEl>
                                          <p:spTgt spid="38"/>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up)">
                                      <p:cBhvr>
                                        <p:cTn id="103" dur="500"/>
                                        <p:tgtEl>
                                          <p:spTgt spid="39"/>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wipe(up)">
                                      <p:cBhvr>
                                        <p:cTn id="10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9" grpId="0" animBg="1"/>
      <p:bldP spid="20" grpId="0" animBg="1"/>
      <p:bldP spid="21" grpId="0" animBg="1"/>
      <p:bldP spid="23" grpId="0" animBg="1"/>
      <p:bldP spid="13" grpId="0"/>
      <p:bldP spid="24" grpId="0"/>
      <p:bldP spid="25" grpId="0"/>
      <p:bldP spid="26" grpId="0"/>
      <p:bldP spid="27" grpId="0" animBg="1"/>
      <p:bldP spid="2" grpId="0"/>
      <p:bldP spid="29" grpId="0" animBg="1"/>
      <p:bldP spid="4" grpId="0"/>
      <p:bldP spid="6" grpId="0"/>
      <p:bldP spid="31" grpId="0" animBg="1"/>
      <p:bldP spid="32" grpId="0" animBg="1"/>
      <p:bldP spid="33" grpId="0" animBg="1"/>
      <p:bldP spid="34" grpId="0" animBg="1"/>
      <p:bldP spid="14" grpId="0"/>
      <p:bldP spid="17" grpId="0"/>
      <p:bldP spid="18" grpId="0"/>
      <p:bldP spid="35" grpId="0"/>
      <p:bldP spid="36" grpId="0"/>
      <p:bldP spid="38" grpId="0"/>
      <p:bldP spid="39" grpId="0"/>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264330" y="111992"/>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第二节   </a:t>
            </a:r>
            <a:r>
              <a:rPr lang="zh-CN" altLang="zh-CN" sz="2800" dirty="0">
                <a:solidFill>
                  <a:prstClr val="white"/>
                </a:solidFill>
                <a:latin typeface="Times New Roman" panose="02020603050405020304" pitchFamily="18" charset="0"/>
                <a:ea typeface="黑体" panose="02010609060101010101" pitchFamily="49" charset="-122"/>
              </a:rPr>
              <a:t>带管道的液压缸的动态特性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7" name="圆角矩形 6">
            <a:extLst>
              <a:ext uri="{FF2B5EF4-FFF2-40B4-BE49-F238E27FC236}">
                <a16:creationId xmlns:a16="http://schemas.microsoft.com/office/drawing/2014/main" id="{99237B2C-D801-4033-AA66-6E2187EE4A9B}"/>
              </a:ext>
            </a:extLst>
          </p:cNvPr>
          <p:cNvSpPr/>
          <p:nvPr/>
        </p:nvSpPr>
        <p:spPr>
          <a:xfrm>
            <a:off x="841804" y="1002279"/>
            <a:ext cx="7593150" cy="3697183"/>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 </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3" name="矩形 2">
            <a:extLst>
              <a:ext uri="{FF2B5EF4-FFF2-40B4-BE49-F238E27FC236}">
                <a16:creationId xmlns:a16="http://schemas.microsoft.com/office/drawing/2014/main" id="{A3A2ABA1-B7BB-4659-9957-C8F9B295E669}"/>
              </a:ext>
            </a:extLst>
          </p:cNvPr>
          <p:cNvSpPr/>
          <p:nvPr/>
        </p:nvSpPr>
        <p:spPr>
          <a:xfrm>
            <a:off x="1217349" y="1082812"/>
            <a:ext cx="3365024"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上两式取增量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经拉氏变换后整理得</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E8A3BA8-2EA3-42D4-B138-3897753EF28D}"/>
                  </a:ext>
                </a:extLst>
              </p:cNvPr>
              <p:cNvSpPr/>
              <p:nvPr/>
            </p:nvSpPr>
            <p:spPr>
              <a:xfrm>
                <a:off x="1192161" y="1471672"/>
                <a:ext cx="2460032" cy="4538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1400" i="1">
                              <a:latin typeface="Cambria Math" panose="02040503050406030204" pitchFamily="18" charset="0"/>
                            </a:rPr>
                          </m:ctrlPr>
                        </m:mPr>
                        <m:mr>
                          <m:e>
                            <m:r>
                              <a:rPr lang="zh-CN" altLang="en-US" sz="1400" i="1">
                                <a:latin typeface="Cambria Math" panose="02040503050406030204" pitchFamily="18" charset="0"/>
                              </a:rPr>
                              <m:t>𝐴𝑝</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𝑚𝑠</m:t>
                            </m:r>
                            <m:r>
                              <a:rPr lang="zh-CN" altLang="en-US" sz="1400" i="0">
                                <a:latin typeface="Cambria Math" panose="02040503050406030204" pitchFamily="18" charset="0"/>
                              </a:rPr>
                              <m:t>+</m:t>
                            </m:r>
                            <m:r>
                              <a:rPr lang="zh-CN" altLang="en-US" sz="1400" i="1">
                                <a:latin typeface="Cambria Math" panose="02040503050406030204" pitchFamily="18" charset="0"/>
                              </a:rPr>
                              <m:t>𝐵</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𝑣</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L</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e>
                        </m:mr>
                        <m:mr>
                          <m:e/>
                        </m:mr>
                      </m:m>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5" name="矩形 4">
                <a:extLst>
                  <a:ext uri="{FF2B5EF4-FFF2-40B4-BE49-F238E27FC236}">
                    <a16:creationId xmlns:a16="http://schemas.microsoft.com/office/drawing/2014/main" id="{CE8A3BA8-2EA3-42D4-B138-3897753EF28D}"/>
                  </a:ext>
                </a:extLst>
              </p:cNvPr>
              <p:cNvSpPr>
                <a:spLocks noRot="1" noChangeAspect="1" noMove="1" noResize="1" noEditPoints="1" noAdjustHandles="1" noChangeArrowheads="1" noChangeShapeType="1" noTextEdit="1"/>
              </p:cNvSpPr>
              <p:nvPr/>
            </p:nvSpPr>
            <p:spPr>
              <a:xfrm>
                <a:off x="1192161" y="1471672"/>
                <a:ext cx="2460032" cy="453842"/>
              </a:xfrm>
              <a:prstGeom prst="rect">
                <a:avLst/>
              </a:prstGeom>
              <a:blipFill>
                <a:blip r:embed="rId2"/>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9BE6F864-B0B7-49CF-AEC5-6CA88701B0CC}"/>
              </a:ext>
            </a:extLst>
          </p:cNvPr>
          <p:cNvSpPr txBox="1"/>
          <p:nvPr/>
        </p:nvSpPr>
        <p:spPr>
          <a:xfrm>
            <a:off x="3684377" y="1503068"/>
            <a:ext cx="1281448" cy="230832"/>
          </a:xfrm>
          <a:prstGeom prst="rect">
            <a:avLst/>
          </a:prstGeom>
          <a:noFill/>
        </p:spPr>
        <p:txBody>
          <a:bodyPr wrap="square" rtlCol="0">
            <a:spAutoFit/>
          </a:bodyPr>
          <a:lstStyle/>
          <a:p>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12-10</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1" name="矩形 10">
            <a:extLst>
              <a:ext uri="{FF2B5EF4-FFF2-40B4-BE49-F238E27FC236}">
                <a16:creationId xmlns:a16="http://schemas.microsoft.com/office/drawing/2014/main" id="{DE84CB9F-7EC2-4449-A800-9ED5A8A31FB8}"/>
              </a:ext>
            </a:extLst>
          </p:cNvPr>
          <p:cNvSpPr/>
          <p:nvPr/>
        </p:nvSpPr>
        <p:spPr>
          <a:xfrm>
            <a:off x="6902196" y="1503068"/>
            <a:ext cx="704039" cy="230832"/>
          </a:xfrm>
          <a:prstGeom prst="rect">
            <a:avLst/>
          </a:prstGeom>
        </p:spPr>
        <p:txBody>
          <a:bodyPr wrap="none">
            <a:spAutoFit/>
          </a:bodyPr>
          <a:lstStyle/>
          <a:p>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12-11</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7" name="文本框 36">
            <a:extLst>
              <a:ext uri="{FF2B5EF4-FFF2-40B4-BE49-F238E27FC236}">
                <a16:creationId xmlns:a16="http://schemas.microsoft.com/office/drawing/2014/main" id="{FFF70C80-28B9-4DFE-A03C-3EBD75F23D70}"/>
              </a:ext>
            </a:extLst>
          </p:cNvPr>
          <p:cNvSpPr txBox="1"/>
          <p:nvPr/>
        </p:nvSpPr>
        <p:spPr>
          <a:xfrm>
            <a:off x="1192161" y="1781689"/>
            <a:ext cx="6738762" cy="784254"/>
          </a:xfrm>
          <a:prstGeom prst="rect">
            <a:avLst/>
          </a:prstGeom>
          <a:noFill/>
        </p:spPr>
        <p:txBody>
          <a:bodyPr wrap="square" rtlCol="0">
            <a:spAutoFit/>
          </a:bodyPr>
          <a:lstStyle/>
          <a:p>
            <a:pPr indent="457200">
              <a:lnSpc>
                <a:spcPct val="150000"/>
              </a:lnSpc>
            </a:pPr>
            <a:r>
              <a:rPr lang="zh-CN" altLang="en-US" sz="1600" dirty="0">
                <a:latin typeface="Times New Roman" panose="02020603050405020304" pitchFamily="18" charset="0"/>
                <a:ea typeface="黑体" panose="02010609060101010101" pitchFamily="49" charset="-122"/>
              </a:rPr>
              <a:t>由式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(12-10)</a:t>
            </a:r>
            <a:r>
              <a:rPr lang="zh-CN" altLang="zh-CN" sz="1600" dirty="0">
                <a:latin typeface="Times New Roman" panose="02020603050405020304" pitchFamily="18" charset="0"/>
                <a:ea typeface="黑体" panose="02010609060101010101" pitchFamily="49" charset="-122"/>
              </a:rPr>
              <a:t>和式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(12-11)</a:t>
            </a:r>
            <a:r>
              <a:rPr lang="zh-CN" altLang="zh-CN" sz="1600" dirty="0">
                <a:latin typeface="Times New Roman" panose="02020603050405020304" pitchFamily="18" charset="0"/>
                <a:ea typeface="黑体" panose="02010609060101010101" pitchFamily="49" charset="-122"/>
              </a:rPr>
              <a:t>可作出带管道的液压缸的框图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FF0000"/>
                </a:solidFill>
                <a:latin typeface="Times New Roman" panose="02020603050405020304" pitchFamily="18" charset="0"/>
                <a:ea typeface="黑体" panose="02010609060101010101" pitchFamily="49" charset="-122"/>
              </a:rPr>
              <a:t>见图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并综合成下式</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E04F9DD9-A4D1-411B-AE1D-B873A10F02D3}"/>
                  </a:ext>
                </a:extLst>
              </p:cNvPr>
              <p:cNvSpPr/>
              <p:nvPr/>
            </p:nvSpPr>
            <p:spPr>
              <a:xfrm>
                <a:off x="4507305" y="1356860"/>
                <a:ext cx="2600647" cy="5002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𝑞</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r>
                        <a:rPr lang="zh-CN" altLang="en-US" sz="1400" i="1">
                          <a:latin typeface="Cambria Math" panose="02040503050406030204" pitchFamily="18" charset="0"/>
                        </a:rPr>
                        <m:t>𝐴𝑣</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d>
                        <m:dPr>
                          <m:ctrlPr>
                            <a:rPr lang="zh-CN" altLang="en-US" sz="1400" i="1">
                              <a:latin typeface="Cambria Math" panose="02040503050406030204" pitchFamily="18" charset="0"/>
                            </a:rPr>
                          </m:ctrlPr>
                        </m:dP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𝑉</m:t>
                              </m:r>
                            </m:num>
                            <m:den>
                              <m:r>
                                <a:rPr lang="zh-CN" altLang="en-US" sz="1400" i="1">
                                  <a:latin typeface="Cambria Math" panose="02040503050406030204" pitchFamily="18" charset="0"/>
                                </a:rPr>
                                <m:t>𝐾</m:t>
                              </m:r>
                            </m:den>
                          </m:f>
                          <m:r>
                            <a:rPr lang="zh-CN" altLang="en-US" sz="1400" i="1">
                              <a:latin typeface="Cambria Math" panose="02040503050406030204" pitchFamily="18" charset="0"/>
                            </a:rPr>
                            <m:t>𝑠</m:t>
                          </m:r>
                        </m:e>
                      </m:d>
                      <m:r>
                        <a:rPr lang="zh-CN" altLang="en-US" sz="1400" i="1">
                          <a:latin typeface="Cambria Math" panose="02040503050406030204" pitchFamily="18" charset="0"/>
                        </a:rPr>
                        <m:t>𝑝</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41" name="矩形 40">
                <a:extLst>
                  <a:ext uri="{FF2B5EF4-FFF2-40B4-BE49-F238E27FC236}">
                    <a16:creationId xmlns:a16="http://schemas.microsoft.com/office/drawing/2014/main" id="{E04F9DD9-A4D1-411B-AE1D-B873A10F02D3}"/>
                  </a:ext>
                </a:extLst>
              </p:cNvPr>
              <p:cNvSpPr>
                <a:spLocks noRot="1" noChangeAspect="1" noMove="1" noResize="1" noEditPoints="1" noAdjustHandles="1" noChangeArrowheads="1" noChangeShapeType="1" noTextEdit="1"/>
              </p:cNvSpPr>
              <p:nvPr/>
            </p:nvSpPr>
            <p:spPr>
              <a:xfrm>
                <a:off x="4507305" y="1356860"/>
                <a:ext cx="2600647" cy="500202"/>
              </a:xfrm>
              <a:prstGeom prst="rect">
                <a:avLst/>
              </a:prstGeom>
              <a:blipFill>
                <a:blip r:embed="rId3"/>
                <a:stretch>
                  <a:fillRect/>
                </a:stretch>
              </a:blipFill>
            </p:spPr>
            <p:txBody>
              <a:bodyPr/>
              <a:lstStyle/>
              <a:p>
                <a:r>
                  <a:rPr lang="zh-CN" altLang="en-US">
                    <a:noFill/>
                  </a:rPr>
                  <a:t> </a:t>
                </a:r>
              </a:p>
            </p:txBody>
          </p:sp>
        </mc:Fallback>
      </mc:AlternateContent>
      <p:pic>
        <p:nvPicPr>
          <p:cNvPr id="42" name="12T4.EPS" descr="id:2147508407;FounderCES">
            <a:extLst>
              <a:ext uri="{FF2B5EF4-FFF2-40B4-BE49-F238E27FC236}">
                <a16:creationId xmlns:a16="http://schemas.microsoft.com/office/drawing/2014/main" id="{42E3E95A-36CC-47D7-9CA1-4E80D4005F56}"/>
              </a:ext>
            </a:extLst>
          </p:cNvPr>
          <p:cNvPicPr/>
          <p:nvPr/>
        </p:nvPicPr>
        <p:blipFill>
          <a:blip r:embed="rId4"/>
          <a:stretch>
            <a:fillRect/>
          </a:stretch>
        </p:blipFill>
        <p:spPr>
          <a:xfrm>
            <a:off x="894093" y="2602767"/>
            <a:ext cx="3166745" cy="1079500"/>
          </a:xfrm>
          <a:prstGeom prst="rect">
            <a:avLst/>
          </a:prstGeom>
        </p:spPr>
      </p:pic>
      <p:sp>
        <p:nvSpPr>
          <p:cNvPr id="43" name="矩形 42">
            <a:extLst>
              <a:ext uri="{FF2B5EF4-FFF2-40B4-BE49-F238E27FC236}">
                <a16:creationId xmlns:a16="http://schemas.microsoft.com/office/drawing/2014/main" id="{589C5CA8-5131-412A-ADDF-4810339217DC}"/>
              </a:ext>
            </a:extLst>
          </p:cNvPr>
          <p:cNvSpPr/>
          <p:nvPr/>
        </p:nvSpPr>
        <p:spPr>
          <a:xfrm>
            <a:off x="1201779" y="3800648"/>
            <a:ext cx="2012089" cy="252633"/>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12-4</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带管道的液压缸的框图</a:t>
            </a:r>
            <a:endParaRPr lang="zh-CN" alt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A15B03ED-303D-4CCF-BB2D-4453219C8C6C}"/>
                  </a:ext>
                </a:extLst>
              </p:cNvPr>
              <p:cNvSpPr/>
              <p:nvPr/>
            </p:nvSpPr>
            <p:spPr>
              <a:xfrm>
                <a:off x="4141087" y="2696981"/>
                <a:ext cx="5148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1400">
                          <a:latin typeface="Cambria Math" panose="02040503050406030204" pitchFamily="18" charset="0"/>
                        </a:rPr>
                        <m:t>v</m:t>
                      </m:r>
                      <m:r>
                        <m:rPr>
                          <m:nor/>
                        </m:rPr>
                        <a:rPr lang="zh-CN" altLang="en-US" sz="1400" i="1">
                          <a:latin typeface="Times New Roman" panose="02020603050405020304" pitchFamily="18" charset="0"/>
                          <a:ea typeface="黑体" panose="02010609060101010101" pitchFamily="49" charset="-122"/>
                        </a:rPr>
                        <m:t>(</m:t>
                      </m:r>
                      <m:r>
                        <m:rPr>
                          <m:sty m:val="p"/>
                        </m:rPr>
                        <a:rPr lang="zh-CN" altLang="en-US" sz="1400" i="0">
                          <a:latin typeface="Cambria Math" panose="02040503050406030204" pitchFamily="18" charset="0"/>
                        </a:rPr>
                        <m:t>s</m:t>
                      </m:r>
                      <m:r>
                        <m:rPr>
                          <m:nor/>
                        </m:rPr>
                        <a:rPr lang="zh-CN" altLang="en-US" sz="1400" i="1">
                          <a:latin typeface="Times New Roman" panose="02020603050405020304" pitchFamily="18" charset="0"/>
                          <a:ea typeface="黑体" panose="02010609060101010101" pitchFamily="49" charset="-122"/>
                        </a:rPr>
                        <m:t>)</m:t>
                      </m:r>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45" name="矩形 44">
                <a:extLst>
                  <a:ext uri="{FF2B5EF4-FFF2-40B4-BE49-F238E27FC236}">
                    <a16:creationId xmlns:a16="http://schemas.microsoft.com/office/drawing/2014/main" id="{A15B03ED-303D-4CCF-BB2D-4453219C8C6C}"/>
                  </a:ext>
                </a:extLst>
              </p:cNvPr>
              <p:cNvSpPr>
                <a:spLocks noRot="1" noChangeAspect="1" noMove="1" noResize="1" noEditPoints="1" noAdjustHandles="1" noChangeArrowheads="1" noChangeShapeType="1" noTextEdit="1"/>
              </p:cNvSpPr>
              <p:nvPr/>
            </p:nvSpPr>
            <p:spPr>
              <a:xfrm>
                <a:off x="4141087" y="2696981"/>
                <a:ext cx="514885" cy="307777"/>
              </a:xfrm>
              <a:prstGeom prst="rect">
                <a:avLst/>
              </a:prstGeom>
              <a:blipFill>
                <a:blip r:embed="rId5"/>
                <a:stretch>
                  <a:fillRect b="-7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65DA01B1-3CB3-46D6-B5E4-60236609CE27}"/>
                  </a:ext>
                </a:extLst>
              </p:cNvPr>
              <p:cNvSpPr/>
              <p:nvPr/>
            </p:nvSpPr>
            <p:spPr>
              <a:xfrm>
                <a:off x="4506058" y="2454619"/>
                <a:ext cx="3257430" cy="8190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40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𝐴𝑞</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d>
                            <m:dPr>
                              <m:ctrlPr>
                                <a:rPr lang="zh-CN" altLang="en-US" sz="1400" i="1">
                                  <a:latin typeface="Cambria Math" panose="02040503050406030204" pitchFamily="18" charset="0"/>
                                </a:rPr>
                              </m:ctrlPr>
                            </m:dP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𝑉</m:t>
                                  </m:r>
                                </m:num>
                                <m:den>
                                  <m:r>
                                    <a:rPr lang="zh-CN" altLang="en-US" sz="1400" i="1">
                                      <a:latin typeface="Cambria Math" panose="02040503050406030204" pitchFamily="18" charset="0"/>
                                    </a:rPr>
                                    <m:t>𝐾</m:t>
                                  </m:r>
                                </m:den>
                              </m:f>
                              <m:r>
                                <a:rPr lang="zh-CN" altLang="en-US" sz="1400" i="1">
                                  <a:latin typeface="Cambria Math" panose="02040503050406030204" pitchFamily="18" charset="0"/>
                                </a:rPr>
                                <m:t>𝑠</m:t>
                              </m:r>
                            </m:e>
                          </m:d>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L</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num>
                        <m:den>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𝑉</m:t>
                              </m:r>
                            </m:num>
                            <m:den>
                              <m:r>
                                <a:rPr lang="zh-CN" altLang="en-US" sz="1400" i="1">
                                  <a:latin typeface="Cambria Math" panose="02040503050406030204" pitchFamily="18" charset="0"/>
                                </a:rPr>
                                <m:t>𝐾</m:t>
                              </m:r>
                            </m:den>
                          </m:f>
                          <m:r>
                            <a:rPr lang="zh-CN" altLang="en-US" sz="1400" i="1">
                              <a:latin typeface="Cambria Math" panose="02040503050406030204" pitchFamily="18" charset="0"/>
                            </a:rPr>
                            <m:t>𝑚</m:t>
                          </m:r>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𝑠</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d>
                            <m:dPr>
                              <m:ctrlPr>
                                <a:rPr lang="zh-CN" altLang="en-US" sz="1400" i="1">
                                  <a:latin typeface="Cambria Math" panose="02040503050406030204" pitchFamily="18" charset="0"/>
                                </a:rPr>
                              </m:ctrlPr>
                            </m:dP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1">
                                  <a:latin typeface="Cambria Math" panose="02040503050406030204" pitchFamily="18" charset="0"/>
                                </a:rPr>
                                <m:t>𝑚</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𝑉</m:t>
                                  </m:r>
                                </m:num>
                                <m:den>
                                  <m:r>
                                    <a:rPr lang="zh-CN" altLang="en-US" sz="1400" i="1">
                                      <a:latin typeface="Cambria Math" panose="02040503050406030204" pitchFamily="18" charset="0"/>
                                    </a:rPr>
                                    <m:t>𝐾</m:t>
                                  </m:r>
                                </m:den>
                              </m:f>
                              <m:r>
                                <a:rPr lang="zh-CN" altLang="en-US" sz="1400" i="1">
                                  <a:latin typeface="Cambria Math" panose="02040503050406030204" pitchFamily="18" charset="0"/>
                                </a:rPr>
                                <m:t>𝐵</m:t>
                              </m:r>
                            </m:e>
                          </m:d>
                          <m:r>
                            <a:rPr lang="zh-CN" altLang="en-US" sz="1400" i="1">
                              <a:latin typeface="Cambria Math" panose="02040503050406030204" pitchFamily="18" charset="0"/>
                            </a:rPr>
                            <m:t>𝑠</m:t>
                          </m:r>
                          <m:r>
                            <a:rPr lang="zh-CN" altLang="en-US" sz="1400" i="0">
                              <a:latin typeface="Cambria Math" panose="02040503050406030204" pitchFamily="18" charset="0"/>
                            </a:rPr>
                            <m:t>+</m:t>
                          </m:r>
                          <m:r>
                            <m:rPr>
                              <m:nor/>
                            </m:rPr>
                            <a:rPr lang="zh-CN" altLang="en-US" sz="1400" i="1">
                              <a:latin typeface="Times New Roman" panose="02020603050405020304" pitchFamily="18" charset="0"/>
                              <a:ea typeface="黑体" panose="02010609060101010101" pitchFamily="49" charset="-122"/>
                            </a:rPr>
                            <m:t>(</m:t>
                          </m:r>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1">
                              <a:latin typeface="Cambria Math" panose="02040503050406030204" pitchFamily="18" charset="0"/>
                            </a:rPr>
                            <m:t>𝐵</m:t>
                          </m:r>
                          <m:r>
                            <m:rPr>
                              <m:nor/>
                            </m:rPr>
                            <a:rPr lang="zh-CN" altLang="en-US" sz="1400" i="1">
                              <a:latin typeface="Times New Roman" panose="02020603050405020304" pitchFamily="18" charset="0"/>
                              <a:ea typeface="黑体" panose="02010609060101010101" pitchFamily="49" charset="-122"/>
                            </a:rPr>
                            <m:t>)</m:t>
                          </m:r>
                        </m:den>
                      </m:f>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46" name="矩形 45">
                <a:extLst>
                  <a:ext uri="{FF2B5EF4-FFF2-40B4-BE49-F238E27FC236}">
                    <a16:creationId xmlns:a16="http://schemas.microsoft.com/office/drawing/2014/main" id="{65DA01B1-3CB3-46D6-B5E4-60236609CE27}"/>
                  </a:ext>
                </a:extLst>
              </p:cNvPr>
              <p:cNvSpPr>
                <a:spLocks noRot="1" noChangeAspect="1" noMove="1" noResize="1" noEditPoints="1" noAdjustHandles="1" noChangeArrowheads="1" noChangeShapeType="1" noTextEdit="1"/>
              </p:cNvSpPr>
              <p:nvPr/>
            </p:nvSpPr>
            <p:spPr>
              <a:xfrm>
                <a:off x="4506058" y="2454619"/>
                <a:ext cx="3257430" cy="81907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矩形 46">
                <a:extLst>
                  <a:ext uri="{FF2B5EF4-FFF2-40B4-BE49-F238E27FC236}">
                    <a16:creationId xmlns:a16="http://schemas.microsoft.com/office/drawing/2014/main" id="{2BD8CEF2-221E-461A-8E90-72576979EB6A}"/>
                  </a:ext>
                </a:extLst>
              </p:cNvPr>
              <p:cNvSpPr/>
              <p:nvPr/>
            </p:nvSpPr>
            <p:spPr>
              <a:xfrm>
                <a:off x="4525375" y="3306788"/>
                <a:ext cx="3359574" cy="10084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a:latin typeface="Cambria Math" panose="02040503050406030204" pitchFamily="18" charset="0"/>
                        </a:rPr>
                        <m:t>=</m:t>
                      </m:r>
                      <m:f>
                        <m:fPr>
                          <m:ctrlPr>
                            <a:rPr lang="zh-CN" altLang="en-US" sz="1600" i="1">
                              <a:latin typeface="Cambria Math" panose="02040503050406030204" pitchFamily="18" charset="0"/>
                            </a:rPr>
                          </m:ctrlPr>
                        </m:fPr>
                        <m:num>
                          <m:r>
                            <a:rPr lang="zh-CN" altLang="en-US" sz="1600" i="0">
                              <a:latin typeface="Cambria Math" panose="02040503050406030204" pitchFamily="18" charset="0"/>
                            </a:rPr>
                            <m:t>1</m:t>
                          </m:r>
                        </m:num>
                        <m:den>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𝐴</m:t>
                              </m:r>
                            </m:e>
                            <m:sup>
                              <m:r>
                                <a:rPr lang="zh-CN" altLang="en-US" sz="1600" i="0">
                                  <a:latin typeface="Cambria Math" panose="02040503050406030204" pitchFamily="18" charset="0"/>
                                </a:rPr>
                                <m:t>2</m:t>
                              </m:r>
                            </m:sup>
                          </m:sSup>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𝑘</m:t>
                              </m:r>
                            </m:e>
                            <m:sub>
                              <m:r>
                                <m:rPr>
                                  <m:sty m:val="p"/>
                                </m:rPr>
                                <a:rPr lang="zh-CN" altLang="en-US" sz="1600" i="0">
                                  <a:latin typeface="Cambria Math" panose="02040503050406030204" pitchFamily="18" charset="0"/>
                                </a:rPr>
                                <m:t>l</m:t>
                              </m:r>
                            </m:sub>
                          </m:sSub>
                          <m:r>
                            <a:rPr lang="zh-CN" altLang="en-US" sz="1600" i="1">
                              <a:latin typeface="Cambria Math" panose="02040503050406030204" pitchFamily="18" charset="0"/>
                            </a:rPr>
                            <m:t>𝐵</m:t>
                          </m:r>
                        </m:den>
                      </m:f>
                      <m:f>
                        <m:fPr>
                          <m:ctrlPr>
                            <a:rPr lang="zh-CN" altLang="en-US" sz="1600" i="1">
                              <a:latin typeface="Cambria Math" panose="02040503050406030204" pitchFamily="18" charset="0"/>
                            </a:rPr>
                          </m:ctrlPr>
                        </m:fPr>
                        <m:num>
                          <m:r>
                            <a:rPr lang="zh-CN" altLang="en-US" sz="1600" i="1">
                              <a:latin typeface="Cambria Math" panose="02040503050406030204" pitchFamily="18" charset="0"/>
                            </a:rPr>
                            <m:t>𝐴𝑞</m:t>
                          </m:r>
                          <m:r>
                            <m:rPr>
                              <m:nor/>
                            </m:rPr>
                            <a:rPr lang="zh-CN" altLang="en-US" sz="1600" i="1">
                              <a:latin typeface="Times New Roman" panose="02020603050405020304" pitchFamily="18" charset="0"/>
                              <a:ea typeface="黑体" panose="02010609060101010101" pitchFamily="49" charset="-122"/>
                            </a:rPr>
                            <m:t>(</m:t>
                          </m:r>
                          <m:r>
                            <a:rPr lang="zh-CN" altLang="en-US" sz="1600" i="1">
                              <a:latin typeface="Cambria Math" panose="02040503050406030204" pitchFamily="18" charset="0"/>
                            </a:rPr>
                            <m:t>𝑠</m:t>
                          </m:r>
                          <m:r>
                            <m:rPr>
                              <m:nor/>
                            </m:rPr>
                            <a:rPr lang="zh-CN" altLang="en-US" sz="1600" i="1">
                              <a:latin typeface="Times New Roman" panose="02020603050405020304" pitchFamily="18" charset="0"/>
                              <a:ea typeface="黑体" panose="02010609060101010101" pitchFamily="49" charset="-122"/>
                            </a:rPr>
                            <m:t>)−</m:t>
                          </m:r>
                          <m:d>
                            <m:dPr>
                              <m:ctrlPr>
                                <a:rPr lang="zh-CN" altLang="en-US" sz="1600" i="1">
                                  <a:latin typeface="Cambria Math" panose="02040503050406030204" pitchFamily="18" charset="0"/>
                                </a:rPr>
                              </m:ctrlPr>
                            </m:d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𝑘</m:t>
                                  </m:r>
                                </m:e>
                                <m:sub>
                                  <m:r>
                                    <m:rPr>
                                      <m:sty m:val="p"/>
                                    </m:rPr>
                                    <a:rPr lang="zh-CN" altLang="en-US" sz="1600" i="0">
                                      <a:latin typeface="Cambria Math" panose="02040503050406030204" pitchFamily="18" charset="0"/>
                                    </a:rPr>
                                    <m:t>l</m:t>
                                  </m:r>
                                </m:sub>
                              </m:sSub>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r>
                                    <a:rPr lang="zh-CN" altLang="en-US" sz="1600" i="1">
                                      <a:latin typeface="Cambria Math" panose="02040503050406030204" pitchFamily="18" charset="0"/>
                                    </a:rPr>
                                    <m:t>𝑉</m:t>
                                  </m:r>
                                </m:num>
                                <m:den>
                                  <m:r>
                                    <a:rPr lang="zh-CN" altLang="en-US" sz="1600" i="1">
                                      <a:latin typeface="Cambria Math" panose="02040503050406030204" pitchFamily="18" charset="0"/>
                                    </a:rPr>
                                    <m:t>𝐾</m:t>
                                  </m:r>
                                </m:den>
                              </m:f>
                              <m:r>
                                <a:rPr lang="zh-CN" altLang="en-US" sz="1600" i="1">
                                  <a:latin typeface="Cambria Math" panose="02040503050406030204" pitchFamily="18" charset="0"/>
                                </a:rPr>
                                <m:t>𝑠</m:t>
                              </m:r>
                            </m:e>
                          </m:d>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𝐹</m:t>
                              </m:r>
                            </m:e>
                            <m:sub>
                              <m:r>
                                <m:rPr>
                                  <m:sty m:val="p"/>
                                </m:rPr>
                                <a:rPr lang="zh-CN" altLang="en-US" sz="1600" i="0">
                                  <a:latin typeface="Cambria Math" panose="02040503050406030204" pitchFamily="18" charset="0"/>
                                </a:rPr>
                                <m:t>L</m:t>
                              </m:r>
                            </m:sub>
                          </m:sSub>
                          <m:r>
                            <m:rPr>
                              <m:nor/>
                            </m:rPr>
                            <a:rPr lang="zh-CN" altLang="en-US" sz="1600" i="1">
                              <a:latin typeface="Times New Roman" panose="02020603050405020304" pitchFamily="18" charset="0"/>
                              <a:ea typeface="黑体" panose="02010609060101010101" pitchFamily="49" charset="-122"/>
                            </a:rPr>
                            <m:t>(</m:t>
                          </m:r>
                          <m:r>
                            <a:rPr lang="zh-CN" altLang="en-US" sz="1600" i="1">
                              <a:latin typeface="Cambria Math" panose="02040503050406030204" pitchFamily="18" charset="0"/>
                            </a:rPr>
                            <m:t>𝑠</m:t>
                          </m:r>
                          <m:r>
                            <m:rPr>
                              <m:nor/>
                            </m:rPr>
                            <a:rPr lang="zh-CN" altLang="en-US" sz="1600" i="1">
                              <a:latin typeface="Times New Roman" panose="02020603050405020304" pitchFamily="18" charset="0"/>
                              <a:ea typeface="黑体" panose="02010609060101010101" pitchFamily="49" charset="-122"/>
                            </a:rPr>
                            <m:t>)</m:t>
                          </m:r>
                        </m:num>
                        <m:den>
                          <m:f>
                            <m:fPr>
                              <m:ctrlPr>
                                <a:rPr lang="zh-CN" altLang="en-US" sz="1600" i="1">
                                  <a:latin typeface="Cambria Math" panose="02040503050406030204" pitchFamily="18" charset="0"/>
                                </a:rPr>
                              </m:ctrlPr>
                            </m:fPr>
                            <m:num>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𝑠</m:t>
                                  </m:r>
                                </m:e>
                                <m:sup>
                                  <m:r>
                                    <a:rPr lang="zh-CN" altLang="en-US" sz="1600" i="0">
                                      <a:latin typeface="Cambria Math" panose="02040503050406030204" pitchFamily="18" charset="0"/>
                                    </a:rPr>
                                    <m:t>2</m:t>
                                  </m:r>
                                </m:sup>
                              </m:sSup>
                            </m:num>
                            <m:den>
                              <m:sSubSup>
                                <m:sSubSupPr>
                                  <m:ctrlPr>
                                    <a:rPr lang="zh-CN" altLang="en-US" sz="1600" i="1">
                                      <a:latin typeface="Cambria Math" panose="02040503050406030204" pitchFamily="18" charset="0"/>
                                    </a:rPr>
                                  </m:ctrlPr>
                                </m:sSubSupPr>
                                <m:e>
                                  <m:r>
                                    <a:rPr lang="zh-CN" altLang="en-US" sz="1600" i="1">
                                      <a:latin typeface="Cambria Math" panose="02040503050406030204" pitchFamily="18" charset="0"/>
                                    </a:rPr>
                                    <m:t>𝜔</m:t>
                                  </m:r>
                                </m:e>
                                <m:sub>
                                  <m:r>
                                    <a:rPr lang="zh-CN" altLang="en-US" sz="1600" i="1">
                                      <a:latin typeface="Cambria Math" panose="02040503050406030204" pitchFamily="18" charset="0"/>
                                    </a:rPr>
                                    <m:t>𝑛</m:t>
                                  </m:r>
                                </m:sub>
                                <m:sup>
                                  <m:r>
                                    <a:rPr lang="zh-CN" altLang="en-US" sz="1600" i="0">
                                      <a:latin typeface="Cambria Math" panose="02040503050406030204" pitchFamily="18" charset="0"/>
                                    </a:rPr>
                                    <m:t>2</m:t>
                                  </m:r>
                                </m:sup>
                              </m:sSubSup>
                            </m:den>
                          </m:f>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r>
                                <a:rPr lang="zh-CN" altLang="en-US" sz="1600" i="0">
                                  <a:latin typeface="Cambria Math" panose="02040503050406030204" pitchFamily="18" charset="0"/>
                                </a:rPr>
                                <m:t>2</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𝜁</m:t>
                                  </m:r>
                                </m:e>
                                <m:sub>
                                  <m:r>
                                    <m:rPr>
                                      <m:sty m:val="p"/>
                                    </m:rPr>
                                    <a:rPr lang="zh-CN" altLang="en-US" sz="1600" i="0">
                                      <a:latin typeface="Cambria Math" panose="02040503050406030204" pitchFamily="18" charset="0"/>
                                    </a:rPr>
                                    <m:t>n</m:t>
                                  </m:r>
                                </m:sub>
                              </m:sSub>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𝜔</m:t>
                                  </m:r>
                                </m:e>
                                <m:sub>
                                  <m:r>
                                    <m:rPr>
                                      <m:sty m:val="p"/>
                                    </m:rPr>
                                    <a:rPr lang="zh-CN" altLang="en-US" sz="1600" i="0">
                                      <a:latin typeface="Cambria Math" panose="02040503050406030204" pitchFamily="18" charset="0"/>
                                    </a:rPr>
                                    <m:t>n</m:t>
                                  </m:r>
                                </m:sub>
                              </m:sSub>
                            </m:den>
                          </m:f>
                          <m:r>
                            <a:rPr lang="zh-CN" altLang="en-US" sz="1600" i="1">
                              <a:latin typeface="Cambria Math" panose="02040503050406030204" pitchFamily="18" charset="0"/>
                            </a:rPr>
                            <m:t>𝑠</m:t>
                          </m:r>
                          <m:r>
                            <a:rPr lang="zh-CN" altLang="en-US" sz="1600" i="0">
                              <a:latin typeface="Cambria Math" panose="02040503050406030204" pitchFamily="18" charset="0"/>
                            </a:rPr>
                            <m:t>+1</m:t>
                          </m:r>
                        </m:den>
                      </m:f>
                    </m:oMath>
                  </m:oMathPara>
                </a14:m>
                <a:endParaRPr lang="zh-CN" altLang="en-US" sz="1600" dirty="0">
                  <a:latin typeface="Times New Roman" panose="02020603050405020304" pitchFamily="18" charset="0"/>
                  <a:ea typeface="黑体" panose="02010609060101010101" pitchFamily="49" charset="-122"/>
                </a:endParaRPr>
              </a:p>
            </p:txBody>
          </p:sp>
        </mc:Choice>
        <mc:Fallback xmlns="">
          <p:sp>
            <p:nvSpPr>
              <p:cNvPr id="47" name="矩形 46">
                <a:extLst>
                  <a:ext uri="{FF2B5EF4-FFF2-40B4-BE49-F238E27FC236}">
                    <a16:creationId xmlns:a16="http://schemas.microsoft.com/office/drawing/2014/main" id="{2BD8CEF2-221E-461A-8E90-72576979EB6A}"/>
                  </a:ext>
                </a:extLst>
              </p:cNvPr>
              <p:cNvSpPr>
                <a:spLocks noRot="1" noChangeAspect="1" noMove="1" noResize="1" noEditPoints="1" noAdjustHandles="1" noChangeArrowheads="1" noChangeShapeType="1" noTextEdit="1"/>
              </p:cNvSpPr>
              <p:nvPr/>
            </p:nvSpPr>
            <p:spPr>
              <a:xfrm>
                <a:off x="4525375" y="3306788"/>
                <a:ext cx="3359574" cy="1008481"/>
              </a:xfrm>
              <a:prstGeom prst="rect">
                <a:avLst/>
              </a:prstGeom>
              <a:blipFill>
                <a:blip r:embed="rId7"/>
                <a:stretch>
                  <a:fillRect/>
                </a:stretch>
              </a:blipFill>
            </p:spPr>
            <p:txBody>
              <a:bodyPr/>
              <a:lstStyle/>
              <a:p>
                <a:r>
                  <a:rPr lang="zh-CN" altLang="en-US">
                    <a:noFill/>
                  </a:rPr>
                  <a:t> </a:t>
                </a:r>
              </a:p>
            </p:txBody>
          </p:sp>
        </mc:Fallback>
      </mc:AlternateContent>
      <p:sp>
        <p:nvSpPr>
          <p:cNvPr id="48" name="矩形 47">
            <a:extLst>
              <a:ext uri="{FF2B5EF4-FFF2-40B4-BE49-F238E27FC236}">
                <a16:creationId xmlns:a16="http://schemas.microsoft.com/office/drawing/2014/main" id="{FF6C1F43-0059-4827-9947-4440A7978CD1}"/>
              </a:ext>
            </a:extLst>
          </p:cNvPr>
          <p:cNvSpPr/>
          <p:nvPr/>
        </p:nvSpPr>
        <p:spPr>
          <a:xfrm>
            <a:off x="7692242" y="3653037"/>
            <a:ext cx="704039" cy="230832"/>
          </a:xfrm>
          <a:prstGeom prst="rect">
            <a:avLst/>
          </a:prstGeom>
        </p:spPr>
        <p:txBody>
          <a:bodyPr wrap="none">
            <a:spAutoFit/>
          </a:bodyPr>
          <a:lstStyle/>
          <a:p>
            <a:pPr lvl="0"/>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12-12</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37346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arn(inVertical)">
                                      <p:cBhvr>
                                        <p:cTn id="25" dur="500"/>
                                        <p:tgtEl>
                                          <p:spTgt spid="41"/>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randombar(horizontal)">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circle(in)">
                                      <p:cBhvr>
                                        <p:cTn id="38" dur="500"/>
                                        <p:tgtEl>
                                          <p:spTgt spid="42"/>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circle(in)">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circle(in)">
                                      <p:cBhvr>
                                        <p:cTn id="46" dur="500"/>
                                        <p:tgtEl>
                                          <p:spTgt spid="45"/>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circle(in)">
                                      <p:cBhvr>
                                        <p:cTn id="49" dur="500"/>
                                        <p:tgtEl>
                                          <p:spTgt spid="46"/>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circle(in)">
                                      <p:cBhvr>
                                        <p:cTn id="52" dur="500"/>
                                        <p:tgtEl>
                                          <p:spTgt spid="47"/>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circle(in)">
                                      <p:cBhvr>
                                        <p:cTn id="5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 grpId="0"/>
      <p:bldP spid="5" grpId="0"/>
      <p:bldP spid="7" grpId="0"/>
      <p:bldP spid="11" grpId="0"/>
      <p:bldP spid="37" grpId="0"/>
      <p:bldP spid="41" grpId="0"/>
      <p:bldP spid="43" grpId="0"/>
      <p:bldP spid="45" grpId="0"/>
      <p:bldP spid="46" grpId="0"/>
      <p:bldP spid="47"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264330" y="111992"/>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第二节   </a:t>
            </a:r>
            <a:r>
              <a:rPr lang="zh-CN" altLang="zh-CN" sz="2800" dirty="0">
                <a:solidFill>
                  <a:prstClr val="white"/>
                </a:solidFill>
                <a:latin typeface="Times New Roman" panose="02020603050405020304" pitchFamily="18" charset="0"/>
                <a:ea typeface="黑体" panose="02010609060101010101" pitchFamily="49" charset="-122"/>
              </a:rPr>
              <a:t>带管道的液压缸的动态特性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7" name="圆角矩形 6">
            <a:extLst>
              <a:ext uri="{FF2B5EF4-FFF2-40B4-BE49-F238E27FC236}">
                <a16:creationId xmlns:a16="http://schemas.microsoft.com/office/drawing/2014/main" id="{99237B2C-D801-4033-AA66-6E2187EE4A9B}"/>
              </a:ext>
            </a:extLst>
          </p:cNvPr>
          <p:cNvSpPr/>
          <p:nvPr/>
        </p:nvSpPr>
        <p:spPr>
          <a:xfrm>
            <a:off x="1264330" y="1000680"/>
            <a:ext cx="6937035" cy="384661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 </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文本框 6">
            <a:extLst>
              <a:ext uri="{FF2B5EF4-FFF2-40B4-BE49-F238E27FC236}">
                <a16:creationId xmlns:a16="http://schemas.microsoft.com/office/drawing/2014/main" id="{9BE6F864-B0B7-49CF-AEC5-6CA88701B0CC}"/>
              </a:ext>
            </a:extLst>
          </p:cNvPr>
          <p:cNvSpPr txBox="1"/>
          <p:nvPr/>
        </p:nvSpPr>
        <p:spPr>
          <a:xfrm>
            <a:off x="5879963" y="1579775"/>
            <a:ext cx="1281448"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12-13</a:t>
            </a: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4" name="矩形 3">
            <a:extLst>
              <a:ext uri="{FF2B5EF4-FFF2-40B4-BE49-F238E27FC236}">
                <a16:creationId xmlns:a16="http://schemas.microsoft.com/office/drawing/2014/main" id="{CB51B747-182A-46B8-8AEC-FDC1ADDE809B}"/>
              </a:ext>
            </a:extLst>
          </p:cNvPr>
          <p:cNvSpPr/>
          <p:nvPr/>
        </p:nvSpPr>
        <p:spPr>
          <a:xfrm>
            <a:off x="1885382" y="1080107"/>
            <a:ext cx="5042079" cy="297517"/>
          </a:xfrm>
          <a:prstGeom prst="rect">
            <a:avLst/>
          </a:prstGeom>
        </p:spPr>
        <p:txBody>
          <a:bodyPr wrap="square">
            <a:spAutoFit/>
          </a:bodyPr>
          <a:lstStyle/>
          <a:p>
            <a:pPr indent="266700">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外负载</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恒定</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时的液压缸传递函数为</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AD82E77-F083-440D-B691-FFCA64524B23}"/>
                  </a:ext>
                </a:extLst>
              </p:cNvPr>
              <p:cNvSpPr/>
              <p:nvPr/>
            </p:nvSpPr>
            <p:spPr>
              <a:xfrm>
                <a:off x="1279194" y="1392958"/>
                <a:ext cx="5705341" cy="7741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𝛷</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𝑣</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num>
                        <m:den>
                          <m:r>
                            <a:rPr lang="zh-CN" altLang="en-US" sz="1400" i="1">
                              <a:latin typeface="Cambria Math" panose="02040503050406030204" pitchFamily="18" charset="0"/>
                            </a:rPr>
                            <m:t>𝑞</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den>
                      </m:f>
                      <m:r>
                        <a:rPr lang="zh-CN" altLang="en-US" sz="1400" i="0">
                          <a:latin typeface="Cambria Math" panose="02040503050406030204" pitchFamily="18" charset="0"/>
                        </a:rPr>
                        <m:t>=</m:t>
                      </m:r>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𝐴</m:t>
                              </m:r>
                            </m:num>
                            <m:den>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1">
                                  <a:latin typeface="Cambria Math" panose="02040503050406030204" pitchFamily="18" charset="0"/>
                                </a:rPr>
                                <m:t>𝐵</m:t>
                              </m:r>
                            </m:den>
                          </m:f>
                        </m:e>
                      </m:d>
                      <m:f>
                        <m:fPr>
                          <m:ctrlPr>
                            <a:rPr lang="zh-CN" altLang="en-US" sz="1400" i="1">
                              <a:latin typeface="Cambria Math" panose="02040503050406030204" pitchFamily="18" charset="0"/>
                            </a:rPr>
                          </m:ctrlPr>
                        </m:fPr>
                        <m:num>
                          <m:r>
                            <a:rPr lang="zh-CN" altLang="en-US" sz="1400" i="0">
                              <a:latin typeface="Cambria Math" panose="02040503050406030204" pitchFamily="18" charset="0"/>
                            </a:rPr>
                            <m:t>1</m:t>
                          </m:r>
                        </m:num>
                        <m:den>
                          <m:sSup>
                            <m:sSupPr>
                              <m:ctrlPr>
                                <a:rPr lang="zh-CN" altLang="en-US" sz="1400" i="1">
                                  <a:latin typeface="Cambria Math" panose="02040503050406030204" pitchFamily="18" charset="0"/>
                                </a:rPr>
                              </m:ctrlPr>
                            </m:sSupPr>
                            <m:e>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𝑠</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Sub>
                                    </m:den>
                                  </m:f>
                                </m:e>
                              </m:d>
                            </m:e>
                            <m:sup>
                              <m:r>
                                <a:rPr lang="zh-CN" altLang="en-US" sz="1400" i="0">
                                  <a:latin typeface="Cambria Math" panose="02040503050406030204" pitchFamily="18" charset="0"/>
                                </a:rPr>
                                <m:t>2</m:t>
                              </m:r>
                            </m:sup>
                          </m:sSup>
                          <m:r>
                            <a:rPr lang="zh-CN" altLang="en-US" sz="1400" i="0">
                              <a:latin typeface="Cambria Math" panose="02040503050406030204" pitchFamily="18" charset="0"/>
                            </a:rPr>
                            <m:t>+2</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Sub>
                            </m:den>
                          </m:f>
                          <m:r>
                            <a:rPr lang="zh-CN" altLang="en-US" sz="1400" i="1">
                              <a:latin typeface="Cambria Math" panose="02040503050406030204" pitchFamily="18" charset="0"/>
                            </a:rPr>
                            <m:t>𝑠</m:t>
                          </m:r>
                          <m:r>
                            <a:rPr lang="zh-CN" altLang="en-US" sz="1400" i="0">
                              <a:latin typeface="Cambria Math" panose="02040503050406030204" pitchFamily="18" charset="0"/>
                            </a:rPr>
                            <m:t>+1</m:t>
                          </m:r>
                        </m:den>
                      </m:f>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6" name="矩形 5">
                <a:extLst>
                  <a:ext uri="{FF2B5EF4-FFF2-40B4-BE49-F238E27FC236}">
                    <a16:creationId xmlns:a16="http://schemas.microsoft.com/office/drawing/2014/main" id="{0AD82E77-F083-440D-B691-FFCA64524B23}"/>
                  </a:ext>
                </a:extLst>
              </p:cNvPr>
              <p:cNvSpPr>
                <a:spLocks noRot="1" noChangeAspect="1" noMove="1" noResize="1" noEditPoints="1" noAdjustHandles="1" noChangeArrowheads="1" noChangeShapeType="1" noTextEdit="1"/>
              </p:cNvSpPr>
              <p:nvPr/>
            </p:nvSpPr>
            <p:spPr>
              <a:xfrm>
                <a:off x="1279194" y="1392958"/>
                <a:ext cx="5705341" cy="774123"/>
              </a:xfrm>
              <a:prstGeom prst="rect">
                <a:avLst/>
              </a:prstGeom>
              <a:blipFill>
                <a:blip r:embed="rId2"/>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A3B7E83D-C92B-49B7-BBE5-C470B7CDA604}"/>
              </a:ext>
            </a:extLst>
          </p:cNvPr>
          <p:cNvSpPr/>
          <p:nvPr/>
        </p:nvSpPr>
        <p:spPr>
          <a:xfrm>
            <a:off x="1810336" y="2168946"/>
            <a:ext cx="5782614" cy="297517"/>
          </a:xfrm>
          <a:prstGeom prst="rect">
            <a:avLst/>
          </a:prstGeom>
        </p:spPr>
        <p:txBody>
          <a:bodyPr wrap="square">
            <a:spAutoFit/>
          </a:bodyPr>
          <a:lstStyle/>
          <a:p>
            <a:pPr indent="266700">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输入流量</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恒定</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时的液压缸传递函数为</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0F6A1A30-FF58-48B8-9D0D-DEF15DD2A6F0}"/>
                  </a:ext>
                </a:extLst>
              </p:cNvPr>
              <p:cNvSpPr/>
              <p:nvPr/>
            </p:nvSpPr>
            <p:spPr>
              <a:xfrm>
                <a:off x="776917" y="2429788"/>
                <a:ext cx="6709893" cy="8890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𝛷</m:t>
                          </m:r>
                        </m:e>
                        <m:sub>
                          <m:r>
                            <a:rPr lang="zh-CN" altLang="en-US" sz="1400" i="0">
                              <a:latin typeface="Cambria Math" panose="02040503050406030204" pitchFamily="18" charset="0"/>
                            </a:rPr>
                            <m:t>2</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𝑣</m:t>
                              </m:r>
                            </m:e>
                            <m:sub>
                              <m:r>
                                <a:rPr lang="zh-CN" altLang="en-US" sz="1400" i="0">
                                  <a:latin typeface="Cambria Math" panose="02040503050406030204" pitchFamily="18" charset="0"/>
                                </a:rPr>
                                <m:t>2</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L</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den>
                      </m:f>
                      <m:r>
                        <a:rPr lang="zh-CN" altLang="en-US" sz="1400" i="0">
                          <a:latin typeface="Cambria Math" panose="02040503050406030204" pitchFamily="18" charset="0"/>
                        </a:rPr>
                        <m:t>=</m:t>
                      </m:r>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1</m:t>
                              </m:r>
                            </m:num>
                            <m:den>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1">
                                  <a:latin typeface="Cambria Math" panose="02040503050406030204" pitchFamily="18" charset="0"/>
                                </a:rPr>
                                <m:t>𝐵</m:t>
                              </m:r>
                            </m:den>
                          </m:f>
                        </m:e>
                      </m:d>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𝑉</m:t>
                              </m:r>
                            </m:num>
                            <m:den>
                              <m:r>
                                <a:rPr lang="zh-CN" altLang="en-US" sz="1400" i="1">
                                  <a:latin typeface="Cambria Math" panose="02040503050406030204" pitchFamily="18" charset="0"/>
                                </a:rPr>
                                <m:t>𝐾</m:t>
                              </m:r>
                            </m:den>
                          </m:f>
                          <m:r>
                            <a:rPr lang="zh-CN" altLang="en-US" sz="1400" i="1">
                              <a:latin typeface="Cambria Math" panose="02040503050406030204" pitchFamily="18" charset="0"/>
                            </a:rPr>
                            <m:t>𝑠</m:t>
                          </m:r>
                        </m:num>
                        <m:den>
                          <m:sSup>
                            <m:sSupPr>
                              <m:ctrlPr>
                                <a:rPr lang="zh-CN" altLang="en-US" sz="1400" i="1">
                                  <a:latin typeface="Cambria Math" panose="02040503050406030204" pitchFamily="18" charset="0"/>
                                </a:rPr>
                              </m:ctrlPr>
                            </m:sSupPr>
                            <m:e>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𝑠</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Sub>
                                    </m:den>
                                  </m:f>
                                </m:e>
                              </m:d>
                            </m:e>
                            <m:sup>
                              <m:r>
                                <a:rPr lang="zh-CN" altLang="en-US" sz="1400" i="0">
                                  <a:latin typeface="Cambria Math" panose="02040503050406030204" pitchFamily="18" charset="0"/>
                                </a:rPr>
                                <m:t>2</m:t>
                              </m:r>
                            </m:sup>
                          </m:sSup>
                          <m:r>
                            <a:rPr lang="zh-CN" altLang="en-US" sz="1400" i="0">
                              <a:latin typeface="Cambria Math" panose="02040503050406030204" pitchFamily="18" charset="0"/>
                            </a:rPr>
                            <m:t>+2</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Sub>
                            </m:den>
                          </m:f>
                          <m:r>
                            <a:rPr lang="zh-CN" altLang="en-US" sz="1400" i="1">
                              <a:latin typeface="Cambria Math" panose="02040503050406030204" pitchFamily="18" charset="0"/>
                            </a:rPr>
                            <m:t>𝑠</m:t>
                          </m:r>
                          <m:r>
                            <a:rPr lang="zh-CN" altLang="en-US" sz="1400" i="0">
                              <a:latin typeface="Cambria Math" panose="02040503050406030204" pitchFamily="18" charset="0"/>
                            </a:rPr>
                            <m:t>+1</m:t>
                          </m:r>
                        </m:den>
                      </m:f>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9" name="矩形 8">
                <a:extLst>
                  <a:ext uri="{FF2B5EF4-FFF2-40B4-BE49-F238E27FC236}">
                    <a16:creationId xmlns:a16="http://schemas.microsoft.com/office/drawing/2014/main" id="{0F6A1A30-FF58-48B8-9D0D-DEF15DD2A6F0}"/>
                  </a:ext>
                </a:extLst>
              </p:cNvPr>
              <p:cNvSpPr>
                <a:spLocks noRot="1" noChangeAspect="1" noMove="1" noResize="1" noEditPoints="1" noAdjustHandles="1" noChangeArrowheads="1" noChangeShapeType="1" noTextEdit="1"/>
              </p:cNvSpPr>
              <p:nvPr/>
            </p:nvSpPr>
            <p:spPr>
              <a:xfrm>
                <a:off x="776917" y="2429788"/>
                <a:ext cx="6709893" cy="889026"/>
              </a:xfrm>
              <a:prstGeom prst="rect">
                <a:avLst/>
              </a:prstGeom>
              <a:blipFill>
                <a:blip r:embed="rId3"/>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2A7795F6-4D5F-4B3C-A626-E714E5842A3F}"/>
              </a:ext>
            </a:extLst>
          </p:cNvPr>
          <p:cNvSpPr/>
          <p:nvPr/>
        </p:nvSpPr>
        <p:spPr>
          <a:xfrm>
            <a:off x="5937178" y="2719867"/>
            <a:ext cx="704039"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12-14</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720D1360-7FAC-42EB-9D4C-D850BA6C168D}"/>
                  </a:ext>
                </a:extLst>
              </p:cNvPr>
              <p:cNvSpPr/>
              <p:nvPr/>
            </p:nvSpPr>
            <p:spPr>
              <a:xfrm>
                <a:off x="4185640" y="3569278"/>
                <a:ext cx="1898853" cy="1204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1400" i="1">
                              <a:latin typeface="Cambria Math" panose="02040503050406030204" pitchFamily="18" charset="0"/>
                            </a:rPr>
                          </m:ctrlPr>
                        </m:dPr>
                        <m:e>
                          <m:m>
                            <m:mPr>
                              <m:plcHide m:val="on"/>
                              <m:mcs>
                                <m:mc>
                                  <m:mcPr>
                                    <m:count m:val="1"/>
                                    <m:mcJc m:val="center"/>
                                  </m:mcPr>
                                </m:mc>
                              </m:mcs>
                              <m:ctrlPr>
                                <a:rPr lang="zh-CN" altLang="en-US" sz="1400" i="1">
                                  <a:latin typeface="Cambria Math" panose="02040503050406030204" pitchFamily="18" charset="0"/>
                                </a:rPr>
                              </m:ctrlPr>
                            </m:mPr>
                            <m:m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Sub>
                                <m:r>
                                  <a:rPr lang="zh-CN" altLang="en-US" sz="1400" i="0">
                                    <a:latin typeface="Cambria Math" panose="02040503050406030204" pitchFamily="18" charset="0"/>
                                  </a:rPr>
                                  <m:t>=</m:t>
                                </m:r>
                                <m:rad>
                                  <m:radPr>
                                    <m:degHide m:val="on"/>
                                    <m:ctrlPr>
                                      <a:rPr lang="zh-CN" altLang="en-US" sz="1400" i="1">
                                        <a:latin typeface="Cambria Math" panose="02040503050406030204" pitchFamily="18" charset="0"/>
                                      </a:rPr>
                                    </m:ctrlPr>
                                  </m:radPr>
                                  <m:deg/>
                                  <m:e>
                                    <m:f>
                                      <m:fPr>
                                        <m:ctrlPr>
                                          <a:rPr lang="zh-CN" altLang="en-US" sz="1400" i="1">
                                            <a:latin typeface="Cambria Math" panose="02040503050406030204" pitchFamily="18" charset="0"/>
                                          </a:rPr>
                                        </m:ctrlPr>
                                      </m:fPr>
                                      <m:num>
                                        <m:r>
                                          <m:rPr>
                                            <m:nor/>
                                          </m:rPr>
                                          <a:rPr lang="zh-CN" altLang="en-US" sz="1400" i="1">
                                            <a:latin typeface="Times New Roman" panose="02020603050405020304" pitchFamily="18" charset="0"/>
                                            <a:ea typeface="黑体" panose="02010609060101010101" pitchFamily="49" charset="-122"/>
                                          </a:rPr>
                                          <m:t>(</m:t>
                                        </m:r>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1">
                                            <a:latin typeface="Cambria Math" panose="02040503050406030204" pitchFamily="18" charset="0"/>
                                          </a:rPr>
                                          <m:t>𝐵</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𝐾</m:t>
                                        </m:r>
                                      </m:num>
                                      <m:den>
                                        <m:r>
                                          <a:rPr lang="zh-CN" altLang="en-US" sz="1400" i="1">
                                            <a:latin typeface="Cambria Math" panose="02040503050406030204" pitchFamily="18" charset="0"/>
                                          </a:rPr>
                                          <m:t>𝑉𝑚</m:t>
                                        </m:r>
                                      </m:den>
                                    </m:f>
                                  </m:e>
                                </m:rad>
                              </m:e>
                            </m:mr>
                            <m:m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Sub>
                                  </m:num>
                                  <m:den>
                                    <m:r>
                                      <a:rPr lang="zh-CN" altLang="en-US" sz="1400" i="0">
                                        <a:latin typeface="Cambria Math" panose="02040503050406030204" pitchFamily="18" charset="0"/>
                                      </a:rPr>
                                      <m:t>2</m:t>
                                    </m:r>
                                    <m:r>
                                      <a:rPr lang="zh-CN" altLang="en-US" sz="1400" i="1">
                                        <a:latin typeface="Cambria Math" panose="02040503050406030204" pitchFamily="18" charset="0"/>
                                      </a:rPr>
                                      <m:t>𝐾</m:t>
                                    </m:r>
                                  </m:den>
                                </m:f>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𝐾</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1">
                                        <a:latin typeface="Cambria Math" panose="02040503050406030204" pitchFamily="18" charset="0"/>
                                      </a:rPr>
                                      <m:t>𝑚</m:t>
                                    </m:r>
                                    <m:r>
                                      <a:rPr lang="zh-CN" altLang="en-US" sz="1400" i="0">
                                        <a:latin typeface="Cambria Math" panose="02040503050406030204" pitchFamily="18" charset="0"/>
                                      </a:rPr>
                                      <m:t>+</m:t>
                                    </m:r>
                                    <m:r>
                                      <a:rPr lang="zh-CN" altLang="en-US" sz="1400" i="1">
                                        <a:latin typeface="Cambria Math" panose="02040503050406030204" pitchFamily="18" charset="0"/>
                                      </a:rPr>
                                      <m:t>𝑉𝐵</m:t>
                                    </m:r>
                                  </m:num>
                                  <m:den>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1">
                                        <a:latin typeface="Cambria Math" panose="02040503050406030204" pitchFamily="18" charset="0"/>
                                      </a:rPr>
                                      <m:t>𝐵</m:t>
                                    </m:r>
                                  </m:den>
                                </m:f>
                              </m:e>
                            </m:mr>
                          </m:m>
                        </m:e>
                      </m:d>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4" name="矩形 13">
                <a:extLst>
                  <a:ext uri="{FF2B5EF4-FFF2-40B4-BE49-F238E27FC236}">
                    <a16:creationId xmlns:a16="http://schemas.microsoft.com/office/drawing/2014/main" id="{720D1360-7FAC-42EB-9D4C-D850BA6C168D}"/>
                  </a:ext>
                </a:extLst>
              </p:cNvPr>
              <p:cNvSpPr>
                <a:spLocks noRot="1" noChangeAspect="1" noMove="1" noResize="1" noEditPoints="1" noAdjustHandles="1" noChangeArrowheads="1" noChangeShapeType="1" noTextEdit="1"/>
              </p:cNvSpPr>
              <p:nvPr/>
            </p:nvSpPr>
            <p:spPr>
              <a:xfrm>
                <a:off x="4185640" y="3569278"/>
                <a:ext cx="1898853" cy="1204048"/>
              </a:xfrm>
              <a:prstGeom prst="rect">
                <a:avLst/>
              </a:prstGeom>
              <a:blipFill>
                <a:blip r:embed="rId4"/>
                <a:stretch>
                  <a:fillRect/>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D32357F8-FE22-4E98-BD41-865881063510}"/>
              </a:ext>
            </a:extLst>
          </p:cNvPr>
          <p:cNvSpPr/>
          <p:nvPr/>
        </p:nvSpPr>
        <p:spPr>
          <a:xfrm>
            <a:off x="1696436" y="3201163"/>
            <a:ext cx="5655637" cy="784254"/>
          </a:xfrm>
          <a:prstGeom prst="rect">
            <a:avLst/>
          </a:prstGeom>
        </p:spPr>
        <p:txBody>
          <a:bodyPr wrap="square">
            <a:spAutoFit/>
          </a:bodyPr>
          <a:lstStyle/>
          <a:p>
            <a:pPr indent="4572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以上三式中的</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ζ</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分别代表带管道的液压缸的固有角频率和阻尼比</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其表达式为</a:t>
            </a:r>
          </a:p>
        </p:txBody>
      </p:sp>
      <p:sp>
        <p:nvSpPr>
          <p:cNvPr id="18" name="矩形 17">
            <a:extLst>
              <a:ext uri="{FF2B5EF4-FFF2-40B4-BE49-F238E27FC236}">
                <a16:creationId xmlns:a16="http://schemas.microsoft.com/office/drawing/2014/main" id="{71B7E479-09A9-43DD-A795-B04E5D2795D3}"/>
              </a:ext>
            </a:extLst>
          </p:cNvPr>
          <p:cNvSpPr/>
          <p:nvPr/>
        </p:nvSpPr>
        <p:spPr>
          <a:xfrm>
            <a:off x="5937178" y="4032160"/>
            <a:ext cx="704039"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12-15</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38983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style.rotation</p:attrName>
                                        </p:attrNameLst>
                                      </p:cBhvr>
                                      <p:tavLst>
                                        <p:tav tm="0">
                                          <p:val>
                                            <p:fltVal val="90"/>
                                          </p:val>
                                        </p:tav>
                                        <p:tav tm="100000">
                                          <p:val>
                                            <p:fltVal val="0"/>
                                          </p:val>
                                        </p:tav>
                                      </p:tavLst>
                                    </p:anim>
                                    <p:animEffect transition="in" filter="fade">
                                      <p:cBhvr>
                                        <p:cTn id="23" dur="1000"/>
                                        <p:tgtEl>
                                          <p:spTgt spid="6"/>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ppt_w</p:attrName>
                                        </p:attrNameLst>
                                      </p:cBhvr>
                                      <p:tavLst>
                                        <p:tav tm="0">
                                          <p:val>
                                            <p:fltVal val="0"/>
                                          </p:val>
                                        </p:tav>
                                        <p:tav tm="100000">
                                          <p:val>
                                            <p:strVal val="#ppt_w"/>
                                          </p:val>
                                        </p:tav>
                                      </p:tavLst>
                                    </p:anim>
                                    <p:anim calcmode="lin" valueType="num">
                                      <p:cBhvr>
                                        <p:cTn id="27" dur="1000" fill="hold"/>
                                        <p:tgtEl>
                                          <p:spTgt spid="7"/>
                                        </p:tgtEl>
                                        <p:attrNameLst>
                                          <p:attrName>ppt_h</p:attrName>
                                        </p:attrNameLst>
                                      </p:cBhvr>
                                      <p:tavLst>
                                        <p:tav tm="0">
                                          <p:val>
                                            <p:fltVal val="0"/>
                                          </p:val>
                                        </p:tav>
                                        <p:tav tm="100000">
                                          <p:val>
                                            <p:strVal val="#ppt_h"/>
                                          </p:val>
                                        </p:tav>
                                      </p:tavLst>
                                    </p:anim>
                                    <p:anim calcmode="lin" valueType="num">
                                      <p:cBhvr>
                                        <p:cTn id="28" dur="1000" fill="hold"/>
                                        <p:tgtEl>
                                          <p:spTgt spid="7"/>
                                        </p:tgtEl>
                                        <p:attrNameLst>
                                          <p:attrName>style.rotation</p:attrName>
                                        </p:attrNameLst>
                                      </p:cBhvr>
                                      <p:tavLst>
                                        <p:tav tm="0">
                                          <p:val>
                                            <p:fltVal val="90"/>
                                          </p:val>
                                        </p:tav>
                                        <p:tav tm="100000">
                                          <p:val>
                                            <p:fltVal val="0"/>
                                          </p:val>
                                        </p:tav>
                                      </p:tavLst>
                                    </p:anim>
                                    <p:animEffect transition="in" filter="fade">
                                      <p:cBhvr>
                                        <p:cTn id="29" dur="1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1000" fill="hold"/>
                                        <p:tgtEl>
                                          <p:spTgt spid="8"/>
                                        </p:tgtEl>
                                        <p:attrNameLst>
                                          <p:attrName>ppt_w</p:attrName>
                                        </p:attrNameLst>
                                      </p:cBhvr>
                                      <p:tavLst>
                                        <p:tav tm="0">
                                          <p:val>
                                            <p:fltVal val="0"/>
                                          </p:val>
                                        </p:tav>
                                        <p:tav tm="100000">
                                          <p:val>
                                            <p:strVal val="#ppt_w"/>
                                          </p:val>
                                        </p:tav>
                                      </p:tavLst>
                                    </p:anim>
                                    <p:anim calcmode="lin" valueType="num">
                                      <p:cBhvr>
                                        <p:cTn id="35" dur="1000" fill="hold"/>
                                        <p:tgtEl>
                                          <p:spTgt spid="8"/>
                                        </p:tgtEl>
                                        <p:attrNameLst>
                                          <p:attrName>ppt_h</p:attrName>
                                        </p:attrNameLst>
                                      </p:cBhvr>
                                      <p:tavLst>
                                        <p:tav tm="0">
                                          <p:val>
                                            <p:fltVal val="0"/>
                                          </p:val>
                                        </p:tav>
                                        <p:tav tm="100000">
                                          <p:val>
                                            <p:strVal val="#ppt_h"/>
                                          </p:val>
                                        </p:tav>
                                      </p:tavLst>
                                    </p:anim>
                                    <p:anim calcmode="lin" valueType="num">
                                      <p:cBhvr>
                                        <p:cTn id="36" dur="1000" fill="hold"/>
                                        <p:tgtEl>
                                          <p:spTgt spid="8"/>
                                        </p:tgtEl>
                                        <p:attrNameLst>
                                          <p:attrName>style.rotation</p:attrName>
                                        </p:attrNameLst>
                                      </p:cBhvr>
                                      <p:tavLst>
                                        <p:tav tm="0">
                                          <p:val>
                                            <p:fltVal val="90"/>
                                          </p:val>
                                        </p:tav>
                                        <p:tav tm="100000">
                                          <p:val>
                                            <p:fltVal val="0"/>
                                          </p:val>
                                        </p:tav>
                                      </p:tavLst>
                                    </p:anim>
                                    <p:animEffect transition="in" filter="fade">
                                      <p:cBhvr>
                                        <p:cTn id="37" dur="1000"/>
                                        <p:tgtEl>
                                          <p:spTgt spid="8"/>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ppt_w</p:attrName>
                                        </p:attrNameLst>
                                      </p:cBhvr>
                                      <p:tavLst>
                                        <p:tav tm="0">
                                          <p:val>
                                            <p:fltVal val="0"/>
                                          </p:val>
                                        </p:tav>
                                        <p:tav tm="100000">
                                          <p:val>
                                            <p:strVal val="#ppt_w"/>
                                          </p:val>
                                        </p:tav>
                                      </p:tavLst>
                                    </p:anim>
                                    <p:anim calcmode="lin" valueType="num">
                                      <p:cBhvr>
                                        <p:cTn id="41" dur="1000" fill="hold"/>
                                        <p:tgtEl>
                                          <p:spTgt spid="9"/>
                                        </p:tgtEl>
                                        <p:attrNameLst>
                                          <p:attrName>ppt_h</p:attrName>
                                        </p:attrNameLst>
                                      </p:cBhvr>
                                      <p:tavLst>
                                        <p:tav tm="0">
                                          <p:val>
                                            <p:fltVal val="0"/>
                                          </p:val>
                                        </p:tav>
                                        <p:tav tm="100000">
                                          <p:val>
                                            <p:strVal val="#ppt_h"/>
                                          </p:val>
                                        </p:tav>
                                      </p:tavLst>
                                    </p:anim>
                                    <p:anim calcmode="lin" valueType="num">
                                      <p:cBhvr>
                                        <p:cTn id="42" dur="1000" fill="hold"/>
                                        <p:tgtEl>
                                          <p:spTgt spid="9"/>
                                        </p:tgtEl>
                                        <p:attrNameLst>
                                          <p:attrName>style.rotation</p:attrName>
                                        </p:attrNameLst>
                                      </p:cBhvr>
                                      <p:tavLst>
                                        <p:tav tm="0">
                                          <p:val>
                                            <p:fltVal val="90"/>
                                          </p:val>
                                        </p:tav>
                                        <p:tav tm="100000">
                                          <p:val>
                                            <p:fltVal val="0"/>
                                          </p:val>
                                        </p:tav>
                                      </p:tavLst>
                                    </p:anim>
                                    <p:animEffect transition="in" filter="fade">
                                      <p:cBhvr>
                                        <p:cTn id="43" dur="1000"/>
                                        <p:tgtEl>
                                          <p:spTgt spid="9"/>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1000" fill="hold"/>
                                        <p:tgtEl>
                                          <p:spTgt spid="10"/>
                                        </p:tgtEl>
                                        <p:attrNameLst>
                                          <p:attrName>ppt_w</p:attrName>
                                        </p:attrNameLst>
                                      </p:cBhvr>
                                      <p:tavLst>
                                        <p:tav tm="0">
                                          <p:val>
                                            <p:fltVal val="0"/>
                                          </p:val>
                                        </p:tav>
                                        <p:tav tm="100000">
                                          <p:val>
                                            <p:strVal val="#ppt_w"/>
                                          </p:val>
                                        </p:tav>
                                      </p:tavLst>
                                    </p:anim>
                                    <p:anim calcmode="lin" valueType="num">
                                      <p:cBhvr>
                                        <p:cTn id="47" dur="1000" fill="hold"/>
                                        <p:tgtEl>
                                          <p:spTgt spid="10"/>
                                        </p:tgtEl>
                                        <p:attrNameLst>
                                          <p:attrName>ppt_h</p:attrName>
                                        </p:attrNameLst>
                                      </p:cBhvr>
                                      <p:tavLst>
                                        <p:tav tm="0">
                                          <p:val>
                                            <p:fltVal val="0"/>
                                          </p:val>
                                        </p:tav>
                                        <p:tav tm="100000">
                                          <p:val>
                                            <p:strVal val="#ppt_h"/>
                                          </p:val>
                                        </p:tav>
                                      </p:tavLst>
                                    </p:anim>
                                    <p:anim calcmode="lin" valueType="num">
                                      <p:cBhvr>
                                        <p:cTn id="48" dur="1000" fill="hold"/>
                                        <p:tgtEl>
                                          <p:spTgt spid="10"/>
                                        </p:tgtEl>
                                        <p:attrNameLst>
                                          <p:attrName>style.rotation</p:attrName>
                                        </p:attrNameLst>
                                      </p:cBhvr>
                                      <p:tavLst>
                                        <p:tav tm="0">
                                          <p:val>
                                            <p:fltVal val="90"/>
                                          </p:val>
                                        </p:tav>
                                        <p:tav tm="100000">
                                          <p:val>
                                            <p:fltVal val="0"/>
                                          </p:val>
                                        </p:tav>
                                      </p:tavLst>
                                    </p:anim>
                                    <p:animEffect transition="in" filter="fade">
                                      <p:cBhvr>
                                        <p:cTn id="49" dur="10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ppt_w</p:attrName>
                                        </p:attrNameLst>
                                      </p:cBhvr>
                                      <p:tavLst>
                                        <p:tav tm="0">
                                          <p:val>
                                            <p:fltVal val="0"/>
                                          </p:val>
                                        </p:tav>
                                        <p:tav tm="100000">
                                          <p:val>
                                            <p:strVal val="#ppt_w"/>
                                          </p:val>
                                        </p:tav>
                                      </p:tavLst>
                                    </p:anim>
                                    <p:anim calcmode="lin" valueType="num">
                                      <p:cBhvr>
                                        <p:cTn id="55" dur="1000" fill="hold"/>
                                        <p:tgtEl>
                                          <p:spTgt spid="17"/>
                                        </p:tgtEl>
                                        <p:attrNameLst>
                                          <p:attrName>ppt_h</p:attrName>
                                        </p:attrNameLst>
                                      </p:cBhvr>
                                      <p:tavLst>
                                        <p:tav tm="0">
                                          <p:val>
                                            <p:fltVal val="0"/>
                                          </p:val>
                                        </p:tav>
                                        <p:tav tm="100000">
                                          <p:val>
                                            <p:strVal val="#ppt_h"/>
                                          </p:val>
                                        </p:tav>
                                      </p:tavLst>
                                    </p:anim>
                                    <p:anim calcmode="lin" valueType="num">
                                      <p:cBhvr>
                                        <p:cTn id="56" dur="1000" fill="hold"/>
                                        <p:tgtEl>
                                          <p:spTgt spid="17"/>
                                        </p:tgtEl>
                                        <p:attrNameLst>
                                          <p:attrName>style.rotation</p:attrName>
                                        </p:attrNameLst>
                                      </p:cBhvr>
                                      <p:tavLst>
                                        <p:tav tm="0">
                                          <p:val>
                                            <p:fltVal val="90"/>
                                          </p:val>
                                        </p:tav>
                                        <p:tav tm="100000">
                                          <p:val>
                                            <p:fltVal val="0"/>
                                          </p:val>
                                        </p:tav>
                                      </p:tavLst>
                                    </p:anim>
                                    <p:animEffect transition="in" filter="fade">
                                      <p:cBhvr>
                                        <p:cTn id="57" dur="1000"/>
                                        <p:tgtEl>
                                          <p:spTgt spid="17"/>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p:cTn id="60" dur="1000" fill="hold"/>
                                        <p:tgtEl>
                                          <p:spTgt spid="14"/>
                                        </p:tgtEl>
                                        <p:attrNameLst>
                                          <p:attrName>ppt_w</p:attrName>
                                        </p:attrNameLst>
                                      </p:cBhvr>
                                      <p:tavLst>
                                        <p:tav tm="0">
                                          <p:val>
                                            <p:fltVal val="0"/>
                                          </p:val>
                                        </p:tav>
                                        <p:tav tm="100000">
                                          <p:val>
                                            <p:strVal val="#ppt_w"/>
                                          </p:val>
                                        </p:tav>
                                      </p:tavLst>
                                    </p:anim>
                                    <p:anim calcmode="lin" valueType="num">
                                      <p:cBhvr>
                                        <p:cTn id="61" dur="1000" fill="hold"/>
                                        <p:tgtEl>
                                          <p:spTgt spid="14"/>
                                        </p:tgtEl>
                                        <p:attrNameLst>
                                          <p:attrName>ppt_h</p:attrName>
                                        </p:attrNameLst>
                                      </p:cBhvr>
                                      <p:tavLst>
                                        <p:tav tm="0">
                                          <p:val>
                                            <p:fltVal val="0"/>
                                          </p:val>
                                        </p:tav>
                                        <p:tav tm="100000">
                                          <p:val>
                                            <p:strVal val="#ppt_h"/>
                                          </p:val>
                                        </p:tav>
                                      </p:tavLst>
                                    </p:anim>
                                    <p:anim calcmode="lin" valueType="num">
                                      <p:cBhvr>
                                        <p:cTn id="62" dur="1000" fill="hold"/>
                                        <p:tgtEl>
                                          <p:spTgt spid="14"/>
                                        </p:tgtEl>
                                        <p:attrNameLst>
                                          <p:attrName>style.rotation</p:attrName>
                                        </p:attrNameLst>
                                      </p:cBhvr>
                                      <p:tavLst>
                                        <p:tav tm="0">
                                          <p:val>
                                            <p:fltVal val="90"/>
                                          </p:val>
                                        </p:tav>
                                        <p:tav tm="100000">
                                          <p:val>
                                            <p:fltVal val="0"/>
                                          </p:val>
                                        </p:tav>
                                      </p:tavLst>
                                    </p:anim>
                                    <p:animEffect transition="in" filter="fade">
                                      <p:cBhvr>
                                        <p:cTn id="63" dur="1000"/>
                                        <p:tgtEl>
                                          <p:spTgt spid="14"/>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p:cTn id="66" dur="1000" fill="hold"/>
                                        <p:tgtEl>
                                          <p:spTgt spid="18"/>
                                        </p:tgtEl>
                                        <p:attrNameLst>
                                          <p:attrName>ppt_w</p:attrName>
                                        </p:attrNameLst>
                                      </p:cBhvr>
                                      <p:tavLst>
                                        <p:tav tm="0">
                                          <p:val>
                                            <p:fltVal val="0"/>
                                          </p:val>
                                        </p:tav>
                                        <p:tav tm="100000">
                                          <p:val>
                                            <p:strVal val="#ppt_w"/>
                                          </p:val>
                                        </p:tav>
                                      </p:tavLst>
                                    </p:anim>
                                    <p:anim calcmode="lin" valueType="num">
                                      <p:cBhvr>
                                        <p:cTn id="67" dur="1000" fill="hold"/>
                                        <p:tgtEl>
                                          <p:spTgt spid="18"/>
                                        </p:tgtEl>
                                        <p:attrNameLst>
                                          <p:attrName>ppt_h</p:attrName>
                                        </p:attrNameLst>
                                      </p:cBhvr>
                                      <p:tavLst>
                                        <p:tav tm="0">
                                          <p:val>
                                            <p:fltVal val="0"/>
                                          </p:val>
                                        </p:tav>
                                        <p:tav tm="100000">
                                          <p:val>
                                            <p:strVal val="#ppt_h"/>
                                          </p:val>
                                        </p:tav>
                                      </p:tavLst>
                                    </p:anim>
                                    <p:anim calcmode="lin" valueType="num">
                                      <p:cBhvr>
                                        <p:cTn id="68" dur="1000" fill="hold"/>
                                        <p:tgtEl>
                                          <p:spTgt spid="18"/>
                                        </p:tgtEl>
                                        <p:attrNameLst>
                                          <p:attrName>style.rotation</p:attrName>
                                        </p:attrNameLst>
                                      </p:cBhvr>
                                      <p:tavLst>
                                        <p:tav tm="0">
                                          <p:val>
                                            <p:fltVal val="90"/>
                                          </p:val>
                                        </p:tav>
                                        <p:tav tm="100000">
                                          <p:val>
                                            <p:fltVal val="0"/>
                                          </p:val>
                                        </p:tav>
                                      </p:tavLst>
                                    </p:anim>
                                    <p:animEffect transition="in" filter="fade">
                                      <p:cBhvr>
                                        <p:cTn id="6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7" grpId="0"/>
      <p:bldP spid="4" grpId="0"/>
      <p:bldP spid="6" grpId="0"/>
      <p:bldP spid="8" grpId="0"/>
      <p:bldP spid="9" grpId="0"/>
      <p:bldP spid="10" grpId="0"/>
      <p:bldP spid="14"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244880" y="111992"/>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第二节   </a:t>
            </a:r>
            <a:r>
              <a:rPr lang="zh-CN" altLang="zh-CN" sz="2800" dirty="0">
                <a:solidFill>
                  <a:prstClr val="white"/>
                </a:solidFill>
                <a:latin typeface="Times New Roman" panose="02020603050405020304" pitchFamily="18" charset="0"/>
                <a:ea typeface="黑体" panose="02010609060101010101" pitchFamily="49" charset="-122"/>
              </a:rPr>
              <a:t>带管道的液压缸的动态特性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F102F6F1-A022-4D73-A80B-74AB2DD41AE4}"/>
              </a:ext>
            </a:extLst>
          </p:cNvPr>
          <p:cNvSpPr/>
          <p:nvPr/>
        </p:nvSpPr>
        <p:spPr>
          <a:xfrm>
            <a:off x="1197016" y="900274"/>
            <a:ext cx="3159839"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由以上的一些图和公式可以看到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41BF899F-40E3-4F94-AA84-C0FC08AAD5C6}"/>
              </a:ext>
            </a:extLst>
          </p:cNvPr>
          <p:cNvSpPr/>
          <p:nvPr/>
        </p:nvSpPr>
        <p:spPr>
          <a:xfrm>
            <a:off x="1197016" y="1355585"/>
            <a:ext cx="7000388" cy="784254"/>
          </a:xfrm>
          <a:prstGeom prst="rect">
            <a:avLst/>
          </a:prstGeom>
        </p:spPr>
        <p:txBody>
          <a:bodyPr wrap="square">
            <a:spAutoFit/>
          </a:bodyPr>
          <a:lstStyle/>
          <a:p>
            <a:pPr indent="432000">
              <a:lnSpc>
                <a:spcPct val="150000"/>
              </a:lnSpc>
              <a:spcAft>
                <a:spcPts val="0"/>
              </a:spcAft>
            </a:pPr>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带管道的液压缸可以简化成一个二阶系统</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它的特征方程式中的系数都是正值</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因此一般说来它是能够稳定工作的。</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FA04384-F8D2-41AE-B779-B43AEA4FC8F3}"/>
                  </a:ext>
                </a:extLst>
              </p:cNvPr>
              <p:cNvSpPr/>
              <p:nvPr/>
            </p:nvSpPr>
            <p:spPr>
              <a:xfrm>
                <a:off x="1244880" y="2338893"/>
                <a:ext cx="6952524" cy="2392322"/>
              </a:xfrm>
              <a:prstGeom prst="rect">
                <a:avLst/>
              </a:prstGeom>
            </p:spPr>
            <p:txBody>
              <a:bodyPr wrap="square">
                <a:spAutoFit/>
              </a:bodyPr>
              <a:lstStyle/>
              <a:p>
                <a:pPr indent="432000">
                  <a:lnSpc>
                    <a:spcPct val="150000"/>
                  </a:lnSpc>
                  <a:spcAft>
                    <a:spcPts val="0"/>
                  </a:spcAft>
                </a:pPr>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液压缸进油腔和进油管中的</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泄漏</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通常是很小的</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即</a:t>
                </a:r>
                <a:r>
                  <a:rPr lang="en-US" altLang="zh-CN" sz="1600" i="1"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aseline="-250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600" i="1"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B/A</a:t>
                </a:r>
                <a:r>
                  <a:rPr lang="en-US" altLang="zh-CN" sz="1600" baseline="300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&lt;&lt;1</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所以式</a:t>
                </a:r>
                <a:r>
                  <a:rPr lang="en-US"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(12-15)</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中的</a:t>
                </a:r>
                <a:r>
                  <a:rPr lang="en-US" altLang="zh-CN" sz="1600" i="1"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可以近似地用</a:t>
                </a:r>
                <a14:m>
                  <m:oMath xmlns:m="http://schemas.openxmlformats.org/officeDocument/2006/math">
                    <m:rad>
                      <m:radPr>
                        <m:degHide m:val="on"/>
                        <m:ctrlPr>
                          <a:rPr lang="zh-CN" altLang="zh-CN" sz="1600" i="1" smtClean="0">
                            <a:solidFill>
                              <a:srgbClr val="E99414"/>
                            </a:solidFill>
                            <a:latin typeface="Cambria Math" panose="02040503050406030204" pitchFamily="18" charset="0"/>
                            <a:ea typeface="Cambria Math" panose="02040503050406030204" pitchFamily="18" charset="0"/>
                            <a:cs typeface="Times New Roman" panose="02020603050405020304" pitchFamily="18" charset="0"/>
                          </a:rPr>
                        </m:ctrlPr>
                      </m:radPr>
                      <m:deg/>
                      <m:e>
                        <m:sSup>
                          <m:sSupPr>
                            <m:ctrlPr>
                              <a:rPr lang="zh-CN" altLang="zh-CN" sz="1600" i="1">
                                <a:solidFill>
                                  <a:srgbClr val="E99414"/>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solidFill>
                                  <a:srgbClr val="E99414"/>
                                </a:solidFill>
                                <a:latin typeface="Cambria Math" panose="02040503050406030204" pitchFamily="18" charset="0"/>
                                <a:ea typeface="方正书宋_GBK"/>
                                <a:cs typeface="Times New Roman" panose="02020603050405020304" pitchFamily="18" charset="0"/>
                              </a:rPr>
                              <m:t>𝐴</m:t>
                            </m:r>
                          </m:e>
                          <m:sup>
                            <m:r>
                              <a:rPr lang="en-US" altLang="zh-CN" sz="1600">
                                <a:solidFill>
                                  <a:srgbClr val="E99414"/>
                                </a:solidFill>
                                <a:latin typeface="Cambria Math" panose="02040503050406030204" pitchFamily="18" charset="0"/>
                                <a:ea typeface="方正书宋_GBK"/>
                                <a:cs typeface="Times New Roman" panose="02020603050405020304" pitchFamily="18" charset="0"/>
                              </a:rPr>
                              <m:t>2</m:t>
                            </m:r>
                          </m:sup>
                        </m:sSup>
                        <m:r>
                          <a:rPr lang="en-US" altLang="zh-CN" sz="1600" i="1">
                            <a:solidFill>
                              <a:srgbClr val="E99414"/>
                            </a:solidFill>
                            <a:latin typeface="Cambria Math" panose="02040503050406030204" pitchFamily="18" charset="0"/>
                            <a:ea typeface="方正书宋_GBK"/>
                            <a:cs typeface="Times New Roman" panose="02020603050405020304" pitchFamily="18" charset="0"/>
                          </a:rPr>
                          <m:t>𝐾</m:t>
                        </m:r>
                        <m:r>
                          <m:rPr>
                            <m:nor/>
                          </m:rPr>
                          <a:rPr lang="en-US" altLang="zh-CN" sz="1600">
                            <a:solidFill>
                              <a:srgbClr val="E99414"/>
                            </a:solidFill>
                            <a:latin typeface="Times New Roman" panose="02020603050405020304" pitchFamily="18" charset="0"/>
                            <a:ea typeface="黑体" panose="02010609060101010101" pitchFamily="49" charset="-122"/>
                            <a:cs typeface="Times New Roman" panose="02020603050405020304" pitchFamily="18" charset="0"/>
                          </a:rPr>
                          <m:t>/(</m:t>
                        </m:r>
                        <m:r>
                          <a:rPr lang="en-US" altLang="zh-CN" sz="1600" i="1">
                            <a:solidFill>
                              <a:srgbClr val="E99414"/>
                            </a:solidFill>
                            <a:latin typeface="Cambria Math" panose="02040503050406030204" pitchFamily="18" charset="0"/>
                            <a:ea typeface="方正书宋_GBK"/>
                            <a:cs typeface="Times New Roman" panose="02020603050405020304" pitchFamily="18" charset="0"/>
                          </a:rPr>
                          <m:t>𝑉𝑚</m:t>
                        </m:r>
                        <m:r>
                          <m:rPr>
                            <m:nor/>
                          </m:rPr>
                          <a:rPr lang="en-US" altLang="zh-CN" sz="1600">
                            <a:solidFill>
                              <a:srgbClr val="E99414"/>
                            </a:solidFill>
                            <a:latin typeface="Times New Roman" panose="02020603050405020304" pitchFamily="18" charset="0"/>
                            <a:ea typeface="黑体" panose="02010609060101010101" pitchFamily="49" charset="-122"/>
                            <a:cs typeface="Times New Roman" panose="02020603050405020304" pitchFamily="18" charset="0"/>
                          </a:rPr>
                          <m:t>)</m:t>
                        </m:r>
                      </m:e>
                    </m:rad>
                  </m:oMath>
                </a14:m>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来表示。这就是说</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油液的体积模量</a:t>
                </a:r>
                <a:r>
                  <a:rPr lang="en-US" altLang="zh-CN" sz="1600" i="1"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越小</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油中混入空气越多</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活塞有效工作面积</a:t>
                </a:r>
                <a:r>
                  <a:rPr lang="en-US" altLang="zh-CN" sz="1600" i="1"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越小</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液压缸移动时推动的</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质量越大</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进油管越长</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亦即是</a:t>
                </a:r>
                <a:r>
                  <a:rPr lang="en-US" altLang="zh-CN" sz="1600" i="1"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V</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越大</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液压缸的固有角频率</a:t>
                </a:r>
                <a:r>
                  <a:rPr lang="en-US" altLang="zh-CN" sz="1600" i="1"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就越低</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。另一方面</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活塞移动过程中</a:t>
                </a:r>
                <a:r>
                  <a:rPr lang="en-US" altLang="zh-CN" sz="1600" i="1"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V</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值</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亦在</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不断地变化</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因此</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不是一个定值</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而是一段频率范围</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液压缸的频率特性曲线也是随着活塞的移动而变化的。</a:t>
                </a:r>
              </a:p>
            </p:txBody>
          </p:sp>
        </mc:Choice>
        <mc:Fallback xmlns="">
          <p:sp>
            <p:nvSpPr>
              <p:cNvPr id="6" name="矩形 5">
                <a:extLst>
                  <a:ext uri="{FF2B5EF4-FFF2-40B4-BE49-F238E27FC236}">
                    <a16:creationId xmlns:a16="http://schemas.microsoft.com/office/drawing/2014/main" id="{FFA04384-F8D2-41AE-B779-B43AEA4FC8F3}"/>
                  </a:ext>
                </a:extLst>
              </p:cNvPr>
              <p:cNvSpPr>
                <a:spLocks noRot="1" noChangeAspect="1" noMove="1" noResize="1" noEditPoints="1" noAdjustHandles="1" noChangeArrowheads="1" noChangeShapeType="1" noTextEdit="1"/>
              </p:cNvSpPr>
              <p:nvPr/>
            </p:nvSpPr>
            <p:spPr>
              <a:xfrm>
                <a:off x="1244880" y="2338893"/>
                <a:ext cx="6952524" cy="2392322"/>
              </a:xfrm>
              <a:prstGeom prst="rect">
                <a:avLst/>
              </a:prstGeom>
              <a:blipFill>
                <a:blip r:embed="rId2"/>
                <a:stretch>
                  <a:fillRect l="-438" r="-4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289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264330" y="111992"/>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第二节   </a:t>
            </a:r>
            <a:r>
              <a:rPr lang="zh-CN" altLang="zh-CN" sz="2800" dirty="0">
                <a:solidFill>
                  <a:prstClr val="white"/>
                </a:solidFill>
                <a:latin typeface="Times New Roman" panose="02020603050405020304" pitchFamily="18" charset="0"/>
                <a:ea typeface="黑体" panose="02010609060101010101" pitchFamily="49" charset="-122"/>
              </a:rPr>
              <a:t>带管道的液压缸的动态特性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 name="矩形 1">
            <a:extLst>
              <a:ext uri="{FF2B5EF4-FFF2-40B4-BE49-F238E27FC236}">
                <a16:creationId xmlns:a16="http://schemas.microsoft.com/office/drawing/2014/main" id="{69AF21C9-46AA-4032-A276-AB74C0BFBD24}"/>
              </a:ext>
            </a:extLst>
          </p:cNvPr>
          <p:cNvSpPr/>
          <p:nvPr/>
        </p:nvSpPr>
        <p:spPr>
          <a:xfrm>
            <a:off x="1535775" y="1508222"/>
            <a:ext cx="5002483" cy="1153586"/>
          </a:xfrm>
          <a:prstGeom prst="rect">
            <a:avLst/>
          </a:prstGeom>
        </p:spPr>
        <p:txBody>
          <a:bodyPr wrap="square">
            <a:spAutoFit/>
          </a:bodyPr>
          <a:lstStyle/>
          <a:p>
            <a:pPr indent="432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①</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负载恒定</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输入流量变化时</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例如液压缸由静止状态起动</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或输入流量突然变化</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液压缸的运动速度会产生波动</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9" name="矩形 18">
            <a:extLst>
              <a:ext uri="{FF2B5EF4-FFF2-40B4-BE49-F238E27FC236}">
                <a16:creationId xmlns:a16="http://schemas.microsoft.com/office/drawing/2014/main" id="{BCC0C1C3-A672-4D8C-8A72-597EC9B2CCC3}"/>
              </a:ext>
            </a:extLst>
          </p:cNvPr>
          <p:cNvSpPr/>
          <p:nvPr/>
        </p:nvSpPr>
        <p:spPr>
          <a:xfrm>
            <a:off x="1700304" y="3013353"/>
            <a:ext cx="4837954" cy="1286250"/>
          </a:xfrm>
          <a:prstGeom prst="rect">
            <a:avLst/>
          </a:prstGeom>
        </p:spPr>
        <p:txBody>
          <a:bodyPr wrap="square">
            <a:spAutoFit/>
          </a:bodyPr>
          <a:lstStyle/>
          <a:p>
            <a:pPr indent="432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②</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输入流量恒定</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外负载突然增加或减少时也会使液压缸产生速度不稳定。这两方面的理论分析分别利用式</a:t>
            </a:r>
            <a:r>
              <a:rPr lang="en-US" altLang="zh-CN"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(12-13)</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和式</a:t>
            </a:r>
            <a:r>
              <a:rPr lang="en-US" altLang="zh-CN"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(12-14)</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0" name="矩形 19">
            <a:extLst>
              <a:ext uri="{FF2B5EF4-FFF2-40B4-BE49-F238E27FC236}">
                <a16:creationId xmlns:a16="http://schemas.microsoft.com/office/drawing/2014/main" id="{98663CED-AC6E-4B45-AD74-DAE567C1A127}"/>
              </a:ext>
            </a:extLst>
          </p:cNvPr>
          <p:cNvSpPr/>
          <p:nvPr/>
        </p:nvSpPr>
        <p:spPr>
          <a:xfrm>
            <a:off x="1535775" y="949195"/>
            <a:ext cx="4634602" cy="455253"/>
          </a:xfrm>
          <a:prstGeom prst="rect">
            <a:avLst/>
          </a:prstGeom>
        </p:spPr>
        <p:txBody>
          <a:bodyPr wrap="none">
            <a:spAutoFit/>
          </a:bodyPr>
          <a:lstStyle/>
          <a:p>
            <a:pPr>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现从两个方面来讨论液压缸的瞬态响应特性</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86128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randombar(horizontal)">
                                      <p:cBhvr>
                                        <p:cTn id="1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264330" y="111992"/>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第二节   </a:t>
            </a:r>
            <a:r>
              <a:rPr lang="zh-CN" altLang="zh-CN" sz="2800" dirty="0">
                <a:solidFill>
                  <a:prstClr val="white"/>
                </a:solidFill>
                <a:latin typeface="Times New Roman" panose="02020603050405020304" pitchFamily="18" charset="0"/>
                <a:ea typeface="黑体" panose="02010609060101010101" pitchFamily="49" charset="-122"/>
              </a:rPr>
              <a:t>带管道的液压缸的动态特性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7" name="圆角矩形 6">
            <a:extLst>
              <a:ext uri="{FF2B5EF4-FFF2-40B4-BE49-F238E27FC236}">
                <a16:creationId xmlns:a16="http://schemas.microsoft.com/office/drawing/2014/main" id="{99237B2C-D801-4033-AA66-6E2187EE4A9B}"/>
              </a:ext>
            </a:extLst>
          </p:cNvPr>
          <p:cNvSpPr/>
          <p:nvPr/>
        </p:nvSpPr>
        <p:spPr>
          <a:xfrm>
            <a:off x="1341717" y="971136"/>
            <a:ext cx="6460565" cy="333823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 </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8" name="矩形 17">
            <a:extLst>
              <a:ext uri="{FF2B5EF4-FFF2-40B4-BE49-F238E27FC236}">
                <a16:creationId xmlns:a16="http://schemas.microsoft.com/office/drawing/2014/main" id="{71B7E479-09A9-43DD-A795-B04E5D2795D3}"/>
              </a:ext>
            </a:extLst>
          </p:cNvPr>
          <p:cNvSpPr/>
          <p:nvPr/>
        </p:nvSpPr>
        <p:spPr>
          <a:xfrm>
            <a:off x="5266446" y="2425700"/>
            <a:ext cx="704039" cy="2308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12-16</a:t>
            </a: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95EAFBB6-F341-4D18-B723-7E98704A553D}"/>
                  </a:ext>
                </a:extLst>
              </p:cNvPr>
              <p:cNvSpPr/>
              <p:nvPr/>
            </p:nvSpPr>
            <p:spPr>
              <a:xfrm>
                <a:off x="1855693" y="1171724"/>
                <a:ext cx="5722164" cy="668003"/>
              </a:xfrm>
              <a:prstGeom prst="rect">
                <a:avLst/>
              </a:prstGeom>
            </p:spPr>
            <p:txBody>
              <a:bodyPr wrap="square">
                <a:spAutoFit/>
              </a:bodyPr>
              <a:lstStyle/>
              <a:p>
                <a:pPr indent="432000"/>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在外负载不变的情况下</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如果对液压缸输入一阶跃流量</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f>
                      <m:fPr>
                        <m:ctrlPr>
                          <a:rPr lang="zh-CN" altLang="zh-CN" sz="1600" i="1">
                            <a:effectLst/>
                            <a:latin typeface="Cambria Math" panose="02040503050406030204" pitchFamily="18" charset="0"/>
                            <a:ea typeface="Cambria Math" panose="02040503050406030204" pitchFamily="18" charset="0"/>
                          </a:rPr>
                        </m:ctrlPr>
                      </m:fPr>
                      <m:num>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solidFill>
                                  <a:srgbClr val="000000"/>
                                </a:solidFill>
                                <a:effectLst/>
                                <a:latin typeface="Cambria Math" panose="02040503050406030204" pitchFamily="18" charset="0"/>
                                <a:ea typeface="方正书宋_GBK"/>
                                <a:cs typeface="Times New Roman" panose="02020603050405020304" pitchFamily="18" charset="0"/>
                              </a:rPr>
                              <m:t>𝑞</m:t>
                            </m:r>
                          </m:e>
                          <m:sub>
                            <m:r>
                              <a:rPr lang="en-US" altLang="zh-CN" sz="1600">
                                <a:solidFill>
                                  <a:srgbClr val="000000"/>
                                </a:solidFill>
                                <a:effectLst/>
                                <a:latin typeface="Cambria Math" panose="02040503050406030204" pitchFamily="18" charset="0"/>
                                <a:ea typeface="方正书宋_GBK"/>
                                <a:cs typeface="Times New Roman" panose="02020603050405020304" pitchFamily="18" charset="0"/>
                              </a:rPr>
                              <m:t>0</m:t>
                            </m:r>
                          </m:sub>
                        </m:sSub>
                      </m:num>
                      <m:den>
                        <m:r>
                          <a:rPr lang="en-US" altLang="zh-CN" sz="1600" i="1">
                            <a:solidFill>
                              <a:srgbClr val="000000"/>
                            </a:solidFill>
                            <a:effectLst/>
                            <a:latin typeface="Cambria Math" panose="02040503050406030204" pitchFamily="18" charset="0"/>
                            <a:ea typeface="方正书宋_GBK"/>
                            <a:cs typeface="Times New Roman" panose="02020603050405020304" pitchFamily="18" charset="0"/>
                          </a:rPr>
                          <m:t>𝑠</m:t>
                        </m:r>
                      </m:den>
                    </m:f>
                  </m:oMath>
                </a14:m>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其中</a:t>
                </a:r>
                <a:r>
                  <a:rPr lang="en-US" altLang="zh-CN" sz="1600" i="1" dirty="0">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a:latin typeface="Times New Roman" panose="02020603050405020304" pitchFamily="18" charset="0"/>
                    <a:ea typeface="黑体" panose="02010609060101010101" pitchFamily="49" charset="-122"/>
                    <a:cs typeface="Times New Roman" panose="02020603050405020304" pitchFamily="18" charset="0"/>
                  </a:rPr>
                  <a:t>0</a:t>
                </a:r>
                <a:r>
                  <a:rPr lang="zh-CN" altLang="zh-CN" sz="1600" dirty="0">
                    <a:latin typeface="Times New Roman" panose="02020603050405020304" pitchFamily="18" charset="0"/>
                    <a:ea typeface="黑体" panose="02010609060101010101" pitchFamily="49" charset="-122"/>
                  </a:rPr>
                  <a:t>为常量</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则得</a:t>
                </a:r>
                <a:endParaRPr lang="zh-CN" altLang="en-US" sz="1600" dirty="0">
                  <a:latin typeface="Times New Roman" panose="02020603050405020304" pitchFamily="18" charset="0"/>
                  <a:ea typeface="黑体" panose="02010609060101010101" pitchFamily="49" charset="-122"/>
                </a:endParaRPr>
              </a:p>
            </p:txBody>
          </p:sp>
        </mc:Choice>
        <mc:Fallback xmlns="">
          <p:sp>
            <p:nvSpPr>
              <p:cNvPr id="3" name="矩形 2">
                <a:extLst>
                  <a:ext uri="{FF2B5EF4-FFF2-40B4-BE49-F238E27FC236}">
                    <a16:creationId xmlns:a16="http://schemas.microsoft.com/office/drawing/2014/main" id="{95EAFBB6-F341-4D18-B723-7E98704A553D}"/>
                  </a:ext>
                </a:extLst>
              </p:cNvPr>
              <p:cNvSpPr>
                <a:spLocks noRot="1" noChangeAspect="1" noMove="1" noResize="1" noEditPoints="1" noAdjustHandles="1" noChangeArrowheads="1" noChangeShapeType="1" noTextEdit="1"/>
              </p:cNvSpPr>
              <p:nvPr/>
            </p:nvSpPr>
            <p:spPr>
              <a:xfrm>
                <a:off x="1855693" y="1171724"/>
                <a:ext cx="5722164" cy="668003"/>
              </a:xfrm>
              <a:prstGeom prst="rect">
                <a:avLst/>
              </a:prstGeom>
              <a:blipFill>
                <a:blip r:embed="rId2"/>
                <a:stretch>
                  <a:fillRect l="-532" t="-3636" b="-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78480999-FB50-4FD9-BC41-DE78E5BAFB87}"/>
                  </a:ext>
                </a:extLst>
              </p:cNvPr>
              <p:cNvSpPr/>
              <p:nvPr/>
            </p:nvSpPr>
            <p:spPr>
              <a:xfrm>
                <a:off x="2319565" y="1795655"/>
                <a:ext cx="2394182" cy="4613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𝑣</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𝛷</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𝑞</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𝛷</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0">
                                  <a:latin typeface="Cambria Math" panose="02040503050406030204" pitchFamily="18" charset="0"/>
                                </a:rPr>
                                <m:t>0</m:t>
                              </m:r>
                            </m:sub>
                          </m:sSub>
                        </m:num>
                        <m:den>
                          <m:r>
                            <a:rPr lang="zh-CN" altLang="en-US" sz="1400" i="1">
                              <a:latin typeface="Cambria Math" panose="02040503050406030204" pitchFamily="18" charset="0"/>
                            </a:rPr>
                            <m:t>𝑠</m:t>
                          </m:r>
                        </m:den>
                      </m:f>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5" name="矩形 4">
                <a:extLst>
                  <a:ext uri="{FF2B5EF4-FFF2-40B4-BE49-F238E27FC236}">
                    <a16:creationId xmlns:a16="http://schemas.microsoft.com/office/drawing/2014/main" id="{78480999-FB50-4FD9-BC41-DE78E5BAFB87}"/>
                  </a:ext>
                </a:extLst>
              </p:cNvPr>
              <p:cNvSpPr>
                <a:spLocks noRot="1" noChangeAspect="1" noMove="1" noResize="1" noEditPoints="1" noAdjustHandles="1" noChangeArrowheads="1" noChangeShapeType="1" noTextEdit="1"/>
              </p:cNvSpPr>
              <p:nvPr/>
            </p:nvSpPr>
            <p:spPr>
              <a:xfrm>
                <a:off x="2319565" y="1795655"/>
                <a:ext cx="2394182" cy="46134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B06107F7-19B7-4EEA-9A9D-50051748C37E}"/>
                  </a:ext>
                </a:extLst>
              </p:cNvPr>
              <p:cNvSpPr/>
              <p:nvPr/>
            </p:nvSpPr>
            <p:spPr>
              <a:xfrm>
                <a:off x="1810880" y="2223706"/>
                <a:ext cx="3566939" cy="5627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1400">
                          <a:latin typeface="Times New Roman" panose="02020603050405020304" pitchFamily="18" charset="0"/>
                          <a:ea typeface="黑体" panose="02010609060101010101" pitchFamily="49" charset="-122"/>
                        </a:rPr>
                        <m:t>也即</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𝑣</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𝐴</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0">
                                  <a:latin typeface="Cambria Math" panose="02040503050406030204" pitchFamily="18" charset="0"/>
                                </a:rPr>
                                <m:t>0</m:t>
                              </m:r>
                            </m:sub>
                          </m:sSub>
                        </m:num>
                        <m:den>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1">
                              <a:latin typeface="Cambria Math" panose="02040503050406030204" pitchFamily="18" charset="0"/>
                            </a:rPr>
                            <m:t>𝐵</m:t>
                          </m:r>
                        </m:den>
                      </m:f>
                      <m:f>
                        <m:fPr>
                          <m:ctrlPr>
                            <a:rPr lang="zh-CN" altLang="en-US" sz="1400" i="1">
                              <a:latin typeface="Cambria Math" panose="02040503050406030204" pitchFamily="18" charset="0"/>
                            </a:rPr>
                          </m:ctrlPr>
                        </m:fPr>
                        <m:num>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up>
                              <m:r>
                                <a:rPr lang="zh-CN" altLang="en-US" sz="1400" i="0">
                                  <a:latin typeface="Cambria Math" panose="02040503050406030204" pitchFamily="18" charset="0"/>
                                </a:rPr>
                                <m:t>2</m:t>
                              </m:r>
                            </m:sup>
                          </m:sSubSup>
                        </m:num>
                        <m:den>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𝑠</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𝜔</m:t>
                                  </m:r>
                                </m:e>
                                <m:sup>
                                  <m:r>
                                    <a:rPr lang="zh-CN" altLang="en-US" sz="1400" i="0">
                                      <a:latin typeface="Cambria Math" panose="02040503050406030204" pitchFamily="18" charset="0"/>
                                    </a:rPr>
                                    <m:t>2</m:t>
                                  </m:r>
                                </m:sup>
                              </m:sSup>
                            </m:e>
                            <m:sub>
                              <m:r>
                                <m:rPr>
                                  <m:sty m:val="p"/>
                                </m:rPr>
                                <a:rPr lang="zh-CN" altLang="en-US" sz="1400" i="0">
                                  <a:latin typeface="Cambria Math" panose="02040503050406030204" pitchFamily="18" charset="0"/>
                                </a:rPr>
                                <m:t>n</m:t>
                              </m:r>
                            </m:sub>
                          </m:sSub>
                          <m:r>
                            <m:rPr>
                              <m:nor/>
                            </m:rPr>
                            <a:rPr lang="zh-CN" altLang="en-US" sz="1400" i="1">
                              <a:latin typeface="Times New Roman" panose="02020603050405020304" pitchFamily="18" charset="0"/>
                              <a:ea typeface="黑体" panose="02010609060101010101" pitchFamily="49" charset="-122"/>
                            </a:rPr>
                            <m:t>)</m:t>
                          </m:r>
                        </m:den>
                      </m:f>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1" name="矩形 10">
                <a:extLst>
                  <a:ext uri="{FF2B5EF4-FFF2-40B4-BE49-F238E27FC236}">
                    <a16:creationId xmlns:a16="http://schemas.microsoft.com/office/drawing/2014/main" id="{B06107F7-19B7-4EEA-9A9D-50051748C37E}"/>
                  </a:ext>
                </a:extLst>
              </p:cNvPr>
              <p:cNvSpPr>
                <a:spLocks noRot="1" noChangeAspect="1" noMove="1" noResize="1" noEditPoints="1" noAdjustHandles="1" noChangeArrowheads="1" noChangeShapeType="1" noTextEdit="1"/>
              </p:cNvSpPr>
              <p:nvPr/>
            </p:nvSpPr>
            <p:spPr>
              <a:xfrm>
                <a:off x="1810880" y="2223706"/>
                <a:ext cx="3566939" cy="562783"/>
              </a:xfrm>
              <a:prstGeom prst="rect">
                <a:avLst/>
              </a:prstGeom>
              <a:blipFill>
                <a:blip r:embed="rId4"/>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5B454067-F00A-4E6B-B179-11CA8593FD1B}"/>
              </a:ext>
            </a:extLst>
          </p:cNvPr>
          <p:cNvSpPr/>
          <p:nvPr/>
        </p:nvSpPr>
        <p:spPr>
          <a:xfrm>
            <a:off x="1807611" y="2897509"/>
            <a:ext cx="3570208"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上式经拉氏反变换</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得瞬态响应表达式</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1D36426C-B71A-4D38-919C-1E6DB4EDA81C}"/>
                  </a:ext>
                </a:extLst>
              </p:cNvPr>
              <p:cNvSpPr/>
              <p:nvPr/>
            </p:nvSpPr>
            <p:spPr>
              <a:xfrm>
                <a:off x="430212" y="3236063"/>
                <a:ext cx="8151905" cy="66101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𝑣</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𝑡</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𝐴</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0">
                                  <a:latin typeface="Cambria Math" panose="02040503050406030204" pitchFamily="18" charset="0"/>
                                </a:rPr>
                                <m:t>0</m:t>
                              </m:r>
                            </m:sub>
                          </m:sSub>
                        </m:num>
                        <m:den>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1">
                              <a:latin typeface="Cambria Math" panose="02040503050406030204" pitchFamily="18" charset="0"/>
                            </a:rPr>
                            <m:t>𝐵</m:t>
                          </m:r>
                        </m:den>
                      </m:f>
                      <m:d>
                        <m:dPr>
                          <m:begChr m:val="{"/>
                          <m:endChr m:val="}"/>
                          <m:ctrlPr>
                            <a:rPr lang="zh-CN" altLang="en-US" sz="1400" i="1">
                              <a:latin typeface="Cambria Math" panose="02040503050406030204" pitchFamily="18" charset="0"/>
                            </a:rPr>
                          </m:ctrlPr>
                        </m:dPr>
                        <m:e>
                          <m:r>
                            <a:rPr lang="zh-CN" altLang="en-US" sz="1400" i="0">
                              <a:latin typeface="Cambria Math" panose="02040503050406030204" pitchFamily="18" charset="0"/>
                            </a:rPr>
                            <m:t>1</m:t>
                          </m:r>
                          <m:r>
                            <m:rPr>
                              <m:nor/>
                            </m:rPr>
                            <a:rPr lang="zh-CN" altLang="en-US" sz="1400" i="1">
                              <a:latin typeface="Times New Roman" panose="02020603050405020304" pitchFamily="18" charset="0"/>
                              <a:ea typeface="黑体" panose="02010609060101010101" pitchFamily="49" charset="-122"/>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1</m:t>
                              </m:r>
                            </m:num>
                            <m:den>
                              <m:rad>
                                <m:radPr>
                                  <m:degHide m:val="on"/>
                                  <m:ctrlPr>
                                    <a:rPr lang="zh-CN" altLang="en-US" sz="1400" i="1">
                                      <a:latin typeface="Cambria Math" panose="02040503050406030204" pitchFamily="18" charset="0"/>
                                    </a:rPr>
                                  </m:ctrlPr>
                                </m:radPr>
                                <m:deg/>
                                <m:e>
                                  <m:r>
                                    <a:rPr lang="zh-CN" altLang="en-US" sz="1400" i="0">
                                      <a:latin typeface="Cambria Math" panose="02040503050406030204" pitchFamily="18" charset="0"/>
                                    </a:rPr>
                                    <m:t>1</m:t>
                                  </m:r>
                                  <m:r>
                                    <m:rPr>
                                      <m:nor/>
                                    </m:rPr>
                                    <a:rPr lang="zh-CN" altLang="en-US" sz="1400" i="1">
                                      <a:latin typeface="Times New Roman" panose="02020603050405020304" pitchFamily="18" charset="0"/>
                                      <a:ea typeface="黑体" panose="02010609060101010101" pitchFamily="49" charset="-122"/>
                                    </a:rPr>
                                    <m:t>−</m:t>
                                  </m:r>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up>
                                      <m:r>
                                        <a:rPr lang="zh-CN" altLang="en-US" sz="1400" i="0">
                                          <a:latin typeface="Cambria Math" panose="02040503050406030204" pitchFamily="18" charset="0"/>
                                        </a:rPr>
                                        <m:t>2</m:t>
                                      </m:r>
                                    </m:sup>
                                  </m:sSubSup>
                                </m:e>
                              </m:rad>
                            </m:den>
                          </m:f>
                          <m:sSup>
                            <m:sSupPr>
                              <m:ctrlPr>
                                <a:rPr lang="zh-CN" altLang="en-US" sz="1400" i="1">
                                  <a:latin typeface="Cambria Math" panose="02040503050406030204" pitchFamily="18" charset="0"/>
                                </a:rPr>
                              </m:ctrlPr>
                            </m:sSupPr>
                            <m:e>
                              <m:r>
                                <m:rPr>
                                  <m:sty m:val="p"/>
                                </m:rPr>
                                <a:rPr lang="zh-CN" altLang="en-US" sz="1400" i="0">
                                  <a:latin typeface="Cambria Math" panose="02040503050406030204" pitchFamily="18" charset="0"/>
                                </a:rPr>
                                <m:t>e</m:t>
                              </m:r>
                            </m:e>
                            <m:sup>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Sub>
                              <m:r>
                                <a:rPr lang="zh-CN" altLang="en-US" sz="1400" i="1">
                                  <a:latin typeface="Cambria Math" panose="02040503050406030204" pitchFamily="18" charset="0"/>
                                </a:rPr>
                                <m:t>𝑡</m:t>
                              </m:r>
                            </m:sup>
                          </m:sSup>
                          <m:r>
                            <m:rPr>
                              <m:sty m:val="p"/>
                            </m:rPr>
                            <a:rPr lang="zh-CN" altLang="en-US" sz="1400" i="0">
                              <a:latin typeface="Cambria Math" panose="02040503050406030204" pitchFamily="18" charset="0"/>
                            </a:rPr>
                            <m:t>sin</m:t>
                          </m:r>
                          <m:d>
                            <m:dPr>
                              <m:begChr m:val="["/>
                              <m:endChr m:val="]"/>
                              <m:ctrlPr>
                                <a:rPr lang="zh-CN" altLang="en-US" sz="1400" i="1">
                                  <a:latin typeface="Cambria Math" panose="02040503050406030204" pitchFamily="18" charset="0"/>
                                </a:rPr>
                              </m:ctrlPr>
                            </m:dP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Sub>
                              <m:rad>
                                <m:radPr>
                                  <m:degHide m:val="on"/>
                                  <m:ctrlPr>
                                    <a:rPr lang="zh-CN" altLang="en-US" sz="1400" i="1">
                                      <a:latin typeface="Cambria Math" panose="02040503050406030204" pitchFamily="18" charset="0"/>
                                    </a:rPr>
                                  </m:ctrlPr>
                                </m:radPr>
                                <m:deg/>
                                <m:e>
                                  <m:r>
                                    <a:rPr lang="zh-CN" altLang="en-US" sz="1400" i="0">
                                      <a:latin typeface="Cambria Math" panose="02040503050406030204" pitchFamily="18" charset="0"/>
                                    </a:rPr>
                                    <m:t>1</m:t>
                                  </m:r>
                                  <m:r>
                                    <m:rPr>
                                      <m:nor/>
                                    </m:rPr>
                                    <a:rPr lang="zh-CN" altLang="en-US" sz="1400" i="1">
                                      <a:latin typeface="Times New Roman" panose="02020603050405020304" pitchFamily="18" charset="0"/>
                                      <a:ea typeface="黑体" panose="02010609060101010101" pitchFamily="49" charset="-122"/>
                                    </a:rPr>
                                    <m:t>−</m:t>
                                  </m:r>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up>
                                      <m:r>
                                        <a:rPr lang="zh-CN" altLang="en-US" sz="1400" i="0">
                                          <a:latin typeface="Cambria Math" panose="02040503050406030204" pitchFamily="18" charset="0"/>
                                        </a:rPr>
                                        <m:t>2</m:t>
                                      </m:r>
                                    </m:sup>
                                  </m:sSubSup>
                                </m:e>
                              </m:rad>
                              <m:r>
                                <a:rPr lang="zh-CN" altLang="en-US" sz="1400" i="1">
                                  <a:latin typeface="Cambria Math" panose="02040503050406030204" pitchFamily="18" charset="0"/>
                                </a:rPr>
                                <m:t>𝑡</m:t>
                              </m:r>
                              <m:r>
                                <a:rPr lang="zh-CN" altLang="en-US" sz="1400" i="0">
                                  <a:latin typeface="Cambria Math" panose="02040503050406030204" pitchFamily="18" charset="0"/>
                                </a:rPr>
                                <m:t>+</m:t>
                              </m:r>
                              <m:r>
                                <m:rPr>
                                  <m:sty m:val="p"/>
                                </m:rPr>
                                <a:rPr lang="zh-CN" altLang="en-US" sz="1400" i="0">
                                  <a:latin typeface="Cambria Math" panose="02040503050406030204" pitchFamily="18" charset="0"/>
                                </a:rPr>
                                <m:t>arctan</m:t>
                              </m:r>
                              <m:f>
                                <m:fPr>
                                  <m:ctrlPr>
                                    <a:rPr lang="zh-CN" altLang="en-US" sz="1400" i="1">
                                      <a:latin typeface="Cambria Math" panose="02040503050406030204" pitchFamily="18" charset="0"/>
                                    </a:rPr>
                                  </m:ctrlPr>
                                </m:fPr>
                                <m:num>
                                  <m:rad>
                                    <m:radPr>
                                      <m:degHide m:val="on"/>
                                      <m:ctrlPr>
                                        <a:rPr lang="zh-CN" altLang="en-US" sz="1400" i="1">
                                          <a:latin typeface="Cambria Math" panose="02040503050406030204" pitchFamily="18" charset="0"/>
                                        </a:rPr>
                                      </m:ctrlPr>
                                    </m:radPr>
                                    <m:deg/>
                                    <m:e>
                                      <m:r>
                                        <a:rPr lang="zh-CN" altLang="en-US" sz="1400" i="0">
                                          <a:latin typeface="Cambria Math" panose="02040503050406030204" pitchFamily="18" charset="0"/>
                                        </a:rPr>
                                        <m:t>1</m:t>
                                      </m:r>
                                      <m:r>
                                        <m:rPr>
                                          <m:nor/>
                                        </m:rPr>
                                        <a:rPr lang="zh-CN" altLang="en-US" sz="1400" i="1">
                                          <a:latin typeface="Times New Roman" panose="02020603050405020304" pitchFamily="18" charset="0"/>
                                          <a:ea typeface="黑体" panose="02010609060101010101" pitchFamily="49" charset="-122"/>
                                        </a:rPr>
                                        <m:t>−</m:t>
                                      </m:r>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up>
                                          <m:r>
                                            <a:rPr lang="zh-CN" altLang="en-US" sz="1400" i="0">
                                              <a:latin typeface="Cambria Math" panose="02040503050406030204" pitchFamily="18" charset="0"/>
                                            </a:rPr>
                                            <m:t>2</m:t>
                                          </m:r>
                                        </m:sup>
                                      </m:sSubSup>
                                    </m:e>
                                  </m:rad>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Sub>
                                </m:den>
                              </m:f>
                            </m:e>
                          </m:d>
                        </m:e>
                      </m:d>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9" name="矩形 18">
                <a:extLst>
                  <a:ext uri="{FF2B5EF4-FFF2-40B4-BE49-F238E27FC236}">
                    <a16:creationId xmlns:a16="http://schemas.microsoft.com/office/drawing/2014/main" id="{1D36426C-B71A-4D38-919C-1E6DB4EDA81C}"/>
                  </a:ext>
                </a:extLst>
              </p:cNvPr>
              <p:cNvSpPr>
                <a:spLocks noRot="1" noChangeAspect="1" noMove="1" noResize="1" noEditPoints="1" noAdjustHandles="1" noChangeArrowheads="1" noChangeShapeType="1" noTextEdit="1"/>
              </p:cNvSpPr>
              <p:nvPr/>
            </p:nvSpPr>
            <p:spPr>
              <a:xfrm>
                <a:off x="430212" y="3236063"/>
                <a:ext cx="8151905" cy="661015"/>
              </a:xfrm>
              <a:prstGeom prst="rect">
                <a:avLst/>
              </a:prstGeom>
              <a:blipFill>
                <a:blip r:embed="rId5"/>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F389C07A-049E-4727-8AF8-0A1BF39FADA2}"/>
              </a:ext>
            </a:extLst>
          </p:cNvPr>
          <p:cNvSpPr/>
          <p:nvPr/>
        </p:nvSpPr>
        <p:spPr>
          <a:xfrm>
            <a:off x="7136141" y="3451154"/>
            <a:ext cx="704039"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12-17</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51542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8" grpId="0"/>
      <p:bldP spid="3" grpId="0"/>
      <p:bldP spid="5" grpId="0"/>
      <p:bldP spid="11" grpId="0"/>
      <p:bldP spid="13"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264330" y="111992"/>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第二节   </a:t>
            </a:r>
            <a:r>
              <a:rPr lang="zh-CN" altLang="zh-CN" sz="2800" dirty="0">
                <a:solidFill>
                  <a:prstClr val="white"/>
                </a:solidFill>
                <a:latin typeface="Times New Roman" panose="02020603050405020304" pitchFamily="18" charset="0"/>
                <a:ea typeface="黑体" panose="02010609060101010101" pitchFamily="49" charset="-122"/>
              </a:rPr>
              <a:t>带管道的液压缸的动态特性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0" name="矩形 19">
            <a:extLst>
              <a:ext uri="{FF2B5EF4-FFF2-40B4-BE49-F238E27FC236}">
                <a16:creationId xmlns:a16="http://schemas.microsoft.com/office/drawing/2014/main" id="{F389C07A-049E-4727-8AF8-0A1BF39FADA2}"/>
              </a:ext>
            </a:extLst>
          </p:cNvPr>
          <p:cNvSpPr/>
          <p:nvPr/>
        </p:nvSpPr>
        <p:spPr>
          <a:xfrm>
            <a:off x="7679843" y="3664078"/>
            <a:ext cx="704039" cy="2308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12-18</a:t>
            </a: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 name="矩形 1">
            <a:extLst>
              <a:ext uri="{FF2B5EF4-FFF2-40B4-BE49-F238E27FC236}">
                <a16:creationId xmlns:a16="http://schemas.microsoft.com/office/drawing/2014/main" id="{F874FC00-70F9-406D-8E07-83A4C0A60EFF}"/>
              </a:ext>
            </a:extLst>
          </p:cNvPr>
          <p:cNvSpPr/>
          <p:nvPr/>
        </p:nvSpPr>
        <p:spPr>
          <a:xfrm>
            <a:off x="561693" y="1097815"/>
            <a:ext cx="7423150" cy="1200329"/>
          </a:xfrm>
          <a:prstGeom prst="rect">
            <a:avLst/>
          </a:prstGeom>
        </p:spPr>
        <p:txBody>
          <a:bodyPr wrap="square">
            <a:spAutoFit/>
          </a:bodyPr>
          <a:lstStyle/>
          <a:p>
            <a:pPr lvl="0" indent="432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其特性如图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12-5a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所示。从图中可看出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速度</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围绕稳态值</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上下波动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并逐渐衰减趋向于稳态值。阻尼比</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ζ</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越大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则波动越小。</a:t>
            </a:r>
            <a:endParaRPr lang="zh-CN" altLang="en-US" sz="1600" dirty="0">
              <a:solidFill>
                <a:prstClr val="black"/>
              </a:solidFill>
              <a:latin typeface="Times New Roman" panose="02020603050405020304" pitchFamily="18" charset="0"/>
              <a:ea typeface="黑体" panose="02010609060101010101" pitchFamily="49" charset="-122"/>
            </a:endParaRPr>
          </a:p>
          <a:p>
            <a:pPr>
              <a:lnSpc>
                <a:spcPct val="150000"/>
              </a:lnSpc>
            </a:pPr>
            <a:endParaRPr lang="zh-CN" altLang="en-US" sz="1600" dirty="0">
              <a:latin typeface="Times New Roman" panose="02020603050405020304" pitchFamily="18" charset="0"/>
              <a:ea typeface="黑体" panose="02010609060101010101" pitchFamily="49" charset="-122"/>
            </a:endParaRPr>
          </a:p>
        </p:txBody>
      </p:sp>
      <p:pic>
        <p:nvPicPr>
          <p:cNvPr id="17" name="12T5.EPS" descr="id:2147508444;FounderCES">
            <a:extLst>
              <a:ext uri="{FF2B5EF4-FFF2-40B4-BE49-F238E27FC236}">
                <a16:creationId xmlns:a16="http://schemas.microsoft.com/office/drawing/2014/main" id="{83FF3B28-A759-441D-B1D3-16AF62357554}"/>
              </a:ext>
            </a:extLst>
          </p:cNvPr>
          <p:cNvPicPr/>
          <p:nvPr/>
        </p:nvPicPr>
        <p:blipFill>
          <a:blip r:embed="rId2"/>
          <a:stretch>
            <a:fillRect/>
          </a:stretch>
        </p:blipFill>
        <p:spPr>
          <a:xfrm>
            <a:off x="606107" y="2095299"/>
            <a:ext cx="2444773" cy="1130209"/>
          </a:xfrm>
          <a:prstGeom prst="rect">
            <a:avLst/>
          </a:prstGeom>
        </p:spPr>
      </p:pic>
      <p:sp>
        <p:nvSpPr>
          <p:cNvPr id="4" name="矩形 3">
            <a:extLst>
              <a:ext uri="{FF2B5EF4-FFF2-40B4-BE49-F238E27FC236}">
                <a16:creationId xmlns:a16="http://schemas.microsoft.com/office/drawing/2014/main" id="{553D16EF-9209-454C-B678-998C4C52B370}"/>
              </a:ext>
            </a:extLst>
          </p:cNvPr>
          <p:cNvSpPr/>
          <p:nvPr/>
        </p:nvSpPr>
        <p:spPr>
          <a:xfrm>
            <a:off x="705071" y="3311823"/>
            <a:ext cx="2242922" cy="252633"/>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12-5</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带管道的液压缸的过渡过程</a:t>
            </a:r>
            <a:endParaRPr lang="zh-CN" alt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3B204E37-0119-43F3-8A7D-6CB25780E95A}"/>
                  </a:ext>
                </a:extLst>
              </p:cNvPr>
              <p:cNvSpPr/>
              <p:nvPr/>
            </p:nvSpPr>
            <p:spPr>
              <a:xfrm>
                <a:off x="3671601" y="1932426"/>
                <a:ext cx="3679533" cy="427105"/>
              </a:xfrm>
              <a:prstGeom prst="rect">
                <a:avLst/>
              </a:prstGeom>
            </p:spPr>
            <p:txBody>
              <a:bodyPr wrap="none">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(12-17),</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f>
                      <m:fPr>
                        <m:ctrlPr>
                          <a:rPr lang="zh-CN" altLang="zh-CN" sz="1400" i="1">
                            <a:effectLst/>
                            <a:latin typeface="Cambria Math" panose="02040503050406030204" pitchFamily="18" charset="0"/>
                            <a:ea typeface="Cambria Math" panose="02040503050406030204" pitchFamily="18" charset="0"/>
                          </a:rPr>
                        </m:ctrlPr>
                      </m:fPr>
                      <m:num>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𝐴</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𝑞</m:t>
                            </m:r>
                          </m:e>
                          <m:sub>
                            <m:r>
                              <a:rPr lang="en-US" altLang="zh-CN" sz="1400">
                                <a:solidFill>
                                  <a:srgbClr val="000000"/>
                                </a:solidFill>
                                <a:effectLst/>
                                <a:latin typeface="Cambria Math" panose="02040503050406030204" pitchFamily="18" charset="0"/>
                                <a:ea typeface="方正书宋_GBK"/>
                                <a:cs typeface="Times New Roman" panose="02020603050405020304" pitchFamily="18" charset="0"/>
                              </a:rPr>
                              <m:t>0</m:t>
                            </m:r>
                          </m:sub>
                        </m:sSub>
                      </m:num>
                      <m:den>
                        <m:sSup>
                          <m:sSupPr>
                            <m:ctrlPr>
                              <a:rPr lang="zh-CN" altLang="zh-CN" sz="1400" i="1">
                                <a:effectLst/>
                                <a:latin typeface="Cambria Math" panose="02040503050406030204" pitchFamily="18" charset="0"/>
                                <a:ea typeface="Cambria Math" panose="02040503050406030204" pitchFamily="18" charset="0"/>
                              </a:rPr>
                            </m:ctrlPr>
                          </m:sSupPr>
                          <m:e>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𝐴</m:t>
                            </m:r>
                          </m:e>
                          <m:sup>
                            <m:r>
                              <a:rPr lang="en-US" altLang="zh-CN" sz="1400">
                                <a:solidFill>
                                  <a:srgbClr val="000000"/>
                                </a:solidFill>
                                <a:effectLst/>
                                <a:latin typeface="Cambria Math" panose="02040503050406030204" pitchFamily="18" charset="0"/>
                                <a:ea typeface="方正书宋_GBK"/>
                                <a:cs typeface="Times New Roman" panose="02020603050405020304" pitchFamily="18" charset="0"/>
                              </a:rPr>
                              <m:t>2</m:t>
                            </m:r>
                          </m:sup>
                        </m:sSup>
                        <m:r>
                          <a:rPr lang="en-US" altLang="zh-CN" sz="1400">
                            <a:solidFill>
                              <a:srgbClr val="000000"/>
                            </a:solidFill>
                            <a:effectLst/>
                            <a:latin typeface="Cambria Math" panose="02040503050406030204" pitchFamily="18" charset="0"/>
                            <a:ea typeface="方正书宋_GBK"/>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𝑘</m:t>
                            </m:r>
                          </m:e>
                          <m:sub>
                            <m:r>
                              <m:rPr>
                                <m:sty m:val="p"/>
                              </m:rPr>
                              <a:rPr lang="en-US" altLang="zh-CN" sz="1400">
                                <a:solidFill>
                                  <a:srgbClr val="000000"/>
                                </a:solidFill>
                                <a:effectLst/>
                                <a:latin typeface="Cambria Math" panose="02040503050406030204" pitchFamily="18" charset="0"/>
                                <a:ea typeface="方正书宋_GBK"/>
                                <a:cs typeface="Times New Roman" panose="02020603050405020304" pitchFamily="18" charset="0"/>
                              </a:rPr>
                              <m:t>l</m:t>
                            </m:r>
                          </m:sub>
                        </m:sSub>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𝐵</m:t>
                        </m:r>
                      </m:den>
                    </m:f>
                  </m:oMath>
                </a14:m>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 name="矩形 6">
                <a:extLst>
                  <a:ext uri="{FF2B5EF4-FFF2-40B4-BE49-F238E27FC236}">
                    <a16:creationId xmlns:a16="http://schemas.microsoft.com/office/drawing/2014/main" id="{3B204E37-0119-43F3-8A7D-6CB25780E95A}"/>
                  </a:ext>
                </a:extLst>
              </p:cNvPr>
              <p:cNvSpPr>
                <a:spLocks noRot="1" noChangeAspect="1" noMove="1" noResize="1" noEditPoints="1" noAdjustHandles="1" noChangeArrowheads="1" noChangeShapeType="1" noTextEdit="1"/>
              </p:cNvSpPr>
              <p:nvPr/>
            </p:nvSpPr>
            <p:spPr>
              <a:xfrm>
                <a:off x="3671601" y="1932426"/>
                <a:ext cx="3679533" cy="427105"/>
              </a:xfrm>
              <a:prstGeom prst="rect">
                <a:avLst/>
              </a:prstGeom>
              <a:blipFill>
                <a:blip r:embed="rId3"/>
                <a:stretch>
                  <a:fillRect l="-4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A036F4A9-5F03-4C09-802C-25E1C1B1B9C4}"/>
                  </a:ext>
                </a:extLst>
              </p:cNvPr>
              <p:cNvSpPr/>
              <p:nvPr/>
            </p:nvSpPr>
            <p:spPr>
              <a:xfrm>
                <a:off x="3308542" y="2237584"/>
                <a:ext cx="5589352" cy="1197572"/>
              </a:xfrm>
              <a:prstGeom prst="rect">
                <a:avLst/>
              </a:prstGeom>
            </p:spPr>
            <p:txBody>
              <a:bodyPr wrap="square">
                <a:spAutoFit/>
              </a:bodyPr>
              <a:lstStyle/>
              <a:p>
                <a:pPr indent="360000">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当输入流量恒定时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如果作用在活塞杆上的外负载突然减少了</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L0</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L0</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f>
                      <m:f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𝐹</m:t>
                            </m:r>
                          </m:e>
                          <m:sub>
                            <m:r>
                              <m:rPr>
                                <m:sty m:val="p"/>
                              </m:rPr>
                              <a:rPr lang="en-US" altLang="zh-CN" sz="1400">
                                <a:solidFill>
                                  <a:srgbClr val="000000"/>
                                </a:solidFill>
                                <a:latin typeface="Cambria Math" panose="02040503050406030204" pitchFamily="18" charset="0"/>
                                <a:ea typeface="方正书宋_GBK"/>
                                <a:cs typeface="Times New Roman" panose="02020603050405020304" pitchFamily="18" charset="0"/>
                              </a:rPr>
                              <m:t>L</m:t>
                            </m:r>
                            <m:r>
                              <a:rPr lang="en-US" altLang="zh-CN" sz="1400">
                                <a:solidFill>
                                  <a:srgbClr val="000000"/>
                                </a:solidFill>
                                <a:latin typeface="Cambria Math" panose="02040503050406030204" pitchFamily="18" charset="0"/>
                                <a:ea typeface="方正书宋_GBK"/>
                                <a:cs typeface="Times New Roman" panose="02020603050405020304" pitchFamily="18" charset="0"/>
                              </a:rPr>
                              <m:t>0</m:t>
                            </m:r>
                          </m:sub>
                        </m:sSub>
                      </m:num>
                      <m:den>
                        <m:r>
                          <a:rPr lang="en-US" altLang="zh-CN" sz="1400" i="1">
                            <a:solidFill>
                              <a:srgbClr val="000000"/>
                            </a:solidFill>
                            <a:latin typeface="Cambria Math" panose="02040503050406030204" pitchFamily="18" charset="0"/>
                            <a:ea typeface="方正书宋_GBK"/>
                            <a:cs typeface="Times New Roman" panose="02020603050405020304" pitchFamily="18" charset="0"/>
                          </a:rPr>
                          <m:t>𝑠</m:t>
                        </m:r>
                      </m:den>
                    </m:f>
                  </m:oMath>
                </a14:m>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其中</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为常量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a:t>
                </a:r>
              </a:p>
              <a:p>
                <a:pPr>
                  <a:lnSpc>
                    <a:spcPct val="150000"/>
                  </a:lnSpc>
                </a:pPr>
                <a:endParaRPr lang="zh-CN" altLang="en-US" sz="1400" dirty="0">
                  <a:latin typeface="Times New Roman" panose="02020603050405020304" pitchFamily="18" charset="0"/>
                  <a:ea typeface="黑体" panose="02010609060101010101" pitchFamily="49" charset="-122"/>
                </a:endParaRPr>
              </a:p>
            </p:txBody>
          </p:sp>
        </mc:Choice>
        <mc:Fallback xmlns="">
          <p:sp>
            <p:nvSpPr>
              <p:cNvPr id="8" name="矩形 7">
                <a:extLst>
                  <a:ext uri="{FF2B5EF4-FFF2-40B4-BE49-F238E27FC236}">
                    <a16:creationId xmlns:a16="http://schemas.microsoft.com/office/drawing/2014/main" id="{A036F4A9-5F03-4C09-802C-25E1C1B1B9C4}"/>
                  </a:ext>
                </a:extLst>
              </p:cNvPr>
              <p:cNvSpPr>
                <a:spLocks noRot="1" noChangeAspect="1" noMove="1" noResize="1" noEditPoints="1" noAdjustHandles="1" noChangeArrowheads="1" noChangeShapeType="1" noTextEdit="1"/>
              </p:cNvSpPr>
              <p:nvPr/>
            </p:nvSpPr>
            <p:spPr>
              <a:xfrm>
                <a:off x="3308542" y="2237584"/>
                <a:ext cx="5589352" cy="1197572"/>
              </a:xfrm>
              <a:prstGeom prst="rect">
                <a:avLst/>
              </a:prstGeom>
              <a:blipFill>
                <a:blip r:embed="rId4"/>
                <a:stretch>
                  <a:fillRect l="-3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0ECF6422-502B-4737-BA4D-AF041CC01C9C}"/>
                  </a:ext>
                </a:extLst>
              </p:cNvPr>
              <p:cNvSpPr/>
              <p:nvPr/>
            </p:nvSpPr>
            <p:spPr>
              <a:xfrm>
                <a:off x="3308542" y="2992737"/>
                <a:ext cx="2682978" cy="4957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𝑣</m:t>
                          </m:r>
                        </m:e>
                        <m:sub>
                          <m:r>
                            <a:rPr lang="zh-CN" altLang="en-US" sz="1400" i="0">
                              <a:latin typeface="Cambria Math" panose="02040503050406030204" pitchFamily="18" charset="0"/>
                            </a:rPr>
                            <m:t>2</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𝛷</m:t>
                          </m:r>
                        </m:e>
                        <m:sub>
                          <m:r>
                            <a:rPr lang="zh-CN" altLang="en-US" sz="1400" i="0">
                              <a:latin typeface="Cambria Math" panose="02040503050406030204" pitchFamily="18" charset="0"/>
                            </a:rPr>
                            <m:t>2</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L</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𝛷</m:t>
                          </m:r>
                        </m:e>
                        <m:sub>
                          <m:r>
                            <a:rPr lang="zh-CN" altLang="en-US" sz="1400" i="0">
                              <a:latin typeface="Cambria Math" panose="02040503050406030204" pitchFamily="18" charset="0"/>
                            </a:rPr>
                            <m:t>2</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L</m:t>
                              </m:r>
                              <m:r>
                                <a:rPr lang="zh-CN" altLang="en-US" sz="1400" i="0">
                                  <a:latin typeface="Cambria Math" panose="02040503050406030204" pitchFamily="18" charset="0"/>
                                </a:rPr>
                                <m:t>0</m:t>
                              </m:r>
                            </m:sub>
                          </m:sSub>
                        </m:num>
                        <m:den>
                          <m:r>
                            <a:rPr lang="zh-CN" altLang="en-US" sz="1400" i="1">
                              <a:latin typeface="Cambria Math" panose="02040503050406030204" pitchFamily="18" charset="0"/>
                            </a:rPr>
                            <m:t>𝑠</m:t>
                          </m:r>
                        </m:den>
                      </m:f>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0" name="矩形 9">
                <a:extLst>
                  <a:ext uri="{FF2B5EF4-FFF2-40B4-BE49-F238E27FC236}">
                    <a16:creationId xmlns:a16="http://schemas.microsoft.com/office/drawing/2014/main" id="{0ECF6422-502B-4737-BA4D-AF041CC01C9C}"/>
                  </a:ext>
                </a:extLst>
              </p:cNvPr>
              <p:cNvSpPr>
                <a:spLocks noRot="1" noChangeAspect="1" noMove="1" noResize="1" noEditPoints="1" noAdjustHandles="1" noChangeArrowheads="1" noChangeShapeType="1" noTextEdit="1"/>
              </p:cNvSpPr>
              <p:nvPr/>
            </p:nvSpPr>
            <p:spPr>
              <a:xfrm>
                <a:off x="3308542" y="2992737"/>
                <a:ext cx="2682978" cy="49571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84EB55FC-08C9-43C7-B4CA-F2F6909FFDA3}"/>
                  </a:ext>
                </a:extLst>
              </p:cNvPr>
              <p:cNvSpPr/>
              <p:nvPr/>
            </p:nvSpPr>
            <p:spPr>
              <a:xfrm>
                <a:off x="2416376" y="3471827"/>
                <a:ext cx="5967506" cy="56650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a:latin typeface="Cambria Math" panose="02040503050406030204" pitchFamily="18" charset="0"/>
                        </a:rPr>
                        <m:t>=</m:t>
                      </m:r>
                      <m:f>
                        <m:fPr>
                          <m:ctrlPr>
                            <a:rPr lang="zh-CN" altLang="zh-CN" sz="1400" i="1">
                              <a:latin typeface="Cambria Math" panose="02040503050406030204" pitchFamily="18" charset="0"/>
                            </a:rPr>
                          </m:ctrlPr>
                        </m:fPr>
                        <m:num>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𝐹</m:t>
                              </m:r>
                            </m:e>
                            <m:sub>
                              <m:r>
                                <m:rPr>
                                  <m:sty m:val="p"/>
                                </m:rPr>
                                <a:rPr lang="en-US" altLang="zh-CN" sz="1400">
                                  <a:latin typeface="Cambria Math" panose="02040503050406030204" pitchFamily="18" charset="0"/>
                                </a:rPr>
                                <m:t>L</m:t>
                              </m:r>
                              <m:r>
                                <a:rPr lang="en-US" altLang="zh-CN" sz="1400">
                                  <a:latin typeface="Cambria Math" panose="02040503050406030204" pitchFamily="18" charset="0"/>
                                </a:rPr>
                                <m:t>0</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𝑘</m:t>
                              </m:r>
                            </m:e>
                            <m:sub>
                              <m:r>
                                <m:rPr>
                                  <m:sty m:val="p"/>
                                </m:rPr>
                                <a:rPr lang="en-US" altLang="zh-CN" sz="1400">
                                  <a:latin typeface="Cambria Math" panose="02040503050406030204" pitchFamily="18" charset="0"/>
                                </a:rPr>
                                <m:t>l</m:t>
                              </m:r>
                            </m:sub>
                          </m:sSub>
                        </m:num>
                        <m:den>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𝐴</m:t>
                              </m:r>
                            </m:e>
                            <m:sup>
                              <m:r>
                                <a:rPr lang="en-US" altLang="zh-CN" sz="1400">
                                  <a:latin typeface="Cambria Math" panose="02040503050406030204" pitchFamily="18" charset="0"/>
                                </a:rPr>
                                <m:t>2</m:t>
                              </m:r>
                            </m:sup>
                          </m:sSup>
                          <m:r>
                            <a:rPr lang="en-US" altLang="zh-CN" sz="1400">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𝑘</m:t>
                              </m:r>
                            </m:e>
                            <m:sub>
                              <m:r>
                                <m:rPr>
                                  <m:sty m:val="p"/>
                                </m:rPr>
                                <a:rPr lang="en-US" altLang="zh-CN" sz="1400">
                                  <a:latin typeface="Cambria Math" panose="02040503050406030204" pitchFamily="18" charset="0"/>
                                </a:rPr>
                                <m:t>l</m:t>
                              </m:r>
                            </m:sub>
                          </m:sSub>
                          <m:r>
                            <a:rPr lang="en-US" altLang="zh-CN" sz="1400" i="1">
                              <a:latin typeface="Cambria Math" panose="02040503050406030204" pitchFamily="18" charset="0"/>
                            </a:rPr>
                            <m:t>𝐵</m:t>
                          </m:r>
                        </m:den>
                      </m:f>
                      <m:f>
                        <m:fPr>
                          <m:ctrlPr>
                            <a:rPr lang="zh-CN" altLang="zh-CN" sz="1400" i="1">
                              <a:latin typeface="Cambria Math" panose="02040503050406030204" pitchFamily="18" charset="0"/>
                            </a:rPr>
                          </m:ctrlPr>
                        </m:fPr>
                        <m:num>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𝜔</m:t>
                              </m:r>
                            </m:e>
                            <m:sub>
                              <m:r>
                                <m:rPr>
                                  <m:sty m:val="p"/>
                                </m:rPr>
                                <a:rPr lang="en-US" altLang="zh-CN" sz="1400">
                                  <a:latin typeface="Cambria Math" panose="02040503050406030204" pitchFamily="18" charset="0"/>
                                </a:rPr>
                                <m:t>n</m:t>
                              </m:r>
                            </m:sub>
                            <m:sup>
                              <m:r>
                                <a:rPr lang="en-US" altLang="zh-CN" sz="1400">
                                  <a:latin typeface="Cambria Math" panose="02040503050406030204" pitchFamily="18" charset="0"/>
                                </a:rPr>
                                <m:t>2</m:t>
                              </m:r>
                            </m:sup>
                          </m:sSubSup>
                        </m:num>
                        <m:den>
                          <m:r>
                            <a:rPr lang="en-US" altLang="zh-CN" sz="1400" i="1">
                              <a:latin typeface="Cambria Math" panose="02040503050406030204" pitchFamily="18" charset="0"/>
                            </a:rPr>
                            <m:t>𝑠</m:t>
                          </m:r>
                          <m:r>
                            <m:rPr>
                              <m:nor/>
                            </m:rPr>
                            <a:rPr lang="en-US" altLang="zh-CN" sz="1400">
                              <a:latin typeface="Times New Roman" panose="02020603050405020304" pitchFamily="18" charset="0"/>
                              <a:ea typeface="黑体" panose="02010609060101010101" pitchFamily="49" charset="-122"/>
                            </a:rPr>
                            <m:t>(</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𝑠</m:t>
                              </m:r>
                            </m:e>
                            <m:sup>
                              <m:r>
                                <a:rPr lang="en-US" altLang="zh-CN" sz="1400">
                                  <a:latin typeface="Cambria Math" panose="02040503050406030204" pitchFamily="18" charset="0"/>
                                </a:rPr>
                                <m:t>2</m:t>
                              </m:r>
                            </m:sup>
                          </m:sSup>
                          <m:r>
                            <a:rPr lang="en-US" altLang="zh-CN" sz="1400">
                              <a:latin typeface="Cambria Math" panose="02040503050406030204" pitchFamily="18" charset="0"/>
                            </a:rPr>
                            <m:t>+2</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𝜁</m:t>
                              </m:r>
                            </m:e>
                            <m:sub>
                              <m:r>
                                <m:rPr>
                                  <m:sty m:val="p"/>
                                </m:rPr>
                                <a:rPr lang="en-US" altLang="zh-CN" sz="1400">
                                  <a:latin typeface="Cambria Math" panose="02040503050406030204" pitchFamily="18" charset="0"/>
                                </a:rPr>
                                <m:t>n</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𝜔</m:t>
                              </m:r>
                            </m:e>
                            <m:sub>
                              <m:r>
                                <m:rPr>
                                  <m:sty m:val="p"/>
                                </m:rPr>
                                <a:rPr lang="en-US" altLang="zh-CN" sz="1400">
                                  <a:latin typeface="Cambria Math" panose="02040503050406030204" pitchFamily="18" charset="0"/>
                                </a:rPr>
                                <m:t>n</m:t>
                              </m:r>
                            </m:sub>
                          </m:sSub>
                          <m:r>
                            <a:rPr lang="en-US" altLang="zh-CN" sz="1400">
                              <a:latin typeface="Cambria Math" panose="02040503050406030204" pitchFamily="18" charset="0"/>
                            </a:rPr>
                            <m:t>+</m:t>
                          </m:r>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𝜔</m:t>
                              </m:r>
                            </m:e>
                            <m:sub>
                              <m:r>
                                <m:rPr>
                                  <m:sty m:val="p"/>
                                </m:rPr>
                                <a:rPr lang="en-US" altLang="zh-CN" sz="1400">
                                  <a:latin typeface="Cambria Math" panose="02040503050406030204" pitchFamily="18" charset="0"/>
                                </a:rPr>
                                <m:t>n</m:t>
                              </m:r>
                            </m:sub>
                            <m:sup>
                              <m:r>
                                <a:rPr lang="en-US" altLang="zh-CN" sz="1400">
                                  <a:latin typeface="Cambria Math" panose="02040503050406030204" pitchFamily="18" charset="0"/>
                                </a:rPr>
                                <m:t>2</m:t>
                              </m:r>
                            </m:sup>
                          </m:sSubSup>
                          <m:r>
                            <m:rPr>
                              <m:nor/>
                            </m:rPr>
                            <a:rPr lang="en-US" altLang="zh-CN" sz="1400">
                              <a:latin typeface="Times New Roman" panose="02020603050405020304" pitchFamily="18" charset="0"/>
                              <a:ea typeface="黑体" panose="02010609060101010101" pitchFamily="49" charset="-122"/>
                            </a:rPr>
                            <m:t>)</m:t>
                          </m:r>
                        </m:den>
                      </m:f>
                      <m:r>
                        <a:rPr lang="en-US" altLang="zh-CN" sz="1400">
                          <a:latin typeface="Cambria Math" panose="02040503050406030204" pitchFamily="18" charset="0"/>
                        </a:rPr>
                        <m:t>+</m:t>
                      </m:r>
                      <m:f>
                        <m:fPr>
                          <m:ctrlPr>
                            <a:rPr lang="zh-CN" altLang="zh-CN" sz="1400" i="1">
                              <a:latin typeface="Cambria Math" panose="02040503050406030204" pitchFamily="18" charset="0"/>
                            </a:rPr>
                          </m:ctrlPr>
                        </m:fPr>
                        <m:num>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𝐹</m:t>
                              </m:r>
                            </m:e>
                            <m:sub>
                              <m:r>
                                <m:rPr>
                                  <m:sty m:val="p"/>
                                </m:rPr>
                                <a:rPr lang="en-US" altLang="zh-CN" sz="1400">
                                  <a:latin typeface="Cambria Math" panose="02040503050406030204" pitchFamily="18" charset="0"/>
                                </a:rPr>
                                <m:t>L</m:t>
                              </m:r>
                              <m:r>
                                <a:rPr lang="en-US" altLang="zh-CN" sz="1400">
                                  <a:latin typeface="Cambria Math" panose="02040503050406030204" pitchFamily="18" charset="0"/>
                                </a:rPr>
                                <m:t>0</m:t>
                              </m:r>
                            </m:sub>
                          </m:sSub>
                        </m:num>
                        <m:den>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𝐴</m:t>
                              </m:r>
                            </m:e>
                            <m:sup>
                              <m:r>
                                <a:rPr lang="en-US" altLang="zh-CN" sz="1400">
                                  <a:latin typeface="Cambria Math" panose="02040503050406030204" pitchFamily="18" charset="0"/>
                                </a:rPr>
                                <m:t>2</m:t>
                              </m:r>
                            </m:sup>
                          </m:sSup>
                          <m:r>
                            <a:rPr lang="en-US" altLang="zh-CN" sz="1400">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𝑘</m:t>
                              </m:r>
                            </m:e>
                            <m:sub>
                              <m:r>
                                <m:rPr>
                                  <m:sty m:val="p"/>
                                </m:rPr>
                                <a:rPr lang="en-US" altLang="zh-CN" sz="1400">
                                  <a:latin typeface="Cambria Math" panose="02040503050406030204" pitchFamily="18" charset="0"/>
                                </a:rPr>
                                <m:t>l</m:t>
                              </m:r>
                            </m:sub>
                          </m:sSub>
                          <m:r>
                            <a:rPr lang="en-US" altLang="zh-CN" sz="1400" i="1">
                              <a:latin typeface="Cambria Math" panose="02040503050406030204" pitchFamily="18" charset="0"/>
                            </a:rPr>
                            <m:t>𝐵</m:t>
                          </m:r>
                        </m:den>
                      </m:f>
                      <m:f>
                        <m:fPr>
                          <m:ctrlPr>
                            <a:rPr lang="zh-CN" altLang="zh-CN" sz="1400" i="1">
                              <a:latin typeface="Cambria Math" panose="02040503050406030204" pitchFamily="18" charset="0"/>
                            </a:rPr>
                          </m:ctrlPr>
                        </m:fPr>
                        <m:num>
                          <m:r>
                            <a:rPr lang="en-US" altLang="zh-CN" sz="1400" i="1">
                              <a:latin typeface="Cambria Math" panose="02040503050406030204" pitchFamily="18" charset="0"/>
                            </a:rPr>
                            <m:t>𝑉</m:t>
                          </m:r>
                        </m:num>
                        <m:den>
                          <m:r>
                            <a:rPr lang="en-US" altLang="zh-CN" sz="1400" i="1">
                              <a:latin typeface="Cambria Math" panose="02040503050406030204" pitchFamily="18" charset="0"/>
                            </a:rPr>
                            <m:t>𝐾</m:t>
                          </m:r>
                        </m:den>
                      </m:f>
                      <m:f>
                        <m:fPr>
                          <m:ctrlPr>
                            <a:rPr lang="zh-CN" altLang="zh-CN" sz="1400" i="1">
                              <a:latin typeface="Cambria Math" panose="02040503050406030204" pitchFamily="18" charset="0"/>
                            </a:rPr>
                          </m:ctrlPr>
                        </m:fPr>
                        <m:num>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𝜔</m:t>
                              </m:r>
                            </m:e>
                            <m:sub>
                              <m:r>
                                <m:rPr>
                                  <m:sty m:val="p"/>
                                </m:rPr>
                                <a:rPr lang="en-US" altLang="zh-CN" sz="1400">
                                  <a:latin typeface="Cambria Math" panose="02040503050406030204" pitchFamily="18" charset="0"/>
                                </a:rPr>
                                <m:t>n</m:t>
                              </m:r>
                            </m:sub>
                            <m:sup>
                              <m:r>
                                <a:rPr lang="en-US" altLang="zh-CN" sz="1400">
                                  <a:latin typeface="Cambria Math" panose="02040503050406030204" pitchFamily="18" charset="0"/>
                                </a:rPr>
                                <m:t>2</m:t>
                              </m:r>
                            </m:sup>
                          </m:sSubSup>
                        </m:num>
                        <m:den>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𝑠</m:t>
                              </m:r>
                            </m:e>
                            <m:sup>
                              <m:r>
                                <a:rPr lang="en-US" altLang="zh-CN" sz="1400">
                                  <a:latin typeface="Cambria Math" panose="02040503050406030204" pitchFamily="18" charset="0"/>
                                </a:rPr>
                                <m:t>2</m:t>
                              </m:r>
                            </m:sup>
                          </m:sSup>
                          <m:r>
                            <a:rPr lang="en-US" altLang="zh-CN" sz="1400">
                              <a:latin typeface="Cambria Math" panose="02040503050406030204" pitchFamily="18" charset="0"/>
                            </a:rPr>
                            <m:t>+2</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𝜁</m:t>
                              </m:r>
                            </m:e>
                            <m:sub>
                              <m:r>
                                <m:rPr>
                                  <m:sty m:val="p"/>
                                </m:rPr>
                                <a:rPr lang="en-US" altLang="zh-CN" sz="1400">
                                  <a:latin typeface="Cambria Math" panose="02040503050406030204" pitchFamily="18" charset="0"/>
                                </a:rPr>
                                <m:t>n</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𝜔</m:t>
                              </m:r>
                            </m:e>
                            <m:sub>
                              <m:r>
                                <m:rPr>
                                  <m:sty m:val="p"/>
                                </m:rPr>
                                <a:rPr lang="en-US" altLang="zh-CN" sz="1400">
                                  <a:latin typeface="Cambria Math" panose="02040503050406030204" pitchFamily="18" charset="0"/>
                                </a:rPr>
                                <m:t>n</m:t>
                              </m:r>
                            </m:sub>
                          </m:sSub>
                          <m:r>
                            <a:rPr lang="en-US" altLang="zh-CN" sz="1400">
                              <a:latin typeface="Cambria Math" panose="02040503050406030204" pitchFamily="18" charset="0"/>
                            </a:rPr>
                            <m:t>+</m:t>
                          </m:r>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𝜔</m:t>
                              </m:r>
                            </m:e>
                            <m:sub>
                              <m:r>
                                <m:rPr>
                                  <m:sty m:val="p"/>
                                </m:rPr>
                                <a:rPr lang="en-US" altLang="zh-CN" sz="1400">
                                  <a:latin typeface="Cambria Math" panose="02040503050406030204" pitchFamily="18" charset="0"/>
                                </a:rPr>
                                <m:t>n</m:t>
                              </m:r>
                            </m:sub>
                            <m:sup>
                              <m:r>
                                <a:rPr lang="en-US" altLang="zh-CN" sz="1400">
                                  <a:latin typeface="Cambria Math" panose="02040503050406030204" pitchFamily="18" charset="0"/>
                                </a:rPr>
                                <m:t>2</m:t>
                              </m:r>
                            </m:sup>
                          </m:sSubSup>
                        </m:den>
                      </m:f>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4" name="矩形 13">
                <a:extLst>
                  <a:ext uri="{FF2B5EF4-FFF2-40B4-BE49-F238E27FC236}">
                    <a16:creationId xmlns:a16="http://schemas.microsoft.com/office/drawing/2014/main" id="{84EB55FC-08C9-43C7-B4CA-F2F6909FFDA3}"/>
                  </a:ext>
                </a:extLst>
              </p:cNvPr>
              <p:cNvSpPr>
                <a:spLocks noRot="1" noChangeAspect="1" noMove="1" noResize="1" noEditPoints="1" noAdjustHandles="1" noChangeArrowheads="1" noChangeShapeType="1" noTextEdit="1"/>
              </p:cNvSpPr>
              <p:nvPr/>
            </p:nvSpPr>
            <p:spPr>
              <a:xfrm>
                <a:off x="2416376" y="3471827"/>
                <a:ext cx="5967506" cy="56650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54B60A50-08B4-4F94-9DC5-7F390B84F957}"/>
                  </a:ext>
                </a:extLst>
              </p:cNvPr>
              <p:cNvSpPr/>
              <p:nvPr/>
            </p:nvSpPr>
            <p:spPr>
              <a:xfrm>
                <a:off x="2074369" y="3625606"/>
                <a:ext cx="96943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1400">
                          <a:latin typeface="Times New Roman" panose="02020603050405020304" pitchFamily="18" charset="0"/>
                          <a:ea typeface="黑体" panose="02010609060101010101" pitchFamily="49" charset="-122"/>
                        </a:rPr>
                        <m:t>也即</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𝑣</m:t>
                          </m:r>
                        </m:e>
                        <m:sub>
                          <m:r>
                            <a:rPr lang="zh-CN" altLang="en-US" sz="1400" i="0">
                              <a:latin typeface="Cambria Math" panose="02040503050406030204" pitchFamily="18" charset="0"/>
                            </a:rPr>
                            <m:t>2</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21" name="矩形 20">
                <a:extLst>
                  <a:ext uri="{FF2B5EF4-FFF2-40B4-BE49-F238E27FC236}">
                    <a16:creationId xmlns:a16="http://schemas.microsoft.com/office/drawing/2014/main" id="{54B60A50-08B4-4F94-9DC5-7F390B84F957}"/>
                  </a:ext>
                </a:extLst>
              </p:cNvPr>
              <p:cNvSpPr>
                <a:spLocks noRot="1" noChangeAspect="1" noMove="1" noResize="1" noEditPoints="1" noAdjustHandles="1" noChangeArrowheads="1" noChangeShapeType="1" noTextEdit="1"/>
              </p:cNvSpPr>
              <p:nvPr/>
            </p:nvSpPr>
            <p:spPr>
              <a:xfrm>
                <a:off x="2074369" y="3625606"/>
                <a:ext cx="969432" cy="307777"/>
              </a:xfrm>
              <a:prstGeom prst="rect">
                <a:avLst/>
              </a:prstGeom>
              <a:blipFill>
                <a:blip r:embed="rId7"/>
                <a:stretch>
                  <a:fillRect b="-1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784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0-#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1+#ppt_w/2"/>
                                          </p:val>
                                        </p:tav>
                                        <p:tav tm="100000">
                                          <p:val>
                                            <p:strVal val="#ppt_x"/>
                                          </p:val>
                                        </p:tav>
                                      </p:tavLst>
                                    </p:anim>
                                    <p:anim calcmode="lin" valueType="num">
                                      <p:cBhvr additive="base">
                                        <p:cTn id="33" dur="500" fill="hold"/>
                                        <p:tgtEl>
                                          <p:spTgt spid="2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1+#ppt_w/2"/>
                                          </p:val>
                                        </p:tav>
                                        <p:tav tm="100000">
                                          <p:val>
                                            <p:strVal val="#ppt_x"/>
                                          </p:val>
                                        </p:tav>
                                      </p:tavLst>
                                    </p:anim>
                                    <p:anim calcmode="lin" valueType="num">
                                      <p:cBhvr additive="base">
                                        <p:cTn id="37" dur="500" fill="hold"/>
                                        <p:tgtEl>
                                          <p:spTgt spid="20"/>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 calcmode="lin" valueType="num">
                                      <p:cBhvr additive="base">
                                        <p:cTn id="40"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p:bldP spid="4" grpId="0"/>
      <p:bldP spid="7" grpId="0"/>
      <p:bldP spid="8" grpId="0"/>
      <p:bldP spid="14"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264330" y="111992"/>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第二节   </a:t>
            </a:r>
            <a:r>
              <a:rPr lang="zh-CN" altLang="zh-CN" sz="2800" dirty="0">
                <a:solidFill>
                  <a:prstClr val="white"/>
                </a:solidFill>
                <a:latin typeface="Times New Roman" panose="02020603050405020304" pitchFamily="18" charset="0"/>
                <a:ea typeface="黑体" panose="02010609060101010101" pitchFamily="49" charset="-122"/>
              </a:rPr>
              <a:t>带管道的液压缸的动态特性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0" name="矩形 19">
            <a:extLst>
              <a:ext uri="{FF2B5EF4-FFF2-40B4-BE49-F238E27FC236}">
                <a16:creationId xmlns:a16="http://schemas.microsoft.com/office/drawing/2014/main" id="{F389C07A-049E-4727-8AF8-0A1BF39FADA2}"/>
              </a:ext>
            </a:extLst>
          </p:cNvPr>
          <p:cNvSpPr/>
          <p:nvPr/>
        </p:nvSpPr>
        <p:spPr>
          <a:xfrm>
            <a:off x="4432238" y="2025667"/>
            <a:ext cx="704039" cy="2308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12-19</a:t>
            </a: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 name="矩形 1">
            <a:extLst>
              <a:ext uri="{FF2B5EF4-FFF2-40B4-BE49-F238E27FC236}">
                <a16:creationId xmlns:a16="http://schemas.microsoft.com/office/drawing/2014/main" id="{F874FC00-70F9-406D-8E07-83A4C0A60EFF}"/>
              </a:ext>
            </a:extLst>
          </p:cNvPr>
          <p:cNvSpPr/>
          <p:nvPr/>
        </p:nvSpPr>
        <p:spPr>
          <a:xfrm>
            <a:off x="0" y="845718"/>
            <a:ext cx="7423150" cy="374654"/>
          </a:xfrm>
          <a:prstGeom prst="rect">
            <a:avLst/>
          </a:prstGeom>
        </p:spPr>
        <p:txBody>
          <a:bodyPr wrap="square">
            <a:spAutoFit/>
          </a:bodyPr>
          <a:lstStyle/>
          <a:p>
            <a:pPr lvl="0" indent="457200">
              <a:lnSpc>
                <a:spcPct val="150000"/>
              </a:lnSpc>
            </a:pPr>
            <a:r>
              <a:rPr lang="zh-CN" altLang="zh-CN" sz="1400" dirty="0">
                <a:latin typeface="Times New Roman" panose="02020603050405020304" pitchFamily="18" charset="0"/>
                <a:ea typeface="黑体" panose="02010609060101010101" pitchFamily="49" charset="-122"/>
              </a:rPr>
              <a:t>上式经拉氏反变换</a:t>
            </a:r>
            <a:r>
              <a:rPr lang="en-US" altLang="zh-CN" sz="1400" dirty="0">
                <a:latin typeface="Times New Roman" panose="02020603050405020304" pitchFamily="18" charset="0"/>
                <a:ea typeface="黑体" panose="02010609060101010101" pitchFamily="49" charset="-122"/>
              </a:rPr>
              <a:t>,</a:t>
            </a:r>
            <a:r>
              <a:rPr lang="zh-CN" altLang="zh-CN" sz="1400" dirty="0">
                <a:latin typeface="Times New Roman" panose="02020603050405020304" pitchFamily="18" charset="0"/>
                <a:ea typeface="黑体" panose="02010609060101010101" pitchFamily="49" charset="-122"/>
              </a:rPr>
              <a:t>得</a:t>
            </a:r>
            <a:endParaRPr kumimoji="0" lang="zh-CN"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7BD5833-6428-4AFC-9DA8-E1D7ABECAC55}"/>
                  </a:ext>
                </a:extLst>
              </p:cNvPr>
              <p:cNvSpPr/>
              <p:nvPr/>
            </p:nvSpPr>
            <p:spPr>
              <a:xfrm>
                <a:off x="286016" y="1207366"/>
                <a:ext cx="6454588" cy="9337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sz="1400" i="1">
                              <a:latin typeface="Cambria Math" panose="02040503050406030204" pitchFamily="18" charset="0"/>
                            </a:rPr>
                          </m:ctrlPr>
                        </m:mPr>
                        <m:m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𝑣</m:t>
                                </m:r>
                              </m:e>
                              <m:sub>
                                <m:r>
                                  <a:rPr lang="zh-CN" altLang="en-US" sz="1400" i="0">
                                    <a:latin typeface="Cambria Math" panose="02040503050406030204" pitchFamily="18" charset="0"/>
                                  </a:rPr>
                                  <m:t>2</m:t>
                                </m:r>
                              </m:sub>
                            </m:sSub>
                            <m:r>
                              <m:rPr>
                                <m:nor/>
                              </m:rPr>
                              <a:rPr lang="zh-CN" altLang="en-US" sz="1400" i="1">
                                <a:latin typeface="Times New Roman" panose="02020603050405020304" pitchFamily="18" charset="0"/>
                                <a:ea typeface="黑体" panose="02010609060101010101" pitchFamily="49" charset="-122"/>
                              </a:rPr>
                              <m:t>(</m:t>
                            </m:r>
                            <m:r>
                              <m:rPr>
                                <m:sty m:val="p"/>
                              </m:rPr>
                              <a:rPr lang="zh-CN" altLang="en-US" sz="1400" i="0">
                                <a:latin typeface="Cambria Math" panose="02040503050406030204" pitchFamily="18" charset="0"/>
                              </a:rPr>
                              <m:t>t</m:t>
                            </m:r>
                            <m:r>
                              <m:rPr>
                                <m:nor/>
                              </m:rPr>
                              <a:rPr lang="zh-CN" altLang="en-US" sz="1400" i="1">
                                <a:latin typeface="Times New Roman" panose="02020603050405020304" pitchFamily="18" charset="0"/>
                                <a:ea typeface="黑体" panose="02010609060101010101" pitchFamily="49" charset="-122"/>
                              </a:rPr>
                              <m:t>)</m:t>
                            </m:r>
                          </m:e>
                          <m:e>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L</m:t>
                                    </m:r>
                                    <m:r>
                                      <a:rPr lang="zh-CN" altLang="en-US" sz="1400" i="0">
                                        <a:latin typeface="Cambria Math" panose="02040503050406030204" pitchFamily="18" charset="0"/>
                                      </a:rPr>
                                      <m:t>0</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num>
                              <m:den>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1">
                                    <a:latin typeface="Cambria Math" panose="02040503050406030204" pitchFamily="18" charset="0"/>
                                  </a:rPr>
                                  <m:t>𝐵</m:t>
                                </m:r>
                              </m:den>
                            </m:f>
                            <m:d>
                              <m:dPr>
                                <m:begChr m:val="{"/>
                                <m:endChr m:val="}"/>
                                <m:ctrlPr>
                                  <a:rPr lang="zh-CN" altLang="en-US" sz="1400" i="1">
                                    <a:latin typeface="Cambria Math" panose="02040503050406030204" pitchFamily="18" charset="0"/>
                                  </a:rPr>
                                </m:ctrlPr>
                              </m:dPr>
                              <m:e>
                                <m:r>
                                  <a:rPr lang="zh-CN" altLang="en-US" sz="1400" i="0">
                                    <a:latin typeface="Cambria Math" panose="02040503050406030204" pitchFamily="18" charset="0"/>
                                  </a:rPr>
                                  <m:t>1</m:t>
                                </m:r>
                                <m:r>
                                  <m:rPr>
                                    <m:nor/>
                                  </m:rPr>
                                  <a:rPr lang="zh-CN" altLang="en-US" sz="1400" i="1">
                                    <a:latin typeface="Times New Roman" panose="02020603050405020304" pitchFamily="18" charset="0"/>
                                    <a:ea typeface="黑体" panose="02010609060101010101" pitchFamily="49" charset="-122"/>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1</m:t>
                                    </m:r>
                                  </m:num>
                                  <m:den>
                                    <m:rad>
                                      <m:radPr>
                                        <m:degHide m:val="on"/>
                                        <m:ctrlPr>
                                          <a:rPr lang="zh-CN" altLang="en-US" sz="1400" i="1">
                                            <a:latin typeface="Cambria Math" panose="02040503050406030204" pitchFamily="18" charset="0"/>
                                          </a:rPr>
                                        </m:ctrlPr>
                                      </m:radPr>
                                      <m:deg/>
                                      <m:e>
                                        <m:r>
                                          <a:rPr lang="zh-CN" altLang="en-US" sz="1400" i="0">
                                            <a:latin typeface="Cambria Math" panose="02040503050406030204" pitchFamily="18" charset="0"/>
                                          </a:rPr>
                                          <m:t>1</m:t>
                                        </m:r>
                                        <m:r>
                                          <m:rPr>
                                            <m:nor/>
                                          </m:rPr>
                                          <a:rPr lang="zh-CN" altLang="en-US" sz="1400" i="1">
                                            <a:latin typeface="Times New Roman" panose="02020603050405020304" pitchFamily="18" charset="0"/>
                                            <a:ea typeface="黑体" panose="02010609060101010101" pitchFamily="49" charset="-122"/>
                                          </a:rPr>
                                          <m:t>−</m:t>
                                        </m:r>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up>
                                            <m:r>
                                              <a:rPr lang="zh-CN" altLang="en-US" sz="1400" i="0">
                                                <a:latin typeface="Cambria Math" panose="02040503050406030204" pitchFamily="18" charset="0"/>
                                              </a:rPr>
                                              <m:t>2</m:t>
                                            </m:r>
                                          </m:sup>
                                        </m:sSubSup>
                                      </m:e>
                                    </m:rad>
                                  </m:den>
                                </m:f>
                                <m:sSup>
                                  <m:sSupPr>
                                    <m:ctrlPr>
                                      <a:rPr lang="zh-CN" altLang="en-US" sz="1400" i="1">
                                        <a:latin typeface="Cambria Math" panose="02040503050406030204" pitchFamily="18" charset="0"/>
                                      </a:rPr>
                                    </m:ctrlPr>
                                  </m:sSupPr>
                                  <m:e>
                                    <m:r>
                                      <m:rPr>
                                        <m:sty m:val="p"/>
                                      </m:rPr>
                                      <a:rPr lang="zh-CN" altLang="en-US" sz="1400" i="0">
                                        <a:latin typeface="Cambria Math" panose="02040503050406030204" pitchFamily="18" charset="0"/>
                                      </a:rPr>
                                      <m:t>e</m:t>
                                    </m:r>
                                  </m:e>
                                  <m:sup>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Sub>
                                    <m:r>
                                      <a:rPr lang="zh-CN" altLang="en-US" sz="1400" i="1">
                                        <a:latin typeface="Cambria Math" panose="02040503050406030204" pitchFamily="18" charset="0"/>
                                      </a:rPr>
                                      <m:t>𝑡</m:t>
                                    </m:r>
                                  </m:sup>
                                </m:sSup>
                                <m:r>
                                  <m:rPr>
                                    <m:sty m:val="p"/>
                                  </m:rPr>
                                  <a:rPr lang="zh-CN" altLang="en-US" sz="1400" i="0">
                                    <a:latin typeface="Cambria Math" panose="02040503050406030204" pitchFamily="18" charset="0"/>
                                  </a:rPr>
                                  <m:t>sin</m:t>
                                </m:r>
                                <m:d>
                                  <m:dPr>
                                    <m:begChr m:val="["/>
                                    <m:endChr m:val="]"/>
                                    <m:ctrlPr>
                                      <a:rPr lang="zh-CN" altLang="en-US" sz="1400" i="1">
                                        <a:latin typeface="Cambria Math" panose="02040503050406030204" pitchFamily="18" charset="0"/>
                                      </a:rPr>
                                    </m:ctrlPr>
                                  </m:dP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Sub>
                                    <m:rad>
                                      <m:radPr>
                                        <m:degHide m:val="on"/>
                                        <m:ctrlPr>
                                          <a:rPr lang="zh-CN" altLang="en-US" sz="1400" i="1">
                                            <a:latin typeface="Cambria Math" panose="02040503050406030204" pitchFamily="18" charset="0"/>
                                          </a:rPr>
                                        </m:ctrlPr>
                                      </m:radPr>
                                      <m:deg/>
                                      <m:e>
                                        <m:r>
                                          <a:rPr lang="zh-CN" altLang="en-US" sz="1400" i="0">
                                            <a:latin typeface="Cambria Math" panose="02040503050406030204" pitchFamily="18" charset="0"/>
                                          </a:rPr>
                                          <m:t>1</m:t>
                                        </m:r>
                                        <m:r>
                                          <m:rPr>
                                            <m:nor/>
                                          </m:rPr>
                                          <a:rPr lang="zh-CN" altLang="en-US" sz="1400" i="1">
                                            <a:latin typeface="Times New Roman" panose="02020603050405020304" pitchFamily="18" charset="0"/>
                                            <a:ea typeface="黑体" panose="02010609060101010101" pitchFamily="49" charset="-122"/>
                                          </a:rPr>
                                          <m:t>−</m:t>
                                        </m:r>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up>
                                            <m:r>
                                              <a:rPr lang="zh-CN" altLang="en-US" sz="1400" i="0">
                                                <a:latin typeface="Cambria Math" panose="02040503050406030204" pitchFamily="18" charset="0"/>
                                              </a:rPr>
                                              <m:t>2</m:t>
                                            </m:r>
                                          </m:sup>
                                        </m:sSubSup>
                                      </m:e>
                                    </m:rad>
                                    <m:r>
                                      <a:rPr lang="zh-CN" altLang="en-US" sz="1400" i="1">
                                        <a:latin typeface="Cambria Math" panose="02040503050406030204" pitchFamily="18" charset="0"/>
                                      </a:rPr>
                                      <m:t>𝑡</m:t>
                                    </m:r>
                                    <m:r>
                                      <a:rPr lang="zh-CN" altLang="en-US" sz="1400" i="0">
                                        <a:latin typeface="Cambria Math" panose="02040503050406030204" pitchFamily="18" charset="0"/>
                                      </a:rPr>
                                      <m:t>+</m:t>
                                    </m:r>
                                    <m:r>
                                      <m:rPr>
                                        <m:sty m:val="p"/>
                                      </m:rPr>
                                      <a:rPr lang="zh-CN" altLang="en-US" sz="1400" i="0">
                                        <a:latin typeface="Cambria Math" panose="02040503050406030204" pitchFamily="18" charset="0"/>
                                      </a:rPr>
                                      <m:t>arctan</m:t>
                                    </m:r>
                                    <m:f>
                                      <m:fPr>
                                        <m:ctrlPr>
                                          <a:rPr lang="zh-CN" altLang="en-US" sz="1400" i="1">
                                            <a:latin typeface="Cambria Math" panose="02040503050406030204" pitchFamily="18" charset="0"/>
                                          </a:rPr>
                                        </m:ctrlPr>
                                      </m:fPr>
                                      <m:num>
                                        <m:rad>
                                          <m:radPr>
                                            <m:degHide m:val="on"/>
                                            <m:ctrlPr>
                                              <a:rPr lang="zh-CN" altLang="en-US" sz="1400" i="1">
                                                <a:latin typeface="Cambria Math" panose="02040503050406030204" pitchFamily="18" charset="0"/>
                                              </a:rPr>
                                            </m:ctrlPr>
                                          </m:radPr>
                                          <m:deg/>
                                          <m:e>
                                            <m:r>
                                              <a:rPr lang="zh-CN" altLang="en-US" sz="1400" i="0">
                                                <a:latin typeface="Cambria Math" panose="02040503050406030204" pitchFamily="18" charset="0"/>
                                              </a:rPr>
                                              <m:t>1</m:t>
                                            </m:r>
                                            <m:r>
                                              <m:rPr>
                                                <m:nor/>
                                              </m:rPr>
                                              <a:rPr lang="zh-CN" altLang="en-US" sz="1400" i="1">
                                                <a:latin typeface="Times New Roman" panose="02020603050405020304" pitchFamily="18" charset="0"/>
                                                <a:ea typeface="黑体" panose="02010609060101010101" pitchFamily="49" charset="-122"/>
                                              </a:rPr>
                                              <m:t>−</m:t>
                                            </m:r>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up>
                                                <m:r>
                                                  <a:rPr lang="zh-CN" altLang="en-US" sz="1400" i="0">
                                                    <a:latin typeface="Cambria Math" panose="02040503050406030204" pitchFamily="18" charset="0"/>
                                                  </a:rPr>
                                                  <m:t>2</m:t>
                                                </m:r>
                                              </m:sup>
                                            </m:sSubSup>
                                          </m:e>
                                        </m:rad>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Sub>
                                      </m:den>
                                    </m:f>
                                  </m:e>
                                </m:d>
                              </m:e>
                            </m:d>
                            <m:r>
                              <a:rPr lang="zh-CN" altLang="en-US" sz="1400" i="0">
                                <a:latin typeface="Cambria Math" panose="02040503050406030204" pitchFamily="18" charset="0"/>
                              </a:rPr>
                              <m:t>+</m:t>
                            </m:r>
                          </m:e>
                        </m:mr>
                        <m:mr>
                          <m:e/>
                          <m:e>
                            <m:r>
                              <m:rPr>
                                <m:nor/>
                              </m:rPr>
                              <a:rPr lang="zh-CN" altLang="en-US" sz="1400" i="1">
                                <a:latin typeface="Times New Roman" panose="02020603050405020304" pitchFamily="18" charset="0"/>
                                <a:ea typeface="黑体" panose="02010609060101010101" pitchFamily="49" charset="-122"/>
                              </a:rPr>
                              <m:t>　</m:t>
                            </m:r>
                          </m:e>
                        </m:mr>
                      </m:m>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3" name="矩形 2">
                <a:extLst>
                  <a:ext uri="{FF2B5EF4-FFF2-40B4-BE49-F238E27FC236}">
                    <a16:creationId xmlns:a16="http://schemas.microsoft.com/office/drawing/2014/main" id="{E7BD5833-6428-4AFC-9DA8-E1D7ABECAC55}"/>
                  </a:ext>
                </a:extLst>
              </p:cNvPr>
              <p:cNvSpPr>
                <a:spLocks noRot="1" noChangeAspect="1" noMove="1" noResize="1" noEditPoints="1" noAdjustHandles="1" noChangeArrowheads="1" noChangeShapeType="1" noTextEdit="1"/>
              </p:cNvSpPr>
              <p:nvPr/>
            </p:nvSpPr>
            <p:spPr>
              <a:xfrm>
                <a:off x="286016" y="1207366"/>
                <a:ext cx="6454588" cy="93371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6DF97DA5-A2C5-4C6D-B096-6374F1A851EF}"/>
                  </a:ext>
                </a:extLst>
              </p:cNvPr>
              <p:cNvSpPr/>
              <p:nvPr/>
            </p:nvSpPr>
            <p:spPr>
              <a:xfrm>
                <a:off x="1264330" y="1864652"/>
                <a:ext cx="3362459" cy="6104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L</m:t>
                              </m:r>
                              <m:r>
                                <a:rPr lang="zh-CN" altLang="en-US" sz="1400" i="0">
                                  <a:latin typeface="Cambria Math" panose="02040503050406030204" pitchFamily="18" charset="0"/>
                                </a:rPr>
                                <m:t>0</m:t>
                              </m:r>
                            </m:sub>
                          </m:sSub>
                        </m:num>
                        <m:den>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1">
                              <a:latin typeface="Cambria Math" panose="02040503050406030204" pitchFamily="18" charset="0"/>
                            </a:rPr>
                            <m:t>𝐵</m:t>
                          </m:r>
                        </m:den>
                      </m:f>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𝑉</m:t>
                          </m:r>
                        </m:num>
                        <m:den>
                          <m:r>
                            <a:rPr lang="zh-CN" altLang="en-US" sz="1400" i="1">
                              <a:latin typeface="Cambria Math" panose="02040503050406030204" pitchFamily="18" charset="0"/>
                            </a:rPr>
                            <m:t>𝐾</m:t>
                          </m:r>
                        </m:den>
                      </m:f>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Sub>
                        </m:num>
                        <m:den>
                          <m:rad>
                            <m:radPr>
                              <m:degHide m:val="on"/>
                              <m:ctrlPr>
                                <a:rPr lang="zh-CN" altLang="en-US" sz="1400" i="1">
                                  <a:latin typeface="Cambria Math" panose="02040503050406030204" pitchFamily="18" charset="0"/>
                                </a:rPr>
                              </m:ctrlPr>
                            </m:radPr>
                            <m:deg/>
                            <m:e>
                              <m:r>
                                <a:rPr lang="zh-CN" altLang="en-US" sz="1400" i="0">
                                  <a:latin typeface="Cambria Math" panose="02040503050406030204" pitchFamily="18" charset="0"/>
                                </a:rPr>
                                <m:t>1</m:t>
                              </m:r>
                              <m:r>
                                <m:rPr>
                                  <m:nor/>
                                </m:rPr>
                                <a:rPr lang="zh-CN" altLang="en-US" sz="1400" i="1">
                                  <a:latin typeface="Times New Roman" panose="02020603050405020304" pitchFamily="18" charset="0"/>
                                  <a:ea typeface="黑体" panose="02010609060101010101" pitchFamily="49" charset="-122"/>
                                </a:rPr>
                                <m:t>−</m:t>
                              </m:r>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up>
                                  <m:r>
                                    <a:rPr lang="zh-CN" altLang="en-US" sz="1400" i="0">
                                      <a:latin typeface="Cambria Math" panose="02040503050406030204" pitchFamily="18" charset="0"/>
                                    </a:rPr>
                                    <m:t>2</m:t>
                                  </m:r>
                                </m:sup>
                              </m:sSubSup>
                            </m:e>
                          </m:rad>
                        </m:den>
                      </m:f>
                      <m:sSup>
                        <m:sSupPr>
                          <m:ctrlPr>
                            <a:rPr lang="zh-CN" altLang="en-US" sz="1400" i="1">
                              <a:latin typeface="Cambria Math" panose="02040503050406030204" pitchFamily="18" charset="0"/>
                            </a:rPr>
                          </m:ctrlPr>
                        </m:sSupPr>
                        <m:e>
                          <m:r>
                            <m:rPr>
                              <m:sty m:val="p"/>
                            </m:rPr>
                            <a:rPr lang="zh-CN" altLang="en-US" sz="1400" i="0">
                              <a:latin typeface="Cambria Math" panose="02040503050406030204" pitchFamily="18" charset="0"/>
                            </a:rPr>
                            <m:t>e</m:t>
                          </m:r>
                        </m:e>
                        <m:sup>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Sub>
                          <m:r>
                            <a:rPr lang="zh-CN" altLang="en-US" sz="1400" i="1">
                              <a:latin typeface="Cambria Math" panose="02040503050406030204" pitchFamily="18" charset="0"/>
                            </a:rPr>
                            <m:t>𝑡</m:t>
                          </m:r>
                        </m:sup>
                      </m:sSup>
                      <m:r>
                        <a:rPr lang="zh-CN" altLang="en-US" sz="1400" i="1">
                          <a:latin typeface="Cambria Math" panose="02040503050406030204" pitchFamily="18" charset="0"/>
                        </a:rPr>
                        <m:t>𝑠𝑖𝑛</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Sub>
                      <m:rad>
                        <m:radPr>
                          <m:degHide m:val="on"/>
                          <m:ctrlPr>
                            <a:rPr lang="zh-CN" altLang="en-US" sz="1400" i="1">
                              <a:latin typeface="Cambria Math" panose="02040503050406030204" pitchFamily="18" charset="0"/>
                            </a:rPr>
                          </m:ctrlPr>
                        </m:radPr>
                        <m:deg/>
                        <m:e>
                          <m:r>
                            <a:rPr lang="zh-CN" altLang="en-US" sz="1400" i="0">
                              <a:latin typeface="Cambria Math" panose="02040503050406030204" pitchFamily="18" charset="0"/>
                            </a:rPr>
                            <m:t>1</m:t>
                          </m:r>
                          <m:r>
                            <m:rPr>
                              <m:nor/>
                            </m:rPr>
                            <a:rPr lang="zh-CN" altLang="en-US" sz="1400" i="1">
                              <a:latin typeface="Times New Roman" panose="02020603050405020304" pitchFamily="18" charset="0"/>
                              <a:ea typeface="黑体" panose="02010609060101010101" pitchFamily="49" charset="-122"/>
                            </a:rPr>
                            <m:t>−</m:t>
                          </m:r>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up>
                              <m:r>
                                <a:rPr lang="zh-CN" altLang="en-US" sz="1400" i="0">
                                  <a:latin typeface="Cambria Math" panose="02040503050406030204" pitchFamily="18" charset="0"/>
                                </a:rPr>
                                <m:t>2</m:t>
                              </m:r>
                            </m:sup>
                          </m:sSubSup>
                        </m:e>
                      </m:rad>
                      <m:r>
                        <m:rPr>
                          <m:sty m:val="p"/>
                        </m:rPr>
                        <a:rPr lang="zh-CN" altLang="en-US" sz="1400" i="0">
                          <a:latin typeface="Cambria Math" panose="02040503050406030204" pitchFamily="18" charset="0"/>
                        </a:rPr>
                        <m:t>t</m:t>
                      </m:r>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5" name="矩形 4">
                <a:extLst>
                  <a:ext uri="{FF2B5EF4-FFF2-40B4-BE49-F238E27FC236}">
                    <a16:creationId xmlns:a16="http://schemas.microsoft.com/office/drawing/2014/main" id="{6DF97DA5-A2C5-4C6D-B096-6374F1A851EF}"/>
                  </a:ext>
                </a:extLst>
              </p:cNvPr>
              <p:cNvSpPr>
                <a:spLocks noRot="1" noChangeAspect="1" noMove="1" noResize="1" noEditPoints="1" noAdjustHandles="1" noChangeArrowheads="1" noChangeShapeType="1" noTextEdit="1"/>
              </p:cNvSpPr>
              <p:nvPr/>
            </p:nvSpPr>
            <p:spPr>
              <a:xfrm>
                <a:off x="1264330" y="1864652"/>
                <a:ext cx="3362459" cy="610424"/>
              </a:xfrm>
              <a:prstGeom prst="rect">
                <a:avLst/>
              </a:prstGeom>
              <a:blipFill>
                <a:blip r:embed="rId3"/>
                <a:stretch>
                  <a:fillRect/>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465F2AAC-4962-4078-B11C-C2A47879C81A}"/>
              </a:ext>
            </a:extLst>
          </p:cNvPr>
          <p:cNvSpPr/>
          <p:nvPr/>
        </p:nvSpPr>
        <p:spPr>
          <a:xfrm>
            <a:off x="177902" y="2473944"/>
            <a:ext cx="4254336" cy="1384995"/>
          </a:xfrm>
          <a:prstGeom prst="rect">
            <a:avLst/>
          </a:prstGeom>
        </p:spPr>
        <p:txBody>
          <a:bodyPr wrap="square">
            <a:spAutoFit/>
          </a:bodyPr>
          <a:lstStyle/>
          <a:p>
            <a:pPr indent="360000">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其特性如图</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12-5b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所示。当负载突然减小时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液压缸的速度突然增加</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产生所谓前冲现象。</a:t>
            </a:r>
            <a:r>
              <a:rPr lang="zh-CN" altLang="zh-CN" sz="1400" dirty="0">
                <a:latin typeface="Times New Roman" panose="02020603050405020304" pitchFamily="18" charset="0"/>
                <a:ea typeface="黑体" panose="02010609060101010101" pitchFamily="49" charset="-122"/>
              </a:rPr>
              <a:t>以后又产生速度波动</a:t>
            </a:r>
            <a:r>
              <a:rPr lang="en-US" altLang="zh-CN" sz="1400" dirty="0">
                <a:latin typeface="Times New Roman" panose="02020603050405020304" pitchFamily="18" charset="0"/>
                <a:ea typeface="黑体" panose="02010609060101010101" pitchFamily="49" charset="-122"/>
              </a:rPr>
              <a:t>,</a:t>
            </a:r>
            <a:r>
              <a:rPr lang="zh-CN" altLang="zh-CN" sz="1400" dirty="0">
                <a:latin typeface="Times New Roman" panose="02020603050405020304" pitchFamily="18" charset="0"/>
                <a:ea typeface="黑体" panose="02010609060101010101" pitchFamily="49" charset="-122"/>
              </a:rPr>
              <a:t>逐步衰减趋近新的稳态值。由于负载减小</a:t>
            </a:r>
            <a:r>
              <a:rPr lang="en-US" altLang="zh-CN" sz="1400" dirty="0">
                <a:latin typeface="Times New Roman" panose="02020603050405020304" pitchFamily="18" charset="0"/>
                <a:ea typeface="黑体" panose="02010609060101010101" pitchFamily="49" charset="-122"/>
              </a:rPr>
              <a:t>,</a:t>
            </a:r>
            <a:r>
              <a:rPr lang="zh-CN" altLang="zh-CN" sz="1400" dirty="0">
                <a:latin typeface="Times New Roman" panose="02020603050405020304" pitchFamily="18" charset="0"/>
                <a:ea typeface="黑体" panose="02010609060101010101" pitchFamily="49" charset="-122"/>
              </a:rPr>
              <a:t>系统泄漏减小</a:t>
            </a:r>
            <a:r>
              <a:rPr lang="en-US" altLang="zh-CN" sz="1400" dirty="0">
                <a:latin typeface="Times New Roman" panose="02020603050405020304" pitchFamily="18" charset="0"/>
                <a:ea typeface="黑体" panose="02010609060101010101" pitchFamily="49" charset="-122"/>
              </a:rPr>
              <a:t>,</a:t>
            </a:r>
            <a:r>
              <a:rPr lang="zh-CN" altLang="zh-CN" sz="1400" dirty="0">
                <a:latin typeface="Times New Roman" panose="02020603050405020304" pitchFamily="18" charset="0"/>
                <a:ea typeface="黑体" panose="02010609060101010101" pitchFamily="49" charset="-122"/>
              </a:rPr>
              <a:t>速度增大了</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Δ</a:t>
            </a:r>
            <a:r>
              <a:rPr lang="en-US" altLang="zh-CN" sz="1400" i="1" dirty="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latin typeface="Times New Roman" panose="02020603050405020304" pitchFamily="18" charset="0"/>
                <a:ea typeface="黑体" panose="02010609060101010101" pitchFamily="49" charset="-122"/>
                <a:cs typeface="Times New Roman" panose="02020603050405020304" pitchFamily="18" charset="0"/>
              </a:rPr>
              <a:t>10</a:t>
            </a:r>
            <a:r>
              <a:rPr lang="zh-CN" altLang="zh-CN" sz="14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8" name="12T5.EPS" descr="id:2147508444;FounderCES">
            <a:extLst>
              <a:ext uri="{FF2B5EF4-FFF2-40B4-BE49-F238E27FC236}">
                <a16:creationId xmlns:a16="http://schemas.microsoft.com/office/drawing/2014/main" id="{1C478C82-7BFE-40FE-A27B-9F3A464AFC1D}"/>
              </a:ext>
            </a:extLst>
          </p:cNvPr>
          <p:cNvPicPr/>
          <p:nvPr/>
        </p:nvPicPr>
        <p:blipFill>
          <a:blip r:embed="rId4"/>
          <a:stretch>
            <a:fillRect/>
          </a:stretch>
        </p:blipFill>
        <p:spPr>
          <a:xfrm>
            <a:off x="6536387" y="1147791"/>
            <a:ext cx="2160055" cy="975782"/>
          </a:xfrm>
          <a:prstGeom prst="rect">
            <a:avLst/>
          </a:prstGeom>
        </p:spPr>
      </p:pic>
      <p:sp>
        <p:nvSpPr>
          <p:cNvPr id="9" name="矩形 8">
            <a:extLst>
              <a:ext uri="{FF2B5EF4-FFF2-40B4-BE49-F238E27FC236}">
                <a16:creationId xmlns:a16="http://schemas.microsoft.com/office/drawing/2014/main" id="{F59B1F34-8011-46CA-A5E1-FB819168BAB2}"/>
              </a:ext>
            </a:extLst>
          </p:cNvPr>
          <p:cNvSpPr/>
          <p:nvPr/>
        </p:nvSpPr>
        <p:spPr>
          <a:xfrm>
            <a:off x="6367203" y="2120564"/>
            <a:ext cx="2242922" cy="271869"/>
          </a:xfrm>
          <a:prstGeom prst="rect">
            <a:avLst/>
          </a:prstGeom>
        </p:spPr>
        <p:txBody>
          <a:bodyPr wrap="none">
            <a:spAutoFit/>
          </a:bodyPr>
          <a:lstStyle/>
          <a:p>
            <a:pPr lvl="0" indent="228600" algn="ctr">
              <a:lnSpc>
                <a:spcPts val="1350"/>
              </a:lnSpc>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12-5</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带管道的液压缸的过渡过程</a:t>
            </a: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FDBFDCE3-22B7-459B-BC83-5B85F46CCED5}"/>
                  </a:ext>
                </a:extLst>
              </p:cNvPr>
              <p:cNvSpPr/>
              <p:nvPr/>
            </p:nvSpPr>
            <p:spPr>
              <a:xfrm>
                <a:off x="511074" y="3806485"/>
                <a:ext cx="3565720" cy="430374"/>
              </a:xfrm>
              <a:prstGeom prst="rect">
                <a:avLst/>
              </a:prstGeom>
            </p:spPr>
            <p:txBody>
              <a:bodyPr wrap="none">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(2-19),</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f>
                      <m:fPr>
                        <m:ctrlPr>
                          <a:rPr lang="zh-CN" altLang="zh-CN" sz="1400" i="1">
                            <a:effectLst/>
                            <a:latin typeface="Cambria Math" panose="02040503050406030204" pitchFamily="18" charset="0"/>
                            <a:ea typeface="Cambria Math" panose="02040503050406030204" pitchFamily="18" charset="0"/>
                          </a:rPr>
                        </m:ctrlPr>
                      </m:fPr>
                      <m:num>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𝐹</m:t>
                            </m:r>
                          </m:e>
                          <m:sub>
                            <m:r>
                              <m:rPr>
                                <m:sty m:val="p"/>
                              </m:rPr>
                              <a:rPr lang="en-US" altLang="zh-CN" sz="1400">
                                <a:solidFill>
                                  <a:srgbClr val="000000"/>
                                </a:solidFill>
                                <a:effectLst/>
                                <a:latin typeface="Cambria Math" panose="02040503050406030204" pitchFamily="18" charset="0"/>
                                <a:ea typeface="方正书宋_GBK"/>
                                <a:cs typeface="Times New Roman" panose="02020603050405020304" pitchFamily="18" charset="0"/>
                              </a:rPr>
                              <m:t>L</m:t>
                            </m:r>
                            <m:r>
                              <a:rPr lang="en-US" altLang="zh-CN" sz="1400">
                                <a:solidFill>
                                  <a:srgbClr val="000000"/>
                                </a:solidFill>
                                <a:effectLst/>
                                <a:latin typeface="Cambria Math" panose="02040503050406030204" pitchFamily="18" charset="0"/>
                                <a:ea typeface="方正书宋_GBK"/>
                                <a:cs typeface="Times New Roman" panose="02020603050405020304" pitchFamily="18" charset="0"/>
                              </a:rPr>
                              <m:t>0</m:t>
                            </m:r>
                          </m:sub>
                        </m:s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𝑘</m:t>
                            </m:r>
                          </m:e>
                          <m:sub>
                            <m:r>
                              <m:rPr>
                                <m:sty m:val="p"/>
                              </m:rPr>
                              <a:rPr lang="en-US" altLang="zh-CN" sz="1400">
                                <a:solidFill>
                                  <a:srgbClr val="000000"/>
                                </a:solidFill>
                                <a:effectLst/>
                                <a:latin typeface="Cambria Math" panose="02040503050406030204" pitchFamily="18" charset="0"/>
                                <a:ea typeface="方正书宋_GBK"/>
                                <a:cs typeface="Times New Roman" panose="02020603050405020304" pitchFamily="18" charset="0"/>
                              </a:rPr>
                              <m:t>l</m:t>
                            </m:r>
                          </m:sub>
                        </m:sSub>
                      </m:num>
                      <m:den>
                        <m:sSup>
                          <m:sSupPr>
                            <m:ctrlPr>
                              <a:rPr lang="zh-CN" altLang="zh-CN" sz="1400" i="1">
                                <a:effectLst/>
                                <a:latin typeface="Cambria Math" panose="02040503050406030204" pitchFamily="18" charset="0"/>
                                <a:ea typeface="Cambria Math" panose="02040503050406030204" pitchFamily="18" charset="0"/>
                              </a:rPr>
                            </m:ctrlPr>
                          </m:sSupPr>
                          <m:e>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𝐴</m:t>
                            </m:r>
                          </m:e>
                          <m:sup>
                            <m:r>
                              <a:rPr lang="en-US" altLang="zh-CN" sz="1400">
                                <a:solidFill>
                                  <a:srgbClr val="000000"/>
                                </a:solidFill>
                                <a:effectLst/>
                                <a:latin typeface="Cambria Math" panose="02040503050406030204" pitchFamily="18" charset="0"/>
                                <a:ea typeface="方正书宋_GBK"/>
                                <a:cs typeface="Times New Roman" panose="02020603050405020304" pitchFamily="18" charset="0"/>
                              </a:rPr>
                              <m:t>2</m:t>
                            </m:r>
                          </m:sup>
                        </m:sSup>
                        <m:r>
                          <a:rPr lang="en-US" altLang="zh-CN" sz="1400">
                            <a:solidFill>
                              <a:srgbClr val="000000"/>
                            </a:solidFill>
                            <a:effectLst/>
                            <a:latin typeface="Cambria Math" panose="02040503050406030204" pitchFamily="18" charset="0"/>
                            <a:ea typeface="方正书宋_GBK"/>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𝑘</m:t>
                            </m:r>
                          </m:e>
                          <m:sub>
                            <m:r>
                              <m:rPr>
                                <m:sty m:val="p"/>
                              </m:rPr>
                              <a:rPr lang="en-US" altLang="zh-CN" sz="1400">
                                <a:solidFill>
                                  <a:srgbClr val="000000"/>
                                </a:solidFill>
                                <a:effectLst/>
                                <a:latin typeface="Cambria Math" panose="02040503050406030204" pitchFamily="18" charset="0"/>
                                <a:ea typeface="方正书宋_GBK"/>
                                <a:cs typeface="Times New Roman" panose="02020603050405020304" pitchFamily="18" charset="0"/>
                              </a:rPr>
                              <m:t>l</m:t>
                            </m:r>
                          </m:sub>
                        </m:sSub>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𝐵</m:t>
                        </m:r>
                      </m:den>
                    </m:f>
                  </m:oMath>
                </a14:m>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endParaRPr>
              </a:p>
            </p:txBody>
          </p:sp>
        </mc:Choice>
        <mc:Fallback xmlns="">
          <p:sp>
            <p:nvSpPr>
              <p:cNvPr id="11" name="矩形 10">
                <a:extLst>
                  <a:ext uri="{FF2B5EF4-FFF2-40B4-BE49-F238E27FC236}">
                    <a16:creationId xmlns:a16="http://schemas.microsoft.com/office/drawing/2014/main" id="{FDBFDCE3-22B7-459B-BC83-5B85F46CCED5}"/>
                  </a:ext>
                </a:extLst>
              </p:cNvPr>
              <p:cNvSpPr>
                <a:spLocks noRot="1" noChangeAspect="1" noMove="1" noResize="1" noEditPoints="1" noAdjustHandles="1" noChangeArrowheads="1" noChangeShapeType="1" noTextEdit="1"/>
              </p:cNvSpPr>
              <p:nvPr/>
            </p:nvSpPr>
            <p:spPr>
              <a:xfrm>
                <a:off x="511074" y="3806485"/>
                <a:ext cx="3565720" cy="430374"/>
              </a:xfrm>
              <a:prstGeom prst="rect">
                <a:avLst/>
              </a:prstGeom>
              <a:blipFill>
                <a:blip r:embed="rId5"/>
                <a:stretch>
                  <a:fillRect l="-513"/>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6FC53034-A76D-4922-A367-CB80EC27FF71}"/>
              </a:ext>
            </a:extLst>
          </p:cNvPr>
          <p:cNvSpPr/>
          <p:nvPr/>
        </p:nvSpPr>
        <p:spPr>
          <a:xfrm>
            <a:off x="4371882" y="2452658"/>
            <a:ext cx="3911693" cy="697820"/>
          </a:xfrm>
          <a:prstGeom prst="rect">
            <a:avLst/>
          </a:prstGeom>
        </p:spPr>
        <p:txBody>
          <a:bodyPr wrap="square">
            <a:spAutoFit/>
          </a:bodyPr>
          <a:lstStyle/>
          <a:p>
            <a:pPr indent="360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如果液压缸的泄漏可以忽略不计</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(12-19)</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可简化为</a:t>
            </a: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C940E7FA-FEE9-4861-AE81-A0F2D317969D}"/>
                  </a:ext>
                </a:extLst>
              </p:cNvPr>
              <p:cNvSpPr/>
              <p:nvPr/>
            </p:nvSpPr>
            <p:spPr>
              <a:xfrm>
                <a:off x="4250387" y="3036256"/>
                <a:ext cx="4572000" cy="61042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𝑣</m:t>
                      </m:r>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0">
                              <a:latin typeface="Cambria Math" panose="02040503050406030204" pitchFamily="18" charset="0"/>
                            </a:rPr>
                            <m:t> </m:t>
                          </m:r>
                        </m:e>
                        <m:sub>
                          <m:r>
                            <a:rPr lang="zh-CN" altLang="en-US" sz="1400" i="0">
                              <a:latin typeface="Cambria Math" panose="02040503050406030204" pitchFamily="18" charset="0"/>
                            </a:rPr>
                            <m:t>2</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𝑡</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L</m:t>
                              </m:r>
                              <m:r>
                                <a:rPr lang="zh-CN" altLang="en-US" sz="1400" i="0">
                                  <a:latin typeface="Cambria Math" panose="02040503050406030204" pitchFamily="18" charset="0"/>
                                </a:rPr>
                                <m:t>0</m:t>
                              </m:r>
                            </m:sub>
                          </m:sSub>
                          <m:r>
                            <a:rPr lang="zh-CN" altLang="en-US" sz="1400" i="1">
                              <a:latin typeface="Cambria Math" panose="02040503050406030204" pitchFamily="18" charset="0"/>
                            </a:rPr>
                            <m:t>𝑉</m:t>
                          </m:r>
                        </m:num>
                        <m:den>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i="0">
                                  <a:latin typeface="Cambria Math" panose="02040503050406030204" pitchFamily="18" charset="0"/>
                                </a:rPr>
                                <m:t>2</m:t>
                              </m:r>
                            </m:sup>
                          </m:sSup>
                          <m:r>
                            <a:rPr lang="zh-CN" altLang="en-US" sz="1400" i="1">
                              <a:latin typeface="Cambria Math" panose="02040503050406030204" pitchFamily="18" charset="0"/>
                            </a:rPr>
                            <m:t>𝐾</m:t>
                          </m:r>
                        </m:den>
                      </m:f>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Sub>
                        </m:num>
                        <m:den>
                          <m:rad>
                            <m:radPr>
                              <m:degHide m:val="on"/>
                              <m:ctrlPr>
                                <a:rPr lang="zh-CN" altLang="en-US" sz="1400" i="1">
                                  <a:latin typeface="Cambria Math" panose="02040503050406030204" pitchFamily="18" charset="0"/>
                                </a:rPr>
                              </m:ctrlPr>
                            </m:radPr>
                            <m:deg/>
                            <m:e>
                              <m:r>
                                <a:rPr lang="zh-CN" altLang="en-US" sz="1400" i="0">
                                  <a:latin typeface="Cambria Math" panose="02040503050406030204" pitchFamily="18" charset="0"/>
                                </a:rPr>
                                <m:t>1</m:t>
                              </m:r>
                              <m:r>
                                <m:rPr>
                                  <m:nor/>
                                </m:rPr>
                                <a:rPr lang="zh-CN" altLang="en-US" sz="1400" i="1">
                                  <a:latin typeface="Times New Roman" panose="02020603050405020304" pitchFamily="18" charset="0"/>
                                  <a:ea typeface="黑体" panose="02010609060101010101" pitchFamily="49" charset="-122"/>
                                </a:rPr>
                                <m:t>−</m:t>
                              </m:r>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up>
                                  <m:r>
                                    <a:rPr lang="zh-CN" altLang="en-US" sz="1400" i="0">
                                      <a:latin typeface="Cambria Math" panose="02040503050406030204" pitchFamily="18" charset="0"/>
                                    </a:rPr>
                                    <m:t>2</m:t>
                                  </m:r>
                                </m:sup>
                              </m:sSubSup>
                            </m:e>
                          </m:rad>
                        </m:den>
                      </m:f>
                      <m:sSup>
                        <m:sSupPr>
                          <m:ctrlPr>
                            <a:rPr lang="zh-CN" altLang="en-US" sz="1400" i="1">
                              <a:latin typeface="Cambria Math" panose="02040503050406030204" pitchFamily="18" charset="0"/>
                            </a:rPr>
                          </m:ctrlPr>
                        </m:sSupPr>
                        <m:e>
                          <m:r>
                            <m:rPr>
                              <m:sty m:val="p"/>
                            </m:rPr>
                            <a:rPr lang="zh-CN" altLang="en-US" sz="1400" i="0">
                              <a:latin typeface="Cambria Math" panose="02040503050406030204" pitchFamily="18" charset="0"/>
                            </a:rPr>
                            <m:t>e</m:t>
                          </m:r>
                        </m:e>
                        <m:sup>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Sub>
                          <m:r>
                            <a:rPr lang="zh-CN" altLang="en-US" sz="1400" i="1">
                              <a:latin typeface="Cambria Math" panose="02040503050406030204" pitchFamily="18" charset="0"/>
                            </a:rPr>
                            <m:t>𝑡</m:t>
                          </m:r>
                        </m:sup>
                      </m:sSup>
                      <m:r>
                        <m:rPr>
                          <m:sty m:val="p"/>
                        </m:rPr>
                        <a:rPr lang="zh-CN" altLang="en-US" sz="1400" i="0">
                          <a:latin typeface="Cambria Math" panose="02040503050406030204" pitchFamily="18" charset="0"/>
                        </a:rPr>
                        <m:t>sin</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m:t>
                          </m:r>
                        </m:sub>
                      </m:sSub>
                      <m:rad>
                        <m:radPr>
                          <m:degHide m:val="on"/>
                          <m:ctrlPr>
                            <a:rPr lang="zh-CN" altLang="en-US" sz="1400" i="1">
                              <a:latin typeface="Cambria Math" panose="02040503050406030204" pitchFamily="18" charset="0"/>
                            </a:rPr>
                          </m:ctrlPr>
                        </m:radPr>
                        <m:deg/>
                        <m:e>
                          <m:r>
                            <a:rPr lang="zh-CN" altLang="en-US" sz="1400" i="0">
                              <a:latin typeface="Cambria Math" panose="02040503050406030204" pitchFamily="18" charset="0"/>
                            </a:rPr>
                            <m:t>1</m:t>
                          </m:r>
                          <m:r>
                            <m:rPr>
                              <m:nor/>
                            </m:rPr>
                            <a:rPr lang="zh-CN" altLang="en-US" sz="1400" i="1">
                              <a:latin typeface="Times New Roman" panose="02020603050405020304" pitchFamily="18" charset="0"/>
                              <a:ea typeface="黑体" panose="02010609060101010101" pitchFamily="49" charset="-122"/>
                            </a:rPr>
                            <m:t>−</m:t>
                          </m:r>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n</m:t>
                              </m:r>
                            </m:sub>
                            <m:sup>
                              <m:r>
                                <a:rPr lang="zh-CN" altLang="en-US" sz="1400" i="0">
                                  <a:latin typeface="Cambria Math" panose="02040503050406030204" pitchFamily="18" charset="0"/>
                                </a:rPr>
                                <m:t>2</m:t>
                              </m:r>
                            </m:sup>
                          </m:sSubSup>
                        </m:e>
                      </m:rad>
                      <m:r>
                        <a:rPr lang="zh-CN" altLang="en-US" sz="1400" i="1">
                          <a:latin typeface="Cambria Math" panose="02040503050406030204" pitchFamily="18" charset="0"/>
                        </a:rPr>
                        <m:t>𝑡</m:t>
                      </m:r>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9" name="矩形 18">
                <a:extLst>
                  <a:ext uri="{FF2B5EF4-FFF2-40B4-BE49-F238E27FC236}">
                    <a16:creationId xmlns:a16="http://schemas.microsoft.com/office/drawing/2014/main" id="{C940E7FA-FEE9-4861-AE81-A0F2D317969D}"/>
                  </a:ext>
                </a:extLst>
              </p:cNvPr>
              <p:cNvSpPr>
                <a:spLocks noRot="1" noChangeAspect="1" noMove="1" noResize="1" noEditPoints="1" noAdjustHandles="1" noChangeArrowheads="1" noChangeShapeType="1" noTextEdit="1"/>
              </p:cNvSpPr>
              <p:nvPr/>
            </p:nvSpPr>
            <p:spPr>
              <a:xfrm>
                <a:off x="4250387" y="3036256"/>
                <a:ext cx="4572000" cy="610424"/>
              </a:xfrm>
              <a:prstGeom prst="rect">
                <a:avLst/>
              </a:prstGeom>
              <a:blipFill>
                <a:blip r:embed="rId6"/>
                <a:stretch>
                  <a:fillRect/>
                </a:stretch>
              </a:blipFill>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2F3414C8-6FF5-4D09-8664-CEF7ADDDEF4A}"/>
              </a:ext>
            </a:extLst>
          </p:cNvPr>
          <p:cNvSpPr/>
          <p:nvPr/>
        </p:nvSpPr>
        <p:spPr>
          <a:xfrm>
            <a:off x="8196620" y="3182677"/>
            <a:ext cx="742511"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12-20</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4" name="矩形 23">
            <a:extLst>
              <a:ext uri="{FF2B5EF4-FFF2-40B4-BE49-F238E27FC236}">
                <a16:creationId xmlns:a16="http://schemas.microsoft.com/office/drawing/2014/main" id="{98296FA0-4762-4EFE-8325-C70ECD18F46A}"/>
              </a:ext>
            </a:extLst>
          </p:cNvPr>
          <p:cNvSpPr/>
          <p:nvPr/>
        </p:nvSpPr>
        <p:spPr>
          <a:xfrm>
            <a:off x="4371882" y="3623909"/>
            <a:ext cx="4572000" cy="697820"/>
          </a:xfrm>
          <a:prstGeom prst="rect">
            <a:avLst/>
          </a:prstGeom>
        </p:spPr>
        <p:txBody>
          <a:bodyPr>
            <a:spAutoFit/>
          </a:bodyPr>
          <a:lstStyle/>
          <a:p>
            <a:pPr indent="360000">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上式中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也就是速度经波动后仍回复到原来的稳态值</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947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inVertical)">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1+#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randombar(horizontal)">
                                      <p:cBhvr>
                                        <p:cTn id="33" dur="500"/>
                                        <p:tgtEl>
                                          <p:spTgt spid="11"/>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randombar(horizontal)">
                                      <p:cBhvr>
                                        <p:cTn id="36" dur="500"/>
                                        <p:tgtEl>
                                          <p:spTgt spid="13"/>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randombar(horizontal)">
                                      <p:cBhvr>
                                        <p:cTn id="39" dur="500"/>
                                        <p:tgtEl>
                                          <p:spTgt spid="19"/>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randombar(horizontal)">
                                      <p:cBhvr>
                                        <p:cTn id="42" dur="500"/>
                                        <p:tgtEl>
                                          <p:spTgt spid="24"/>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randombar(horizontal)">
                                      <p:cBhvr>
                                        <p:cTn id="45" dur="500"/>
                                        <p:tgtEl>
                                          <p:spTgt spid="23"/>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randombar(horizontal)">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p:bldP spid="3" grpId="0"/>
      <p:bldP spid="5" grpId="0"/>
      <p:bldP spid="6" grpId="0"/>
      <p:bldP spid="9" grpId="0"/>
      <p:bldP spid="11" grpId="0"/>
      <p:bldP spid="13" grpId="0"/>
      <p:bldP spid="19" grpId="0"/>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37F5F5F-733D-4B04-B3D7-B7859C374AAF}"/>
              </a:ext>
            </a:extLst>
          </p:cNvPr>
          <p:cNvSpPr/>
          <p:nvPr/>
        </p:nvSpPr>
        <p:spPr>
          <a:xfrm>
            <a:off x="5743785" y="1289018"/>
            <a:ext cx="3078480" cy="400110"/>
          </a:xfrm>
          <a:prstGeom prst="rect">
            <a:avLst/>
          </a:prstGeom>
        </p:spPr>
        <p:txBody>
          <a:bodyPr wrap="square">
            <a:spAutoFit/>
          </a:bodyPr>
          <a:lstStyle/>
          <a:p>
            <a:pPr algn="ctr"/>
            <a:r>
              <a:rPr lang="zh-CN" altLang="zh-CN" sz="2000" dirty="0">
                <a:solidFill>
                  <a:schemeClr val="bg1"/>
                </a:solidFill>
                <a:latin typeface="Times New Roman" panose="02020603050405020304" pitchFamily="18" charset="0"/>
                <a:ea typeface="黑体" panose="02010609060101010101" pitchFamily="49" charset="-122"/>
              </a:rPr>
              <a:t>液压</a:t>
            </a:r>
            <a:r>
              <a:rPr lang="zh-CN" altLang="en-US" sz="2000" dirty="0">
                <a:solidFill>
                  <a:schemeClr val="bg1"/>
                </a:solidFill>
                <a:latin typeface="Times New Roman" panose="02020603050405020304" pitchFamily="18" charset="0"/>
                <a:ea typeface="黑体" panose="02010609060101010101" pitchFamily="49" charset="-122"/>
              </a:rPr>
              <a:t>液的特性和选择</a:t>
            </a:r>
          </a:p>
        </p:txBody>
      </p:sp>
      <p:sp>
        <p:nvSpPr>
          <p:cNvPr id="5" name="矩形 4">
            <a:extLst>
              <a:ext uri="{FF2B5EF4-FFF2-40B4-BE49-F238E27FC236}">
                <a16:creationId xmlns:a16="http://schemas.microsoft.com/office/drawing/2014/main" id="{28526DCE-F3AF-4D5C-8CFE-B5BF748710D8}"/>
              </a:ext>
            </a:extLst>
          </p:cNvPr>
          <p:cNvSpPr/>
          <p:nvPr/>
        </p:nvSpPr>
        <p:spPr>
          <a:xfrm>
            <a:off x="5606940" y="254113"/>
            <a:ext cx="3078480" cy="338554"/>
          </a:xfrm>
          <a:prstGeom prst="rect">
            <a:avLst/>
          </a:prstGeom>
        </p:spPr>
        <p:txBody>
          <a:bodyPr wrap="square">
            <a:spAutoFit/>
          </a:bodyPr>
          <a:lstStyle/>
          <a:p>
            <a:pPr algn="ctr"/>
            <a:r>
              <a:rPr lang="zh-CN" altLang="zh-CN" sz="1600" dirty="0">
                <a:solidFill>
                  <a:schemeClr val="bg1"/>
                </a:solidFill>
                <a:latin typeface="Times New Roman" panose="02020603050405020304" pitchFamily="18" charset="0"/>
                <a:ea typeface="黑体" panose="02010609060101010101" pitchFamily="49" charset="-122"/>
              </a:rPr>
              <a:t>限压式变量泵的动态特性</a:t>
            </a:r>
            <a:endParaRPr lang="zh-CN" altLang="en-US" sz="1600" dirty="0">
              <a:solidFill>
                <a:schemeClr val="bg1"/>
              </a:solidFill>
              <a:latin typeface="Times New Roman" panose="02020603050405020304" pitchFamily="18" charset="0"/>
              <a:ea typeface="黑体" panose="02010609060101010101" pitchFamily="49" charset="-122"/>
            </a:endParaRPr>
          </a:p>
        </p:txBody>
      </p:sp>
      <p:sp>
        <p:nvSpPr>
          <p:cNvPr id="6" name="文本框 5">
            <a:extLst>
              <a:ext uri="{FF2B5EF4-FFF2-40B4-BE49-F238E27FC236}">
                <a16:creationId xmlns:a16="http://schemas.microsoft.com/office/drawing/2014/main" id="{42340508-3A5D-4E4E-904B-720EC70EDC22}"/>
              </a:ext>
            </a:extLst>
          </p:cNvPr>
          <p:cNvSpPr txBox="1"/>
          <p:nvPr/>
        </p:nvSpPr>
        <p:spPr>
          <a:xfrm>
            <a:off x="1096434" y="592667"/>
            <a:ext cx="1826141" cy="584775"/>
          </a:xfrm>
          <a:prstGeom prst="rect">
            <a:avLst/>
          </a:prstGeom>
          <a:noFill/>
        </p:spPr>
        <p:txBody>
          <a:bodyPr wrap="none" rtlCol="0">
            <a:spAutoFit/>
          </a:bodyPr>
          <a:lstStyle/>
          <a:p>
            <a:r>
              <a:rPr lang="zh-CN" altLang="en-US" sz="3200" dirty="0">
                <a:solidFill>
                  <a:schemeClr val="bg1">
                    <a:lumMod val="95000"/>
                  </a:schemeClr>
                </a:solidFill>
                <a:latin typeface="Times New Roman" panose="02020603050405020304" pitchFamily="18" charset="0"/>
                <a:ea typeface="黑体" panose="02010609060101010101" pitchFamily="49" charset="-122"/>
              </a:rPr>
              <a:t>第十二章</a:t>
            </a:r>
          </a:p>
        </p:txBody>
      </p:sp>
      <p:sp>
        <p:nvSpPr>
          <p:cNvPr id="7" name="矩形 6">
            <a:extLst>
              <a:ext uri="{FF2B5EF4-FFF2-40B4-BE49-F238E27FC236}">
                <a16:creationId xmlns:a16="http://schemas.microsoft.com/office/drawing/2014/main" id="{CF508671-31D2-4EF4-BA4A-636566B1952C}"/>
              </a:ext>
            </a:extLst>
          </p:cNvPr>
          <p:cNvSpPr/>
          <p:nvPr/>
        </p:nvSpPr>
        <p:spPr>
          <a:xfrm>
            <a:off x="446868" y="3313916"/>
            <a:ext cx="3125271" cy="1077218"/>
          </a:xfrm>
          <a:prstGeom prst="rect">
            <a:avLst/>
          </a:prstGeom>
        </p:spPr>
        <p:txBody>
          <a:bodyPr wrap="square">
            <a:spAutoFit/>
          </a:bodyPr>
          <a:lstStyle/>
          <a:p>
            <a:r>
              <a:rPr lang="zh-CN" altLang="zh-CN" sz="3200" dirty="0">
                <a:solidFill>
                  <a:schemeClr val="bg1"/>
                </a:solidFill>
                <a:latin typeface="Times New Roman" panose="02020603050405020304" pitchFamily="18" charset="0"/>
                <a:ea typeface="黑体" panose="02010609060101010101" pitchFamily="49" charset="-122"/>
              </a:rPr>
              <a:t>液压元件和系统的动态特性分析</a:t>
            </a:r>
          </a:p>
        </p:txBody>
      </p:sp>
      <p:sp>
        <p:nvSpPr>
          <p:cNvPr id="8" name="矩形 7">
            <a:extLst>
              <a:ext uri="{FF2B5EF4-FFF2-40B4-BE49-F238E27FC236}">
                <a16:creationId xmlns:a16="http://schemas.microsoft.com/office/drawing/2014/main" id="{28526DCE-F3AF-4D5C-8CFE-B5BF748710D8}"/>
              </a:ext>
            </a:extLst>
          </p:cNvPr>
          <p:cNvSpPr/>
          <p:nvPr/>
        </p:nvSpPr>
        <p:spPr>
          <a:xfrm>
            <a:off x="5163671" y="1701568"/>
            <a:ext cx="3478209" cy="338554"/>
          </a:xfrm>
          <a:prstGeom prst="rect">
            <a:avLst/>
          </a:prstGeom>
        </p:spPr>
        <p:txBody>
          <a:bodyPr wrap="square">
            <a:spAutoFit/>
          </a:bodyPr>
          <a:lstStyle/>
          <a:p>
            <a:pPr algn="ct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液压泵</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蓄能器</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组合的动态特性</a:t>
            </a:r>
            <a:endParaRPr lang="zh-CN" altLang="en-US" sz="1600" dirty="0">
              <a:solidFill>
                <a:schemeClr val="bg1"/>
              </a:solidFill>
              <a:latin typeface="Times New Roman" panose="02020603050405020304" pitchFamily="18" charset="0"/>
              <a:ea typeface="黑体" panose="02010609060101010101" pitchFamily="49" charset="-122"/>
            </a:endParaRPr>
          </a:p>
        </p:txBody>
      </p:sp>
      <p:sp>
        <p:nvSpPr>
          <p:cNvPr id="9" name="矩形 8">
            <a:extLst>
              <a:ext uri="{FF2B5EF4-FFF2-40B4-BE49-F238E27FC236}">
                <a16:creationId xmlns:a16="http://schemas.microsoft.com/office/drawing/2014/main" id="{28526DCE-F3AF-4D5C-8CFE-B5BF748710D8}"/>
              </a:ext>
            </a:extLst>
          </p:cNvPr>
          <p:cNvSpPr/>
          <p:nvPr/>
        </p:nvSpPr>
        <p:spPr>
          <a:xfrm>
            <a:off x="5600726" y="950464"/>
            <a:ext cx="3078480" cy="338554"/>
          </a:xfrm>
          <a:prstGeom prst="rect">
            <a:avLst/>
          </a:prstGeom>
        </p:spPr>
        <p:txBody>
          <a:bodyPr wrap="square">
            <a:spAutoFit/>
          </a:bodyPr>
          <a:lstStyle/>
          <a:p>
            <a:pPr algn="ctr"/>
            <a:r>
              <a:rPr lang="zh-CN" altLang="zh-CN" sz="1600" dirty="0">
                <a:solidFill>
                  <a:schemeClr val="bg1"/>
                </a:solidFill>
                <a:latin typeface="Times New Roman" panose="02020603050405020304" pitchFamily="18" charset="0"/>
                <a:ea typeface="黑体" panose="02010609060101010101" pitchFamily="49" charset="-122"/>
              </a:rPr>
              <a:t>带管道的液压缸的动态特性</a:t>
            </a:r>
            <a:endParaRPr lang="zh-CN" altLang="en-US" sz="1600" dirty="0">
              <a:solidFill>
                <a:schemeClr val="bg1"/>
              </a:solidFill>
              <a:latin typeface="Times New Roman" panose="02020603050405020304" pitchFamily="18" charset="0"/>
              <a:ea typeface="黑体" panose="02010609060101010101" pitchFamily="49" charset="-122"/>
            </a:endParaRPr>
          </a:p>
        </p:txBody>
      </p:sp>
      <p:sp>
        <p:nvSpPr>
          <p:cNvPr id="10" name="矩形 9">
            <a:extLst>
              <a:ext uri="{FF2B5EF4-FFF2-40B4-BE49-F238E27FC236}">
                <a16:creationId xmlns:a16="http://schemas.microsoft.com/office/drawing/2014/main" id="{28526DCE-F3AF-4D5C-8CFE-B5BF748710D8}"/>
              </a:ext>
            </a:extLst>
          </p:cNvPr>
          <p:cNvSpPr/>
          <p:nvPr/>
        </p:nvSpPr>
        <p:spPr>
          <a:xfrm>
            <a:off x="5100736" y="3900482"/>
            <a:ext cx="4032861" cy="338554"/>
          </a:xfrm>
          <a:prstGeom prst="rect">
            <a:avLst/>
          </a:prstGeom>
        </p:spPr>
        <p:txBody>
          <a:bodyPr wrap="square">
            <a:spAutoFit/>
          </a:bodyPr>
          <a:lstStyle/>
          <a:p>
            <a:pPr algn="ctr"/>
            <a:r>
              <a:rPr lang="zh-CN" altLang="zh-CN" sz="1600" dirty="0">
                <a:solidFill>
                  <a:schemeClr val="bg1"/>
                </a:solidFill>
                <a:latin typeface="Times New Roman" panose="02020603050405020304" pitchFamily="18" charset="0"/>
                <a:ea typeface="黑体" panose="02010609060101010101" pitchFamily="49" charset="-122"/>
              </a:rPr>
              <a:t>变量泵</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定量马达容积调速回路的动态特性</a:t>
            </a:r>
            <a:endParaRPr lang="zh-CN" altLang="en-US" sz="1600" dirty="0">
              <a:solidFill>
                <a:schemeClr val="bg1"/>
              </a:solidFill>
              <a:latin typeface="Times New Roman" panose="02020603050405020304" pitchFamily="18" charset="0"/>
              <a:ea typeface="黑体" panose="02010609060101010101" pitchFamily="49" charset="-122"/>
            </a:endParaRPr>
          </a:p>
        </p:txBody>
      </p:sp>
      <p:sp>
        <p:nvSpPr>
          <p:cNvPr id="11" name="矩形 10">
            <a:extLst>
              <a:ext uri="{FF2B5EF4-FFF2-40B4-BE49-F238E27FC236}">
                <a16:creationId xmlns:a16="http://schemas.microsoft.com/office/drawing/2014/main" id="{28526DCE-F3AF-4D5C-8CFE-B5BF748710D8}"/>
              </a:ext>
            </a:extLst>
          </p:cNvPr>
          <p:cNvSpPr/>
          <p:nvPr/>
        </p:nvSpPr>
        <p:spPr>
          <a:xfrm>
            <a:off x="5519857" y="3156539"/>
            <a:ext cx="3078480" cy="338554"/>
          </a:xfrm>
          <a:prstGeom prst="rect">
            <a:avLst/>
          </a:prstGeom>
        </p:spPr>
        <p:txBody>
          <a:bodyPr wrap="square">
            <a:spAutoFit/>
          </a:bodyPr>
          <a:lstStyle/>
          <a:p>
            <a:pPr algn="ctr"/>
            <a:r>
              <a:rPr lang="zh-CN" altLang="zh-CN" sz="1600" dirty="0">
                <a:solidFill>
                  <a:schemeClr val="bg1"/>
                </a:solidFill>
                <a:latin typeface="Times New Roman" panose="02020603050405020304" pitchFamily="18" charset="0"/>
                <a:ea typeface="黑体" panose="02010609060101010101" pitchFamily="49" charset="-122"/>
              </a:rPr>
              <a:t>进口节流调速回路的动态特性</a:t>
            </a:r>
            <a:endParaRPr lang="zh-CN" altLang="en-US" sz="1600" dirty="0">
              <a:solidFill>
                <a:schemeClr val="bg1"/>
              </a:solidFill>
              <a:latin typeface="Times New Roman" panose="02020603050405020304" pitchFamily="18" charset="0"/>
              <a:ea typeface="黑体" panose="02010609060101010101" pitchFamily="49" charset="-122"/>
            </a:endParaRPr>
          </a:p>
        </p:txBody>
      </p:sp>
      <p:sp>
        <p:nvSpPr>
          <p:cNvPr id="12" name="矩形 11">
            <a:extLst>
              <a:ext uri="{FF2B5EF4-FFF2-40B4-BE49-F238E27FC236}">
                <a16:creationId xmlns:a16="http://schemas.microsoft.com/office/drawing/2014/main" id="{28526DCE-F3AF-4D5C-8CFE-B5BF748710D8}"/>
              </a:ext>
            </a:extLst>
          </p:cNvPr>
          <p:cNvSpPr/>
          <p:nvPr/>
        </p:nvSpPr>
        <p:spPr>
          <a:xfrm>
            <a:off x="5600726" y="2441342"/>
            <a:ext cx="3078480" cy="338554"/>
          </a:xfrm>
          <a:prstGeom prst="rect">
            <a:avLst/>
          </a:prstGeom>
        </p:spPr>
        <p:txBody>
          <a:bodyPr wrap="square">
            <a:spAutoFit/>
          </a:bodyPr>
          <a:lstStyle/>
          <a:p>
            <a:r>
              <a:rPr lang="zh-CN" altLang="zh-CN" sz="1600" dirty="0">
                <a:solidFill>
                  <a:schemeClr val="bg1"/>
                </a:solidFill>
                <a:latin typeface="Times New Roman" panose="02020603050405020304" pitchFamily="18" charset="0"/>
                <a:ea typeface="黑体" panose="02010609060101010101" pitchFamily="49" charset="-122"/>
              </a:rPr>
              <a:t>　带管道的溢流阀的动态特性</a:t>
            </a:r>
          </a:p>
        </p:txBody>
      </p:sp>
      <p:sp>
        <p:nvSpPr>
          <p:cNvPr id="13" name="矩形 12">
            <a:extLst>
              <a:ext uri="{FF2B5EF4-FFF2-40B4-BE49-F238E27FC236}">
                <a16:creationId xmlns:a16="http://schemas.microsoft.com/office/drawing/2014/main" id="{28526DCE-F3AF-4D5C-8CFE-B5BF748710D8}"/>
              </a:ext>
            </a:extLst>
          </p:cNvPr>
          <p:cNvSpPr/>
          <p:nvPr/>
        </p:nvSpPr>
        <p:spPr>
          <a:xfrm>
            <a:off x="5625600" y="4611244"/>
            <a:ext cx="3078480" cy="584775"/>
          </a:xfrm>
          <a:prstGeom prst="rect">
            <a:avLst/>
          </a:prstGeom>
        </p:spPr>
        <p:txBody>
          <a:bodyPr wrap="square">
            <a:spAutoFit/>
          </a:bodyPr>
          <a:lstStyle/>
          <a:p>
            <a:r>
              <a:rPr lang="zh-CN" altLang="zh-CN" sz="1600" dirty="0">
                <a:solidFill>
                  <a:schemeClr val="bg1"/>
                </a:solidFill>
                <a:latin typeface="Times New Roman" panose="02020603050405020304" pitchFamily="18" charset="0"/>
                <a:ea typeface="黑体" panose="02010609060101010101" pitchFamily="49" charset="-122"/>
              </a:rPr>
              <a:t>机</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液位置伺服系统的动态特性</a:t>
            </a:r>
          </a:p>
          <a:p>
            <a:r>
              <a:rPr lang="en-US" altLang="zh-CN" sz="1600" dirty="0">
                <a:solidFill>
                  <a:schemeClr val="bg1"/>
                </a:solidFill>
                <a:latin typeface="Times New Roman" panose="02020603050405020304" pitchFamily="18" charset="0"/>
                <a:ea typeface="黑体" panose="02010609060101010101" pitchFamily="49" charset="-122"/>
              </a:rPr>
              <a:t> </a:t>
            </a:r>
            <a:endParaRPr lang="zh-CN" altLang="zh-CN" sz="1600"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67548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7"/>
                                        </p:tgtEl>
                                      </p:cBhvr>
                                    </p:animEffect>
                                    <p:animScale>
                                      <p:cBhvr>
                                        <p:cTn id="11" dur="250" autoRev="1" fill="hold"/>
                                        <p:tgtEl>
                                          <p:spTgt spid="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anim calcmode="lin" valueType="num">
                                      <p:cBhvr>
                                        <p:cTn id="52" dur="1000" fill="hold"/>
                                        <p:tgtEl>
                                          <p:spTgt spid="10"/>
                                        </p:tgtEl>
                                        <p:attrNameLst>
                                          <p:attrName>ppt_x</p:attrName>
                                        </p:attrNameLst>
                                      </p:cBhvr>
                                      <p:tavLst>
                                        <p:tav tm="0">
                                          <p:val>
                                            <p:strVal val="#ppt_x"/>
                                          </p:val>
                                        </p:tav>
                                        <p:tav tm="100000">
                                          <p:val>
                                            <p:strVal val="#ppt_x"/>
                                          </p:val>
                                        </p:tav>
                                      </p:tavLst>
                                    </p:anim>
                                    <p:anim calcmode="lin" valueType="num">
                                      <p:cBhvr>
                                        <p:cTn id="5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anim calcmode="lin" valueType="num">
                                      <p:cBhvr>
                                        <p:cTn id="59" dur="1000" fill="hold"/>
                                        <p:tgtEl>
                                          <p:spTgt spid="13"/>
                                        </p:tgtEl>
                                        <p:attrNameLst>
                                          <p:attrName>ppt_x</p:attrName>
                                        </p:attrNameLst>
                                      </p:cBhvr>
                                      <p:tavLst>
                                        <p:tav tm="0">
                                          <p:val>
                                            <p:strVal val="#ppt_x"/>
                                          </p:val>
                                        </p:tav>
                                        <p:tav tm="100000">
                                          <p:val>
                                            <p:strVal val="#ppt_x"/>
                                          </p:val>
                                        </p:tav>
                                      </p:tavLst>
                                    </p:anim>
                                    <p:anim calcmode="lin" valueType="num">
                                      <p:cBhvr>
                                        <p:cTn id="6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356810" y="142770"/>
            <a:ext cx="7636329" cy="523220"/>
          </a:xfrm>
          <a:prstGeom prst="rect">
            <a:avLst/>
          </a:prstGeom>
          <a:noFill/>
        </p:spPr>
        <p:txBody>
          <a:bodyPr wrap="square" rtlCol="0">
            <a:spAutoFit/>
          </a:bodyPr>
          <a:lstStyle/>
          <a:p>
            <a:pPr lvl="0">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a:t>
            </a:r>
            <a:r>
              <a:rPr lang="zh-CN" altLang="en-US" sz="2800" dirty="0">
                <a:solidFill>
                  <a:prstClr val="white"/>
                </a:solidFill>
                <a:latin typeface="Times New Roman" panose="02020603050405020304" pitchFamily="18" charset="0"/>
                <a:ea typeface="黑体" panose="02010609060101010101" pitchFamily="49" charset="-122"/>
              </a:rPr>
              <a:t>三</a:t>
            </a: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节  </a:t>
            </a:r>
            <a:r>
              <a:rPr lang="en-US" altLang="zh-CN" sz="2800" dirty="0">
                <a:solidFill>
                  <a:schemeClr val="bg1"/>
                </a:solidFill>
                <a:latin typeface="Times New Roman" panose="02020603050405020304" pitchFamily="18" charset="0"/>
                <a:ea typeface="黑体" panose="02010609060101010101" pitchFamily="49" charset="-122"/>
              </a:rPr>
              <a:t>“</a:t>
            </a:r>
            <a:r>
              <a:rPr lang="zh-CN" altLang="zh-CN" sz="2800" dirty="0">
                <a:solidFill>
                  <a:schemeClr val="bg1"/>
                </a:solidFill>
                <a:latin typeface="Times New Roman" panose="02020603050405020304" pitchFamily="18" charset="0"/>
                <a:ea typeface="黑体" panose="02010609060101010101" pitchFamily="49" charset="-122"/>
              </a:rPr>
              <a:t>液压泵</a:t>
            </a:r>
            <a:r>
              <a:rPr lang="en-US" altLang="zh-CN" sz="2800" dirty="0">
                <a:solidFill>
                  <a:schemeClr val="bg1"/>
                </a:solidFill>
                <a:latin typeface="Times New Roman" panose="02020603050405020304" pitchFamily="18" charset="0"/>
                <a:ea typeface="黑体" panose="02010609060101010101" pitchFamily="49" charset="-122"/>
              </a:rPr>
              <a:t>-</a:t>
            </a:r>
            <a:r>
              <a:rPr lang="zh-CN" altLang="zh-CN" sz="2800" dirty="0">
                <a:solidFill>
                  <a:schemeClr val="bg1"/>
                </a:solidFill>
                <a:latin typeface="Times New Roman" panose="02020603050405020304" pitchFamily="18" charset="0"/>
                <a:ea typeface="黑体" panose="02010609060101010101" pitchFamily="49" charset="-122"/>
              </a:rPr>
              <a:t>蓄能器</a:t>
            </a:r>
            <a:r>
              <a:rPr lang="en-US" altLang="zh-CN" sz="2800" dirty="0">
                <a:solidFill>
                  <a:schemeClr val="bg1"/>
                </a:solidFill>
                <a:latin typeface="Times New Roman" panose="02020603050405020304" pitchFamily="18" charset="0"/>
                <a:ea typeface="黑体" panose="02010609060101010101" pitchFamily="49" charset="-122"/>
              </a:rPr>
              <a:t>”</a:t>
            </a:r>
            <a:r>
              <a:rPr lang="zh-CN" altLang="zh-CN" sz="2800" dirty="0">
                <a:solidFill>
                  <a:schemeClr val="bg1"/>
                </a:solidFill>
                <a:latin typeface="Times New Roman" panose="02020603050405020304" pitchFamily="18" charset="0"/>
                <a:ea typeface="黑体" panose="02010609060101010101" pitchFamily="49" charset="-122"/>
              </a:rPr>
              <a:t>组合的动态特性</a:t>
            </a:r>
            <a:endParaRPr kumimoji="0" lang="zh-CN" altLang="zh-CN" sz="2800" b="0" i="0" u="none" strike="noStrike" kern="120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4" name="矩形 3">
            <a:extLst>
              <a:ext uri="{FF2B5EF4-FFF2-40B4-BE49-F238E27FC236}">
                <a16:creationId xmlns:a16="http://schemas.microsoft.com/office/drawing/2014/main" id="{32D2F5AB-0483-4AA9-BDC7-86957A29242C}"/>
              </a:ext>
            </a:extLst>
          </p:cNvPr>
          <p:cNvSpPr/>
          <p:nvPr/>
        </p:nvSpPr>
        <p:spPr>
          <a:xfrm>
            <a:off x="2698346" y="1610084"/>
            <a:ext cx="5850293" cy="2554545"/>
          </a:xfrm>
          <a:prstGeom prst="rect">
            <a:avLst/>
          </a:prstGeom>
        </p:spPr>
        <p:txBody>
          <a:bodyPr wrap="square">
            <a:spAutoFit/>
          </a:bodyPr>
          <a:lstStyle/>
          <a:p>
            <a:pPr indent="432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当蓄能器通过一段管道连接在液压泵输出管道的支路上时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它能减弱</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吸收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液压泵出口处的压力脉动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脉动被减弱的程度视蓄能器容量的大小而定。</a:t>
            </a:r>
            <a:r>
              <a:rPr lang="zh-CN" altLang="zh-CN" sz="1600" dirty="0">
                <a:latin typeface="Times New Roman" panose="02020603050405020304" pitchFamily="18" charset="0"/>
                <a:ea typeface="黑体" panose="02010609060101010101" pitchFamily="49" charset="-122"/>
              </a:rPr>
              <a:t>下面讨论</a:t>
            </a:r>
            <a:r>
              <a:rPr lang="zh-CN" altLang="zh-CN" sz="1600" dirty="0">
                <a:solidFill>
                  <a:srgbClr val="FF0000"/>
                </a:solidFill>
                <a:latin typeface="Times New Roman" panose="02020603050405020304" pitchFamily="18" charset="0"/>
                <a:ea typeface="黑体" panose="02010609060101010101" pitchFamily="49" charset="-122"/>
              </a:rPr>
              <a:t>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a:t>
            </a:r>
            <a:r>
              <a:rPr lang="zh-CN" altLang="zh-CN" sz="1600" dirty="0">
                <a:latin typeface="Times New Roman" panose="02020603050405020304" pitchFamily="18" charset="0"/>
                <a:ea typeface="黑体" panose="02010609060101010101" pitchFamily="49" charset="-122"/>
              </a:rPr>
              <a:t>所示</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液压泵</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蓄能器</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组合的动态作用情况。为了简化分析</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假定所有的连接管道都较短</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可以用集中参数法进行处理</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且液压泵输出管道的液阻可以用</a:t>
            </a:r>
            <a:r>
              <a:rPr lang="en-US" altLang="zh-CN" sz="160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zh-CN" sz="1600" dirty="0">
                <a:latin typeface="Times New Roman" panose="02020603050405020304" pitchFamily="18" charset="0"/>
                <a:ea typeface="黑体" panose="02010609060101010101" pitchFamily="49" charset="-122"/>
              </a:rPr>
              <a:t>来概括。</a:t>
            </a:r>
          </a:p>
          <a:p>
            <a:pPr indent="432000"/>
            <a:endParaRPr lang="zh-CN" altLang="en-US" sz="1600" dirty="0">
              <a:latin typeface="Times New Roman" panose="02020603050405020304" pitchFamily="18" charset="0"/>
              <a:ea typeface="黑体" panose="02010609060101010101" pitchFamily="49" charset="-122"/>
            </a:endParaRPr>
          </a:p>
        </p:txBody>
      </p:sp>
      <p:pic>
        <p:nvPicPr>
          <p:cNvPr id="21" name="12T6.EPS" descr="id:2147508474;FounderCES">
            <a:extLst>
              <a:ext uri="{FF2B5EF4-FFF2-40B4-BE49-F238E27FC236}">
                <a16:creationId xmlns:a16="http://schemas.microsoft.com/office/drawing/2014/main" id="{C7FD5221-7055-4AFB-AFF8-AAA71981C454}"/>
              </a:ext>
            </a:extLst>
          </p:cNvPr>
          <p:cNvPicPr/>
          <p:nvPr/>
        </p:nvPicPr>
        <p:blipFill>
          <a:blip r:embed="rId2"/>
          <a:stretch>
            <a:fillRect/>
          </a:stretch>
        </p:blipFill>
        <p:spPr>
          <a:xfrm>
            <a:off x="999096" y="1287668"/>
            <a:ext cx="1565910" cy="2219325"/>
          </a:xfrm>
          <a:prstGeom prst="rect">
            <a:avLst/>
          </a:prstGeom>
        </p:spPr>
      </p:pic>
      <p:sp>
        <p:nvSpPr>
          <p:cNvPr id="7" name="矩形 6">
            <a:extLst>
              <a:ext uri="{FF2B5EF4-FFF2-40B4-BE49-F238E27FC236}">
                <a16:creationId xmlns:a16="http://schemas.microsoft.com/office/drawing/2014/main" id="{6689F434-BD52-4A5E-A276-1F914ADE6E90}"/>
              </a:ext>
            </a:extLst>
          </p:cNvPr>
          <p:cNvSpPr/>
          <p:nvPr/>
        </p:nvSpPr>
        <p:spPr>
          <a:xfrm>
            <a:off x="444649" y="3506993"/>
            <a:ext cx="1922321" cy="252633"/>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12-6</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蓄能器</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组合</a:t>
            </a:r>
            <a:endParaRPr lang="zh-CN" alt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8366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274243" y="137875"/>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第三节  </a:t>
            </a:r>
            <a:r>
              <a:rPr lang="en-US" altLang="zh-CN" sz="2800" dirty="0">
                <a:solidFill>
                  <a:prstClr val="white"/>
                </a:solidFill>
                <a:latin typeface="Times New Roman" panose="02020603050405020304" pitchFamily="18" charset="0"/>
                <a:ea typeface="黑体" panose="02010609060101010101" pitchFamily="49" charset="-122"/>
              </a:rPr>
              <a:t>“</a:t>
            </a:r>
            <a:r>
              <a:rPr lang="zh-CN" altLang="zh-CN" sz="2800" dirty="0">
                <a:solidFill>
                  <a:prstClr val="white"/>
                </a:solidFill>
                <a:latin typeface="Times New Roman" panose="02020603050405020304" pitchFamily="18" charset="0"/>
                <a:ea typeface="黑体" panose="02010609060101010101" pitchFamily="49" charset="-122"/>
              </a:rPr>
              <a:t>液压泵</a:t>
            </a:r>
            <a:r>
              <a:rPr lang="en-US" altLang="zh-CN" sz="2800" dirty="0">
                <a:solidFill>
                  <a:prstClr val="white"/>
                </a:solidFill>
                <a:latin typeface="Times New Roman" panose="02020603050405020304" pitchFamily="18" charset="0"/>
                <a:ea typeface="黑体" panose="02010609060101010101" pitchFamily="49" charset="-122"/>
              </a:rPr>
              <a:t>-</a:t>
            </a:r>
            <a:r>
              <a:rPr lang="zh-CN" altLang="zh-CN" sz="2800" dirty="0">
                <a:solidFill>
                  <a:prstClr val="white"/>
                </a:solidFill>
                <a:latin typeface="Times New Roman" panose="02020603050405020304" pitchFamily="18" charset="0"/>
                <a:ea typeface="黑体" panose="02010609060101010101" pitchFamily="49" charset="-122"/>
              </a:rPr>
              <a:t>蓄能器</a:t>
            </a:r>
            <a:r>
              <a:rPr lang="en-US" altLang="zh-CN" sz="2800" dirty="0">
                <a:solidFill>
                  <a:prstClr val="white"/>
                </a:solidFill>
                <a:latin typeface="Times New Roman" panose="02020603050405020304" pitchFamily="18" charset="0"/>
                <a:ea typeface="黑体" panose="02010609060101010101" pitchFamily="49" charset="-122"/>
              </a:rPr>
              <a:t>”</a:t>
            </a:r>
            <a:r>
              <a:rPr lang="zh-CN" altLang="zh-CN" sz="2800" dirty="0">
                <a:solidFill>
                  <a:prstClr val="white"/>
                </a:solidFill>
                <a:latin typeface="Times New Roman" panose="02020603050405020304" pitchFamily="18" charset="0"/>
                <a:ea typeface="黑体" panose="02010609060101010101" pitchFamily="49" charset="-122"/>
              </a:rPr>
              <a:t>组合的动态特性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 name="矩形 1">
            <a:extLst>
              <a:ext uri="{FF2B5EF4-FFF2-40B4-BE49-F238E27FC236}">
                <a16:creationId xmlns:a16="http://schemas.microsoft.com/office/drawing/2014/main" id="{AA7D8B1F-090C-4A03-A4D2-CB9C5137F138}"/>
              </a:ext>
            </a:extLst>
          </p:cNvPr>
          <p:cNvSpPr/>
          <p:nvPr/>
        </p:nvSpPr>
        <p:spPr>
          <a:xfrm>
            <a:off x="243532" y="1053388"/>
            <a:ext cx="4572000" cy="338554"/>
          </a:xfrm>
          <a:prstGeom prst="rect">
            <a:avLst/>
          </a:prstGeom>
        </p:spPr>
        <p:txBody>
          <a:bodyPr>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液压泵输出管道分支点处的流量连续方程如下</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74593755-FF1D-41D4-8C82-31A117182FAF}"/>
                  </a:ext>
                </a:extLst>
              </p:cNvPr>
              <p:cNvSpPr/>
              <p:nvPr/>
            </p:nvSpPr>
            <p:spPr>
              <a:xfrm>
                <a:off x="-185547" y="1310087"/>
                <a:ext cx="4572000" cy="81368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limLow>
                        <m:limLowPr>
                          <m:ctrlPr>
                            <a:rPr lang="zh-CN" altLang="en-US" sz="1400" i="1" smtClean="0">
                              <a:latin typeface="Cambria Math" panose="02040503050406030204" pitchFamily="18" charset="0"/>
                            </a:rPr>
                          </m:ctrlPr>
                        </m:limLowPr>
                        <m:e>
                          <m:groupChr>
                            <m:groupChrPr>
                              <m:chr m:val="⏟"/>
                              <m:ctrlPr>
                                <a:rPr lang="zh-CN" altLang="en-US" sz="1400" i="1">
                                  <a:latin typeface="Cambria Math" panose="02040503050406030204" pitchFamily="18" charset="0"/>
                                </a:rPr>
                              </m:ctrlPr>
                            </m:groupChrPr>
                            <m:e>
                              <m:r>
                                <m:rPr>
                                  <m:nor/>
                                </m:rPr>
                                <a:rPr lang="zh-CN" altLang="en-US" sz="1400">
                                  <a:latin typeface="Times New Roman" panose="02020603050405020304" pitchFamily="18" charset="0"/>
                                  <a:ea typeface="黑体" panose="02010609060101010101" pitchFamily="49" charset="-122"/>
                                </a:rPr>
                                <m:t>　</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P</m:t>
                                  </m:r>
                                </m:sub>
                              </m:sSub>
                              <m:r>
                                <m:rPr>
                                  <m:nor/>
                                </m:rPr>
                                <a:rPr lang="zh-CN" altLang="en-US" sz="1400" i="1">
                                  <a:latin typeface="Times New Roman" panose="02020603050405020304" pitchFamily="18" charset="0"/>
                                  <a:ea typeface="黑体" panose="02010609060101010101" pitchFamily="49" charset="-122"/>
                                </a:rPr>
                                <m:t>　</m:t>
                              </m:r>
                            </m:e>
                          </m:groupChr>
                        </m:e>
                        <m:lim>
                          <m:f>
                            <m:fPr>
                              <m:ctrlPr>
                                <a:rPr lang="zh-CN" altLang="en-US" sz="1400" i="1">
                                  <a:latin typeface="Cambria Math" panose="02040503050406030204" pitchFamily="18" charset="0"/>
                                </a:rPr>
                              </m:ctrlPr>
                            </m:fPr>
                            <m:num>
                              <m:r>
                                <m:rPr>
                                  <m:nor/>
                                </m:rPr>
                                <a:rPr lang="zh-CN" altLang="en-US" sz="1400">
                                  <a:latin typeface="Times New Roman" panose="02020603050405020304" pitchFamily="18" charset="0"/>
                                  <a:ea typeface="黑体" panose="02010609060101010101" pitchFamily="49" charset="-122"/>
                                </a:rPr>
                                <m:t>液压泵</m:t>
                              </m:r>
                            </m:num>
                            <m:den>
                              <m:r>
                                <m:rPr>
                                  <m:nor/>
                                </m:rPr>
                                <a:rPr lang="zh-CN" altLang="en-US" sz="1400">
                                  <a:latin typeface="Times New Roman" panose="02020603050405020304" pitchFamily="18" charset="0"/>
                                  <a:ea typeface="黑体" panose="02010609060101010101" pitchFamily="49" charset="-122"/>
                                </a:rPr>
                                <m:t>输出流量</m:t>
                              </m:r>
                            </m:den>
                          </m:f>
                        </m:lim>
                      </m:limLow>
                      <m:r>
                        <a:rPr lang="zh-CN" altLang="en-US" sz="1400" i="0">
                          <a:latin typeface="Cambria Math" panose="02040503050406030204" pitchFamily="18" charset="0"/>
                        </a:rPr>
                        <m:t>=</m:t>
                      </m:r>
                      <m:limLow>
                        <m:limLowPr>
                          <m:ctrlPr>
                            <a:rPr lang="zh-CN" altLang="en-US" sz="1400" i="1">
                              <a:latin typeface="Cambria Math" panose="02040503050406030204" pitchFamily="18" charset="0"/>
                            </a:rPr>
                          </m:ctrlPr>
                        </m:limLowPr>
                        <m:e>
                          <m:groupChr>
                            <m:groupChrPr>
                              <m:chr m:val="⏟"/>
                              <m:ctrlPr>
                                <a:rPr lang="zh-CN" altLang="en-US" sz="1400" i="1">
                                  <a:latin typeface="Cambria Math" panose="02040503050406030204" pitchFamily="18" charset="0"/>
                                </a:rPr>
                              </m:ctrlPr>
                            </m:groupChrPr>
                            <m:e>
                              <m:r>
                                <m:rPr>
                                  <m:nor/>
                                </m:rPr>
                                <a:rPr lang="zh-CN" altLang="en-US" sz="1400" i="1">
                                  <a:latin typeface="Times New Roman" panose="02020603050405020304" pitchFamily="18" charset="0"/>
                                  <a:ea typeface="黑体" panose="02010609060101010101" pitchFamily="49" charset="-122"/>
                                </a:rPr>
                                <m:t>　</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A</m:t>
                                  </m:r>
                                </m:sub>
                              </m:sSub>
                              <m:r>
                                <m:rPr>
                                  <m:nor/>
                                </m:rPr>
                                <a:rPr lang="zh-CN" altLang="en-US" sz="1400" i="1">
                                  <a:latin typeface="Times New Roman" panose="02020603050405020304" pitchFamily="18" charset="0"/>
                                  <a:ea typeface="黑体" panose="02010609060101010101" pitchFamily="49" charset="-122"/>
                                </a:rPr>
                                <m:t>　</m:t>
                              </m:r>
                            </m:e>
                          </m:groupChr>
                        </m:e>
                        <m:lim>
                          <m:f>
                            <m:fPr>
                              <m:ctrlPr>
                                <a:rPr lang="zh-CN" altLang="en-US" sz="1400" i="1">
                                  <a:latin typeface="Cambria Math" panose="02040503050406030204" pitchFamily="18" charset="0"/>
                                </a:rPr>
                              </m:ctrlPr>
                            </m:fPr>
                            <m:num>
                              <m:r>
                                <m:rPr>
                                  <m:nor/>
                                </m:rPr>
                                <a:rPr lang="zh-CN" altLang="en-US" sz="1400">
                                  <a:latin typeface="Times New Roman" panose="02020603050405020304" pitchFamily="18" charset="0"/>
                                  <a:ea typeface="黑体" panose="02010609060101010101" pitchFamily="49" charset="-122"/>
                                </a:rPr>
                                <m:t>进入蓄能器</m:t>
                              </m:r>
                            </m:num>
                            <m:den>
                              <m:r>
                                <m:rPr>
                                  <m:nor/>
                                </m:rPr>
                                <a:rPr lang="zh-CN" altLang="en-US" sz="1400">
                                  <a:latin typeface="Times New Roman" panose="02020603050405020304" pitchFamily="18" charset="0"/>
                                  <a:ea typeface="黑体" panose="02010609060101010101" pitchFamily="49" charset="-122"/>
                                </a:rPr>
                                <m:t>的瞬时流量</m:t>
                              </m:r>
                            </m:den>
                          </m:f>
                        </m:lim>
                      </m:limLow>
                      <m:r>
                        <a:rPr lang="zh-CN" altLang="en-US" sz="1400" i="0">
                          <a:latin typeface="Cambria Math" panose="02040503050406030204" pitchFamily="18" charset="0"/>
                        </a:rPr>
                        <m:t>+</m:t>
                      </m:r>
                      <m:limLow>
                        <m:limLowPr>
                          <m:ctrlPr>
                            <a:rPr lang="zh-CN" altLang="en-US" sz="1400" i="1">
                              <a:latin typeface="Cambria Math" panose="02040503050406030204" pitchFamily="18" charset="0"/>
                            </a:rPr>
                          </m:ctrlPr>
                        </m:limLowPr>
                        <m:e>
                          <m:groupChr>
                            <m:groupChrPr>
                              <m:chr m:val="⏟"/>
                              <m:ctrlPr>
                                <a:rPr lang="zh-CN" altLang="en-US" sz="1400" i="1">
                                  <a:latin typeface="Cambria Math" panose="02040503050406030204" pitchFamily="18" charset="0"/>
                                </a:rPr>
                              </m:ctrlPr>
                            </m:groupChrPr>
                            <m:e>
                              <m:r>
                                <m:rPr>
                                  <m:nor/>
                                </m:rPr>
                                <a:rPr lang="zh-CN" altLang="en-US" sz="1400" i="1">
                                  <a:latin typeface="Times New Roman" panose="02020603050405020304" pitchFamily="18" charset="0"/>
                                  <a:ea typeface="黑体" panose="02010609060101010101" pitchFamily="49" charset="-122"/>
                                </a:rPr>
                                <m:t>　</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T</m:t>
                                  </m:r>
                                </m:sub>
                              </m:sSub>
                              <m:r>
                                <m:rPr>
                                  <m:nor/>
                                </m:rPr>
                                <a:rPr lang="zh-CN" altLang="en-US" sz="1400" i="1">
                                  <a:latin typeface="Times New Roman" panose="02020603050405020304" pitchFamily="18" charset="0"/>
                                  <a:ea typeface="黑体" panose="02010609060101010101" pitchFamily="49" charset="-122"/>
                                </a:rPr>
                                <m:t>　</m:t>
                              </m:r>
                            </m:e>
                          </m:groupChr>
                        </m:e>
                        <m:lim>
                          <m:f>
                            <m:fPr>
                              <m:ctrlPr>
                                <a:rPr lang="zh-CN" altLang="en-US" sz="1400" i="1">
                                  <a:latin typeface="Cambria Math" panose="02040503050406030204" pitchFamily="18" charset="0"/>
                                </a:rPr>
                              </m:ctrlPr>
                            </m:fPr>
                            <m:num>
                              <m:r>
                                <m:rPr>
                                  <m:nor/>
                                </m:rPr>
                                <a:rPr lang="zh-CN" altLang="en-US" sz="1400">
                                  <a:latin typeface="Times New Roman" panose="02020603050405020304" pitchFamily="18" charset="0"/>
                                  <a:ea typeface="黑体" panose="02010609060101010101" pitchFamily="49" charset="-122"/>
                                </a:rPr>
                                <m:t>通过输出</m:t>
                              </m:r>
                            </m:num>
                            <m:den>
                              <m:r>
                                <m:rPr>
                                  <m:nor/>
                                </m:rPr>
                                <a:rPr lang="zh-CN" altLang="en-US" sz="1400">
                                  <a:latin typeface="Times New Roman" panose="02020603050405020304" pitchFamily="18" charset="0"/>
                                  <a:ea typeface="黑体" panose="02010609060101010101" pitchFamily="49" charset="-122"/>
                                </a:rPr>
                                <m:t>管的流量</m:t>
                              </m:r>
                            </m:den>
                          </m:f>
                        </m:lim>
                      </m:limLow>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3" name="矩形 2">
                <a:extLst>
                  <a:ext uri="{FF2B5EF4-FFF2-40B4-BE49-F238E27FC236}">
                    <a16:creationId xmlns:a16="http://schemas.microsoft.com/office/drawing/2014/main" id="{74593755-FF1D-41D4-8C82-31A117182FAF}"/>
                  </a:ext>
                </a:extLst>
              </p:cNvPr>
              <p:cNvSpPr>
                <a:spLocks noRot="1" noChangeAspect="1" noMove="1" noResize="1" noEditPoints="1" noAdjustHandles="1" noChangeArrowheads="1" noChangeShapeType="1" noTextEdit="1"/>
              </p:cNvSpPr>
              <p:nvPr/>
            </p:nvSpPr>
            <p:spPr>
              <a:xfrm>
                <a:off x="-185547" y="1310087"/>
                <a:ext cx="4572000" cy="813684"/>
              </a:xfrm>
              <a:prstGeom prst="rect">
                <a:avLst/>
              </a:prstGeom>
              <a:blipFill>
                <a:blip r:embed="rId2"/>
                <a:stretch>
                  <a:fillRect b="-752"/>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4A74E6E7-07FA-4B8E-BAC3-ACFA12079B1B}"/>
              </a:ext>
            </a:extLst>
          </p:cNvPr>
          <p:cNvSpPr txBox="1"/>
          <p:nvPr/>
        </p:nvSpPr>
        <p:spPr>
          <a:xfrm>
            <a:off x="3394237" y="1798190"/>
            <a:ext cx="1698171" cy="230832"/>
          </a:xfrm>
          <a:prstGeom prst="rect">
            <a:avLst/>
          </a:prstGeom>
          <a:noFill/>
        </p:spPr>
        <p:txBody>
          <a:bodyPr wrap="square" rtlCol="0">
            <a:spAutoFit/>
          </a:bodyPr>
          <a:lstStyle/>
          <a:p>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12-21</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 name="矩形 5">
            <a:extLst>
              <a:ext uri="{FF2B5EF4-FFF2-40B4-BE49-F238E27FC236}">
                <a16:creationId xmlns:a16="http://schemas.microsoft.com/office/drawing/2014/main" id="{F4D9F529-78C8-44AA-B5E2-2131CC93105C}"/>
              </a:ext>
            </a:extLst>
          </p:cNvPr>
          <p:cNvSpPr/>
          <p:nvPr/>
        </p:nvSpPr>
        <p:spPr>
          <a:xfrm>
            <a:off x="-8394" y="2154503"/>
            <a:ext cx="3736920" cy="297517"/>
          </a:xfrm>
          <a:prstGeom prst="rect">
            <a:avLst/>
          </a:prstGeom>
        </p:spPr>
        <p:txBody>
          <a:bodyPr wrap="none">
            <a:spAutoFit/>
          </a:bodyPr>
          <a:lstStyle/>
          <a:p>
            <a:pPr indent="266700">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上式取增量、进行拉氏变换后可写成</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19CE079-1156-4B88-8F95-97B88FB42C73}"/>
                  </a:ext>
                </a:extLst>
              </p:cNvPr>
              <p:cNvSpPr/>
              <p:nvPr/>
            </p:nvSpPr>
            <p:spPr>
              <a:xfrm>
                <a:off x="912310" y="2528541"/>
                <a:ext cx="184428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P</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A</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T</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8" name="矩形 7">
                <a:extLst>
                  <a:ext uri="{FF2B5EF4-FFF2-40B4-BE49-F238E27FC236}">
                    <a16:creationId xmlns:a16="http://schemas.microsoft.com/office/drawing/2014/main" id="{419CE079-1156-4B88-8F95-97B88FB42C73}"/>
                  </a:ext>
                </a:extLst>
              </p:cNvPr>
              <p:cNvSpPr>
                <a:spLocks noRot="1" noChangeAspect="1" noMove="1" noResize="1" noEditPoints="1" noAdjustHandles="1" noChangeArrowheads="1" noChangeShapeType="1" noTextEdit="1"/>
              </p:cNvSpPr>
              <p:nvPr/>
            </p:nvSpPr>
            <p:spPr>
              <a:xfrm>
                <a:off x="912310" y="2528541"/>
                <a:ext cx="1844286" cy="307777"/>
              </a:xfrm>
              <a:prstGeom prst="rect">
                <a:avLst/>
              </a:prstGeom>
              <a:blipFill>
                <a:blip r:embed="rId3"/>
                <a:stretch>
                  <a:fillRect b="-10000"/>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743FFCC3-668C-4DD7-B171-D7B8BDE5A2C6}"/>
              </a:ext>
            </a:extLst>
          </p:cNvPr>
          <p:cNvSpPr/>
          <p:nvPr/>
        </p:nvSpPr>
        <p:spPr>
          <a:xfrm>
            <a:off x="2720492" y="2598906"/>
            <a:ext cx="704039" cy="230832"/>
          </a:xfrm>
          <a:prstGeom prst="rect">
            <a:avLst/>
          </a:prstGeom>
        </p:spPr>
        <p:txBody>
          <a:bodyPr wrap="none">
            <a:spAutoFit/>
          </a:bodyPr>
          <a:lstStyle/>
          <a:p>
            <a:pPr lvl="0"/>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12-22</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1" name="矩形 10">
            <a:extLst>
              <a:ext uri="{FF2B5EF4-FFF2-40B4-BE49-F238E27FC236}">
                <a16:creationId xmlns:a16="http://schemas.microsoft.com/office/drawing/2014/main" id="{46A3AB0D-F223-4407-AEA1-7E172FD1B1AC}"/>
              </a:ext>
            </a:extLst>
          </p:cNvPr>
          <p:cNvSpPr/>
          <p:nvPr/>
        </p:nvSpPr>
        <p:spPr>
          <a:xfrm>
            <a:off x="279763" y="2880769"/>
            <a:ext cx="3775393"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对液压泵的输出管道来说</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按图示情况有</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0D1C8A2-1C27-4B0F-B4FC-4E8BFCC74CD2}"/>
                  </a:ext>
                </a:extLst>
              </p:cNvPr>
              <p:cNvSpPr/>
              <p:nvPr/>
            </p:nvSpPr>
            <p:spPr>
              <a:xfrm>
                <a:off x="1051513" y="3183460"/>
                <a:ext cx="106465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m:rPr>
                              <m:sty m:val="p"/>
                            </m:rPr>
                            <a:rPr lang="zh-CN" altLang="en-US" sz="1600" i="0">
                              <a:latin typeface="Cambria Math" panose="02040503050406030204" pitchFamily="18" charset="0"/>
                            </a:rPr>
                            <m:t>P</m:t>
                          </m:r>
                        </m:sub>
                      </m:sSub>
                      <m:r>
                        <a:rPr lang="zh-CN" altLang="en-US" sz="1600" i="0">
                          <a:latin typeface="Cambria Math" panose="02040503050406030204" pitchFamily="18" charset="0"/>
                        </a:rPr>
                        <m:t>=</m:t>
                      </m:r>
                      <m:r>
                        <a:rPr lang="zh-CN" altLang="en-US" sz="1600" i="1">
                          <a:latin typeface="Cambria Math" panose="02040503050406030204" pitchFamily="18" charset="0"/>
                        </a:rPr>
                        <m:t>𝑅</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𝑞</m:t>
                          </m:r>
                        </m:e>
                        <m:sub>
                          <m:r>
                            <m:rPr>
                              <m:sty m:val="p"/>
                            </m:rPr>
                            <a:rPr lang="zh-CN" altLang="en-US" sz="1600" i="0">
                              <a:latin typeface="Cambria Math" panose="02040503050406030204" pitchFamily="18" charset="0"/>
                            </a:rPr>
                            <m:t>T</m:t>
                          </m:r>
                        </m:sub>
                      </m:sSub>
                    </m:oMath>
                  </m:oMathPara>
                </a14:m>
                <a:endParaRPr lang="zh-CN" altLang="en-US" sz="1600" dirty="0">
                  <a:latin typeface="Times New Roman" panose="02020603050405020304" pitchFamily="18" charset="0"/>
                  <a:ea typeface="黑体" panose="02010609060101010101" pitchFamily="49" charset="-122"/>
                </a:endParaRPr>
              </a:p>
            </p:txBody>
          </p:sp>
        </mc:Choice>
        <mc:Fallback xmlns="">
          <p:sp>
            <p:nvSpPr>
              <p:cNvPr id="13" name="矩形 12">
                <a:extLst>
                  <a:ext uri="{FF2B5EF4-FFF2-40B4-BE49-F238E27FC236}">
                    <a16:creationId xmlns:a16="http://schemas.microsoft.com/office/drawing/2014/main" id="{10D1C8A2-1C27-4B0F-B4FC-4E8BFCC74CD2}"/>
                  </a:ext>
                </a:extLst>
              </p:cNvPr>
              <p:cNvSpPr>
                <a:spLocks noRot="1" noChangeAspect="1" noMove="1" noResize="1" noEditPoints="1" noAdjustHandles="1" noChangeArrowheads="1" noChangeShapeType="1" noTextEdit="1"/>
              </p:cNvSpPr>
              <p:nvPr/>
            </p:nvSpPr>
            <p:spPr>
              <a:xfrm>
                <a:off x="1051513" y="3183460"/>
                <a:ext cx="1064650" cy="338554"/>
              </a:xfrm>
              <a:prstGeom prst="rect">
                <a:avLst/>
              </a:prstGeom>
              <a:blipFill>
                <a:blip r:embed="rId4"/>
                <a:stretch>
                  <a:fillRect b="-5357"/>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BD13D321-118E-4518-BBCC-E8739043DAAB}"/>
              </a:ext>
            </a:extLst>
          </p:cNvPr>
          <p:cNvSpPr/>
          <p:nvPr/>
        </p:nvSpPr>
        <p:spPr>
          <a:xfrm>
            <a:off x="1936536" y="3295193"/>
            <a:ext cx="704039" cy="230832"/>
          </a:xfrm>
          <a:prstGeom prst="rect">
            <a:avLst/>
          </a:prstGeom>
        </p:spPr>
        <p:txBody>
          <a:bodyPr wrap="none">
            <a:spAutoFit/>
          </a:bodyPr>
          <a:lstStyle/>
          <a:p>
            <a:pPr lvl="0"/>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12-23</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8" name="矩形 17">
            <a:extLst>
              <a:ext uri="{FF2B5EF4-FFF2-40B4-BE49-F238E27FC236}">
                <a16:creationId xmlns:a16="http://schemas.microsoft.com/office/drawing/2014/main" id="{A4FF101E-1AC3-425B-B4C7-C19378FB170A}"/>
              </a:ext>
            </a:extLst>
          </p:cNvPr>
          <p:cNvSpPr/>
          <p:nvPr/>
        </p:nvSpPr>
        <p:spPr>
          <a:xfrm>
            <a:off x="279763" y="3524314"/>
            <a:ext cx="5928051" cy="338554"/>
          </a:xfrm>
          <a:prstGeom prst="rect">
            <a:avLst/>
          </a:prstGeom>
        </p:spPr>
        <p:txBody>
          <a:bodyPr wrap="squar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a:t>
            </a:r>
            <a:r>
              <a:rPr lang="en-US" altLang="zh-CN" sz="1600" dirty="0">
                <a:latin typeface="Times New Roman" panose="02020603050405020304" pitchFamily="18" charset="0"/>
                <a:ea typeface="黑体" panose="02010609060101010101" pitchFamily="49" charset="-122"/>
              </a:rPr>
              <a:t> </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液压泵的输出压力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亦即是管道</a:t>
            </a:r>
            <a:endParaRPr lang="zh-CN" altLang="en-US" sz="1600" dirty="0">
              <a:latin typeface="Times New Roman" panose="02020603050405020304" pitchFamily="18" charset="0"/>
              <a:ea typeface="黑体" panose="02010609060101010101" pitchFamily="49" charset="-122"/>
            </a:endParaRPr>
          </a:p>
        </p:txBody>
      </p:sp>
      <p:sp>
        <p:nvSpPr>
          <p:cNvPr id="19" name="矩形 18">
            <a:extLst>
              <a:ext uri="{FF2B5EF4-FFF2-40B4-BE49-F238E27FC236}">
                <a16:creationId xmlns:a16="http://schemas.microsoft.com/office/drawing/2014/main" id="{15BB866B-136D-4218-9D61-3F24A0CEB78F}"/>
              </a:ext>
            </a:extLst>
          </p:cNvPr>
          <p:cNvSpPr/>
          <p:nvPr/>
        </p:nvSpPr>
        <p:spPr>
          <a:xfrm>
            <a:off x="1305684" y="3862868"/>
            <a:ext cx="1723549"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分支点处的压力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latin typeface="Times New Roman" panose="02020603050405020304" pitchFamily="18" charset="0"/>
              <a:ea typeface="黑体" panose="02010609060101010101" pitchFamily="49" charset="-122"/>
            </a:endParaRPr>
          </a:p>
        </p:txBody>
      </p:sp>
      <p:sp>
        <p:nvSpPr>
          <p:cNvPr id="20" name="矩形 19">
            <a:extLst>
              <a:ext uri="{FF2B5EF4-FFF2-40B4-BE49-F238E27FC236}">
                <a16:creationId xmlns:a16="http://schemas.microsoft.com/office/drawing/2014/main" id="{612D36AD-6480-47DD-813B-B8D406A9C840}"/>
              </a:ext>
            </a:extLst>
          </p:cNvPr>
          <p:cNvSpPr/>
          <p:nvPr/>
        </p:nvSpPr>
        <p:spPr>
          <a:xfrm>
            <a:off x="751686" y="4124235"/>
            <a:ext cx="1438214" cy="338554"/>
          </a:xfrm>
          <a:prstGeom prst="rect">
            <a:avLst/>
          </a:prstGeom>
        </p:spPr>
        <p:txBody>
          <a:bodyPr wrap="none">
            <a:spAutoFit/>
          </a:bodyPr>
          <a:lstStyle/>
          <a:p>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 </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液阻。</a:t>
            </a:r>
            <a:endParaRPr lang="zh-CN" altLang="en-US" sz="1600" dirty="0">
              <a:latin typeface="Times New Roman" panose="02020603050405020304" pitchFamily="18" charset="0"/>
              <a:ea typeface="黑体" panose="02010609060101010101" pitchFamily="49" charset="-122"/>
            </a:endParaRPr>
          </a:p>
        </p:txBody>
      </p:sp>
      <p:sp>
        <p:nvSpPr>
          <p:cNvPr id="23" name="圆角矩形 6">
            <a:extLst>
              <a:ext uri="{FF2B5EF4-FFF2-40B4-BE49-F238E27FC236}">
                <a16:creationId xmlns:a16="http://schemas.microsoft.com/office/drawing/2014/main" id="{8A698289-302B-4F7F-851C-46A83114036B}"/>
              </a:ext>
            </a:extLst>
          </p:cNvPr>
          <p:cNvSpPr/>
          <p:nvPr/>
        </p:nvSpPr>
        <p:spPr>
          <a:xfrm>
            <a:off x="278277" y="1017996"/>
            <a:ext cx="8645431" cy="3509939"/>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 </a:t>
            </a: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5" name="矩形 24">
            <a:extLst>
              <a:ext uri="{FF2B5EF4-FFF2-40B4-BE49-F238E27FC236}">
                <a16:creationId xmlns:a16="http://schemas.microsoft.com/office/drawing/2014/main" id="{E6235F61-07A9-4C67-B943-680F211D7ADD}"/>
              </a:ext>
            </a:extLst>
          </p:cNvPr>
          <p:cNvSpPr/>
          <p:nvPr/>
        </p:nvSpPr>
        <p:spPr>
          <a:xfrm>
            <a:off x="4730474" y="1053388"/>
            <a:ext cx="800219"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由此得</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CAA0843C-951D-42E5-AC74-4342200B55A9}"/>
                  </a:ext>
                </a:extLst>
              </p:cNvPr>
              <p:cNvSpPr/>
              <p:nvPr/>
            </p:nvSpPr>
            <p:spPr>
              <a:xfrm>
                <a:off x="5391105" y="1323259"/>
                <a:ext cx="135652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P</m:t>
                          </m:r>
                        </m:sub>
                      </m:sSub>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a:rPr lang="zh-CN" altLang="en-US" sz="1400" i="0">
                          <a:latin typeface="Cambria Math" panose="02040503050406030204" pitchFamily="18" charset="0"/>
                        </a:rPr>
                        <m:t>=</m:t>
                      </m:r>
                      <m:r>
                        <a:rPr lang="zh-CN" altLang="en-US" sz="1400" i="1">
                          <a:latin typeface="Cambria Math" panose="02040503050406030204" pitchFamily="18" charset="0"/>
                        </a:rPr>
                        <m:t>𝑅</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T</m:t>
                          </m:r>
                        </m:sub>
                      </m:sSub>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oMath>
                  </m:oMathPara>
                </a14:m>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6" name="矩形 25">
                <a:extLst>
                  <a:ext uri="{FF2B5EF4-FFF2-40B4-BE49-F238E27FC236}">
                    <a16:creationId xmlns:a16="http://schemas.microsoft.com/office/drawing/2014/main" id="{CAA0843C-951D-42E5-AC74-4342200B55A9}"/>
                  </a:ext>
                </a:extLst>
              </p:cNvPr>
              <p:cNvSpPr>
                <a:spLocks noRot="1" noChangeAspect="1" noMove="1" noResize="1" noEditPoints="1" noAdjustHandles="1" noChangeArrowheads="1" noChangeShapeType="1" noTextEdit="1"/>
              </p:cNvSpPr>
              <p:nvPr/>
            </p:nvSpPr>
            <p:spPr>
              <a:xfrm>
                <a:off x="5391105" y="1323259"/>
                <a:ext cx="1356525" cy="307777"/>
              </a:xfrm>
              <a:prstGeom prst="rect">
                <a:avLst/>
              </a:prstGeom>
              <a:blipFill>
                <a:blip r:embed="rId5"/>
                <a:stretch>
                  <a:fillRect b="-7843"/>
                </a:stretch>
              </a:blipFill>
            </p:spPr>
            <p:txBody>
              <a:bodyPr/>
              <a:lstStyle/>
              <a:p>
                <a:r>
                  <a:rPr lang="zh-CN" altLang="en-US">
                    <a:noFill/>
                  </a:rPr>
                  <a:t> </a:t>
                </a:r>
              </a:p>
            </p:txBody>
          </p:sp>
        </mc:Fallback>
      </mc:AlternateContent>
      <p:sp>
        <p:nvSpPr>
          <p:cNvPr id="27" name="矩形 26">
            <a:extLst>
              <a:ext uri="{FF2B5EF4-FFF2-40B4-BE49-F238E27FC236}">
                <a16:creationId xmlns:a16="http://schemas.microsoft.com/office/drawing/2014/main" id="{107B2C9C-21F7-4230-A6A4-FACFC33ABF79}"/>
              </a:ext>
            </a:extLst>
          </p:cNvPr>
          <p:cNvSpPr/>
          <p:nvPr/>
        </p:nvSpPr>
        <p:spPr>
          <a:xfrm>
            <a:off x="6689842" y="1361731"/>
            <a:ext cx="704039" cy="230832"/>
          </a:xfrm>
          <a:prstGeom prst="rect">
            <a:avLst/>
          </a:prstGeom>
        </p:spPr>
        <p:txBody>
          <a:bodyPr wrap="none">
            <a:spAutoFit/>
          </a:bodyPr>
          <a:lstStyle/>
          <a:p>
            <a:pPr lvl="0"/>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12-24</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8" name="矩形 27">
            <a:extLst>
              <a:ext uri="{FF2B5EF4-FFF2-40B4-BE49-F238E27FC236}">
                <a16:creationId xmlns:a16="http://schemas.microsoft.com/office/drawing/2014/main" id="{7A934890-EB65-479E-A002-A9A1A5C6DAD6}"/>
              </a:ext>
            </a:extLst>
          </p:cNvPr>
          <p:cNvSpPr/>
          <p:nvPr/>
        </p:nvSpPr>
        <p:spPr>
          <a:xfrm>
            <a:off x="4647419" y="1588579"/>
            <a:ext cx="3980577"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对蓄能器的连接短管来说</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受力平衡方程为</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65C63FDD-4FAC-4F80-8AD2-B6876DE4316C}"/>
                  </a:ext>
                </a:extLst>
              </p:cNvPr>
              <p:cNvSpPr/>
              <p:nvPr/>
            </p:nvSpPr>
            <p:spPr>
              <a:xfrm>
                <a:off x="4743310" y="1943182"/>
                <a:ext cx="3540265" cy="7478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limLow>
                        <m:limLowPr>
                          <m:ctrlPr>
                            <a:rPr lang="zh-CN" altLang="en-US" sz="1400" i="1">
                              <a:latin typeface="Cambria Math" panose="02040503050406030204" pitchFamily="18" charset="0"/>
                            </a:rPr>
                          </m:ctrlPr>
                        </m:limLowPr>
                        <m:e>
                          <m:groupChr>
                            <m:groupChrPr>
                              <m:chr m:val="⏟"/>
                              <m:ctrlPr>
                                <a:rPr lang="zh-CN" altLang="en-US" sz="1400" i="1">
                                  <a:latin typeface="Cambria Math" panose="02040503050406030204" pitchFamily="18" charset="0"/>
                                </a:rPr>
                              </m:ctrlPr>
                            </m:groupChrPr>
                            <m:e>
                              <m:r>
                                <m:rPr>
                                  <m:nor/>
                                </m:rPr>
                                <a:rPr lang="zh-CN" altLang="en-US" sz="1400">
                                  <a:latin typeface="Times New Roman" panose="02020603050405020304" pitchFamily="18" charset="0"/>
                                  <a:ea typeface="黑体" panose="02010609060101010101" pitchFamily="49" charset="-122"/>
                                  <a:cs typeface="Times New Roman" panose="02020603050405020304" pitchFamily="18" charset="0"/>
                                </a:rPr>
                                <m:t>　</m:t>
                              </m:r>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P</m:t>
                                  </m:r>
                                </m:sub>
                              </m:sSub>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A</m:t>
                                  </m:r>
                                </m:sub>
                              </m:sSub>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a:rPr lang="zh-CN" altLang="en-US" sz="1400" i="1">
                                  <a:latin typeface="Cambria Math" panose="02040503050406030204" pitchFamily="18" charset="0"/>
                                </a:rPr>
                                <m:t>𝐴</m:t>
                              </m:r>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　</m:t>
                              </m:r>
                            </m:e>
                          </m:groupChr>
                        </m:e>
                        <m:lim>
                          <m:r>
                            <m:rPr>
                              <m:nor/>
                            </m:rPr>
                            <a:rPr lang="zh-CN" altLang="en-US" sz="1400">
                              <a:latin typeface="Times New Roman" panose="02020603050405020304" pitchFamily="18" charset="0"/>
                              <a:ea typeface="黑体" panose="02010609060101010101" pitchFamily="49" charset="-122"/>
                              <a:cs typeface="Times New Roman" panose="02020603050405020304" pitchFamily="18" charset="0"/>
                            </a:rPr>
                            <m:t>液压力</m:t>
                          </m:r>
                        </m:lim>
                      </m:limLow>
                      <m:r>
                        <a:rPr lang="zh-CN" altLang="en-US" sz="1400" i="0">
                          <a:latin typeface="Cambria Math" panose="02040503050406030204" pitchFamily="18" charset="0"/>
                        </a:rPr>
                        <m:t>=</m:t>
                      </m:r>
                      <m:limLow>
                        <m:limLowPr>
                          <m:ctrlPr>
                            <a:rPr lang="zh-CN" altLang="en-US" sz="1400" i="1">
                              <a:latin typeface="Cambria Math" panose="02040503050406030204" pitchFamily="18" charset="0"/>
                            </a:rPr>
                          </m:ctrlPr>
                        </m:limLowPr>
                        <m:e>
                          <m:groupChr>
                            <m:groupChrPr>
                              <m:chr m:val="⏟"/>
                              <m:ctrlPr>
                                <a:rPr lang="zh-CN" altLang="en-US" sz="1400" i="1">
                                  <a:latin typeface="Cambria Math" panose="02040503050406030204" pitchFamily="18" charset="0"/>
                                </a:rPr>
                              </m:ctrlPr>
                            </m:groupChrPr>
                            <m:e>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　</m:t>
                              </m:r>
                              <m:r>
                                <a:rPr lang="zh-CN" altLang="en-US" sz="1400" i="1">
                                  <a:latin typeface="Cambria Math" panose="02040503050406030204" pitchFamily="18" charset="0"/>
                                </a:rPr>
                                <m:t>𝜌</m:t>
                              </m:r>
                              <m:r>
                                <a:rPr lang="zh-CN" altLang="en-US" sz="1400" i="1">
                                  <a:latin typeface="Cambria Math" panose="02040503050406030204" pitchFamily="18" charset="0"/>
                                </a:rPr>
                                <m:t>𝑙</m:t>
                              </m:r>
                              <m:f>
                                <m:fPr>
                                  <m:ctrlPr>
                                    <a:rPr lang="zh-CN" altLang="en-US" sz="1400" i="1">
                                      <a:latin typeface="Cambria Math" panose="02040503050406030204" pitchFamily="18" charset="0"/>
                                    </a:rPr>
                                  </m:ctrlPr>
                                </m:fPr>
                                <m:num>
                                  <m:r>
                                    <m:rPr>
                                      <m:sty m:val="p"/>
                                    </m:rPr>
                                    <a:rPr lang="zh-CN" altLang="en-US" sz="1400" i="0">
                                      <a:latin typeface="Cambria Math" panose="02040503050406030204" pitchFamily="18" charset="0"/>
                                    </a:rPr>
                                    <m:t>d</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A</m:t>
                                      </m:r>
                                    </m:sub>
                                  </m:sSub>
                                </m:num>
                                <m:den>
                                  <m:r>
                                    <m:rPr>
                                      <m:sty m:val="p"/>
                                    </m:rPr>
                                    <a:rPr lang="zh-CN" altLang="en-US" sz="1400" i="0">
                                      <a:latin typeface="Cambria Math" panose="02040503050406030204" pitchFamily="18" charset="0"/>
                                    </a:rPr>
                                    <m:t>d</m:t>
                                  </m:r>
                                  <m:r>
                                    <a:rPr lang="zh-CN" altLang="en-US" sz="1400" i="1">
                                      <a:latin typeface="Cambria Math" panose="02040503050406030204" pitchFamily="18" charset="0"/>
                                    </a:rPr>
                                    <m:t>𝑡</m:t>
                                  </m:r>
                                </m:den>
                              </m:f>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　</m:t>
                              </m:r>
                            </m:e>
                          </m:groupChr>
                        </m:e>
                        <m:lim>
                          <m:r>
                            <m:rPr>
                              <m:nor/>
                            </m:rPr>
                            <a:rPr lang="zh-CN" altLang="en-US" sz="1400">
                              <a:latin typeface="Times New Roman" panose="02020603050405020304" pitchFamily="18" charset="0"/>
                              <a:ea typeface="黑体" panose="02010609060101010101" pitchFamily="49" charset="-122"/>
                              <a:cs typeface="Times New Roman" panose="02020603050405020304" pitchFamily="18" charset="0"/>
                            </a:rPr>
                            <m:t>油柱惯性力</m:t>
                          </m:r>
                        </m:lim>
                      </m:limLow>
                      <m:r>
                        <a:rPr lang="zh-CN" altLang="en-US" sz="1400" i="0">
                          <a:latin typeface="Cambria Math" panose="02040503050406030204" pitchFamily="18" charset="0"/>
                        </a:rPr>
                        <m:t>+</m:t>
                      </m:r>
                      <m:limLow>
                        <m:limLowPr>
                          <m:ctrlPr>
                            <a:rPr lang="zh-CN" altLang="en-US" sz="1400" i="1">
                              <a:latin typeface="Cambria Math" panose="02040503050406030204" pitchFamily="18" charset="0"/>
                            </a:rPr>
                          </m:ctrlPr>
                        </m:limLowPr>
                        <m:e>
                          <m:groupChr>
                            <m:groupChrPr>
                              <m:chr m:val="⏟"/>
                              <m:ctrlPr>
                                <a:rPr lang="zh-CN" altLang="en-US" sz="1400" i="1">
                                  <a:latin typeface="Cambria Math" panose="02040503050406030204" pitchFamily="18" charset="0"/>
                                </a:rPr>
                              </m:ctrlPr>
                            </m:groupChrPr>
                            <m:e>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　</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𝑅</m:t>
                                  </m:r>
                                </m:e>
                                <m:sub>
                                  <m:r>
                                    <m:rPr>
                                      <m:sty m:val="p"/>
                                    </m:rPr>
                                    <a:rPr lang="zh-CN" altLang="en-US" sz="1400" i="0">
                                      <a:latin typeface="Cambria Math" panose="02040503050406030204" pitchFamily="18" charset="0"/>
                                    </a:rPr>
                                    <m:t>A</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A</m:t>
                                  </m:r>
                                </m:sub>
                              </m:sSub>
                              <m:r>
                                <a:rPr lang="zh-CN" altLang="en-US" sz="1400" i="1">
                                  <a:latin typeface="Cambria Math" panose="02040503050406030204" pitchFamily="18" charset="0"/>
                                </a:rPr>
                                <m:t>𝐴</m:t>
                              </m:r>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　</m:t>
                              </m:r>
                            </m:e>
                          </m:groupChr>
                        </m:e>
                        <m:lim>
                          <m:r>
                            <m:rPr>
                              <m:nor/>
                            </m:rPr>
                            <a:rPr lang="zh-CN" altLang="en-US" sz="1400">
                              <a:latin typeface="Times New Roman" panose="02020603050405020304" pitchFamily="18" charset="0"/>
                              <a:ea typeface="黑体" panose="02010609060101010101" pitchFamily="49" charset="-122"/>
                              <a:cs typeface="Times New Roman" panose="02020603050405020304" pitchFamily="18" charset="0"/>
                            </a:rPr>
                            <m:t>摩擦阻力</m:t>
                          </m:r>
                        </m:lim>
                      </m:limLow>
                    </m:oMath>
                  </m:oMathPara>
                </a14:m>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9" name="矩形 28">
                <a:extLst>
                  <a:ext uri="{FF2B5EF4-FFF2-40B4-BE49-F238E27FC236}">
                    <a16:creationId xmlns:a16="http://schemas.microsoft.com/office/drawing/2014/main" id="{65C63FDD-4FAC-4F80-8AD2-B6876DE4316C}"/>
                  </a:ext>
                </a:extLst>
              </p:cNvPr>
              <p:cNvSpPr>
                <a:spLocks noRot="1" noChangeAspect="1" noMove="1" noResize="1" noEditPoints="1" noAdjustHandles="1" noChangeArrowheads="1" noChangeShapeType="1" noTextEdit="1"/>
              </p:cNvSpPr>
              <p:nvPr/>
            </p:nvSpPr>
            <p:spPr>
              <a:xfrm>
                <a:off x="4743310" y="1943182"/>
                <a:ext cx="3540265" cy="747897"/>
              </a:xfrm>
              <a:prstGeom prst="rect">
                <a:avLst/>
              </a:prstGeom>
              <a:blipFill>
                <a:blip r:embed="rId6"/>
                <a:stretch>
                  <a:fillRect b="-4918"/>
                </a:stretch>
              </a:blipFill>
            </p:spPr>
            <p:txBody>
              <a:bodyPr/>
              <a:lstStyle/>
              <a:p>
                <a:r>
                  <a:rPr lang="zh-CN" altLang="en-US">
                    <a:noFill/>
                  </a:rPr>
                  <a:t> </a:t>
                </a:r>
              </a:p>
            </p:txBody>
          </p:sp>
        </mc:Fallback>
      </mc:AlternateContent>
      <p:sp>
        <p:nvSpPr>
          <p:cNvPr id="30" name="矩形 29">
            <a:extLst>
              <a:ext uri="{FF2B5EF4-FFF2-40B4-BE49-F238E27FC236}">
                <a16:creationId xmlns:a16="http://schemas.microsoft.com/office/drawing/2014/main" id="{6DF75B7E-5373-4EF0-97D7-DDDDE195FF9F}"/>
              </a:ext>
            </a:extLst>
          </p:cNvPr>
          <p:cNvSpPr/>
          <p:nvPr/>
        </p:nvSpPr>
        <p:spPr>
          <a:xfrm>
            <a:off x="8090176" y="2192453"/>
            <a:ext cx="704039" cy="230832"/>
          </a:xfrm>
          <a:prstGeom prst="rect">
            <a:avLst/>
          </a:prstGeom>
        </p:spPr>
        <p:txBody>
          <a:bodyPr wrap="none">
            <a:spAutoFit/>
          </a:bodyPr>
          <a:lstStyle/>
          <a:p>
            <a:pPr lvl="0"/>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12-25</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1" name="矩形 30">
            <a:extLst>
              <a:ext uri="{FF2B5EF4-FFF2-40B4-BE49-F238E27FC236}">
                <a16:creationId xmlns:a16="http://schemas.microsoft.com/office/drawing/2014/main" id="{25CBE1F5-AC1B-48EC-9FAB-CC762F3F6BF6}"/>
              </a:ext>
            </a:extLst>
          </p:cNvPr>
          <p:cNvSpPr/>
          <p:nvPr/>
        </p:nvSpPr>
        <p:spPr>
          <a:xfrm>
            <a:off x="4647419" y="2850103"/>
            <a:ext cx="3057247" cy="297517"/>
          </a:xfrm>
          <a:prstGeom prst="rect">
            <a:avLst/>
          </a:prstGeom>
        </p:spPr>
        <p:txBody>
          <a:bodyPr wrap="none">
            <a:spAutoFit/>
          </a:bodyPr>
          <a:lstStyle/>
          <a:p>
            <a:pPr>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蓄能器入口处的流量连续方程为</a:t>
            </a:r>
          </a:p>
        </p:txBody>
      </p: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7E675774-3BCC-47F2-84F0-48A4C3DFF367}"/>
                  </a:ext>
                </a:extLst>
              </p:cNvPr>
              <p:cNvSpPr/>
              <p:nvPr/>
            </p:nvSpPr>
            <p:spPr>
              <a:xfrm>
                <a:off x="4961867" y="3126942"/>
                <a:ext cx="2680670" cy="958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limLow>
                        <m:limLowPr>
                          <m:ctrlPr>
                            <a:rPr lang="zh-CN" altLang="en-US" sz="1400" i="1" smtClean="0">
                              <a:latin typeface="Cambria Math" panose="02040503050406030204" pitchFamily="18" charset="0"/>
                            </a:rPr>
                          </m:ctrlPr>
                        </m:limLowPr>
                        <m:e>
                          <m:groupChr>
                            <m:groupChrPr>
                              <m:chr m:val="⏟"/>
                              <m:ctrlPr>
                                <a:rPr lang="zh-CN" altLang="en-US" sz="1400" i="1">
                                  <a:latin typeface="Cambria Math" panose="02040503050406030204" pitchFamily="18" charset="0"/>
                                </a:rPr>
                              </m:ctrlPr>
                            </m:groupChrPr>
                            <m:e>
                              <m:r>
                                <m:rPr>
                                  <m:nor/>
                                </m:rPr>
                                <a:rPr lang="zh-CN" altLang="en-US" sz="1400">
                                  <a:latin typeface="Times New Roman" panose="02020603050405020304" pitchFamily="18" charset="0"/>
                                  <a:ea typeface="黑体" panose="02010609060101010101" pitchFamily="49" charset="-122"/>
                                </a:rPr>
                                <m:t>　</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A</m:t>
                                  </m:r>
                                </m:sub>
                              </m:sSub>
                              <m:r>
                                <m:rPr>
                                  <m:nor/>
                                </m:rPr>
                                <a:rPr lang="zh-CN" altLang="en-US" sz="1400" i="1">
                                  <a:latin typeface="Times New Roman" panose="02020603050405020304" pitchFamily="18" charset="0"/>
                                  <a:ea typeface="黑体" panose="02010609060101010101" pitchFamily="49" charset="-122"/>
                                </a:rPr>
                                <m:t>　</m:t>
                              </m:r>
                            </m:e>
                          </m:groupChr>
                        </m:e>
                        <m:lim>
                          <m:r>
                            <m:rPr>
                              <m:nor/>
                            </m:rPr>
                            <a:rPr lang="zh-CN" altLang="en-US" sz="1400">
                              <a:latin typeface="Times New Roman" panose="02020603050405020304" pitchFamily="18" charset="0"/>
                              <a:ea typeface="黑体" panose="02010609060101010101" pitchFamily="49" charset="-122"/>
                            </a:rPr>
                            <m:t>输入流量</m:t>
                          </m:r>
                        </m:lim>
                      </m:limLow>
                      <m:r>
                        <a:rPr lang="zh-CN" altLang="en-US" sz="1400" i="0">
                          <a:latin typeface="Cambria Math" panose="02040503050406030204" pitchFamily="18" charset="0"/>
                        </a:rPr>
                        <m:t>=</m:t>
                      </m:r>
                      <m:limLow>
                        <m:limLowPr>
                          <m:ctrlPr>
                            <a:rPr lang="zh-CN" altLang="en-US" sz="1400" i="1">
                              <a:latin typeface="Cambria Math" panose="02040503050406030204" pitchFamily="18" charset="0"/>
                            </a:rPr>
                          </m:ctrlPr>
                        </m:limLowPr>
                        <m:e>
                          <m:groupChr>
                            <m:groupChrPr>
                              <m:chr m:val="⏟"/>
                              <m:ctrlPr>
                                <a:rPr lang="zh-CN" altLang="en-US" sz="1400" i="1">
                                  <a:latin typeface="Cambria Math" panose="02040503050406030204" pitchFamily="18" charset="0"/>
                                </a:rPr>
                              </m:ctrlPr>
                            </m:groupChrPr>
                            <m:e>
                              <m:r>
                                <m:rPr>
                                  <m:nor/>
                                </m:rPr>
                                <a:rPr lang="zh-CN" altLang="en-US" sz="1400" i="1">
                                  <a:latin typeface="Times New Roman" panose="02020603050405020304" pitchFamily="18" charset="0"/>
                                  <a:ea typeface="黑体" panose="02010609060101010101" pitchFamily="49" charset="-122"/>
                                </a:rPr>
                                <m:t>　　</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𝜅</m:t>
                                  </m:r>
                                </m:e>
                                <m:sub>
                                  <m:r>
                                    <m:rPr>
                                      <m:sty m:val="p"/>
                                    </m:rPr>
                                    <a:rPr lang="zh-CN" altLang="en-US" sz="1400" i="0">
                                      <a:latin typeface="Cambria Math" panose="02040503050406030204" pitchFamily="18" charset="0"/>
                                    </a:rPr>
                                    <m:t>A</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𝑉</m:t>
                                  </m:r>
                                </m:e>
                                <m:sub>
                                  <m:r>
                                    <m:rPr>
                                      <m:sty m:val="p"/>
                                    </m:rPr>
                                    <a:rPr lang="zh-CN" altLang="en-US" sz="1400" i="0">
                                      <a:latin typeface="Cambria Math" panose="02040503050406030204" pitchFamily="18" charset="0"/>
                                    </a:rPr>
                                    <m:t>A</m:t>
                                  </m:r>
                                </m:sub>
                              </m:sSub>
                              <m:f>
                                <m:fPr>
                                  <m:ctrlPr>
                                    <a:rPr lang="zh-CN" altLang="en-US" sz="1400" i="1">
                                      <a:latin typeface="Cambria Math" panose="02040503050406030204" pitchFamily="18" charset="0"/>
                                    </a:rPr>
                                  </m:ctrlPr>
                                </m:fPr>
                                <m:num>
                                  <m:r>
                                    <m:rPr>
                                      <m:sty m:val="p"/>
                                    </m:rPr>
                                    <a:rPr lang="zh-CN" altLang="en-US" sz="1400" i="0">
                                      <a:latin typeface="Cambria Math" panose="02040503050406030204" pitchFamily="18" charset="0"/>
                                    </a:rPr>
                                    <m:t>d</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A</m:t>
                                      </m:r>
                                    </m:sub>
                                  </m:sSub>
                                </m:num>
                                <m:den>
                                  <m:r>
                                    <m:rPr>
                                      <m:sty m:val="p"/>
                                    </m:rPr>
                                    <a:rPr lang="zh-CN" altLang="en-US" sz="1400" i="0">
                                      <a:latin typeface="Cambria Math" panose="02040503050406030204" pitchFamily="18" charset="0"/>
                                    </a:rPr>
                                    <m:t>d</m:t>
                                  </m:r>
                                  <m:r>
                                    <a:rPr lang="zh-CN" altLang="en-US" sz="1400" i="1">
                                      <a:latin typeface="Cambria Math" panose="02040503050406030204" pitchFamily="18" charset="0"/>
                                    </a:rPr>
                                    <m:t>𝑡</m:t>
                                  </m:r>
                                </m:den>
                              </m:f>
                              <m:r>
                                <m:rPr>
                                  <m:nor/>
                                </m:rPr>
                                <a:rPr lang="zh-CN" altLang="en-US" sz="1400" i="1">
                                  <a:latin typeface="Times New Roman" panose="02020603050405020304" pitchFamily="18" charset="0"/>
                                  <a:ea typeface="黑体" panose="02010609060101010101" pitchFamily="49" charset="-122"/>
                                </a:rPr>
                                <m:t>　　</m:t>
                              </m:r>
                            </m:e>
                          </m:groupChr>
                        </m:e>
                        <m:lim>
                          <m:eqArr>
                            <m:eqArrPr>
                              <m:ctrlPr>
                                <a:rPr lang="zh-CN" altLang="en-US" sz="1400" i="1">
                                  <a:latin typeface="Cambria Math" panose="02040503050406030204" pitchFamily="18" charset="0"/>
                                  <a:ea typeface="黑体" panose="02010609060101010101" pitchFamily="49" charset="-122"/>
                                </a:rPr>
                              </m:ctrlPr>
                            </m:eqArrPr>
                            <m:e>
                              <m:r>
                                <m:rPr>
                                  <m:nor/>
                                </m:rPr>
                                <a:rPr lang="zh-CN" altLang="en-US" sz="1400">
                                  <a:latin typeface="Times New Roman" panose="02020603050405020304" pitchFamily="18" charset="0"/>
                                  <a:ea typeface="黑体" panose="02010609060101010101" pitchFamily="49" charset="-122"/>
                                </a:rPr>
                                <m:t>气囊收缩所引起的</m:t>
                              </m:r>
                            </m:e>
                            <m:e>
                              <m:r>
                                <m:rPr>
                                  <m:nor/>
                                </m:rPr>
                                <a:rPr lang="zh-CN" altLang="en-US" sz="1400">
                                  <a:latin typeface="Times New Roman" panose="02020603050405020304" pitchFamily="18" charset="0"/>
                                  <a:ea typeface="黑体" panose="02010609060101010101" pitchFamily="49" charset="-122"/>
                                </a:rPr>
                                <m:t>容积变化率</m:t>
                              </m:r>
                            </m:e>
                          </m:eqArr>
                        </m:lim>
                      </m:limLow>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32" name="矩形 31">
                <a:extLst>
                  <a:ext uri="{FF2B5EF4-FFF2-40B4-BE49-F238E27FC236}">
                    <a16:creationId xmlns:a16="http://schemas.microsoft.com/office/drawing/2014/main" id="{7E675774-3BCC-47F2-84F0-48A4C3DFF367}"/>
                  </a:ext>
                </a:extLst>
              </p:cNvPr>
              <p:cNvSpPr>
                <a:spLocks noRot="1" noChangeAspect="1" noMove="1" noResize="1" noEditPoints="1" noAdjustHandles="1" noChangeArrowheads="1" noChangeShapeType="1" noTextEdit="1"/>
              </p:cNvSpPr>
              <p:nvPr/>
            </p:nvSpPr>
            <p:spPr>
              <a:xfrm>
                <a:off x="4961867" y="3126942"/>
                <a:ext cx="2680670" cy="958724"/>
              </a:xfrm>
              <a:prstGeom prst="rect">
                <a:avLst/>
              </a:prstGeom>
              <a:blipFill>
                <a:blip r:embed="rId7"/>
                <a:stretch>
                  <a:fillRect b="-3185"/>
                </a:stretch>
              </a:blipFill>
            </p:spPr>
            <p:txBody>
              <a:bodyPr/>
              <a:lstStyle/>
              <a:p>
                <a:r>
                  <a:rPr lang="zh-CN" altLang="en-US">
                    <a:noFill/>
                  </a:rPr>
                  <a:t> </a:t>
                </a:r>
              </a:p>
            </p:txBody>
          </p:sp>
        </mc:Fallback>
      </mc:AlternateContent>
      <p:sp>
        <p:nvSpPr>
          <p:cNvPr id="33" name="矩形 32">
            <a:extLst>
              <a:ext uri="{FF2B5EF4-FFF2-40B4-BE49-F238E27FC236}">
                <a16:creationId xmlns:a16="http://schemas.microsoft.com/office/drawing/2014/main" id="{37878C9C-EDBC-4AB8-9939-653D54D1B485}"/>
              </a:ext>
            </a:extLst>
          </p:cNvPr>
          <p:cNvSpPr/>
          <p:nvPr/>
        </p:nvSpPr>
        <p:spPr>
          <a:xfrm>
            <a:off x="7499579" y="3462759"/>
            <a:ext cx="704039" cy="230832"/>
          </a:xfrm>
          <a:prstGeom prst="rect">
            <a:avLst/>
          </a:prstGeom>
        </p:spPr>
        <p:txBody>
          <a:bodyPr wrap="none">
            <a:spAutoFit/>
          </a:bodyPr>
          <a:lstStyle/>
          <a:p>
            <a:pPr lvl="0"/>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12-26</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43639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randombar(horizontal)">
                                      <p:cBhvr>
                                        <p:cTn id="36" dur="500"/>
                                        <p:tgtEl>
                                          <p:spTgt spid="11"/>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randombar(horizontal)">
                                      <p:cBhvr>
                                        <p:cTn id="39" dur="500"/>
                                        <p:tgtEl>
                                          <p:spTgt spid="17"/>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randombar(horizontal)">
                                      <p:cBhvr>
                                        <p:cTn id="42" dur="500"/>
                                        <p:tgtEl>
                                          <p:spTgt spid="13"/>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randombar(horizontal)">
                                      <p:cBhvr>
                                        <p:cTn id="45" dur="500"/>
                                        <p:tgtEl>
                                          <p:spTgt spid="18"/>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randombar(horizontal)">
                                      <p:cBhvr>
                                        <p:cTn id="48" dur="500"/>
                                        <p:tgtEl>
                                          <p:spTgt spid="19"/>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randombar(horizontal)">
                                      <p:cBhvr>
                                        <p:cTn id="51" dur="500"/>
                                        <p:tgtEl>
                                          <p:spTgt spid="20"/>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randombar(horizontal)">
                                      <p:cBhvr>
                                        <p:cTn id="54" dur="500"/>
                                        <p:tgtEl>
                                          <p:spTgt spid="25"/>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randombar(horizontal)">
                                      <p:cBhvr>
                                        <p:cTn id="57" dur="500"/>
                                        <p:tgtEl>
                                          <p:spTgt spid="26"/>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randombar(horizontal)">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randombar(horizontal)">
                                      <p:cBhvr>
                                        <p:cTn id="65" dur="500"/>
                                        <p:tgtEl>
                                          <p:spTgt spid="28"/>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randombar(horizontal)">
                                      <p:cBhvr>
                                        <p:cTn id="68" dur="500"/>
                                        <p:tgtEl>
                                          <p:spTgt spid="30"/>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randombar(horizontal)">
                                      <p:cBhvr>
                                        <p:cTn id="71" dur="500"/>
                                        <p:tgtEl>
                                          <p:spTgt spid="29"/>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randombar(horizontal)">
                                      <p:cBhvr>
                                        <p:cTn id="74" dur="500"/>
                                        <p:tgtEl>
                                          <p:spTgt spid="31"/>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randombar(horizontal)">
                                      <p:cBhvr>
                                        <p:cTn id="77" dur="500"/>
                                        <p:tgtEl>
                                          <p:spTgt spid="32"/>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randombar(horizontal)">
                                      <p:cBhvr>
                                        <p:cTn id="8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P spid="11" grpId="0"/>
      <p:bldP spid="13" grpId="0"/>
      <p:bldP spid="17" grpId="0"/>
      <p:bldP spid="18" grpId="0"/>
      <p:bldP spid="19" grpId="0"/>
      <p:bldP spid="20" grpId="0"/>
      <p:bldP spid="23" grpId="0" animBg="1"/>
      <p:bldP spid="25" grpId="0"/>
      <p:bldP spid="26" grpId="0"/>
      <p:bldP spid="27" grpId="0"/>
      <p:bldP spid="28" grpId="0"/>
      <p:bldP spid="29" grpId="0"/>
      <p:bldP spid="30" grpId="0"/>
      <p:bldP spid="31" grpId="0"/>
      <p:bldP spid="32"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242304" y="143738"/>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第三节  </a:t>
            </a:r>
            <a:r>
              <a:rPr lang="en-US" altLang="zh-CN" sz="2800" dirty="0">
                <a:solidFill>
                  <a:prstClr val="white"/>
                </a:solidFill>
                <a:latin typeface="Times New Roman" panose="02020603050405020304" pitchFamily="18" charset="0"/>
                <a:ea typeface="黑体" panose="02010609060101010101" pitchFamily="49" charset="-122"/>
              </a:rPr>
              <a:t>“</a:t>
            </a:r>
            <a:r>
              <a:rPr lang="zh-CN" altLang="zh-CN" sz="2800" dirty="0">
                <a:solidFill>
                  <a:prstClr val="white"/>
                </a:solidFill>
                <a:latin typeface="Times New Roman" panose="02020603050405020304" pitchFamily="18" charset="0"/>
                <a:ea typeface="黑体" panose="02010609060101010101" pitchFamily="49" charset="-122"/>
              </a:rPr>
              <a:t>液压泵</a:t>
            </a:r>
            <a:r>
              <a:rPr lang="en-US" altLang="zh-CN" sz="2800" dirty="0">
                <a:solidFill>
                  <a:prstClr val="white"/>
                </a:solidFill>
                <a:latin typeface="Times New Roman" panose="02020603050405020304" pitchFamily="18" charset="0"/>
                <a:ea typeface="黑体" panose="02010609060101010101" pitchFamily="49" charset="-122"/>
              </a:rPr>
              <a:t>-</a:t>
            </a:r>
            <a:r>
              <a:rPr lang="zh-CN" altLang="zh-CN" sz="2800" dirty="0">
                <a:solidFill>
                  <a:prstClr val="white"/>
                </a:solidFill>
                <a:latin typeface="Times New Roman" panose="02020603050405020304" pitchFamily="18" charset="0"/>
                <a:ea typeface="黑体" panose="02010609060101010101" pitchFamily="49" charset="-122"/>
              </a:rPr>
              <a:t>蓄能器</a:t>
            </a:r>
            <a:r>
              <a:rPr lang="en-US" altLang="zh-CN" sz="2800" dirty="0">
                <a:solidFill>
                  <a:prstClr val="white"/>
                </a:solidFill>
                <a:latin typeface="Times New Roman" panose="02020603050405020304" pitchFamily="18" charset="0"/>
                <a:ea typeface="黑体" panose="02010609060101010101" pitchFamily="49" charset="-122"/>
              </a:rPr>
              <a:t>”</a:t>
            </a:r>
            <a:r>
              <a:rPr lang="zh-CN" altLang="zh-CN" sz="2800" dirty="0">
                <a:solidFill>
                  <a:prstClr val="white"/>
                </a:solidFill>
                <a:latin typeface="Times New Roman" panose="02020603050405020304" pitchFamily="18" charset="0"/>
                <a:ea typeface="黑体" panose="02010609060101010101" pitchFamily="49" charset="-122"/>
              </a:rPr>
              <a:t>组合的动态特性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3" name="圆角矩形 6">
            <a:extLst>
              <a:ext uri="{FF2B5EF4-FFF2-40B4-BE49-F238E27FC236}">
                <a16:creationId xmlns:a16="http://schemas.microsoft.com/office/drawing/2014/main" id="{8A698289-302B-4F7F-851C-46A83114036B}"/>
              </a:ext>
            </a:extLst>
          </p:cNvPr>
          <p:cNvSpPr/>
          <p:nvPr/>
        </p:nvSpPr>
        <p:spPr>
          <a:xfrm>
            <a:off x="186613" y="1017997"/>
            <a:ext cx="8789436" cy="336739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 </a:t>
            </a: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30" name="矩形 29">
            <a:extLst>
              <a:ext uri="{FF2B5EF4-FFF2-40B4-BE49-F238E27FC236}">
                <a16:creationId xmlns:a16="http://schemas.microsoft.com/office/drawing/2014/main" id="{6DF75B7E-5373-4EF0-97D7-DDDDE195FF9F}"/>
              </a:ext>
            </a:extLst>
          </p:cNvPr>
          <p:cNvSpPr/>
          <p:nvPr/>
        </p:nvSpPr>
        <p:spPr>
          <a:xfrm>
            <a:off x="7380705" y="2183468"/>
            <a:ext cx="704039" cy="2308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12-27</a:t>
            </a: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4" name="矩形 3">
            <a:extLst>
              <a:ext uri="{FF2B5EF4-FFF2-40B4-BE49-F238E27FC236}">
                <a16:creationId xmlns:a16="http://schemas.microsoft.com/office/drawing/2014/main" id="{8BD682BA-D836-46B5-86A7-3604854239D1}"/>
              </a:ext>
            </a:extLst>
          </p:cNvPr>
          <p:cNvSpPr/>
          <p:nvPr/>
        </p:nvSpPr>
        <p:spPr>
          <a:xfrm>
            <a:off x="278277" y="1036290"/>
            <a:ext cx="4572000" cy="784254"/>
          </a:xfrm>
          <a:prstGeom prst="rect">
            <a:avLst/>
          </a:prstGeom>
        </p:spPr>
        <p:txBody>
          <a:bodyPr>
            <a:spAutoFit/>
          </a:bodyPr>
          <a:lstStyle/>
          <a:p>
            <a:pPr>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上两式中</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蓄能器内的气体压力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7" name="矩形 6">
            <a:extLst>
              <a:ext uri="{FF2B5EF4-FFF2-40B4-BE49-F238E27FC236}">
                <a16:creationId xmlns:a16="http://schemas.microsoft.com/office/drawing/2014/main" id="{9E428882-F1B6-47B8-85CB-23E1FFDC2F5E}"/>
              </a:ext>
            </a:extLst>
          </p:cNvPr>
          <p:cNvSpPr/>
          <p:nvPr/>
        </p:nvSpPr>
        <p:spPr>
          <a:xfrm>
            <a:off x="278277" y="1694971"/>
            <a:ext cx="1622560" cy="414922"/>
          </a:xfrm>
          <a:prstGeom prst="rect">
            <a:avLst/>
          </a:prstGeom>
        </p:spPr>
        <p:txBody>
          <a:bodyPr wrap="none">
            <a:spAutoFit/>
          </a:bodyPr>
          <a:lstStyle/>
          <a:p>
            <a:pPr>
              <a:lnSpc>
                <a:spcPct val="150000"/>
              </a:lnSpc>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油液密度</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9" name="矩形 8">
            <a:extLst>
              <a:ext uri="{FF2B5EF4-FFF2-40B4-BE49-F238E27FC236}">
                <a16:creationId xmlns:a16="http://schemas.microsoft.com/office/drawing/2014/main" id="{7CB099D4-572C-4F92-8AB4-0C4153208BE0}"/>
              </a:ext>
            </a:extLst>
          </p:cNvPr>
          <p:cNvSpPr/>
          <p:nvPr/>
        </p:nvSpPr>
        <p:spPr>
          <a:xfrm>
            <a:off x="398390" y="2002304"/>
            <a:ext cx="1531188" cy="414922"/>
          </a:xfrm>
          <a:prstGeom prst="rect">
            <a:avLst/>
          </a:prstGeom>
        </p:spPr>
        <p:txBody>
          <a:bodyPr wrap="none">
            <a:spAutoFit/>
          </a:bodyPr>
          <a:lstStyle/>
          <a:p>
            <a:pPr>
              <a:lnSpc>
                <a:spcPct val="150000"/>
              </a:lnSpc>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短管长度</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4" name="矩形 13">
            <a:extLst>
              <a:ext uri="{FF2B5EF4-FFF2-40B4-BE49-F238E27FC236}">
                <a16:creationId xmlns:a16="http://schemas.microsoft.com/office/drawing/2014/main" id="{0D7849C7-14C1-417C-A688-2E6A8AED932A}"/>
              </a:ext>
            </a:extLst>
          </p:cNvPr>
          <p:cNvSpPr/>
          <p:nvPr/>
        </p:nvSpPr>
        <p:spPr>
          <a:xfrm>
            <a:off x="345490" y="2298884"/>
            <a:ext cx="1803699" cy="414922"/>
          </a:xfrm>
          <a:prstGeom prst="rect">
            <a:avLst/>
          </a:prstGeom>
        </p:spPr>
        <p:txBody>
          <a:bodyPr wrap="none">
            <a:spAutoFit/>
          </a:bodyPr>
          <a:lstStyle/>
          <a:p>
            <a:pPr>
              <a:lnSpc>
                <a:spcPct val="150000"/>
              </a:lnSpc>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短管截面积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1" name="矩形 20">
            <a:extLst>
              <a:ext uri="{FF2B5EF4-FFF2-40B4-BE49-F238E27FC236}">
                <a16:creationId xmlns:a16="http://schemas.microsoft.com/office/drawing/2014/main" id="{E1E0E9FD-9A30-4E49-A12E-36577AC1FE33}"/>
              </a:ext>
            </a:extLst>
          </p:cNvPr>
          <p:cNvSpPr/>
          <p:nvPr/>
        </p:nvSpPr>
        <p:spPr>
          <a:xfrm>
            <a:off x="231677" y="2602778"/>
            <a:ext cx="1697901" cy="414922"/>
          </a:xfrm>
          <a:prstGeom prst="rect">
            <a:avLst/>
          </a:prstGeom>
        </p:spPr>
        <p:txBody>
          <a:bodyPr wrap="none">
            <a:spAutoFit/>
          </a:bodyPr>
          <a:lstStyle/>
          <a:p>
            <a:pPr>
              <a:lnSpc>
                <a:spcPct val="150000"/>
              </a:lnSpc>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短管液阻</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矩形 23">
            <a:extLst>
              <a:ext uri="{FF2B5EF4-FFF2-40B4-BE49-F238E27FC236}">
                <a16:creationId xmlns:a16="http://schemas.microsoft.com/office/drawing/2014/main" id="{0C58E623-57F4-4113-98A0-1A97C99F52F1}"/>
              </a:ext>
            </a:extLst>
          </p:cNvPr>
          <p:cNvSpPr/>
          <p:nvPr/>
        </p:nvSpPr>
        <p:spPr>
          <a:xfrm>
            <a:off x="231677" y="2962821"/>
            <a:ext cx="3100529" cy="1323439"/>
          </a:xfrm>
          <a:prstGeom prst="rect">
            <a:avLst/>
          </a:prstGeom>
        </p:spPr>
        <p:txBody>
          <a:bodyPr wrap="none">
            <a:spAutoFit/>
          </a:bodyPr>
          <a:lstStyle/>
          <a:p>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κ</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气体的压缩系数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当蓄能器</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内气体的</a:t>
            </a:r>
            <a:r>
              <a:rPr lang="zh-CN" altLang="zh-CN" sz="1600" dirty="0">
                <a:latin typeface="Times New Roman" panose="02020603050405020304" pitchFamily="18" charset="0"/>
                <a:ea typeface="黑体" panose="02010609060101010101" pitchFamily="49" charset="-122"/>
              </a:rPr>
              <a:t>稳定压力为</a:t>
            </a:r>
            <a:r>
              <a:rPr lang="en-US" altLang="zh-CN" sz="1600" i="1"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latin typeface="Times New Roman" panose="02020603050405020304" pitchFamily="18" charset="0"/>
                <a:ea typeface="黑体" panose="02010609060101010101" pitchFamily="49" charset="-122"/>
                <a:cs typeface="Times New Roman" panose="02020603050405020304" pitchFamily="18" charset="0"/>
              </a:rPr>
              <a:t>A0</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气</a:t>
            </a:r>
            <a:endParaRPr lang="en-US" altLang="zh-CN" sz="1600" dirty="0">
              <a:latin typeface="Times New Roman" panose="02020603050405020304" pitchFamily="18" charset="0"/>
              <a:ea typeface="黑体" panose="02010609060101010101" pitchFamily="49" charset="-122"/>
            </a:endParaRPr>
          </a:p>
          <a:p>
            <a:r>
              <a:rPr lang="en-US" altLang="zh-CN" sz="1600" dirty="0">
                <a:latin typeface="Times New Roman" panose="02020603050405020304" pitchFamily="18" charset="0"/>
                <a:ea typeface="黑体" panose="02010609060101010101" pitchFamily="49" charset="-122"/>
              </a:rPr>
              <a:t>      </a:t>
            </a:r>
            <a:r>
              <a:rPr lang="zh-CN" altLang="zh-CN" sz="1600" dirty="0">
                <a:latin typeface="Times New Roman" panose="02020603050405020304" pitchFamily="18" charset="0"/>
                <a:ea typeface="黑体" panose="02010609060101010101" pitchFamily="49" charset="-122"/>
              </a:rPr>
              <a:t>体状态方程中的多变指数为</a:t>
            </a:r>
            <a:endParaRPr lang="en-US" altLang="zh-CN" sz="1600" dirty="0">
              <a:latin typeface="Times New Roman" panose="02020603050405020304" pitchFamily="18" charset="0"/>
              <a:ea typeface="黑体" panose="02010609060101010101" pitchFamily="49" charset="-122"/>
            </a:endParaRPr>
          </a:p>
          <a:p>
            <a:r>
              <a:rPr lang="en-US" altLang="zh-CN" sz="1600" i="1" dirty="0">
                <a:latin typeface="Times New Roman" panose="02020603050405020304" pitchFamily="18" charset="0"/>
                <a:ea typeface="黑体" panose="02010609060101010101" pitchFamily="49" charset="-122"/>
              </a:rPr>
              <a:t>      n</a:t>
            </a:r>
            <a:r>
              <a:rPr lang="zh-CN" altLang="zh-CN" sz="1600" dirty="0">
                <a:latin typeface="Times New Roman" panose="02020603050405020304" pitchFamily="18" charset="0"/>
                <a:ea typeface="黑体" panose="02010609060101010101" pitchFamily="49" charset="-122"/>
              </a:rPr>
              <a:t>时</a:t>
            </a:r>
            <a:r>
              <a:rPr lang="en-US" altLang="zh-CN" sz="1600" dirty="0">
                <a:latin typeface="Times New Roman" panose="02020603050405020304" pitchFamily="18" charset="0"/>
                <a:ea typeface="黑体" panose="02010609060101010101" pitchFamily="49" charset="-122"/>
              </a:rPr>
              <a:t>,</a:t>
            </a:r>
            <a:r>
              <a:rPr lang="en-US" altLang="zh-CN" sz="1600" i="1" dirty="0">
                <a:latin typeface="Times New Roman" panose="02020603050405020304" pitchFamily="18" charset="0"/>
                <a:ea typeface="黑体" panose="02010609060101010101" pitchFamily="49" charset="-122"/>
                <a:cs typeface="Times New Roman" panose="02020603050405020304" pitchFamily="18" charset="0"/>
              </a:rPr>
              <a:t>κ</a:t>
            </a:r>
            <a:r>
              <a:rPr lang="en-US" altLang="zh-CN" sz="1600" baseline="-25000" dirty="0">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=1/(</a:t>
            </a:r>
            <a:r>
              <a:rPr lang="en-US" altLang="zh-CN" sz="1600" i="1" dirty="0">
                <a:latin typeface="Times New Roman" panose="02020603050405020304" pitchFamily="18" charset="0"/>
                <a:ea typeface="黑体" panose="02010609060101010101" pitchFamily="49" charset="-122"/>
                <a:cs typeface="Times New Roman" panose="02020603050405020304" pitchFamily="18" charset="0"/>
              </a:rPr>
              <a:t>np</a:t>
            </a:r>
            <a:r>
              <a:rPr lang="en-US" altLang="zh-CN" sz="1600" baseline="-25000" dirty="0">
                <a:latin typeface="Times New Roman" panose="02020603050405020304" pitchFamily="18" charset="0"/>
                <a:ea typeface="黑体" panose="02010609060101010101" pitchFamily="49" charset="-122"/>
                <a:cs typeface="Times New Roman" panose="02020603050405020304" pitchFamily="18" charset="0"/>
              </a:rPr>
              <a:t>A0</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1600" dirty="0">
              <a:latin typeface="Times New Roman" panose="02020603050405020304" pitchFamily="18" charset="0"/>
              <a:ea typeface="黑体" panose="02010609060101010101" pitchFamily="49" charset="-122"/>
            </a:endParaRPr>
          </a:p>
        </p:txBody>
      </p:sp>
      <p:sp>
        <p:nvSpPr>
          <p:cNvPr id="33" name="矩形 32">
            <a:extLst>
              <a:ext uri="{FF2B5EF4-FFF2-40B4-BE49-F238E27FC236}">
                <a16:creationId xmlns:a16="http://schemas.microsoft.com/office/drawing/2014/main" id="{8C9CB135-8D38-458A-AB14-83571CE1A63C}"/>
              </a:ext>
            </a:extLst>
          </p:cNvPr>
          <p:cNvSpPr/>
          <p:nvPr/>
        </p:nvSpPr>
        <p:spPr>
          <a:xfrm>
            <a:off x="231677" y="3985389"/>
            <a:ext cx="2666114" cy="338554"/>
          </a:xfrm>
          <a:prstGeom prst="rect">
            <a:avLst/>
          </a:prstGeom>
        </p:spPr>
        <p:txBody>
          <a:bodyPr wrap="none">
            <a:spAutoFit/>
          </a:bodyPr>
          <a:lstStyle/>
          <a:p>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蓄能器内气体体积。</a:t>
            </a:r>
            <a:endParaRPr lang="zh-CN" altLang="en-US" sz="1600" dirty="0">
              <a:latin typeface="Times New Roman" panose="02020603050405020304" pitchFamily="18" charset="0"/>
              <a:ea typeface="黑体" panose="02010609060101010101" pitchFamily="49" charset="-122"/>
            </a:endParaRPr>
          </a:p>
        </p:txBody>
      </p:sp>
      <p:sp>
        <p:nvSpPr>
          <p:cNvPr id="35" name="矩形 34">
            <a:extLst>
              <a:ext uri="{FF2B5EF4-FFF2-40B4-BE49-F238E27FC236}">
                <a16:creationId xmlns:a16="http://schemas.microsoft.com/office/drawing/2014/main" id="{30975B72-3875-4B7F-ACBE-5E79FDEB747F}"/>
              </a:ext>
            </a:extLst>
          </p:cNvPr>
          <p:cNvSpPr/>
          <p:nvPr/>
        </p:nvSpPr>
        <p:spPr>
          <a:xfrm>
            <a:off x="3767793" y="1002960"/>
            <a:ext cx="4572000" cy="1153586"/>
          </a:xfrm>
          <a:prstGeom prst="rect">
            <a:avLst/>
          </a:prstGeom>
        </p:spPr>
        <p:txBody>
          <a:bodyPr>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将上两式取增量、进行拉氏变换</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代入整理并用蓄能器的固有角频率</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和阻尼比</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ζ</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来表达时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可得</a:t>
            </a:r>
          </a:p>
        </p:txBody>
      </p:sp>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C2418D3D-CE1F-4F6D-A585-7D4D6CA5124F}"/>
                  </a:ext>
                </a:extLst>
              </p:cNvPr>
              <p:cNvSpPr/>
              <p:nvPr/>
            </p:nvSpPr>
            <p:spPr>
              <a:xfrm>
                <a:off x="4242314" y="1979766"/>
                <a:ext cx="3201197" cy="656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P</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A</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d>
                        <m:dPr>
                          <m:begChr m:val="["/>
                          <m:endChr m:val="]"/>
                          <m:ctrlPr>
                            <a:rPr lang="zh-CN" altLang="en-US" sz="1400" i="1">
                              <a:latin typeface="Cambria Math" panose="02040503050406030204" pitchFamily="18" charset="0"/>
                            </a:rPr>
                          </m:ctrlPr>
                        </m:dPr>
                        <m:e>
                          <m:sSup>
                            <m:sSupPr>
                              <m:ctrlPr>
                                <a:rPr lang="zh-CN" altLang="en-US" sz="1400" i="1">
                                  <a:latin typeface="Cambria Math" panose="02040503050406030204" pitchFamily="18" charset="0"/>
                                </a:rPr>
                              </m:ctrlPr>
                            </m:sSupPr>
                            <m:e>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𝑠</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A</m:t>
                                          </m:r>
                                        </m:sub>
                                      </m:sSub>
                                    </m:den>
                                  </m:f>
                                </m:e>
                              </m:d>
                            </m:e>
                            <m:sup>
                              <m:r>
                                <a:rPr lang="zh-CN" altLang="en-US" sz="1400" i="0">
                                  <a:latin typeface="Cambria Math" panose="02040503050406030204" pitchFamily="18" charset="0"/>
                                </a:rPr>
                                <m:t>2</m:t>
                              </m:r>
                            </m:sup>
                          </m:sSup>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A</m:t>
                              </m:r>
                            </m:sub>
                          </m:sSub>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𝑠</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A</m:t>
                                      </m:r>
                                    </m:sub>
                                  </m:sSub>
                                </m:den>
                              </m:f>
                            </m:e>
                          </m:d>
                          <m:r>
                            <a:rPr lang="zh-CN" altLang="en-US" sz="1400" i="0">
                              <a:latin typeface="Cambria Math" panose="02040503050406030204" pitchFamily="18" charset="0"/>
                            </a:rPr>
                            <m:t>+1</m:t>
                          </m:r>
                        </m:e>
                      </m:d>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36" name="矩形 35">
                <a:extLst>
                  <a:ext uri="{FF2B5EF4-FFF2-40B4-BE49-F238E27FC236}">
                    <a16:creationId xmlns:a16="http://schemas.microsoft.com/office/drawing/2014/main" id="{C2418D3D-CE1F-4F6D-A585-7D4D6CA5124F}"/>
                  </a:ext>
                </a:extLst>
              </p:cNvPr>
              <p:cNvSpPr>
                <a:spLocks noRot="1" noChangeAspect="1" noMove="1" noResize="1" noEditPoints="1" noAdjustHandles="1" noChangeArrowheads="1" noChangeShapeType="1" noTextEdit="1"/>
              </p:cNvSpPr>
              <p:nvPr/>
            </p:nvSpPr>
            <p:spPr>
              <a:xfrm>
                <a:off x="4242314" y="1979766"/>
                <a:ext cx="3201197" cy="65620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FC378769-A708-4765-A0C3-27E534E1CEF9}"/>
                  </a:ext>
                </a:extLst>
              </p:cNvPr>
              <p:cNvSpPr/>
              <p:nvPr/>
            </p:nvSpPr>
            <p:spPr>
              <a:xfrm>
                <a:off x="4219759" y="2602778"/>
                <a:ext cx="1681421" cy="13963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1400" i="1">
                              <a:latin typeface="Cambria Math" panose="02040503050406030204" pitchFamily="18" charset="0"/>
                            </a:rPr>
                          </m:ctrlPr>
                        </m:dPr>
                        <m:e>
                          <m:m>
                            <m:mPr>
                              <m:plcHide m:val="on"/>
                              <m:mcs>
                                <m:mc>
                                  <m:mcPr>
                                    <m:count m:val="1"/>
                                    <m:mcJc m:val="center"/>
                                  </m:mcPr>
                                </m:mc>
                              </m:mcs>
                              <m:ctrlPr>
                                <a:rPr lang="zh-CN" altLang="en-US" sz="1400" i="1">
                                  <a:latin typeface="Cambria Math" panose="02040503050406030204" pitchFamily="18" charset="0"/>
                                </a:rPr>
                              </m:ctrlPr>
                            </m:mPr>
                            <m:m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A</m:t>
                                    </m:r>
                                  </m:sub>
                                </m:sSub>
                                <m:r>
                                  <a:rPr lang="zh-CN" altLang="en-US" sz="1400" i="0">
                                    <a:latin typeface="Cambria Math" panose="02040503050406030204" pitchFamily="18" charset="0"/>
                                  </a:rPr>
                                  <m:t>=</m:t>
                                </m:r>
                                <m:rad>
                                  <m:radPr>
                                    <m:degHide m:val="on"/>
                                    <m:ctrlPr>
                                      <a:rPr lang="zh-CN" altLang="en-US" sz="1400" i="1">
                                        <a:latin typeface="Cambria Math" panose="02040503050406030204" pitchFamily="18" charset="0"/>
                                      </a:rPr>
                                    </m:ctrlPr>
                                  </m:radPr>
                                  <m:deg/>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𝐴</m:t>
                                        </m:r>
                                      </m:num>
                                      <m:den>
                                        <m:r>
                                          <a:rPr lang="zh-CN" altLang="en-US" sz="1400" i="1">
                                            <a:latin typeface="Cambria Math" panose="02040503050406030204" pitchFamily="18" charset="0"/>
                                          </a:rPr>
                                          <m:t>𝜌</m:t>
                                        </m:r>
                                        <m:r>
                                          <a:rPr lang="zh-CN" altLang="en-US" sz="1400" i="1">
                                            <a:latin typeface="Cambria Math" panose="02040503050406030204" pitchFamily="18" charset="0"/>
                                          </a:rPr>
                                          <m:t>𝑙</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𝜅</m:t>
                                            </m:r>
                                          </m:e>
                                          <m:sub>
                                            <m:r>
                                              <m:rPr>
                                                <m:sty m:val="p"/>
                                              </m:rPr>
                                              <a:rPr lang="zh-CN" altLang="en-US" sz="1400" i="0">
                                                <a:latin typeface="Cambria Math" panose="02040503050406030204" pitchFamily="18" charset="0"/>
                                              </a:rPr>
                                              <m:t>A</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𝑉</m:t>
                                            </m:r>
                                          </m:e>
                                          <m:sub>
                                            <m:r>
                                              <m:rPr>
                                                <m:sty m:val="p"/>
                                              </m:rPr>
                                              <a:rPr lang="zh-CN" altLang="en-US" sz="1400" i="0">
                                                <a:latin typeface="Cambria Math" panose="02040503050406030204" pitchFamily="18" charset="0"/>
                                              </a:rPr>
                                              <m:t>A</m:t>
                                            </m:r>
                                          </m:sub>
                                        </m:sSub>
                                      </m:den>
                                    </m:f>
                                  </m:e>
                                </m:rad>
                              </m:e>
                            </m:mr>
                            <m:m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A</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𝑅</m:t>
                                        </m:r>
                                      </m:e>
                                      <m:sub>
                                        <m:r>
                                          <m:rPr>
                                            <m:sty m:val="p"/>
                                          </m:rPr>
                                          <a:rPr lang="zh-CN" altLang="en-US" sz="1400" i="0">
                                            <a:latin typeface="Cambria Math" panose="02040503050406030204" pitchFamily="18" charset="0"/>
                                          </a:rPr>
                                          <m:t>A</m:t>
                                        </m:r>
                                      </m:sub>
                                    </m:sSub>
                                  </m:num>
                                  <m:den>
                                    <m:r>
                                      <a:rPr lang="zh-CN" altLang="en-US" sz="1400" i="0">
                                        <a:latin typeface="Cambria Math" panose="02040503050406030204" pitchFamily="18" charset="0"/>
                                      </a:rPr>
                                      <m:t>2</m:t>
                                    </m:r>
                                  </m:den>
                                </m:f>
                                <m:rad>
                                  <m:radPr>
                                    <m:degHide m:val="on"/>
                                    <m:ctrlPr>
                                      <a:rPr lang="zh-CN" altLang="en-US" sz="1400" i="1">
                                        <a:latin typeface="Cambria Math" panose="02040503050406030204" pitchFamily="18" charset="0"/>
                                      </a:rPr>
                                    </m:ctrlPr>
                                  </m:radPr>
                                  <m:deg/>
                                  <m:e>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𝜅</m:t>
                                            </m:r>
                                          </m:e>
                                          <m:sub>
                                            <m:r>
                                              <m:rPr>
                                                <m:sty m:val="p"/>
                                              </m:rPr>
                                              <a:rPr lang="zh-CN" altLang="en-US" sz="1400" i="0">
                                                <a:latin typeface="Cambria Math" panose="02040503050406030204" pitchFamily="18" charset="0"/>
                                              </a:rPr>
                                              <m:t>A</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𝑉</m:t>
                                            </m:r>
                                          </m:e>
                                          <m:sub>
                                            <m:r>
                                              <m:rPr>
                                                <m:sty m:val="p"/>
                                              </m:rPr>
                                              <a:rPr lang="zh-CN" altLang="en-US" sz="1400" i="0">
                                                <a:latin typeface="Cambria Math" panose="02040503050406030204" pitchFamily="18" charset="0"/>
                                              </a:rPr>
                                              <m:t>A</m:t>
                                            </m:r>
                                          </m:sub>
                                        </m:sSub>
                                        <m:r>
                                          <a:rPr lang="zh-CN" altLang="en-US" sz="1400" i="1">
                                            <a:latin typeface="Cambria Math" panose="02040503050406030204" pitchFamily="18" charset="0"/>
                                          </a:rPr>
                                          <m:t>𝐴</m:t>
                                        </m:r>
                                      </m:num>
                                      <m:den>
                                        <m:r>
                                          <a:rPr lang="zh-CN" altLang="en-US" sz="1400" i="1">
                                            <a:latin typeface="Cambria Math" panose="02040503050406030204" pitchFamily="18" charset="0"/>
                                          </a:rPr>
                                          <m:t>𝜌</m:t>
                                        </m:r>
                                        <m:r>
                                          <a:rPr lang="zh-CN" altLang="en-US" sz="1400" i="1">
                                            <a:latin typeface="Cambria Math" panose="02040503050406030204" pitchFamily="18" charset="0"/>
                                          </a:rPr>
                                          <m:t>𝑙</m:t>
                                        </m:r>
                                      </m:den>
                                    </m:f>
                                  </m:e>
                                </m:rad>
                              </m:e>
                            </m:mr>
                          </m:m>
                        </m:e>
                      </m:d>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37" name="矩形 36">
                <a:extLst>
                  <a:ext uri="{FF2B5EF4-FFF2-40B4-BE49-F238E27FC236}">
                    <a16:creationId xmlns:a16="http://schemas.microsoft.com/office/drawing/2014/main" id="{FC378769-A708-4765-A0C3-27E534E1CEF9}"/>
                  </a:ext>
                </a:extLst>
              </p:cNvPr>
              <p:cNvSpPr>
                <a:spLocks noRot="1" noChangeAspect="1" noMove="1" noResize="1" noEditPoints="1" noAdjustHandles="1" noChangeArrowheads="1" noChangeShapeType="1" noTextEdit="1"/>
              </p:cNvSpPr>
              <p:nvPr/>
            </p:nvSpPr>
            <p:spPr>
              <a:xfrm>
                <a:off x="4219759" y="2602778"/>
                <a:ext cx="1681421" cy="1396344"/>
              </a:xfrm>
              <a:prstGeom prst="rect">
                <a:avLst/>
              </a:prstGeom>
              <a:blipFill>
                <a:blip r:embed="rId3"/>
                <a:stretch>
                  <a:fillRect/>
                </a:stretch>
              </a:blipFill>
            </p:spPr>
            <p:txBody>
              <a:bodyPr/>
              <a:lstStyle/>
              <a:p>
                <a:r>
                  <a:rPr lang="zh-CN" altLang="en-US">
                    <a:noFill/>
                  </a:rPr>
                  <a:t> </a:t>
                </a:r>
              </a:p>
            </p:txBody>
          </p:sp>
        </mc:Fallback>
      </mc:AlternateContent>
      <p:sp>
        <p:nvSpPr>
          <p:cNvPr id="38" name="矩形 37">
            <a:extLst>
              <a:ext uri="{FF2B5EF4-FFF2-40B4-BE49-F238E27FC236}">
                <a16:creationId xmlns:a16="http://schemas.microsoft.com/office/drawing/2014/main" id="{501220FC-5795-45EC-A676-17DB60D34B59}"/>
              </a:ext>
            </a:extLst>
          </p:cNvPr>
          <p:cNvSpPr/>
          <p:nvPr/>
        </p:nvSpPr>
        <p:spPr>
          <a:xfrm>
            <a:off x="5824846" y="3198628"/>
            <a:ext cx="704039"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12-28</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415265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arn(inVertical)">
                                      <p:cBhvr>
                                        <p:cTn id="26" dur="500"/>
                                        <p:tgtEl>
                                          <p:spTgt spid="21"/>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barn(inVertical)">
                                      <p:cBhvr>
                                        <p:cTn id="29" dur="500"/>
                                        <p:tgtEl>
                                          <p:spTgt spid="24"/>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arn(inVertical)">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arn(inVertical)">
                                      <p:cBhvr>
                                        <p:cTn id="37" dur="500"/>
                                        <p:tgtEl>
                                          <p:spTgt spid="3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arn(inVertical)">
                                      <p:cBhvr>
                                        <p:cTn id="40" dur="500"/>
                                        <p:tgtEl>
                                          <p:spTgt spid="30"/>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barn(inVertical)">
                                      <p:cBhvr>
                                        <p:cTn id="43" dur="500"/>
                                        <p:tgtEl>
                                          <p:spTgt spid="3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barn(inVertical)">
                                      <p:cBhvr>
                                        <p:cTn id="46" dur="500"/>
                                        <p:tgtEl>
                                          <p:spTgt spid="3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barn(inVertical)">
                                      <p:cBhvr>
                                        <p:cTn id="4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0" grpId="0"/>
      <p:bldP spid="4" grpId="0"/>
      <p:bldP spid="7" grpId="0"/>
      <p:bldP spid="9" grpId="0"/>
      <p:bldP spid="14" grpId="0"/>
      <p:bldP spid="21" grpId="0"/>
      <p:bldP spid="24" grpId="0"/>
      <p:bldP spid="33" grpId="0"/>
      <p:bldP spid="35" grpId="0"/>
      <p:bldP spid="36" grpId="0"/>
      <p:bldP spid="37" grpId="0"/>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264912" y="146002"/>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第三节  </a:t>
            </a:r>
            <a:r>
              <a:rPr lang="en-US" altLang="zh-CN" sz="2800" dirty="0">
                <a:solidFill>
                  <a:prstClr val="white"/>
                </a:solidFill>
                <a:latin typeface="Times New Roman" panose="02020603050405020304" pitchFamily="18" charset="0"/>
                <a:ea typeface="黑体" panose="02010609060101010101" pitchFamily="49" charset="-122"/>
              </a:rPr>
              <a:t>“</a:t>
            </a:r>
            <a:r>
              <a:rPr lang="zh-CN" altLang="zh-CN" sz="2800" dirty="0">
                <a:solidFill>
                  <a:prstClr val="white"/>
                </a:solidFill>
                <a:latin typeface="Times New Roman" panose="02020603050405020304" pitchFamily="18" charset="0"/>
                <a:ea typeface="黑体" panose="02010609060101010101" pitchFamily="49" charset="-122"/>
              </a:rPr>
              <a:t>液压泵</a:t>
            </a:r>
            <a:r>
              <a:rPr lang="en-US" altLang="zh-CN" sz="2800" dirty="0">
                <a:solidFill>
                  <a:prstClr val="white"/>
                </a:solidFill>
                <a:latin typeface="Times New Roman" panose="02020603050405020304" pitchFamily="18" charset="0"/>
                <a:ea typeface="黑体" panose="02010609060101010101" pitchFamily="49" charset="-122"/>
              </a:rPr>
              <a:t>-</a:t>
            </a:r>
            <a:r>
              <a:rPr lang="zh-CN" altLang="zh-CN" sz="2800" dirty="0">
                <a:solidFill>
                  <a:prstClr val="white"/>
                </a:solidFill>
                <a:latin typeface="Times New Roman" panose="02020603050405020304" pitchFamily="18" charset="0"/>
                <a:ea typeface="黑体" panose="02010609060101010101" pitchFamily="49" charset="-122"/>
              </a:rPr>
              <a:t>蓄能器</a:t>
            </a:r>
            <a:r>
              <a:rPr lang="en-US" altLang="zh-CN" sz="2800" dirty="0">
                <a:solidFill>
                  <a:prstClr val="white"/>
                </a:solidFill>
                <a:latin typeface="Times New Roman" panose="02020603050405020304" pitchFamily="18" charset="0"/>
                <a:ea typeface="黑体" panose="02010609060101010101" pitchFamily="49" charset="-122"/>
              </a:rPr>
              <a:t>”</a:t>
            </a:r>
            <a:r>
              <a:rPr lang="zh-CN" altLang="zh-CN" sz="2800" dirty="0">
                <a:solidFill>
                  <a:prstClr val="white"/>
                </a:solidFill>
                <a:latin typeface="Times New Roman" panose="02020603050405020304" pitchFamily="18" charset="0"/>
                <a:ea typeface="黑体" panose="02010609060101010101" pitchFamily="49" charset="-122"/>
              </a:rPr>
              <a:t>组合的动态特性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30" name="矩形 29">
            <a:extLst>
              <a:ext uri="{FF2B5EF4-FFF2-40B4-BE49-F238E27FC236}">
                <a16:creationId xmlns:a16="http://schemas.microsoft.com/office/drawing/2014/main" id="{6DF75B7E-5373-4EF0-97D7-DDDDE195FF9F}"/>
              </a:ext>
            </a:extLst>
          </p:cNvPr>
          <p:cNvSpPr/>
          <p:nvPr/>
        </p:nvSpPr>
        <p:spPr>
          <a:xfrm>
            <a:off x="2868470" y="1713469"/>
            <a:ext cx="704039" cy="2308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12-29</a:t>
            </a: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 name="矩形 1">
            <a:extLst>
              <a:ext uri="{FF2B5EF4-FFF2-40B4-BE49-F238E27FC236}">
                <a16:creationId xmlns:a16="http://schemas.microsoft.com/office/drawing/2014/main" id="{ECF952A0-AB17-43C8-9169-74E9D4999EA9}"/>
              </a:ext>
            </a:extLst>
          </p:cNvPr>
          <p:cNvSpPr/>
          <p:nvPr/>
        </p:nvSpPr>
        <p:spPr>
          <a:xfrm>
            <a:off x="511077" y="1219763"/>
            <a:ext cx="1519968"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4EC1C5A4-06F4-40C3-B4E5-74E8FDD570E3}"/>
                  </a:ext>
                </a:extLst>
              </p:cNvPr>
              <p:cNvSpPr/>
              <p:nvPr/>
            </p:nvSpPr>
            <p:spPr>
              <a:xfrm>
                <a:off x="350332" y="1589441"/>
                <a:ext cx="2787943" cy="4975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A</m:t>
                          </m:r>
                        </m:sub>
                      </m:sSub>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𝜅</m:t>
                          </m:r>
                        </m:e>
                        <m:sub>
                          <m:r>
                            <m:rPr>
                              <m:sty m:val="p"/>
                            </m:rPr>
                            <a:rPr lang="zh-CN" altLang="en-US" sz="1400" i="0">
                              <a:latin typeface="Cambria Math" panose="02040503050406030204" pitchFamily="18" charset="0"/>
                            </a:rPr>
                            <m:t>A</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𝑉</m:t>
                          </m:r>
                        </m:e>
                        <m:sub>
                          <m:r>
                            <m:rPr>
                              <m:sty m:val="p"/>
                            </m:rPr>
                            <a:rPr lang="zh-CN" altLang="en-US" sz="1400" i="0">
                              <a:latin typeface="Cambria Math" panose="02040503050406030204" pitchFamily="18" charset="0"/>
                            </a:rPr>
                            <m:t>A</m:t>
                          </m:r>
                        </m:sub>
                      </m:sSub>
                      <m:r>
                        <a:rPr lang="zh-CN" altLang="en-US" sz="1400" i="1">
                          <a:latin typeface="Cambria Math" panose="02040503050406030204" pitchFamily="18" charset="0"/>
                        </a:rPr>
                        <m:t>𝑠</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A</m:t>
                          </m:r>
                        </m:sub>
                      </m:sSub>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𝑠</m:t>
                          </m:r>
                        </m:num>
                        <m:den>
                          <m:r>
                            <a:rPr lang="zh-CN" altLang="en-US" sz="1400" i="1">
                              <a:latin typeface="Cambria Math" panose="02040503050406030204" pitchFamily="18" charset="0"/>
                            </a:rPr>
                            <m:t>𝑅</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c</m:t>
                              </m:r>
                            </m:sub>
                          </m:sSub>
                        </m:den>
                      </m:f>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A</m:t>
                          </m:r>
                        </m:sub>
                      </m:sSub>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oMath>
                  </m:oMathPara>
                </a14:m>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4EC1C5A4-06F4-40C3-B4E5-74E8FDD570E3}"/>
                  </a:ext>
                </a:extLst>
              </p:cNvPr>
              <p:cNvSpPr>
                <a:spLocks noRot="1" noChangeAspect="1" noMove="1" noResize="1" noEditPoints="1" noAdjustHandles="1" noChangeArrowheads="1" noChangeShapeType="1" noTextEdit="1"/>
              </p:cNvSpPr>
              <p:nvPr/>
            </p:nvSpPr>
            <p:spPr>
              <a:xfrm>
                <a:off x="350332" y="1589441"/>
                <a:ext cx="2787943" cy="497572"/>
              </a:xfrm>
              <a:prstGeom prst="rect">
                <a:avLst/>
              </a:prstGeom>
              <a:blipFill>
                <a:blip r:embed="rId2"/>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3C352F59-A730-4319-A485-4E8E8B537540}"/>
              </a:ext>
            </a:extLst>
          </p:cNvPr>
          <p:cNvSpPr/>
          <p:nvPr/>
        </p:nvSpPr>
        <p:spPr>
          <a:xfrm>
            <a:off x="511077" y="2059377"/>
            <a:ext cx="4572000" cy="1569660"/>
          </a:xfrm>
          <a:prstGeom prst="rect">
            <a:avLst/>
          </a:prstGeom>
        </p:spPr>
        <p:txBody>
          <a:bodyPr>
            <a:spAutoFit/>
          </a:bodyPr>
          <a:lstStyle/>
          <a:p>
            <a:pPr>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转折角频率</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pPr>
              <a:lnSpc>
                <a:spcPct val="150000"/>
              </a:lnSpc>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Rκ</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P0</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P0</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κ</a:t>
            </a:r>
            <a:r>
              <a:rPr lang="en-US" altLang="zh-CN" sz="1600" i="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pPr>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在这里</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的稳态值。</a:t>
            </a:r>
            <a:endParaRPr lang="zh-CN" altLang="en-US" sz="1600" dirty="0">
              <a:latin typeface="Times New Roman" panose="02020603050405020304" pitchFamily="18" charset="0"/>
              <a:ea typeface="黑体" panose="02010609060101010101" pitchFamily="49" charset="-122"/>
            </a:endParaRPr>
          </a:p>
        </p:txBody>
      </p:sp>
      <p:sp>
        <p:nvSpPr>
          <p:cNvPr id="6" name="矩形 5">
            <a:extLst>
              <a:ext uri="{FF2B5EF4-FFF2-40B4-BE49-F238E27FC236}">
                <a16:creationId xmlns:a16="http://schemas.microsoft.com/office/drawing/2014/main" id="{D6E29427-B060-437A-8B2D-C4647677250E}"/>
              </a:ext>
            </a:extLst>
          </p:cNvPr>
          <p:cNvSpPr/>
          <p:nvPr/>
        </p:nvSpPr>
        <p:spPr>
          <a:xfrm>
            <a:off x="3904836" y="1094208"/>
            <a:ext cx="4572000" cy="1153586"/>
          </a:xfrm>
          <a:prstGeom prst="rect">
            <a:avLst/>
          </a:prstGeom>
        </p:spPr>
        <p:txBody>
          <a:bodyPr>
            <a:spAutoFit/>
          </a:bodyPr>
          <a:lstStyle/>
          <a:p>
            <a:pPr>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可作出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蓄能器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组合的框图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12-7)</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并得出如下的传递函数式</a:t>
            </a:r>
          </a:p>
        </p:txBody>
      </p:sp>
      <p:pic>
        <p:nvPicPr>
          <p:cNvPr id="25" name="12T7.EPS" descr="id:2147508521;FounderCES">
            <a:extLst>
              <a:ext uri="{FF2B5EF4-FFF2-40B4-BE49-F238E27FC236}">
                <a16:creationId xmlns:a16="http://schemas.microsoft.com/office/drawing/2014/main" id="{49D9CA41-D342-4034-B81A-C1E2E2FAAE2E}"/>
              </a:ext>
            </a:extLst>
          </p:cNvPr>
          <p:cNvPicPr/>
          <p:nvPr/>
        </p:nvPicPr>
        <p:blipFill>
          <a:blip r:embed="rId3"/>
          <a:stretch>
            <a:fillRect/>
          </a:stretch>
        </p:blipFill>
        <p:spPr>
          <a:xfrm>
            <a:off x="4395817" y="2230965"/>
            <a:ext cx="3528060" cy="1007745"/>
          </a:xfrm>
          <a:prstGeom prst="rect">
            <a:avLst/>
          </a:prstGeom>
        </p:spPr>
      </p:pic>
      <p:sp>
        <p:nvSpPr>
          <p:cNvPr id="8" name="矩形 7">
            <a:extLst>
              <a:ext uri="{FF2B5EF4-FFF2-40B4-BE49-F238E27FC236}">
                <a16:creationId xmlns:a16="http://schemas.microsoft.com/office/drawing/2014/main" id="{E9255D7D-BC8E-4465-97D7-86BB36E5F49D}"/>
              </a:ext>
            </a:extLst>
          </p:cNvPr>
          <p:cNvSpPr/>
          <p:nvPr/>
        </p:nvSpPr>
        <p:spPr>
          <a:xfrm>
            <a:off x="5005688" y="3238710"/>
            <a:ext cx="2268570" cy="252633"/>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12-7</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蓄能器</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组合的框图</a:t>
            </a:r>
            <a:endParaRPr lang="zh-CN" alt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CC9C89D3-9F21-4DA0-B531-2F9642C96962}"/>
                  </a:ext>
                </a:extLst>
              </p:cNvPr>
              <p:cNvSpPr/>
              <p:nvPr/>
            </p:nvSpPr>
            <p:spPr>
              <a:xfrm>
                <a:off x="3138275" y="3527440"/>
                <a:ext cx="5330736" cy="9730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𝛷</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P</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P</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den>
                      </m:f>
                      <m:r>
                        <a:rPr lang="zh-CN" altLang="en-US" sz="1400" i="0">
                          <a:latin typeface="Cambria Math" panose="02040503050406030204" pitchFamily="18" charset="0"/>
                        </a:rPr>
                        <m:t>=</m:t>
                      </m:r>
                      <m:r>
                        <a:rPr lang="zh-CN" altLang="en-US" sz="1400" i="1">
                          <a:latin typeface="Cambria Math" panose="02040503050406030204" pitchFamily="18" charset="0"/>
                        </a:rPr>
                        <m:t>𝑅</m:t>
                      </m:r>
                      <m:d>
                        <m:dPr>
                          <m:begChr m:val="["/>
                          <m:endChr m:val="]"/>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sSup>
                                <m:sSupPr>
                                  <m:ctrlPr>
                                    <a:rPr lang="zh-CN" altLang="en-US" sz="1400" i="1">
                                      <a:latin typeface="Cambria Math" panose="02040503050406030204" pitchFamily="18" charset="0"/>
                                    </a:rPr>
                                  </m:ctrlPr>
                                </m:sSupPr>
                                <m:e>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𝑠</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A</m:t>
                                              </m:r>
                                            </m:sub>
                                          </m:sSub>
                                        </m:den>
                                      </m:f>
                                    </m:e>
                                  </m:d>
                                </m:e>
                                <m:sup>
                                  <m:r>
                                    <a:rPr lang="zh-CN" altLang="en-US" sz="1400" i="0">
                                      <a:latin typeface="Cambria Math" panose="02040503050406030204" pitchFamily="18" charset="0"/>
                                    </a:rPr>
                                    <m:t>2</m:t>
                                  </m:r>
                                </m:sup>
                              </m:sSup>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A</m:t>
                                  </m:r>
                                </m:sub>
                              </m:sSub>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𝑠</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A</m:t>
                                          </m:r>
                                        </m:sub>
                                      </m:sSub>
                                    </m:den>
                                  </m:f>
                                </m:e>
                              </m:d>
                              <m:r>
                                <a:rPr lang="zh-CN" altLang="en-US" sz="1400" i="0">
                                  <a:latin typeface="Cambria Math" panose="02040503050406030204" pitchFamily="18" charset="0"/>
                                </a:rPr>
                                <m:t>+1</m:t>
                              </m:r>
                            </m:num>
                            <m:den>
                              <m:sSup>
                                <m:sSupPr>
                                  <m:ctrlPr>
                                    <a:rPr lang="zh-CN" altLang="en-US" sz="1400" i="1">
                                      <a:latin typeface="Cambria Math" panose="02040503050406030204" pitchFamily="18" charset="0"/>
                                    </a:rPr>
                                  </m:ctrlPr>
                                </m:sSupPr>
                                <m:e>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𝑠</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A</m:t>
                                              </m:r>
                                            </m:sub>
                                          </m:sSub>
                                        </m:den>
                                      </m:f>
                                    </m:e>
                                  </m:d>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A</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A</m:t>
                                          </m:r>
                                        </m:sub>
                                      </m:sSub>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1</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c</m:t>
                                          </m:r>
                                        </m:sub>
                                      </m:sSub>
                                    </m:den>
                                  </m:f>
                                </m:e>
                              </m:d>
                              <m:r>
                                <a:rPr lang="zh-CN" altLang="en-US" sz="1400" i="1">
                                  <a:latin typeface="Cambria Math" panose="02040503050406030204" pitchFamily="18" charset="0"/>
                                </a:rPr>
                                <m:t>𝑠</m:t>
                              </m:r>
                              <m:r>
                                <a:rPr lang="zh-CN" altLang="en-US" sz="1400" i="0">
                                  <a:latin typeface="Cambria Math" panose="02040503050406030204" pitchFamily="18" charset="0"/>
                                </a:rPr>
                                <m:t>+1</m:t>
                              </m:r>
                            </m:den>
                          </m:f>
                        </m:e>
                      </m:d>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0" name="矩形 9">
                <a:extLst>
                  <a:ext uri="{FF2B5EF4-FFF2-40B4-BE49-F238E27FC236}">
                    <a16:creationId xmlns:a16="http://schemas.microsoft.com/office/drawing/2014/main" id="{CC9C89D3-9F21-4DA0-B531-2F9642C96962}"/>
                  </a:ext>
                </a:extLst>
              </p:cNvPr>
              <p:cNvSpPr>
                <a:spLocks noRot="1" noChangeAspect="1" noMove="1" noResize="1" noEditPoints="1" noAdjustHandles="1" noChangeArrowheads="1" noChangeShapeType="1" noTextEdit="1"/>
              </p:cNvSpPr>
              <p:nvPr/>
            </p:nvSpPr>
            <p:spPr>
              <a:xfrm>
                <a:off x="3138275" y="3527440"/>
                <a:ext cx="5330736" cy="973087"/>
              </a:xfrm>
              <a:prstGeom prst="rect">
                <a:avLst/>
              </a:prstGeom>
              <a:blipFill>
                <a:blip r:embed="rId4"/>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8A998029-ECCC-4052-B88E-3065509F0C08}"/>
              </a:ext>
            </a:extLst>
          </p:cNvPr>
          <p:cNvSpPr/>
          <p:nvPr/>
        </p:nvSpPr>
        <p:spPr>
          <a:xfrm>
            <a:off x="7508609" y="3854192"/>
            <a:ext cx="704039"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12-30</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74997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500" fill="hold"/>
                                        <p:tgtEl>
                                          <p:spTgt spid="30"/>
                                        </p:tgtEl>
                                        <p:attrNameLst>
                                          <p:attrName>ppt_w</p:attrName>
                                        </p:attrNameLst>
                                      </p:cBhvr>
                                      <p:tavLst>
                                        <p:tav tm="0">
                                          <p:val>
                                            <p:fltVal val="0"/>
                                          </p:val>
                                        </p:tav>
                                        <p:tav tm="100000">
                                          <p:val>
                                            <p:strVal val="#ppt_w"/>
                                          </p:val>
                                        </p:tav>
                                      </p:tavLst>
                                    </p:anim>
                                    <p:anim calcmode="lin" valueType="num">
                                      <p:cBhvr>
                                        <p:cTn id="23" dur="500" fill="hold"/>
                                        <p:tgtEl>
                                          <p:spTgt spid="30"/>
                                        </p:tgtEl>
                                        <p:attrNameLst>
                                          <p:attrName>ppt_h</p:attrName>
                                        </p:attrNameLst>
                                      </p:cBhvr>
                                      <p:tavLst>
                                        <p:tav tm="0">
                                          <p:val>
                                            <p:fltVal val="0"/>
                                          </p:val>
                                        </p:tav>
                                        <p:tav tm="100000">
                                          <p:val>
                                            <p:strVal val="#ppt_h"/>
                                          </p:val>
                                        </p:tav>
                                      </p:tavLst>
                                    </p:anim>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par>
                                <p:cTn id="32" presetID="53" presetClass="entr" presetSubtype="16"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animEffect transition="in" filter="fade">
                                      <p:cBhvr>
                                        <p:cTn id="36" dur="500"/>
                                        <p:tgtEl>
                                          <p:spTgt spid="25"/>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par>
                                <p:cTn id="47" presetID="53" presetClass="entr" presetSubtype="16" fill="hold" nodeType="withEffect">
                                  <p:stCondLst>
                                    <p:cond delay="0"/>
                                  </p:stCondLst>
                                  <p:childTnLst>
                                    <p:set>
                                      <p:cBhvr>
                                        <p:cTn id="48" dur="1" fill="hold">
                                          <p:stCondLst>
                                            <p:cond delay="0"/>
                                          </p:stCondLst>
                                        </p:cTn>
                                        <p:tgtEl>
                                          <p:spTgt spid="8">
                                            <p:txEl>
                                              <p:pRg st="0" end="0"/>
                                            </p:txEl>
                                          </p:spTgt>
                                        </p:tgtEl>
                                        <p:attrNameLst>
                                          <p:attrName>style.visibility</p:attrName>
                                        </p:attrNameLst>
                                      </p:cBhvr>
                                      <p:to>
                                        <p:strVal val="visible"/>
                                      </p:to>
                                    </p:set>
                                    <p:anim calcmode="lin" valueType="num">
                                      <p:cBhvr>
                                        <p:cTn id="49"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5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p:bldP spid="3" grpId="0"/>
      <p:bldP spid="5" grpId="0"/>
      <p:bldP spid="6"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354251" y="142770"/>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第三节  </a:t>
            </a:r>
            <a:r>
              <a:rPr lang="en-US" altLang="zh-CN" sz="2800" dirty="0">
                <a:solidFill>
                  <a:prstClr val="white"/>
                </a:solidFill>
                <a:latin typeface="Times New Roman" panose="02020603050405020304" pitchFamily="18" charset="0"/>
                <a:ea typeface="黑体" panose="02010609060101010101" pitchFamily="49" charset="-122"/>
              </a:rPr>
              <a:t>“</a:t>
            </a:r>
            <a:r>
              <a:rPr lang="zh-CN" altLang="zh-CN" sz="2800" dirty="0">
                <a:solidFill>
                  <a:prstClr val="white"/>
                </a:solidFill>
                <a:latin typeface="Times New Roman" panose="02020603050405020304" pitchFamily="18" charset="0"/>
                <a:ea typeface="黑体" panose="02010609060101010101" pitchFamily="49" charset="-122"/>
              </a:rPr>
              <a:t>液压泵</a:t>
            </a:r>
            <a:r>
              <a:rPr lang="en-US" altLang="zh-CN" sz="2800" dirty="0">
                <a:solidFill>
                  <a:prstClr val="white"/>
                </a:solidFill>
                <a:latin typeface="Times New Roman" panose="02020603050405020304" pitchFamily="18" charset="0"/>
                <a:ea typeface="黑体" panose="02010609060101010101" pitchFamily="49" charset="-122"/>
              </a:rPr>
              <a:t>-</a:t>
            </a:r>
            <a:r>
              <a:rPr lang="zh-CN" altLang="zh-CN" sz="2800" dirty="0">
                <a:solidFill>
                  <a:prstClr val="white"/>
                </a:solidFill>
                <a:latin typeface="Times New Roman" panose="02020603050405020304" pitchFamily="18" charset="0"/>
                <a:ea typeface="黑体" panose="02010609060101010101" pitchFamily="49" charset="-122"/>
              </a:rPr>
              <a:t>蓄能器</a:t>
            </a:r>
            <a:r>
              <a:rPr lang="en-US" altLang="zh-CN" sz="2800" dirty="0">
                <a:solidFill>
                  <a:prstClr val="white"/>
                </a:solidFill>
                <a:latin typeface="Times New Roman" panose="02020603050405020304" pitchFamily="18" charset="0"/>
                <a:ea typeface="黑体" panose="02010609060101010101" pitchFamily="49" charset="-122"/>
              </a:rPr>
              <a:t>”</a:t>
            </a:r>
            <a:r>
              <a:rPr lang="zh-CN" altLang="zh-CN" sz="2800" dirty="0">
                <a:solidFill>
                  <a:prstClr val="white"/>
                </a:solidFill>
                <a:latin typeface="Times New Roman" panose="02020603050405020304" pitchFamily="18" charset="0"/>
                <a:ea typeface="黑体" panose="02010609060101010101" pitchFamily="49" charset="-122"/>
              </a:rPr>
              <a:t>组合的动态特性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30" name="矩形 29">
            <a:extLst>
              <a:ext uri="{FF2B5EF4-FFF2-40B4-BE49-F238E27FC236}">
                <a16:creationId xmlns:a16="http://schemas.microsoft.com/office/drawing/2014/main" id="{6DF75B7E-5373-4EF0-97D7-DDDDE195FF9F}"/>
              </a:ext>
            </a:extLst>
          </p:cNvPr>
          <p:cNvSpPr/>
          <p:nvPr/>
        </p:nvSpPr>
        <p:spPr>
          <a:xfrm>
            <a:off x="4162497" y="1905947"/>
            <a:ext cx="704039" cy="2308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12-31</a:t>
            </a: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 name="矩形 1">
            <a:extLst>
              <a:ext uri="{FF2B5EF4-FFF2-40B4-BE49-F238E27FC236}">
                <a16:creationId xmlns:a16="http://schemas.microsoft.com/office/drawing/2014/main" id="{ECF952A0-AB17-43C8-9169-74E9D4999EA9}"/>
              </a:ext>
            </a:extLst>
          </p:cNvPr>
          <p:cNvSpPr/>
          <p:nvPr/>
        </p:nvSpPr>
        <p:spPr>
          <a:xfrm>
            <a:off x="284049" y="1038930"/>
            <a:ext cx="3467616" cy="338554"/>
          </a:xfrm>
          <a:prstGeom prst="rect">
            <a:avLst/>
          </a:prstGeom>
        </p:spPr>
        <p:txBody>
          <a:bodyPr wrap="none">
            <a:spAutoFit/>
          </a:bodyPr>
          <a:lstStyle/>
          <a:p>
            <a:r>
              <a:rPr lang="zh-CN" altLang="zh-CN" sz="1600" dirty="0">
                <a:latin typeface="Times New Roman" panose="02020603050405020304" pitchFamily="18" charset="0"/>
                <a:ea typeface="黑体" panose="02010609060101010101" pitchFamily="49" charset="-122"/>
              </a:rPr>
              <a:t>于是求得这种组合的频率特性的模为</a:t>
            </a:r>
          </a:p>
        </p:txBody>
      </p:sp>
      <p:sp>
        <p:nvSpPr>
          <p:cNvPr id="11" name="矩形 10">
            <a:extLst>
              <a:ext uri="{FF2B5EF4-FFF2-40B4-BE49-F238E27FC236}">
                <a16:creationId xmlns:a16="http://schemas.microsoft.com/office/drawing/2014/main" id="{8A998029-ECCC-4052-B88E-3065509F0C08}"/>
              </a:ext>
            </a:extLst>
          </p:cNvPr>
          <p:cNvSpPr/>
          <p:nvPr/>
        </p:nvSpPr>
        <p:spPr>
          <a:xfrm>
            <a:off x="7492802" y="2306187"/>
            <a:ext cx="704039" cy="2308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12-32</a:t>
            </a: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7D6ACE9-B158-4875-84E4-A51E796C9499}"/>
                  </a:ext>
                </a:extLst>
              </p:cNvPr>
              <p:cNvSpPr/>
              <p:nvPr/>
            </p:nvSpPr>
            <p:spPr>
              <a:xfrm>
                <a:off x="-645031" y="1380375"/>
                <a:ext cx="5997575" cy="12299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1400" i="1">
                              <a:latin typeface="Cambria Math" panose="02040503050406030204" pitchFamily="18" charset="0"/>
                            </a:rPr>
                          </m:ctrlPr>
                        </m:dPr>
                        <m:e>
                          <m:r>
                            <a:rPr lang="zh-CN" altLang="en-US" sz="1400" i="1">
                              <a:latin typeface="Cambria Math" panose="02040503050406030204" pitchFamily="18" charset="0"/>
                            </a:rPr>
                            <m:t>𝛷</m:t>
                          </m:r>
                          <m:r>
                            <m:rPr>
                              <m:nor/>
                            </m:rPr>
                            <a:rPr lang="zh-CN" altLang="en-US" sz="1400" i="1">
                              <a:latin typeface="Times New Roman" panose="02020603050405020304" pitchFamily="18" charset="0"/>
                              <a:ea typeface="黑体" panose="02010609060101010101" pitchFamily="49" charset="-122"/>
                            </a:rPr>
                            <m:t>(</m:t>
                          </m:r>
                          <m:r>
                            <m:rPr>
                              <m:sty m:val="p"/>
                            </m:rPr>
                            <a:rPr lang="zh-CN" altLang="en-US" sz="1400" i="0">
                              <a:latin typeface="Cambria Math" panose="02040503050406030204" pitchFamily="18" charset="0"/>
                            </a:rPr>
                            <m:t>j</m:t>
                          </m:r>
                          <m:r>
                            <a:rPr lang="zh-CN" altLang="en-US" sz="1400" i="1">
                              <a:latin typeface="Cambria Math" panose="02040503050406030204" pitchFamily="18" charset="0"/>
                            </a:rPr>
                            <m:t>𝜔</m:t>
                          </m:r>
                          <m:r>
                            <m:rPr>
                              <m:nor/>
                            </m:rPr>
                            <a:rPr lang="zh-CN" altLang="en-US" sz="1400" i="1">
                              <a:latin typeface="Times New Roman" panose="02020603050405020304" pitchFamily="18" charset="0"/>
                              <a:ea typeface="黑体" panose="02010609060101010101" pitchFamily="49" charset="-122"/>
                            </a:rPr>
                            <m:t>)</m:t>
                          </m:r>
                        </m:e>
                      </m:d>
                      <m:r>
                        <a:rPr lang="zh-CN" altLang="en-US" sz="1400" i="0">
                          <a:latin typeface="Cambria Math" panose="02040503050406030204" pitchFamily="18" charset="0"/>
                        </a:rPr>
                        <m:t>=</m:t>
                      </m:r>
                      <m:d>
                        <m:dPr>
                          <m:begChr m:val="|"/>
                          <m:endChr m:val="|"/>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P</m:t>
                                  </m:r>
                                </m:sub>
                              </m:sSub>
                              <m:r>
                                <m:rPr>
                                  <m:nor/>
                                </m:rPr>
                                <a:rPr lang="zh-CN" altLang="en-US" sz="1400" i="1">
                                  <a:latin typeface="Times New Roman" panose="02020603050405020304" pitchFamily="18" charset="0"/>
                                  <a:ea typeface="黑体" panose="02010609060101010101" pitchFamily="49" charset="-122"/>
                                </a:rPr>
                                <m:t>(</m:t>
                              </m:r>
                              <m:r>
                                <m:rPr>
                                  <m:sty m:val="p"/>
                                </m:rPr>
                                <a:rPr lang="zh-CN" altLang="en-US" sz="1400" i="0">
                                  <a:latin typeface="Cambria Math" panose="02040503050406030204" pitchFamily="18" charset="0"/>
                                </a:rPr>
                                <m:t>j</m:t>
                              </m:r>
                              <m:r>
                                <a:rPr lang="zh-CN" altLang="en-US" sz="1400" i="1">
                                  <a:latin typeface="Cambria Math" panose="02040503050406030204" pitchFamily="18" charset="0"/>
                                </a:rPr>
                                <m:t>𝜔</m:t>
                              </m:r>
                              <m:r>
                                <m:rPr>
                                  <m:nor/>
                                </m:rPr>
                                <a:rPr lang="zh-CN" altLang="en-US" sz="1400" i="1">
                                  <a:latin typeface="Times New Roman" panose="02020603050405020304" pitchFamily="18" charset="0"/>
                                  <a:ea typeface="黑体" panose="02010609060101010101" pitchFamily="49" charset="-122"/>
                                </a:rPr>
                                <m:t>)</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P</m:t>
                                  </m:r>
                                </m:sub>
                              </m:sSub>
                              <m:r>
                                <m:rPr>
                                  <m:nor/>
                                </m:rPr>
                                <a:rPr lang="zh-CN" altLang="en-US" sz="1400" i="1">
                                  <a:latin typeface="Times New Roman" panose="02020603050405020304" pitchFamily="18" charset="0"/>
                                  <a:ea typeface="黑体" panose="02010609060101010101" pitchFamily="49" charset="-122"/>
                                </a:rPr>
                                <m:t>(</m:t>
                              </m:r>
                              <m:r>
                                <m:rPr>
                                  <m:sty m:val="p"/>
                                </m:rPr>
                                <a:rPr lang="zh-CN" altLang="en-US" sz="1400" i="0">
                                  <a:latin typeface="Cambria Math" panose="02040503050406030204" pitchFamily="18" charset="0"/>
                                </a:rPr>
                                <m:t>j</m:t>
                              </m:r>
                              <m:r>
                                <a:rPr lang="zh-CN" altLang="en-US" sz="1400" i="1">
                                  <a:latin typeface="Cambria Math" panose="02040503050406030204" pitchFamily="18" charset="0"/>
                                </a:rPr>
                                <m:t>𝜔</m:t>
                              </m:r>
                              <m:r>
                                <m:rPr>
                                  <m:nor/>
                                </m:rPr>
                                <a:rPr lang="zh-CN" altLang="en-US" sz="1400" i="1">
                                  <a:latin typeface="Times New Roman" panose="02020603050405020304" pitchFamily="18" charset="0"/>
                                  <a:ea typeface="黑体" panose="02010609060101010101" pitchFamily="49" charset="-122"/>
                                </a:rPr>
                                <m:t>)</m:t>
                              </m:r>
                            </m:den>
                          </m:f>
                        </m:e>
                      </m:d>
                      <m:r>
                        <a:rPr lang="zh-CN" altLang="en-US" sz="1400" i="0">
                          <a:latin typeface="Cambria Math" panose="02040503050406030204" pitchFamily="18" charset="0"/>
                        </a:rPr>
                        <m:t>=</m:t>
                      </m:r>
                      <m:r>
                        <a:rPr lang="zh-CN" altLang="en-US" sz="1400" i="1">
                          <a:latin typeface="Cambria Math" panose="02040503050406030204" pitchFamily="18" charset="0"/>
                        </a:rPr>
                        <m:t>𝑅</m:t>
                      </m:r>
                      <m:rad>
                        <m:radPr>
                          <m:degHide m:val="on"/>
                          <m:ctrlPr>
                            <a:rPr lang="zh-CN" altLang="en-US" sz="1400" i="1">
                              <a:latin typeface="Cambria Math" panose="02040503050406030204" pitchFamily="18" charset="0"/>
                            </a:rPr>
                          </m:ctrlPr>
                        </m:radPr>
                        <m:deg/>
                        <m:e>
                          <m:f>
                            <m:fPr>
                              <m:ctrlPr>
                                <a:rPr lang="zh-CN" altLang="en-US" sz="1400" i="1">
                                  <a:latin typeface="Cambria Math" panose="02040503050406030204" pitchFamily="18" charset="0"/>
                                </a:rPr>
                              </m:ctrlPr>
                            </m:fPr>
                            <m:num>
                              <m:sSup>
                                <m:sSupPr>
                                  <m:ctrlPr>
                                    <a:rPr lang="zh-CN" altLang="en-US" sz="1400" i="1">
                                      <a:latin typeface="Cambria Math" panose="02040503050406030204" pitchFamily="18" charset="0"/>
                                    </a:rPr>
                                  </m:ctrlPr>
                                </m:sSupPr>
                                <m:e>
                                  <m:d>
                                    <m:dPr>
                                      <m:ctrlPr>
                                        <a:rPr lang="zh-CN" altLang="en-US" sz="1400" i="1">
                                          <a:latin typeface="Cambria Math" panose="02040503050406030204" pitchFamily="18" charset="0"/>
                                        </a:rPr>
                                      </m:ctrlPr>
                                    </m:dPr>
                                    <m:e>
                                      <m:r>
                                        <a:rPr lang="zh-CN" altLang="en-US" sz="1400" i="0">
                                          <a:latin typeface="Cambria Math" panose="02040503050406030204" pitchFamily="18" charset="0"/>
                                        </a:rPr>
                                        <m:t>1</m:t>
                                      </m:r>
                                      <m:r>
                                        <m:rPr>
                                          <m:nor/>
                                        </m:rPr>
                                        <a:rPr lang="zh-CN" altLang="en-US" sz="1400" i="1">
                                          <a:latin typeface="Times New Roman" panose="02020603050405020304" pitchFamily="18" charset="0"/>
                                          <a:ea typeface="黑体" panose="02010609060101010101" pitchFamily="49" charset="-122"/>
                                        </a:rPr>
                                        <m:t>−</m:t>
                                      </m:r>
                                      <m:f>
                                        <m:fPr>
                                          <m:ctrlPr>
                                            <a:rPr lang="zh-CN" altLang="en-US" sz="1400" i="1">
                                              <a:latin typeface="Cambria Math" panose="02040503050406030204" pitchFamily="18" charset="0"/>
                                            </a:rPr>
                                          </m:ctrlPr>
                                        </m:fPr>
                                        <m:num>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𝜔</m:t>
                                              </m:r>
                                            </m:e>
                                            <m:sup>
                                              <m:r>
                                                <a:rPr lang="zh-CN" altLang="en-US" sz="1400" i="0">
                                                  <a:latin typeface="Cambria Math" panose="02040503050406030204" pitchFamily="18" charset="0"/>
                                                </a:rPr>
                                                <m:t>2</m:t>
                                              </m:r>
                                            </m:sup>
                                          </m:sSup>
                                        </m:num>
                                        <m:den>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A</m:t>
                                              </m:r>
                                            </m:sub>
                                            <m:sup>
                                              <m:r>
                                                <a:rPr lang="zh-CN" altLang="en-US" sz="1400" i="0">
                                                  <a:latin typeface="Cambria Math" panose="02040503050406030204" pitchFamily="18" charset="0"/>
                                                </a:rPr>
                                                <m:t>2</m:t>
                                              </m:r>
                                            </m:sup>
                                          </m:sSubSup>
                                        </m:den>
                                      </m:f>
                                    </m:e>
                                  </m:d>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sSup>
                                <m:sSupPr>
                                  <m:ctrlPr>
                                    <a:rPr lang="zh-CN" altLang="en-US" sz="1400" i="1">
                                      <a:latin typeface="Cambria Math" panose="02040503050406030204" pitchFamily="18" charset="0"/>
                                    </a:rPr>
                                  </m:ctrlPr>
                                </m:sSupPr>
                                <m:e>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A</m:t>
                                              </m:r>
                                            </m:sub>
                                          </m:sSub>
                                          <m:r>
                                            <a:rPr lang="zh-CN" altLang="en-US" sz="1400" i="1">
                                              <a:latin typeface="Cambria Math" panose="02040503050406030204" pitchFamily="18" charset="0"/>
                                            </a:rPr>
                                            <m:t>𝜔</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A</m:t>
                                              </m:r>
                                            </m:sub>
                                          </m:sSub>
                                        </m:den>
                                      </m:f>
                                    </m:e>
                                  </m:d>
                                </m:e>
                                <m:sup>
                                  <m:r>
                                    <a:rPr lang="zh-CN" altLang="en-US" sz="1400" i="0">
                                      <a:latin typeface="Cambria Math" panose="02040503050406030204" pitchFamily="18" charset="0"/>
                                    </a:rPr>
                                    <m:t>2</m:t>
                                  </m:r>
                                </m:sup>
                              </m:sSup>
                            </m:num>
                            <m:den>
                              <m:sSup>
                                <m:sSupPr>
                                  <m:ctrlPr>
                                    <a:rPr lang="zh-CN" altLang="en-US" sz="1400" i="1">
                                      <a:latin typeface="Cambria Math" panose="02040503050406030204" pitchFamily="18" charset="0"/>
                                    </a:rPr>
                                  </m:ctrlPr>
                                </m:sSupPr>
                                <m:e>
                                  <m:d>
                                    <m:dPr>
                                      <m:ctrlPr>
                                        <a:rPr lang="zh-CN" altLang="en-US" sz="1400" i="1">
                                          <a:latin typeface="Cambria Math" panose="02040503050406030204" pitchFamily="18" charset="0"/>
                                        </a:rPr>
                                      </m:ctrlPr>
                                    </m:dPr>
                                    <m:e>
                                      <m:r>
                                        <a:rPr lang="zh-CN" altLang="en-US" sz="1400" i="0">
                                          <a:latin typeface="Cambria Math" panose="02040503050406030204" pitchFamily="18" charset="0"/>
                                        </a:rPr>
                                        <m:t>1</m:t>
                                      </m:r>
                                      <m:r>
                                        <m:rPr>
                                          <m:nor/>
                                        </m:rPr>
                                        <a:rPr lang="zh-CN" altLang="en-US" sz="1400" i="1">
                                          <a:latin typeface="Times New Roman" panose="02020603050405020304" pitchFamily="18" charset="0"/>
                                          <a:ea typeface="黑体" panose="02010609060101010101" pitchFamily="49" charset="-122"/>
                                        </a:rPr>
                                        <m:t>−</m:t>
                                      </m:r>
                                      <m:f>
                                        <m:fPr>
                                          <m:ctrlPr>
                                            <a:rPr lang="zh-CN" altLang="en-US" sz="1400" i="1">
                                              <a:latin typeface="Cambria Math" panose="02040503050406030204" pitchFamily="18" charset="0"/>
                                            </a:rPr>
                                          </m:ctrlPr>
                                        </m:fPr>
                                        <m:num>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𝜔</m:t>
                                              </m:r>
                                            </m:e>
                                            <m:sup>
                                              <m:r>
                                                <a:rPr lang="zh-CN" altLang="en-US" sz="1400" i="0">
                                                  <a:latin typeface="Cambria Math" panose="02040503050406030204" pitchFamily="18" charset="0"/>
                                                </a:rPr>
                                                <m:t>2</m:t>
                                              </m:r>
                                            </m:sup>
                                          </m:sSup>
                                        </m:num>
                                        <m:den>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A</m:t>
                                              </m:r>
                                            </m:sub>
                                            <m:sup>
                                              <m:r>
                                                <a:rPr lang="zh-CN" altLang="en-US" sz="1400" i="0">
                                                  <a:latin typeface="Cambria Math" panose="02040503050406030204" pitchFamily="18" charset="0"/>
                                                </a:rPr>
                                                <m:t>2</m:t>
                                              </m:r>
                                            </m:sup>
                                          </m:sSubSup>
                                        </m:den>
                                      </m:f>
                                    </m:e>
                                  </m:d>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sSup>
                                <m:sSupPr>
                                  <m:ctrlPr>
                                    <a:rPr lang="zh-CN" altLang="en-US" sz="1400" i="1">
                                      <a:latin typeface="Cambria Math" panose="02040503050406030204" pitchFamily="18" charset="0"/>
                                    </a:rPr>
                                  </m:ctrlPr>
                                </m:sSupPr>
                                <m:e>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A</m:t>
                                              </m:r>
                                            </m:sub>
                                          </m:sSub>
                                          <m:r>
                                            <a:rPr lang="zh-CN" altLang="en-US" sz="1400" i="1">
                                              <a:latin typeface="Cambria Math" panose="02040503050406030204" pitchFamily="18" charset="0"/>
                                            </a:rPr>
                                            <m:t>𝜔</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A</m:t>
                                              </m:r>
                                            </m:sub>
                                          </m:sSub>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𝜔</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c</m:t>
                                              </m:r>
                                            </m:sub>
                                          </m:sSub>
                                        </m:den>
                                      </m:f>
                                    </m:e>
                                  </m:d>
                                </m:e>
                                <m:sup>
                                  <m:r>
                                    <a:rPr lang="zh-CN" altLang="en-US" sz="1400" i="0">
                                      <a:latin typeface="Cambria Math" panose="02040503050406030204" pitchFamily="18" charset="0"/>
                                    </a:rPr>
                                    <m:t>2</m:t>
                                  </m:r>
                                </m:sup>
                              </m:sSup>
                            </m:den>
                          </m:f>
                        </m:e>
                      </m:rad>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4" name="矩形 3">
                <a:extLst>
                  <a:ext uri="{FF2B5EF4-FFF2-40B4-BE49-F238E27FC236}">
                    <a16:creationId xmlns:a16="http://schemas.microsoft.com/office/drawing/2014/main" id="{E7D6ACE9-B158-4875-84E4-A51E796C9499}"/>
                  </a:ext>
                </a:extLst>
              </p:cNvPr>
              <p:cNvSpPr>
                <a:spLocks noRot="1" noChangeAspect="1" noMove="1" noResize="1" noEditPoints="1" noAdjustHandles="1" noChangeArrowheads="1" noChangeShapeType="1" noTextEdit="1"/>
              </p:cNvSpPr>
              <p:nvPr/>
            </p:nvSpPr>
            <p:spPr>
              <a:xfrm>
                <a:off x="-645031" y="1380375"/>
                <a:ext cx="5997575" cy="1229952"/>
              </a:xfrm>
              <a:prstGeom prst="rect">
                <a:avLst/>
              </a:prstGeom>
              <a:blipFill>
                <a:blip r:embed="rId2"/>
                <a:stretch>
                  <a:fillRect/>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BD174028-6E70-4897-8E1E-E4F24E56DE70}"/>
              </a:ext>
            </a:extLst>
          </p:cNvPr>
          <p:cNvSpPr/>
          <p:nvPr/>
        </p:nvSpPr>
        <p:spPr>
          <a:xfrm>
            <a:off x="225938" y="2610327"/>
            <a:ext cx="2256626" cy="1569660"/>
          </a:xfrm>
          <a:prstGeom prst="rect">
            <a:avLst/>
          </a:prstGeom>
        </p:spPr>
        <p:txBody>
          <a:bodyPr wrap="square">
            <a:spAutoFit/>
          </a:bodyPr>
          <a:lstStyle/>
          <a:p>
            <a:pPr>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此值就是液压泵输出管道分支点处压力脉动与流量脉动之比。它与</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的关系如图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p>
        </p:txBody>
      </p:sp>
      <p:pic>
        <p:nvPicPr>
          <p:cNvPr id="17" name="12T8.EPS" descr="id:2147508538;FounderCES">
            <a:extLst>
              <a:ext uri="{FF2B5EF4-FFF2-40B4-BE49-F238E27FC236}">
                <a16:creationId xmlns:a16="http://schemas.microsoft.com/office/drawing/2014/main" id="{49DF6E0A-665A-4586-AC7C-7302B0162161}"/>
              </a:ext>
            </a:extLst>
          </p:cNvPr>
          <p:cNvPicPr/>
          <p:nvPr/>
        </p:nvPicPr>
        <p:blipFill>
          <a:blip r:embed="rId3"/>
          <a:stretch>
            <a:fillRect/>
          </a:stretch>
        </p:blipFill>
        <p:spPr>
          <a:xfrm>
            <a:off x="2353756" y="2679109"/>
            <a:ext cx="2512780" cy="1432096"/>
          </a:xfrm>
          <a:prstGeom prst="rect">
            <a:avLst/>
          </a:prstGeom>
        </p:spPr>
      </p:pic>
      <p:sp>
        <p:nvSpPr>
          <p:cNvPr id="9" name="矩形 8">
            <a:extLst>
              <a:ext uri="{FF2B5EF4-FFF2-40B4-BE49-F238E27FC236}">
                <a16:creationId xmlns:a16="http://schemas.microsoft.com/office/drawing/2014/main" id="{8905B4FE-3214-4BD3-BF24-500F8A9E1D8A}"/>
              </a:ext>
            </a:extLst>
          </p:cNvPr>
          <p:cNvSpPr/>
          <p:nvPr/>
        </p:nvSpPr>
        <p:spPr>
          <a:xfrm>
            <a:off x="2373739" y="4044052"/>
            <a:ext cx="2358338" cy="252633"/>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12-8</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蓄能器吸收脉动时的特性曲线</a:t>
            </a:r>
            <a:endParaRPr lang="zh-CN" alt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17CC9EB-4A8B-429F-9BBA-B3AC811F3E2A}"/>
                  </a:ext>
                </a:extLst>
              </p:cNvPr>
              <p:cNvSpPr/>
              <p:nvPr/>
            </p:nvSpPr>
            <p:spPr>
              <a:xfrm>
                <a:off x="4866536" y="984172"/>
                <a:ext cx="4263026" cy="1153586"/>
              </a:xfrm>
              <a:prstGeom prst="rect">
                <a:avLst/>
              </a:prstGeom>
            </p:spPr>
            <p:txBody>
              <a:bodyPr wrap="square">
                <a:spAutoFit/>
              </a:bodyPr>
              <a:lstStyle/>
              <a:p>
                <a:pPr>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由图可见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ω&lt;ω</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蓄能器对吸收脉动几乎没有什么作用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这时的</a:t>
                </a:r>
                <a14:m>
                  <m:oMath xmlns:m="http://schemas.openxmlformats.org/officeDocument/2006/math">
                    <m:d>
                      <m:dPr>
                        <m:begChr m:val="|"/>
                        <m:endChr m:val="|"/>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solidFill>
                              <a:srgbClr val="000000"/>
                            </a:solidFill>
                            <a:latin typeface="Cambria Math" panose="02040503050406030204" pitchFamily="18" charset="0"/>
                            <a:ea typeface="方正书宋_GBK"/>
                            <a:cs typeface="Times New Roman" panose="02020603050405020304" pitchFamily="18" charset="0"/>
                          </a:rPr>
                          <m:t>𝛷</m:t>
                        </m:r>
                        <m:r>
                          <m:rPr>
                            <m:nor/>
                          </m:rPr>
                          <a:rPr lang="en-US" altLang="zh-CN" sz="1600">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r>
                          <m:rPr>
                            <m:sty m:val="p"/>
                          </m:rPr>
                          <a:rPr lang="en-US" altLang="zh-CN" sz="1600">
                            <a:solidFill>
                              <a:srgbClr val="000000"/>
                            </a:solidFill>
                            <a:latin typeface="Cambria Math" panose="02040503050406030204" pitchFamily="18" charset="0"/>
                            <a:ea typeface="方正书宋_GBK"/>
                            <a:cs typeface="Times New Roman" panose="02020603050405020304" pitchFamily="18" charset="0"/>
                          </a:rPr>
                          <m:t>j</m:t>
                        </m:r>
                        <m:r>
                          <a:rPr lang="en-US" altLang="zh-CN" sz="1600" i="1">
                            <a:solidFill>
                              <a:srgbClr val="000000"/>
                            </a:solidFill>
                            <a:latin typeface="Cambria Math" panose="02040503050406030204" pitchFamily="18" charset="0"/>
                            <a:ea typeface="方正书宋_GBK"/>
                            <a:cs typeface="Times New Roman" panose="02020603050405020304" pitchFamily="18" charset="0"/>
                          </a:rPr>
                          <m:t>𝜔</m:t>
                        </m:r>
                        <m:r>
                          <m:rPr>
                            <m:nor/>
                          </m:rPr>
                          <a:rPr lang="en-US" altLang="zh-CN" sz="1600">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e>
                    </m:d>
                  </m:oMath>
                </a14:m>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ω=ω</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latin typeface="Times New Roman" panose="02020603050405020304" pitchFamily="18" charset="0"/>
                    <a:ea typeface="黑体" panose="02010609060101010101" pitchFamily="49" charset="-122"/>
                  </a:rPr>
                  <a:t> </a:t>
                </a:r>
                <a14:m>
                  <m:oMath xmlns:m="http://schemas.openxmlformats.org/officeDocument/2006/math">
                    <m:d>
                      <m:dPr>
                        <m:begChr m:val="|"/>
                        <m:endChr m:val="|"/>
                        <m:ctrlPr>
                          <a:rPr lang="zh-CN" altLang="zh-CN" sz="1600" i="1">
                            <a:latin typeface="Cambria Math" panose="02040503050406030204" pitchFamily="18" charset="0"/>
                          </a:rPr>
                        </m:ctrlPr>
                      </m:dPr>
                      <m:e>
                        <m:r>
                          <a:rPr lang="en-US" altLang="zh-CN" sz="1600" i="1">
                            <a:latin typeface="Cambria Math" panose="02040503050406030204" pitchFamily="18" charset="0"/>
                          </a:rPr>
                          <m:t>𝛷</m:t>
                        </m:r>
                        <m:r>
                          <m:rPr>
                            <m:nor/>
                          </m:rPr>
                          <a:rPr lang="en-US" altLang="zh-CN" sz="1600">
                            <a:latin typeface="Times New Roman" panose="02020603050405020304" pitchFamily="18" charset="0"/>
                            <a:ea typeface="黑体" panose="02010609060101010101" pitchFamily="49" charset="-122"/>
                            <a:cs typeface="Times New Roman" panose="02020603050405020304" pitchFamily="18" charset="0"/>
                          </a:rPr>
                          <m:t>(</m:t>
                        </m:r>
                        <m:r>
                          <m:rPr>
                            <m:sty m:val="p"/>
                          </m:rPr>
                          <a:rPr lang="en-US" altLang="zh-CN" sz="1600">
                            <a:latin typeface="Cambria Math" panose="02040503050406030204" pitchFamily="18" charset="0"/>
                          </a:rPr>
                          <m:t>j</m:t>
                        </m:r>
                        <m:r>
                          <a:rPr lang="en-US" altLang="zh-CN" sz="1600" i="1">
                            <a:latin typeface="Cambria Math" panose="02040503050406030204" pitchFamily="18" charset="0"/>
                          </a:rPr>
                          <m:t>𝜔</m:t>
                        </m:r>
                        <m:r>
                          <m:rPr>
                            <m:nor/>
                          </m:rPr>
                          <a:rPr lang="en-US" altLang="zh-CN" sz="1600">
                            <a:latin typeface="Times New Roman" panose="02020603050405020304" pitchFamily="18" charset="0"/>
                            <a:ea typeface="黑体" panose="02010609060101010101" pitchFamily="49" charset="-122"/>
                            <a:cs typeface="Times New Roman" panose="02020603050405020304" pitchFamily="18" charset="0"/>
                          </a:rPr>
                          <m:t>)</m:t>
                        </m:r>
                      </m:e>
                    </m:d>
                  </m:oMath>
                </a14:m>
                <a:r>
                  <a:rPr lang="zh-CN" altLang="zh-CN" sz="1600" dirty="0">
                    <a:latin typeface="Times New Roman" panose="02020603050405020304" pitchFamily="18" charset="0"/>
                    <a:ea typeface="黑体" panose="02010609060101010101" pitchFamily="49" charset="-122"/>
                  </a:rPr>
                  <a:t>有最小值</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317CC9EB-4A8B-429F-9BBA-B3AC811F3E2A}"/>
                  </a:ext>
                </a:extLst>
              </p:cNvPr>
              <p:cNvSpPr>
                <a:spLocks noRot="1" noChangeAspect="1" noMove="1" noResize="1" noEditPoints="1" noAdjustHandles="1" noChangeArrowheads="1" noChangeShapeType="1" noTextEdit="1"/>
              </p:cNvSpPr>
              <p:nvPr/>
            </p:nvSpPr>
            <p:spPr>
              <a:xfrm>
                <a:off x="4866536" y="984172"/>
                <a:ext cx="4263026" cy="1153586"/>
              </a:xfrm>
              <a:prstGeom prst="rect">
                <a:avLst/>
              </a:prstGeom>
              <a:blipFill>
                <a:blip r:embed="rId4"/>
                <a:stretch>
                  <a:fillRect l="-714" r="-143" b="-4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F49FA9F3-9DC6-4823-BD36-C76287BB274C}"/>
                  </a:ext>
                </a:extLst>
              </p:cNvPr>
              <p:cNvSpPr/>
              <p:nvPr/>
            </p:nvSpPr>
            <p:spPr>
              <a:xfrm>
                <a:off x="4866536" y="2169922"/>
                <a:ext cx="2828851" cy="6716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d>
                            <m:dPr>
                              <m:begChr m:val="|"/>
                              <m:endChr m:val="|"/>
                              <m:ctrlPr>
                                <a:rPr lang="zh-CN" altLang="en-US" sz="1400" i="1">
                                  <a:latin typeface="Cambria Math" panose="02040503050406030204" pitchFamily="18" charset="0"/>
                                </a:rPr>
                              </m:ctrlPr>
                            </m:dPr>
                            <m:e>
                              <m:r>
                                <a:rPr lang="zh-CN" altLang="en-US" sz="1400" i="1">
                                  <a:latin typeface="Cambria Math" panose="02040503050406030204" pitchFamily="18" charset="0"/>
                                </a:rPr>
                                <m:t>𝛷</m:t>
                              </m:r>
                              <m:r>
                                <m:rPr>
                                  <m:nor/>
                                </m:rPr>
                                <a:rPr lang="zh-CN" altLang="en-US" sz="1400" i="1">
                                  <a:latin typeface="Times New Roman" panose="02020603050405020304" pitchFamily="18" charset="0"/>
                                  <a:ea typeface="黑体" panose="02010609060101010101" pitchFamily="49" charset="-122"/>
                                </a:rPr>
                                <m:t>(</m:t>
                              </m:r>
                              <m:r>
                                <m:rPr>
                                  <m:sty m:val="p"/>
                                </m:rPr>
                                <a:rPr lang="zh-CN" altLang="en-US" sz="1400" i="0">
                                  <a:latin typeface="Cambria Math" panose="02040503050406030204" pitchFamily="18" charset="0"/>
                                </a:rPr>
                                <m:t>j</m:t>
                              </m:r>
                              <m:r>
                                <a:rPr lang="zh-CN" altLang="en-US" sz="1400" i="1">
                                  <a:latin typeface="Cambria Math" panose="02040503050406030204" pitchFamily="18" charset="0"/>
                                </a:rPr>
                                <m:t>𝜔</m:t>
                              </m:r>
                              <m:r>
                                <m:rPr>
                                  <m:nor/>
                                </m:rPr>
                                <a:rPr lang="zh-CN" altLang="en-US" sz="1400" i="1">
                                  <a:latin typeface="Times New Roman" panose="02020603050405020304" pitchFamily="18" charset="0"/>
                                  <a:ea typeface="黑体" panose="02010609060101010101" pitchFamily="49" charset="-122"/>
                                </a:rPr>
                                <m:t>)</m:t>
                              </m:r>
                            </m:e>
                          </m:d>
                        </m:e>
                        <m:sub>
                          <m:r>
                            <m:rPr>
                              <m:sty m:val="p"/>
                            </m:rPr>
                            <a:rPr lang="zh-CN" altLang="en-US" sz="1400" i="0">
                              <a:latin typeface="Cambria Math" panose="02040503050406030204" pitchFamily="18" charset="0"/>
                            </a:rPr>
                            <m:t>min</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A</m:t>
                              </m:r>
                            </m:sub>
                          </m:sSub>
                          <m:r>
                            <a:rPr lang="zh-CN" altLang="en-US" sz="1400" i="1">
                              <a:latin typeface="Cambria Math" panose="02040503050406030204" pitchFamily="18" charset="0"/>
                            </a:rPr>
                            <m:t>𝑅</m:t>
                          </m:r>
                        </m:num>
                        <m:den>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A</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A</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c</m:t>
                                  </m:r>
                                </m:sub>
                              </m:sSub>
                            </m:den>
                          </m:f>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A</m:t>
                              </m:r>
                            </m:sub>
                          </m:sSub>
                          <m:r>
                            <a:rPr lang="zh-CN" altLang="en-US" sz="1400" i="1">
                              <a:latin typeface="Cambria Math" panose="02040503050406030204" pitchFamily="18" charset="0"/>
                            </a:rPr>
                            <m:t>𝑅</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c</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A</m:t>
                              </m:r>
                            </m:sub>
                          </m:sSub>
                        </m:den>
                      </m:f>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4" name="矩形 13">
                <a:extLst>
                  <a:ext uri="{FF2B5EF4-FFF2-40B4-BE49-F238E27FC236}">
                    <a16:creationId xmlns:a16="http://schemas.microsoft.com/office/drawing/2014/main" id="{F49FA9F3-9DC6-4823-BD36-C76287BB274C}"/>
                  </a:ext>
                </a:extLst>
              </p:cNvPr>
              <p:cNvSpPr>
                <a:spLocks noRot="1" noChangeAspect="1" noMove="1" noResize="1" noEditPoints="1" noAdjustHandles="1" noChangeArrowheads="1" noChangeShapeType="1" noTextEdit="1"/>
              </p:cNvSpPr>
              <p:nvPr/>
            </p:nvSpPr>
            <p:spPr>
              <a:xfrm>
                <a:off x="4866536" y="2169922"/>
                <a:ext cx="2828851" cy="671659"/>
              </a:xfrm>
              <a:prstGeom prst="rect">
                <a:avLst/>
              </a:prstGeom>
              <a:blipFill>
                <a:blip r:embed="rId5"/>
                <a:stretch>
                  <a:fillRect/>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573E7EE6-3B17-4687-801A-605223A907FF}"/>
              </a:ext>
            </a:extLst>
          </p:cNvPr>
          <p:cNvSpPr/>
          <p:nvPr/>
        </p:nvSpPr>
        <p:spPr>
          <a:xfrm>
            <a:off x="4866536" y="2810352"/>
            <a:ext cx="3728906"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代入式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(12-32)</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839F0D55-EC49-4BE3-8023-332705207938}"/>
                  </a:ext>
                </a:extLst>
              </p:cNvPr>
              <p:cNvSpPr/>
              <p:nvPr/>
            </p:nvSpPr>
            <p:spPr>
              <a:xfrm>
                <a:off x="4916300" y="3188495"/>
                <a:ext cx="2288703" cy="5323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d>
                            <m:dPr>
                              <m:begChr m:val="|"/>
                              <m:endChr m:val="|"/>
                              <m:ctrlPr>
                                <a:rPr lang="zh-CN" altLang="en-US" sz="1400" i="1">
                                  <a:latin typeface="Cambria Math" panose="02040503050406030204" pitchFamily="18" charset="0"/>
                                </a:rPr>
                              </m:ctrlPr>
                            </m:dPr>
                            <m:e>
                              <m:r>
                                <a:rPr lang="zh-CN" altLang="en-US" sz="1400" i="1">
                                  <a:latin typeface="Cambria Math" panose="02040503050406030204" pitchFamily="18" charset="0"/>
                                </a:rPr>
                                <m:t>𝛷</m:t>
                              </m:r>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m:rPr>
                                  <m:sty m:val="p"/>
                                </m:rPr>
                                <a:rPr lang="zh-CN" altLang="en-US" sz="1400" i="0">
                                  <a:latin typeface="Cambria Math" panose="02040503050406030204" pitchFamily="18" charset="0"/>
                                </a:rPr>
                                <m:t>j</m:t>
                              </m:r>
                              <m:r>
                                <a:rPr lang="zh-CN" altLang="en-US" sz="1400" i="1">
                                  <a:latin typeface="Cambria Math" panose="02040503050406030204" pitchFamily="18" charset="0"/>
                                </a:rPr>
                                <m:t>𝜔</m:t>
                              </m:r>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e>
                          </m:d>
                        </m:e>
                        <m:sub>
                          <m:r>
                            <m:rPr>
                              <m:sty m:val="p"/>
                            </m:rPr>
                            <a:rPr lang="zh-CN" altLang="en-US" sz="1400" i="0">
                              <a:latin typeface="Cambria Math" panose="02040503050406030204" pitchFamily="18" charset="0"/>
                            </a:rPr>
                            <m:t>min</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A</m:t>
                              </m:r>
                            </m:sub>
                          </m:sSub>
                          <m:r>
                            <a:rPr lang="zh-CN" altLang="en-US" sz="1400" i="1">
                              <a:latin typeface="Cambria Math" panose="02040503050406030204" pitchFamily="18" charset="0"/>
                            </a:rPr>
                            <m:t>𝑅</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c</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A</m:t>
                              </m:r>
                            </m:sub>
                          </m:sSub>
                        </m:den>
                      </m:f>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𝑅</m:t>
                          </m:r>
                        </m:e>
                        <m:sub>
                          <m:r>
                            <m:rPr>
                              <m:sty m:val="p"/>
                            </m:rPr>
                            <a:rPr lang="zh-CN" altLang="en-US" sz="1400" i="0">
                              <a:latin typeface="Cambria Math" panose="02040503050406030204" pitchFamily="18" charset="0"/>
                            </a:rPr>
                            <m:t>A</m:t>
                          </m:r>
                        </m:sub>
                      </m:sSub>
                    </m:oMath>
                  </m:oMathPara>
                </a14:m>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9" name="矩形 18">
                <a:extLst>
                  <a:ext uri="{FF2B5EF4-FFF2-40B4-BE49-F238E27FC236}">
                    <a16:creationId xmlns:a16="http://schemas.microsoft.com/office/drawing/2014/main" id="{839F0D55-EC49-4BE3-8023-332705207938}"/>
                  </a:ext>
                </a:extLst>
              </p:cNvPr>
              <p:cNvSpPr>
                <a:spLocks noRot="1" noChangeAspect="1" noMove="1" noResize="1" noEditPoints="1" noAdjustHandles="1" noChangeArrowheads="1" noChangeShapeType="1" noTextEdit="1"/>
              </p:cNvSpPr>
              <p:nvPr/>
            </p:nvSpPr>
            <p:spPr>
              <a:xfrm>
                <a:off x="4916300" y="3188495"/>
                <a:ext cx="2288703" cy="532325"/>
              </a:xfrm>
              <a:prstGeom prst="rect">
                <a:avLst/>
              </a:prstGeom>
              <a:blipFill>
                <a:blip r:embed="rId6"/>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69BE9424-73E9-4E6E-8359-AE75BE6D2F6F}"/>
              </a:ext>
            </a:extLst>
          </p:cNvPr>
          <p:cNvSpPr/>
          <p:nvPr/>
        </p:nvSpPr>
        <p:spPr>
          <a:xfrm>
            <a:off x="6912365" y="3308041"/>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12-33</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39903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inVertical)">
                                      <p:cBhvr>
                                        <p:cTn id="38" dur="500"/>
                                        <p:tgtEl>
                                          <p:spTgt spid="18"/>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arn(inVertical)">
                                      <p:cBhvr>
                                        <p:cTn id="41" dur="500"/>
                                        <p:tgtEl>
                                          <p:spTgt spid="19"/>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arn(inVertical)">
                                      <p:cBhvr>
                                        <p:cTn id="44" dur="500"/>
                                        <p:tgtEl>
                                          <p:spTgt spid="20"/>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arn(inVertical)">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p:bldP spid="11" grpId="0"/>
      <p:bldP spid="4" grpId="0"/>
      <p:bldP spid="7" grpId="0"/>
      <p:bldP spid="9" grpId="0"/>
      <p:bldP spid="13" grpId="0"/>
      <p:bldP spid="14" grpId="0"/>
      <p:bldP spid="18" grpId="0"/>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210760" y="142770"/>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第三节  </a:t>
            </a:r>
            <a:r>
              <a:rPr lang="en-US" altLang="zh-CN" sz="2800" dirty="0">
                <a:solidFill>
                  <a:prstClr val="white"/>
                </a:solidFill>
                <a:latin typeface="Times New Roman" panose="02020603050405020304" pitchFamily="18" charset="0"/>
                <a:ea typeface="黑体" panose="02010609060101010101" pitchFamily="49" charset="-122"/>
              </a:rPr>
              <a:t>“</a:t>
            </a:r>
            <a:r>
              <a:rPr lang="zh-CN" altLang="zh-CN" sz="2800" dirty="0">
                <a:solidFill>
                  <a:prstClr val="white"/>
                </a:solidFill>
                <a:latin typeface="Times New Roman" panose="02020603050405020304" pitchFamily="18" charset="0"/>
                <a:ea typeface="黑体" panose="02010609060101010101" pitchFamily="49" charset="-122"/>
              </a:rPr>
              <a:t>液压泵</a:t>
            </a:r>
            <a:r>
              <a:rPr lang="en-US" altLang="zh-CN" sz="2800" dirty="0">
                <a:solidFill>
                  <a:prstClr val="white"/>
                </a:solidFill>
                <a:latin typeface="Times New Roman" panose="02020603050405020304" pitchFamily="18" charset="0"/>
                <a:ea typeface="黑体" panose="02010609060101010101" pitchFamily="49" charset="-122"/>
              </a:rPr>
              <a:t>-</a:t>
            </a:r>
            <a:r>
              <a:rPr lang="zh-CN" altLang="zh-CN" sz="2800" dirty="0">
                <a:solidFill>
                  <a:prstClr val="white"/>
                </a:solidFill>
                <a:latin typeface="Times New Roman" panose="02020603050405020304" pitchFamily="18" charset="0"/>
                <a:ea typeface="黑体" panose="02010609060101010101" pitchFamily="49" charset="-122"/>
              </a:rPr>
              <a:t>蓄能器</a:t>
            </a:r>
            <a:r>
              <a:rPr lang="en-US" altLang="zh-CN" sz="2800" dirty="0">
                <a:solidFill>
                  <a:prstClr val="white"/>
                </a:solidFill>
                <a:latin typeface="Times New Roman" panose="02020603050405020304" pitchFamily="18" charset="0"/>
                <a:ea typeface="黑体" panose="02010609060101010101" pitchFamily="49" charset="-122"/>
              </a:rPr>
              <a:t>”</a:t>
            </a:r>
            <a:r>
              <a:rPr lang="zh-CN" altLang="zh-CN" sz="2800" dirty="0">
                <a:solidFill>
                  <a:prstClr val="white"/>
                </a:solidFill>
                <a:latin typeface="Times New Roman" panose="02020603050405020304" pitchFamily="18" charset="0"/>
                <a:ea typeface="黑体" panose="02010609060101010101" pitchFamily="49" charset="-122"/>
              </a:rPr>
              <a:t>组合的动态特性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3" name="矩形 2">
            <a:extLst>
              <a:ext uri="{FF2B5EF4-FFF2-40B4-BE49-F238E27FC236}">
                <a16:creationId xmlns:a16="http://schemas.microsoft.com/office/drawing/2014/main" id="{B2A3CE4E-0B7C-4CA2-9FD9-B615426A5C2C}"/>
              </a:ext>
            </a:extLst>
          </p:cNvPr>
          <p:cNvSpPr/>
          <p:nvPr/>
        </p:nvSpPr>
        <p:spPr>
          <a:xfrm>
            <a:off x="1889967" y="1277089"/>
            <a:ext cx="5933233" cy="1153586"/>
          </a:xfrm>
          <a:prstGeom prst="rect">
            <a:avLst/>
          </a:prstGeom>
        </p:spPr>
        <p:txBody>
          <a:bodyPr wrap="square">
            <a:spAutoFit/>
          </a:bodyPr>
          <a:lstStyle/>
          <a:p>
            <a:pPr indent="457200">
              <a:lnSpc>
                <a:spcPct val="150000"/>
              </a:lnSpc>
            </a:pPr>
            <a:r>
              <a:rPr lang="zh-CN" altLang="en-US" sz="1600" dirty="0">
                <a:solidFill>
                  <a:schemeClr val="bg1"/>
                </a:solidFill>
                <a:latin typeface="Times New Roman" panose="02020603050405020304" pitchFamily="18" charset="0"/>
                <a:ea typeface="黑体" panose="02010609060101010101" pitchFamily="49" charset="-122"/>
              </a:rPr>
              <a:t>这时</a:t>
            </a:r>
            <a:r>
              <a:rPr lang="en-US" altLang="zh-CN" sz="1600" dirty="0">
                <a:solidFill>
                  <a:schemeClr val="bg1"/>
                </a:solidFill>
                <a:latin typeface="Times New Roman" panose="02020603050405020304" pitchFamily="18" charset="0"/>
                <a:ea typeface="黑体" panose="02010609060101010101" pitchFamily="49" charset="-122"/>
              </a:rPr>
              <a:t>,</a:t>
            </a:r>
            <a:r>
              <a:rPr lang="zh-CN" altLang="en-US" sz="1600" dirty="0">
                <a:solidFill>
                  <a:schemeClr val="bg1"/>
                </a:solidFill>
                <a:latin typeface="Times New Roman" panose="02020603050405020304" pitchFamily="18" charset="0"/>
                <a:ea typeface="黑体" panose="02010609060101010101" pitchFamily="49" charset="-122"/>
              </a:rPr>
              <a:t>蓄能器使液压泵流量脉动在管道分支点处所引起的压力脉动达到最小。短管的液阻</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RA</a:t>
            </a:r>
            <a:r>
              <a:rPr lang="zh-CN" altLang="en-US" sz="1600" dirty="0">
                <a:solidFill>
                  <a:schemeClr val="bg1"/>
                </a:solidFill>
                <a:latin typeface="Times New Roman" panose="02020603050405020304" pitchFamily="18" charset="0"/>
                <a:ea typeface="黑体" panose="02010609060101010101" pitchFamily="49" charset="-122"/>
              </a:rPr>
              <a:t>越小</a:t>
            </a:r>
            <a:r>
              <a:rPr lang="en-US" altLang="zh-CN" sz="1600" dirty="0">
                <a:solidFill>
                  <a:schemeClr val="bg1"/>
                </a:solidFill>
                <a:latin typeface="Times New Roman" panose="02020603050405020304" pitchFamily="18" charset="0"/>
                <a:ea typeface="黑体" panose="02010609060101010101" pitchFamily="49" charset="-122"/>
              </a:rPr>
              <a:t>,</a:t>
            </a:r>
            <a:r>
              <a:rPr lang="zh-CN" altLang="en-US" sz="1600" dirty="0">
                <a:solidFill>
                  <a:schemeClr val="bg1"/>
                </a:solidFill>
                <a:latin typeface="Times New Roman" panose="02020603050405020304" pitchFamily="18" charset="0"/>
                <a:ea typeface="黑体" panose="02010609060101010101" pitchFamily="49" charset="-122"/>
              </a:rPr>
              <a:t>压力脉动的振幅也越小</a:t>
            </a:r>
            <a:r>
              <a:rPr lang="en-US" altLang="zh-CN" sz="1600" dirty="0">
                <a:solidFill>
                  <a:schemeClr val="bg1"/>
                </a:solidFill>
                <a:latin typeface="Times New Roman" panose="02020603050405020304" pitchFamily="18" charset="0"/>
                <a:ea typeface="黑体" panose="02010609060101010101" pitchFamily="49" charset="-122"/>
              </a:rPr>
              <a:t>,</a:t>
            </a:r>
            <a:r>
              <a:rPr lang="zh-CN" altLang="en-US" sz="1600" dirty="0">
                <a:solidFill>
                  <a:schemeClr val="bg1"/>
                </a:solidFill>
                <a:latin typeface="Times New Roman" panose="02020603050405020304" pitchFamily="18" charset="0"/>
                <a:ea typeface="黑体" panose="02010609060101010101" pitchFamily="49" charset="-122"/>
              </a:rPr>
              <a:t>蓄能器吸收脉动的效果也越好。</a:t>
            </a:r>
          </a:p>
        </p:txBody>
      </p:sp>
      <p:sp>
        <p:nvSpPr>
          <p:cNvPr id="5" name="矩形 4">
            <a:extLst>
              <a:ext uri="{FF2B5EF4-FFF2-40B4-BE49-F238E27FC236}">
                <a16:creationId xmlns:a16="http://schemas.microsoft.com/office/drawing/2014/main" id="{11E9C82A-2DEC-46D9-865B-5E6077DCD751}"/>
              </a:ext>
            </a:extLst>
          </p:cNvPr>
          <p:cNvSpPr/>
          <p:nvPr/>
        </p:nvSpPr>
        <p:spPr>
          <a:xfrm>
            <a:off x="1889967" y="2917644"/>
            <a:ext cx="6005803" cy="1569660"/>
          </a:xfrm>
          <a:prstGeom prst="rect">
            <a:avLst/>
          </a:prstGeom>
        </p:spPr>
        <p:txBody>
          <a:bodyPr wrap="square">
            <a:spAutoFit/>
          </a:bodyPr>
          <a:lstStyle/>
          <a:p>
            <a:pPr indent="432000">
              <a:lnSpc>
                <a:spcPct val="150000"/>
              </a:lnSpc>
              <a:spcAft>
                <a:spcPts val="0"/>
              </a:spcAft>
            </a:pP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由此可见</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在液压泵压力脉动的角频率</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已知的情况下</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正确选择蓄能器的容量</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、连接短管的结构尺寸</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并使按式</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(12-28)</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算出的固有角频率</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等于</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就能使蓄能器具有最佳的脉动吸收效果。</a:t>
            </a:r>
          </a:p>
        </p:txBody>
      </p:sp>
    </p:spTree>
    <p:extLst>
      <p:ext uri="{BB962C8B-B14F-4D97-AF65-F5344CB8AC3E}">
        <p14:creationId xmlns:p14="http://schemas.microsoft.com/office/powerpoint/2010/main" val="185246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507671" y="141669"/>
            <a:ext cx="7636329" cy="523220"/>
          </a:xfrm>
          <a:prstGeom prst="rect">
            <a:avLst/>
          </a:prstGeom>
          <a:noFill/>
        </p:spPr>
        <p:txBody>
          <a:bodyPr wrap="square" rtlCol="0">
            <a:spAutoFit/>
          </a:bodyPr>
          <a:lstStyle/>
          <a:p>
            <a:pPr lvl="0">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第四节   </a:t>
            </a:r>
            <a:r>
              <a:rPr lang="zh-CN" altLang="zh-CN" sz="2800" dirty="0">
                <a:solidFill>
                  <a:schemeClr val="bg1"/>
                </a:solidFill>
                <a:latin typeface="Times New Roman" panose="02020603050405020304" pitchFamily="18" charset="0"/>
                <a:ea typeface="黑体" panose="02010609060101010101" pitchFamily="49" charset="-122"/>
              </a:rPr>
              <a:t>带管道的溢流阀的动态特性</a:t>
            </a:r>
            <a:endParaRPr kumimoji="0" lang="zh-CN" altLang="zh-CN" sz="2800" b="0" i="0" u="none" strike="noStrike" kern="120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9" name="矩形 8">
            <a:extLst>
              <a:ext uri="{FF2B5EF4-FFF2-40B4-BE49-F238E27FC236}">
                <a16:creationId xmlns:a16="http://schemas.microsoft.com/office/drawing/2014/main" id="{7BE3688E-76CB-48F2-97CE-F341B80E4A7A}"/>
              </a:ext>
            </a:extLst>
          </p:cNvPr>
          <p:cNvSpPr/>
          <p:nvPr/>
        </p:nvSpPr>
        <p:spPr>
          <a:xfrm>
            <a:off x="1131040" y="1578927"/>
            <a:ext cx="4533160" cy="2677656"/>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在由</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定量泵供油的液压系统</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对系统压力起调节作用的</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溢流阀</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总是装在压力管道的分支路上的</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为此在分析</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溢流阀的动态特性</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采用了如图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所示的简图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把压力管道包括进去。图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所示的为</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一直动式溢流阀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图中</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R</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为阀内的</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阻尼孔</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。分析中假定</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溢流阀弹簧腔内</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回油口</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压力</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都为</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零</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pic>
        <p:nvPicPr>
          <p:cNvPr id="26" name="12T9.EPS" descr="id:2147508563;FounderCES">
            <a:extLst>
              <a:ext uri="{FF2B5EF4-FFF2-40B4-BE49-F238E27FC236}">
                <a16:creationId xmlns:a16="http://schemas.microsoft.com/office/drawing/2014/main" id="{EFBFC397-640F-4B22-895F-85D6D9029C37}"/>
              </a:ext>
            </a:extLst>
          </p:cNvPr>
          <p:cNvPicPr/>
          <p:nvPr/>
        </p:nvPicPr>
        <p:blipFill>
          <a:blip r:embed="rId2"/>
          <a:stretch>
            <a:fillRect/>
          </a:stretch>
        </p:blipFill>
        <p:spPr>
          <a:xfrm>
            <a:off x="5895022" y="1491929"/>
            <a:ext cx="2014855" cy="2087245"/>
          </a:xfrm>
          <a:prstGeom prst="rect">
            <a:avLst/>
          </a:prstGeom>
        </p:spPr>
      </p:pic>
      <p:sp>
        <p:nvSpPr>
          <p:cNvPr id="14" name="矩形 13">
            <a:extLst>
              <a:ext uri="{FF2B5EF4-FFF2-40B4-BE49-F238E27FC236}">
                <a16:creationId xmlns:a16="http://schemas.microsoft.com/office/drawing/2014/main" id="{27B99F2F-5785-4802-82D2-6F48BDEB7103}"/>
              </a:ext>
            </a:extLst>
          </p:cNvPr>
          <p:cNvSpPr/>
          <p:nvPr/>
        </p:nvSpPr>
        <p:spPr>
          <a:xfrm>
            <a:off x="5744005" y="3643232"/>
            <a:ext cx="2012089" cy="252633"/>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12-9</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带管道的直动式溢流阀</a:t>
            </a:r>
            <a:endParaRPr lang="zh-CN" alt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圆角矩形 6">
            <a:extLst>
              <a:ext uri="{FF2B5EF4-FFF2-40B4-BE49-F238E27FC236}">
                <a16:creationId xmlns:a16="http://schemas.microsoft.com/office/drawing/2014/main" id="{FEFF012B-E485-46B7-98DE-713F0C1789FB}"/>
              </a:ext>
            </a:extLst>
          </p:cNvPr>
          <p:cNvSpPr/>
          <p:nvPr/>
        </p:nvSpPr>
        <p:spPr>
          <a:xfrm>
            <a:off x="866776" y="1291936"/>
            <a:ext cx="7416799" cy="309489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14531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0-#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1+#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682309" y="142770"/>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第四节   </a:t>
            </a:r>
            <a:r>
              <a:rPr lang="zh-CN" altLang="zh-CN" sz="2800" dirty="0">
                <a:solidFill>
                  <a:prstClr val="white"/>
                </a:solidFill>
                <a:latin typeface="Times New Roman" panose="02020603050405020304" pitchFamily="18" charset="0"/>
                <a:ea typeface="黑体" panose="02010609060101010101" pitchFamily="49" charset="-122"/>
              </a:rPr>
              <a:t>带管道的溢流阀的动态特性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pic>
        <p:nvPicPr>
          <p:cNvPr id="26" name="12T9.EPS" descr="id:2147508563;FounderCES">
            <a:extLst>
              <a:ext uri="{FF2B5EF4-FFF2-40B4-BE49-F238E27FC236}">
                <a16:creationId xmlns:a16="http://schemas.microsoft.com/office/drawing/2014/main" id="{EFBFC397-640F-4B22-895F-85D6D9029C37}"/>
              </a:ext>
            </a:extLst>
          </p:cNvPr>
          <p:cNvPicPr/>
          <p:nvPr/>
        </p:nvPicPr>
        <p:blipFill>
          <a:blip r:embed="rId2"/>
          <a:stretch>
            <a:fillRect/>
          </a:stretch>
        </p:blipFill>
        <p:spPr>
          <a:xfrm>
            <a:off x="1173390" y="1349955"/>
            <a:ext cx="2014855" cy="2087245"/>
          </a:xfrm>
          <a:prstGeom prst="rect">
            <a:avLst/>
          </a:prstGeom>
        </p:spPr>
      </p:pic>
      <p:sp>
        <p:nvSpPr>
          <p:cNvPr id="14" name="矩形 13">
            <a:extLst>
              <a:ext uri="{FF2B5EF4-FFF2-40B4-BE49-F238E27FC236}">
                <a16:creationId xmlns:a16="http://schemas.microsoft.com/office/drawing/2014/main" id="{27B99F2F-5785-4802-82D2-6F48BDEB7103}"/>
              </a:ext>
            </a:extLst>
          </p:cNvPr>
          <p:cNvSpPr/>
          <p:nvPr/>
        </p:nvSpPr>
        <p:spPr>
          <a:xfrm>
            <a:off x="876394" y="3513384"/>
            <a:ext cx="2012089" cy="252633"/>
          </a:xfrm>
          <a:prstGeom prst="rect">
            <a:avLst/>
          </a:prstGeom>
        </p:spPr>
        <p:txBody>
          <a:bodyPr wrap="none">
            <a:spAutoFit/>
          </a:bodyPr>
          <a:lstStyle/>
          <a:p>
            <a:pPr marL="0" marR="0" lvl="0" indent="228600" algn="ctr" defTabSz="457200" rtl="0" eaLnBrk="1" fontAlgn="auto" latinLnBrk="0" hangingPunct="1">
              <a:lnSpc>
                <a:spcPts val="1350"/>
              </a:lnSpc>
              <a:spcBef>
                <a:spcPts val="0"/>
              </a:spcBef>
              <a:spcAft>
                <a:spcPts val="0"/>
              </a:spcAft>
              <a:buClrTx/>
              <a:buSzTx/>
              <a:buFontTx/>
              <a:buNone/>
              <a:tabLst/>
              <a:defRPr/>
            </a:pPr>
            <a:r>
              <a:rPr kumimoji="0" lang="zh-CN" altLang="zh-CN" sz="9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图</a:t>
            </a:r>
            <a:r>
              <a:rPr kumimoji="0" lang="en-US" altLang="zh-CN" sz="9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12-9</a:t>
            </a:r>
            <a:r>
              <a:rPr kumimoji="0" lang="zh-CN" altLang="zh-CN" sz="9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带管道的直动式溢流阀</a:t>
            </a:r>
          </a:p>
        </p:txBody>
      </p:sp>
      <p:sp>
        <p:nvSpPr>
          <p:cNvPr id="27" name="圆角矩形 6">
            <a:extLst>
              <a:ext uri="{FF2B5EF4-FFF2-40B4-BE49-F238E27FC236}">
                <a16:creationId xmlns:a16="http://schemas.microsoft.com/office/drawing/2014/main" id="{FEFF012B-E485-46B7-98DE-713F0C1789FB}"/>
              </a:ext>
            </a:extLst>
          </p:cNvPr>
          <p:cNvSpPr/>
          <p:nvPr/>
        </p:nvSpPr>
        <p:spPr>
          <a:xfrm>
            <a:off x="866776" y="1291936"/>
            <a:ext cx="7416799" cy="309489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 </a:t>
            </a: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CF3E13A5-F9D5-4BA5-AE29-FD361CD296FE}"/>
                  </a:ext>
                </a:extLst>
              </p:cNvPr>
              <p:cNvSpPr/>
              <p:nvPr/>
            </p:nvSpPr>
            <p:spPr>
              <a:xfrm>
                <a:off x="3633607" y="1833156"/>
                <a:ext cx="2865463" cy="297517"/>
              </a:xfrm>
              <a:prstGeom prst="rect">
                <a:avLst/>
              </a:prstGeom>
            </p:spPr>
            <p:txBody>
              <a:bodyPr wrap="none">
                <a:spAutoFit/>
              </a:bodyPr>
              <a:lstStyle/>
              <a:p>
                <a:pPr>
                  <a:lnSpc>
                    <a:spcPts val="1575"/>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m:t>
                          </m:r>
                        </m:e>
                        <m:sub>
                          <m:r>
                            <m:rPr>
                              <m:sty m:val="p"/>
                            </m:rPr>
                            <a:rPr lang="en-US" altLang="zh-CN" sz="1400">
                              <a:latin typeface="Cambria Math" panose="02040503050406030204" pitchFamily="18" charset="0"/>
                            </a:rPr>
                            <m:t>a</m:t>
                          </m:r>
                        </m:sub>
                      </m:sSub>
                      <m:r>
                        <a:rPr lang="en-US" altLang="zh-CN" sz="1400" i="1">
                          <a:latin typeface="Cambria Math" panose="02040503050406030204" pitchFamily="18" charset="0"/>
                        </a:rPr>
                        <m:t>𝐴</m:t>
                      </m:r>
                      <m:r>
                        <a:rPr lang="en-US" altLang="zh-CN" sz="1400">
                          <a:latin typeface="Cambria Math" panose="02040503050406030204" pitchFamily="18" charset="0"/>
                        </a:rPr>
                        <m:t>=</m:t>
                      </m:r>
                      <m:r>
                        <a:rPr lang="en-US" altLang="zh-CN" sz="1400" i="1">
                          <a:latin typeface="Cambria Math" panose="02040503050406030204" pitchFamily="18" charset="0"/>
                        </a:rPr>
                        <m:t>𝑚</m:t>
                      </m:r>
                      <m:f>
                        <m:fPr>
                          <m:ctrlPr>
                            <a:rPr lang="zh-CN" altLang="zh-CN" sz="1400" i="1">
                              <a:latin typeface="Cambria Math" panose="02040503050406030204" pitchFamily="18" charset="0"/>
                            </a:rPr>
                          </m:ctrlPr>
                        </m:fPr>
                        <m:num>
                          <m:sSup>
                            <m:sSupPr>
                              <m:ctrlPr>
                                <a:rPr lang="zh-CN" altLang="zh-CN" sz="1400" i="1">
                                  <a:latin typeface="Cambria Math" panose="02040503050406030204" pitchFamily="18" charset="0"/>
                                </a:rPr>
                              </m:ctrlPr>
                            </m:sSupPr>
                            <m:e>
                              <m:r>
                                <m:rPr>
                                  <m:sty m:val="p"/>
                                </m:rPr>
                                <a:rPr lang="en-US" altLang="zh-CN" sz="1400">
                                  <a:latin typeface="Cambria Math" panose="02040503050406030204" pitchFamily="18" charset="0"/>
                                </a:rPr>
                                <m:t>d</m:t>
                              </m:r>
                            </m:e>
                            <m:sup>
                              <m:r>
                                <a:rPr lang="en-US" altLang="zh-CN" sz="1400">
                                  <a:latin typeface="Cambria Math" panose="02040503050406030204" pitchFamily="18" charset="0"/>
                                </a:rPr>
                                <m:t>2</m:t>
                              </m:r>
                            </m:sup>
                          </m:sSup>
                          <m:r>
                            <a:rPr lang="en-US" altLang="zh-CN" sz="1400" i="1">
                              <a:latin typeface="Cambria Math" panose="02040503050406030204" pitchFamily="18" charset="0"/>
                            </a:rPr>
                            <m:t>𝑥</m:t>
                          </m:r>
                        </m:num>
                        <m:den>
                          <m:r>
                            <m:rPr>
                              <m:sty m:val="p"/>
                            </m:rPr>
                            <a:rPr lang="en-US" altLang="zh-CN" sz="1400">
                              <a:latin typeface="Cambria Math" panose="02040503050406030204" pitchFamily="18" charset="0"/>
                            </a:rPr>
                            <m:t>d</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𝑡</m:t>
                              </m:r>
                            </m:e>
                            <m:sup>
                              <m:r>
                                <a:rPr lang="en-US" altLang="zh-CN" sz="1400">
                                  <a:latin typeface="Cambria Math" panose="02040503050406030204" pitchFamily="18" charset="0"/>
                                </a:rPr>
                                <m:t>2</m:t>
                              </m:r>
                            </m:sup>
                          </m:sSup>
                        </m:den>
                      </m:f>
                      <m:r>
                        <a:rPr lang="en-US" altLang="zh-CN" sz="1400">
                          <a:latin typeface="Cambria Math" panose="02040503050406030204" pitchFamily="18" charset="0"/>
                        </a:rPr>
                        <m:t>+</m:t>
                      </m:r>
                      <m:r>
                        <a:rPr lang="en-US" altLang="zh-CN" sz="1400" i="1">
                          <a:latin typeface="Cambria Math" panose="02040503050406030204" pitchFamily="18" charset="0"/>
                        </a:rPr>
                        <m:t>𝐵</m:t>
                      </m:r>
                      <m:f>
                        <m:fPr>
                          <m:ctrlPr>
                            <a:rPr lang="zh-CN" altLang="zh-CN" sz="1400" i="1">
                              <a:latin typeface="Cambria Math" panose="02040503050406030204" pitchFamily="18" charset="0"/>
                            </a:rPr>
                          </m:ctrlPr>
                        </m:fPr>
                        <m:num>
                          <m:r>
                            <m:rPr>
                              <m:sty m:val="p"/>
                            </m:rPr>
                            <a:rPr lang="en-US" altLang="zh-CN" sz="1400">
                              <a:latin typeface="Cambria Math" panose="02040503050406030204" pitchFamily="18" charset="0"/>
                            </a:rPr>
                            <m:t>d</m:t>
                          </m:r>
                          <m:r>
                            <a:rPr lang="en-US" altLang="zh-CN" sz="1400" i="1">
                              <a:latin typeface="Cambria Math" panose="02040503050406030204" pitchFamily="18" charset="0"/>
                            </a:rPr>
                            <m:t>𝑥</m:t>
                          </m:r>
                        </m:num>
                        <m:den>
                          <m:r>
                            <m:rPr>
                              <m:sty m:val="p"/>
                            </m:rPr>
                            <a:rPr lang="en-US" altLang="zh-CN" sz="1400">
                              <a:latin typeface="Cambria Math" panose="02040503050406030204" pitchFamily="18" charset="0"/>
                            </a:rPr>
                            <m:t>d</m:t>
                          </m:r>
                          <m:r>
                            <a:rPr lang="en-US" altLang="zh-CN" sz="1400" i="1">
                              <a:latin typeface="Cambria Math" panose="02040503050406030204" pitchFamily="18" charset="0"/>
                            </a:rPr>
                            <m:t>𝑡</m:t>
                          </m:r>
                        </m:den>
                      </m:f>
                      <m:r>
                        <a:rPr lang="en-US" altLang="zh-CN" sz="1400">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𝑘</m:t>
                          </m:r>
                        </m:e>
                        <m:sub>
                          <m:r>
                            <m:rPr>
                              <m:sty m:val="p"/>
                            </m:rPr>
                            <a:rPr lang="en-US" altLang="zh-CN" sz="1400">
                              <a:latin typeface="Cambria Math" panose="02040503050406030204" pitchFamily="18" charset="0"/>
                            </a:rPr>
                            <m:t>s</m:t>
                          </m:r>
                        </m:sub>
                      </m:sSub>
                      <m:r>
                        <m:rPr>
                          <m:nor/>
                        </m:rPr>
                        <a:rPr lang="en-US" altLang="zh-CN" sz="1400">
                          <a:latin typeface="Times New Roman" panose="02020603050405020304" pitchFamily="18" charset="0"/>
                          <a:ea typeface="黑体" panose="02010609060101010101" pitchFamily="49" charset="-122"/>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𝑥</m:t>
                          </m:r>
                        </m:e>
                        <m:sub>
                          <m:r>
                            <m:rPr>
                              <m:sty m:val="p"/>
                            </m:rPr>
                            <a:rPr lang="en-US" altLang="zh-CN" sz="1400">
                              <a:latin typeface="Cambria Math" panose="02040503050406030204" pitchFamily="18" charset="0"/>
                            </a:rPr>
                            <m:t>R</m:t>
                          </m:r>
                        </m:sub>
                      </m:sSub>
                      <m:r>
                        <a:rPr lang="en-US" altLang="zh-CN" sz="1400">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𝑥</m:t>
                          </m:r>
                        </m:e>
                        <m:sub>
                          <m:r>
                            <m:rPr>
                              <m:sty m:val="p"/>
                            </m:rPr>
                            <a:rPr lang="en-US" altLang="zh-CN" sz="1400">
                              <a:latin typeface="Cambria Math" panose="02040503050406030204" pitchFamily="18" charset="0"/>
                            </a:rPr>
                            <m:t>c</m:t>
                          </m:r>
                        </m:sub>
                      </m:sSub>
                      <m:r>
                        <m:rPr>
                          <m:nor/>
                        </m:rPr>
                        <a:rPr lang="en-US" altLang="zh-CN" sz="1400">
                          <a:latin typeface="Times New Roman" panose="02020603050405020304" pitchFamily="18" charset="0"/>
                          <a:ea typeface="黑体" panose="02010609060101010101" pitchFamily="49" charset="-122"/>
                        </a:rPr>
                        <m:t>)</m:t>
                      </m:r>
                    </m:oMath>
                  </m:oMathPara>
                </a14:m>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CF3E13A5-F9D5-4BA5-AE29-FD361CD296FE}"/>
                  </a:ext>
                </a:extLst>
              </p:cNvPr>
              <p:cNvSpPr>
                <a:spLocks noRot="1" noChangeAspect="1" noMove="1" noResize="1" noEditPoints="1" noAdjustHandles="1" noChangeArrowheads="1" noChangeShapeType="1" noTextEdit="1"/>
              </p:cNvSpPr>
              <p:nvPr/>
            </p:nvSpPr>
            <p:spPr>
              <a:xfrm>
                <a:off x="3633607" y="1833156"/>
                <a:ext cx="2865463" cy="297517"/>
              </a:xfrm>
              <a:prstGeom prst="rect">
                <a:avLst/>
              </a:prstGeom>
              <a:blipFill>
                <a:blip r:embed="rId3"/>
                <a:stretch>
                  <a:fillRect t="-40816" b="-22449"/>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0718BD77-5AAC-47E0-A819-46B01A35EBE7}"/>
              </a:ext>
            </a:extLst>
          </p:cNvPr>
          <p:cNvSpPr/>
          <p:nvPr/>
        </p:nvSpPr>
        <p:spPr>
          <a:xfrm>
            <a:off x="3349604" y="1479945"/>
            <a:ext cx="3775393" cy="297517"/>
          </a:xfrm>
          <a:prstGeom prst="rect">
            <a:avLst/>
          </a:prstGeom>
        </p:spPr>
        <p:txBody>
          <a:bodyPr wrap="none">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当不计阀心自重时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阀心的受力平衡方程为</a:t>
            </a:r>
          </a:p>
        </p:txBody>
      </p:sp>
      <p:sp>
        <p:nvSpPr>
          <p:cNvPr id="5" name="矩形 4">
            <a:extLst>
              <a:ext uri="{FF2B5EF4-FFF2-40B4-BE49-F238E27FC236}">
                <a16:creationId xmlns:a16="http://schemas.microsoft.com/office/drawing/2014/main" id="{6FEB0921-8C3E-49E1-8741-13943EC268F0}"/>
              </a:ext>
            </a:extLst>
          </p:cNvPr>
          <p:cNvSpPr/>
          <p:nvPr/>
        </p:nvSpPr>
        <p:spPr>
          <a:xfrm>
            <a:off x="6243357" y="1858801"/>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12-34</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 name="矩形 5">
            <a:extLst>
              <a:ext uri="{FF2B5EF4-FFF2-40B4-BE49-F238E27FC236}">
                <a16:creationId xmlns:a16="http://schemas.microsoft.com/office/drawing/2014/main" id="{4EE20DC5-958A-4836-A5DA-38FC0B79D89D}"/>
              </a:ext>
            </a:extLst>
          </p:cNvPr>
          <p:cNvSpPr/>
          <p:nvPr/>
        </p:nvSpPr>
        <p:spPr>
          <a:xfrm>
            <a:off x="3349604" y="2189777"/>
            <a:ext cx="2937022" cy="297517"/>
          </a:xfrm>
          <a:prstGeom prst="rect">
            <a:avLst/>
          </a:prstGeom>
        </p:spPr>
        <p:txBody>
          <a:bodyPr wrap="none">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压力腔</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中的压力</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72D2F587-58A5-48BD-BFF1-8475A0456569}"/>
              </a:ext>
            </a:extLst>
          </p:cNvPr>
          <p:cNvSpPr/>
          <p:nvPr/>
        </p:nvSpPr>
        <p:spPr>
          <a:xfrm>
            <a:off x="3633607" y="2946917"/>
            <a:ext cx="4572000" cy="502702"/>
          </a:xfrm>
          <a:prstGeom prst="rect">
            <a:avLst/>
          </a:prstGeom>
        </p:spPr>
        <p:txBody>
          <a:bodyPr>
            <a:spAutoFit/>
          </a:bodyPr>
          <a:lstStyle/>
          <a:p>
            <a:pPr indent="266700">
              <a:lnSpc>
                <a:spcPts val="1575"/>
              </a:lnSpc>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xR——</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阀口开度</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ts val="1575"/>
              </a:lnSpc>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5B07BA93-3901-4EBD-AB4F-5DA985E27897}"/>
              </a:ext>
            </a:extLst>
          </p:cNvPr>
          <p:cNvSpPr/>
          <p:nvPr/>
        </p:nvSpPr>
        <p:spPr>
          <a:xfrm>
            <a:off x="3891385" y="2435449"/>
            <a:ext cx="4653143" cy="297517"/>
          </a:xfrm>
          <a:prstGeom prst="rect">
            <a:avLst/>
          </a:prstGeom>
        </p:spPr>
        <p:txBody>
          <a:bodyPr wrap="square">
            <a:spAutoFit/>
          </a:bodyPr>
          <a:lstStyle/>
          <a:p>
            <a:pPr indent="266700">
              <a:lnSpc>
                <a:spcPts val="1575"/>
              </a:lnSpc>
              <a:spcAft>
                <a:spcPts val="0"/>
              </a:spcAft>
            </a:pP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包括稳态液动力和弹簧在内的等</a:t>
            </a:r>
          </a:p>
        </p:txBody>
      </p:sp>
      <p:sp>
        <p:nvSpPr>
          <p:cNvPr id="10" name="矩形 9">
            <a:extLst>
              <a:ext uri="{FF2B5EF4-FFF2-40B4-BE49-F238E27FC236}">
                <a16:creationId xmlns:a16="http://schemas.microsoft.com/office/drawing/2014/main" id="{3BD99491-079E-497B-B15E-1E2296A3F0A7}"/>
              </a:ext>
            </a:extLst>
          </p:cNvPr>
          <p:cNvSpPr/>
          <p:nvPr/>
        </p:nvSpPr>
        <p:spPr>
          <a:xfrm>
            <a:off x="4663942" y="2685690"/>
            <a:ext cx="1172116" cy="307777"/>
          </a:xfrm>
          <a:prstGeom prst="rect">
            <a:avLst/>
          </a:prstGeom>
        </p:spPr>
        <p:txBody>
          <a:bodyPr wrap="none">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效弹簧刚度</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endParaRPr>
          </a:p>
        </p:txBody>
      </p:sp>
      <p:sp>
        <p:nvSpPr>
          <p:cNvPr id="13" name="矩形 12">
            <a:extLst>
              <a:ext uri="{FF2B5EF4-FFF2-40B4-BE49-F238E27FC236}">
                <a16:creationId xmlns:a16="http://schemas.microsoft.com/office/drawing/2014/main" id="{D077DBFB-FAE3-434D-9FED-EC9915ED2096}"/>
              </a:ext>
            </a:extLst>
          </p:cNvPr>
          <p:cNvSpPr/>
          <p:nvPr/>
        </p:nvSpPr>
        <p:spPr>
          <a:xfrm>
            <a:off x="3711575" y="3685783"/>
            <a:ext cx="4572000" cy="297517"/>
          </a:xfrm>
          <a:prstGeom prst="rect">
            <a:avLst/>
          </a:prstGeom>
        </p:spPr>
        <p:txBody>
          <a:bodyPr>
            <a:spAutoFit/>
          </a:bodyPr>
          <a:lstStyle/>
          <a:p>
            <a:pPr lvl="0" indent="266700">
              <a:lnSpc>
                <a:spcPts val="1575"/>
              </a:lnSpc>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包括瞬态液动力在内的等效阻尼系数。</a:t>
            </a:r>
            <a:endPar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矩形 16">
            <a:extLst>
              <a:ext uri="{FF2B5EF4-FFF2-40B4-BE49-F238E27FC236}">
                <a16:creationId xmlns:a16="http://schemas.microsoft.com/office/drawing/2014/main" id="{AADD8146-F432-412E-B85B-C805586BE5AF}"/>
              </a:ext>
            </a:extLst>
          </p:cNvPr>
          <p:cNvSpPr/>
          <p:nvPr/>
        </p:nvSpPr>
        <p:spPr>
          <a:xfrm>
            <a:off x="3882278" y="3407644"/>
            <a:ext cx="4273927" cy="297517"/>
          </a:xfrm>
          <a:prstGeom prst="rect">
            <a:avLst/>
          </a:prstGeom>
        </p:spPr>
        <p:txBody>
          <a:bodyPr wrap="none">
            <a:spAutoFit/>
          </a:bodyPr>
          <a:lstStyle/>
          <a:p>
            <a:pPr lvl="0" indent="266700">
              <a:lnSpc>
                <a:spcPts val="1575"/>
              </a:lnSpc>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包括阀心、弹簧和液柱等在内的等效质量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矩形 18">
            <a:extLst>
              <a:ext uri="{FF2B5EF4-FFF2-40B4-BE49-F238E27FC236}">
                <a16:creationId xmlns:a16="http://schemas.microsoft.com/office/drawing/2014/main" id="{91520D06-09F6-4407-91AF-C58D9EAAD24F}"/>
              </a:ext>
            </a:extLst>
          </p:cNvPr>
          <p:cNvSpPr/>
          <p:nvPr/>
        </p:nvSpPr>
        <p:spPr>
          <a:xfrm>
            <a:off x="3780682" y="3172026"/>
            <a:ext cx="3945311" cy="297517"/>
          </a:xfrm>
          <a:prstGeom prst="rect">
            <a:avLst/>
          </a:prstGeom>
        </p:spPr>
        <p:txBody>
          <a:bodyPr wrap="none">
            <a:spAutoFit/>
          </a:bodyPr>
          <a:lstStyle/>
          <a:p>
            <a:pPr lvl="0" indent="266700">
              <a:lnSpc>
                <a:spcPts val="1575"/>
              </a:lnSpc>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xc——</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阀口关闭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xR=0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时弹簧的预压缩量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0066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0-#ppt_w/2"/>
                                          </p:val>
                                        </p:tav>
                                        <p:tav tm="100000">
                                          <p:val>
                                            <p:strVal val="#ppt_x"/>
                                          </p:val>
                                        </p:tav>
                                      </p:tavLst>
                                    </p:anim>
                                    <p:anim calcmode="lin" valueType="num">
                                      <p:cBhvr additive="base">
                                        <p:cTn id="15" dur="500" fill="hold"/>
                                        <p:tgtEl>
                                          <p:spTgt spid="26"/>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1+#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1+#ppt_w/2"/>
                                          </p:val>
                                        </p:tav>
                                        <p:tav tm="100000">
                                          <p:val>
                                            <p:strVal val="#ppt_x"/>
                                          </p:val>
                                        </p:tav>
                                      </p:tavLst>
                                    </p:anim>
                                    <p:anim calcmode="lin" valueType="num">
                                      <p:cBhvr additive="base">
                                        <p:cTn id="27" dur="500" fill="hold"/>
                                        <p:tgtEl>
                                          <p:spTgt spid="4"/>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1+#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1+#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1+#ppt_w/2"/>
                                          </p:val>
                                        </p:tav>
                                        <p:tav tm="100000">
                                          <p:val>
                                            <p:strVal val="#ppt_x"/>
                                          </p:val>
                                        </p:tav>
                                      </p:tavLst>
                                    </p:anim>
                                    <p:anim calcmode="lin" valueType="num">
                                      <p:cBhvr additive="base">
                                        <p:cTn id="39" dur="500" fill="hold"/>
                                        <p:tgtEl>
                                          <p:spTgt spid="10"/>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1+#ppt_w/2"/>
                                          </p:val>
                                        </p:tav>
                                        <p:tav tm="100000">
                                          <p:val>
                                            <p:strVal val="#ppt_x"/>
                                          </p:val>
                                        </p:tav>
                                      </p:tavLst>
                                    </p:anim>
                                    <p:anim calcmode="lin" valueType="num">
                                      <p:cBhvr additive="base">
                                        <p:cTn id="43" dur="500" fill="hold"/>
                                        <p:tgtEl>
                                          <p:spTgt spid="7"/>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1+#ppt_w/2"/>
                                          </p:val>
                                        </p:tav>
                                        <p:tav tm="100000">
                                          <p:val>
                                            <p:strVal val="#ppt_x"/>
                                          </p:val>
                                        </p:tav>
                                      </p:tavLst>
                                    </p:anim>
                                    <p:anim calcmode="lin" valueType="num">
                                      <p:cBhvr additive="base">
                                        <p:cTn id="47" dur="500" fill="hold"/>
                                        <p:tgtEl>
                                          <p:spTgt spid="17"/>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1+#ppt_w/2"/>
                                          </p:val>
                                        </p:tav>
                                        <p:tav tm="100000">
                                          <p:val>
                                            <p:strVal val="#ppt_x"/>
                                          </p:val>
                                        </p:tav>
                                      </p:tavLst>
                                    </p:anim>
                                    <p:anim calcmode="lin" valueType="num">
                                      <p:cBhvr additive="base">
                                        <p:cTn id="51" dur="500" fill="hold"/>
                                        <p:tgtEl>
                                          <p:spTgt spid="13"/>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fill="hold"/>
                                        <p:tgtEl>
                                          <p:spTgt spid="5"/>
                                        </p:tgtEl>
                                        <p:attrNameLst>
                                          <p:attrName>ppt_x</p:attrName>
                                        </p:attrNameLst>
                                      </p:cBhvr>
                                      <p:tavLst>
                                        <p:tav tm="0">
                                          <p:val>
                                            <p:strVal val="1+#ppt_w/2"/>
                                          </p:val>
                                        </p:tav>
                                        <p:tav tm="100000">
                                          <p:val>
                                            <p:strVal val="#ppt_x"/>
                                          </p:val>
                                        </p:tav>
                                      </p:tavLst>
                                    </p:anim>
                                    <p:anim calcmode="lin" valueType="num">
                                      <p:cBhvr additive="base">
                                        <p:cTn id="55" dur="500" fill="hold"/>
                                        <p:tgtEl>
                                          <p:spTgt spid="5"/>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1+#ppt_w/2"/>
                                          </p:val>
                                        </p:tav>
                                        <p:tav tm="100000">
                                          <p:val>
                                            <p:strVal val="#ppt_x"/>
                                          </p:val>
                                        </p:tav>
                                      </p:tavLst>
                                    </p:anim>
                                    <p:anim calcmode="lin" valueType="num">
                                      <p:cBhvr additive="base">
                                        <p:cTn id="5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7" grpId="0" animBg="1"/>
      <p:bldP spid="3" grpId="0"/>
      <p:bldP spid="4" grpId="0"/>
      <p:bldP spid="5" grpId="0"/>
      <p:bldP spid="6" grpId="0"/>
      <p:bldP spid="7" grpId="0"/>
      <p:bldP spid="8" grpId="0"/>
      <p:bldP spid="10" grpId="0"/>
      <p:bldP spid="13" grpId="0"/>
      <p:bldP spid="17"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595150" y="141906"/>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第四节   </a:t>
            </a:r>
            <a:r>
              <a:rPr lang="zh-CN" altLang="zh-CN" sz="2800" dirty="0">
                <a:solidFill>
                  <a:prstClr val="white"/>
                </a:solidFill>
                <a:latin typeface="Times New Roman" panose="02020603050405020304" pitchFamily="18" charset="0"/>
                <a:ea typeface="黑体" panose="02010609060101010101" pitchFamily="49" charset="-122"/>
              </a:rPr>
              <a:t>带管道的溢流阀的动态特性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5" name="矩形 4">
            <a:extLst>
              <a:ext uri="{FF2B5EF4-FFF2-40B4-BE49-F238E27FC236}">
                <a16:creationId xmlns:a16="http://schemas.microsoft.com/office/drawing/2014/main" id="{6FEB0921-8C3E-49E1-8741-13943EC268F0}"/>
              </a:ext>
            </a:extLst>
          </p:cNvPr>
          <p:cNvSpPr/>
          <p:nvPr/>
        </p:nvSpPr>
        <p:spPr>
          <a:xfrm>
            <a:off x="3392448" y="1585872"/>
            <a:ext cx="684803" cy="2308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12-35</a:t>
            </a: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3BEDADE6-04A9-4BE8-A926-69F8F5BEE84B}"/>
                  </a:ext>
                </a:extLst>
              </p:cNvPr>
              <p:cNvSpPr/>
              <p:nvPr/>
            </p:nvSpPr>
            <p:spPr>
              <a:xfrm>
                <a:off x="992497" y="1519704"/>
                <a:ext cx="2636363" cy="3125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𝐴</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m:t>
                          </m:r>
                        </m:e>
                        <m:sub>
                          <m:r>
                            <m:rPr>
                              <m:sty m:val="p"/>
                            </m:rPr>
                            <a:rPr lang="en-US" altLang="zh-CN" sz="1400">
                              <a:latin typeface="Cambria Math" panose="02040503050406030204" pitchFamily="18" charset="0"/>
                            </a:rPr>
                            <m:t>a</m:t>
                          </m:r>
                        </m:sub>
                      </m:sSub>
                      <m:r>
                        <m:rPr>
                          <m:nor/>
                        </m:rPr>
                        <a:rPr lang="en-US" altLang="zh-CN" sz="1400">
                          <a:latin typeface="Times New Roman" panose="02020603050405020304" pitchFamily="18" charset="0"/>
                          <a:ea typeface="黑体" panose="02010609060101010101" pitchFamily="49" charset="-122"/>
                        </a:rPr>
                        <m:t>(</m:t>
                      </m:r>
                      <m:r>
                        <a:rPr lang="en-US" altLang="zh-CN" sz="1400" i="1">
                          <a:latin typeface="Cambria Math" panose="02040503050406030204" pitchFamily="18" charset="0"/>
                        </a:rPr>
                        <m:t>𝑠</m:t>
                      </m:r>
                      <m:r>
                        <m:rPr>
                          <m:nor/>
                        </m:rPr>
                        <a:rPr lang="en-US" altLang="zh-CN" sz="1400">
                          <a:latin typeface="Times New Roman" panose="02020603050405020304" pitchFamily="18" charset="0"/>
                          <a:ea typeface="黑体" panose="02010609060101010101" pitchFamily="49" charset="-122"/>
                        </a:rPr>
                        <m:t>)</m:t>
                      </m:r>
                      <m:r>
                        <a:rPr lang="en-US" altLang="zh-CN" sz="1400">
                          <a:latin typeface="Cambria Math" panose="02040503050406030204" pitchFamily="18" charset="0"/>
                        </a:rPr>
                        <m:t>=</m:t>
                      </m:r>
                      <m:r>
                        <m:rPr>
                          <m:nor/>
                        </m:rPr>
                        <a:rPr lang="en-US" altLang="zh-CN" sz="1400">
                          <a:latin typeface="Times New Roman" panose="02020603050405020304" pitchFamily="18" charset="0"/>
                          <a:ea typeface="黑体" panose="02010609060101010101" pitchFamily="49" charset="-122"/>
                        </a:rPr>
                        <m:t>(</m:t>
                      </m:r>
                      <m:r>
                        <a:rPr lang="en-US" altLang="zh-CN" sz="1400" i="1">
                          <a:latin typeface="Cambria Math" panose="02040503050406030204" pitchFamily="18" charset="0"/>
                        </a:rPr>
                        <m:t>𝑚</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𝑠</m:t>
                          </m:r>
                        </m:e>
                        <m:sup>
                          <m:r>
                            <a:rPr lang="en-US" altLang="zh-CN" sz="1400">
                              <a:latin typeface="Cambria Math" panose="02040503050406030204" pitchFamily="18" charset="0"/>
                            </a:rPr>
                            <m:t>2</m:t>
                          </m:r>
                        </m:sup>
                      </m:sSup>
                      <m:r>
                        <a:rPr lang="en-US" altLang="zh-CN" sz="1400">
                          <a:latin typeface="Cambria Math" panose="02040503050406030204" pitchFamily="18" charset="0"/>
                        </a:rPr>
                        <m:t>+</m:t>
                      </m:r>
                      <m:r>
                        <a:rPr lang="en-US" altLang="zh-CN" sz="1400" i="1">
                          <a:latin typeface="Cambria Math" panose="02040503050406030204" pitchFamily="18" charset="0"/>
                        </a:rPr>
                        <m:t>𝐵𝑠</m:t>
                      </m:r>
                      <m:r>
                        <a:rPr lang="en-US" altLang="zh-CN" sz="1400">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𝑘</m:t>
                          </m:r>
                        </m:e>
                        <m:sub>
                          <m:r>
                            <m:rPr>
                              <m:sty m:val="p"/>
                            </m:rPr>
                            <a:rPr lang="en-US" altLang="zh-CN" sz="1400">
                              <a:latin typeface="Cambria Math" panose="02040503050406030204" pitchFamily="18" charset="0"/>
                            </a:rPr>
                            <m:t>s</m:t>
                          </m:r>
                        </m:sub>
                      </m:sSub>
                      <m:r>
                        <m:rPr>
                          <m:nor/>
                        </m:rPr>
                        <a:rPr lang="en-US" altLang="zh-CN" sz="1400">
                          <a:latin typeface="Times New Roman" panose="02020603050405020304" pitchFamily="18" charset="0"/>
                          <a:ea typeface="黑体" panose="02010609060101010101" pitchFamily="49" charset="-122"/>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𝑥</m:t>
                          </m:r>
                        </m:e>
                        <m:sub>
                          <m:r>
                            <m:rPr>
                              <m:sty m:val="p"/>
                            </m:rPr>
                            <a:rPr lang="en-US" altLang="zh-CN" sz="1400">
                              <a:latin typeface="Cambria Math" panose="02040503050406030204" pitchFamily="18" charset="0"/>
                            </a:rPr>
                            <m:t>R</m:t>
                          </m:r>
                        </m:sub>
                      </m:sSub>
                      <m:r>
                        <m:rPr>
                          <m:nor/>
                        </m:rPr>
                        <a:rPr lang="en-US" altLang="zh-CN" sz="1400">
                          <a:latin typeface="Times New Roman" panose="02020603050405020304" pitchFamily="18" charset="0"/>
                          <a:ea typeface="黑体" panose="02010609060101010101" pitchFamily="49" charset="-122"/>
                        </a:rPr>
                        <m:t>(</m:t>
                      </m:r>
                      <m:r>
                        <a:rPr lang="en-US" altLang="zh-CN" sz="1400" i="1">
                          <a:latin typeface="Cambria Math" panose="02040503050406030204" pitchFamily="18" charset="0"/>
                        </a:rPr>
                        <m:t>𝑠</m:t>
                      </m:r>
                      <m:r>
                        <m:rPr>
                          <m:nor/>
                        </m:rPr>
                        <a:rPr lang="en-US" altLang="zh-CN" sz="1400">
                          <a:latin typeface="Times New Roman" panose="02020603050405020304" pitchFamily="18" charset="0"/>
                          <a:ea typeface="黑体" panose="02010609060101010101" pitchFamily="49" charset="-122"/>
                        </a:rPr>
                        <m:t>)</m:t>
                      </m:r>
                    </m:oMath>
                  </m:oMathPara>
                </a14:m>
                <a:endParaRPr lang="zh-CN" altLang="zh-CN" sz="1400" dirty="0">
                  <a:latin typeface="Times New Roman" panose="02020603050405020304" pitchFamily="18" charset="0"/>
                  <a:ea typeface="黑体" panose="02010609060101010101" pitchFamily="49" charset="-122"/>
                </a:endParaRPr>
              </a:p>
            </p:txBody>
          </p:sp>
        </mc:Choice>
        <mc:Fallback xmlns="">
          <p:sp>
            <p:nvSpPr>
              <p:cNvPr id="2" name="矩形 1">
                <a:extLst>
                  <a:ext uri="{FF2B5EF4-FFF2-40B4-BE49-F238E27FC236}">
                    <a16:creationId xmlns:a16="http://schemas.microsoft.com/office/drawing/2014/main" id="{3BEDADE6-04A9-4BE8-A926-69F8F5BEE84B}"/>
                  </a:ext>
                </a:extLst>
              </p:cNvPr>
              <p:cNvSpPr>
                <a:spLocks noRot="1" noChangeAspect="1" noMove="1" noResize="1" noEditPoints="1" noAdjustHandles="1" noChangeArrowheads="1" noChangeShapeType="1" noTextEdit="1"/>
              </p:cNvSpPr>
              <p:nvPr/>
            </p:nvSpPr>
            <p:spPr>
              <a:xfrm>
                <a:off x="992497" y="1519704"/>
                <a:ext cx="2636363" cy="312586"/>
              </a:xfrm>
              <a:prstGeom prst="rect">
                <a:avLst/>
              </a:prstGeom>
              <a:blipFill>
                <a:blip r:embed="rId2"/>
                <a:stretch>
                  <a:fillRect b="-5769"/>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0517120E-0E67-417E-930B-161BD67CDC9F}"/>
              </a:ext>
            </a:extLst>
          </p:cNvPr>
          <p:cNvSpPr/>
          <p:nvPr/>
        </p:nvSpPr>
        <p:spPr>
          <a:xfrm>
            <a:off x="608353" y="1883390"/>
            <a:ext cx="2271776" cy="299184"/>
          </a:xfrm>
          <a:prstGeom prst="rect">
            <a:avLst/>
          </a:prstGeom>
        </p:spPr>
        <p:txBody>
          <a:bodyPr wrap="none">
            <a:spAutoFit/>
          </a:bodyPr>
          <a:lstStyle/>
          <a:p>
            <a:pPr indent="266700">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流经阀口的流量</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a:t>
            </a: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D24264F8-FF2F-4A0C-96ED-719239FCD2FA}"/>
                  </a:ext>
                </a:extLst>
              </p:cNvPr>
              <p:cNvSpPr/>
              <p:nvPr/>
            </p:nvSpPr>
            <p:spPr>
              <a:xfrm>
                <a:off x="992497" y="2145394"/>
                <a:ext cx="1503489" cy="7288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0">
                              <a:latin typeface="Cambria Math" panose="02040503050406030204" pitchFamily="18" charset="0"/>
                            </a:rPr>
                            <m:t>1</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𝐶</m:t>
                          </m:r>
                        </m:e>
                        <m:sub>
                          <m:r>
                            <m:rPr>
                              <m:sty m:val="p"/>
                            </m:rPr>
                            <a:rPr lang="zh-CN" altLang="en-US" sz="1400" i="0">
                              <a:latin typeface="Cambria Math" panose="02040503050406030204" pitchFamily="18" charset="0"/>
                            </a:rPr>
                            <m:t>d</m:t>
                          </m:r>
                        </m:sub>
                      </m:sSub>
                      <m:r>
                        <a:rPr lang="zh-CN" altLang="en-US" sz="1400" i="1">
                          <a:latin typeface="Cambria Math" panose="02040503050406030204" pitchFamily="18" charset="0"/>
                        </a:rPr>
                        <m:t>𝑤𝑥</m:t>
                      </m:r>
                      <m:rad>
                        <m:radPr>
                          <m:degHide m:val="on"/>
                          <m:ctrlPr>
                            <a:rPr lang="zh-CN" altLang="en-US" sz="1400" i="1">
                              <a:latin typeface="Cambria Math" panose="02040503050406030204" pitchFamily="18" charset="0"/>
                            </a:rPr>
                          </m:ctrlPr>
                        </m:radPr>
                        <m:deg/>
                        <m:e>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num>
                            <m:den>
                              <m:r>
                                <a:rPr lang="zh-CN" altLang="en-US" sz="1400" i="1">
                                  <a:latin typeface="Cambria Math" panose="02040503050406030204" pitchFamily="18" charset="0"/>
                                </a:rPr>
                                <m:t>𝜌</m:t>
                              </m:r>
                            </m:den>
                          </m:f>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e>
                      </m:rad>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8" name="矩形 17">
                <a:extLst>
                  <a:ext uri="{FF2B5EF4-FFF2-40B4-BE49-F238E27FC236}">
                    <a16:creationId xmlns:a16="http://schemas.microsoft.com/office/drawing/2014/main" id="{D24264F8-FF2F-4A0C-96ED-719239FCD2FA}"/>
                  </a:ext>
                </a:extLst>
              </p:cNvPr>
              <p:cNvSpPr>
                <a:spLocks noRot="1" noChangeAspect="1" noMove="1" noResize="1" noEditPoints="1" noAdjustHandles="1" noChangeArrowheads="1" noChangeShapeType="1" noTextEdit="1"/>
              </p:cNvSpPr>
              <p:nvPr/>
            </p:nvSpPr>
            <p:spPr>
              <a:xfrm>
                <a:off x="992497" y="2145394"/>
                <a:ext cx="1503489" cy="728854"/>
              </a:xfrm>
              <a:prstGeom prst="rect">
                <a:avLst/>
              </a:prstGeom>
              <a:blipFill>
                <a:blip r:embed="rId3"/>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7AF85D84-F7EC-408B-979D-79862C2B2B4B}"/>
              </a:ext>
            </a:extLst>
          </p:cNvPr>
          <p:cNvSpPr/>
          <p:nvPr/>
        </p:nvSpPr>
        <p:spPr>
          <a:xfrm>
            <a:off x="657015" y="2709273"/>
            <a:ext cx="4572000" cy="1938992"/>
          </a:xfrm>
          <a:prstGeom prst="rect">
            <a:avLst/>
          </a:prstGeom>
        </p:spPr>
        <p:txBody>
          <a:bodyPr>
            <a:spAutoFit/>
          </a:bodyPr>
          <a:lstStyle/>
          <a:p>
            <a:pPr indent="2667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阀口的流量系数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w</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阀口的面积梯度</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pPr indent="266700">
              <a:lnSpc>
                <a:spcPct val="150000"/>
              </a:lnSpc>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系统压力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pPr indent="266700">
              <a:lnSpc>
                <a:spcPct val="150000"/>
              </a:lnSpc>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油液密度。</a:t>
            </a:r>
          </a:p>
        </p:txBody>
      </p:sp>
      <p:sp>
        <p:nvSpPr>
          <p:cNvPr id="21" name="矩形 20">
            <a:extLst>
              <a:ext uri="{FF2B5EF4-FFF2-40B4-BE49-F238E27FC236}">
                <a16:creationId xmlns:a16="http://schemas.microsoft.com/office/drawing/2014/main" id="{682A270E-B6D1-40F0-BD5D-4FD744A2FABD}"/>
              </a:ext>
            </a:extLst>
          </p:cNvPr>
          <p:cNvSpPr/>
          <p:nvPr/>
        </p:nvSpPr>
        <p:spPr>
          <a:xfrm>
            <a:off x="2358710" y="2418846"/>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12-36</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3" name="矩形 22">
            <a:extLst>
              <a:ext uri="{FF2B5EF4-FFF2-40B4-BE49-F238E27FC236}">
                <a16:creationId xmlns:a16="http://schemas.microsoft.com/office/drawing/2014/main" id="{A3F4FEC3-E913-4683-BC89-B3A362073E77}"/>
              </a:ext>
            </a:extLst>
          </p:cNvPr>
          <p:cNvSpPr/>
          <p:nvPr/>
        </p:nvSpPr>
        <p:spPr>
          <a:xfrm>
            <a:off x="430212" y="1108621"/>
            <a:ext cx="4406899" cy="414922"/>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取增量并进行拉氏变换</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a:t>
            </a:r>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DE909959-AFD8-4BCE-8AE4-BEC86A5B04D7}"/>
                  </a:ext>
                </a:extLst>
              </p:cNvPr>
              <p:cNvSpPr/>
              <p:nvPr/>
            </p:nvSpPr>
            <p:spPr>
              <a:xfrm>
                <a:off x="5229015" y="1880640"/>
                <a:ext cx="2392386" cy="3243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a:rPr lang="zh-CN" altLang="en-US" sz="1400" i="1">
                              <a:latin typeface="Cambria Math" panose="02040503050406030204" pitchFamily="18" charset="0"/>
                            </a:rPr>
                            <m:t>𝑞</m:t>
                          </m:r>
                          <m:r>
                            <m:rPr>
                              <m:sty m:val="p"/>
                            </m:rPr>
                            <a:rPr lang="zh-CN" altLang="en-US" sz="1400" i="0">
                              <a:latin typeface="Cambria Math" panose="02040503050406030204" pitchFamily="18" charset="0"/>
                            </a:rPr>
                            <m:t>V</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R</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CV</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25" name="矩形 24">
                <a:extLst>
                  <a:ext uri="{FF2B5EF4-FFF2-40B4-BE49-F238E27FC236}">
                    <a16:creationId xmlns:a16="http://schemas.microsoft.com/office/drawing/2014/main" id="{DE909959-AFD8-4BCE-8AE4-BEC86A5B04D7}"/>
                  </a:ext>
                </a:extLst>
              </p:cNvPr>
              <p:cNvSpPr>
                <a:spLocks noRot="1" noChangeAspect="1" noMove="1" noResize="1" noEditPoints="1" noAdjustHandles="1" noChangeArrowheads="1" noChangeShapeType="1" noTextEdit="1"/>
              </p:cNvSpPr>
              <p:nvPr/>
            </p:nvSpPr>
            <p:spPr>
              <a:xfrm>
                <a:off x="5229015" y="1880640"/>
                <a:ext cx="2392386" cy="324384"/>
              </a:xfrm>
              <a:prstGeom prst="rect">
                <a:avLst/>
              </a:prstGeom>
              <a:blipFill>
                <a:blip r:embed="rId4"/>
                <a:stretch>
                  <a:fillRect b="-3774"/>
                </a:stretch>
              </a:blipFill>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5F75AB35-AD50-4195-8039-F15BC2A4556E}"/>
              </a:ext>
            </a:extLst>
          </p:cNvPr>
          <p:cNvSpPr/>
          <p:nvPr/>
        </p:nvSpPr>
        <p:spPr>
          <a:xfrm>
            <a:off x="7642818" y="1915668"/>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12-37</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39CE8828-8151-46DB-A152-86A402372E12}"/>
                  </a:ext>
                </a:extLst>
              </p:cNvPr>
              <p:cNvSpPr/>
              <p:nvPr/>
            </p:nvSpPr>
            <p:spPr>
              <a:xfrm>
                <a:off x="4659479" y="2273372"/>
                <a:ext cx="4572000" cy="1108380"/>
              </a:xfrm>
              <a:prstGeom prst="rect">
                <a:avLst/>
              </a:prstGeom>
            </p:spPr>
            <p:txBody>
              <a:bodyPr wrap="square">
                <a:spAutoFit/>
              </a:bodyPr>
              <a:lstStyle/>
              <a:p>
                <a:pPr>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i="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阀的流量增益</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i="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w</a:t>
                </a:r>
                <a14:m>
                  <m:oMath xmlns:m="http://schemas.openxmlformats.org/officeDocument/2006/math">
                    <m:rad>
                      <m:radPr>
                        <m:degHide m:val="on"/>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a:solidFill>
                              <a:srgbClr val="000000"/>
                            </a:solidFill>
                            <a:latin typeface="Cambria Math" panose="02040503050406030204" pitchFamily="18" charset="0"/>
                            <a:ea typeface="方正书宋_GBK"/>
                            <a:cs typeface="Times New Roman" panose="02020603050405020304" pitchFamily="18" charset="0"/>
                          </a:rPr>
                          <m:t>2</m:t>
                        </m:r>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方正书宋_GBK"/>
                                <a:cs typeface="Times New Roman" panose="02020603050405020304" pitchFamily="18" charset="0"/>
                              </a:rPr>
                              <m:t>𝑝</m:t>
                            </m:r>
                          </m:e>
                          <m:sub>
                            <m:r>
                              <a:rPr lang="en-US" altLang="zh-CN" sz="1600">
                                <a:solidFill>
                                  <a:srgbClr val="000000"/>
                                </a:solidFill>
                                <a:latin typeface="Cambria Math" panose="02040503050406030204" pitchFamily="18" charset="0"/>
                                <a:ea typeface="方正书宋_GBK"/>
                                <a:cs typeface="Times New Roman" panose="02020603050405020304" pitchFamily="18" charset="0"/>
                              </a:rPr>
                              <m:t>10</m:t>
                            </m:r>
                          </m:sub>
                        </m:sSub>
                        <m:r>
                          <m:rPr>
                            <m:nor/>
                          </m:rPr>
                          <a:rPr lang="en-US" altLang="zh-CN" sz="1600">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r>
                          <a:rPr lang="en-US" altLang="zh-CN" sz="1600" i="1">
                            <a:solidFill>
                              <a:srgbClr val="000000"/>
                            </a:solidFill>
                            <a:latin typeface="Cambria Math" panose="02040503050406030204" pitchFamily="18" charset="0"/>
                            <a:ea typeface="方正书宋_GBK"/>
                            <a:cs typeface="Times New Roman" panose="02020603050405020304" pitchFamily="18" charset="0"/>
                          </a:rPr>
                          <m:t>𝜌</m:t>
                        </m:r>
                      </m:e>
                    </m:rad>
                  </m:oMath>
                </a14:m>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的稳态值</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mc:Choice>
        <mc:Fallback xmlns="">
          <p:sp>
            <p:nvSpPr>
              <p:cNvPr id="32" name="矩形 31">
                <a:extLst>
                  <a:ext uri="{FF2B5EF4-FFF2-40B4-BE49-F238E27FC236}">
                    <a16:creationId xmlns:a16="http://schemas.microsoft.com/office/drawing/2014/main" id="{39CE8828-8151-46DB-A152-86A402372E12}"/>
                  </a:ext>
                </a:extLst>
              </p:cNvPr>
              <p:cNvSpPr>
                <a:spLocks noRot="1" noChangeAspect="1" noMove="1" noResize="1" noEditPoints="1" noAdjustHandles="1" noChangeArrowheads="1" noChangeShapeType="1" noTextEdit="1"/>
              </p:cNvSpPr>
              <p:nvPr/>
            </p:nvSpPr>
            <p:spPr>
              <a:xfrm>
                <a:off x="4659479" y="2273372"/>
                <a:ext cx="4572000" cy="1108380"/>
              </a:xfrm>
              <a:prstGeom prst="rect">
                <a:avLst/>
              </a:prstGeom>
              <a:blipFill>
                <a:blip r:embed="rId5"/>
                <a:stretch>
                  <a:fillRect l="-667" t="-2198" b="-65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0F4A5116-59B5-4577-93A2-24D976A78D36}"/>
                  </a:ext>
                </a:extLst>
              </p:cNvPr>
              <p:cNvSpPr/>
              <p:nvPr/>
            </p:nvSpPr>
            <p:spPr>
              <a:xfrm>
                <a:off x="4657199" y="3285487"/>
                <a:ext cx="4397041" cy="494366"/>
              </a:xfrm>
              <a:prstGeom prst="rect">
                <a:avLst/>
              </a:prstGeom>
            </p:spPr>
            <p:txBody>
              <a:bodyPr wrap="square">
                <a:spAutoFit/>
              </a:bodyPr>
              <a:lstStyle/>
              <a:p>
                <a:pPr lvl="0">
                  <a:lnSpc>
                    <a:spcPct val="150000"/>
                  </a:lnSpc>
                </a:pPr>
                <a:r>
                  <a:rPr lang="en-US" altLang="zh-CN" sz="1600" i="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aseline="-25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CV</a:t>
                </a:r>
                <a:r>
                  <a:rPr lang="en-US" altLang="zh-CN" sz="1600" dirty="0">
                    <a:solidFill>
                      <a:prstClr val="black"/>
                    </a:solidFill>
                    <a:latin typeface="Times New Roman" panose="02020603050405020304" pitchFamily="18" charset="0"/>
                    <a:ea typeface="黑体" panose="02010609060101010101" pitchFamily="49" charset="-122"/>
                  </a:rPr>
                  <a:t>——</a:t>
                </a:r>
                <a:r>
                  <a:rPr lang="zh-CN" altLang="zh-CN" sz="1600" dirty="0">
                    <a:solidFill>
                      <a:prstClr val="black"/>
                    </a:solidFill>
                    <a:latin typeface="Times New Roman" panose="02020603050405020304" pitchFamily="18" charset="0"/>
                    <a:ea typeface="黑体" panose="02010609060101010101" pitchFamily="49" charset="-122"/>
                  </a:rPr>
                  <a:t>阀的流量</a:t>
                </a:r>
                <a:r>
                  <a:rPr lang="en-US" altLang="zh-CN" sz="1600" dirty="0">
                    <a:solidFill>
                      <a:prstClr val="black"/>
                    </a:solidFill>
                    <a:latin typeface="Times New Roman" panose="02020603050405020304" pitchFamily="18" charset="0"/>
                    <a:ea typeface="黑体" panose="02010609060101010101" pitchFamily="49" charset="-122"/>
                  </a:rPr>
                  <a:t>-</a:t>
                </a:r>
                <a:r>
                  <a:rPr lang="zh-CN" altLang="zh-CN" sz="1600" dirty="0">
                    <a:solidFill>
                      <a:prstClr val="black"/>
                    </a:solidFill>
                    <a:latin typeface="Times New Roman" panose="02020603050405020304" pitchFamily="18" charset="0"/>
                    <a:ea typeface="黑体" panose="02010609060101010101" pitchFamily="49" charset="-122"/>
                  </a:rPr>
                  <a:t>压力数</a:t>
                </a:r>
                <a:r>
                  <a:rPr lang="en-US" altLang="zh-CN" sz="1600" dirty="0">
                    <a:solidFill>
                      <a:prstClr val="black"/>
                    </a:solidFill>
                    <a:latin typeface="Times New Roman" panose="02020603050405020304" pitchFamily="18" charset="0"/>
                    <a:ea typeface="黑体" panose="02010609060101010101" pitchFamily="49" charset="-122"/>
                  </a:rPr>
                  <a:t>,</a:t>
                </a:r>
                <a:r>
                  <a:rPr lang="en-US" altLang="zh-CN" sz="1600" i="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aseline="-25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CV</a:t>
                </a:r>
                <a:r>
                  <a:rPr lang="en-US" altLang="zh-CN" sz="1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600" baseline="-25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i="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wx</a:t>
                </a:r>
                <a:r>
                  <a:rPr lang="en-US" altLang="zh-CN" sz="1600" baseline="-25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R0</a:t>
                </a:r>
                <a:r>
                  <a:rPr lang="en-US" altLang="zh-CN" sz="1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rad>
                      <m:radPr>
                        <m:degHide m:val="on"/>
                        <m:ctrlPr>
                          <a:rPr lang="zh-CN" altLang="zh-CN" sz="1600" i="1">
                            <a:solidFill>
                              <a:prstClr val="black"/>
                            </a:solidFill>
                            <a:latin typeface="Cambria Math" panose="02040503050406030204" pitchFamily="18" charset="0"/>
                          </a:rPr>
                        </m:ctrlPr>
                      </m:radPr>
                      <m:deg/>
                      <m:e>
                        <m:r>
                          <a:rPr lang="en-US" altLang="zh-CN" sz="1600">
                            <a:solidFill>
                              <a:prstClr val="black"/>
                            </a:solidFill>
                            <a:latin typeface="Cambria Math" panose="02040503050406030204" pitchFamily="18" charset="0"/>
                          </a:rPr>
                          <m:t>2</m:t>
                        </m:r>
                        <m:r>
                          <a:rPr lang="en-US" altLang="zh-CN" sz="1600" i="1">
                            <a:solidFill>
                              <a:prstClr val="black"/>
                            </a:solidFill>
                            <a:latin typeface="Cambria Math" panose="02040503050406030204" pitchFamily="18" charset="0"/>
                          </a:rPr>
                          <m:t>𝜌</m:t>
                        </m:r>
                        <m:sSub>
                          <m:sSubPr>
                            <m:ctrlPr>
                              <a:rPr lang="zh-CN" altLang="zh-CN" sz="1600" i="1">
                                <a:solidFill>
                                  <a:prstClr val="black"/>
                                </a:solidFill>
                                <a:latin typeface="Cambria Math" panose="02040503050406030204" pitchFamily="18" charset="0"/>
                              </a:rPr>
                            </m:ctrlPr>
                          </m:sSubPr>
                          <m:e>
                            <m:r>
                              <a:rPr lang="en-US" altLang="zh-CN" sz="1600" i="1">
                                <a:solidFill>
                                  <a:prstClr val="black"/>
                                </a:solidFill>
                                <a:latin typeface="Cambria Math" panose="02040503050406030204" pitchFamily="18" charset="0"/>
                              </a:rPr>
                              <m:t>𝑝</m:t>
                            </m:r>
                          </m:e>
                          <m:sub>
                            <m:r>
                              <a:rPr lang="en-US" altLang="zh-CN" sz="1600">
                                <a:solidFill>
                                  <a:prstClr val="black"/>
                                </a:solidFill>
                                <a:latin typeface="Cambria Math" panose="02040503050406030204" pitchFamily="18" charset="0"/>
                              </a:rPr>
                              <m:t>10</m:t>
                            </m:r>
                          </m:sub>
                        </m:sSub>
                      </m:e>
                    </m:rad>
                  </m:oMath>
                </a14:m>
                <a:r>
                  <a:rPr lang="en-US" altLang="zh-CN" sz="1600" dirty="0">
                    <a:solidFill>
                      <a:prstClr val="black"/>
                    </a:solidFill>
                    <a:latin typeface="Times New Roman" panose="02020603050405020304" pitchFamily="18" charset="0"/>
                    <a:ea typeface="黑体" panose="02010609060101010101" pitchFamily="49" charset="-122"/>
                  </a:rPr>
                  <a:t>,                     </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3" name="矩形 32">
                <a:extLst>
                  <a:ext uri="{FF2B5EF4-FFF2-40B4-BE49-F238E27FC236}">
                    <a16:creationId xmlns:a16="http://schemas.microsoft.com/office/drawing/2014/main" id="{0F4A5116-59B5-4577-93A2-24D976A78D36}"/>
                  </a:ext>
                </a:extLst>
              </p:cNvPr>
              <p:cNvSpPr>
                <a:spLocks noRot="1" noChangeAspect="1" noMove="1" noResize="1" noEditPoints="1" noAdjustHandles="1" noChangeArrowheads="1" noChangeShapeType="1" noTextEdit="1"/>
              </p:cNvSpPr>
              <p:nvPr/>
            </p:nvSpPr>
            <p:spPr>
              <a:xfrm>
                <a:off x="4657199" y="3285487"/>
                <a:ext cx="4397041" cy="494366"/>
              </a:xfrm>
              <a:prstGeom prst="rect">
                <a:avLst/>
              </a:prstGeom>
              <a:blipFill>
                <a:blip r:embed="rId6"/>
                <a:stretch>
                  <a:fillRect l="-832" r="-21775" b="-12346"/>
                </a:stretch>
              </a:blipFill>
            </p:spPr>
            <p:txBody>
              <a:bodyPr/>
              <a:lstStyle/>
              <a:p>
                <a:r>
                  <a:rPr lang="zh-CN" altLang="en-US">
                    <a:noFill/>
                  </a:rPr>
                  <a:t> </a:t>
                </a:r>
              </a:p>
            </p:txBody>
          </p:sp>
        </mc:Fallback>
      </mc:AlternateContent>
      <p:sp>
        <p:nvSpPr>
          <p:cNvPr id="34" name="矩形 33">
            <a:extLst>
              <a:ext uri="{FF2B5EF4-FFF2-40B4-BE49-F238E27FC236}">
                <a16:creationId xmlns:a16="http://schemas.microsoft.com/office/drawing/2014/main" id="{BB4C9944-1B69-48CB-BC61-9F2BBED146D4}"/>
              </a:ext>
            </a:extLst>
          </p:cNvPr>
          <p:cNvSpPr/>
          <p:nvPr/>
        </p:nvSpPr>
        <p:spPr>
          <a:xfrm>
            <a:off x="5255634" y="3776972"/>
            <a:ext cx="2157963" cy="338554"/>
          </a:xfrm>
          <a:prstGeom prst="rect">
            <a:avLst/>
          </a:prstGeom>
        </p:spPr>
        <p:txBody>
          <a:bodyPr wrap="none">
            <a:spAutoFit/>
          </a:bodyPr>
          <a:lstStyle/>
          <a:p>
            <a:r>
              <a:rPr lang="en-US" altLang="zh-CN" sz="1600" dirty="0">
                <a:solidFill>
                  <a:prstClr val="black"/>
                </a:solidFill>
                <a:latin typeface="Times New Roman" panose="02020603050405020304" pitchFamily="18" charset="0"/>
                <a:ea typeface="黑体" panose="02010609060101010101" pitchFamily="49" charset="-122"/>
              </a:rPr>
              <a:t> </a:t>
            </a:r>
            <a:r>
              <a:rPr lang="zh-CN" altLang="zh-CN" sz="1600" dirty="0">
                <a:solidFill>
                  <a:prstClr val="black"/>
                </a:solidFill>
                <a:latin typeface="Times New Roman" panose="02020603050405020304" pitchFamily="18" charset="0"/>
                <a:ea typeface="黑体" panose="02010609060101010101" pitchFamily="49" charset="-122"/>
              </a:rPr>
              <a:t>其</a:t>
            </a:r>
            <a:r>
              <a:rPr lang="en-US" altLang="zh-CN" sz="1600" i="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aseline="-25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R0</a:t>
            </a:r>
            <a:r>
              <a:rPr lang="zh-CN" altLang="zh-CN" sz="1600" dirty="0">
                <a:solidFill>
                  <a:prstClr val="black"/>
                </a:solidFill>
                <a:latin typeface="Times New Roman" panose="02020603050405020304" pitchFamily="18" charset="0"/>
                <a:ea typeface="黑体" panose="02010609060101010101" pitchFamily="49" charset="-122"/>
              </a:rPr>
              <a:t>为</a:t>
            </a:r>
            <a:r>
              <a:rPr lang="en-US" altLang="zh-CN" sz="1600" i="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aseline="-25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R</a:t>
            </a:r>
            <a:r>
              <a:rPr lang="zh-CN" altLang="zh-CN" sz="1600" dirty="0">
                <a:solidFill>
                  <a:prstClr val="black"/>
                </a:solidFill>
                <a:latin typeface="Times New Roman" panose="02020603050405020304" pitchFamily="18" charset="0"/>
                <a:ea typeface="黑体" panose="02010609060101010101" pitchFamily="49" charset="-122"/>
              </a:rPr>
              <a:t>的稳态值</a:t>
            </a:r>
            <a:r>
              <a:rPr lang="zh-CN" altLang="en-US" sz="1600" dirty="0">
                <a:solidFill>
                  <a:prstClr val="black"/>
                </a:solidFill>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p:txBody>
      </p:sp>
      <p:sp>
        <p:nvSpPr>
          <p:cNvPr id="35" name="矩形 34">
            <a:extLst>
              <a:ext uri="{FF2B5EF4-FFF2-40B4-BE49-F238E27FC236}">
                <a16:creationId xmlns:a16="http://schemas.microsoft.com/office/drawing/2014/main" id="{9D2BB4F6-8BC0-4EBF-82A9-0ECC45E0A7EE}"/>
              </a:ext>
            </a:extLst>
          </p:cNvPr>
          <p:cNvSpPr/>
          <p:nvPr/>
        </p:nvSpPr>
        <p:spPr>
          <a:xfrm>
            <a:off x="4657199" y="1114912"/>
            <a:ext cx="3604834" cy="784254"/>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进行线性化</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并取拉氏变换</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a:t>
            </a:r>
          </a:p>
        </p:txBody>
      </p:sp>
      <p:sp>
        <p:nvSpPr>
          <p:cNvPr id="19" name="圆角矩形 6">
            <a:extLst>
              <a:ext uri="{FF2B5EF4-FFF2-40B4-BE49-F238E27FC236}">
                <a16:creationId xmlns:a16="http://schemas.microsoft.com/office/drawing/2014/main" id="{6E764CBD-CC6A-4F10-A026-A274264D40AF}"/>
              </a:ext>
            </a:extLst>
          </p:cNvPr>
          <p:cNvSpPr/>
          <p:nvPr/>
        </p:nvSpPr>
        <p:spPr>
          <a:xfrm>
            <a:off x="630396" y="1054565"/>
            <a:ext cx="3865699" cy="350408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24" name="圆角矩形 6">
            <a:extLst>
              <a:ext uri="{FF2B5EF4-FFF2-40B4-BE49-F238E27FC236}">
                <a16:creationId xmlns:a16="http://schemas.microsoft.com/office/drawing/2014/main" id="{F1EF0832-0151-4B76-8D9B-DC904C2A59EB}"/>
              </a:ext>
            </a:extLst>
          </p:cNvPr>
          <p:cNvSpPr/>
          <p:nvPr/>
        </p:nvSpPr>
        <p:spPr>
          <a:xfrm>
            <a:off x="4657199" y="1054565"/>
            <a:ext cx="4286789" cy="350408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25214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p:cTn id="41" dur="500" fill="hold"/>
                                        <p:tgtEl>
                                          <p:spTgt spid="21"/>
                                        </p:tgtEl>
                                        <p:attrNameLst>
                                          <p:attrName>ppt_w</p:attrName>
                                        </p:attrNameLst>
                                      </p:cBhvr>
                                      <p:tavLst>
                                        <p:tav tm="0">
                                          <p:val>
                                            <p:fltVal val="0"/>
                                          </p:val>
                                        </p:tav>
                                        <p:tav tm="100000">
                                          <p:val>
                                            <p:strVal val="#ppt_w"/>
                                          </p:val>
                                        </p:tav>
                                      </p:tavLst>
                                    </p:anim>
                                    <p:anim calcmode="lin" valueType="num">
                                      <p:cBhvr>
                                        <p:cTn id="42" dur="500" fill="hold"/>
                                        <p:tgtEl>
                                          <p:spTgt spid="21"/>
                                        </p:tgtEl>
                                        <p:attrNameLst>
                                          <p:attrName>ppt_h</p:attrName>
                                        </p:attrNameLst>
                                      </p:cBhvr>
                                      <p:tavLst>
                                        <p:tav tm="0">
                                          <p:val>
                                            <p:fltVal val="0"/>
                                          </p:val>
                                        </p:tav>
                                        <p:tav tm="100000">
                                          <p:val>
                                            <p:strVal val="#ppt_h"/>
                                          </p:val>
                                        </p:tav>
                                      </p:tavLst>
                                    </p:anim>
                                    <p:animEffect transition="in" filter="fade">
                                      <p:cBhvr>
                                        <p:cTn id="43" dur="500"/>
                                        <p:tgtEl>
                                          <p:spTgt spid="21"/>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Effect transition="in" filter="fade">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35"/>
                                        </p:tgtEl>
                                        <p:attrNameLst>
                                          <p:attrName>style.visibility</p:attrName>
                                        </p:attrNameLst>
                                      </p:cBhvr>
                                      <p:to>
                                        <p:strVal val="visible"/>
                                      </p:to>
                                    </p:set>
                                    <p:anim calcmode="lin" valueType="num">
                                      <p:cBhvr>
                                        <p:cTn id="60" dur="500" fill="hold"/>
                                        <p:tgtEl>
                                          <p:spTgt spid="35"/>
                                        </p:tgtEl>
                                        <p:attrNameLst>
                                          <p:attrName>ppt_w</p:attrName>
                                        </p:attrNameLst>
                                      </p:cBhvr>
                                      <p:tavLst>
                                        <p:tav tm="0">
                                          <p:val>
                                            <p:fltVal val="0"/>
                                          </p:val>
                                        </p:tav>
                                        <p:tav tm="100000">
                                          <p:val>
                                            <p:strVal val="#ppt_w"/>
                                          </p:val>
                                        </p:tav>
                                      </p:tavLst>
                                    </p:anim>
                                    <p:anim calcmode="lin" valueType="num">
                                      <p:cBhvr>
                                        <p:cTn id="61" dur="500" fill="hold"/>
                                        <p:tgtEl>
                                          <p:spTgt spid="35"/>
                                        </p:tgtEl>
                                        <p:attrNameLst>
                                          <p:attrName>ppt_h</p:attrName>
                                        </p:attrNameLst>
                                      </p:cBhvr>
                                      <p:tavLst>
                                        <p:tav tm="0">
                                          <p:val>
                                            <p:fltVal val="0"/>
                                          </p:val>
                                        </p:tav>
                                        <p:tav tm="100000">
                                          <p:val>
                                            <p:strVal val="#ppt_h"/>
                                          </p:val>
                                        </p:tav>
                                      </p:tavLst>
                                    </p:anim>
                                    <p:animEffect transition="in" filter="fade">
                                      <p:cBhvr>
                                        <p:cTn id="62" dur="500"/>
                                        <p:tgtEl>
                                          <p:spTgt spid="35"/>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p:cTn id="70" dur="500" fill="hold"/>
                                        <p:tgtEl>
                                          <p:spTgt spid="25"/>
                                        </p:tgtEl>
                                        <p:attrNameLst>
                                          <p:attrName>ppt_w</p:attrName>
                                        </p:attrNameLst>
                                      </p:cBhvr>
                                      <p:tavLst>
                                        <p:tav tm="0">
                                          <p:val>
                                            <p:fltVal val="0"/>
                                          </p:val>
                                        </p:tav>
                                        <p:tav tm="100000">
                                          <p:val>
                                            <p:strVal val="#ppt_w"/>
                                          </p:val>
                                        </p:tav>
                                      </p:tavLst>
                                    </p:anim>
                                    <p:anim calcmode="lin" valueType="num">
                                      <p:cBhvr>
                                        <p:cTn id="71" dur="500" fill="hold"/>
                                        <p:tgtEl>
                                          <p:spTgt spid="25"/>
                                        </p:tgtEl>
                                        <p:attrNameLst>
                                          <p:attrName>ppt_h</p:attrName>
                                        </p:attrNameLst>
                                      </p:cBhvr>
                                      <p:tavLst>
                                        <p:tav tm="0">
                                          <p:val>
                                            <p:fltVal val="0"/>
                                          </p:val>
                                        </p:tav>
                                        <p:tav tm="100000">
                                          <p:val>
                                            <p:strVal val="#ppt_h"/>
                                          </p:val>
                                        </p:tav>
                                      </p:tavLst>
                                    </p:anim>
                                    <p:animEffect transition="in" filter="fade">
                                      <p:cBhvr>
                                        <p:cTn id="72" dur="500"/>
                                        <p:tgtEl>
                                          <p:spTgt spid="25"/>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p:cTn id="75" dur="500" fill="hold"/>
                                        <p:tgtEl>
                                          <p:spTgt spid="32"/>
                                        </p:tgtEl>
                                        <p:attrNameLst>
                                          <p:attrName>ppt_w</p:attrName>
                                        </p:attrNameLst>
                                      </p:cBhvr>
                                      <p:tavLst>
                                        <p:tav tm="0">
                                          <p:val>
                                            <p:fltVal val="0"/>
                                          </p:val>
                                        </p:tav>
                                        <p:tav tm="100000">
                                          <p:val>
                                            <p:strVal val="#ppt_w"/>
                                          </p:val>
                                        </p:tav>
                                      </p:tavLst>
                                    </p:anim>
                                    <p:anim calcmode="lin" valueType="num">
                                      <p:cBhvr>
                                        <p:cTn id="76" dur="500" fill="hold"/>
                                        <p:tgtEl>
                                          <p:spTgt spid="32"/>
                                        </p:tgtEl>
                                        <p:attrNameLst>
                                          <p:attrName>ppt_h</p:attrName>
                                        </p:attrNameLst>
                                      </p:cBhvr>
                                      <p:tavLst>
                                        <p:tav tm="0">
                                          <p:val>
                                            <p:fltVal val="0"/>
                                          </p:val>
                                        </p:tav>
                                        <p:tav tm="100000">
                                          <p:val>
                                            <p:strVal val="#ppt_h"/>
                                          </p:val>
                                        </p:tav>
                                      </p:tavLst>
                                    </p:anim>
                                    <p:animEffect transition="in" filter="fade">
                                      <p:cBhvr>
                                        <p:cTn id="77" dur="500"/>
                                        <p:tgtEl>
                                          <p:spTgt spid="32"/>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p:cTn id="80" dur="500" fill="hold"/>
                                        <p:tgtEl>
                                          <p:spTgt spid="33"/>
                                        </p:tgtEl>
                                        <p:attrNameLst>
                                          <p:attrName>ppt_w</p:attrName>
                                        </p:attrNameLst>
                                      </p:cBhvr>
                                      <p:tavLst>
                                        <p:tav tm="0">
                                          <p:val>
                                            <p:fltVal val="0"/>
                                          </p:val>
                                        </p:tav>
                                        <p:tav tm="100000">
                                          <p:val>
                                            <p:strVal val="#ppt_w"/>
                                          </p:val>
                                        </p:tav>
                                      </p:tavLst>
                                    </p:anim>
                                    <p:anim calcmode="lin" valueType="num">
                                      <p:cBhvr>
                                        <p:cTn id="81" dur="500" fill="hold"/>
                                        <p:tgtEl>
                                          <p:spTgt spid="33"/>
                                        </p:tgtEl>
                                        <p:attrNameLst>
                                          <p:attrName>ppt_h</p:attrName>
                                        </p:attrNameLst>
                                      </p:cBhvr>
                                      <p:tavLst>
                                        <p:tav tm="0">
                                          <p:val>
                                            <p:fltVal val="0"/>
                                          </p:val>
                                        </p:tav>
                                        <p:tav tm="100000">
                                          <p:val>
                                            <p:strVal val="#ppt_h"/>
                                          </p:val>
                                        </p:tav>
                                      </p:tavLst>
                                    </p:anim>
                                    <p:animEffect transition="in" filter="fade">
                                      <p:cBhvr>
                                        <p:cTn id="82" dur="500"/>
                                        <p:tgtEl>
                                          <p:spTgt spid="33"/>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500" fill="hold"/>
                                        <p:tgtEl>
                                          <p:spTgt spid="34"/>
                                        </p:tgtEl>
                                        <p:attrNameLst>
                                          <p:attrName>ppt_w</p:attrName>
                                        </p:attrNameLst>
                                      </p:cBhvr>
                                      <p:tavLst>
                                        <p:tav tm="0">
                                          <p:val>
                                            <p:fltVal val="0"/>
                                          </p:val>
                                        </p:tav>
                                        <p:tav tm="100000">
                                          <p:val>
                                            <p:strVal val="#ppt_w"/>
                                          </p:val>
                                        </p:tav>
                                      </p:tavLst>
                                    </p:anim>
                                    <p:anim calcmode="lin" valueType="num">
                                      <p:cBhvr>
                                        <p:cTn id="86" dur="500" fill="hold"/>
                                        <p:tgtEl>
                                          <p:spTgt spid="34"/>
                                        </p:tgtEl>
                                        <p:attrNameLst>
                                          <p:attrName>ppt_h</p:attrName>
                                        </p:attrNameLst>
                                      </p:cBhvr>
                                      <p:tavLst>
                                        <p:tav tm="0">
                                          <p:val>
                                            <p:fltVal val="0"/>
                                          </p:val>
                                        </p:tav>
                                        <p:tav tm="100000">
                                          <p:val>
                                            <p:strVal val="#ppt_h"/>
                                          </p:val>
                                        </p:tav>
                                      </p:tavLst>
                                    </p:anim>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1" grpId="0"/>
      <p:bldP spid="18" grpId="0"/>
      <p:bldP spid="20" grpId="0"/>
      <p:bldP spid="21" grpId="0"/>
      <p:bldP spid="23" grpId="0"/>
      <p:bldP spid="25" grpId="0"/>
      <p:bldP spid="29" grpId="0"/>
      <p:bldP spid="32" grpId="0"/>
      <p:bldP spid="33" grpId="0"/>
      <p:bldP spid="34" grpId="0"/>
      <p:bldP spid="35" grpId="0"/>
      <p:bldP spid="19"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625159" y="151424"/>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第四节   </a:t>
            </a:r>
            <a:r>
              <a:rPr lang="zh-CN" altLang="zh-CN" sz="2800" dirty="0">
                <a:solidFill>
                  <a:prstClr val="white"/>
                </a:solidFill>
                <a:latin typeface="Times New Roman" panose="02020603050405020304" pitchFamily="18" charset="0"/>
                <a:ea typeface="黑体" panose="02010609060101010101" pitchFamily="49" charset="-122"/>
              </a:rPr>
              <a:t>带管道的溢流阀的动态特性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5" name="矩形 4">
            <a:extLst>
              <a:ext uri="{FF2B5EF4-FFF2-40B4-BE49-F238E27FC236}">
                <a16:creationId xmlns:a16="http://schemas.microsoft.com/office/drawing/2014/main" id="{6FEB0921-8C3E-49E1-8741-13943EC268F0}"/>
              </a:ext>
            </a:extLst>
          </p:cNvPr>
          <p:cNvSpPr/>
          <p:nvPr/>
        </p:nvSpPr>
        <p:spPr>
          <a:xfrm>
            <a:off x="4681367" y="1412456"/>
            <a:ext cx="684803" cy="2308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12-38</a:t>
            </a: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 name="矩形 1">
            <a:extLst>
              <a:ext uri="{FF2B5EF4-FFF2-40B4-BE49-F238E27FC236}">
                <a16:creationId xmlns:a16="http://schemas.microsoft.com/office/drawing/2014/main" id="{6D7BD27E-80EE-4796-B596-B031FEB83FAF}"/>
              </a:ext>
            </a:extLst>
          </p:cNvPr>
          <p:cNvSpPr/>
          <p:nvPr/>
        </p:nvSpPr>
        <p:spPr>
          <a:xfrm>
            <a:off x="1307659" y="1387374"/>
            <a:ext cx="1949573" cy="297517"/>
          </a:xfrm>
          <a:prstGeom prst="rect">
            <a:avLst/>
          </a:prstGeom>
        </p:spPr>
        <p:txBody>
          <a:bodyPr wrap="none">
            <a:spAutoFit/>
          </a:bodyPr>
          <a:lstStyle/>
          <a:p>
            <a:pPr>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通过阻尼孔的流量</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EF4B631-E441-4AA2-8DFD-12C0B78DE562}"/>
                  </a:ext>
                </a:extLst>
              </p:cNvPr>
              <p:cNvSpPr/>
              <p:nvPr/>
            </p:nvSpPr>
            <p:spPr>
              <a:xfrm>
                <a:off x="3150471" y="1259672"/>
                <a:ext cx="1683217" cy="5014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a</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a</m:t>
                              </m:r>
                            </m:sub>
                          </m:sSub>
                        </m:num>
                        <m:den>
                          <m:r>
                            <a:rPr lang="zh-CN" altLang="en-US" sz="1400" i="1">
                              <a:latin typeface="Cambria Math" panose="02040503050406030204" pitchFamily="18" charset="0"/>
                            </a:rPr>
                            <m:t>𝑅</m:t>
                          </m:r>
                        </m:den>
                      </m:f>
                      <m:r>
                        <a:rPr lang="zh-CN" altLang="en-US" sz="1400" i="0">
                          <a:latin typeface="Cambria Math" panose="02040503050406030204" pitchFamily="18" charset="0"/>
                        </a:rPr>
                        <m:t>=</m:t>
                      </m:r>
                      <m:r>
                        <a:rPr lang="zh-CN" altLang="en-US" sz="1400" i="1">
                          <a:latin typeface="Cambria Math" panose="02040503050406030204" pitchFamily="18" charset="0"/>
                        </a:rPr>
                        <m:t>𝐴</m:t>
                      </m:r>
                      <m:f>
                        <m:fPr>
                          <m:ctrlPr>
                            <a:rPr lang="zh-CN" altLang="en-US" sz="1400" i="1">
                              <a:latin typeface="Cambria Math" panose="02040503050406030204" pitchFamily="18" charset="0"/>
                            </a:rPr>
                          </m:ctrlPr>
                        </m:fPr>
                        <m:num>
                          <m:r>
                            <m:rPr>
                              <m:sty m:val="p"/>
                            </m:rPr>
                            <a:rPr lang="zh-CN" altLang="en-US" sz="1400" i="0">
                              <a:latin typeface="Cambria Math" panose="02040503050406030204" pitchFamily="18" charset="0"/>
                            </a:rPr>
                            <m:t>d</m:t>
                          </m:r>
                          <m:r>
                            <a:rPr lang="zh-CN" altLang="en-US" sz="1400" i="1">
                              <a:latin typeface="Cambria Math" panose="02040503050406030204" pitchFamily="18" charset="0"/>
                            </a:rPr>
                            <m:t>𝑥</m:t>
                          </m:r>
                        </m:num>
                        <m:den>
                          <m:r>
                            <m:rPr>
                              <m:sty m:val="p"/>
                            </m:rPr>
                            <a:rPr lang="zh-CN" altLang="en-US" sz="1400" i="0">
                              <a:latin typeface="Cambria Math" panose="02040503050406030204" pitchFamily="18" charset="0"/>
                            </a:rPr>
                            <m:t>d</m:t>
                          </m:r>
                          <m:r>
                            <a:rPr lang="zh-CN" altLang="en-US" sz="1400" i="1">
                              <a:latin typeface="Cambria Math" panose="02040503050406030204" pitchFamily="18" charset="0"/>
                            </a:rPr>
                            <m:t>𝑡</m:t>
                          </m:r>
                        </m:den>
                      </m:f>
                    </m:oMath>
                  </m:oMathPara>
                </a14:m>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8EF4B631-E441-4AA2-8DFD-12C0B78DE562}"/>
                  </a:ext>
                </a:extLst>
              </p:cNvPr>
              <p:cNvSpPr>
                <a:spLocks noRot="1" noChangeAspect="1" noMove="1" noResize="1" noEditPoints="1" noAdjustHandles="1" noChangeArrowheads="1" noChangeShapeType="1" noTextEdit="1"/>
              </p:cNvSpPr>
              <p:nvPr/>
            </p:nvSpPr>
            <p:spPr>
              <a:xfrm>
                <a:off x="3150471" y="1259672"/>
                <a:ext cx="1683217" cy="501419"/>
              </a:xfrm>
              <a:prstGeom prst="rect">
                <a:avLst/>
              </a:prstGeom>
              <a:blipFill>
                <a:blip r:embed="rId2"/>
                <a:stretch>
                  <a:fillRect b="-2439"/>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B2F33B4A-5249-497A-872C-36710A9CA9BA}"/>
              </a:ext>
            </a:extLst>
          </p:cNvPr>
          <p:cNvSpPr/>
          <p:nvPr/>
        </p:nvSpPr>
        <p:spPr>
          <a:xfrm>
            <a:off x="1307659" y="1717975"/>
            <a:ext cx="3594254" cy="700000"/>
          </a:xfrm>
          <a:prstGeom prst="rect">
            <a:avLst/>
          </a:prstGeom>
        </p:spPr>
        <p:txBody>
          <a:bodyPr wrap="none">
            <a:spAutoFit/>
          </a:bodyPr>
          <a:lstStyle/>
          <a:p>
            <a:pPr>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400" dirty="0">
                <a:latin typeface="Times New Roman" panose="02020603050405020304" pitchFamily="18" charset="0"/>
                <a:ea typeface="黑体" panose="02010609060101010101" pitchFamily="49" charset="-122"/>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阻尼孔液阻</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i="1" dirty="0">
                <a:latin typeface="Times New Roman" panose="02020603050405020304" pitchFamily="18" charset="0"/>
                <a:ea typeface="黑体" panose="02010609060101010101" pitchFamily="49" charset="-122"/>
              </a:rPr>
              <a:t>A</a:t>
            </a:r>
            <a:r>
              <a:rPr lang="en-US" altLang="zh-CN" sz="1400" dirty="0">
                <a:latin typeface="Times New Roman" panose="02020603050405020304" pitchFamily="18" charset="0"/>
                <a:ea typeface="黑体" panose="02010609060101010101" pitchFamily="49" charset="-122"/>
              </a:rPr>
              <a:t>——</a:t>
            </a:r>
            <a:r>
              <a:rPr lang="zh-CN" altLang="zh-CN" sz="1400" dirty="0">
                <a:latin typeface="Times New Roman" panose="02020603050405020304" pitchFamily="18" charset="0"/>
                <a:ea typeface="黑体" panose="02010609060101010101" pitchFamily="49" charset="-122"/>
              </a:rPr>
              <a:t>阀心面积。</a:t>
            </a:r>
          </a:p>
          <a:p>
            <a:pPr>
              <a:lnSpc>
                <a:spcPct val="150000"/>
              </a:lnSpc>
              <a:spcAft>
                <a:spcPts val="0"/>
              </a:spcAft>
            </a:pP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矩形 17">
            <a:extLst>
              <a:ext uri="{FF2B5EF4-FFF2-40B4-BE49-F238E27FC236}">
                <a16:creationId xmlns:a16="http://schemas.microsoft.com/office/drawing/2014/main" id="{737985DE-37C7-4A00-A4DD-83FEE23FA5C7}"/>
              </a:ext>
            </a:extLst>
          </p:cNvPr>
          <p:cNvSpPr/>
          <p:nvPr/>
        </p:nvSpPr>
        <p:spPr>
          <a:xfrm>
            <a:off x="1009948" y="2145962"/>
            <a:ext cx="3369833" cy="297517"/>
          </a:xfrm>
          <a:prstGeom prst="rect">
            <a:avLst/>
          </a:prstGeom>
        </p:spPr>
        <p:txBody>
          <a:bodyPr wrap="none">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(12-38)</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取增量并进行拉氏变换</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a:t>
            </a:r>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4613BED0-2C16-4D9C-8EEA-14F3FE40396E}"/>
                  </a:ext>
                </a:extLst>
              </p:cNvPr>
              <p:cNvSpPr/>
              <p:nvPr/>
            </p:nvSpPr>
            <p:spPr>
              <a:xfrm>
                <a:off x="4361128" y="2019869"/>
                <a:ext cx="2827184" cy="4956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a</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1</m:t>
                          </m:r>
                        </m:num>
                        <m:den>
                          <m:r>
                            <a:rPr lang="zh-CN" altLang="en-US" sz="1400" i="1">
                              <a:latin typeface="Cambria Math" panose="02040503050406030204" pitchFamily="18" charset="0"/>
                            </a:rPr>
                            <m:t>𝑅</m:t>
                          </m:r>
                        </m:den>
                      </m:f>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a</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r>
                        <a:rPr lang="zh-CN" altLang="en-US" sz="1400" i="1">
                          <a:latin typeface="Cambria Math" panose="02040503050406030204" pitchFamily="18" charset="0"/>
                        </a:rPr>
                        <m:t>𝐴𝑠</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R</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20" name="矩形 19">
                <a:extLst>
                  <a:ext uri="{FF2B5EF4-FFF2-40B4-BE49-F238E27FC236}">
                    <a16:creationId xmlns:a16="http://schemas.microsoft.com/office/drawing/2014/main" id="{4613BED0-2C16-4D9C-8EEA-14F3FE40396E}"/>
                  </a:ext>
                </a:extLst>
              </p:cNvPr>
              <p:cNvSpPr>
                <a:spLocks noRot="1" noChangeAspect="1" noMove="1" noResize="1" noEditPoints="1" noAdjustHandles="1" noChangeArrowheads="1" noChangeShapeType="1" noTextEdit="1"/>
              </p:cNvSpPr>
              <p:nvPr/>
            </p:nvSpPr>
            <p:spPr>
              <a:xfrm>
                <a:off x="4361128" y="2019869"/>
                <a:ext cx="2827184" cy="495649"/>
              </a:xfrm>
              <a:prstGeom prst="rect">
                <a:avLst/>
              </a:prstGeom>
              <a:blipFill>
                <a:blip r:embed="rId3"/>
                <a:stretch>
                  <a:fillRect b="-1220"/>
                </a:stretch>
              </a:blipFill>
            </p:spPr>
            <p:txBody>
              <a:bodyPr/>
              <a:lstStyle/>
              <a:p>
                <a:r>
                  <a:rPr lang="zh-CN" altLang="en-US">
                    <a:noFill/>
                  </a:rPr>
                  <a:t> </a:t>
                </a:r>
              </a:p>
            </p:txBody>
          </p:sp>
        </mc:Fallback>
      </mc:AlternateContent>
      <p:sp>
        <p:nvSpPr>
          <p:cNvPr id="21" name="矩形 20">
            <a:extLst>
              <a:ext uri="{FF2B5EF4-FFF2-40B4-BE49-F238E27FC236}">
                <a16:creationId xmlns:a16="http://schemas.microsoft.com/office/drawing/2014/main" id="{F7AF46CC-6FC1-41DD-89B0-74545B88CDB4}"/>
              </a:ext>
            </a:extLst>
          </p:cNvPr>
          <p:cNvSpPr/>
          <p:nvPr/>
        </p:nvSpPr>
        <p:spPr>
          <a:xfrm>
            <a:off x="1307659" y="2503369"/>
            <a:ext cx="2249334" cy="297517"/>
          </a:xfrm>
          <a:prstGeom prst="rect">
            <a:avLst/>
          </a:prstGeom>
        </p:spPr>
        <p:txBody>
          <a:bodyPr wrap="none">
            <a:spAutoFit/>
          </a:bodyPr>
          <a:lstStyle/>
          <a:p>
            <a:pPr>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管道的流量连续方程为</a:t>
            </a:r>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2B7A518B-5C1C-4205-9BF4-D430E132DDE2}"/>
                  </a:ext>
                </a:extLst>
              </p:cNvPr>
              <p:cNvSpPr/>
              <p:nvPr/>
            </p:nvSpPr>
            <p:spPr>
              <a:xfrm>
                <a:off x="525531" y="2771692"/>
                <a:ext cx="6335486" cy="8352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zh-CN" altLang="en-US" sz="1200" i="1">
                              <a:latin typeface="Cambria Math" panose="02040503050406030204" pitchFamily="18" charset="0"/>
                            </a:rPr>
                          </m:ctrlPr>
                        </m:limLowPr>
                        <m:e>
                          <m:groupChr>
                            <m:groupChrPr>
                              <m:chr m:val="⏟"/>
                              <m:ctrlPr>
                                <a:rPr lang="zh-CN" altLang="en-US" sz="1200" i="1">
                                  <a:latin typeface="Cambria Math" panose="02040503050406030204" pitchFamily="18" charset="0"/>
                                </a:rPr>
                              </m:ctrlPr>
                            </m:groupChrPr>
                            <m:e>
                              <m:r>
                                <m:rPr>
                                  <m:nor/>
                                </m:rPr>
                                <a:rPr lang="zh-CN" altLang="en-US" sz="1200">
                                  <a:latin typeface="Times New Roman" panose="02020603050405020304" pitchFamily="18" charset="0"/>
                                  <a:ea typeface="黑体" panose="02010609060101010101" pitchFamily="49" charset="-122"/>
                                </a:rPr>
                                <m:t>　</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𝑞</m:t>
                                  </m:r>
                                </m:e>
                                <m:sub>
                                  <m:r>
                                    <m:rPr>
                                      <m:sty m:val="p"/>
                                    </m:rPr>
                                    <a:rPr lang="zh-CN" altLang="en-US" sz="1200" i="0">
                                      <a:latin typeface="Cambria Math" panose="02040503050406030204" pitchFamily="18" charset="0"/>
                                    </a:rPr>
                                    <m:t>P</m:t>
                                  </m:r>
                                </m:sub>
                              </m:sSub>
                              <m:r>
                                <m:rPr>
                                  <m:nor/>
                                </m:rPr>
                                <a:rPr lang="zh-CN" altLang="en-US" sz="1200" i="1">
                                  <a:latin typeface="Times New Roman" panose="02020603050405020304" pitchFamily="18" charset="0"/>
                                  <a:ea typeface="黑体" panose="02010609060101010101" pitchFamily="49" charset="-122"/>
                                </a:rPr>
                                <m:t>　</m:t>
                              </m:r>
                            </m:e>
                          </m:groupChr>
                        </m:e>
                        <m:lim>
                          <m:f>
                            <m:fPr>
                              <m:ctrlPr>
                                <a:rPr lang="zh-CN" altLang="en-US" sz="1200" i="1">
                                  <a:latin typeface="Cambria Math" panose="02040503050406030204" pitchFamily="18" charset="0"/>
                                </a:rPr>
                              </m:ctrlPr>
                            </m:fPr>
                            <m:num>
                              <m:r>
                                <m:rPr>
                                  <m:nor/>
                                </m:rPr>
                                <a:rPr lang="zh-CN" altLang="en-US" sz="1200">
                                  <a:latin typeface="Times New Roman" panose="02020603050405020304" pitchFamily="18" charset="0"/>
                                  <a:ea typeface="黑体" panose="02010609060101010101" pitchFamily="49" charset="-122"/>
                                </a:rPr>
                                <m:t>上游来</m:t>
                              </m:r>
                            </m:num>
                            <m:den>
                              <m:r>
                                <m:rPr>
                                  <m:nor/>
                                </m:rPr>
                                <a:rPr lang="zh-CN" altLang="en-US" sz="1200">
                                  <a:latin typeface="Times New Roman" panose="02020603050405020304" pitchFamily="18" charset="0"/>
                                  <a:ea typeface="黑体" panose="02010609060101010101" pitchFamily="49" charset="-122"/>
                                </a:rPr>
                                <m:t>的流量</m:t>
                              </m:r>
                            </m:den>
                          </m:f>
                        </m:lim>
                      </m:limLow>
                      <m:r>
                        <m:rPr>
                          <m:nor/>
                        </m:rPr>
                        <a:rPr lang="zh-CN" altLang="en-US" sz="1200" i="1">
                          <a:latin typeface="Times New Roman" panose="02020603050405020304" pitchFamily="18" charset="0"/>
                          <a:ea typeface="黑体" panose="02010609060101010101" pitchFamily="49" charset="-122"/>
                        </a:rPr>
                        <m:t>−</m:t>
                      </m:r>
                      <m:limLow>
                        <m:limLowPr>
                          <m:ctrlPr>
                            <a:rPr lang="zh-CN" altLang="en-US" sz="1200" i="1">
                              <a:latin typeface="Cambria Math" panose="02040503050406030204" pitchFamily="18" charset="0"/>
                            </a:rPr>
                          </m:ctrlPr>
                        </m:limLowPr>
                        <m:e>
                          <m:groupChr>
                            <m:groupChrPr>
                              <m:chr m:val="⏟"/>
                              <m:ctrlPr>
                                <a:rPr lang="zh-CN" altLang="en-US" sz="1200" i="1">
                                  <a:latin typeface="Cambria Math" panose="02040503050406030204" pitchFamily="18" charset="0"/>
                                </a:rPr>
                              </m:ctrlPr>
                            </m:groupChrPr>
                            <m:e>
                              <m:r>
                                <m:rPr>
                                  <m:nor/>
                                </m:rPr>
                                <a:rPr lang="zh-CN" altLang="en-US" sz="1200" i="1">
                                  <a:latin typeface="Times New Roman" panose="02020603050405020304" pitchFamily="18" charset="0"/>
                                  <a:ea typeface="黑体" panose="02010609060101010101" pitchFamily="49" charset="-122"/>
                                </a:rPr>
                                <m:t>　</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𝑞</m:t>
                                  </m:r>
                                </m:e>
                                <m:sub>
                                  <m:r>
                                    <m:rPr>
                                      <m:sty m:val="p"/>
                                    </m:rPr>
                                    <a:rPr lang="zh-CN" altLang="en-US" sz="1200" i="0">
                                      <a:latin typeface="Cambria Math" panose="02040503050406030204" pitchFamily="18" charset="0"/>
                                    </a:rPr>
                                    <m:t>s</m:t>
                                  </m:r>
                                </m:sub>
                              </m:sSub>
                              <m:r>
                                <m:rPr>
                                  <m:nor/>
                                </m:rPr>
                                <a:rPr lang="zh-CN" altLang="en-US" sz="1200" i="1">
                                  <a:latin typeface="Times New Roman" panose="02020603050405020304" pitchFamily="18" charset="0"/>
                                  <a:ea typeface="黑体" panose="02010609060101010101" pitchFamily="49" charset="-122"/>
                                </a:rPr>
                                <m:t>　</m:t>
                              </m:r>
                            </m:e>
                          </m:groupChr>
                        </m:e>
                        <m:lim>
                          <m:f>
                            <m:fPr>
                              <m:ctrlPr>
                                <a:rPr lang="zh-CN" altLang="en-US" sz="1200" i="1">
                                  <a:latin typeface="Cambria Math" panose="02040503050406030204" pitchFamily="18" charset="0"/>
                                </a:rPr>
                              </m:ctrlPr>
                            </m:fPr>
                            <m:num>
                              <m:r>
                                <m:rPr>
                                  <m:nor/>
                                </m:rPr>
                                <a:rPr lang="zh-CN" altLang="en-US" sz="1200">
                                  <a:latin typeface="Times New Roman" panose="02020603050405020304" pitchFamily="18" charset="0"/>
                                  <a:ea typeface="黑体" panose="02010609060101010101" pitchFamily="49" charset="-122"/>
                                </a:rPr>
                                <m:t>去下游</m:t>
                              </m:r>
                            </m:num>
                            <m:den>
                              <m:r>
                                <m:rPr>
                                  <m:nor/>
                                </m:rPr>
                                <a:rPr lang="zh-CN" altLang="en-US" sz="1200">
                                  <a:latin typeface="Times New Roman" panose="02020603050405020304" pitchFamily="18" charset="0"/>
                                  <a:ea typeface="黑体" panose="02010609060101010101" pitchFamily="49" charset="-122"/>
                                </a:rPr>
                                <m:t>的流量</m:t>
                              </m:r>
                            </m:den>
                          </m:f>
                        </m:lim>
                      </m:limLow>
                      <m:r>
                        <m:rPr>
                          <m:nor/>
                        </m:rPr>
                        <a:rPr lang="zh-CN" altLang="en-US" sz="1200" i="1">
                          <a:latin typeface="Times New Roman" panose="02020603050405020304" pitchFamily="18" charset="0"/>
                          <a:ea typeface="黑体" panose="02010609060101010101" pitchFamily="49" charset="-122"/>
                        </a:rPr>
                        <m:t>−</m:t>
                      </m:r>
                      <m:limLow>
                        <m:limLowPr>
                          <m:ctrlPr>
                            <a:rPr lang="zh-CN" altLang="en-US" sz="1200" i="1">
                              <a:latin typeface="Cambria Math" panose="02040503050406030204" pitchFamily="18" charset="0"/>
                            </a:rPr>
                          </m:ctrlPr>
                        </m:limLowPr>
                        <m:e>
                          <m:groupChr>
                            <m:groupChrPr>
                              <m:chr m:val="⏟"/>
                              <m:ctrlPr>
                                <a:rPr lang="zh-CN" altLang="en-US" sz="1200" i="1">
                                  <a:latin typeface="Cambria Math" panose="02040503050406030204" pitchFamily="18" charset="0"/>
                                </a:rPr>
                              </m:ctrlPr>
                            </m:groupChrPr>
                            <m:e>
                              <m:r>
                                <m:rPr>
                                  <m:nor/>
                                </m:rPr>
                                <a:rPr lang="zh-CN" altLang="en-US" sz="1200" i="1">
                                  <a:latin typeface="Times New Roman" panose="02020603050405020304" pitchFamily="18" charset="0"/>
                                  <a:ea typeface="黑体" panose="02010609060101010101" pitchFamily="49" charset="-122"/>
                                </a:rPr>
                                <m:t>　</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𝑘</m:t>
                                  </m:r>
                                </m:e>
                                <m:sub>
                                  <m:r>
                                    <m:rPr>
                                      <m:sty m:val="p"/>
                                    </m:rPr>
                                    <a:rPr lang="zh-CN" altLang="en-US" sz="1200" i="0">
                                      <a:latin typeface="Cambria Math" panose="02040503050406030204" pitchFamily="18" charset="0"/>
                                    </a:rPr>
                                    <m:t>l</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1</m:t>
                                  </m:r>
                                </m:sub>
                              </m:sSub>
                              <m:r>
                                <m:rPr>
                                  <m:nor/>
                                </m:rPr>
                                <a:rPr lang="zh-CN" altLang="en-US" sz="1200" i="1">
                                  <a:latin typeface="Times New Roman" panose="02020603050405020304" pitchFamily="18" charset="0"/>
                                  <a:ea typeface="黑体" panose="02010609060101010101" pitchFamily="49" charset="-122"/>
                                </a:rPr>
                                <m:t>　</m:t>
                              </m:r>
                            </m:e>
                          </m:groupChr>
                        </m:e>
                        <m:lim>
                          <m:r>
                            <m:rPr>
                              <m:nor/>
                            </m:rPr>
                            <a:rPr lang="zh-CN" altLang="en-US" sz="1200">
                              <a:latin typeface="Times New Roman" panose="02020603050405020304" pitchFamily="18" charset="0"/>
                              <a:ea typeface="黑体" panose="02010609060101010101" pitchFamily="49" charset="-122"/>
                            </a:rPr>
                            <m:t>泄漏量</m:t>
                          </m:r>
                        </m:lim>
                      </m:limLow>
                      <m:r>
                        <m:rPr>
                          <m:nor/>
                        </m:rPr>
                        <a:rPr lang="zh-CN" altLang="en-US" sz="1200" i="1">
                          <a:latin typeface="Times New Roman" panose="02020603050405020304" pitchFamily="18" charset="0"/>
                          <a:ea typeface="黑体" panose="02010609060101010101" pitchFamily="49" charset="-122"/>
                        </a:rPr>
                        <m:t>−</m:t>
                      </m:r>
                      <m:limLow>
                        <m:limLowPr>
                          <m:ctrlPr>
                            <a:rPr lang="zh-CN" altLang="en-US" sz="1200" i="1">
                              <a:latin typeface="Cambria Math" panose="02040503050406030204" pitchFamily="18" charset="0"/>
                            </a:rPr>
                          </m:ctrlPr>
                        </m:limLowPr>
                        <m:e>
                          <m:groupChr>
                            <m:groupChrPr>
                              <m:chr m:val="⏟"/>
                              <m:ctrlPr>
                                <a:rPr lang="zh-CN" altLang="en-US" sz="1200" i="1">
                                  <a:latin typeface="Cambria Math" panose="02040503050406030204" pitchFamily="18" charset="0"/>
                                </a:rPr>
                              </m:ctrlPr>
                            </m:groupChrPr>
                            <m:e>
                              <m:r>
                                <m:rPr>
                                  <m:nor/>
                                </m:rPr>
                                <a:rPr lang="zh-CN" altLang="en-US" sz="1200" i="1">
                                  <a:latin typeface="Times New Roman" panose="02020603050405020304" pitchFamily="18" charset="0"/>
                                  <a:ea typeface="黑体" panose="02010609060101010101" pitchFamily="49" charset="-122"/>
                                </a:rPr>
                                <m:t>　</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𝑞</m:t>
                                  </m:r>
                                </m:e>
                                <m:sub>
                                  <m:r>
                                    <m:rPr>
                                      <m:sty m:val="p"/>
                                    </m:rPr>
                                    <a:rPr lang="zh-CN" altLang="en-US" sz="1200" i="0">
                                      <a:latin typeface="Cambria Math" panose="02040503050406030204" pitchFamily="18" charset="0"/>
                                    </a:rPr>
                                    <m:t>a</m:t>
                                  </m:r>
                                </m:sub>
                              </m:sSub>
                              <m:r>
                                <m:rPr>
                                  <m:nor/>
                                </m:rPr>
                                <a:rPr lang="zh-CN" altLang="en-US" sz="1200" i="1">
                                  <a:latin typeface="Times New Roman" panose="02020603050405020304" pitchFamily="18" charset="0"/>
                                  <a:ea typeface="黑体" panose="02010609060101010101" pitchFamily="49" charset="-122"/>
                                </a:rPr>
                                <m:t>　</m:t>
                              </m:r>
                            </m:e>
                          </m:groupChr>
                        </m:e>
                        <m:lim>
                          <m:f>
                            <m:fPr>
                              <m:ctrlPr>
                                <a:rPr lang="zh-CN" altLang="en-US" sz="1200" i="1">
                                  <a:latin typeface="Cambria Math" panose="02040503050406030204" pitchFamily="18" charset="0"/>
                                </a:rPr>
                              </m:ctrlPr>
                            </m:fPr>
                            <m:num>
                              <m:r>
                                <m:rPr>
                                  <m:nor/>
                                </m:rPr>
                                <a:rPr lang="zh-CN" altLang="en-US" sz="1200">
                                  <a:latin typeface="Times New Roman" panose="02020603050405020304" pitchFamily="18" charset="0"/>
                                  <a:ea typeface="黑体" panose="02010609060101010101" pitchFamily="49" charset="-122"/>
                                </a:rPr>
                                <m:t>通过阻尼</m:t>
                              </m:r>
                            </m:num>
                            <m:den>
                              <m:r>
                                <m:rPr>
                                  <m:nor/>
                                </m:rPr>
                                <a:rPr lang="zh-CN" altLang="en-US" sz="1200">
                                  <a:latin typeface="Times New Roman" panose="02020603050405020304" pitchFamily="18" charset="0"/>
                                  <a:ea typeface="黑体" panose="02010609060101010101" pitchFamily="49" charset="-122"/>
                                </a:rPr>
                                <m:t>孔的流量</m:t>
                              </m:r>
                            </m:den>
                          </m:f>
                        </m:lim>
                      </m:limLow>
                      <m:r>
                        <m:rPr>
                          <m:nor/>
                        </m:rPr>
                        <a:rPr lang="zh-CN" altLang="en-US" sz="1200" i="1">
                          <a:latin typeface="Times New Roman" panose="02020603050405020304" pitchFamily="18" charset="0"/>
                          <a:ea typeface="黑体" panose="02010609060101010101" pitchFamily="49" charset="-122"/>
                        </a:rPr>
                        <m:t>−</m:t>
                      </m:r>
                      <m:limLow>
                        <m:limLowPr>
                          <m:ctrlPr>
                            <a:rPr lang="zh-CN" altLang="en-US" sz="1200" i="1">
                              <a:latin typeface="Cambria Math" panose="02040503050406030204" pitchFamily="18" charset="0"/>
                            </a:rPr>
                          </m:ctrlPr>
                        </m:limLowPr>
                        <m:e>
                          <m:groupChr>
                            <m:groupChrPr>
                              <m:chr m:val="⏟"/>
                              <m:ctrlPr>
                                <a:rPr lang="zh-CN" altLang="en-US" sz="1200" i="1">
                                  <a:latin typeface="Cambria Math" panose="02040503050406030204" pitchFamily="18" charset="0"/>
                                </a:rPr>
                              </m:ctrlPr>
                            </m:groupChrPr>
                            <m:e>
                              <m:r>
                                <m:rPr>
                                  <m:nor/>
                                </m:rPr>
                                <a:rPr lang="zh-CN" altLang="en-US" sz="1200" i="1">
                                  <a:latin typeface="Times New Roman" panose="02020603050405020304" pitchFamily="18" charset="0"/>
                                  <a:ea typeface="黑体" panose="02010609060101010101" pitchFamily="49" charset="-122"/>
                                </a:rPr>
                                <m:t>　</m:t>
                              </m:r>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𝑉</m:t>
                                  </m:r>
                                </m:num>
                                <m:den>
                                  <m:r>
                                    <a:rPr lang="zh-CN" altLang="en-US" sz="1200" i="1">
                                      <a:latin typeface="Cambria Math" panose="02040503050406030204" pitchFamily="18" charset="0"/>
                                    </a:rPr>
                                    <m:t>𝐾</m:t>
                                  </m:r>
                                </m:den>
                              </m:f>
                              <m:f>
                                <m:fPr>
                                  <m:ctrlPr>
                                    <a:rPr lang="zh-CN" altLang="en-US" sz="1200" i="1">
                                      <a:latin typeface="Cambria Math" panose="02040503050406030204" pitchFamily="18" charset="0"/>
                                    </a:rPr>
                                  </m:ctrlPr>
                                </m:fPr>
                                <m:num>
                                  <m:r>
                                    <m:rPr>
                                      <m:sty m:val="p"/>
                                    </m:rPr>
                                    <a:rPr lang="zh-CN" altLang="en-US" sz="1200" i="0">
                                      <a:latin typeface="Cambria Math" panose="02040503050406030204" pitchFamily="18" charset="0"/>
                                    </a:rPr>
                                    <m:t>d</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1</m:t>
                                      </m:r>
                                    </m:sub>
                                  </m:sSub>
                                </m:num>
                                <m:den>
                                  <m:r>
                                    <m:rPr>
                                      <m:sty m:val="p"/>
                                    </m:rPr>
                                    <a:rPr lang="zh-CN" altLang="en-US" sz="1200" i="0">
                                      <a:latin typeface="Cambria Math" panose="02040503050406030204" pitchFamily="18" charset="0"/>
                                    </a:rPr>
                                    <m:t>d</m:t>
                                  </m:r>
                                  <m:r>
                                    <a:rPr lang="zh-CN" altLang="en-US" sz="1200" i="1">
                                      <a:latin typeface="Cambria Math" panose="02040503050406030204" pitchFamily="18" charset="0"/>
                                    </a:rPr>
                                    <m:t>𝑡</m:t>
                                  </m:r>
                                </m:den>
                              </m:f>
                              <m:r>
                                <m:rPr>
                                  <m:nor/>
                                </m:rPr>
                                <a:rPr lang="zh-CN" altLang="en-US" sz="1200" i="1">
                                  <a:latin typeface="Times New Roman" panose="02020603050405020304" pitchFamily="18" charset="0"/>
                                  <a:ea typeface="黑体" panose="02010609060101010101" pitchFamily="49" charset="-122"/>
                                </a:rPr>
                                <m:t>　</m:t>
                              </m:r>
                            </m:e>
                          </m:groupChr>
                        </m:e>
                        <m:lim>
                          <m:f>
                            <m:fPr>
                              <m:ctrlPr>
                                <a:rPr lang="zh-CN" altLang="en-US" sz="1200" i="1">
                                  <a:latin typeface="Cambria Math" panose="02040503050406030204" pitchFamily="18" charset="0"/>
                                </a:rPr>
                              </m:ctrlPr>
                            </m:fPr>
                            <m:num>
                              <m:r>
                                <m:rPr>
                                  <m:nor/>
                                </m:rPr>
                                <a:rPr lang="zh-CN" altLang="en-US" sz="1200">
                                  <a:latin typeface="Times New Roman" panose="02020603050405020304" pitchFamily="18" charset="0"/>
                                  <a:ea typeface="黑体" panose="02010609060101010101" pitchFamily="49" charset="-122"/>
                                </a:rPr>
                                <m:t>油液压缩性引起</m:t>
                              </m:r>
                            </m:num>
                            <m:den>
                              <m:r>
                                <m:rPr>
                                  <m:nor/>
                                </m:rPr>
                                <a:rPr lang="zh-CN" altLang="en-US" sz="1200">
                                  <a:latin typeface="Times New Roman" panose="02020603050405020304" pitchFamily="18" charset="0"/>
                                  <a:ea typeface="黑体" panose="02010609060101010101" pitchFamily="49" charset="-122"/>
                                </a:rPr>
                                <m:t>的体积变化率</m:t>
                              </m:r>
                            </m:den>
                          </m:f>
                        </m:lim>
                      </m:limLow>
                      <m:r>
                        <a:rPr lang="zh-CN" altLang="en-US" sz="1200" i="0">
                          <a:latin typeface="Cambria Math" panose="02040503050406030204" pitchFamily="18" charset="0"/>
                        </a:rPr>
                        <m:t>=</m:t>
                      </m:r>
                      <m:limLow>
                        <m:limLowPr>
                          <m:ctrlPr>
                            <a:rPr lang="zh-CN" altLang="en-US" sz="1200" i="1">
                              <a:latin typeface="Cambria Math" panose="02040503050406030204" pitchFamily="18" charset="0"/>
                            </a:rPr>
                          </m:ctrlPr>
                        </m:limLowPr>
                        <m:e>
                          <m:groupChr>
                            <m:groupChrPr>
                              <m:chr m:val="⏟"/>
                              <m:ctrlPr>
                                <a:rPr lang="zh-CN" altLang="en-US" sz="1200" i="1">
                                  <a:latin typeface="Cambria Math" panose="02040503050406030204" pitchFamily="18" charset="0"/>
                                </a:rPr>
                              </m:ctrlPr>
                            </m:groupChrPr>
                            <m:e>
                              <m:r>
                                <m:rPr>
                                  <m:nor/>
                                </m:rPr>
                                <a:rPr lang="zh-CN" altLang="en-US" sz="1200" i="1">
                                  <a:latin typeface="Times New Roman" panose="02020603050405020304" pitchFamily="18" charset="0"/>
                                  <a:ea typeface="黑体" panose="02010609060101010101" pitchFamily="49" charset="-122"/>
                                </a:rPr>
                                <m:t>　</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𝑞</m:t>
                                  </m:r>
                                </m:e>
                                <m:sub>
                                  <m:r>
                                    <a:rPr lang="zh-CN" altLang="en-US" sz="1200" i="0">
                                      <a:latin typeface="Cambria Math" panose="02040503050406030204" pitchFamily="18" charset="0"/>
                                    </a:rPr>
                                    <m:t>1</m:t>
                                  </m:r>
                                </m:sub>
                              </m:sSub>
                              <m:r>
                                <m:rPr>
                                  <m:nor/>
                                </m:rPr>
                                <a:rPr lang="zh-CN" altLang="en-US" sz="1200" i="1">
                                  <a:latin typeface="Times New Roman" panose="02020603050405020304" pitchFamily="18" charset="0"/>
                                  <a:ea typeface="黑体" panose="02010609060101010101" pitchFamily="49" charset="-122"/>
                                </a:rPr>
                                <m:t>　</m:t>
                              </m:r>
                            </m:e>
                          </m:groupChr>
                        </m:e>
                        <m:lim>
                          <m:f>
                            <m:fPr>
                              <m:ctrlPr>
                                <a:rPr lang="zh-CN" altLang="en-US" sz="1200" i="1">
                                  <a:latin typeface="Cambria Math" panose="02040503050406030204" pitchFamily="18" charset="0"/>
                                </a:rPr>
                              </m:ctrlPr>
                            </m:fPr>
                            <m:num>
                              <m:r>
                                <m:rPr>
                                  <m:nor/>
                                </m:rPr>
                                <a:rPr lang="zh-CN" altLang="en-US" sz="1200">
                                  <a:latin typeface="Times New Roman" panose="02020603050405020304" pitchFamily="18" charset="0"/>
                                  <a:ea typeface="黑体" panose="02010609060101010101" pitchFamily="49" charset="-122"/>
                                </a:rPr>
                                <m:t>流入溢流</m:t>
                              </m:r>
                            </m:num>
                            <m:den>
                              <m:r>
                                <m:rPr>
                                  <m:nor/>
                                </m:rPr>
                                <a:rPr lang="zh-CN" altLang="en-US" sz="1200">
                                  <a:latin typeface="Times New Roman" panose="02020603050405020304" pitchFamily="18" charset="0"/>
                                  <a:ea typeface="黑体" panose="02010609060101010101" pitchFamily="49" charset="-122"/>
                                </a:rPr>
                                <m:t>阀的流量</m:t>
                              </m:r>
                            </m:den>
                          </m:f>
                        </m:lim>
                      </m:limLow>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23" name="矩形 22">
                <a:extLst>
                  <a:ext uri="{FF2B5EF4-FFF2-40B4-BE49-F238E27FC236}">
                    <a16:creationId xmlns:a16="http://schemas.microsoft.com/office/drawing/2014/main" id="{2B7A518B-5C1C-4205-9BF4-D430E132DDE2}"/>
                  </a:ext>
                </a:extLst>
              </p:cNvPr>
              <p:cNvSpPr>
                <a:spLocks noRot="1" noChangeAspect="1" noMove="1" noResize="1" noEditPoints="1" noAdjustHandles="1" noChangeArrowheads="1" noChangeShapeType="1" noTextEdit="1"/>
              </p:cNvSpPr>
              <p:nvPr/>
            </p:nvSpPr>
            <p:spPr>
              <a:xfrm>
                <a:off x="525531" y="2771692"/>
                <a:ext cx="6335486" cy="835229"/>
              </a:xfrm>
              <a:prstGeom prst="rect">
                <a:avLst/>
              </a:prstGeom>
              <a:blipFill>
                <a:blip r:embed="rId4"/>
                <a:stretch>
                  <a:fillRect b="-1460"/>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4655D5FE-F8B5-42B4-9B93-4DCC74EA94F9}"/>
              </a:ext>
            </a:extLst>
          </p:cNvPr>
          <p:cNvSpPr/>
          <p:nvPr/>
        </p:nvSpPr>
        <p:spPr>
          <a:xfrm>
            <a:off x="7103411" y="2179304"/>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12-39</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4" name="矩形 3">
            <a:extLst>
              <a:ext uri="{FF2B5EF4-FFF2-40B4-BE49-F238E27FC236}">
                <a16:creationId xmlns:a16="http://schemas.microsoft.com/office/drawing/2014/main" id="{161E72AF-3991-4FE4-AC3A-8FCF3D3B14AB}"/>
              </a:ext>
            </a:extLst>
          </p:cNvPr>
          <p:cNvSpPr/>
          <p:nvPr/>
        </p:nvSpPr>
        <p:spPr>
          <a:xfrm>
            <a:off x="5962886" y="3011452"/>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12-40</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 name="矩形 5">
            <a:extLst>
              <a:ext uri="{FF2B5EF4-FFF2-40B4-BE49-F238E27FC236}">
                <a16:creationId xmlns:a16="http://schemas.microsoft.com/office/drawing/2014/main" id="{52EEF99B-9C35-4D00-A0D0-E00E4A3E8170}"/>
              </a:ext>
            </a:extLst>
          </p:cNvPr>
          <p:cNvSpPr/>
          <p:nvPr/>
        </p:nvSpPr>
        <p:spPr>
          <a:xfrm>
            <a:off x="1307659" y="3555536"/>
            <a:ext cx="4905510" cy="1061829"/>
          </a:xfrm>
          <a:prstGeom prst="rect">
            <a:avLst/>
          </a:prstGeom>
        </p:spPr>
        <p:txBody>
          <a:bodyPr wrap="none">
            <a:spAutoFit/>
          </a:bodyPr>
          <a:lstStyle/>
          <a:p>
            <a:pPr>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泄漏系数</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latin typeface="Times New Roman" panose="02020603050405020304" pitchFamily="18" charset="0"/>
                <a:ea typeface="黑体" panose="02010609060101010101" pitchFamily="49" charset="-122"/>
              </a:rPr>
              <a:t> V</a:t>
            </a:r>
            <a:r>
              <a:rPr lang="en-US" altLang="zh-CN" sz="1400" dirty="0">
                <a:latin typeface="Times New Roman" panose="02020603050405020304" pitchFamily="18" charset="0"/>
                <a:ea typeface="黑体" panose="02010609060101010101" pitchFamily="49" charset="-122"/>
              </a:rPr>
              <a:t>——</a:t>
            </a:r>
            <a:r>
              <a:rPr lang="zh-CN" altLang="zh-CN" sz="1400" dirty="0">
                <a:latin typeface="Times New Roman" panose="02020603050405020304" pitchFamily="18" charset="0"/>
                <a:ea typeface="黑体" panose="02010609060101010101" pitchFamily="49" charset="-122"/>
              </a:rPr>
              <a:t>下游元件和管道内的油液体积</a:t>
            </a:r>
            <a:r>
              <a:rPr lang="en-US" altLang="zh-CN" sz="1400" dirty="0">
                <a:latin typeface="Times New Roman" panose="02020603050405020304" pitchFamily="18" charset="0"/>
                <a:ea typeface="黑体" panose="02010609060101010101" pitchFamily="49" charset="-122"/>
              </a:rPr>
              <a:t>;</a:t>
            </a:r>
            <a:r>
              <a:rPr lang="en-US" altLang="zh-CN" sz="1400" i="1" dirty="0">
                <a:latin typeface="Times New Roman" panose="02020603050405020304" pitchFamily="18" charset="0"/>
                <a:ea typeface="黑体" panose="02010609060101010101" pitchFamily="49" charset="-122"/>
              </a:rPr>
              <a:t> </a:t>
            </a:r>
          </a:p>
          <a:p>
            <a:pPr>
              <a:lnSpc>
                <a:spcPct val="150000"/>
              </a:lnSpc>
            </a:pPr>
            <a:r>
              <a:rPr lang="en-US" altLang="zh-CN" sz="1400" i="1" dirty="0">
                <a:latin typeface="Times New Roman" panose="02020603050405020304" pitchFamily="18" charset="0"/>
                <a:ea typeface="黑体" panose="02010609060101010101" pitchFamily="49" charset="-122"/>
              </a:rPr>
              <a:t>           K</a:t>
            </a:r>
            <a:r>
              <a:rPr lang="en-US" altLang="zh-CN" sz="1400" dirty="0">
                <a:latin typeface="Times New Roman" panose="02020603050405020304" pitchFamily="18" charset="0"/>
                <a:ea typeface="黑体" panose="02010609060101010101" pitchFamily="49" charset="-122"/>
              </a:rPr>
              <a:t>——</a:t>
            </a:r>
            <a:r>
              <a:rPr lang="zh-CN" altLang="zh-CN" sz="1400" dirty="0">
                <a:latin typeface="Times New Roman" panose="02020603050405020304" pitchFamily="18" charset="0"/>
                <a:ea typeface="黑体" panose="02010609060101010101" pitchFamily="49" charset="-122"/>
              </a:rPr>
              <a:t>油液体积模量。</a:t>
            </a:r>
          </a:p>
          <a:p>
            <a:pPr>
              <a:lnSpc>
                <a:spcPct val="150000"/>
              </a:lnSpc>
              <a:spcAft>
                <a:spcPts val="0"/>
              </a:spcAft>
            </a:pP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圆角矩形 6">
            <a:extLst>
              <a:ext uri="{FF2B5EF4-FFF2-40B4-BE49-F238E27FC236}">
                <a16:creationId xmlns:a16="http://schemas.microsoft.com/office/drawing/2014/main" id="{D8703C6E-CB48-4FF2-B7FA-817FBCE4EA22}"/>
              </a:ext>
            </a:extLst>
          </p:cNvPr>
          <p:cNvSpPr/>
          <p:nvPr/>
        </p:nvSpPr>
        <p:spPr>
          <a:xfrm>
            <a:off x="860425" y="1086474"/>
            <a:ext cx="7506336" cy="333845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90928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randombar(horizontal)">
                                      <p:cBhvr>
                                        <p:cTn id="31" dur="500"/>
                                        <p:tgtEl>
                                          <p:spTgt spid="2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randombar(horizont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randombar(horizontal)">
                                      <p:cBhvr>
                                        <p:cTn id="39" dur="500"/>
                                        <p:tgtEl>
                                          <p:spTgt spid="2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randombar(horizontal)">
                                      <p:cBhvr>
                                        <p:cTn id="42" dur="500"/>
                                        <p:tgtEl>
                                          <p:spTgt spid="23"/>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randombar(horizontal)">
                                      <p:cBhvr>
                                        <p:cTn id="45" dur="500"/>
                                        <p:tgtEl>
                                          <p:spTgt spid="4"/>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randombar(horizontal)">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9" grpId="0"/>
      <p:bldP spid="11" grpId="0"/>
      <p:bldP spid="18" grpId="0"/>
      <p:bldP spid="20" grpId="0"/>
      <p:bldP spid="21" grpId="0"/>
      <p:bldP spid="23" grpId="0"/>
      <p:bldP spid="3" grpId="0"/>
      <p:bldP spid="4" grpId="0"/>
      <p:bldP spid="6" grpId="0"/>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D420439-907F-4C43-B9E6-17CFA62639E7}"/>
              </a:ext>
            </a:extLst>
          </p:cNvPr>
          <p:cNvSpPr/>
          <p:nvPr/>
        </p:nvSpPr>
        <p:spPr>
          <a:xfrm>
            <a:off x="703819" y="952361"/>
            <a:ext cx="7923795" cy="3600986"/>
          </a:xfrm>
          <a:prstGeom prst="rect">
            <a:avLst/>
          </a:prstGeom>
        </p:spPr>
        <p:txBody>
          <a:bodyPr wrap="square">
            <a:spAutoFit/>
          </a:bodyPr>
          <a:lstStyle/>
          <a:p>
            <a:pPr indent="504000">
              <a:lnSpc>
                <a:spcPct val="150000"/>
              </a:lnSpc>
            </a:pPr>
            <a:r>
              <a:rPr lang="zh-CN" altLang="zh-CN" sz="1900" dirty="0">
                <a:latin typeface="Times New Roman" panose="02020603050405020304" pitchFamily="18" charset="0"/>
                <a:ea typeface="黑体" panose="02010609060101010101" pitchFamily="49" charset="-122"/>
              </a:rPr>
              <a:t>各种工作机械上的液压传动系统及其元件</a:t>
            </a:r>
            <a:r>
              <a:rPr lang="en-US" altLang="zh-CN" sz="1900" dirty="0">
                <a:latin typeface="Times New Roman" panose="02020603050405020304" pitchFamily="18" charset="0"/>
                <a:ea typeface="黑体" panose="02010609060101010101" pitchFamily="49" charset="-122"/>
              </a:rPr>
              <a:t>,</a:t>
            </a:r>
            <a:r>
              <a:rPr lang="zh-CN" altLang="zh-CN" sz="1900" dirty="0">
                <a:latin typeface="Times New Roman" panose="02020603050405020304" pitchFamily="18" charset="0"/>
                <a:ea typeface="黑体" panose="02010609060101010101" pitchFamily="49" charset="-122"/>
              </a:rPr>
              <a:t>绝大多数都是按</a:t>
            </a:r>
            <a:r>
              <a:rPr lang="en-US" altLang="zh-CN" sz="1900" b="1" dirty="0">
                <a:solidFill>
                  <a:srgbClr val="FF0000"/>
                </a:solidFill>
                <a:latin typeface="Times New Roman" panose="02020603050405020304" pitchFamily="18" charset="0"/>
                <a:ea typeface="黑体" panose="02010609060101010101" pitchFamily="49" charset="-122"/>
              </a:rPr>
              <a:t>“</a:t>
            </a:r>
            <a:r>
              <a:rPr lang="zh-CN" altLang="zh-CN" sz="1900" b="1" dirty="0">
                <a:solidFill>
                  <a:srgbClr val="FF0000"/>
                </a:solidFill>
                <a:latin typeface="Times New Roman" panose="02020603050405020304" pitchFamily="18" charset="0"/>
                <a:ea typeface="黑体" panose="02010609060101010101" pitchFamily="49" charset="-122"/>
              </a:rPr>
              <a:t>克服阻力、保证速度</a:t>
            </a:r>
            <a:r>
              <a:rPr lang="en-US" altLang="zh-CN" sz="1900" b="1" dirty="0">
                <a:solidFill>
                  <a:srgbClr val="FF0000"/>
                </a:solidFill>
                <a:latin typeface="Times New Roman" panose="02020603050405020304" pitchFamily="18" charset="0"/>
                <a:ea typeface="黑体" panose="02010609060101010101" pitchFamily="49" charset="-122"/>
              </a:rPr>
              <a:t>”</a:t>
            </a:r>
            <a:r>
              <a:rPr lang="zh-CN" altLang="zh-CN" sz="1900" dirty="0">
                <a:latin typeface="Times New Roman" panose="02020603050405020304" pitchFamily="18" charset="0"/>
                <a:ea typeface="黑体" panose="02010609060101010101" pitchFamily="49" charset="-122"/>
              </a:rPr>
              <a:t>的静态指标来计算并设计的。但是</a:t>
            </a:r>
            <a:r>
              <a:rPr lang="en-US" altLang="zh-CN" sz="1900" dirty="0">
                <a:latin typeface="Times New Roman" panose="02020603050405020304" pitchFamily="18" charset="0"/>
                <a:ea typeface="黑体" panose="02010609060101010101" pitchFamily="49" charset="-122"/>
              </a:rPr>
              <a:t>,</a:t>
            </a:r>
            <a:r>
              <a:rPr lang="zh-CN" altLang="zh-CN" sz="1900" dirty="0">
                <a:latin typeface="Times New Roman" panose="02020603050405020304" pitchFamily="18" charset="0"/>
                <a:ea typeface="黑体" panose="02010609060101010101" pitchFamily="49" charset="-122"/>
              </a:rPr>
              <a:t>这种情况越来越难以适应液压技术不断向高速、高压、大功率和高精度方向发展的要求。例如机床在</a:t>
            </a:r>
            <a:r>
              <a:rPr lang="zh-CN" altLang="zh-CN" sz="1900" b="1" dirty="0">
                <a:solidFill>
                  <a:srgbClr val="FF0000"/>
                </a:solidFill>
                <a:latin typeface="Times New Roman" panose="02020603050405020304" pitchFamily="18" charset="0"/>
                <a:ea typeface="黑体" panose="02010609060101010101" pitchFamily="49" charset="-122"/>
              </a:rPr>
              <a:t>换向、起动</a:t>
            </a:r>
            <a:r>
              <a:rPr lang="zh-CN" altLang="zh-CN" sz="1900" dirty="0">
                <a:latin typeface="Times New Roman" panose="02020603050405020304" pitchFamily="18" charset="0"/>
                <a:ea typeface="黑体" panose="02010609060101010101" pitchFamily="49" charset="-122"/>
              </a:rPr>
              <a:t>等阶段以及在负载突然变化时常常会出现</a:t>
            </a:r>
            <a:r>
              <a:rPr lang="zh-CN" altLang="zh-CN" sz="1900" b="1" dirty="0">
                <a:solidFill>
                  <a:srgbClr val="FF0000"/>
                </a:solidFill>
                <a:latin typeface="Times New Roman" panose="02020603050405020304" pitchFamily="18" charset="0"/>
                <a:ea typeface="黑体" panose="02010609060101010101" pitchFamily="49" charset="-122"/>
              </a:rPr>
              <a:t>振荡</a:t>
            </a:r>
            <a:r>
              <a:rPr lang="zh-CN" altLang="zh-CN" sz="1900" dirty="0">
                <a:latin typeface="Times New Roman" panose="02020603050405020304" pitchFamily="18" charset="0"/>
                <a:ea typeface="黑体" panose="02010609060101010101" pitchFamily="49" charset="-122"/>
              </a:rPr>
              <a:t>或</a:t>
            </a:r>
            <a:r>
              <a:rPr lang="zh-CN" altLang="zh-CN" sz="1900" b="1" dirty="0">
                <a:solidFill>
                  <a:srgbClr val="FF0000"/>
                </a:solidFill>
                <a:latin typeface="Times New Roman" panose="02020603050405020304" pitchFamily="18" charset="0"/>
                <a:ea typeface="黑体" panose="02010609060101010101" pitchFamily="49" charset="-122"/>
              </a:rPr>
              <a:t>颤抖</a:t>
            </a:r>
            <a:r>
              <a:rPr lang="en-US" altLang="zh-CN" sz="1900" dirty="0">
                <a:latin typeface="Times New Roman" panose="02020603050405020304" pitchFamily="18" charset="0"/>
                <a:ea typeface="黑体" panose="02010609060101010101" pitchFamily="49" charset="-122"/>
              </a:rPr>
              <a:t>,</a:t>
            </a:r>
            <a:r>
              <a:rPr lang="zh-CN" altLang="zh-CN" sz="1900" dirty="0">
                <a:latin typeface="Times New Roman" panose="02020603050405020304" pitchFamily="18" charset="0"/>
                <a:ea typeface="黑体" panose="02010609060101010101" pitchFamily="49" charset="-122"/>
              </a:rPr>
              <a:t>机床上的工作机构不能在外来扰动的作用下保持速度恒定的运动</a:t>
            </a:r>
            <a:r>
              <a:rPr lang="en-US" altLang="zh-CN" sz="1900" dirty="0">
                <a:latin typeface="Times New Roman" panose="02020603050405020304" pitchFamily="18" charset="0"/>
                <a:ea typeface="黑体" panose="02010609060101010101" pitchFamily="49" charset="-122"/>
              </a:rPr>
              <a:t>,</a:t>
            </a:r>
            <a:r>
              <a:rPr lang="zh-CN" altLang="zh-CN" sz="1900" dirty="0">
                <a:latin typeface="Times New Roman" panose="02020603050405020304" pitchFamily="18" charset="0"/>
                <a:ea typeface="黑体" panose="02010609060101010101" pitchFamily="49" charset="-122"/>
              </a:rPr>
              <a:t>有时还会产生持续的振荡等。为了查明这些现象的成因</a:t>
            </a:r>
            <a:r>
              <a:rPr lang="en-US" altLang="zh-CN" sz="1900" dirty="0">
                <a:latin typeface="Times New Roman" panose="02020603050405020304" pitchFamily="18" charset="0"/>
                <a:ea typeface="黑体" panose="02010609060101010101" pitchFamily="49" charset="-122"/>
              </a:rPr>
              <a:t>,</a:t>
            </a:r>
            <a:r>
              <a:rPr lang="zh-CN" altLang="zh-CN" sz="1900" dirty="0">
                <a:latin typeface="Times New Roman" panose="02020603050405020304" pitchFamily="18" charset="0"/>
                <a:ea typeface="黑体" panose="02010609060101010101" pitchFamily="49" charset="-122"/>
              </a:rPr>
              <a:t>提出解决办法</a:t>
            </a:r>
            <a:r>
              <a:rPr lang="en-US" altLang="zh-CN" sz="1900" dirty="0">
                <a:latin typeface="Times New Roman" panose="02020603050405020304" pitchFamily="18" charset="0"/>
                <a:ea typeface="黑体" panose="02010609060101010101" pitchFamily="49" charset="-122"/>
              </a:rPr>
              <a:t>,</a:t>
            </a:r>
            <a:r>
              <a:rPr lang="zh-CN" altLang="zh-CN" sz="1900" dirty="0">
                <a:latin typeface="Times New Roman" panose="02020603050405020304" pitchFamily="18" charset="0"/>
                <a:ea typeface="黑体" panose="02010609060101010101" pitchFamily="49" charset="-122"/>
              </a:rPr>
              <a:t>有必要对</a:t>
            </a:r>
            <a:r>
              <a:rPr lang="zh-CN" altLang="zh-CN" sz="1900" b="1" dirty="0">
                <a:solidFill>
                  <a:srgbClr val="FF0000"/>
                </a:solidFill>
                <a:latin typeface="Times New Roman" panose="02020603050405020304" pitchFamily="18" charset="0"/>
                <a:ea typeface="黑体" panose="02010609060101010101" pitchFamily="49" charset="-122"/>
              </a:rPr>
              <a:t>工作机械中的液压元件和系统进行动态特性的研究</a:t>
            </a:r>
            <a:r>
              <a:rPr lang="en-US" altLang="zh-CN" sz="1900" dirty="0">
                <a:latin typeface="Times New Roman" panose="02020603050405020304" pitchFamily="18" charset="0"/>
                <a:ea typeface="黑体" panose="02010609060101010101" pitchFamily="49" charset="-122"/>
              </a:rPr>
              <a:t>,</a:t>
            </a:r>
            <a:r>
              <a:rPr lang="zh-CN" altLang="zh-CN" sz="1900" dirty="0">
                <a:latin typeface="Times New Roman" panose="02020603050405020304" pitchFamily="18" charset="0"/>
                <a:ea typeface="黑体" panose="02010609060101010101" pitchFamily="49" charset="-122"/>
              </a:rPr>
              <a:t>以便了解它的主导因素和内在的作用规律。</a:t>
            </a: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prstClr val="white"/>
                </a:solidFill>
                <a:latin typeface="Times New Roman" panose="02020603050405020304" pitchFamily="18" charset="0"/>
                <a:ea typeface="黑体" panose="02010609060101010101" pitchFamily="49" charset="-122"/>
              </a:rPr>
              <a:t>概  述</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60973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714059" y="150827"/>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第四节   </a:t>
            </a:r>
            <a:r>
              <a:rPr lang="zh-CN" altLang="zh-CN" sz="2800" dirty="0">
                <a:solidFill>
                  <a:prstClr val="white"/>
                </a:solidFill>
                <a:latin typeface="Times New Roman" panose="02020603050405020304" pitchFamily="18" charset="0"/>
                <a:ea typeface="黑体" panose="02010609060101010101" pitchFamily="49" charset="-122"/>
              </a:rPr>
              <a:t>带管道的溢流阀的动态特性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7" name="圆角矩形 6">
            <a:extLst>
              <a:ext uri="{FF2B5EF4-FFF2-40B4-BE49-F238E27FC236}">
                <a16:creationId xmlns:a16="http://schemas.microsoft.com/office/drawing/2014/main" id="{D8703C6E-CB48-4FF2-B7FA-817FBCE4EA22}"/>
              </a:ext>
            </a:extLst>
          </p:cNvPr>
          <p:cNvSpPr/>
          <p:nvPr/>
        </p:nvSpPr>
        <p:spPr>
          <a:xfrm>
            <a:off x="860425" y="984685"/>
            <a:ext cx="7506336" cy="333845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rPr>
              <a:t> </a:t>
            </a: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CDAD2744-F363-4EDE-BED9-FEF46533719D}"/>
              </a:ext>
            </a:extLst>
          </p:cNvPr>
          <p:cNvSpPr/>
          <p:nvPr/>
        </p:nvSpPr>
        <p:spPr>
          <a:xfrm>
            <a:off x="999308" y="1201295"/>
            <a:ext cx="7021286" cy="338554"/>
          </a:xfrm>
          <a:prstGeom prst="rect">
            <a:avLst/>
          </a:prstGeom>
        </p:spPr>
        <p:txBody>
          <a:bodyPr wrap="squar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取增量并进行拉氏变换</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再把式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代入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008167A3-FFF5-44DA-ADF3-9D64C8EEB821}"/>
                  </a:ext>
                </a:extLst>
              </p:cNvPr>
              <p:cNvSpPr/>
              <p:nvPr/>
            </p:nvSpPr>
            <p:spPr>
              <a:xfrm>
                <a:off x="326570" y="1515962"/>
                <a:ext cx="7021286" cy="4956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zh-CN" altLang="en-US" sz="1400">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s</m:t>
                          </m:r>
                        </m:sub>
                      </m:sSub>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1</m:t>
                          </m:r>
                        </m:num>
                        <m:den>
                          <m:r>
                            <a:rPr lang="zh-CN" altLang="en-US" sz="1400" i="1">
                              <a:latin typeface="Cambria Math" panose="02040503050406030204" pitchFamily="18" charset="0"/>
                            </a:rPr>
                            <m:t>𝑅</m:t>
                          </m:r>
                        </m:den>
                      </m:f>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a</m:t>
                          </m:r>
                        </m:sub>
                      </m:sSub>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𝑉</m:t>
                          </m:r>
                        </m:num>
                        <m:den>
                          <m:r>
                            <a:rPr lang="zh-CN" altLang="en-US" sz="1400" i="1">
                              <a:latin typeface="Cambria Math" panose="02040503050406030204" pitchFamily="18" charset="0"/>
                            </a:rPr>
                            <m:t>𝐾</m:t>
                          </m:r>
                        </m:den>
                      </m:f>
                      <m:r>
                        <a:rPr lang="zh-CN" altLang="en-US" sz="1400" i="1">
                          <a:latin typeface="Cambria Math" panose="02040503050406030204" pitchFamily="18" charset="0"/>
                        </a:rPr>
                        <m:t>𝑠</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a:rPr lang="zh-CN" altLang="en-US" sz="1400" i="1">
                              <a:latin typeface="Cambria Math" panose="02040503050406030204" pitchFamily="18" charset="0"/>
                            </a:rPr>
                            <m:t>𝑞</m:t>
                          </m:r>
                          <m:r>
                            <m:rPr>
                              <m:sty m:val="p"/>
                            </m:rPr>
                            <a:rPr lang="zh-CN" altLang="en-US" sz="1400" i="0">
                              <a:latin typeface="Cambria Math" panose="02040503050406030204" pitchFamily="18" charset="0"/>
                            </a:rPr>
                            <m:t>V</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R</m:t>
                          </m:r>
                        </m:sub>
                      </m:sSub>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CV</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cs typeface="Times New Roman" panose="02020603050405020304" pitchFamily="18" charset="0"/>
                        </a:rPr>
                        <m:t>)</m:t>
                      </m:r>
                    </m:oMath>
                  </m:oMathPara>
                </a14:m>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008167A3-FFF5-44DA-ADF3-9D64C8EEB821}"/>
                  </a:ext>
                </a:extLst>
              </p:cNvPr>
              <p:cNvSpPr>
                <a:spLocks noRot="1" noChangeAspect="1" noMove="1" noResize="1" noEditPoints="1" noAdjustHandles="1" noChangeArrowheads="1" noChangeShapeType="1" noTextEdit="1"/>
              </p:cNvSpPr>
              <p:nvPr/>
            </p:nvSpPr>
            <p:spPr>
              <a:xfrm>
                <a:off x="326570" y="1515962"/>
                <a:ext cx="7021286" cy="495649"/>
              </a:xfrm>
              <a:prstGeom prst="rect">
                <a:avLst/>
              </a:prstGeom>
              <a:blipFill>
                <a:blip r:embed="rId2"/>
                <a:stretch>
                  <a:fillRect b="-1235"/>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07BFD63E-A23F-4FE1-BCFC-D23BFCA219F2}"/>
              </a:ext>
            </a:extLst>
          </p:cNvPr>
          <p:cNvSpPr/>
          <p:nvPr/>
        </p:nvSpPr>
        <p:spPr>
          <a:xfrm>
            <a:off x="999308" y="2038907"/>
            <a:ext cx="3544560"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代入式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消去</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644DFCE-DB9B-4E2E-9EA9-13755EFAFDB3}"/>
                  </a:ext>
                </a:extLst>
              </p:cNvPr>
              <p:cNvSpPr/>
              <p:nvPr/>
            </p:nvSpPr>
            <p:spPr>
              <a:xfrm>
                <a:off x="258599" y="2471298"/>
                <a:ext cx="5804763"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𝐴</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𝑚</m:t>
                      </m:r>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𝑠</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𝐵</m:t>
                      </m:r>
                      <m:r>
                        <a:rPr lang="zh-CN" altLang="en-US" sz="1400" i="0">
                          <a:latin typeface="Cambria Math" panose="02040503050406030204" pitchFamily="18" charset="0"/>
                        </a:rPr>
                        <m:t>+</m:t>
                      </m:r>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i="0">
                              <a:latin typeface="Cambria Math" panose="02040503050406030204" pitchFamily="18" charset="0"/>
                            </a:rPr>
                            <m:t>2</m:t>
                          </m:r>
                        </m:sup>
                      </m:sSup>
                      <m:r>
                        <a:rPr lang="zh-CN" altLang="en-US" sz="1400" i="1">
                          <a:latin typeface="Cambria Math" panose="02040503050406030204" pitchFamily="18" charset="0"/>
                        </a:rPr>
                        <m:t>𝑅</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s</m:t>
                          </m:r>
                        </m:sub>
                      </m:sSub>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R</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3" name="矩形 12">
                <a:extLst>
                  <a:ext uri="{FF2B5EF4-FFF2-40B4-BE49-F238E27FC236}">
                    <a16:creationId xmlns:a16="http://schemas.microsoft.com/office/drawing/2014/main" id="{1644DFCE-DB9B-4E2E-9EA9-13755EFAFDB3}"/>
                  </a:ext>
                </a:extLst>
              </p:cNvPr>
              <p:cNvSpPr>
                <a:spLocks noRot="1" noChangeAspect="1" noMove="1" noResize="1" noEditPoints="1" noAdjustHandles="1" noChangeArrowheads="1" noChangeShapeType="1" noTextEdit="1"/>
              </p:cNvSpPr>
              <p:nvPr/>
            </p:nvSpPr>
            <p:spPr>
              <a:xfrm>
                <a:off x="258599" y="2471298"/>
                <a:ext cx="5804763" cy="307777"/>
              </a:xfrm>
              <a:prstGeom prst="rect">
                <a:avLst/>
              </a:prstGeom>
              <a:blipFill>
                <a:blip r:embed="rId3"/>
                <a:stretch>
                  <a:fillRect b="-7843"/>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BB0AAA6C-075A-4D37-80E7-1E0AFB9A7B8A}"/>
              </a:ext>
            </a:extLst>
          </p:cNvPr>
          <p:cNvSpPr/>
          <p:nvPr/>
        </p:nvSpPr>
        <p:spPr>
          <a:xfrm>
            <a:off x="999308" y="2830793"/>
            <a:ext cx="6348548" cy="1153586"/>
          </a:xfrm>
          <a:prstGeom prst="rect">
            <a:avLst/>
          </a:prstGeom>
        </p:spPr>
        <p:txBody>
          <a:bodyPr wrap="square">
            <a:spAutoFit/>
          </a:bodyPr>
          <a:lstStyle/>
          <a:p>
            <a:pPr indent="4572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可以看出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由于阻尼孔的作用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在阻尼项中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阻尼系数增加了</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因而也就增加了系统的阻尼比。溢流阀中的阻尼孔具有抑制振荡和提高稳定性的作用。</a:t>
            </a:r>
          </a:p>
        </p:txBody>
      </p:sp>
      <p:sp>
        <p:nvSpPr>
          <p:cNvPr id="19" name="矩形 18">
            <a:extLst>
              <a:ext uri="{FF2B5EF4-FFF2-40B4-BE49-F238E27FC236}">
                <a16:creationId xmlns:a16="http://schemas.microsoft.com/office/drawing/2014/main" id="{25C63A8D-EB25-443D-B947-D915DA628C8C}"/>
              </a:ext>
            </a:extLst>
          </p:cNvPr>
          <p:cNvSpPr/>
          <p:nvPr/>
        </p:nvSpPr>
        <p:spPr>
          <a:xfrm>
            <a:off x="4562114" y="2532779"/>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12-42</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4" name="矩形 23">
            <a:extLst>
              <a:ext uri="{FF2B5EF4-FFF2-40B4-BE49-F238E27FC236}">
                <a16:creationId xmlns:a16="http://schemas.microsoft.com/office/drawing/2014/main" id="{DE96F44B-DFE0-45A9-BB95-38F921608494}"/>
              </a:ext>
            </a:extLst>
          </p:cNvPr>
          <p:cNvSpPr/>
          <p:nvPr/>
        </p:nvSpPr>
        <p:spPr>
          <a:xfrm>
            <a:off x="6173196" y="1679011"/>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12-41</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07269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ppt_w</p:attrName>
                                        </p:attrNameLst>
                                      </p:cBhvr>
                                      <p:tavLst>
                                        <p:tav tm="0">
                                          <p:val>
                                            <p:fltVal val="0"/>
                                          </p:val>
                                        </p:tav>
                                        <p:tav tm="100000">
                                          <p:val>
                                            <p:strVal val="#ppt_w"/>
                                          </p:val>
                                        </p:tav>
                                      </p:tavLst>
                                    </p:anim>
                                    <p:anim calcmode="lin" valueType="num">
                                      <p:cBhvr>
                                        <p:cTn id="25" dur="500" fill="hold"/>
                                        <p:tgtEl>
                                          <p:spTgt spid="24"/>
                                        </p:tgtEl>
                                        <p:attrNameLst>
                                          <p:attrName>ppt_h</p:attrName>
                                        </p:attrNameLst>
                                      </p:cBhvr>
                                      <p:tavLst>
                                        <p:tav tm="0">
                                          <p:val>
                                            <p:fltVal val="0"/>
                                          </p:val>
                                        </p:tav>
                                        <p:tav tm="100000">
                                          <p:val>
                                            <p:strVal val="#ppt_h"/>
                                          </p:val>
                                        </p:tav>
                                      </p:tavLst>
                                    </p:anim>
                                    <p:animEffect transition="in" filter="fade">
                                      <p:cBhvr>
                                        <p:cTn id="26" dur="500"/>
                                        <p:tgtEl>
                                          <p:spTgt spid="2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1000"/>
                                        <p:tgtEl>
                                          <p:spTgt spid="14">
                                            <p:txEl>
                                              <p:pRg st="0" end="0"/>
                                            </p:txEl>
                                          </p:spTgt>
                                        </p:tgtEl>
                                      </p:cBhvr>
                                    </p:animEffect>
                                    <p:anim calcmode="lin" valueType="num">
                                      <p:cBhvr>
                                        <p:cTn id="47"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p:bldP spid="8" grpId="0"/>
      <p:bldP spid="10" grpId="0"/>
      <p:bldP spid="13" grpId="0"/>
      <p:bldP spid="19" grpId="0"/>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587059" y="150836"/>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第四节   </a:t>
            </a:r>
            <a:r>
              <a:rPr lang="zh-CN" altLang="zh-CN" sz="2800" dirty="0">
                <a:solidFill>
                  <a:prstClr val="white"/>
                </a:solidFill>
                <a:latin typeface="Times New Roman" panose="02020603050405020304" pitchFamily="18" charset="0"/>
                <a:ea typeface="黑体" panose="02010609060101010101" pitchFamily="49" charset="-122"/>
              </a:rPr>
              <a:t>带管道的溢流阀的动态特性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 name="矩形 1">
            <a:extLst>
              <a:ext uri="{FF2B5EF4-FFF2-40B4-BE49-F238E27FC236}">
                <a16:creationId xmlns:a16="http://schemas.microsoft.com/office/drawing/2014/main" id="{48709450-E4B5-4892-9CE8-F805672BC75E}"/>
              </a:ext>
            </a:extLst>
          </p:cNvPr>
          <p:cNvSpPr/>
          <p:nvPr/>
        </p:nvSpPr>
        <p:spPr>
          <a:xfrm>
            <a:off x="1259231" y="1015375"/>
            <a:ext cx="3175869" cy="307777"/>
          </a:xfrm>
          <a:prstGeom prst="rect">
            <a:avLst/>
          </a:prstGeom>
        </p:spPr>
        <p:txBody>
          <a:bodyPr wrap="none">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令</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可写成如下形式</a:t>
            </a:r>
            <a:endParaRPr lang="zh-CN" altLang="en-US" sz="14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CE3DB028-4C1A-4EF8-9CBD-D0163862ABCB}"/>
                  </a:ext>
                </a:extLst>
              </p:cNvPr>
              <p:cNvSpPr/>
              <p:nvPr/>
            </p:nvSpPr>
            <p:spPr>
              <a:xfrm>
                <a:off x="210225" y="1332459"/>
                <a:ext cx="7840374" cy="5806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𝐴</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s</m:t>
                          </m:r>
                        </m:sub>
                      </m:sSub>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𝑚</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s</m:t>
                                  </m:r>
                                </m:sub>
                              </m:sSub>
                            </m:den>
                          </m:f>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𝑠</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𝐵</m:t>
                                  </m:r>
                                </m:e>
                                <m:sub>
                                  <m:r>
                                    <m:rPr>
                                      <m:sty m:val="p"/>
                                    </m:rPr>
                                    <a:rPr lang="zh-CN" altLang="en-US" sz="1400" i="0">
                                      <a:latin typeface="Cambria Math" panose="02040503050406030204" pitchFamily="18" charset="0"/>
                                    </a:rPr>
                                    <m:t>a</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s</m:t>
                                  </m:r>
                                </m:sub>
                              </m:sSub>
                            </m:den>
                          </m:f>
                          <m:r>
                            <a:rPr lang="zh-CN" altLang="en-US" sz="1400" i="1">
                              <a:latin typeface="Cambria Math" panose="02040503050406030204" pitchFamily="18" charset="0"/>
                            </a:rPr>
                            <m:t>𝑠</m:t>
                          </m:r>
                          <m:r>
                            <a:rPr lang="zh-CN" altLang="en-US" sz="1400" i="0">
                              <a:latin typeface="Cambria Math" panose="02040503050406030204" pitchFamily="18" charset="0"/>
                            </a:rPr>
                            <m:t>+1</m:t>
                          </m:r>
                        </m:e>
                      </m:d>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R</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s</m:t>
                          </m:r>
                        </m:sub>
                      </m:sSub>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𝑠</m:t>
                                  </m:r>
                                </m:e>
                                <m:sup>
                                  <m:r>
                                    <a:rPr lang="zh-CN" altLang="en-US" sz="1400" i="0">
                                      <a:latin typeface="Cambria Math" panose="02040503050406030204" pitchFamily="18" charset="0"/>
                                    </a:rPr>
                                    <m:t>2</m:t>
                                  </m:r>
                                </m:sup>
                              </m:sSup>
                            </m:num>
                            <m:den>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m</m:t>
                                  </m:r>
                                </m:sub>
                                <m:sup>
                                  <m:r>
                                    <a:rPr lang="zh-CN" altLang="en-US" sz="1400" i="0">
                                      <a:latin typeface="Cambria Math" panose="02040503050406030204" pitchFamily="18" charset="0"/>
                                    </a:rPr>
                                    <m:t>2</m:t>
                                  </m:r>
                                </m:sup>
                              </m:sSubSup>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m</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m</m:t>
                                  </m:r>
                                </m:sub>
                              </m:sSub>
                            </m:den>
                          </m:f>
                          <m:r>
                            <a:rPr lang="zh-CN" altLang="en-US" sz="1400" i="1">
                              <a:latin typeface="Cambria Math" panose="02040503050406030204" pitchFamily="18" charset="0"/>
                            </a:rPr>
                            <m:t>𝑠</m:t>
                          </m:r>
                          <m:r>
                            <a:rPr lang="zh-CN" altLang="en-US" sz="1400" i="0">
                              <a:latin typeface="Cambria Math" panose="02040503050406030204" pitchFamily="18" charset="0"/>
                            </a:rPr>
                            <m:t>+1</m:t>
                          </m:r>
                        </m:e>
                      </m:d>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R</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3" name="矩形 2">
                <a:extLst>
                  <a:ext uri="{FF2B5EF4-FFF2-40B4-BE49-F238E27FC236}">
                    <a16:creationId xmlns:a16="http://schemas.microsoft.com/office/drawing/2014/main" id="{CE3DB028-4C1A-4EF8-9CBD-D0163862ABCB}"/>
                  </a:ext>
                </a:extLst>
              </p:cNvPr>
              <p:cNvSpPr>
                <a:spLocks noRot="1" noChangeAspect="1" noMove="1" noResize="1" noEditPoints="1" noAdjustHandles="1" noChangeArrowheads="1" noChangeShapeType="1" noTextEdit="1"/>
              </p:cNvSpPr>
              <p:nvPr/>
            </p:nvSpPr>
            <p:spPr>
              <a:xfrm>
                <a:off x="210225" y="1332459"/>
                <a:ext cx="7840374" cy="58067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6A72A756-CB05-444E-B98C-0862C5267374}"/>
                  </a:ext>
                </a:extLst>
              </p:cNvPr>
              <p:cNvSpPr/>
              <p:nvPr/>
            </p:nvSpPr>
            <p:spPr>
              <a:xfrm>
                <a:off x="925190" y="2034010"/>
                <a:ext cx="5938792" cy="355803"/>
              </a:xfrm>
              <a:prstGeom prst="rect">
                <a:avLst/>
              </a:prstGeom>
            </p:spPr>
            <p:txBody>
              <a:bodyPr wrap="square">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阀心无阻尼自然频率</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rad>
                      <m:radPr>
                        <m:degHide m:val="on"/>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𝑘</m:t>
                                </m:r>
                              </m:e>
                              <m:sub>
                                <m:r>
                                  <m:rPr>
                                    <m:sty m:val="p"/>
                                  </m:rPr>
                                  <a:rPr lang="en-US" altLang="zh-CN" sz="1400">
                                    <a:solidFill>
                                      <a:srgbClr val="000000"/>
                                    </a:solidFill>
                                    <a:effectLst/>
                                    <a:latin typeface="Cambria Math" panose="02040503050406030204" pitchFamily="18" charset="0"/>
                                    <a:ea typeface="方正书宋_GBK"/>
                                    <a:cs typeface="Times New Roman" panose="02020603050405020304" pitchFamily="18" charset="0"/>
                                  </a:rPr>
                                  <m:t>s</m:t>
                                </m:r>
                              </m:sub>
                            </m:sSub>
                          </m:num>
                          <m:den>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𝑚</m:t>
                            </m:r>
                          </m:den>
                        </m:f>
                      </m:e>
                    </m:rad>
                  </m:oMath>
                </a14:m>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6A72A756-CB05-444E-B98C-0862C5267374}"/>
                  </a:ext>
                </a:extLst>
              </p:cNvPr>
              <p:cNvSpPr>
                <a:spLocks noRot="1" noChangeAspect="1" noMove="1" noResize="1" noEditPoints="1" noAdjustHandles="1" noChangeArrowheads="1" noChangeShapeType="1" noTextEdit="1"/>
              </p:cNvSpPr>
              <p:nvPr/>
            </p:nvSpPr>
            <p:spPr>
              <a:xfrm>
                <a:off x="925190" y="2034010"/>
                <a:ext cx="5938792" cy="355803"/>
              </a:xfrm>
              <a:prstGeom prst="rect">
                <a:avLst/>
              </a:prstGeom>
              <a:blipFill>
                <a:blip r:embed="rId3"/>
                <a:stretch>
                  <a:fillRect t="-258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5EF24FF-1BFC-400B-A5B7-D081B91F33E5}"/>
                  </a:ext>
                </a:extLst>
              </p:cNvPr>
              <p:cNvSpPr/>
              <p:nvPr/>
            </p:nvSpPr>
            <p:spPr>
              <a:xfrm>
                <a:off x="4213031" y="2034010"/>
                <a:ext cx="2568332" cy="329321"/>
              </a:xfrm>
              <a:prstGeom prst="rect">
                <a:avLst/>
              </a:prstGeom>
            </p:spPr>
            <p:txBody>
              <a:bodyPr wrap="none">
                <a:spAutoFit/>
              </a:bodyPr>
              <a:lstStyle/>
              <a:p>
                <a:pPr indent="266700">
                  <a:lnSpc>
                    <a:spcPts val="1575"/>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i="1"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ζ</a:t>
                </a:r>
                <a:r>
                  <a:rPr lang="en-US" altLang="zh-CN" sz="1400" baseline="-25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阻尼比</a:t>
                </a:r>
                <a:r>
                  <a:rPr lang="en-US"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ζ</a:t>
                </a:r>
                <a:r>
                  <a:rPr lang="en-US" altLang="zh-CN" sz="1400" baseline="-25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f>
                      <m:fPr>
                        <m:ctrlPr>
                          <a:rPr lang="zh-CN" altLang="zh-CN" sz="14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𝜔</m:t>
                            </m:r>
                          </m:e>
                          <m:sub>
                            <m:r>
                              <m:rPr>
                                <m:sty m:val="p"/>
                              </m:rPr>
                              <a:rPr lang="en-US" altLang="zh-CN" sz="1400">
                                <a:solidFill>
                                  <a:srgbClr val="000000"/>
                                </a:solidFill>
                                <a:latin typeface="Cambria Math" panose="02040503050406030204" pitchFamily="18" charset="0"/>
                                <a:ea typeface="方正书宋_GBK"/>
                                <a:cs typeface="Times New Roman" panose="02020603050405020304" pitchFamily="18" charset="0"/>
                              </a:rPr>
                              <m:t>m</m:t>
                            </m:r>
                          </m:sub>
                        </m:sSub>
                        <m:sSub>
                          <m:sSubPr>
                            <m:ctrlPr>
                              <a:rPr lang="zh-CN" altLang="zh-CN" sz="14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𝐵</m:t>
                            </m:r>
                          </m:e>
                          <m:sub>
                            <m:r>
                              <m:rPr>
                                <m:sty m:val="p"/>
                              </m:rPr>
                              <a:rPr lang="en-US" altLang="zh-CN" sz="1400">
                                <a:solidFill>
                                  <a:srgbClr val="000000"/>
                                </a:solidFill>
                                <a:latin typeface="Cambria Math" panose="02040503050406030204" pitchFamily="18" charset="0"/>
                                <a:ea typeface="方正书宋_GBK"/>
                                <a:cs typeface="Times New Roman" panose="02020603050405020304" pitchFamily="18" charset="0"/>
                              </a:rPr>
                              <m:t>a</m:t>
                            </m:r>
                          </m:sub>
                        </m:sSub>
                      </m:num>
                      <m:den>
                        <m:r>
                          <a:rPr lang="en-US" altLang="zh-CN" sz="1400">
                            <a:solidFill>
                              <a:srgbClr val="000000"/>
                            </a:solidFill>
                            <a:latin typeface="Cambria Math" panose="02040503050406030204" pitchFamily="18" charset="0"/>
                            <a:ea typeface="方正书宋_GBK"/>
                            <a:cs typeface="Times New Roman" panose="02020603050405020304" pitchFamily="18" charset="0"/>
                          </a:rPr>
                          <m:t>2</m:t>
                        </m:r>
                        <m:sSub>
                          <m:sSubPr>
                            <m:ctrlPr>
                              <a:rPr lang="zh-CN" altLang="zh-CN" sz="14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𝑘</m:t>
                            </m:r>
                          </m:e>
                          <m:sub>
                            <m:r>
                              <m:rPr>
                                <m:sty m:val="p"/>
                              </m:rPr>
                              <a:rPr lang="en-US" altLang="zh-CN" sz="1400">
                                <a:solidFill>
                                  <a:srgbClr val="000000"/>
                                </a:solidFill>
                                <a:latin typeface="Cambria Math" panose="02040503050406030204" pitchFamily="18" charset="0"/>
                                <a:ea typeface="方正书宋_GBK"/>
                                <a:cs typeface="Times New Roman" panose="02020603050405020304" pitchFamily="18" charset="0"/>
                              </a:rPr>
                              <m:t>s</m:t>
                            </m:r>
                          </m:sub>
                        </m:sSub>
                      </m:den>
                    </m:f>
                  </m:oMath>
                </a14:m>
                <a:r>
                  <a:rPr lang="zh-CN"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p>
            </p:txBody>
          </p:sp>
        </mc:Choice>
        <mc:Fallback xmlns="">
          <p:sp>
            <p:nvSpPr>
              <p:cNvPr id="5" name="矩形 4">
                <a:extLst>
                  <a:ext uri="{FF2B5EF4-FFF2-40B4-BE49-F238E27FC236}">
                    <a16:creationId xmlns:a16="http://schemas.microsoft.com/office/drawing/2014/main" id="{D5EF24FF-1BFC-400B-A5B7-D081B91F33E5}"/>
                  </a:ext>
                </a:extLst>
              </p:cNvPr>
              <p:cNvSpPr>
                <a:spLocks noRot="1" noChangeAspect="1" noMove="1" noResize="1" noEditPoints="1" noAdjustHandles="1" noChangeArrowheads="1" noChangeShapeType="1" noTextEdit="1"/>
              </p:cNvSpPr>
              <p:nvPr/>
            </p:nvSpPr>
            <p:spPr>
              <a:xfrm>
                <a:off x="4213031" y="2034010"/>
                <a:ext cx="2568332" cy="329321"/>
              </a:xfrm>
              <a:prstGeom prst="rect">
                <a:avLst/>
              </a:prstGeom>
              <a:blipFill>
                <a:blip r:embed="rId4"/>
                <a:stretch>
                  <a:fillRect t="-24074"/>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9A3A226A-54C6-4ADF-AAF0-C3FB9CAE06F4}"/>
              </a:ext>
            </a:extLst>
          </p:cNvPr>
          <p:cNvSpPr/>
          <p:nvPr/>
        </p:nvSpPr>
        <p:spPr>
          <a:xfrm>
            <a:off x="1193390" y="2363331"/>
            <a:ext cx="2937022" cy="297517"/>
          </a:xfrm>
          <a:prstGeom prst="rect">
            <a:avLst/>
          </a:prstGeom>
        </p:spPr>
        <p:txBody>
          <a:bodyPr wrap="none">
            <a:spAutoFit/>
          </a:bodyPr>
          <a:lstStyle/>
          <a:p>
            <a:pPr>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(12-39)</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代入</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(12-41)</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消去</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76E72BF0-8127-4D61-82EC-EE84288E9AF5}"/>
                  </a:ext>
                </a:extLst>
              </p:cNvPr>
              <p:cNvSpPr/>
              <p:nvPr/>
            </p:nvSpPr>
            <p:spPr>
              <a:xfrm>
                <a:off x="430212" y="2650549"/>
                <a:ext cx="6714106" cy="5861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zh-CN" altLang="en-US" sz="1400">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s</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a:rPr lang="zh-CN" altLang="en-US" sz="1400" i="1">
                              <a:latin typeface="Cambria Math" panose="02040503050406030204" pitchFamily="18" charset="0"/>
                            </a:rPr>
                            <m:t>𝑞</m:t>
                          </m:r>
                          <m:r>
                            <m:rPr>
                              <m:sty m:val="p"/>
                            </m:rPr>
                            <a:rPr lang="zh-CN" altLang="en-US" sz="1400" i="0">
                              <a:latin typeface="Cambria Math" panose="02040503050406030204" pitchFamily="18" charset="0"/>
                            </a:rPr>
                            <m:t>V</m:t>
                          </m:r>
                        </m:sub>
                      </m:sSub>
                      <m:d>
                        <m:dPr>
                          <m:ctrlPr>
                            <a:rPr lang="zh-CN" altLang="en-US" sz="1400" i="1">
                              <a:latin typeface="Cambria Math" panose="02040503050406030204" pitchFamily="18" charset="0"/>
                            </a:rPr>
                          </m:ctrlPr>
                        </m:dPr>
                        <m:e>
                          <m:r>
                            <a:rPr lang="zh-CN" altLang="en-US" sz="1400" i="0">
                              <a:latin typeface="Cambria Math" panose="02040503050406030204" pitchFamily="18" charset="0"/>
                            </a:rPr>
                            <m:t>1+</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𝐴</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a:rPr lang="zh-CN" altLang="en-US" sz="1400" i="1">
                                      <a:latin typeface="Cambria Math" panose="02040503050406030204" pitchFamily="18" charset="0"/>
                                    </a:rPr>
                                    <m:t>𝑞</m:t>
                                  </m:r>
                                  <m:r>
                                    <m:rPr>
                                      <m:sty m:val="p"/>
                                    </m:rPr>
                                    <a:rPr lang="zh-CN" altLang="en-US" sz="1400" i="0">
                                      <a:latin typeface="Cambria Math" panose="02040503050406030204" pitchFamily="18" charset="0"/>
                                    </a:rPr>
                                    <m:t>V</m:t>
                                  </m:r>
                                </m:sub>
                              </m:sSub>
                            </m:den>
                          </m:f>
                          <m:r>
                            <a:rPr lang="zh-CN" altLang="en-US" sz="1400" i="1">
                              <a:latin typeface="Cambria Math" panose="02040503050406030204" pitchFamily="18" charset="0"/>
                            </a:rPr>
                            <m:t>𝑠</m:t>
                          </m:r>
                        </m:e>
                      </m:d>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R</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m:t>
                              </m:r>
                            </m:sub>
                          </m:sSub>
                        </m:e>
                        <m:sub>
                          <m:r>
                            <m:rPr>
                              <m:sty m:val="p"/>
                            </m:rPr>
                            <a:rPr lang="zh-CN" altLang="en-US" sz="1400" i="0">
                              <a:latin typeface="Cambria Math" panose="02040503050406030204" pitchFamily="18" charset="0"/>
                            </a:rPr>
                            <m:t>e</m:t>
                          </m:r>
                        </m:sub>
                      </m:sSub>
                      <m:d>
                        <m:dPr>
                          <m:ctrlPr>
                            <a:rPr lang="zh-CN" altLang="en-US" sz="1400" i="1">
                              <a:latin typeface="Cambria Math" panose="02040503050406030204" pitchFamily="18" charset="0"/>
                            </a:rPr>
                          </m:ctrlPr>
                        </m:dPr>
                        <m:e>
                          <m:r>
                            <a:rPr lang="zh-CN" altLang="en-US" sz="1400" i="0">
                              <a:latin typeface="Cambria Math" panose="02040503050406030204" pitchFamily="18" charset="0"/>
                            </a:rPr>
                            <m:t>1+</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𝑉</m:t>
                              </m:r>
                            </m:num>
                            <m:den>
                              <m:sSub>
                                <m:sSubPr>
                                  <m:ctrlPr>
                                    <a:rPr lang="zh-CN" altLang="en-US" sz="1400" i="1">
                                      <a:latin typeface="Cambria Math" panose="02040503050406030204" pitchFamily="18" charset="0"/>
                                    </a:rPr>
                                  </m:ctrlPr>
                                </m:sSubP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m:t>
                                      </m:r>
                                    </m:sub>
                                  </m:sSub>
                                </m:e>
                                <m:sub>
                                  <m:r>
                                    <m:rPr>
                                      <m:sty m:val="p"/>
                                    </m:rPr>
                                    <a:rPr lang="zh-CN" altLang="en-US" sz="1400" i="0">
                                      <a:latin typeface="Cambria Math" panose="02040503050406030204" pitchFamily="18" charset="0"/>
                                    </a:rPr>
                                    <m:t>e</m:t>
                                  </m:r>
                                </m:sub>
                              </m:sSub>
                              <m:r>
                                <a:rPr lang="zh-CN" altLang="en-US" sz="1400" i="1">
                                  <a:latin typeface="Cambria Math" panose="02040503050406030204" pitchFamily="18" charset="0"/>
                                </a:rPr>
                                <m:t>𝐾</m:t>
                              </m:r>
                            </m:den>
                          </m:f>
                          <m:r>
                            <a:rPr lang="zh-CN" altLang="en-US" sz="1400" i="1">
                              <a:latin typeface="Cambria Math" panose="02040503050406030204" pitchFamily="18" charset="0"/>
                            </a:rPr>
                            <m:t>𝑠</m:t>
                          </m:r>
                        </m:e>
                      </m:d>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9" name="矩形 8">
                <a:extLst>
                  <a:ext uri="{FF2B5EF4-FFF2-40B4-BE49-F238E27FC236}">
                    <a16:creationId xmlns:a16="http://schemas.microsoft.com/office/drawing/2014/main" id="{76E72BF0-8127-4D61-82EC-EE84288E9AF5}"/>
                  </a:ext>
                </a:extLst>
              </p:cNvPr>
              <p:cNvSpPr>
                <a:spLocks noRot="1" noChangeAspect="1" noMove="1" noResize="1" noEditPoints="1" noAdjustHandles="1" noChangeArrowheads="1" noChangeShapeType="1" noTextEdit="1"/>
              </p:cNvSpPr>
              <p:nvPr/>
            </p:nvSpPr>
            <p:spPr>
              <a:xfrm>
                <a:off x="430212" y="2650549"/>
                <a:ext cx="6714106" cy="586186"/>
              </a:xfrm>
              <a:prstGeom prst="rect">
                <a:avLst/>
              </a:prstGeom>
              <a:blipFill>
                <a:blip r:embed="rId5"/>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CB1D2117-7B59-4C37-B377-4EF9B8B09EC8}"/>
              </a:ext>
            </a:extLst>
          </p:cNvPr>
          <p:cNvSpPr/>
          <p:nvPr/>
        </p:nvSpPr>
        <p:spPr>
          <a:xfrm>
            <a:off x="1193390" y="3236735"/>
            <a:ext cx="1770036" cy="307777"/>
          </a:xfrm>
          <a:prstGeom prst="rect">
            <a:avLst/>
          </a:prstGeom>
        </p:spPr>
        <p:txBody>
          <a:bodyPr wrap="none">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上式中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令</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Ce</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CV</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1400" dirty="0">
              <a:latin typeface="Times New Roman" panose="02020603050405020304" pitchFamily="18" charset="0"/>
              <a:ea typeface="黑体" panose="02010609060101010101" pitchFamily="49" charset="-122"/>
            </a:endParaRPr>
          </a:p>
        </p:txBody>
      </p:sp>
      <p:sp>
        <p:nvSpPr>
          <p:cNvPr id="20" name="矩形 19">
            <a:extLst>
              <a:ext uri="{FF2B5EF4-FFF2-40B4-BE49-F238E27FC236}">
                <a16:creationId xmlns:a16="http://schemas.microsoft.com/office/drawing/2014/main" id="{C31F7C03-51FD-405E-9D1D-C4223292B4E6}"/>
              </a:ext>
            </a:extLst>
          </p:cNvPr>
          <p:cNvSpPr/>
          <p:nvPr/>
        </p:nvSpPr>
        <p:spPr>
          <a:xfrm>
            <a:off x="810438" y="3612141"/>
            <a:ext cx="5382314" cy="697820"/>
          </a:xfrm>
          <a:prstGeom prst="rect">
            <a:avLst/>
          </a:prstGeom>
        </p:spPr>
        <p:txBody>
          <a:bodyPr wrap="square">
            <a:spAutoFit/>
          </a:bodyPr>
          <a:lstStyle/>
          <a:p>
            <a:pPr indent="360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根据式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(12-44)</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画成框图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pPr>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p>
        </p:txBody>
      </p:sp>
      <p:pic>
        <p:nvPicPr>
          <p:cNvPr id="23" name="12T10.EPS" descr="id:2147508625;FounderCES">
            <a:extLst>
              <a:ext uri="{FF2B5EF4-FFF2-40B4-BE49-F238E27FC236}">
                <a16:creationId xmlns:a16="http://schemas.microsoft.com/office/drawing/2014/main" id="{98F092D3-3CC0-42E9-A271-2CC39DF68BA5}"/>
              </a:ext>
            </a:extLst>
          </p:cNvPr>
          <p:cNvPicPr/>
          <p:nvPr/>
        </p:nvPicPr>
        <p:blipFill>
          <a:blip r:embed="rId6"/>
          <a:stretch>
            <a:fillRect/>
          </a:stretch>
        </p:blipFill>
        <p:spPr>
          <a:xfrm>
            <a:off x="4213031" y="3233591"/>
            <a:ext cx="3359006" cy="994624"/>
          </a:xfrm>
          <a:prstGeom prst="rect">
            <a:avLst/>
          </a:prstGeom>
        </p:spPr>
      </p:pic>
      <p:sp>
        <p:nvSpPr>
          <p:cNvPr id="21" name="矩形 20">
            <a:extLst>
              <a:ext uri="{FF2B5EF4-FFF2-40B4-BE49-F238E27FC236}">
                <a16:creationId xmlns:a16="http://schemas.microsoft.com/office/drawing/2014/main" id="{AAD19AD7-0C44-467C-B2F0-8D7C3C884137}"/>
              </a:ext>
            </a:extLst>
          </p:cNvPr>
          <p:cNvSpPr/>
          <p:nvPr/>
        </p:nvSpPr>
        <p:spPr>
          <a:xfrm>
            <a:off x="4847909" y="4304562"/>
            <a:ext cx="1954381" cy="252633"/>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12-10</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直动式溢流阀的框图</a:t>
            </a:r>
            <a:endParaRPr lang="zh-CN" alt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矩形 24">
            <a:extLst>
              <a:ext uri="{FF2B5EF4-FFF2-40B4-BE49-F238E27FC236}">
                <a16:creationId xmlns:a16="http://schemas.microsoft.com/office/drawing/2014/main" id="{360BBFCA-5351-48AA-A654-C5D16D320B38}"/>
              </a:ext>
            </a:extLst>
          </p:cNvPr>
          <p:cNvSpPr/>
          <p:nvPr/>
        </p:nvSpPr>
        <p:spPr>
          <a:xfrm>
            <a:off x="6521580" y="1524167"/>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12-43</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6" name="矩形 25">
            <a:extLst>
              <a:ext uri="{FF2B5EF4-FFF2-40B4-BE49-F238E27FC236}">
                <a16:creationId xmlns:a16="http://schemas.microsoft.com/office/drawing/2014/main" id="{317E8654-12AE-4B40-9F91-6E22801A22C0}"/>
              </a:ext>
            </a:extLst>
          </p:cNvPr>
          <p:cNvSpPr/>
          <p:nvPr/>
        </p:nvSpPr>
        <p:spPr>
          <a:xfrm>
            <a:off x="5825100" y="2826654"/>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12-44</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39502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up)">
                                      <p:cBhvr>
                                        <p:cTn id="13" dur="500"/>
                                        <p:tgtEl>
                                          <p:spTgt spid="25"/>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horizontal)">
                                      <p:cBhvr>
                                        <p:cTn id="30" dur="500"/>
                                        <p:tgtEl>
                                          <p:spTgt spid="26"/>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randombar(horizont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0-#ppt_w/2"/>
                                          </p:val>
                                        </p:tav>
                                        <p:tav tm="100000">
                                          <p:val>
                                            <p:strVal val="#ppt_x"/>
                                          </p:val>
                                        </p:tav>
                                      </p:tavLst>
                                    </p:anim>
                                    <p:anim calcmode="lin" valueType="num">
                                      <p:cBhvr additive="base">
                                        <p:cTn id="39" dur="500" fill="hold"/>
                                        <p:tgtEl>
                                          <p:spTgt spid="20"/>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1+#ppt_w/2"/>
                                          </p:val>
                                        </p:tav>
                                        <p:tav tm="100000">
                                          <p:val>
                                            <p:strVal val="#ppt_x"/>
                                          </p:val>
                                        </p:tav>
                                      </p:tavLst>
                                    </p:anim>
                                    <p:anim calcmode="lin" valueType="num">
                                      <p:cBhvr additive="base">
                                        <p:cTn id="43" dur="500" fill="hold"/>
                                        <p:tgtEl>
                                          <p:spTgt spid="23"/>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9" grpId="0"/>
      <p:bldP spid="11" grpId="0"/>
      <p:bldP spid="20" grpId="0"/>
      <p:bldP spid="21" grpId="0"/>
      <p:bldP spid="25" grpId="0"/>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701359" y="137086"/>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第四节   </a:t>
            </a:r>
            <a:r>
              <a:rPr lang="zh-CN" altLang="zh-CN" sz="2800" dirty="0">
                <a:solidFill>
                  <a:prstClr val="white"/>
                </a:solidFill>
                <a:latin typeface="Times New Roman" panose="02020603050405020304" pitchFamily="18" charset="0"/>
                <a:ea typeface="黑体" panose="02010609060101010101" pitchFamily="49" charset="-122"/>
              </a:rPr>
              <a:t>带管道的溢流阀的动态特性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矩形 6">
            <a:extLst>
              <a:ext uri="{FF2B5EF4-FFF2-40B4-BE49-F238E27FC236}">
                <a16:creationId xmlns:a16="http://schemas.microsoft.com/office/drawing/2014/main" id="{B5DCB194-D065-4D71-A0ED-DC6CBA470D26}"/>
              </a:ext>
            </a:extLst>
          </p:cNvPr>
          <p:cNvSpPr/>
          <p:nvPr/>
        </p:nvSpPr>
        <p:spPr>
          <a:xfrm>
            <a:off x="860425" y="1038647"/>
            <a:ext cx="6222364" cy="374654"/>
          </a:xfrm>
          <a:prstGeom prst="rect">
            <a:avLst/>
          </a:prstGeom>
        </p:spPr>
        <p:txBody>
          <a:bodyPr wrap="square">
            <a:spAutoFit/>
          </a:bodyPr>
          <a:lstStyle/>
          <a:p>
            <a:pPr indent="4572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可得带管道的直动式溢流阀的传递函数为</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9E7AB180-ED57-4711-93A4-9E3C20C77B7D}"/>
                  </a:ext>
                </a:extLst>
              </p:cNvPr>
              <p:cNvSpPr/>
              <p:nvPr/>
            </p:nvSpPr>
            <p:spPr>
              <a:xfrm>
                <a:off x="132758" y="1487454"/>
                <a:ext cx="8064571" cy="9875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s</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den>
                      </m:f>
                      <m:r>
                        <a:rPr lang="zh-CN" altLang="en-US" sz="1400" i="0">
                          <a:latin typeface="Cambria Math" panose="02040503050406030204" pitchFamily="18" charset="0"/>
                        </a:rPr>
                        <m:t>=</m:t>
                      </m:r>
                      <m:r>
                        <m:rPr>
                          <m:nor/>
                        </m:rPr>
                        <a:rPr lang="zh-CN" altLang="en-US" sz="1400" i="1">
                          <a:latin typeface="Times New Roman" panose="02020603050405020304" pitchFamily="18" charset="0"/>
                          <a:ea typeface="黑体" panose="02010609060101010101" pitchFamily="49" charset="-122"/>
                        </a:rPr>
                        <m:t>−</m:t>
                      </m:r>
                      <m:f>
                        <m:fPr>
                          <m:ctrlPr>
                            <a:rPr lang="zh-CN" altLang="en-US" sz="1400" i="1">
                              <a:latin typeface="Cambria Math" panose="02040503050406030204" pitchFamily="18" charset="0"/>
                            </a:rPr>
                          </m:ctrlPr>
                        </m:fPr>
                        <m:num>
                          <m:f>
                            <m:fPr>
                              <m:ctrlPr>
                                <a:rPr lang="zh-CN" altLang="en-US" sz="1400" i="1">
                                  <a:latin typeface="Cambria Math" panose="02040503050406030204" pitchFamily="18" charset="0"/>
                                </a:rPr>
                              </m:ctrlPr>
                            </m:fPr>
                            <m:num>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𝑠</m:t>
                                  </m:r>
                                </m:e>
                                <m:sup>
                                  <m:r>
                                    <a:rPr lang="zh-CN" altLang="en-US" sz="1400" i="0">
                                      <a:latin typeface="Cambria Math" panose="02040503050406030204" pitchFamily="18" charset="0"/>
                                    </a:rPr>
                                    <m:t>2</m:t>
                                  </m:r>
                                </m:sup>
                              </m:sSup>
                            </m:num>
                            <m:den>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m</m:t>
                                  </m:r>
                                </m:sub>
                                <m:sup>
                                  <m:r>
                                    <a:rPr lang="zh-CN" altLang="en-US" sz="1400" i="0">
                                      <a:latin typeface="Cambria Math" panose="02040503050406030204" pitchFamily="18" charset="0"/>
                                    </a:rPr>
                                    <m:t>2</m:t>
                                  </m:r>
                                </m:sup>
                              </m:sSubSup>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m</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m</m:t>
                                  </m:r>
                                </m:sub>
                              </m:sSub>
                            </m:den>
                          </m:f>
                          <m:r>
                            <a:rPr lang="zh-CN" altLang="en-US" sz="1400" i="1">
                              <a:latin typeface="Cambria Math" panose="02040503050406030204" pitchFamily="18" charset="0"/>
                            </a:rPr>
                            <m:t>𝑠</m:t>
                          </m:r>
                          <m:r>
                            <a:rPr lang="zh-CN" altLang="en-US" sz="1400" i="0">
                              <a:latin typeface="Cambria Math" panose="02040503050406030204" pitchFamily="18" charset="0"/>
                            </a:rPr>
                            <m:t>+1</m:t>
                          </m:r>
                        </m:num>
                        <m:den>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𝑉</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m</m:t>
                                  </m:r>
                                </m:sub>
                              </m:sSub>
                              <m:r>
                                <a:rPr lang="zh-CN" altLang="en-US" sz="1400" i="1">
                                  <a:latin typeface="Cambria Math" panose="02040503050406030204" pitchFamily="18" charset="0"/>
                                </a:rPr>
                                <m:t>𝐾</m:t>
                              </m:r>
                            </m:den>
                          </m:f>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𝑠</m:t>
                              </m:r>
                            </m:e>
                            <m:sup>
                              <m:r>
                                <a:rPr lang="zh-CN" altLang="en-US" sz="1400" i="0">
                                  <a:latin typeface="Cambria Math" panose="02040503050406030204" pitchFamily="18" charset="0"/>
                                </a:rPr>
                                <m:t>3</m:t>
                              </m:r>
                            </m:sup>
                          </m:sSup>
                          <m:r>
                            <a:rPr lang="zh-CN" altLang="en-US" sz="1400" i="0">
                              <a:latin typeface="Cambria Math" panose="02040503050406030204" pitchFamily="18" charset="0"/>
                            </a:rPr>
                            <m:t>+</m:t>
                          </m:r>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m</m:t>
                                      </m:r>
                                    </m:sub>
                                  </m:sSub>
                                  <m:r>
                                    <a:rPr lang="zh-CN" altLang="en-US" sz="1400" i="1">
                                      <a:latin typeface="Cambria Math" panose="02040503050406030204" pitchFamily="18" charset="0"/>
                                    </a:rPr>
                                    <m:t>𝑉</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m</m:t>
                                      </m:r>
                                    </m:sub>
                                  </m:sSub>
                                  <m:r>
                                    <a:rPr lang="zh-CN" altLang="en-US" sz="1400" i="1">
                                      <a:latin typeface="Cambria Math" panose="02040503050406030204" pitchFamily="18" charset="0"/>
                                    </a:rPr>
                                    <m:t>𝐾</m:t>
                                  </m:r>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Ce</m:t>
                                      </m:r>
                                    </m:sub>
                                  </m:sSub>
                                </m:num>
                                <m:den>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m</m:t>
                                      </m:r>
                                    </m:sub>
                                    <m:sup>
                                      <m:r>
                                        <a:rPr lang="zh-CN" altLang="en-US" sz="1400" i="0">
                                          <a:latin typeface="Cambria Math" panose="02040503050406030204" pitchFamily="18" charset="0"/>
                                        </a:rPr>
                                        <m:t>2</m:t>
                                      </m:r>
                                    </m:sup>
                                  </m:sSubSup>
                                </m:den>
                              </m:f>
                            </m:e>
                          </m:d>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𝑠</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𝑉</m:t>
                                  </m:r>
                                </m:num>
                                <m:den>
                                  <m:r>
                                    <a:rPr lang="zh-CN" altLang="en-US" sz="1400" i="1">
                                      <a:latin typeface="Cambria Math" panose="02040503050406030204" pitchFamily="18" charset="0"/>
                                    </a:rPr>
                                    <m:t>𝐾</m:t>
                                  </m:r>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m</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Ce</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m</m:t>
                                      </m:r>
                                    </m:sub>
                                  </m:sSub>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i="0">
                                          <a:latin typeface="Cambria Math" panose="02040503050406030204" pitchFamily="18" charset="0"/>
                                        </a:rPr>
                                        <m:t>2</m:t>
                                      </m:r>
                                    </m:sup>
                                  </m:sSup>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s</m:t>
                                      </m:r>
                                    </m:sub>
                                  </m:sSub>
                                </m:den>
                              </m:f>
                            </m:e>
                          </m:d>
                          <m:r>
                            <a:rPr lang="zh-CN" altLang="en-US" sz="1400" i="1">
                              <a:latin typeface="Cambria Math" panose="02040503050406030204" pitchFamily="18" charset="0"/>
                            </a:rPr>
                            <m:t>𝑠</m:t>
                          </m:r>
                          <m:r>
                            <a:rPr lang="zh-CN" altLang="en-US" sz="1400" i="0">
                              <a:latin typeface="Cambria Math" panose="02040503050406030204" pitchFamily="18" charset="0"/>
                            </a:rPr>
                            <m:t>+</m:t>
                          </m:r>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𝐴</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a:rPr lang="zh-CN" altLang="en-US" sz="1400" i="1">
                                          <a:latin typeface="Cambria Math" panose="02040503050406030204" pitchFamily="18" charset="0"/>
                                        </a:rPr>
                                        <m:t>𝑞</m:t>
                                      </m:r>
                                      <m:r>
                                        <m:rPr>
                                          <m:sty m:val="p"/>
                                        </m:rPr>
                                        <a:rPr lang="zh-CN" altLang="en-US" sz="1400" i="0">
                                          <a:latin typeface="Cambria Math" panose="02040503050406030204" pitchFamily="18" charset="0"/>
                                        </a:rPr>
                                        <m:t>V</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s</m:t>
                                      </m:r>
                                    </m:sub>
                                  </m:sSub>
                                </m:den>
                              </m:f>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Ce</m:t>
                                  </m:r>
                                </m:sub>
                              </m:sSub>
                            </m:e>
                          </m:d>
                        </m:den>
                      </m:f>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8" name="矩形 7">
                <a:extLst>
                  <a:ext uri="{FF2B5EF4-FFF2-40B4-BE49-F238E27FC236}">
                    <a16:creationId xmlns:a16="http://schemas.microsoft.com/office/drawing/2014/main" id="{9E7AB180-ED57-4711-93A4-9E3C20C77B7D}"/>
                  </a:ext>
                </a:extLst>
              </p:cNvPr>
              <p:cNvSpPr>
                <a:spLocks noRot="1" noChangeAspect="1" noMove="1" noResize="1" noEditPoints="1" noAdjustHandles="1" noChangeArrowheads="1" noChangeShapeType="1" noTextEdit="1"/>
              </p:cNvSpPr>
              <p:nvPr/>
            </p:nvSpPr>
            <p:spPr>
              <a:xfrm>
                <a:off x="132758" y="1487454"/>
                <a:ext cx="8064571" cy="987514"/>
              </a:xfrm>
              <a:prstGeom prst="rect">
                <a:avLst/>
              </a:prstGeom>
              <a:blipFill>
                <a:blip r:embed="rId2"/>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39F75B39-6559-4FFE-B2C3-ADDC7CDFCDB4}"/>
              </a:ext>
            </a:extLst>
          </p:cNvPr>
          <p:cNvSpPr/>
          <p:nvPr/>
        </p:nvSpPr>
        <p:spPr>
          <a:xfrm>
            <a:off x="860425" y="2488084"/>
            <a:ext cx="7545524" cy="1708160"/>
          </a:xfrm>
          <a:prstGeom prst="rect">
            <a:avLst/>
          </a:prstGeom>
        </p:spPr>
        <p:txBody>
          <a:bodyPr wrap="square">
            <a:spAutoFit/>
          </a:bodyPr>
          <a:lstStyle/>
          <a:p>
            <a:pPr indent="360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等式右边的</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号表示去下游的流量</a:t>
            </a:r>
            <a:r>
              <a:rPr lang="en-US" altLang="zh-CN" sz="1400" i="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400" baseline="-25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增大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则输出压力</a:t>
            </a:r>
            <a:r>
              <a:rPr lang="en-US" altLang="zh-CN" sz="14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要减小</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是溢流阀装在液压系统中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以流量为输入</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以系统压力为输出的传递函数。即使是简单的直动式溢流阀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其传递函数还是个较复杂的</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三阶系统</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。如果</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不考虑油液压缩性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即令</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系统就可以</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降为二阶</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。但这种假设和实际情况差别太大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难以成立。根据式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的传递函数</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运用经典控制理论的工具</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可像前两节一样进行稳定性分析和瞬态响应的分析等</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以合理地确定有关参数。</a:t>
            </a:r>
          </a:p>
        </p:txBody>
      </p:sp>
      <p:sp>
        <p:nvSpPr>
          <p:cNvPr id="24" name="圆角矩形 6">
            <a:extLst>
              <a:ext uri="{FF2B5EF4-FFF2-40B4-BE49-F238E27FC236}">
                <a16:creationId xmlns:a16="http://schemas.microsoft.com/office/drawing/2014/main" id="{F8C53B42-B6FC-4C2A-AD39-76108AB47895}"/>
              </a:ext>
            </a:extLst>
          </p:cNvPr>
          <p:cNvSpPr/>
          <p:nvPr/>
        </p:nvSpPr>
        <p:spPr>
          <a:xfrm>
            <a:off x="657015" y="988106"/>
            <a:ext cx="7962728" cy="333503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3" name="矩形 12">
            <a:extLst>
              <a:ext uri="{FF2B5EF4-FFF2-40B4-BE49-F238E27FC236}">
                <a16:creationId xmlns:a16="http://schemas.microsoft.com/office/drawing/2014/main" id="{D2531F74-2671-45DD-976B-E0998623C059}"/>
              </a:ext>
            </a:extLst>
          </p:cNvPr>
          <p:cNvSpPr/>
          <p:nvPr/>
        </p:nvSpPr>
        <p:spPr>
          <a:xfrm>
            <a:off x="7082789" y="1865795"/>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12-45</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25767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1000" fill="hold"/>
                                        <p:tgtEl>
                                          <p:spTgt spid="7"/>
                                        </p:tgtEl>
                                        <p:attrNameLst>
                                          <p:attrName>ppt_w</p:attrName>
                                        </p:attrNameLst>
                                      </p:cBhvr>
                                      <p:tavLst>
                                        <p:tav tm="0">
                                          <p:val>
                                            <p:fltVal val="0"/>
                                          </p:val>
                                        </p:tav>
                                        <p:tav tm="100000">
                                          <p:val>
                                            <p:strVal val="#ppt_w"/>
                                          </p:val>
                                        </p:tav>
                                      </p:tavLst>
                                    </p:anim>
                                    <p:anim calcmode="lin" valueType="num">
                                      <p:cBhvr>
                                        <p:cTn id="21" dur="1000" fill="hold"/>
                                        <p:tgtEl>
                                          <p:spTgt spid="7"/>
                                        </p:tgtEl>
                                        <p:attrNameLst>
                                          <p:attrName>ppt_h</p:attrName>
                                        </p:attrNameLst>
                                      </p:cBhvr>
                                      <p:tavLst>
                                        <p:tav tm="0">
                                          <p:val>
                                            <p:fltVal val="0"/>
                                          </p:val>
                                        </p:tav>
                                        <p:tav tm="100000">
                                          <p:val>
                                            <p:strVal val="#ppt_h"/>
                                          </p:val>
                                        </p:tav>
                                      </p:tavLst>
                                    </p:anim>
                                    <p:anim calcmode="lin" valueType="num">
                                      <p:cBhvr>
                                        <p:cTn id="22" dur="1000" fill="hold"/>
                                        <p:tgtEl>
                                          <p:spTgt spid="7"/>
                                        </p:tgtEl>
                                        <p:attrNameLst>
                                          <p:attrName>style.rotation</p:attrName>
                                        </p:attrNameLst>
                                      </p:cBhvr>
                                      <p:tavLst>
                                        <p:tav tm="0">
                                          <p:val>
                                            <p:fltVal val="90"/>
                                          </p:val>
                                        </p:tav>
                                        <p:tav tm="100000">
                                          <p:val>
                                            <p:fltVal val="0"/>
                                          </p:val>
                                        </p:tav>
                                      </p:tavLst>
                                    </p:anim>
                                    <p:animEffect transition="in" filter="fade">
                                      <p:cBhvr>
                                        <p:cTn id="23" dur="1000"/>
                                        <p:tgtEl>
                                          <p:spTgt spid="7"/>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1000" fill="hold"/>
                                        <p:tgtEl>
                                          <p:spTgt spid="13"/>
                                        </p:tgtEl>
                                        <p:attrNameLst>
                                          <p:attrName>ppt_w</p:attrName>
                                        </p:attrNameLst>
                                      </p:cBhvr>
                                      <p:tavLst>
                                        <p:tav tm="0">
                                          <p:val>
                                            <p:fltVal val="0"/>
                                          </p:val>
                                        </p:tav>
                                        <p:tav tm="100000">
                                          <p:val>
                                            <p:strVal val="#ppt_w"/>
                                          </p:val>
                                        </p:tav>
                                      </p:tavLst>
                                    </p:anim>
                                    <p:anim calcmode="lin" valueType="num">
                                      <p:cBhvr>
                                        <p:cTn id="27" dur="1000" fill="hold"/>
                                        <p:tgtEl>
                                          <p:spTgt spid="13"/>
                                        </p:tgtEl>
                                        <p:attrNameLst>
                                          <p:attrName>ppt_h</p:attrName>
                                        </p:attrNameLst>
                                      </p:cBhvr>
                                      <p:tavLst>
                                        <p:tav tm="0">
                                          <p:val>
                                            <p:fltVal val="0"/>
                                          </p:val>
                                        </p:tav>
                                        <p:tav tm="100000">
                                          <p:val>
                                            <p:strVal val="#ppt_h"/>
                                          </p:val>
                                        </p:tav>
                                      </p:tavLst>
                                    </p:anim>
                                    <p:anim calcmode="lin" valueType="num">
                                      <p:cBhvr>
                                        <p:cTn id="28" dur="1000" fill="hold"/>
                                        <p:tgtEl>
                                          <p:spTgt spid="13"/>
                                        </p:tgtEl>
                                        <p:attrNameLst>
                                          <p:attrName>style.rotation</p:attrName>
                                        </p:attrNameLst>
                                      </p:cBhvr>
                                      <p:tavLst>
                                        <p:tav tm="0">
                                          <p:val>
                                            <p:fltVal val="90"/>
                                          </p:val>
                                        </p:tav>
                                        <p:tav tm="100000">
                                          <p:val>
                                            <p:fltVal val="0"/>
                                          </p:val>
                                        </p:tav>
                                      </p:tavLst>
                                    </p:anim>
                                    <p:animEffect transition="in" filter="fade">
                                      <p:cBhvr>
                                        <p:cTn id="29" dur="10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24" grpId="0" animBg="1"/>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572984" y="155194"/>
            <a:ext cx="7636329" cy="523220"/>
          </a:xfrm>
          <a:prstGeom prst="rect">
            <a:avLst/>
          </a:prstGeom>
          <a:noFill/>
        </p:spPr>
        <p:txBody>
          <a:bodyPr wrap="square" rtlCol="0">
            <a:spAutoFit/>
          </a:bodyPr>
          <a:lstStyle/>
          <a:p>
            <a:pPr lvl="0">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a:t>
            </a:r>
            <a:r>
              <a:rPr lang="zh-CN" altLang="en-US" sz="2800" dirty="0">
                <a:solidFill>
                  <a:prstClr val="white"/>
                </a:solidFill>
                <a:latin typeface="Times New Roman" panose="02020603050405020304" pitchFamily="18" charset="0"/>
                <a:ea typeface="黑体" panose="02010609060101010101" pitchFamily="49" charset="-122"/>
              </a:rPr>
              <a:t>五</a:t>
            </a: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节   </a:t>
            </a:r>
            <a:r>
              <a:rPr lang="zh-CN" altLang="zh-CN" sz="2800" dirty="0">
                <a:solidFill>
                  <a:schemeClr val="bg1"/>
                </a:solidFill>
                <a:latin typeface="Times New Roman" panose="02020603050405020304" pitchFamily="18" charset="0"/>
                <a:ea typeface="黑体" panose="02010609060101010101" pitchFamily="49" charset="-122"/>
              </a:rPr>
              <a:t>进口节流调速回路的动态特性</a:t>
            </a:r>
            <a:endParaRPr kumimoji="0" lang="zh-CN" altLang="zh-CN" sz="2800" b="0" i="0" u="none" strike="noStrike" kern="120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3" name="矩形 12">
            <a:extLst>
              <a:ext uri="{FF2B5EF4-FFF2-40B4-BE49-F238E27FC236}">
                <a16:creationId xmlns:a16="http://schemas.microsoft.com/office/drawing/2014/main" id="{D2531F74-2671-45DD-976B-E0998623C059}"/>
              </a:ext>
            </a:extLst>
          </p:cNvPr>
          <p:cNvSpPr/>
          <p:nvPr/>
        </p:nvSpPr>
        <p:spPr>
          <a:xfrm>
            <a:off x="6265612" y="3086254"/>
            <a:ext cx="684803" cy="2308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12-46</a:t>
            </a:r>
            <a:r>
              <a:rPr kumimoji="0" lang="zh-CN" altLang="en-US" sz="9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pic>
        <p:nvPicPr>
          <p:cNvPr id="11" name="12T11.EPS" descr="id:2147508645;FounderCES">
            <a:extLst>
              <a:ext uri="{FF2B5EF4-FFF2-40B4-BE49-F238E27FC236}">
                <a16:creationId xmlns:a16="http://schemas.microsoft.com/office/drawing/2014/main" id="{70379686-5FBC-4C77-8B22-B717986784B7}"/>
              </a:ext>
            </a:extLst>
          </p:cNvPr>
          <p:cNvPicPr/>
          <p:nvPr/>
        </p:nvPicPr>
        <p:blipFill>
          <a:blip r:embed="rId2"/>
          <a:stretch>
            <a:fillRect/>
          </a:stretch>
        </p:blipFill>
        <p:spPr>
          <a:xfrm>
            <a:off x="957580" y="1356883"/>
            <a:ext cx="2280920" cy="2122805"/>
          </a:xfrm>
          <a:prstGeom prst="rect">
            <a:avLst/>
          </a:prstGeom>
        </p:spPr>
      </p:pic>
      <p:sp>
        <p:nvSpPr>
          <p:cNvPr id="2" name="矩形 1">
            <a:extLst>
              <a:ext uri="{FF2B5EF4-FFF2-40B4-BE49-F238E27FC236}">
                <a16:creationId xmlns:a16="http://schemas.microsoft.com/office/drawing/2014/main" id="{19A396EB-F2D5-463C-A9A1-C973F2641D98}"/>
              </a:ext>
            </a:extLst>
          </p:cNvPr>
          <p:cNvSpPr/>
          <p:nvPr/>
        </p:nvSpPr>
        <p:spPr>
          <a:xfrm>
            <a:off x="-377825" y="3555695"/>
            <a:ext cx="4572000" cy="432170"/>
          </a:xfrm>
          <a:prstGeom prst="rect">
            <a:avLst/>
          </a:prstGeom>
        </p:spPr>
        <p:txBody>
          <a:bodyPr>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12-11</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液压缸驱动工作部件的进口</a:t>
            </a:r>
            <a:endPar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节流调速回路原理图</a:t>
            </a:r>
            <a:endParaRPr lang="zh-CN" alt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1D4A4B78-7F41-4DF1-931A-28524C2232FB}"/>
              </a:ext>
            </a:extLst>
          </p:cNvPr>
          <p:cNvSpPr/>
          <p:nvPr/>
        </p:nvSpPr>
        <p:spPr>
          <a:xfrm>
            <a:off x="3359150" y="1466742"/>
            <a:ext cx="5126037" cy="1569660"/>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所示为液压缸驱动工作部件的进口节流调速回路原理图。由本章第二节知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所示回路中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液压缸部分的复数域的活塞受力方程和无杆腔流量连续方程应与式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相似</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451FF93-E28E-425C-BA80-2C3964258F6F}"/>
                  </a:ext>
                </a:extLst>
              </p:cNvPr>
              <p:cNvSpPr/>
              <p:nvPr/>
            </p:nvSpPr>
            <p:spPr>
              <a:xfrm>
                <a:off x="3808754" y="3056744"/>
                <a:ext cx="2611548" cy="4538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1400" i="1" smtClean="0">
                              <a:latin typeface="Cambria Math" panose="02040503050406030204" pitchFamily="18" charset="0"/>
                            </a:rPr>
                          </m:ctrlPr>
                        </m:mPr>
                        <m:m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a:rPr lang="zh-CN" altLang="en-US" sz="1400" i="0">
                                    <a:latin typeface="Cambria Math" panose="02040503050406030204" pitchFamily="18" charset="0"/>
                                  </a:rPr>
                                  <m:t>1</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𝑚𝑠</m:t>
                            </m:r>
                            <m:r>
                              <a:rPr lang="zh-CN" altLang="en-US" sz="1400" i="0">
                                <a:latin typeface="Cambria Math" panose="02040503050406030204" pitchFamily="18" charset="0"/>
                              </a:rPr>
                              <m:t>+</m:t>
                            </m:r>
                            <m:r>
                              <a:rPr lang="zh-CN" altLang="en-US" sz="1400" i="1">
                                <a:latin typeface="Cambria Math" panose="02040503050406030204" pitchFamily="18" charset="0"/>
                              </a:rPr>
                              <m:t>𝐵</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𝑣</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L</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e>
                        </m:mr>
                        <m:mr>
                          <m:e/>
                        </m:mr>
                      </m:m>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4" name="矩形 3">
                <a:extLst>
                  <a:ext uri="{FF2B5EF4-FFF2-40B4-BE49-F238E27FC236}">
                    <a16:creationId xmlns:a16="http://schemas.microsoft.com/office/drawing/2014/main" id="{D451FF93-E28E-425C-BA80-2C3964258F6F}"/>
                  </a:ext>
                </a:extLst>
              </p:cNvPr>
              <p:cNvSpPr>
                <a:spLocks noRot="1" noChangeAspect="1" noMove="1" noResize="1" noEditPoints="1" noAdjustHandles="1" noChangeArrowheads="1" noChangeShapeType="1" noTextEdit="1"/>
              </p:cNvSpPr>
              <p:nvPr/>
            </p:nvSpPr>
            <p:spPr>
              <a:xfrm>
                <a:off x="3808754" y="3056744"/>
                <a:ext cx="2611548" cy="453842"/>
              </a:xfrm>
              <a:prstGeom prst="rect">
                <a:avLst/>
              </a:prstGeom>
              <a:blipFill>
                <a:blip r:embed="rId3"/>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BAA0D99F-77CF-47A1-871D-D774CC8A1BB2}"/>
              </a:ext>
            </a:extLst>
          </p:cNvPr>
          <p:cNvSpPr/>
          <p:nvPr/>
        </p:nvSpPr>
        <p:spPr>
          <a:xfrm>
            <a:off x="3100609" y="3845738"/>
            <a:ext cx="3736920" cy="297517"/>
          </a:xfrm>
          <a:prstGeom prst="rect">
            <a:avLst/>
          </a:prstGeom>
        </p:spPr>
        <p:txBody>
          <a:bodyPr wrap="none">
            <a:spAutoFit/>
          </a:bodyPr>
          <a:lstStyle/>
          <a:p>
            <a:pPr indent="266700">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式中符号意义见图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12-11</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其余同前。</a:t>
            </a:r>
          </a:p>
        </p:txBody>
      </p:sp>
      <p:sp>
        <p:nvSpPr>
          <p:cNvPr id="6" name="矩形 5">
            <a:extLst>
              <a:ext uri="{FF2B5EF4-FFF2-40B4-BE49-F238E27FC236}">
                <a16:creationId xmlns:a16="http://schemas.microsoft.com/office/drawing/2014/main" id="{3AFEDB5A-7B92-45E5-927B-A1779B9BD691}"/>
              </a:ext>
            </a:extLst>
          </p:cNvPr>
          <p:cNvSpPr/>
          <p:nvPr/>
        </p:nvSpPr>
        <p:spPr>
          <a:xfrm>
            <a:off x="6542395" y="3442349"/>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12-47</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8" name="圆角矩形 6">
            <a:extLst>
              <a:ext uri="{FF2B5EF4-FFF2-40B4-BE49-F238E27FC236}">
                <a16:creationId xmlns:a16="http://schemas.microsoft.com/office/drawing/2014/main" id="{9E16A3A8-A268-4D7A-B521-4E6E6766D55B}"/>
              </a:ext>
            </a:extLst>
          </p:cNvPr>
          <p:cNvSpPr/>
          <p:nvPr/>
        </p:nvSpPr>
        <p:spPr>
          <a:xfrm>
            <a:off x="657015" y="1301750"/>
            <a:ext cx="7962728" cy="298132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0838EEC-31EB-4288-9FA8-2373A9A9EB5F}"/>
                  </a:ext>
                </a:extLst>
              </p:cNvPr>
              <p:cNvSpPr/>
              <p:nvPr/>
            </p:nvSpPr>
            <p:spPr>
              <a:xfrm>
                <a:off x="4020806" y="3289995"/>
                <a:ext cx="2740687" cy="5002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solidFill>
                                <a:prstClr val="black"/>
                              </a:solidFill>
                              <a:latin typeface="Cambria Math" panose="02040503050406030204" pitchFamily="18" charset="0"/>
                            </a:rPr>
                          </m:ctrlPr>
                        </m:sSubPr>
                        <m:e>
                          <m:r>
                            <a:rPr lang="zh-CN" altLang="en-US" sz="1400" i="1">
                              <a:solidFill>
                                <a:prstClr val="black"/>
                              </a:solidFill>
                              <a:latin typeface="Cambria Math" panose="02040503050406030204" pitchFamily="18" charset="0"/>
                            </a:rPr>
                            <m:t>𝑞</m:t>
                          </m:r>
                        </m:e>
                        <m:sub>
                          <m:r>
                            <a:rPr lang="zh-CN" altLang="en-US" sz="1400">
                              <a:solidFill>
                                <a:prstClr val="black"/>
                              </a:solidFill>
                              <a:latin typeface="Cambria Math" panose="02040503050406030204" pitchFamily="18" charset="0"/>
                            </a:rPr>
                            <m:t>1</m:t>
                          </m:r>
                        </m:sub>
                      </m:sSub>
                      <m:r>
                        <m:rPr>
                          <m:nor/>
                        </m:rPr>
                        <a:rPr lang="zh-CN" altLang="en-US" sz="1400" i="1">
                          <a:solidFill>
                            <a:prstClr val="black"/>
                          </a:solidFill>
                          <a:latin typeface="Times New Roman" panose="02020603050405020304" pitchFamily="18" charset="0"/>
                          <a:ea typeface="黑体" panose="02010609060101010101" pitchFamily="49" charset="-122"/>
                        </a:rPr>
                        <m:t>(</m:t>
                      </m:r>
                      <m:r>
                        <a:rPr lang="zh-CN" altLang="en-US" sz="1400" i="1">
                          <a:solidFill>
                            <a:prstClr val="black"/>
                          </a:solidFill>
                          <a:latin typeface="Cambria Math" panose="02040503050406030204" pitchFamily="18" charset="0"/>
                        </a:rPr>
                        <m:t>𝑠</m:t>
                      </m:r>
                      <m:r>
                        <m:rPr>
                          <m:nor/>
                        </m:rPr>
                        <a:rPr lang="zh-CN" altLang="en-US" sz="1400" i="1">
                          <a:solidFill>
                            <a:prstClr val="black"/>
                          </a:solidFill>
                          <a:latin typeface="Times New Roman" panose="02020603050405020304" pitchFamily="18" charset="0"/>
                          <a:ea typeface="黑体" panose="02010609060101010101" pitchFamily="49" charset="-122"/>
                        </a:rPr>
                        <m:t>)</m:t>
                      </m:r>
                      <m:r>
                        <a:rPr lang="zh-CN" altLang="en-US" sz="1400">
                          <a:solidFill>
                            <a:prstClr val="black"/>
                          </a:solidFill>
                          <a:latin typeface="Cambria Math" panose="02040503050406030204" pitchFamily="18" charset="0"/>
                        </a:rPr>
                        <m:t>=</m:t>
                      </m:r>
                      <m:sSub>
                        <m:sSubPr>
                          <m:ctrlPr>
                            <a:rPr lang="zh-CN" altLang="en-US" sz="1400" i="1">
                              <a:solidFill>
                                <a:prstClr val="black"/>
                              </a:solidFill>
                              <a:latin typeface="Cambria Math" panose="02040503050406030204" pitchFamily="18" charset="0"/>
                            </a:rPr>
                          </m:ctrlPr>
                        </m:sSubPr>
                        <m:e>
                          <m:r>
                            <a:rPr lang="zh-CN" altLang="en-US" sz="1400" i="1">
                              <a:solidFill>
                                <a:prstClr val="black"/>
                              </a:solidFill>
                              <a:latin typeface="Cambria Math" panose="02040503050406030204" pitchFamily="18" charset="0"/>
                            </a:rPr>
                            <m:t>𝐴</m:t>
                          </m:r>
                        </m:e>
                        <m:sub>
                          <m:r>
                            <a:rPr lang="zh-CN" altLang="en-US" sz="1400">
                              <a:solidFill>
                                <a:prstClr val="black"/>
                              </a:solidFill>
                              <a:latin typeface="Cambria Math" panose="02040503050406030204" pitchFamily="18" charset="0"/>
                            </a:rPr>
                            <m:t>1</m:t>
                          </m:r>
                        </m:sub>
                      </m:sSub>
                      <m:r>
                        <a:rPr lang="zh-CN" altLang="en-US" sz="1400" i="1">
                          <a:solidFill>
                            <a:prstClr val="black"/>
                          </a:solidFill>
                          <a:latin typeface="Cambria Math" panose="02040503050406030204" pitchFamily="18" charset="0"/>
                        </a:rPr>
                        <m:t>𝑣</m:t>
                      </m:r>
                      <m:r>
                        <m:rPr>
                          <m:nor/>
                        </m:rPr>
                        <a:rPr lang="zh-CN" altLang="en-US" sz="1400" i="1">
                          <a:solidFill>
                            <a:prstClr val="black"/>
                          </a:solidFill>
                          <a:latin typeface="Times New Roman" panose="02020603050405020304" pitchFamily="18" charset="0"/>
                          <a:ea typeface="黑体" panose="02010609060101010101" pitchFamily="49" charset="-122"/>
                        </a:rPr>
                        <m:t>(</m:t>
                      </m:r>
                      <m:r>
                        <a:rPr lang="zh-CN" altLang="en-US" sz="1400" i="1">
                          <a:solidFill>
                            <a:prstClr val="black"/>
                          </a:solidFill>
                          <a:latin typeface="Cambria Math" panose="02040503050406030204" pitchFamily="18" charset="0"/>
                        </a:rPr>
                        <m:t>𝑠</m:t>
                      </m:r>
                      <m:r>
                        <m:rPr>
                          <m:nor/>
                        </m:rPr>
                        <a:rPr lang="zh-CN" altLang="en-US" sz="1400" i="1">
                          <a:solidFill>
                            <a:prstClr val="black"/>
                          </a:solidFill>
                          <a:latin typeface="Times New Roman" panose="02020603050405020304" pitchFamily="18" charset="0"/>
                          <a:ea typeface="黑体" panose="02010609060101010101" pitchFamily="49" charset="-122"/>
                        </a:rPr>
                        <m:t>)</m:t>
                      </m:r>
                      <m:r>
                        <a:rPr lang="zh-CN" altLang="en-US" sz="1400">
                          <a:solidFill>
                            <a:prstClr val="black"/>
                          </a:solidFill>
                          <a:latin typeface="Cambria Math" panose="02040503050406030204" pitchFamily="18" charset="0"/>
                        </a:rPr>
                        <m:t>+</m:t>
                      </m:r>
                      <m:d>
                        <m:dPr>
                          <m:ctrlPr>
                            <a:rPr lang="zh-CN" altLang="en-US" sz="1400" i="1">
                              <a:solidFill>
                                <a:prstClr val="black"/>
                              </a:solidFill>
                              <a:latin typeface="Cambria Math" panose="02040503050406030204" pitchFamily="18" charset="0"/>
                            </a:rPr>
                          </m:ctrlPr>
                        </m:dPr>
                        <m:e>
                          <m:f>
                            <m:fPr>
                              <m:ctrlPr>
                                <a:rPr lang="zh-CN" altLang="en-US" sz="1400" i="1">
                                  <a:solidFill>
                                    <a:prstClr val="black"/>
                                  </a:solidFill>
                                  <a:latin typeface="Cambria Math" panose="02040503050406030204" pitchFamily="18" charset="0"/>
                                </a:rPr>
                              </m:ctrlPr>
                            </m:fPr>
                            <m:num>
                              <m:r>
                                <a:rPr lang="zh-CN" altLang="en-US" sz="1400" i="1">
                                  <a:solidFill>
                                    <a:prstClr val="black"/>
                                  </a:solidFill>
                                  <a:latin typeface="Cambria Math" panose="02040503050406030204" pitchFamily="18" charset="0"/>
                                </a:rPr>
                                <m:t>𝑉</m:t>
                              </m:r>
                            </m:num>
                            <m:den>
                              <m:r>
                                <a:rPr lang="zh-CN" altLang="en-US" sz="1400" i="1">
                                  <a:solidFill>
                                    <a:prstClr val="black"/>
                                  </a:solidFill>
                                  <a:latin typeface="Cambria Math" panose="02040503050406030204" pitchFamily="18" charset="0"/>
                                </a:rPr>
                                <m:t>𝐾</m:t>
                              </m:r>
                            </m:den>
                          </m:f>
                          <m:r>
                            <a:rPr lang="zh-CN" altLang="en-US" sz="1400" i="1">
                              <a:solidFill>
                                <a:prstClr val="black"/>
                              </a:solidFill>
                              <a:latin typeface="Cambria Math" panose="02040503050406030204" pitchFamily="18" charset="0"/>
                            </a:rPr>
                            <m:t>𝑠</m:t>
                          </m:r>
                          <m:r>
                            <a:rPr lang="zh-CN" altLang="en-US" sz="1400">
                              <a:solidFill>
                                <a:prstClr val="black"/>
                              </a:solidFill>
                              <a:latin typeface="Cambria Math" panose="02040503050406030204" pitchFamily="18" charset="0"/>
                            </a:rPr>
                            <m:t>+</m:t>
                          </m:r>
                          <m:sSub>
                            <m:sSubPr>
                              <m:ctrlPr>
                                <a:rPr lang="zh-CN" altLang="en-US" sz="1400" i="1">
                                  <a:solidFill>
                                    <a:prstClr val="black"/>
                                  </a:solidFill>
                                  <a:latin typeface="Cambria Math" panose="02040503050406030204" pitchFamily="18" charset="0"/>
                                </a:rPr>
                              </m:ctrlPr>
                            </m:sSubPr>
                            <m:e>
                              <m:r>
                                <a:rPr lang="zh-CN" altLang="en-US" sz="1400" i="1">
                                  <a:solidFill>
                                    <a:prstClr val="black"/>
                                  </a:solidFill>
                                  <a:latin typeface="Cambria Math" panose="02040503050406030204" pitchFamily="18" charset="0"/>
                                </a:rPr>
                                <m:t>𝑘</m:t>
                              </m:r>
                            </m:e>
                            <m:sub>
                              <m:r>
                                <m:rPr>
                                  <m:sty m:val="p"/>
                                </m:rPr>
                                <a:rPr lang="zh-CN" altLang="en-US" sz="1400">
                                  <a:solidFill>
                                    <a:prstClr val="black"/>
                                  </a:solidFill>
                                  <a:latin typeface="Cambria Math" panose="02040503050406030204" pitchFamily="18" charset="0"/>
                                </a:rPr>
                                <m:t>l</m:t>
                              </m:r>
                            </m:sub>
                          </m:sSub>
                        </m:e>
                      </m:d>
                      <m:sSub>
                        <m:sSubPr>
                          <m:ctrlPr>
                            <a:rPr lang="zh-CN" altLang="en-US" sz="1400" i="1">
                              <a:solidFill>
                                <a:prstClr val="black"/>
                              </a:solidFill>
                              <a:latin typeface="Cambria Math" panose="02040503050406030204" pitchFamily="18" charset="0"/>
                            </a:rPr>
                          </m:ctrlPr>
                        </m:sSubPr>
                        <m:e>
                          <m:r>
                            <a:rPr lang="zh-CN" altLang="en-US" sz="1400" i="1">
                              <a:solidFill>
                                <a:prstClr val="black"/>
                              </a:solidFill>
                              <a:latin typeface="Cambria Math" panose="02040503050406030204" pitchFamily="18" charset="0"/>
                            </a:rPr>
                            <m:t>𝑝</m:t>
                          </m:r>
                        </m:e>
                        <m:sub>
                          <m:r>
                            <a:rPr lang="zh-CN" altLang="en-US" sz="1400">
                              <a:solidFill>
                                <a:prstClr val="black"/>
                              </a:solidFill>
                              <a:latin typeface="Cambria Math" panose="02040503050406030204" pitchFamily="18" charset="0"/>
                            </a:rPr>
                            <m:t>1</m:t>
                          </m:r>
                        </m:sub>
                      </m:sSub>
                      <m:r>
                        <m:rPr>
                          <m:nor/>
                        </m:rPr>
                        <a:rPr lang="zh-CN" altLang="en-US" sz="1400" i="1">
                          <a:solidFill>
                            <a:prstClr val="black"/>
                          </a:solidFill>
                          <a:latin typeface="Times New Roman" panose="02020603050405020304" pitchFamily="18" charset="0"/>
                          <a:ea typeface="黑体" panose="02010609060101010101" pitchFamily="49" charset="-122"/>
                        </a:rPr>
                        <m:t>(</m:t>
                      </m:r>
                      <m:r>
                        <a:rPr lang="zh-CN" altLang="en-US" sz="1400" i="1">
                          <a:solidFill>
                            <a:prstClr val="black"/>
                          </a:solidFill>
                          <a:latin typeface="Cambria Math" panose="02040503050406030204" pitchFamily="18" charset="0"/>
                        </a:rPr>
                        <m:t>𝑠</m:t>
                      </m:r>
                      <m:r>
                        <m:rPr>
                          <m:nor/>
                        </m:rPr>
                        <a:rPr lang="zh-CN" altLang="en-US" sz="1400" i="1">
                          <a:solidFill>
                            <a:prstClr val="black"/>
                          </a:solidFill>
                          <a:latin typeface="Times New Roman" panose="02020603050405020304" pitchFamily="18" charset="0"/>
                          <a:ea typeface="黑体" panose="02010609060101010101" pitchFamily="49" charset="-122"/>
                        </a:rPr>
                        <m:t>)</m:t>
                      </m:r>
                    </m:oMath>
                  </m:oMathPara>
                </a14:m>
                <a:endParaRPr lang="zh-CN" altLang="en-US" dirty="0">
                  <a:latin typeface="Times New Roman" panose="02020603050405020304" pitchFamily="18" charset="0"/>
                  <a:ea typeface="黑体" panose="02010609060101010101" pitchFamily="49" charset="-122"/>
                </a:endParaRPr>
              </a:p>
            </p:txBody>
          </p:sp>
        </mc:Choice>
        <mc:Fallback xmlns="">
          <p:sp>
            <p:nvSpPr>
              <p:cNvPr id="9" name="矩形 8">
                <a:extLst>
                  <a:ext uri="{FF2B5EF4-FFF2-40B4-BE49-F238E27FC236}">
                    <a16:creationId xmlns:a16="http://schemas.microsoft.com/office/drawing/2014/main" id="{D0838EEC-31EB-4288-9FA8-2373A9A9EB5F}"/>
                  </a:ext>
                </a:extLst>
              </p:cNvPr>
              <p:cNvSpPr>
                <a:spLocks noRot="1" noChangeAspect="1" noMove="1" noResize="1" noEditPoints="1" noAdjustHandles="1" noChangeArrowheads="1" noChangeShapeType="1" noTextEdit="1"/>
              </p:cNvSpPr>
              <p:nvPr/>
            </p:nvSpPr>
            <p:spPr>
              <a:xfrm>
                <a:off x="4020806" y="3289995"/>
                <a:ext cx="2740687" cy="50020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734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circle(in)">
                                      <p:cBhvr>
                                        <p:cTn id="14" dur="750"/>
                                        <p:tgtEl>
                                          <p:spTgt spid="11"/>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75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fltVal val="0"/>
                                          </p:val>
                                        </p:tav>
                                        <p:tav tm="100000">
                                          <p:val>
                                            <p:strVal val="#ppt_w"/>
                                          </p:val>
                                        </p:tav>
                                      </p:tavLst>
                                    </p:anim>
                                    <p:anim calcmode="lin" valueType="num">
                                      <p:cBhvr>
                                        <p:cTn id="35" dur="500" fill="hold"/>
                                        <p:tgtEl>
                                          <p:spTgt spid="4"/>
                                        </p:tgtEl>
                                        <p:attrNameLst>
                                          <p:attrName>ppt_h</p:attrName>
                                        </p:attrNameLst>
                                      </p:cBhvr>
                                      <p:tavLst>
                                        <p:tav tm="0">
                                          <p:val>
                                            <p:fltVal val="0"/>
                                          </p:val>
                                        </p:tav>
                                        <p:tav tm="100000">
                                          <p:val>
                                            <p:strVal val="#ppt_h"/>
                                          </p:val>
                                        </p:tav>
                                      </p:tavLst>
                                    </p:anim>
                                    <p:animEffect transition="in" filter="fade">
                                      <p:cBhvr>
                                        <p:cTn id="36" dur="500"/>
                                        <p:tgtEl>
                                          <p:spTgt spid="4"/>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500" fill="hold"/>
                                        <p:tgtEl>
                                          <p:spTgt spid="6"/>
                                        </p:tgtEl>
                                        <p:attrNameLst>
                                          <p:attrName>ppt_w</p:attrName>
                                        </p:attrNameLst>
                                      </p:cBhvr>
                                      <p:tavLst>
                                        <p:tav tm="0">
                                          <p:val>
                                            <p:fltVal val="0"/>
                                          </p:val>
                                        </p:tav>
                                        <p:tav tm="100000">
                                          <p:val>
                                            <p:strVal val="#ppt_w"/>
                                          </p:val>
                                        </p:tav>
                                      </p:tavLst>
                                    </p:anim>
                                    <p:anim calcmode="lin" valueType="num">
                                      <p:cBhvr>
                                        <p:cTn id="45" dur="500" fill="hold"/>
                                        <p:tgtEl>
                                          <p:spTgt spid="6"/>
                                        </p:tgtEl>
                                        <p:attrNameLst>
                                          <p:attrName>ppt_h</p:attrName>
                                        </p:attrNameLst>
                                      </p:cBhvr>
                                      <p:tavLst>
                                        <p:tav tm="0">
                                          <p:val>
                                            <p:fltVal val="0"/>
                                          </p:val>
                                        </p:tav>
                                        <p:tav tm="100000">
                                          <p:val>
                                            <p:strVal val="#ppt_h"/>
                                          </p:val>
                                        </p:tav>
                                      </p:tavLst>
                                    </p:anim>
                                    <p:animEffect transition="in" filter="fade">
                                      <p:cBhvr>
                                        <p:cTn id="46" dur="500"/>
                                        <p:tgtEl>
                                          <p:spTgt spid="6"/>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3" grpId="0"/>
      <p:bldP spid="4" grpId="0"/>
      <p:bldP spid="5" grpId="0"/>
      <p:bldP spid="6" grpId="0"/>
      <p:bldP spid="18" grpId="0" animBg="1"/>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539240" y="157867"/>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第五节   </a:t>
            </a:r>
            <a:r>
              <a:rPr lang="zh-CN" altLang="zh-CN" sz="2800" dirty="0">
                <a:solidFill>
                  <a:prstClr val="white"/>
                </a:solidFill>
                <a:latin typeface="Times New Roman" panose="02020603050405020304" pitchFamily="18" charset="0"/>
                <a:ea typeface="黑体" panose="02010609060101010101" pitchFamily="49" charset="-122"/>
              </a:rPr>
              <a:t>进口节流调速回路的动态特性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矩形 6">
            <a:extLst>
              <a:ext uri="{FF2B5EF4-FFF2-40B4-BE49-F238E27FC236}">
                <a16:creationId xmlns:a16="http://schemas.microsoft.com/office/drawing/2014/main" id="{A10E9120-2909-40B0-A29A-2C8C02A2B835}"/>
              </a:ext>
            </a:extLst>
          </p:cNvPr>
          <p:cNvSpPr/>
          <p:nvPr/>
        </p:nvSpPr>
        <p:spPr>
          <a:xfrm>
            <a:off x="860425" y="1062626"/>
            <a:ext cx="2031325"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流经节流阀的流量为</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75A0DF8-8C44-402E-BF05-F04B693AFE68}"/>
                  </a:ext>
                </a:extLst>
              </p:cNvPr>
              <p:cNvSpPr/>
              <p:nvPr/>
            </p:nvSpPr>
            <p:spPr>
              <a:xfrm>
                <a:off x="795316" y="1322739"/>
                <a:ext cx="1954446" cy="7288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0">
                              <a:latin typeface="Cambria Math" panose="02040503050406030204" pitchFamily="18" charset="0"/>
                            </a:rPr>
                            <m:t>1</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𝐶</m:t>
                          </m:r>
                        </m:e>
                        <m:sub>
                          <m:r>
                            <m:rPr>
                              <m:sty m:val="p"/>
                            </m:rPr>
                            <a:rPr lang="zh-CN" altLang="en-US" sz="1400" i="0">
                              <a:latin typeface="Cambria Math" panose="02040503050406030204" pitchFamily="18" charset="0"/>
                            </a:rPr>
                            <m:t>d</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T</m:t>
                          </m:r>
                        </m:sub>
                      </m:sSub>
                      <m:rad>
                        <m:radPr>
                          <m:degHide m:val="on"/>
                          <m:ctrlPr>
                            <a:rPr lang="zh-CN" altLang="en-US" sz="1400" i="1">
                              <a:latin typeface="Cambria Math" panose="02040503050406030204" pitchFamily="18" charset="0"/>
                            </a:rPr>
                          </m:ctrlPr>
                        </m:radPr>
                        <m:deg/>
                        <m:e>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num>
                            <m:den>
                              <m:r>
                                <a:rPr lang="zh-CN" altLang="en-US" sz="1400" i="1">
                                  <a:latin typeface="Cambria Math" panose="02040503050406030204" pitchFamily="18" charset="0"/>
                                </a:rPr>
                                <m:t>𝜌</m:t>
                              </m:r>
                            </m:den>
                          </m:f>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P</m:t>
                              </m:r>
                            </m:sub>
                          </m:sSub>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e>
                      </m:rad>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8" name="矩形 7">
                <a:extLst>
                  <a:ext uri="{FF2B5EF4-FFF2-40B4-BE49-F238E27FC236}">
                    <a16:creationId xmlns:a16="http://schemas.microsoft.com/office/drawing/2014/main" id="{675A0DF8-8C44-402E-BF05-F04B693AFE68}"/>
                  </a:ext>
                </a:extLst>
              </p:cNvPr>
              <p:cNvSpPr>
                <a:spLocks noRot="1" noChangeAspect="1" noMove="1" noResize="1" noEditPoints="1" noAdjustHandles="1" noChangeArrowheads="1" noChangeShapeType="1" noTextEdit="1"/>
              </p:cNvSpPr>
              <p:nvPr/>
            </p:nvSpPr>
            <p:spPr>
              <a:xfrm>
                <a:off x="795316" y="1322739"/>
                <a:ext cx="1954446" cy="728854"/>
              </a:xfrm>
              <a:prstGeom prst="rect">
                <a:avLst/>
              </a:prstGeom>
              <a:blipFill>
                <a:blip r:embed="rId2"/>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8FB7EE7A-4839-4EEB-AF14-86F2B6431A30}"/>
              </a:ext>
            </a:extLst>
          </p:cNvPr>
          <p:cNvSpPr/>
          <p:nvPr/>
        </p:nvSpPr>
        <p:spPr>
          <a:xfrm>
            <a:off x="892077" y="1950762"/>
            <a:ext cx="5403850" cy="786754"/>
          </a:xfrm>
          <a:prstGeom prst="rect">
            <a:avLst/>
          </a:prstGeom>
        </p:spPr>
        <p:txBody>
          <a:bodyPr wrap="square">
            <a:spAutoFit/>
          </a:bodyPr>
          <a:lstStyle/>
          <a:p>
            <a:pPr>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阀口的流量系数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1600" dirty="0">
              <a:latin typeface="Times New Roman" panose="02020603050405020304" pitchFamily="18" charset="0"/>
              <a:ea typeface="黑体" panose="02010609060101010101" pitchFamily="49" charset="-122"/>
            </a:endParaRPr>
          </a:p>
        </p:txBody>
      </p:sp>
      <p:sp>
        <p:nvSpPr>
          <p:cNvPr id="10" name="矩形 9">
            <a:extLst>
              <a:ext uri="{FF2B5EF4-FFF2-40B4-BE49-F238E27FC236}">
                <a16:creationId xmlns:a16="http://schemas.microsoft.com/office/drawing/2014/main" id="{11643EDA-526A-4459-823F-4A0E509127B0}"/>
              </a:ext>
            </a:extLst>
          </p:cNvPr>
          <p:cNvSpPr/>
          <p:nvPr/>
        </p:nvSpPr>
        <p:spPr>
          <a:xfrm>
            <a:off x="4557875" y="1094229"/>
            <a:ext cx="3725700"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进行线性化</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并取拉氏变换得</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69C15B23-55A7-4113-B5C2-264865636524}"/>
                  </a:ext>
                </a:extLst>
              </p:cNvPr>
              <p:cNvSpPr/>
              <p:nvPr/>
            </p:nvSpPr>
            <p:spPr>
              <a:xfrm>
                <a:off x="4740796" y="1491824"/>
                <a:ext cx="2373662" cy="3243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a:rPr lang="zh-CN" altLang="en-US" sz="1400" i="1">
                              <a:latin typeface="Cambria Math" panose="02040503050406030204" pitchFamily="18" charset="0"/>
                            </a:rPr>
                            <m:t>𝑞</m:t>
                          </m:r>
                          <m:r>
                            <m:rPr>
                              <m:sty m:val="p"/>
                            </m:rPr>
                            <a:rPr lang="zh-CN" altLang="en-US" sz="1400" i="0">
                              <a:latin typeface="Cambria Math" panose="02040503050406030204" pitchFamily="18" charset="0"/>
                            </a:rPr>
                            <m:t>V</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T</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CV</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4" name="矩形 13">
                <a:extLst>
                  <a:ext uri="{FF2B5EF4-FFF2-40B4-BE49-F238E27FC236}">
                    <a16:creationId xmlns:a16="http://schemas.microsoft.com/office/drawing/2014/main" id="{69C15B23-55A7-4113-B5C2-264865636524}"/>
                  </a:ext>
                </a:extLst>
              </p:cNvPr>
              <p:cNvSpPr>
                <a:spLocks noRot="1" noChangeAspect="1" noMove="1" noResize="1" noEditPoints="1" noAdjustHandles="1" noChangeArrowheads="1" noChangeShapeType="1" noTextEdit="1"/>
              </p:cNvSpPr>
              <p:nvPr/>
            </p:nvSpPr>
            <p:spPr>
              <a:xfrm>
                <a:off x="4740796" y="1491824"/>
                <a:ext cx="2373662" cy="324384"/>
              </a:xfrm>
              <a:prstGeom prst="rect">
                <a:avLst/>
              </a:prstGeom>
              <a:blipFill>
                <a:blip r:embed="rId3"/>
                <a:stretch>
                  <a:fillRect b="-3774"/>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30CFDB9E-AAE8-4104-9316-215327845AFD}"/>
              </a:ext>
            </a:extLst>
          </p:cNvPr>
          <p:cNvSpPr/>
          <p:nvPr/>
        </p:nvSpPr>
        <p:spPr>
          <a:xfrm>
            <a:off x="5117709" y="3824477"/>
            <a:ext cx="4572000" cy="338554"/>
          </a:xfrm>
          <a:prstGeom prst="rect">
            <a:avLst/>
          </a:prstGeom>
        </p:spPr>
        <p:txBody>
          <a:bodyPr>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其中</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的稳态值。</a:t>
            </a:r>
            <a:endParaRPr lang="zh-CN" altLang="en-US" sz="1600" dirty="0">
              <a:latin typeface="Times New Roman" panose="02020603050405020304" pitchFamily="18" charset="0"/>
              <a:ea typeface="黑体" panose="02010609060101010101" pitchFamily="49" charset="-122"/>
            </a:endParaRPr>
          </a:p>
        </p:txBody>
      </p:sp>
      <p:sp>
        <p:nvSpPr>
          <p:cNvPr id="20" name="矩形 19">
            <a:extLst>
              <a:ext uri="{FF2B5EF4-FFF2-40B4-BE49-F238E27FC236}">
                <a16:creationId xmlns:a16="http://schemas.microsoft.com/office/drawing/2014/main" id="{450A4CE0-7BA5-4314-8B70-94BB37868253}"/>
              </a:ext>
            </a:extLst>
          </p:cNvPr>
          <p:cNvSpPr/>
          <p:nvPr/>
        </p:nvSpPr>
        <p:spPr>
          <a:xfrm>
            <a:off x="1084178" y="2250951"/>
            <a:ext cx="2566728" cy="414922"/>
          </a:xfrm>
          <a:prstGeom prst="rect">
            <a:avLst/>
          </a:prstGeom>
        </p:spPr>
        <p:txBody>
          <a:bodyPr wrap="none">
            <a:spAutoFit/>
          </a:bodyPr>
          <a:lstStyle/>
          <a:p>
            <a:pPr lvl="0" indent="266700">
              <a:lnSpc>
                <a:spcPct val="150000"/>
              </a:lnSpc>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阀口的通流面积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a:extLst>
              <a:ext uri="{FF2B5EF4-FFF2-40B4-BE49-F238E27FC236}">
                <a16:creationId xmlns:a16="http://schemas.microsoft.com/office/drawing/2014/main" id="{4257C929-2EB3-41E2-8982-EF35D5C99356}"/>
              </a:ext>
            </a:extLst>
          </p:cNvPr>
          <p:cNvSpPr/>
          <p:nvPr/>
        </p:nvSpPr>
        <p:spPr>
          <a:xfrm>
            <a:off x="1084178" y="2594914"/>
            <a:ext cx="4572000" cy="784254"/>
          </a:xfrm>
          <a:prstGeom prst="rect">
            <a:avLst/>
          </a:prstGeom>
        </p:spPr>
        <p:txBody>
          <a:bodyPr>
            <a:spAutoFit/>
          </a:bodyPr>
          <a:lstStyle/>
          <a:p>
            <a:pPr lvl="0" indent="266700">
              <a:lnSpc>
                <a:spcPct val="150000"/>
              </a:lnSpc>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泵的出口压力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lvl="0" indent="266700">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阀调定后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=const;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矩形 22">
            <a:extLst>
              <a:ext uri="{FF2B5EF4-FFF2-40B4-BE49-F238E27FC236}">
                <a16:creationId xmlns:a16="http://schemas.microsoft.com/office/drawing/2014/main" id="{824467F8-0D69-4626-BA5B-8EE2E9EC22EB}"/>
              </a:ext>
            </a:extLst>
          </p:cNvPr>
          <p:cNvSpPr/>
          <p:nvPr/>
        </p:nvSpPr>
        <p:spPr>
          <a:xfrm>
            <a:off x="1084178" y="3366086"/>
            <a:ext cx="2529860" cy="414922"/>
          </a:xfrm>
          <a:prstGeom prst="rect">
            <a:avLst/>
          </a:prstGeom>
        </p:spPr>
        <p:txBody>
          <a:bodyPr wrap="none">
            <a:spAutoFit/>
          </a:bodyPr>
          <a:lstStyle/>
          <a:p>
            <a:pPr lvl="0" indent="266700">
              <a:lnSpc>
                <a:spcPct val="150000"/>
              </a:lnSpc>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缸的无杆腔压力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矩形 23">
            <a:extLst>
              <a:ext uri="{FF2B5EF4-FFF2-40B4-BE49-F238E27FC236}">
                <a16:creationId xmlns:a16="http://schemas.microsoft.com/office/drawing/2014/main" id="{59345807-6BCA-494E-9763-75CD86020EDB}"/>
              </a:ext>
            </a:extLst>
          </p:cNvPr>
          <p:cNvSpPr/>
          <p:nvPr/>
        </p:nvSpPr>
        <p:spPr>
          <a:xfrm>
            <a:off x="1405579" y="3824477"/>
            <a:ext cx="1923925" cy="338554"/>
          </a:xfrm>
          <a:prstGeom prst="rect">
            <a:avLst/>
          </a:prstGeom>
        </p:spPr>
        <p:txBody>
          <a:bodyPr wrap="none">
            <a:spAutoFit/>
          </a:bodyPr>
          <a:lstStyle/>
          <a:p>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油液的密度。</a:t>
            </a:r>
            <a:endParaRPr lang="zh-CN" altLang="en-US"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CF9C0486-B24D-4593-85A3-CEBFDAF7A543}"/>
                  </a:ext>
                </a:extLst>
              </p:cNvPr>
              <p:cNvSpPr txBox="1"/>
              <p:nvPr/>
            </p:nvSpPr>
            <p:spPr>
              <a:xfrm>
                <a:off x="4515256" y="1773679"/>
                <a:ext cx="5578498" cy="861903"/>
              </a:xfrm>
              <a:prstGeom prst="rect">
                <a:avLst/>
              </a:prstGeom>
              <a:noFill/>
            </p:spPr>
            <p:txBody>
              <a:bodyPr wrap="square" rtlCol="0">
                <a:spAutoFit/>
              </a:bodyPr>
              <a:lstStyle/>
              <a:p>
                <a:pPr>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i="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阀的流量增益</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pPr>
                  <a:lnSpc>
                    <a:spcPct val="150000"/>
                  </a:lnSpc>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K</a:t>
                </a:r>
                <a:r>
                  <a:rPr lang="en-US" altLang="zh-CN" sz="1600" i="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14:m>
                  <m:oMath xmlns:m="http://schemas.openxmlformats.org/officeDocument/2006/math">
                    <m:rad>
                      <m:radPr>
                        <m:degHide m:val="on"/>
                        <m:ctrlPr>
                          <a:rPr lang="zh-CN" altLang="zh-CN" sz="1600" i="1">
                            <a:latin typeface="Cambria Math" panose="02040503050406030204" pitchFamily="18" charset="0"/>
                            <a:ea typeface="Cambria Math" panose="02040503050406030204" pitchFamily="18" charset="0"/>
                          </a:rPr>
                        </m:ctrlPr>
                      </m:radPr>
                      <m:deg/>
                      <m:e>
                        <m:r>
                          <a:rPr lang="en-US" altLang="zh-CN" sz="1600">
                            <a:solidFill>
                              <a:srgbClr val="000000"/>
                            </a:solidFill>
                            <a:latin typeface="Cambria Math" panose="02040503050406030204" pitchFamily="18" charset="0"/>
                            <a:ea typeface="方正书宋_GBK"/>
                            <a:cs typeface="Times New Roman" panose="02020603050405020304" pitchFamily="18" charset="0"/>
                          </a:rPr>
                          <m:t>2</m:t>
                        </m:r>
                        <m:r>
                          <m:rPr>
                            <m:nor/>
                          </m:rPr>
                          <a:rPr lang="en-US" altLang="zh-CN" sz="1600">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rPr>
                            </m:ctrlPr>
                          </m:sSubPr>
                          <m:e>
                            <m:r>
                              <a:rPr lang="en-US" altLang="zh-CN" sz="1600" i="1">
                                <a:solidFill>
                                  <a:srgbClr val="000000"/>
                                </a:solidFill>
                                <a:latin typeface="Cambria Math" panose="02040503050406030204" pitchFamily="18" charset="0"/>
                                <a:ea typeface="方正书宋_GBK"/>
                                <a:cs typeface="Times New Roman" panose="02020603050405020304" pitchFamily="18" charset="0"/>
                              </a:rPr>
                              <m:t>𝑝</m:t>
                            </m:r>
                          </m:e>
                          <m:sub>
                            <m:r>
                              <m:rPr>
                                <m:sty m:val="p"/>
                              </m:rPr>
                              <a:rPr lang="en-US" altLang="zh-CN" sz="1600">
                                <a:solidFill>
                                  <a:srgbClr val="000000"/>
                                </a:solidFill>
                                <a:latin typeface="Cambria Math" panose="02040503050406030204" pitchFamily="18" charset="0"/>
                                <a:ea typeface="方正书宋_GBK"/>
                                <a:cs typeface="Times New Roman" panose="02020603050405020304" pitchFamily="18" charset="0"/>
                              </a:rPr>
                              <m:t>P</m:t>
                            </m:r>
                          </m:sub>
                        </m:sSub>
                        <m:r>
                          <m:rPr>
                            <m:nor/>
                          </m:rPr>
                          <a:rPr lang="en-US" altLang="zh-CN" sz="1600" i="1">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rPr>
                            </m:ctrlPr>
                          </m:sSubPr>
                          <m:e>
                            <m:r>
                              <a:rPr lang="en-US" altLang="zh-CN" sz="1600" i="1">
                                <a:solidFill>
                                  <a:srgbClr val="000000"/>
                                </a:solidFill>
                                <a:latin typeface="Cambria Math" panose="02040503050406030204" pitchFamily="18" charset="0"/>
                                <a:ea typeface="方正书宋_GBK"/>
                                <a:cs typeface="Times New Roman" panose="02020603050405020304" pitchFamily="18" charset="0"/>
                              </a:rPr>
                              <m:t>𝑝</m:t>
                            </m:r>
                          </m:e>
                          <m:sub>
                            <m:r>
                              <a:rPr lang="en-US" altLang="zh-CN" sz="1600">
                                <a:solidFill>
                                  <a:srgbClr val="000000"/>
                                </a:solidFill>
                                <a:latin typeface="Cambria Math" panose="02040503050406030204" pitchFamily="18" charset="0"/>
                                <a:ea typeface="方正书宋_GBK"/>
                                <a:cs typeface="Times New Roman" panose="02020603050405020304" pitchFamily="18" charset="0"/>
                              </a:rPr>
                              <m:t>10</m:t>
                            </m:r>
                          </m:sub>
                        </m:sSub>
                        <m:r>
                          <m:rPr>
                            <m:nor/>
                          </m:rPr>
                          <a:rPr lang="en-US" altLang="zh-CN" sz="1600">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r>
                          <a:rPr lang="en-US" altLang="zh-CN" sz="1600" i="1">
                            <a:solidFill>
                              <a:srgbClr val="000000"/>
                            </a:solidFill>
                            <a:latin typeface="Cambria Math" panose="02040503050406030204" pitchFamily="18" charset="0"/>
                            <a:ea typeface="方正书宋_GBK"/>
                            <a:cs typeface="Times New Roman" panose="02020603050405020304" pitchFamily="18" charset="0"/>
                          </a:rPr>
                          <m:t>𝜌</m:t>
                        </m:r>
                      </m:e>
                    </m:rad>
                  </m:oMath>
                </a14:m>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1600" dirty="0">
                  <a:latin typeface="Times New Roman" panose="02020603050405020304" pitchFamily="18" charset="0"/>
                  <a:ea typeface="黑体" panose="02010609060101010101" pitchFamily="49" charset="-122"/>
                </a:endParaRPr>
              </a:p>
            </p:txBody>
          </p:sp>
        </mc:Choice>
        <mc:Fallback xmlns="">
          <p:sp>
            <p:nvSpPr>
              <p:cNvPr id="25" name="文本框 24">
                <a:extLst>
                  <a:ext uri="{FF2B5EF4-FFF2-40B4-BE49-F238E27FC236}">
                    <a16:creationId xmlns:a16="http://schemas.microsoft.com/office/drawing/2014/main" id="{CF9C0486-B24D-4593-85A3-CEBFDAF7A543}"/>
                  </a:ext>
                </a:extLst>
              </p:cNvPr>
              <p:cNvSpPr txBox="1">
                <a:spLocks noRot="1" noChangeAspect="1" noMove="1" noResize="1" noEditPoints="1" noAdjustHandles="1" noChangeArrowheads="1" noChangeShapeType="1" noTextEdit="1"/>
              </p:cNvSpPr>
              <p:nvPr/>
            </p:nvSpPr>
            <p:spPr>
              <a:xfrm>
                <a:off x="4515256" y="1773679"/>
                <a:ext cx="5578498" cy="861903"/>
              </a:xfrm>
              <a:prstGeom prst="rect">
                <a:avLst/>
              </a:prstGeom>
              <a:blipFill>
                <a:blip r:embed="rId4"/>
                <a:stretch>
                  <a:fillRect l="-656" b="-7092"/>
                </a:stretch>
              </a:blipFill>
            </p:spPr>
            <p:txBody>
              <a:bodyPr/>
              <a:lstStyle/>
              <a:p>
                <a:r>
                  <a:rPr lang="zh-CN" altLang="en-US">
                    <a:noFill/>
                  </a:rPr>
                  <a:t> </a:t>
                </a:r>
              </a:p>
            </p:txBody>
          </p:sp>
        </mc:Fallback>
      </mc:AlternateContent>
      <p:sp>
        <p:nvSpPr>
          <p:cNvPr id="26" name="矩形 25">
            <a:extLst>
              <a:ext uri="{FF2B5EF4-FFF2-40B4-BE49-F238E27FC236}">
                <a16:creationId xmlns:a16="http://schemas.microsoft.com/office/drawing/2014/main" id="{CBAF9FB8-EBC4-48EB-A5FE-616FCD28113E}"/>
              </a:ext>
            </a:extLst>
          </p:cNvPr>
          <p:cNvSpPr/>
          <p:nvPr/>
        </p:nvSpPr>
        <p:spPr>
          <a:xfrm>
            <a:off x="5117709" y="2654647"/>
            <a:ext cx="2090637"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其中</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的稳态值</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7" name="矩形 26">
            <a:extLst>
              <a:ext uri="{FF2B5EF4-FFF2-40B4-BE49-F238E27FC236}">
                <a16:creationId xmlns:a16="http://schemas.microsoft.com/office/drawing/2014/main" id="{AAF52AFC-1DCB-4B97-86F3-6AA30F9FA456}"/>
              </a:ext>
            </a:extLst>
          </p:cNvPr>
          <p:cNvSpPr/>
          <p:nvPr/>
        </p:nvSpPr>
        <p:spPr>
          <a:xfrm>
            <a:off x="5152556" y="3026985"/>
            <a:ext cx="2683748" cy="338554"/>
          </a:xfrm>
          <a:prstGeom prst="rect">
            <a:avLst/>
          </a:prstGeom>
        </p:spPr>
        <p:txBody>
          <a:bodyPr wrap="none">
            <a:spAutoFit/>
          </a:bodyPr>
          <a:lstStyle/>
          <a:p>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CV</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阀的流量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压力系数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FB3BE1EA-DAE2-4AF8-A9EC-6ECB32914347}"/>
                  </a:ext>
                </a:extLst>
              </p:cNvPr>
              <p:cNvSpPr/>
              <p:nvPr/>
            </p:nvSpPr>
            <p:spPr>
              <a:xfrm>
                <a:off x="5152556" y="3378301"/>
                <a:ext cx="2498761" cy="390492"/>
              </a:xfrm>
              <a:prstGeom prst="rect">
                <a:avLst/>
              </a:prstGeom>
            </p:spPr>
            <p:txBody>
              <a:bodyPr wrap="none">
                <a:spAutoFit/>
              </a:bodyPr>
              <a:lstStyle/>
              <a:p>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CV</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T0</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rad>
                      <m:radPr>
                        <m:degHide m:val="on"/>
                        <m:ctrlPr>
                          <a:rPr lang="zh-CN" altLang="zh-CN" sz="1600" i="1">
                            <a:latin typeface="Cambria Math" panose="02040503050406030204" pitchFamily="18" charset="0"/>
                            <a:ea typeface="Cambria Math" panose="02040503050406030204" pitchFamily="18" charset="0"/>
                          </a:rPr>
                        </m:ctrlPr>
                      </m:radPr>
                      <m:deg/>
                      <m:e>
                        <m:r>
                          <a:rPr lang="en-US" altLang="zh-CN" sz="1600">
                            <a:solidFill>
                              <a:srgbClr val="000000"/>
                            </a:solidFill>
                            <a:latin typeface="Cambria Math" panose="02040503050406030204" pitchFamily="18" charset="0"/>
                            <a:ea typeface="方正书宋_GBK"/>
                            <a:cs typeface="Times New Roman" panose="02020603050405020304" pitchFamily="18" charset="0"/>
                          </a:rPr>
                          <m:t>2</m:t>
                        </m:r>
                        <m:r>
                          <a:rPr lang="en-US" altLang="zh-CN" sz="1600" i="1">
                            <a:solidFill>
                              <a:srgbClr val="000000"/>
                            </a:solidFill>
                            <a:latin typeface="Cambria Math" panose="02040503050406030204" pitchFamily="18" charset="0"/>
                            <a:ea typeface="方正书宋_GBK"/>
                            <a:cs typeface="Times New Roman" panose="02020603050405020304" pitchFamily="18" charset="0"/>
                          </a:rPr>
                          <m:t>𝜌</m:t>
                        </m:r>
                        <m:r>
                          <m:rPr>
                            <m:nor/>
                          </m:rPr>
                          <a:rPr lang="en-US" altLang="zh-CN" sz="1600">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rPr>
                            </m:ctrlPr>
                          </m:sSubPr>
                          <m:e>
                            <m:r>
                              <a:rPr lang="en-US" altLang="zh-CN" sz="1600" i="1">
                                <a:solidFill>
                                  <a:srgbClr val="000000"/>
                                </a:solidFill>
                                <a:latin typeface="Cambria Math" panose="02040503050406030204" pitchFamily="18" charset="0"/>
                                <a:ea typeface="方正书宋_GBK"/>
                                <a:cs typeface="Times New Roman" panose="02020603050405020304" pitchFamily="18" charset="0"/>
                              </a:rPr>
                              <m:t>𝑝</m:t>
                            </m:r>
                          </m:e>
                          <m:sub>
                            <m:r>
                              <m:rPr>
                                <m:sty m:val="p"/>
                              </m:rPr>
                              <a:rPr lang="en-US" altLang="zh-CN" sz="1600">
                                <a:solidFill>
                                  <a:srgbClr val="000000"/>
                                </a:solidFill>
                                <a:latin typeface="Cambria Math" panose="02040503050406030204" pitchFamily="18" charset="0"/>
                                <a:ea typeface="方正书宋_GBK"/>
                                <a:cs typeface="Times New Roman" panose="02020603050405020304" pitchFamily="18" charset="0"/>
                              </a:rPr>
                              <m:t>P</m:t>
                            </m:r>
                          </m:sub>
                        </m:sSub>
                        <m:r>
                          <m:rPr>
                            <m:nor/>
                          </m:rPr>
                          <a:rPr lang="en-US" altLang="zh-CN" sz="1600" i="1">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rPr>
                            </m:ctrlPr>
                          </m:sSubPr>
                          <m:e>
                            <m:r>
                              <a:rPr lang="en-US" altLang="zh-CN" sz="1600" i="1">
                                <a:solidFill>
                                  <a:srgbClr val="000000"/>
                                </a:solidFill>
                                <a:latin typeface="Cambria Math" panose="02040503050406030204" pitchFamily="18" charset="0"/>
                                <a:ea typeface="方正书宋_GBK"/>
                                <a:cs typeface="Times New Roman" panose="02020603050405020304" pitchFamily="18" charset="0"/>
                              </a:rPr>
                              <m:t>𝑝</m:t>
                            </m:r>
                          </m:e>
                          <m:sub>
                            <m:r>
                              <a:rPr lang="en-US" altLang="zh-CN" sz="1600">
                                <a:solidFill>
                                  <a:srgbClr val="000000"/>
                                </a:solidFill>
                                <a:latin typeface="Cambria Math" panose="02040503050406030204" pitchFamily="18" charset="0"/>
                                <a:ea typeface="方正书宋_GBK"/>
                                <a:cs typeface="Times New Roman" panose="02020603050405020304" pitchFamily="18" charset="0"/>
                              </a:rPr>
                              <m:t>10</m:t>
                            </m:r>
                          </m:sub>
                        </m:sSub>
                        <m:r>
                          <m:rPr>
                            <m:nor/>
                          </m:rPr>
                          <a:rPr lang="en-US" altLang="zh-CN" sz="1600">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e>
                    </m:rad>
                  </m:oMath>
                </a14:m>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黑体" panose="02010609060101010101" pitchFamily="49" charset="-122"/>
                </a:endParaRPr>
              </a:p>
            </p:txBody>
          </p:sp>
        </mc:Choice>
        <mc:Fallback xmlns="">
          <p:sp>
            <p:nvSpPr>
              <p:cNvPr id="28" name="矩形 27">
                <a:extLst>
                  <a:ext uri="{FF2B5EF4-FFF2-40B4-BE49-F238E27FC236}">
                    <a16:creationId xmlns:a16="http://schemas.microsoft.com/office/drawing/2014/main" id="{FB3BE1EA-DAE2-4AF8-A9EC-6ECB32914347}"/>
                  </a:ext>
                </a:extLst>
              </p:cNvPr>
              <p:cNvSpPr>
                <a:spLocks noRot="1" noChangeAspect="1" noMove="1" noResize="1" noEditPoints="1" noAdjustHandles="1" noChangeArrowheads="1" noChangeShapeType="1" noTextEdit="1"/>
              </p:cNvSpPr>
              <p:nvPr/>
            </p:nvSpPr>
            <p:spPr>
              <a:xfrm>
                <a:off x="5152556" y="3378301"/>
                <a:ext cx="2498761" cy="390492"/>
              </a:xfrm>
              <a:prstGeom prst="rect">
                <a:avLst/>
              </a:prstGeom>
              <a:blipFill>
                <a:blip r:embed="rId5"/>
                <a:stretch>
                  <a:fillRect l="-1951" t="-4688" r="-1220" b="-21875"/>
                </a:stretch>
              </a:blipFill>
            </p:spPr>
            <p:txBody>
              <a:bodyPr/>
              <a:lstStyle/>
              <a:p>
                <a:r>
                  <a:rPr lang="zh-CN" altLang="en-US">
                    <a:noFill/>
                  </a:rPr>
                  <a:t> </a:t>
                </a:r>
              </a:p>
            </p:txBody>
          </p:sp>
        </mc:Fallback>
      </mc:AlternateContent>
      <p:sp>
        <p:nvSpPr>
          <p:cNvPr id="29" name="圆角矩形 6">
            <a:extLst>
              <a:ext uri="{FF2B5EF4-FFF2-40B4-BE49-F238E27FC236}">
                <a16:creationId xmlns:a16="http://schemas.microsoft.com/office/drawing/2014/main" id="{CE3E06BE-16A0-4D59-86A2-78D2EAF6ABBD}"/>
              </a:ext>
            </a:extLst>
          </p:cNvPr>
          <p:cNvSpPr/>
          <p:nvPr/>
        </p:nvSpPr>
        <p:spPr>
          <a:xfrm>
            <a:off x="657015" y="990600"/>
            <a:ext cx="3426035" cy="329247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30" name="圆角矩形 6">
            <a:extLst>
              <a:ext uri="{FF2B5EF4-FFF2-40B4-BE49-F238E27FC236}">
                <a16:creationId xmlns:a16="http://schemas.microsoft.com/office/drawing/2014/main" id="{FE05DB14-70C5-45AD-992D-BBB28C7AA5AE}"/>
              </a:ext>
            </a:extLst>
          </p:cNvPr>
          <p:cNvSpPr/>
          <p:nvPr/>
        </p:nvSpPr>
        <p:spPr>
          <a:xfrm>
            <a:off x="4548575" y="990600"/>
            <a:ext cx="3688225" cy="3292473"/>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31" name="矩形 30">
            <a:extLst>
              <a:ext uri="{FF2B5EF4-FFF2-40B4-BE49-F238E27FC236}">
                <a16:creationId xmlns:a16="http://schemas.microsoft.com/office/drawing/2014/main" id="{20192501-CD3E-41C8-B876-D58CBCDDE6CB}"/>
              </a:ext>
            </a:extLst>
          </p:cNvPr>
          <p:cNvSpPr/>
          <p:nvPr/>
        </p:nvSpPr>
        <p:spPr>
          <a:xfrm>
            <a:off x="2509066" y="1587753"/>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12-48</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2" name="矩形 31">
            <a:extLst>
              <a:ext uri="{FF2B5EF4-FFF2-40B4-BE49-F238E27FC236}">
                <a16:creationId xmlns:a16="http://schemas.microsoft.com/office/drawing/2014/main" id="{29D88D8C-B5FD-4950-A58E-AE21D3476D6C}"/>
              </a:ext>
            </a:extLst>
          </p:cNvPr>
          <p:cNvSpPr/>
          <p:nvPr/>
        </p:nvSpPr>
        <p:spPr>
          <a:xfrm>
            <a:off x="6865944" y="1545590"/>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12-49</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11100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barn(inVertical)">
                                      <p:cBhvr>
                                        <p:cTn id="20" dur="500"/>
                                        <p:tgtEl>
                                          <p:spTgt spid="3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arn(inVertical)">
                                      <p:cBhvr>
                                        <p:cTn id="23" dur="500"/>
                                        <p:tgtEl>
                                          <p:spTgt spid="2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arn(inVertical)">
                                      <p:cBhvr>
                                        <p:cTn id="29" dur="500"/>
                                        <p:tgtEl>
                                          <p:spTgt spid="21"/>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arn(inVertical)">
                                      <p:cBhvr>
                                        <p:cTn id="32" dur="500"/>
                                        <p:tgtEl>
                                          <p:spTgt spid="23"/>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arn(inVertical)">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1000"/>
                                        <p:tgtEl>
                                          <p:spTgt spid="30"/>
                                        </p:tgtEl>
                                      </p:cBhvr>
                                    </p:animEffect>
                                    <p:anim calcmode="lin" valueType="num">
                                      <p:cBhvr>
                                        <p:cTn id="41" dur="1000" fill="hold"/>
                                        <p:tgtEl>
                                          <p:spTgt spid="30"/>
                                        </p:tgtEl>
                                        <p:attrNameLst>
                                          <p:attrName>ppt_x</p:attrName>
                                        </p:attrNameLst>
                                      </p:cBhvr>
                                      <p:tavLst>
                                        <p:tav tm="0">
                                          <p:val>
                                            <p:strVal val="#ppt_x"/>
                                          </p:val>
                                        </p:tav>
                                        <p:tav tm="100000">
                                          <p:val>
                                            <p:strVal val="#ppt_x"/>
                                          </p:val>
                                        </p:tav>
                                      </p:tavLst>
                                    </p:anim>
                                    <p:anim calcmode="lin" valueType="num">
                                      <p:cBhvr>
                                        <p:cTn id="4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arn(inVertical)">
                                      <p:cBhvr>
                                        <p:cTn id="47" dur="500"/>
                                        <p:tgtEl>
                                          <p:spTgt spid="10"/>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arn(inVertical)">
                                      <p:cBhvr>
                                        <p:cTn id="50" dur="500"/>
                                        <p:tgtEl>
                                          <p:spTgt spid="14"/>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arn(inVertical)">
                                      <p:cBhvr>
                                        <p:cTn id="53" dur="500"/>
                                        <p:tgtEl>
                                          <p:spTgt spid="32"/>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barn(inVertical)">
                                      <p:cBhvr>
                                        <p:cTn id="56" dur="500"/>
                                        <p:tgtEl>
                                          <p:spTgt spid="25"/>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arn(inVertical)">
                                      <p:cBhvr>
                                        <p:cTn id="59" dur="500"/>
                                        <p:tgtEl>
                                          <p:spTgt spid="26"/>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arn(inVertical)">
                                      <p:cBhvr>
                                        <p:cTn id="62" dur="500"/>
                                        <p:tgtEl>
                                          <p:spTgt spid="27"/>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barn(inVertical)">
                                      <p:cBhvr>
                                        <p:cTn id="65" dur="500"/>
                                        <p:tgtEl>
                                          <p:spTgt spid="28"/>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barn(inVertical)">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4" grpId="0"/>
      <p:bldP spid="19" grpId="0"/>
      <p:bldP spid="20" grpId="0"/>
      <p:bldP spid="21" grpId="0"/>
      <p:bldP spid="23" grpId="0"/>
      <p:bldP spid="24" grpId="0"/>
      <p:bldP spid="25" grpId="0"/>
      <p:bldP spid="26" grpId="0"/>
      <p:bldP spid="27" grpId="0"/>
      <p:bldP spid="28" grpId="0"/>
      <p:bldP spid="29" grpId="0" animBg="1"/>
      <p:bldP spid="30" grpId="0" animBg="1"/>
      <p:bldP spid="31" grpId="0"/>
      <p:bldP spid="3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507671" y="159197"/>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第五节   </a:t>
            </a:r>
            <a:r>
              <a:rPr lang="zh-CN" altLang="zh-CN" sz="2800" dirty="0">
                <a:solidFill>
                  <a:prstClr val="white"/>
                </a:solidFill>
                <a:latin typeface="Times New Roman" panose="02020603050405020304" pitchFamily="18" charset="0"/>
                <a:ea typeface="黑体" panose="02010609060101010101" pitchFamily="49" charset="-122"/>
              </a:rPr>
              <a:t>进口节流调速回路的动态特性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 name="矩形 1">
            <a:extLst>
              <a:ext uri="{FF2B5EF4-FFF2-40B4-BE49-F238E27FC236}">
                <a16:creationId xmlns:a16="http://schemas.microsoft.com/office/drawing/2014/main" id="{48941349-A4D4-48F5-A8FC-967B53610E1A}"/>
              </a:ext>
            </a:extLst>
          </p:cNvPr>
          <p:cNvSpPr/>
          <p:nvPr/>
        </p:nvSpPr>
        <p:spPr>
          <a:xfrm>
            <a:off x="657015" y="997160"/>
            <a:ext cx="7570788" cy="784254"/>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可作出进口节流调速回路的框图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p>
        </p:txBody>
      </p:sp>
      <p:pic>
        <p:nvPicPr>
          <p:cNvPr id="31" name="12T12.EPS" descr="id:2147508667;FounderCES">
            <a:extLst>
              <a:ext uri="{FF2B5EF4-FFF2-40B4-BE49-F238E27FC236}">
                <a16:creationId xmlns:a16="http://schemas.microsoft.com/office/drawing/2014/main" id="{AF49EF2A-8704-4A05-8EC4-11C8CC0E99D7}"/>
              </a:ext>
            </a:extLst>
          </p:cNvPr>
          <p:cNvPicPr/>
          <p:nvPr/>
        </p:nvPicPr>
        <p:blipFill>
          <a:blip r:embed="rId2"/>
          <a:stretch>
            <a:fillRect/>
          </a:stretch>
        </p:blipFill>
        <p:spPr>
          <a:xfrm>
            <a:off x="2178050" y="1443795"/>
            <a:ext cx="3769592" cy="857629"/>
          </a:xfrm>
          <a:prstGeom prst="rect">
            <a:avLst/>
          </a:prstGeom>
        </p:spPr>
      </p:pic>
      <p:sp>
        <p:nvSpPr>
          <p:cNvPr id="3" name="矩形 2">
            <a:extLst>
              <a:ext uri="{FF2B5EF4-FFF2-40B4-BE49-F238E27FC236}">
                <a16:creationId xmlns:a16="http://schemas.microsoft.com/office/drawing/2014/main" id="{C2A59E72-30A4-4628-9826-B7ED2657CB16}"/>
              </a:ext>
            </a:extLst>
          </p:cNvPr>
          <p:cNvSpPr/>
          <p:nvPr/>
        </p:nvSpPr>
        <p:spPr>
          <a:xfrm>
            <a:off x="3407510" y="2304739"/>
            <a:ext cx="2069797" cy="252633"/>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12-12</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进口节流调速回路框图</a:t>
            </a:r>
            <a:endParaRPr lang="zh-CN" alt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6AA8CA88-8AFF-4DB8-B1DA-58C10EC8058F}"/>
              </a:ext>
            </a:extLst>
          </p:cNvPr>
          <p:cNvSpPr/>
          <p:nvPr/>
        </p:nvSpPr>
        <p:spPr>
          <a:xfrm>
            <a:off x="657014" y="2860246"/>
            <a:ext cx="7286625" cy="297517"/>
          </a:xfrm>
          <a:prstGeom prst="rect">
            <a:avLst/>
          </a:prstGeom>
        </p:spPr>
        <p:txBody>
          <a:bodyPr wrap="square">
            <a:spAutoFit/>
          </a:bodyPr>
          <a:lstStyle/>
          <a:p>
            <a:pPr indent="432000">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当节流阀阀口调定不变</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可变换为图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pic>
        <p:nvPicPr>
          <p:cNvPr id="32" name="12T13.EPS" descr="id:2147508674;FounderCES">
            <a:extLst>
              <a:ext uri="{FF2B5EF4-FFF2-40B4-BE49-F238E27FC236}">
                <a16:creationId xmlns:a16="http://schemas.microsoft.com/office/drawing/2014/main" id="{02EF000C-C440-4386-9B92-6765E80F61FE}"/>
              </a:ext>
            </a:extLst>
          </p:cNvPr>
          <p:cNvPicPr/>
          <p:nvPr/>
        </p:nvPicPr>
        <p:blipFill>
          <a:blip r:embed="rId3"/>
          <a:stretch>
            <a:fillRect/>
          </a:stretch>
        </p:blipFill>
        <p:spPr>
          <a:xfrm>
            <a:off x="2712107" y="3104119"/>
            <a:ext cx="3324435" cy="1232600"/>
          </a:xfrm>
          <a:prstGeom prst="rect">
            <a:avLst/>
          </a:prstGeom>
        </p:spPr>
      </p:pic>
      <p:sp>
        <p:nvSpPr>
          <p:cNvPr id="5" name="矩形 4">
            <a:extLst>
              <a:ext uri="{FF2B5EF4-FFF2-40B4-BE49-F238E27FC236}">
                <a16:creationId xmlns:a16="http://schemas.microsoft.com/office/drawing/2014/main" id="{78932436-4542-447F-8F53-9E5118C4CE48}"/>
              </a:ext>
            </a:extLst>
          </p:cNvPr>
          <p:cNvSpPr/>
          <p:nvPr/>
        </p:nvSpPr>
        <p:spPr>
          <a:xfrm>
            <a:off x="3392831" y="4375596"/>
            <a:ext cx="2358338" cy="230832"/>
          </a:xfrm>
          <a:prstGeom prst="rect">
            <a:avLst/>
          </a:prstGeom>
        </p:spPr>
        <p:txBody>
          <a:bodyPr wrap="none">
            <a:spAutoFit/>
          </a:bodyPr>
          <a:lstStyle/>
          <a:p>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12-13</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9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9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时进口节流调速回路框图</a:t>
            </a:r>
            <a:endParaRPr lang="zh-CN" altLang="en-US" dirty="0">
              <a:latin typeface="Times New Roman" panose="02020603050405020304" pitchFamily="18" charset="0"/>
              <a:ea typeface="黑体" panose="02010609060101010101" pitchFamily="49" charset="-122"/>
            </a:endParaRPr>
          </a:p>
        </p:txBody>
      </p:sp>
      <p:sp>
        <p:nvSpPr>
          <p:cNvPr id="33" name="圆角矩形 6">
            <a:extLst>
              <a:ext uri="{FF2B5EF4-FFF2-40B4-BE49-F238E27FC236}">
                <a16:creationId xmlns:a16="http://schemas.microsoft.com/office/drawing/2014/main" id="{CBE53A69-3262-43BA-866A-1F3D1E72E71F}"/>
              </a:ext>
            </a:extLst>
          </p:cNvPr>
          <p:cNvSpPr/>
          <p:nvPr/>
        </p:nvSpPr>
        <p:spPr>
          <a:xfrm>
            <a:off x="657014" y="1010830"/>
            <a:ext cx="8010735" cy="1585189"/>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35" name="圆角矩形 6">
            <a:extLst>
              <a:ext uri="{FF2B5EF4-FFF2-40B4-BE49-F238E27FC236}">
                <a16:creationId xmlns:a16="http://schemas.microsoft.com/office/drawing/2014/main" id="{A6AC24A1-B981-491F-8A0C-1B8D87BD8053}"/>
              </a:ext>
            </a:extLst>
          </p:cNvPr>
          <p:cNvSpPr/>
          <p:nvPr/>
        </p:nvSpPr>
        <p:spPr>
          <a:xfrm>
            <a:off x="657014" y="2729626"/>
            <a:ext cx="8010735" cy="193302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26586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fill="hold"/>
                                        <p:tgtEl>
                                          <p:spTgt spid="31"/>
                                        </p:tgtEl>
                                        <p:attrNameLst>
                                          <p:attrName>ppt_x</p:attrName>
                                        </p:attrNameLst>
                                      </p:cBhvr>
                                      <p:tavLst>
                                        <p:tav tm="0">
                                          <p:val>
                                            <p:strVal val="1+#ppt_w/2"/>
                                          </p:val>
                                        </p:tav>
                                        <p:tav tm="100000">
                                          <p:val>
                                            <p:strVal val="#ppt_x"/>
                                          </p:val>
                                        </p:tav>
                                      </p:tavLst>
                                    </p:anim>
                                    <p:anim calcmode="lin" valueType="num">
                                      <p:cBhvr additive="base">
                                        <p:cTn id="19" dur="500" fill="hold"/>
                                        <p:tgtEl>
                                          <p:spTgt spid="31"/>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1+#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anim calcmode="lin" valueType="num">
                                      <p:cBhvr>
                                        <p:cTn id="29" dur="1000" fill="hold"/>
                                        <p:tgtEl>
                                          <p:spTgt spid="35"/>
                                        </p:tgtEl>
                                        <p:attrNameLst>
                                          <p:attrName>ppt_x</p:attrName>
                                        </p:attrNameLst>
                                      </p:cBhvr>
                                      <p:tavLst>
                                        <p:tav tm="0">
                                          <p:val>
                                            <p:strVal val="#ppt_x"/>
                                          </p:val>
                                        </p:tav>
                                        <p:tav tm="100000">
                                          <p:val>
                                            <p:strVal val="#ppt_x"/>
                                          </p:val>
                                        </p:tav>
                                      </p:tavLst>
                                    </p:anim>
                                    <p:anim calcmode="lin" valueType="num">
                                      <p:cBhvr>
                                        <p:cTn id="3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0-#ppt_w/2"/>
                                          </p:val>
                                        </p:tav>
                                        <p:tav tm="100000">
                                          <p:val>
                                            <p:strVal val="#ppt_x"/>
                                          </p:val>
                                        </p:tav>
                                      </p:tavLst>
                                    </p:anim>
                                    <p:anim calcmode="lin" valueType="num">
                                      <p:cBhvr additive="base">
                                        <p:cTn id="36" dur="500" fill="hold"/>
                                        <p:tgtEl>
                                          <p:spTgt spid="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1+#ppt_w/2"/>
                                          </p:val>
                                        </p:tav>
                                        <p:tav tm="100000">
                                          <p:val>
                                            <p:strVal val="#ppt_x"/>
                                          </p:val>
                                        </p:tav>
                                      </p:tavLst>
                                    </p:anim>
                                    <p:anim calcmode="lin" valueType="num">
                                      <p:cBhvr additive="base">
                                        <p:cTn id="40" dur="500" fill="hold"/>
                                        <p:tgtEl>
                                          <p:spTgt spid="32"/>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33" grpId="0" animBg="1"/>
      <p:bldP spid="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627545" y="152587"/>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第五节   </a:t>
            </a:r>
            <a:r>
              <a:rPr lang="zh-CN" altLang="zh-CN" sz="2800" dirty="0">
                <a:solidFill>
                  <a:prstClr val="white"/>
                </a:solidFill>
                <a:latin typeface="Times New Roman" panose="02020603050405020304" pitchFamily="18" charset="0"/>
                <a:ea typeface="黑体" panose="02010609060101010101" pitchFamily="49" charset="-122"/>
              </a:rPr>
              <a:t>进口节流调速回路的动态特性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矩形 6">
            <a:extLst>
              <a:ext uri="{FF2B5EF4-FFF2-40B4-BE49-F238E27FC236}">
                <a16:creationId xmlns:a16="http://schemas.microsoft.com/office/drawing/2014/main" id="{17412383-08C5-43C4-9F44-14A8C133C131}"/>
              </a:ext>
            </a:extLst>
          </p:cNvPr>
          <p:cNvSpPr/>
          <p:nvPr/>
        </p:nvSpPr>
        <p:spPr>
          <a:xfrm>
            <a:off x="574464" y="985964"/>
            <a:ext cx="5839035" cy="374654"/>
          </a:xfrm>
          <a:prstGeom prst="rect">
            <a:avLst/>
          </a:prstGeom>
        </p:spPr>
        <p:txBody>
          <a:bodyPr wrap="square">
            <a:spAutoFit/>
          </a:bodyPr>
          <a:lstStyle/>
          <a:p>
            <a:pPr>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由图</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可得出以</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为输入量、</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为输出量的回路闭环传递函数</a:t>
            </a:r>
            <a:endParaRPr lang="zh-CN" altLang="en-US" sz="14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2C32034-FD74-4115-A620-2ED1D033D999}"/>
                  </a:ext>
                </a:extLst>
              </p:cNvPr>
              <p:cNvSpPr/>
              <p:nvPr/>
            </p:nvSpPr>
            <p:spPr>
              <a:xfrm>
                <a:off x="-107950" y="1292001"/>
                <a:ext cx="6775450" cy="8125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𝛷</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𝑣</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L</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den>
                      </m:f>
                      <m:r>
                        <a:rPr lang="zh-CN" altLang="en-US" sz="1400" i="0">
                          <a:latin typeface="Cambria Math" panose="02040503050406030204" pitchFamily="18" charset="0"/>
                        </a:rPr>
                        <m:t>=</m:t>
                      </m:r>
                      <m:r>
                        <m:rPr>
                          <m:nor/>
                        </m:rPr>
                        <a:rPr lang="zh-CN" altLang="en-US" sz="1400" i="1">
                          <a:latin typeface="Times New Roman" panose="02020603050405020304" pitchFamily="18" charset="0"/>
                          <a:ea typeface="黑体" panose="02010609060101010101" pitchFamily="49" charset="-122"/>
                        </a:rPr>
                        <m:t>−</m:t>
                      </m:r>
                      <m:f>
                        <m:fPr>
                          <m:ctrlPr>
                            <a:rPr lang="zh-CN" altLang="en-US" sz="1400" i="1">
                              <a:latin typeface="Cambria Math" panose="02040503050406030204" pitchFamily="18" charset="0"/>
                            </a:rPr>
                          </m:ctrlPr>
                        </m:fPr>
                        <m:num>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𝑉</m:t>
                              </m:r>
                            </m:num>
                            <m:den>
                              <m:r>
                                <a:rPr lang="zh-CN" altLang="en-US" sz="1400" i="1">
                                  <a:latin typeface="Cambria Math" panose="02040503050406030204" pitchFamily="18" charset="0"/>
                                </a:rPr>
                                <m:t>𝐾</m:t>
                              </m:r>
                            </m:den>
                          </m:f>
                          <m:r>
                            <a:rPr lang="zh-CN" altLang="en-US" sz="1400" i="1">
                              <a:latin typeface="Cambria Math" panose="02040503050406030204" pitchFamily="18" charset="0"/>
                            </a:rPr>
                            <m:t>𝑠</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CV</m:t>
                              </m:r>
                            </m:sub>
                          </m:sSub>
                        </m:num>
                        <m:den>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𝑉𝑚</m:t>
                              </m:r>
                            </m:num>
                            <m:den>
                              <m:r>
                                <a:rPr lang="zh-CN" altLang="en-US" sz="1400" i="1">
                                  <a:latin typeface="Cambria Math" panose="02040503050406030204" pitchFamily="18" charset="0"/>
                                </a:rPr>
                                <m:t>𝐾</m:t>
                              </m:r>
                            </m:den>
                          </m:f>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𝑠</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𝑉𝐵</m:t>
                                  </m:r>
                                </m:num>
                                <m:den>
                                  <m:r>
                                    <a:rPr lang="zh-CN" altLang="en-US" sz="1400" i="1">
                                      <a:latin typeface="Cambria Math" panose="02040503050406030204" pitchFamily="18" charset="0"/>
                                    </a:rPr>
                                    <m:t>𝐾</m:t>
                                  </m:r>
                                </m:den>
                              </m:f>
                              <m:r>
                                <a:rPr lang="zh-CN" altLang="en-US" sz="1400" i="0">
                                  <a:latin typeface="Cambria Math" panose="02040503050406030204" pitchFamily="18" charset="0"/>
                                </a:rPr>
                                <m:t>+</m:t>
                              </m:r>
                              <m:r>
                                <a:rPr lang="zh-CN" altLang="en-US" sz="1400" i="1">
                                  <a:latin typeface="Cambria Math" panose="02040503050406030204" pitchFamily="18" charset="0"/>
                                </a:rPr>
                                <m:t>𝑚</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0">
                                  <a:latin typeface="Cambria Math" panose="02040503050406030204" pitchFamily="18" charset="0"/>
                                </a:rPr>
                                <m:t>+</m:t>
                              </m:r>
                              <m:r>
                                <a:rPr lang="zh-CN" altLang="en-US" sz="1400" i="1">
                                  <a:latin typeface="Cambria Math" panose="02040503050406030204" pitchFamily="18" charset="0"/>
                                </a:rPr>
                                <m:t>𝑚</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CV</m:t>
                                  </m:r>
                                </m:sub>
                              </m:sSub>
                            </m:e>
                          </m:d>
                          <m:r>
                            <a:rPr lang="zh-CN" altLang="en-US" sz="1400" i="1">
                              <a:latin typeface="Cambria Math" panose="02040503050406030204" pitchFamily="18" charset="0"/>
                            </a:rPr>
                            <m:t>𝑠</m:t>
                          </m:r>
                          <m:r>
                            <a:rPr lang="zh-CN" altLang="en-US" sz="1400" i="0">
                              <a:latin typeface="Cambria Math" panose="02040503050406030204" pitchFamily="18" charset="0"/>
                            </a:rPr>
                            <m:t>+</m:t>
                          </m:r>
                          <m:r>
                            <a:rPr lang="zh-CN" altLang="en-US" sz="1400" i="1">
                              <a:latin typeface="Cambria Math" panose="02040503050406030204" pitchFamily="18" charset="0"/>
                            </a:rPr>
                            <m:t>𝐵</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0">
                              <a:latin typeface="Cambria Math" panose="02040503050406030204" pitchFamily="18" charset="0"/>
                            </a:rPr>
                            <m:t>+</m:t>
                          </m:r>
                          <m:r>
                            <a:rPr lang="zh-CN" altLang="en-US" sz="1400" i="1">
                              <a:latin typeface="Cambria Math" panose="02040503050406030204" pitchFamily="18" charset="0"/>
                            </a:rPr>
                            <m:t>𝐵</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CV</m:t>
                              </m:r>
                            </m:sub>
                          </m:sSub>
                          <m:r>
                            <a:rPr lang="zh-CN" altLang="en-US" sz="1400" i="0">
                              <a:latin typeface="Cambria Math" panose="02040503050406030204" pitchFamily="18" charset="0"/>
                            </a:rPr>
                            <m:t>+</m:t>
                          </m:r>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𝐴</m:t>
                              </m:r>
                            </m:e>
                            <m:sub>
                              <m:r>
                                <a:rPr lang="zh-CN" altLang="en-US" sz="1400" i="0">
                                  <a:latin typeface="Cambria Math" panose="02040503050406030204" pitchFamily="18" charset="0"/>
                                </a:rPr>
                                <m:t>1</m:t>
                              </m:r>
                            </m:sub>
                            <m:sup>
                              <m:r>
                                <a:rPr lang="zh-CN" altLang="en-US" sz="1400" i="0">
                                  <a:latin typeface="Cambria Math" panose="02040503050406030204" pitchFamily="18" charset="0"/>
                                </a:rPr>
                                <m:t>2</m:t>
                              </m:r>
                            </m:sup>
                          </m:sSubSup>
                        </m:den>
                      </m:f>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8" name="矩形 7">
                <a:extLst>
                  <a:ext uri="{FF2B5EF4-FFF2-40B4-BE49-F238E27FC236}">
                    <a16:creationId xmlns:a16="http://schemas.microsoft.com/office/drawing/2014/main" id="{F2C32034-FD74-4115-A620-2ED1D033D999}"/>
                  </a:ext>
                </a:extLst>
              </p:cNvPr>
              <p:cNvSpPr>
                <a:spLocks noRot="1" noChangeAspect="1" noMove="1" noResize="1" noEditPoints="1" noAdjustHandles="1" noChangeArrowheads="1" noChangeShapeType="1" noTextEdit="1"/>
              </p:cNvSpPr>
              <p:nvPr/>
            </p:nvSpPr>
            <p:spPr>
              <a:xfrm>
                <a:off x="-107950" y="1292001"/>
                <a:ext cx="6775450" cy="81259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8562609-FEE6-4FEC-8F63-01623C7AB61D}"/>
                  </a:ext>
                </a:extLst>
              </p:cNvPr>
              <p:cNvSpPr/>
              <p:nvPr/>
            </p:nvSpPr>
            <p:spPr>
              <a:xfrm>
                <a:off x="574464" y="2112830"/>
                <a:ext cx="2854499" cy="310213"/>
              </a:xfrm>
              <a:prstGeom prst="rect">
                <a:avLst/>
              </a:prstGeom>
            </p:spPr>
            <p:txBody>
              <a:bodyPr wrap="none">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CV</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&lt;&lt;</a:t>
                </a:r>
                <a14:m>
                  <m:oMath xmlns:m="http://schemas.openxmlformats.org/officeDocument/2006/math">
                    <m:sSubSup>
                      <m:sSubSupPr>
                        <m:ctrlPr>
                          <a:rPr lang="zh-CN" altLang="zh-CN" sz="1400" i="1">
                            <a:effectLst/>
                            <a:latin typeface="Cambria Math" panose="02040503050406030204" pitchFamily="18" charset="0"/>
                            <a:ea typeface="Cambria Math" panose="02040503050406030204" pitchFamily="18" charset="0"/>
                          </a:rPr>
                        </m:ctrlPr>
                      </m:sSubSup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𝐴</m:t>
                        </m:r>
                      </m:e>
                      <m:sub>
                        <m:r>
                          <a:rPr lang="en-US" altLang="zh-CN" sz="1400">
                            <a:solidFill>
                              <a:srgbClr val="000000"/>
                            </a:solidFill>
                            <a:latin typeface="Cambria Math" panose="02040503050406030204" pitchFamily="18" charset="0"/>
                            <a:ea typeface="方正书宋_GBK"/>
                            <a:cs typeface="Times New Roman" panose="02020603050405020304" pitchFamily="18" charset="0"/>
                          </a:rPr>
                          <m:t>1</m:t>
                        </m:r>
                      </m:sub>
                      <m:sup>
                        <m:r>
                          <a:rPr lang="en-US" altLang="zh-CN" sz="1400">
                            <a:solidFill>
                              <a:srgbClr val="000000"/>
                            </a:solidFill>
                            <a:latin typeface="Cambria Math" panose="02040503050406030204" pitchFamily="18" charset="0"/>
                            <a:ea typeface="方正书宋_GBK"/>
                            <a:cs typeface="Times New Roman" panose="02020603050405020304" pitchFamily="18" charset="0"/>
                          </a:rPr>
                          <m:t>2</m:t>
                        </m:r>
                      </m:sup>
                    </m:sSubSup>
                  </m:oMath>
                </a14:m>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上式可简化为</a:t>
                </a:r>
                <a:endParaRPr lang="zh-CN" altLang="en-US" sz="1400" dirty="0">
                  <a:latin typeface="Times New Roman" panose="02020603050405020304" pitchFamily="18" charset="0"/>
                  <a:ea typeface="黑体" panose="02010609060101010101" pitchFamily="49" charset="-122"/>
                </a:endParaRPr>
              </a:p>
            </p:txBody>
          </p:sp>
        </mc:Choice>
        <mc:Fallback xmlns="">
          <p:sp>
            <p:nvSpPr>
              <p:cNvPr id="9" name="矩形 8">
                <a:extLst>
                  <a:ext uri="{FF2B5EF4-FFF2-40B4-BE49-F238E27FC236}">
                    <a16:creationId xmlns:a16="http://schemas.microsoft.com/office/drawing/2014/main" id="{88562609-FEE6-4FEC-8F63-01623C7AB61D}"/>
                  </a:ext>
                </a:extLst>
              </p:cNvPr>
              <p:cNvSpPr>
                <a:spLocks noRot="1" noChangeAspect="1" noMove="1" noResize="1" noEditPoints="1" noAdjustHandles="1" noChangeArrowheads="1" noChangeShapeType="1" noTextEdit="1"/>
              </p:cNvSpPr>
              <p:nvPr/>
            </p:nvSpPr>
            <p:spPr>
              <a:xfrm>
                <a:off x="574464" y="2112830"/>
                <a:ext cx="2854499" cy="310213"/>
              </a:xfrm>
              <a:prstGeom prst="rect">
                <a:avLst/>
              </a:prstGeom>
              <a:blipFill>
                <a:blip r:embed="rId3"/>
                <a:stretch>
                  <a:fillRect l="-641" t="-6000" r="-427" b="-22000"/>
                </a:stretch>
              </a:blipFill>
            </p:spPr>
            <p:txBody>
              <a:bodyPr/>
              <a:lstStyle/>
              <a:p>
                <a:r>
                  <a:rPr lang="zh-CN" altLang="en-US">
                    <a:noFill/>
                  </a:rPr>
                  <a:t> </a:t>
                </a:r>
              </a:p>
            </p:txBody>
          </p:sp>
        </mc:Fallback>
      </mc:AlternateContent>
      <p:pic>
        <p:nvPicPr>
          <p:cNvPr id="19" name="12T13.EPS" descr="id:2147508674;FounderCES">
            <a:extLst>
              <a:ext uri="{FF2B5EF4-FFF2-40B4-BE49-F238E27FC236}">
                <a16:creationId xmlns:a16="http://schemas.microsoft.com/office/drawing/2014/main" id="{F418F2F7-634D-4283-8C68-3074AEBEAE7D}"/>
              </a:ext>
            </a:extLst>
          </p:cNvPr>
          <p:cNvPicPr/>
          <p:nvPr/>
        </p:nvPicPr>
        <p:blipFill>
          <a:blip r:embed="rId4"/>
          <a:stretch>
            <a:fillRect/>
          </a:stretch>
        </p:blipFill>
        <p:spPr>
          <a:xfrm>
            <a:off x="5345517" y="1974034"/>
            <a:ext cx="3744308" cy="1957898"/>
          </a:xfrm>
          <a:prstGeom prst="rect">
            <a:avLst/>
          </a:prstGeom>
        </p:spPr>
      </p:pic>
      <p:sp>
        <p:nvSpPr>
          <p:cNvPr id="11" name="矩形 10">
            <a:extLst>
              <a:ext uri="{FF2B5EF4-FFF2-40B4-BE49-F238E27FC236}">
                <a16:creationId xmlns:a16="http://schemas.microsoft.com/office/drawing/2014/main" id="{6B2AE8B3-7B57-49CC-A8E0-0AF43A62DCB9}"/>
              </a:ext>
            </a:extLst>
          </p:cNvPr>
          <p:cNvSpPr/>
          <p:nvPr/>
        </p:nvSpPr>
        <p:spPr>
          <a:xfrm>
            <a:off x="6189115" y="4000742"/>
            <a:ext cx="2316660" cy="230832"/>
          </a:xfrm>
          <a:prstGeom prst="rect">
            <a:avLst/>
          </a:prstGeom>
        </p:spPr>
        <p:txBody>
          <a:bodyPr wrap="none">
            <a:spAutoFit/>
          </a:bodyPr>
          <a:lstStyle/>
          <a:p>
            <a:pPr lvl="0"/>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12-13</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9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9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时进口节流调速回路框图</a:t>
            </a:r>
            <a:endParaRPr lang="zh-CN" altLang="en-US" dirty="0">
              <a:solidFill>
                <a:prstClr val="black"/>
              </a:solidFill>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AA09410-90E2-4D7A-9B06-8B75C2130F31}"/>
                  </a:ext>
                </a:extLst>
              </p:cNvPr>
              <p:cNvSpPr/>
              <p:nvPr/>
            </p:nvSpPr>
            <p:spPr>
              <a:xfrm>
                <a:off x="1531251" y="2431633"/>
                <a:ext cx="2645660" cy="9461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𝑣</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L</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den>
                      </m:f>
                      <m:r>
                        <a:rPr lang="zh-CN" altLang="en-US" sz="1400" i="0">
                          <a:latin typeface="Cambria Math" panose="02040503050406030204" pitchFamily="18" charset="0"/>
                        </a:rPr>
                        <m:t>=</m:t>
                      </m:r>
                      <m:r>
                        <m:rPr>
                          <m:nor/>
                        </m:rPr>
                        <a:rPr lang="zh-CN" altLang="en-US" sz="1400" i="1">
                          <a:latin typeface="Times New Roman" panose="02020603050405020304" pitchFamily="18" charset="0"/>
                          <a:ea typeface="黑体" panose="02010609060101010101" pitchFamily="49" charset="-122"/>
                        </a:rPr>
                        <m:t>−</m:t>
                      </m:r>
                      <m:f>
                        <m:fPr>
                          <m:ctrlPr>
                            <a:rPr lang="zh-CN" altLang="en-US" sz="1400" i="1">
                              <a:latin typeface="Cambria Math" panose="02040503050406030204" pitchFamily="18" charset="0"/>
                            </a:rPr>
                          </m:ctrlPr>
                        </m:fPr>
                        <m:num>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𝑉</m:t>
                                  </m:r>
                                </m:num>
                                <m:den>
                                  <m:r>
                                    <a:rPr lang="zh-CN" altLang="en-US" sz="1400" i="1">
                                      <a:latin typeface="Cambria Math" panose="02040503050406030204" pitchFamily="18" charset="0"/>
                                    </a:rPr>
                                    <m:t>𝐾</m:t>
                                  </m:r>
                                </m:den>
                              </m:f>
                              <m:r>
                                <a:rPr lang="zh-CN" altLang="en-US" sz="1400" i="1">
                                  <a:latin typeface="Cambria Math" panose="02040503050406030204" pitchFamily="18" charset="0"/>
                                </a:rPr>
                                <m:t>𝑠</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CV</m:t>
                                  </m:r>
                                </m:sub>
                              </m:sSub>
                            </m:e>
                          </m:d>
                          <m:r>
                            <m:rPr>
                              <m:nor/>
                            </m:rPr>
                            <a:rPr lang="zh-CN" altLang="en-US" sz="1400" i="1">
                              <a:latin typeface="Times New Roman" panose="02020603050405020304" pitchFamily="18" charset="0"/>
                              <a:ea typeface="黑体" panose="02010609060101010101" pitchFamily="49" charset="-122"/>
                            </a:rPr>
                            <m:t>/</m:t>
                          </m:r>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𝐴</m:t>
                              </m:r>
                            </m:e>
                            <m:sub>
                              <m:r>
                                <a:rPr lang="zh-CN" altLang="en-US" sz="1400" i="0">
                                  <a:latin typeface="Cambria Math" panose="02040503050406030204" pitchFamily="18" charset="0"/>
                                </a:rPr>
                                <m:t>1</m:t>
                              </m:r>
                            </m:sub>
                            <m:sup>
                              <m:r>
                                <a:rPr lang="zh-CN" altLang="en-US" sz="1400" i="0">
                                  <a:latin typeface="Cambria Math" panose="02040503050406030204" pitchFamily="18" charset="0"/>
                                </a:rPr>
                                <m:t>2</m:t>
                              </m:r>
                            </m:sup>
                          </m:sSubSup>
                        </m:num>
                        <m:den>
                          <m:f>
                            <m:fPr>
                              <m:ctrlPr>
                                <a:rPr lang="zh-CN" altLang="en-US" sz="1400" i="1">
                                  <a:latin typeface="Cambria Math" panose="02040503050406030204" pitchFamily="18" charset="0"/>
                                </a:rPr>
                              </m:ctrlPr>
                            </m:fPr>
                            <m:num>
                              <m:r>
                                <a:rPr lang="zh-CN" altLang="en-US" sz="1400" i="0">
                                  <a:latin typeface="Cambria Math" panose="02040503050406030204" pitchFamily="18" charset="0"/>
                                </a:rPr>
                                <m:t>1</m:t>
                              </m:r>
                            </m:num>
                            <m:den>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nCj</m:t>
                                  </m:r>
                                </m:sub>
                                <m:sup>
                                  <m:r>
                                    <a:rPr lang="zh-CN" altLang="en-US" sz="1400" i="0">
                                      <a:latin typeface="Cambria Math" panose="02040503050406030204" pitchFamily="18" charset="0"/>
                                    </a:rPr>
                                    <m:t>2</m:t>
                                  </m:r>
                                </m:sup>
                              </m:sSubSup>
                            </m:den>
                          </m:f>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𝑠</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Cj</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nCj</m:t>
                                  </m:r>
                                </m:sub>
                              </m:sSub>
                            </m:den>
                          </m:f>
                          <m:r>
                            <a:rPr lang="zh-CN" altLang="en-US" sz="1400" i="1">
                              <a:latin typeface="Cambria Math" panose="02040503050406030204" pitchFamily="18" charset="0"/>
                            </a:rPr>
                            <m:t>𝑠</m:t>
                          </m:r>
                          <m:r>
                            <a:rPr lang="zh-CN" altLang="en-US" sz="1400" i="0">
                              <a:latin typeface="Cambria Math" panose="02040503050406030204" pitchFamily="18" charset="0"/>
                            </a:rPr>
                            <m:t>+1</m:t>
                          </m:r>
                        </m:den>
                      </m:f>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3" name="矩形 12">
                <a:extLst>
                  <a:ext uri="{FF2B5EF4-FFF2-40B4-BE49-F238E27FC236}">
                    <a16:creationId xmlns:a16="http://schemas.microsoft.com/office/drawing/2014/main" id="{9AA09410-90E2-4D7A-9B06-8B75C2130F31}"/>
                  </a:ext>
                </a:extLst>
              </p:cNvPr>
              <p:cNvSpPr>
                <a:spLocks noRot="1" noChangeAspect="1" noMove="1" noResize="1" noEditPoints="1" noAdjustHandles="1" noChangeArrowheads="1" noChangeShapeType="1" noTextEdit="1"/>
              </p:cNvSpPr>
              <p:nvPr/>
            </p:nvSpPr>
            <p:spPr>
              <a:xfrm>
                <a:off x="1531251" y="2431633"/>
                <a:ext cx="2645660" cy="946156"/>
              </a:xfrm>
              <a:prstGeom prst="rect">
                <a:avLst/>
              </a:prstGeom>
              <a:blipFill>
                <a:blip r:embed="rId5"/>
                <a:stretch>
                  <a:fillRect/>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197EADBF-3DB7-440E-AEFE-E0916B941312}"/>
              </a:ext>
            </a:extLst>
          </p:cNvPr>
          <p:cNvSpPr/>
          <p:nvPr/>
        </p:nvSpPr>
        <p:spPr>
          <a:xfrm>
            <a:off x="563015" y="3282780"/>
            <a:ext cx="5626100" cy="297517"/>
          </a:xfrm>
          <a:prstGeom prst="rect">
            <a:avLst/>
          </a:prstGeom>
        </p:spPr>
        <p:txBody>
          <a:bodyPr wrap="square">
            <a:spAutoFit/>
          </a:bodyPr>
          <a:lstStyle/>
          <a:p>
            <a:pPr>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nCj</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ζ</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Cj</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分别代表回路的固有角频率和阻尼比</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其表达式为</a:t>
            </a: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96F1DCBB-CE15-42D8-9BCF-B6A517183747}"/>
                  </a:ext>
                </a:extLst>
              </p:cNvPr>
              <p:cNvSpPr/>
              <p:nvPr/>
            </p:nvSpPr>
            <p:spPr>
              <a:xfrm>
                <a:off x="1120813" y="3580297"/>
                <a:ext cx="2382575" cy="12300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1400" i="1">
                              <a:latin typeface="Cambria Math" panose="02040503050406030204" pitchFamily="18" charset="0"/>
                            </a:rPr>
                          </m:ctrlPr>
                        </m:dPr>
                        <m:e>
                          <m:m>
                            <m:mPr>
                              <m:plcHide m:val="on"/>
                              <m:mcs>
                                <m:mc>
                                  <m:mcPr>
                                    <m:count m:val="1"/>
                                    <m:mcJc m:val="center"/>
                                  </m:mcPr>
                                </m:mc>
                              </m:mcs>
                              <m:ctrlPr>
                                <a:rPr lang="zh-CN" altLang="en-US" sz="1400" i="1">
                                  <a:latin typeface="Cambria Math" panose="02040503050406030204" pitchFamily="18" charset="0"/>
                                </a:rPr>
                              </m:ctrlPr>
                            </m:mPr>
                            <m:m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nCj</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a:rPr lang="zh-CN" altLang="en-US" sz="1400" i="0">
                                        <a:latin typeface="Cambria Math" panose="02040503050406030204" pitchFamily="18" charset="0"/>
                                      </a:rPr>
                                      <m:t>1</m:t>
                                    </m:r>
                                  </m:sub>
                                </m:sSub>
                                <m:rad>
                                  <m:radPr>
                                    <m:degHide m:val="on"/>
                                    <m:ctrlPr>
                                      <a:rPr lang="zh-CN" altLang="en-US" sz="1400" i="1">
                                        <a:latin typeface="Cambria Math" panose="02040503050406030204" pitchFamily="18" charset="0"/>
                                      </a:rPr>
                                    </m:ctrlPr>
                                  </m:radPr>
                                  <m:deg/>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𝐾</m:t>
                                        </m:r>
                                      </m:num>
                                      <m:den>
                                        <m:r>
                                          <a:rPr lang="zh-CN" altLang="en-US" sz="1400" i="1">
                                            <a:latin typeface="Cambria Math" panose="02040503050406030204" pitchFamily="18" charset="0"/>
                                          </a:rPr>
                                          <m:t>𝑉𝑚</m:t>
                                        </m:r>
                                      </m:den>
                                    </m:f>
                                  </m:e>
                                </m:rad>
                              </m:e>
                            </m:mr>
                            <m:m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Cj</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𝑉𝐵</m:t>
                                    </m:r>
                                    <m:r>
                                      <a:rPr lang="zh-CN" altLang="en-US" sz="1400" i="0">
                                        <a:latin typeface="Cambria Math" panose="02040503050406030204" pitchFamily="18" charset="0"/>
                                      </a:rPr>
                                      <m:t>+</m:t>
                                    </m:r>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CV</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𝑚𝐾</m:t>
                                    </m:r>
                                  </m:num>
                                  <m:den>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a:rPr lang="zh-CN" altLang="en-US" sz="1400" i="0">
                                            <a:latin typeface="Cambria Math" panose="02040503050406030204" pitchFamily="18" charset="0"/>
                                          </a:rPr>
                                          <m:t>1</m:t>
                                        </m:r>
                                      </m:sub>
                                    </m:sSub>
                                    <m:rad>
                                      <m:radPr>
                                        <m:degHide m:val="on"/>
                                        <m:ctrlPr>
                                          <a:rPr lang="zh-CN" altLang="en-US" sz="1400" i="1">
                                            <a:latin typeface="Cambria Math" panose="02040503050406030204" pitchFamily="18" charset="0"/>
                                          </a:rPr>
                                        </m:ctrlPr>
                                      </m:radPr>
                                      <m:deg/>
                                      <m:e>
                                        <m:r>
                                          <a:rPr lang="zh-CN" altLang="en-US" sz="1400" i="1">
                                            <a:latin typeface="Cambria Math" panose="02040503050406030204" pitchFamily="18" charset="0"/>
                                          </a:rPr>
                                          <m:t>𝑉𝑚𝐾</m:t>
                                        </m:r>
                                      </m:e>
                                    </m:rad>
                                  </m:den>
                                </m:f>
                              </m:e>
                            </m:mr>
                          </m:m>
                        </m:e>
                      </m:d>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7" name="矩形 16">
                <a:extLst>
                  <a:ext uri="{FF2B5EF4-FFF2-40B4-BE49-F238E27FC236}">
                    <a16:creationId xmlns:a16="http://schemas.microsoft.com/office/drawing/2014/main" id="{96F1DCBB-CE15-42D8-9BCF-B6A517183747}"/>
                  </a:ext>
                </a:extLst>
              </p:cNvPr>
              <p:cNvSpPr>
                <a:spLocks noRot="1" noChangeAspect="1" noMove="1" noResize="1" noEditPoints="1" noAdjustHandles="1" noChangeArrowheads="1" noChangeShapeType="1" noTextEdit="1"/>
              </p:cNvSpPr>
              <p:nvPr/>
            </p:nvSpPr>
            <p:spPr>
              <a:xfrm>
                <a:off x="1120813" y="3580297"/>
                <a:ext cx="2382575" cy="1230080"/>
              </a:xfrm>
              <a:prstGeom prst="rect">
                <a:avLst/>
              </a:prstGeom>
              <a:blipFill>
                <a:blip r:embed="rId6"/>
                <a:stretch>
                  <a:fillRect/>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C5851F1B-41DC-4A84-802A-2992468B7B2B}"/>
              </a:ext>
            </a:extLst>
          </p:cNvPr>
          <p:cNvSpPr/>
          <p:nvPr/>
        </p:nvSpPr>
        <p:spPr>
          <a:xfrm>
            <a:off x="5783213" y="1591145"/>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12-50</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0" name="矩形 19">
            <a:extLst>
              <a:ext uri="{FF2B5EF4-FFF2-40B4-BE49-F238E27FC236}">
                <a16:creationId xmlns:a16="http://schemas.microsoft.com/office/drawing/2014/main" id="{C4816677-BBB2-4B9F-B332-AF187DCBB6CB}"/>
              </a:ext>
            </a:extLst>
          </p:cNvPr>
          <p:cNvSpPr/>
          <p:nvPr/>
        </p:nvSpPr>
        <p:spPr>
          <a:xfrm>
            <a:off x="3953576" y="2724911"/>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12-51</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1" name="矩形 20">
            <a:extLst>
              <a:ext uri="{FF2B5EF4-FFF2-40B4-BE49-F238E27FC236}">
                <a16:creationId xmlns:a16="http://schemas.microsoft.com/office/drawing/2014/main" id="{0BA973B0-1AFF-4B44-ABE0-6DE37CD7D75F}"/>
              </a:ext>
            </a:extLst>
          </p:cNvPr>
          <p:cNvSpPr/>
          <p:nvPr/>
        </p:nvSpPr>
        <p:spPr>
          <a:xfrm>
            <a:off x="3219948" y="4079921"/>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12-52</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74268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randombar(horizontal)">
                                      <p:cBhvr>
                                        <p:cTn id="16" dur="500"/>
                                        <p:tgtEl>
                                          <p:spTgt spid="1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3" grpId="0"/>
      <p:bldP spid="14" grpId="0"/>
      <p:bldP spid="17" grpId="0"/>
      <p:bldP spid="18" grpId="0"/>
      <p:bldP spid="20" grpId="0"/>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570005" y="172920"/>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第五节   </a:t>
            </a:r>
            <a:r>
              <a:rPr lang="zh-CN" altLang="zh-CN" sz="2800" dirty="0">
                <a:solidFill>
                  <a:prstClr val="white"/>
                </a:solidFill>
                <a:latin typeface="Times New Roman" panose="02020603050405020304" pitchFamily="18" charset="0"/>
                <a:ea typeface="黑体" panose="02010609060101010101" pitchFamily="49" charset="-122"/>
              </a:rPr>
              <a:t>进口节流调速回路的动态特性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 name="矩形 1">
            <a:extLst>
              <a:ext uri="{FF2B5EF4-FFF2-40B4-BE49-F238E27FC236}">
                <a16:creationId xmlns:a16="http://schemas.microsoft.com/office/drawing/2014/main" id="{F3EF5674-5895-4B95-BE2E-43E3025D9FB9}"/>
              </a:ext>
            </a:extLst>
          </p:cNvPr>
          <p:cNvSpPr/>
          <p:nvPr/>
        </p:nvSpPr>
        <p:spPr>
          <a:xfrm>
            <a:off x="1962343" y="1026954"/>
            <a:ext cx="2428870" cy="297517"/>
          </a:xfrm>
          <a:prstGeom prst="rect">
            <a:avLst/>
          </a:prstGeom>
        </p:spPr>
        <p:txBody>
          <a:bodyPr wrap="none">
            <a:spAutoFit/>
          </a:bodyPr>
          <a:lstStyle/>
          <a:p>
            <a:pPr>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由以上框图和公式可以看出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D96D0F6A-6045-4DC7-934F-C4F7252B1F7E}"/>
              </a:ext>
            </a:extLst>
          </p:cNvPr>
          <p:cNvSpPr/>
          <p:nvPr/>
        </p:nvSpPr>
        <p:spPr>
          <a:xfrm>
            <a:off x="1955778" y="1462880"/>
            <a:ext cx="6026581" cy="1020985"/>
          </a:xfrm>
          <a:prstGeom prst="rect">
            <a:avLst/>
          </a:prstGeom>
        </p:spPr>
        <p:txBody>
          <a:bodyPr wrap="square">
            <a:spAutoFit/>
          </a:bodyPr>
          <a:lstStyle/>
          <a:p>
            <a:pPr indent="360000">
              <a:lnSpc>
                <a:spcPct val="150000"/>
              </a:lnSpc>
              <a:spcAft>
                <a:spcPts val="0"/>
              </a:spcAft>
            </a:pPr>
            <a:r>
              <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液压缸驱动工作部件的进口节流调速回路</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当</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=const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是一个二阶系统</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其特征方程式中的系数均为正值。因此</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一般情况下它是能够稳定工作的</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且加大</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CV</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能使</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ζ</a:t>
            </a:r>
            <a:r>
              <a:rPr lang="en-US" altLang="zh-CN"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Cj</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增大</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从而减小超调量</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削弱振荡力度。</a:t>
            </a:r>
          </a:p>
        </p:txBody>
      </p:sp>
      <p:sp>
        <p:nvSpPr>
          <p:cNvPr id="4" name="矩形 3">
            <a:extLst>
              <a:ext uri="{FF2B5EF4-FFF2-40B4-BE49-F238E27FC236}">
                <a16:creationId xmlns:a16="http://schemas.microsoft.com/office/drawing/2014/main" id="{A4C5AABD-2060-4691-92D1-8BD3EEA95FEB}"/>
              </a:ext>
            </a:extLst>
          </p:cNvPr>
          <p:cNvSpPr/>
          <p:nvPr/>
        </p:nvSpPr>
        <p:spPr>
          <a:xfrm>
            <a:off x="1962343" y="3060373"/>
            <a:ext cx="5873750" cy="1020985"/>
          </a:xfrm>
          <a:prstGeom prst="rect">
            <a:avLst/>
          </a:prstGeom>
        </p:spPr>
        <p:txBody>
          <a:bodyPr wrap="square">
            <a:spAutoFit/>
          </a:bodyPr>
          <a:lstStyle/>
          <a:p>
            <a:pPr indent="360000">
              <a:lnSpc>
                <a:spcPct val="150000"/>
              </a:lnSpc>
              <a:spcAft>
                <a:spcPts val="0"/>
              </a:spcAft>
            </a:pPr>
            <a:r>
              <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增大液压缸无杆腔工作面积</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可有效地减小传递函数的增益</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因而降低外负载</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的变化对活塞移动速度</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的影响。同时</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传递函数</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为负值</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说明</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的变化与</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相反</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即</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增大</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减小。</a:t>
            </a:r>
          </a:p>
        </p:txBody>
      </p:sp>
    </p:spTree>
    <p:extLst>
      <p:ext uri="{BB962C8B-B14F-4D97-AF65-F5344CB8AC3E}">
        <p14:creationId xmlns:p14="http://schemas.microsoft.com/office/powerpoint/2010/main" val="318791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657015" y="142770"/>
            <a:ext cx="8130219" cy="523220"/>
          </a:xfrm>
          <a:prstGeom prst="rect">
            <a:avLst/>
          </a:prstGeom>
          <a:noFill/>
        </p:spPr>
        <p:txBody>
          <a:bodyPr wrap="square" rtlCol="0">
            <a:spAutoFit/>
          </a:bodyPr>
          <a:lstStyle/>
          <a:p>
            <a:pPr lvl="0">
              <a:defRPr/>
            </a:pPr>
            <a:r>
              <a:rPr kumimoji="0" lang="zh-CN" altLang="en-US" sz="2800" b="0" i="0" u="none" strike="noStrike" kern="120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rPr>
              <a:t>第</a:t>
            </a:r>
            <a:r>
              <a:rPr lang="zh-CN" altLang="en-US" sz="2800" dirty="0">
                <a:solidFill>
                  <a:schemeClr val="bg1"/>
                </a:solidFill>
                <a:latin typeface="Times New Roman" panose="02020603050405020304" pitchFamily="18" charset="0"/>
                <a:ea typeface="黑体" panose="02010609060101010101" pitchFamily="49" charset="-122"/>
              </a:rPr>
              <a:t>六</a:t>
            </a:r>
            <a:r>
              <a:rPr kumimoji="0" lang="zh-CN" altLang="en-US" sz="2800" b="0" i="0" u="none" strike="noStrike" kern="120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rPr>
              <a:t>节 </a:t>
            </a:r>
            <a:r>
              <a:rPr lang="zh-CN" altLang="zh-CN" sz="2800" dirty="0">
                <a:solidFill>
                  <a:schemeClr val="bg1"/>
                </a:solidFill>
                <a:latin typeface="Times New Roman" panose="02020603050405020304" pitchFamily="18" charset="0"/>
                <a:ea typeface="黑体" panose="02010609060101010101" pitchFamily="49" charset="-122"/>
              </a:rPr>
              <a:t>变量泵</a:t>
            </a:r>
            <a:r>
              <a:rPr lang="en-US" altLang="zh-CN" sz="2800" dirty="0">
                <a:solidFill>
                  <a:schemeClr val="bg1"/>
                </a:solidFill>
                <a:latin typeface="Times New Roman" panose="02020603050405020304" pitchFamily="18" charset="0"/>
                <a:ea typeface="黑体" panose="02010609060101010101" pitchFamily="49" charset="-122"/>
              </a:rPr>
              <a:t>-</a:t>
            </a:r>
            <a:r>
              <a:rPr lang="zh-CN" altLang="zh-CN" sz="2800" dirty="0">
                <a:solidFill>
                  <a:schemeClr val="bg1"/>
                </a:solidFill>
                <a:latin typeface="Times New Roman" panose="02020603050405020304" pitchFamily="18" charset="0"/>
                <a:ea typeface="黑体" panose="02010609060101010101" pitchFamily="49" charset="-122"/>
              </a:rPr>
              <a:t>定量马达容积调速回路的动态特性</a:t>
            </a:r>
            <a:endParaRPr kumimoji="0" lang="zh-CN" altLang="zh-CN" sz="2800" b="0" i="0" u="none" strike="noStrike" kern="120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pic>
        <p:nvPicPr>
          <p:cNvPr id="23" name="12T14.EPS" descr="id:2147508704;FounderCES">
            <a:extLst>
              <a:ext uri="{FF2B5EF4-FFF2-40B4-BE49-F238E27FC236}">
                <a16:creationId xmlns:a16="http://schemas.microsoft.com/office/drawing/2014/main" id="{8AC4CFC5-84EA-4E09-A708-8DBFFAEB2D96}"/>
              </a:ext>
            </a:extLst>
          </p:cNvPr>
          <p:cNvPicPr/>
          <p:nvPr/>
        </p:nvPicPr>
        <p:blipFill>
          <a:blip r:embed="rId2"/>
          <a:stretch>
            <a:fillRect/>
          </a:stretch>
        </p:blipFill>
        <p:spPr>
          <a:xfrm>
            <a:off x="3205480" y="1013602"/>
            <a:ext cx="2733040" cy="1359563"/>
          </a:xfrm>
          <a:prstGeom prst="rect">
            <a:avLst/>
          </a:prstGeom>
        </p:spPr>
      </p:pic>
      <p:sp>
        <p:nvSpPr>
          <p:cNvPr id="2" name="矩形 1">
            <a:extLst>
              <a:ext uri="{FF2B5EF4-FFF2-40B4-BE49-F238E27FC236}">
                <a16:creationId xmlns:a16="http://schemas.microsoft.com/office/drawing/2014/main" id="{8433A815-CBA9-4A06-BC22-5DBDBE95896A}"/>
              </a:ext>
            </a:extLst>
          </p:cNvPr>
          <p:cNvSpPr/>
          <p:nvPr/>
        </p:nvSpPr>
        <p:spPr>
          <a:xfrm>
            <a:off x="2180003" y="2391347"/>
            <a:ext cx="4572000" cy="410369"/>
          </a:xfrm>
          <a:prstGeom prst="rect">
            <a:avLst/>
          </a:prstGeom>
        </p:spPr>
        <p:txBody>
          <a:bodyPr>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12-14</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变量泵</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定量马达容积</a:t>
            </a:r>
          </a:p>
          <a:p>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调节回路简化原理图</a:t>
            </a:r>
            <a:endParaRPr lang="zh-CN" altLang="en-US" sz="900" dirty="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3D16B689-D0BD-4281-9C14-AA5B3273D69B}"/>
              </a:ext>
            </a:extLst>
          </p:cNvPr>
          <p:cNvSpPr/>
          <p:nvPr/>
        </p:nvSpPr>
        <p:spPr>
          <a:xfrm>
            <a:off x="1492250" y="2819899"/>
            <a:ext cx="6159500" cy="1708160"/>
          </a:xfrm>
          <a:prstGeom prst="rect">
            <a:avLst/>
          </a:prstGeom>
        </p:spPr>
        <p:txBody>
          <a:bodyPr wrap="square">
            <a:spAutoFit/>
          </a:bodyPr>
          <a:lstStyle/>
          <a:p>
            <a:pPr indent="432000">
              <a:lnSpc>
                <a:spcPct val="150000"/>
              </a:lnSpc>
              <a:spcAft>
                <a:spcPts val="0"/>
              </a:spcAft>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12-14</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所示为变量泵</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定量马达容积调速回路的简化原理图。由定量马达驱动工作机构</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负载</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旋转。当改变泵的排量来调节其输出流量或马达的负载转矩发生变化时</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由于油液的压缩性、机构的惯性和阻尼等因素的影响</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都会使回路内各处的压力和流量发生瞬时变化</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使液压马达的输出转速出现加速或减速的瞬态过程。</a:t>
            </a:r>
          </a:p>
        </p:txBody>
      </p:sp>
      <p:sp>
        <p:nvSpPr>
          <p:cNvPr id="24" name="直角三角形 23">
            <a:extLst>
              <a:ext uri="{FF2B5EF4-FFF2-40B4-BE49-F238E27FC236}">
                <a16:creationId xmlns:a16="http://schemas.microsoft.com/office/drawing/2014/main" id="{748E1FE8-1784-45E2-A580-4A1EAE2847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61927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1000"/>
                                        <p:tgtEl>
                                          <p:spTgt spid="2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688765" y="142770"/>
            <a:ext cx="8501874"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第六节 </a:t>
            </a:r>
            <a:r>
              <a:rPr lang="zh-CN" altLang="zh-CN" sz="2800" dirty="0">
                <a:solidFill>
                  <a:prstClr val="white"/>
                </a:solidFill>
                <a:latin typeface="Times New Roman" panose="02020603050405020304" pitchFamily="18" charset="0"/>
                <a:ea typeface="黑体" panose="02010609060101010101" pitchFamily="49" charset="-122"/>
              </a:rPr>
              <a:t>变量泵</a:t>
            </a:r>
            <a:r>
              <a:rPr lang="en-US" altLang="zh-CN" sz="2800" dirty="0">
                <a:solidFill>
                  <a:prstClr val="white"/>
                </a:solidFill>
                <a:latin typeface="Times New Roman" panose="02020603050405020304" pitchFamily="18" charset="0"/>
                <a:ea typeface="黑体" panose="02010609060101010101" pitchFamily="49" charset="-122"/>
              </a:rPr>
              <a:t>-</a:t>
            </a:r>
            <a:r>
              <a:rPr lang="zh-CN" altLang="zh-CN" sz="2800" dirty="0">
                <a:solidFill>
                  <a:prstClr val="white"/>
                </a:solidFill>
                <a:latin typeface="Times New Roman" panose="02020603050405020304" pitchFamily="18" charset="0"/>
                <a:ea typeface="黑体" panose="02010609060101010101" pitchFamily="49" charset="-122"/>
              </a:rPr>
              <a:t>定量马达容积调速回路的动态特性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 name="矩形 1">
            <a:extLst>
              <a:ext uri="{FF2B5EF4-FFF2-40B4-BE49-F238E27FC236}">
                <a16:creationId xmlns:a16="http://schemas.microsoft.com/office/drawing/2014/main" id="{E1C0EB85-2984-46A9-AF7A-0123D6D01096}"/>
              </a:ext>
            </a:extLst>
          </p:cNvPr>
          <p:cNvSpPr/>
          <p:nvPr/>
        </p:nvSpPr>
        <p:spPr>
          <a:xfrm>
            <a:off x="532994" y="1046711"/>
            <a:ext cx="2698175" cy="297517"/>
          </a:xfrm>
          <a:prstGeom prst="rect">
            <a:avLst/>
          </a:prstGeom>
        </p:spPr>
        <p:txBody>
          <a:bodyPr wrap="none">
            <a:spAutoFit/>
          </a:bodyPr>
          <a:lstStyle/>
          <a:p>
            <a:pPr>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液压马达轴上的转矩平衡方程为</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DF4358E4-72CF-472D-B749-C2D458DE8D3E}"/>
                  </a:ext>
                </a:extLst>
              </p:cNvPr>
              <p:cNvSpPr/>
              <p:nvPr/>
            </p:nvSpPr>
            <p:spPr>
              <a:xfrm>
                <a:off x="-800698" y="1435167"/>
                <a:ext cx="5740400" cy="6542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zh-CN" altLang="en-US" sz="1200" i="1">
                              <a:latin typeface="Cambria Math" panose="02040503050406030204" pitchFamily="18" charset="0"/>
                            </a:rPr>
                          </m:ctrlPr>
                        </m:limLowPr>
                        <m:e>
                          <m:groupChr>
                            <m:groupChrPr>
                              <m:chr m:val="⏟"/>
                              <m:ctrlPr>
                                <a:rPr lang="zh-CN" altLang="en-US" sz="1200" i="1">
                                  <a:latin typeface="Cambria Math" panose="02040503050406030204" pitchFamily="18" charset="0"/>
                                </a:rPr>
                              </m:ctrlPr>
                            </m:groupChr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M</m:t>
                                  </m:r>
                                </m:sub>
                              </m:sSub>
                              <m:r>
                                <m:rPr>
                                  <m:nor/>
                                </m:rPr>
                                <a:rPr lang="zh-CN" altLang="en-US" sz="1200" i="1">
                                  <a:latin typeface="Times New Roman" panose="02020603050405020304" pitchFamily="18" charset="0"/>
                                  <a:ea typeface="黑体" panose="02010609060101010101" pitchFamily="49" charset="-122"/>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1</m:t>
                                  </m:r>
                                </m:sub>
                              </m:sSub>
                              <m:r>
                                <m:rPr>
                                  <m:nor/>
                                </m:rPr>
                                <a:rPr lang="zh-CN" altLang="en-US" sz="1200" i="1">
                                  <a:latin typeface="Times New Roman" panose="02020603050405020304" pitchFamily="18" charset="0"/>
                                  <a:ea typeface="黑体" panose="02010609060101010101" pitchFamily="49" charset="-122"/>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2</m:t>
                                  </m:r>
                                </m:sub>
                              </m:sSub>
                              <m:r>
                                <m:rPr>
                                  <m:nor/>
                                </m:rPr>
                                <a:rPr lang="zh-CN" altLang="en-US" sz="1200" i="1">
                                  <a:latin typeface="Times New Roman" panose="02020603050405020304" pitchFamily="18" charset="0"/>
                                  <a:ea typeface="黑体" panose="02010609060101010101" pitchFamily="49" charset="-122"/>
                                </a:rPr>
                                <m:t>)</m:t>
                              </m:r>
                            </m:e>
                          </m:groupChr>
                        </m:e>
                        <m:lim>
                          <m:r>
                            <m:rPr>
                              <m:nor/>
                            </m:rPr>
                            <a:rPr lang="zh-CN" altLang="en-US" sz="1200" i="1">
                              <a:latin typeface="Times New Roman" panose="02020603050405020304" pitchFamily="18" charset="0"/>
                              <a:ea typeface="黑体" panose="02010609060101010101" pitchFamily="49" charset="-122"/>
                            </a:rPr>
                            <m:t>马达输出转矩</m:t>
                          </m:r>
                        </m:lim>
                      </m:limLow>
                      <m:r>
                        <a:rPr lang="zh-CN" altLang="en-US" sz="1200" i="0">
                          <a:latin typeface="Cambria Math" panose="02040503050406030204" pitchFamily="18" charset="0"/>
                        </a:rPr>
                        <m:t>=</m:t>
                      </m:r>
                      <m:limLow>
                        <m:limLowPr>
                          <m:ctrlPr>
                            <a:rPr lang="zh-CN" altLang="en-US" sz="1200" i="1">
                              <a:latin typeface="Cambria Math" panose="02040503050406030204" pitchFamily="18" charset="0"/>
                            </a:rPr>
                          </m:ctrlPr>
                        </m:limLowPr>
                        <m:e>
                          <m:groupChr>
                            <m:groupChrPr>
                              <m:chr m:val="⏟"/>
                              <m:ctrlPr>
                                <a:rPr lang="zh-CN" altLang="en-US" sz="1200" i="1">
                                  <a:latin typeface="Cambria Math" panose="02040503050406030204" pitchFamily="18" charset="0"/>
                                </a:rPr>
                              </m:ctrlPr>
                            </m:groupChr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𝐽</m:t>
                                  </m:r>
                                </m:e>
                                <m:sub>
                                  <m:r>
                                    <m:rPr>
                                      <m:sty m:val="p"/>
                                    </m:rPr>
                                    <a:rPr lang="zh-CN" altLang="en-US" sz="1200" i="0">
                                      <a:latin typeface="Cambria Math" panose="02040503050406030204" pitchFamily="18" charset="0"/>
                                    </a:rPr>
                                    <m:t>M</m:t>
                                  </m:r>
                                </m:sub>
                              </m:sSub>
                              <m:f>
                                <m:fPr>
                                  <m:ctrlPr>
                                    <a:rPr lang="zh-CN" altLang="en-US" sz="1200" i="1">
                                      <a:latin typeface="Cambria Math" panose="02040503050406030204" pitchFamily="18" charset="0"/>
                                    </a:rPr>
                                  </m:ctrlPr>
                                </m:fPr>
                                <m:num>
                                  <m:r>
                                    <m:rPr>
                                      <m:sty m:val="p"/>
                                    </m:rPr>
                                    <a:rPr lang="zh-CN" altLang="en-US" sz="1200" i="0">
                                      <a:latin typeface="Cambria Math" panose="02040503050406030204" pitchFamily="18" charset="0"/>
                                    </a:rPr>
                                    <m:t>d</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M</m:t>
                                      </m:r>
                                    </m:sub>
                                  </m:sSub>
                                </m:num>
                                <m:den>
                                  <m:r>
                                    <m:rPr>
                                      <m:sty m:val="p"/>
                                    </m:rPr>
                                    <a:rPr lang="zh-CN" altLang="en-US" sz="1200" i="0">
                                      <a:latin typeface="Cambria Math" panose="02040503050406030204" pitchFamily="18" charset="0"/>
                                    </a:rPr>
                                    <m:t>d</m:t>
                                  </m:r>
                                  <m:r>
                                    <a:rPr lang="zh-CN" altLang="en-US" sz="1200" i="1">
                                      <a:latin typeface="Cambria Math" panose="02040503050406030204" pitchFamily="18" charset="0"/>
                                    </a:rPr>
                                    <m:t>𝑡</m:t>
                                  </m:r>
                                </m:den>
                              </m:f>
                            </m:e>
                          </m:groupChr>
                        </m:e>
                        <m:lim>
                          <m:r>
                            <m:rPr>
                              <m:nor/>
                            </m:rPr>
                            <a:rPr lang="zh-CN" altLang="en-US" sz="1200" i="1">
                              <a:latin typeface="Times New Roman" panose="02020603050405020304" pitchFamily="18" charset="0"/>
                              <a:ea typeface="黑体" panose="02010609060101010101" pitchFamily="49" charset="-122"/>
                            </a:rPr>
                            <m:t>惯性转矩</m:t>
                          </m:r>
                        </m:lim>
                      </m:limLow>
                      <m:r>
                        <a:rPr lang="zh-CN" altLang="en-US" sz="1200" i="0">
                          <a:latin typeface="Cambria Math" panose="02040503050406030204" pitchFamily="18" charset="0"/>
                        </a:rPr>
                        <m:t>+</m:t>
                      </m:r>
                      <m:limLow>
                        <m:limLowPr>
                          <m:ctrlPr>
                            <a:rPr lang="zh-CN" altLang="en-US" sz="1200" i="1">
                              <a:latin typeface="Cambria Math" panose="02040503050406030204" pitchFamily="18" charset="0"/>
                            </a:rPr>
                          </m:ctrlPr>
                        </m:limLowPr>
                        <m:e>
                          <m:groupChr>
                            <m:groupChrPr>
                              <m:chr m:val="⏟"/>
                              <m:ctrlPr>
                                <a:rPr lang="zh-CN" altLang="en-US" sz="1200" i="1">
                                  <a:latin typeface="Cambria Math" panose="02040503050406030204" pitchFamily="18" charset="0"/>
                                </a:rPr>
                              </m:ctrlPr>
                            </m:groupChr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𝐵</m:t>
                                  </m:r>
                                </m:e>
                                <m:sub>
                                  <m:r>
                                    <m:rPr>
                                      <m:sty m:val="p"/>
                                    </m:rPr>
                                    <a:rPr lang="zh-CN" altLang="en-US" sz="1200" i="0">
                                      <a:latin typeface="Cambria Math" panose="02040503050406030204" pitchFamily="18" charset="0"/>
                                    </a:rPr>
                                    <m:t>M</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M</m:t>
                                  </m:r>
                                </m:sub>
                              </m:sSub>
                            </m:e>
                          </m:groupChr>
                        </m:e>
                        <m:lim>
                          <m:r>
                            <m:rPr>
                              <m:nor/>
                            </m:rPr>
                            <a:rPr lang="zh-CN" altLang="en-US" sz="1200" i="1">
                              <a:latin typeface="Times New Roman" panose="02020603050405020304" pitchFamily="18" charset="0"/>
                              <a:ea typeface="黑体" panose="02010609060101010101" pitchFamily="49" charset="-122"/>
                            </a:rPr>
                            <m:t>阻尼转矩</m:t>
                          </m:r>
                        </m:lim>
                      </m:limLow>
                      <m:r>
                        <a:rPr lang="zh-CN" altLang="en-US" sz="1200" i="0">
                          <a:latin typeface="Cambria Math" panose="02040503050406030204" pitchFamily="18" charset="0"/>
                        </a:rPr>
                        <m:t>+</m:t>
                      </m:r>
                      <m:limLow>
                        <m:limLowPr>
                          <m:ctrlPr>
                            <a:rPr lang="zh-CN" altLang="en-US" sz="1200" i="1">
                              <a:latin typeface="Cambria Math" panose="02040503050406030204" pitchFamily="18" charset="0"/>
                            </a:rPr>
                          </m:ctrlPr>
                        </m:limLowPr>
                        <m:e>
                          <m:groupChr>
                            <m:groupChrPr>
                              <m:chr m:val="⏟"/>
                              <m:ctrlPr>
                                <a:rPr lang="zh-CN" altLang="en-US" sz="1200" i="1">
                                  <a:latin typeface="Cambria Math" panose="02040503050406030204" pitchFamily="18" charset="0"/>
                                </a:rPr>
                              </m:ctrlPr>
                            </m:groupChr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𝑇</m:t>
                                  </m:r>
                                </m:e>
                                <m:sub>
                                  <m:r>
                                    <m:rPr>
                                      <m:sty m:val="p"/>
                                    </m:rPr>
                                    <a:rPr lang="zh-CN" altLang="en-US" sz="1200" i="0">
                                      <a:latin typeface="Cambria Math" panose="02040503050406030204" pitchFamily="18" charset="0"/>
                                    </a:rPr>
                                    <m:t>L</m:t>
                                  </m:r>
                                </m:sub>
                              </m:sSub>
                            </m:e>
                          </m:groupChr>
                        </m:e>
                        <m:lim>
                          <m:r>
                            <m:rPr>
                              <m:nor/>
                            </m:rPr>
                            <a:rPr lang="zh-CN" altLang="en-US" sz="1200" i="1">
                              <a:latin typeface="Times New Roman" panose="02020603050405020304" pitchFamily="18" charset="0"/>
                              <a:ea typeface="黑体" panose="02010609060101010101" pitchFamily="49" charset="-122"/>
                            </a:rPr>
                            <m:t>负载转矩</m:t>
                          </m:r>
                        </m:lim>
                      </m:limLow>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3" name="矩形 2">
                <a:extLst>
                  <a:ext uri="{FF2B5EF4-FFF2-40B4-BE49-F238E27FC236}">
                    <a16:creationId xmlns:a16="http://schemas.microsoft.com/office/drawing/2014/main" id="{DF4358E4-72CF-472D-B749-C2D458DE8D3E}"/>
                  </a:ext>
                </a:extLst>
              </p:cNvPr>
              <p:cNvSpPr>
                <a:spLocks noRot="1" noChangeAspect="1" noMove="1" noResize="1" noEditPoints="1" noAdjustHandles="1" noChangeArrowheads="1" noChangeShapeType="1" noTextEdit="1"/>
              </p:cNvSpPr>
              <p:nvPr/>
            </p:nvSpPr>
            <p:spPr>
              <a:xfrm>
                <a:off x="-800698" y="1435167"/>
                <a:ext cx="5740400" cy="654282"/>
              </a:xfrm>
              <a:prstGeom prst="rect">
                <a:avLst/>
              </a:prstGeom>
              <a:blipFill>
                <a:blip r:embed="rId2"/>
                <a:stretch>
                  <a:fillRect b="-3704"/>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265D16EA-DE8B-4320-97C3-13AC6260D081}"/>
              </a:ext>
            </a:extLst>
          </p:cNvPr>
          <p:cNvSpPr/>
          <p:nvPr/>
        </p:nvSpPr>
        <p:spPr>
          <a:xfrm>
            <a:off x="4305886" y="990432"/>
            <a:ext cx="5848360" cy="297517"/>
          </a:xfrm>
          <a:prstGeom prst="rect">
            <a:avLst/>
          </a:prstGeom>
        </p:spPr>
        <p:txBody>
          <a:bodyPr wrap="square">
            <a:spAutoFit/>
          </a:bodyPr>
          <a:lstStyle/>
          <a:p>
            <a:pPr>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a:t>
            </a:r>
            <a:endPar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D67ABA2A-65C2-4DB7-ADB2-F020596DC293}"/>
              </a:ext>
            </a:extLst>
          </p:cNvPr>
          <p:cNvSpPr/>
          <p:nvPr/>
        </p:nvSpPr>
        <p:spPr>
          <a:xfrm>
            <a:off x="333540" y="2882742"/>
            <a:ext cx="2967479" cy="297517"/>
          </a:xfrm>
          <a:prstGeom prst="rect">
            <a:avLst/>
          </a:prstGeom>
        </p:spPr>
        <p:txBody>
          <a:bodyPr wrap="none">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回路高压管路的流量连续方程为</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552C9C7-0091-4995-B13B-8D16C539C7FC}"/>
                  </a:ext>
                </a:extLst>
              </p:cNvPr>
              <p:cNvSpPr/>
              <p:nvPr/>
            </p:nvSpPr>
            <p:spPr>
              <a:xfrm>
                <a:off x="-567129" y="3209345"/>
                <a:ext cx="5651500" cy="6560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zh-CN" altLang="en-US" sz="1200" i="1">
                              <a:latin typeface="Cambria Math" panose="02040503050406030204" pitchFamily="18" charset="0"/>
                            </a:rPr>
                          </m:ctrlPr>
                        </m:limLowPr>
                        <m:e>
                          <m:groupChr>
                            <m:groupChrPr>
                              <m:chr m:val="⏟"/>
                              <m:ctrlPr>
                                <a:rPr lang="zh-CN" altLang="en-US" sz="1200" i="1">
                                  <a:latin typeface="Cambria Math" panose="02040503050406030204" pitchFamily="18" charset="0"/>
                                </a:rPr>
                              </m:ctrlPr>
                            </m:groupChr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P</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P</m:t>
                                  </m:r>
                                </m:sub>
                              </m:sSub>
                            </m:e>
                          </m:groupChr>
                        </m:e>
                        <m:lim>
                          <m:r>
                            <m:rPr>
                              <m:nor/>
                            </m:rPr>
                            <a:rPr lang="zh-CN" altLang="en-US" sz="1200" i="1">
                              <a:latin typeface="Times New Roman" panose="02020603050405020304" pitchFamily="18" charset="0"/>
                              <a:ea typeface="黑体" panose="02010609060101010101" pitchFamily="49" charset="-122"/>
                            </a:rPr>
                            <m:t>泵输出流量</m:t>
                          </m:r>
                        </m:lim>
                      </m:limLow>
                      <m:r>
                        <a:rPr lang="zh-CN" altLang="en-US" sz="1200" i="0">
                          <a:latin typeface="Cambria Math" panose="02040503050406030204" pitchFamily="18" charset="0"/>
                        </a:rPr>
                        <m:t>=</m:t>
                      </m:r>
                      <m:limLow>
                        <m:limLowPr>
                          <m:ctrlPr>
                            <a:rPr lang="zh-CN" altLang="en-US" sz="1200" i="1">
                              <a:latin typeface="Cambria Math" panose="02040503050406030204" pitchFamily="18" charset="0"/>
                            </a:rPr>
                          </m:ctrlPr>
                        </m:limLowPr>
                        <m:e>
                          <m:groupChr>
                            <m:groupChrPr>
                              <m:chr m:val="⏟"/>
                              <m:ctrlPr>
                                <a:rPr lang="zh-CN" altLang="en-US" sz="1200" i="1">
                                  <a:latin typeface="Cambria Math" panose="02040503050406030204" pitchFamily="18" charset="0"/>
                                </a:rPr>
                              </m:ctrlPr>
                            </m:groupChr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M</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M</m:t>
                                  </m:r>
                                </m:sub>
                              </m:sSub>
                            </m:e>
                          </m:groupChr>
                        </m:e>
                        <m:lim>
                          <m:r>
                            <m:rPr>
                              <m:nor/>
                            </m:rPr>
                            <a:rPr lang="zh-CN" altLang="en-US" sz="1200" i="1">
                              <a:latin typeface="Times New Roman" panose="02020603050405020304" pitchFamily="18" charset="0"/>
                              <a:ea typeface="黑体" panose="02010609060101010101" pitchFamily="49" charset="-122"/>
                            </a:rPr>
                            <m:t>马达旋转</m:t>
                          </m:r>
                        </m:lim>
                      </m:limLow>
                      <m:r>
                        <a:rPr lang="zh-CN" altLang="en-US" sz="1200" i="0">
                          <a:latin typeface="Cambria Math" panose="02040503050406030204" pitchFamily="18" charset="0"/>
                        </a:rPr>
                        <m:t>+</m:t>
                      </m:r>
                      <m:limLow>
                        <m:limLowPr>
                          <m:ctrlPr>
                            <a:rPr lang="zh-CN" altLang="en-US" sz="1200" i="1">
                              <a:latin typeface="Cambria Math" panose="02040503050406030204" pitchFamily="18" charset="0"/>
                            </a:rPr>
                          </m:ctrlPr>
                        </m:limLowPr>
                        <m:e>
                          <m:groupChr>
                            <m:groupChrPr>
                              <m:chr m:val="⏟"/>
                              <m:ctrlPr>
                                <a:rPr lang="zh-CN" altLang="en-US" sz="1200" i="1">
                                  <a:latin typeface="Cambria Math" panose="02040503050406030204" pitchFamily="18" charset="0"/>
                                </a:rPr>
                              </m:ctrlPr>
                            </m:groupChr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𝑘</m:t>
                                  </m:r>
                                </m:e>
                                <m:sub>
                                  <m:r>
                                    <m:rPr>
                                      <m:sty m:val="p"/>
                                    </m:rPr>
                                    <a:rPr lang="zh-CN" altLang="en-US" sz="1200" i="0">
                                      <a:latin typeface="Cambria Math" panose="02040503050406030204" pitchFamily="18" charset="0"/>
                                    </a:rPr>
                                    <m:t>lC</m:t>
                                  </m:r>
                                </m:sub>
                              </m:sSub>
                              <m:r>
                                <m:rPr>
                                  <m:nor/>
                                </m:rPr>
                                <a:rPr lang="zh-CN" altLang="en-US" sz="1200" i="1">
                                  <a:latin typeface="Times New Roman" panose="02020603050405020304" pitchFamily="18" charset="0"/>
                                  <a:ea typeface="黑体" panose="02010609060101010101" pitchFamily="49" charset="-122"/>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1</m:t>
                                  </m:r>
                                </m:sub>
                              </m:sSub>
                              <m:r>
                                <m:rPr>
                                  <m:nor/>
                                </m:rPr>
                                <a:rPr lang="zh-CN" altLang="en-US" sz="1200" i="1">
                                  <a:latin typeface="Times New Roman" panose="02020603050405020304" pitchFamily="18" charset="0"/>
                                  <a:ea typeface="黑体" panose="02010609060101010101" pitchFamily="49" charset="-122"/>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2</m:t>
                                  </m:r>
                                </m:sub>
                              </m:sSub>
                              <m:r>
                                <m:rPr>
                                  <m:nor/>
                                </m:rPr>
                                <a:rPr lang="zh-CN" altLang="en-US" sz="1200" i="1">
                                  <a:latin typeface="Times New Roman" panose="02020603050405020304" pitchFamily="18" charset="0"/>
                                  <a:ea typeface="黑体" panose="02010609060101010101" pitchFamily="49" charset="-122"/>
                                </a:rPr>
                                <m:t>)</m:t>
                              </m:r>
                            </m:e>
                          </m:groupChr>
                        </m:e>
                        <m:lim>
                          <m:r>
                            <m:rPr>
                              <m:nor/>
                            </m:rPr>
                            <a:rPr lang="zh-CN" altLang="en-US" sz="1200" i="1">
                              <a:latin typeface="Times New Roman" panose="02020603050405020304" pitchFamily="18" charset="0"/>
                              <a:ea typeface="黑体" panose="02010609060101010101" pitchFamily="49" charset="-122"/>
                            </a:rPr>
                            <m:t>泄漏量</m:t>
                          </m:r>
                        </m:lim>
                      </m:limLow>
                      <m:r>
                        <a:rPr lang="zh-CN" altLang="en-US" sz="1200" i="0">
                          <a:latin typeface="Cambria Math" panose="02040503050406030204" pitchFamily="18" charset="0"/>
                        </a:rPr>
                        <m:t>+</m:t>
                      </m:r>
                      <m:limLow>
                        <m:limLowPr>
                          <m:ctrlPr>
                            <a:rPr lang="zh-CN" altLang="en-US" sz="1200" i="1">
                              <a:latin typeface="Cambria Math" panose="02040503050406030204" pitchFamily="18" charset="0"/>
                            </a:rPr>
                          </m:ctrlPr>
                        </m:limLowPr>
                        <m:e>
                          <m:groupChr>
                            <m:groupChrPr>
                              <m:chr m:val="⏟"/>
                              <m:ctrlPr>
                                <a:rPr lang="zh-CN" altLang="en-US" sz="1200" i="1">
                                  <a:latin typeface="Cambria Math" panose="02040503050406030204" pitchFamily="18" charset="0"/>
                                </a:rPr>
                              </m:ctrlPr>
                            </m:groupChrPr>
                            <m:e>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𝑉</m:t>
                                  </m:r>
                                </m:num>
                                <m:den>
                                  <m:r>
                                    <a:rPr lang="zh-CN" altLang="en-US" sz="1200" i="1">
                                      <a:latin typeface="Cambria Math" panose="02040503050406030204" pitchFamily="18" charset="0"/>
                                    </a:rPr>
                                    <m:t>𝐾</m:t>
                                  </m:r>
                                </m:den>
                              </m:f>
                              <m:f>
                                <m:fPr>
                                  <m:ctrlPr>
                                    <a:rPr lang="zh-CN" altLang="en-US" sz="1200" i="1">
                                      <a:latin typeface="Cambria Math" panose="02040503050406030204" pitchFamily="18" charset="0"/>
                                    </a:rPr>
                                  </m:ctrlPr>
                                </m:fPr>
                                <m:num>
                                  <m:r>
                                    <m:rPr>
                                      <m:sty m:val="p"/>
                                    </m:rPr>
                                    <a:rPr lang="zh-CN" altLang="en-US" sz="1200" i="0">
                                      <a:latin typeface="Cambria Math" panose="02040503050406030204" pitchFamily="18" charset="0"/>
                                    </a:rPr>
                                    <m:t>d</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1</m:t>
                                      </m:r>
                                    </m:sub>
                                  </m:sSub>
                                </m:num>
                                <m:den>
                                  <m:r>
                                    <m:rPr>
                                      <m:sty m:val="p"/>
                                    </m:rPr>
                                    <a:rPr lang="zh-CN" altLang="en-US" sz="1200" i="0">
                                      <a:latin typeface="Cambria Math" panose="02040503050406030204" pitchFamily="18" charset="0"/>
                                    </a:rPr>
                                    <m:t>d</m:t>
                                  </m:r>
                                  <m:r>
                                    <a:rPr lang="zh-CN" altLang="en-US" sz="1200" i="1">
                                      <a:latin typeface="Cambria Math" panose="02040503050406030204" pitchFamily="18" charset="0"/>
                                    </a:rPr>
                                    <m:t>𝑡</m:t>
                                  </m:r>
                                </m:den>
                              </m:f>
                            </m:e>
                          </m:groupChr>
                        </m:e>
                        <m:lim>
                          <m:r>
                            <m:rPr>
                              <m:nor/>
                            </m:rPr>
                            <a:rPr lang="zh-CN" altLang="en-US" sz="1200" i="1">
                              <a:latin typeface="Times New Roman" panose="02020603050405020304" pitchFamily="18" charset="0"/>
                              <a:ea typeface="黑体" panose="02010609060101010101" pitchFamily="49" charset="-122"/>
                            </a:rPr>
                            <m:t>因油液压缩引</m:t>
                          </m:r>
                        </m:lim>
                      </m:limLow>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6" name="矩形 5">
                <a:extLst>
                  <a:ext uri="{FF2B5EF4-FFF2-40B4-BE49-F238E27FC236}">
                    <a16:creationId xmlns:a16="http://schemas.microsoft.com/office/drawing/2014/main" id="{A552C9C7-0091-4995-B13B-8D16C539C7FC}"/>
                  </a:ext>
                </a:extLst>
              </p:cNvPr>
              <p:cNvSpPr>
                <a:spLocks noRot="1" noChangeAspect="1" noMove="1" noResize="1" noEditPoints="1" noAdjustHandles="1" noChangeArrowheads="1" noChangeShapeType="1" noTextEdit="1"/>
              </p:cNvSpPr>
              <p:nvPr/>
            </p:nvSpPr>
            <p:spPr>
              <a:xfrm>
                <a:off x="-567129" y="3209345"/>
                <a:ext cx="5651500" cy="656077"/>
              </a:xfrm>
              <a:prstGeom prst="rect">
                <a:avLst/>
              </a:prstGeom>
              <a:blipFill>
                <a:blip r:embed="rId3"/>
                <a:stretch>
                  <a:fillRect b="-3704"/>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41200917-563E-4DF0-B094-7255A62D353F}"/>
              </a:ext>
            </a:extLst>
          </p:cNvPr>
          <p:cNvSpPr/>
          <p:nvPr/>
        </p:nvSpPr>
        <p:spPr>
          <a:xfrm>
            <a:off x="4202165" y="2752097"/>
            <a:ext cx="4572000" cy="502702"/>
          </a:xfrm>
          <a:prstGeom prst="rect">
            <a:avLst/>
          </a:prstGeom>
        </p:spPr>
        <p:txBody>
          <a:bodyPr>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ts val="1575"/>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圆角矩形 6">
            <a:extLst>
              <a:ext uri="{FF2B5EF4-FFF2-40B4-BE49-F238E27FC236}">
                <a16:creationId xmlns:a16="http://schemas.microsoft.com/office/drawing/2014/main" id="{695AFDC9-4F53-42FB-B7AE-2DA515E8DA28}"/>
              </a:ext>
            </a:extLst>
          </p:cNvPr>
          <p:cNvSpPr/>
          <p:nvPr/>
        </p:nvSpPr>
        <p:spPr>
          <a:xfrm>
            <a:off x="362694" y="927866"/>
            <a:ext cx="8351093" cy="152145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24" name="矩形 23">
            <a:extLst>
              <a:ext uri="{FF2B5EF4-FFF2-40B4-BE49-F238E27FC236}">
                <a16:creationId xmlns:a16="http://schemas.microsoft.com/office/drawing/2014/main" id="{2DB925F3-5CE6-4FB6-B802-717F2A5F4AD7}"/>
              </a:ext>
            </a:extLst>
          </p:cNvPr>
          <p:cNvSpPr/>
          <p:nvPr/>
        </p:nvSpPr>
        <p:spPr>
          <a:xfrm>
            <a:off x="3397457" y="1574309"/>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12-53</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5" name="矩形 24">
            <a:extLst>
              <a:ext uri="{FF2B5EF4-FFF2-40B4-BE49-F238E27FC236}">
                <a16:creationId xmlns:a16="http://schemas.microsoft.com/office/drawing/2014/main" id="{35A5ADB2-67C0-4165-AC87-7E05A5268AF1}"/>
              </a:ext>
            </a:extLst>
          </p:cNvPr>
          <p:cNvSpPr/>
          <p:nvPr/>
        </p:nvSpPr>
        <p:spPr>
          <a:xfrm>
            <a:off x="4348656" y="1693077"/>
            <a:ext cx="4572000" cy="502702"/>
          </a:xfrm>
          <a:prstGeom prst="rect">
            <a:avLst/>
          </a:prstGeom>
        </p:spPr>
        <p:txBody>
          <a:bodyPr>
            <a:spAutoFit/>
          </a:bodyPr>
          <a:lstStyle/>
          <a:p>
            <a:pPr lvl="0" indent="266700">
              <a:lnSpc>
                <a:spcPts val="1575"/>
              </a:lnSpc>
            </a:pP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J</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折算到马达轴上的等效转动惯量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lvl="0" indent="266700">
              <a:lnSpc>
                <a:spcPts val="1575"/>
              </a:lnSpc>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矩形 25">
            <a:extLst>
              <a:ext uri="{FF2B5EF4-FFF2-40B4-BE49-F238E27FC236}">
                <a16:creationId xmlns:a16="http://schemas.microsoft.com/office/drawing/2014/main" id="{14CF0984-D373-49DE-A34F-18657A32E427}"/>
              </a:ext>
            </a:extLst>
          </p:cNvPr>
          <p:cNvSpPr/>
          <p:nvPr/>
        </p:nvSpPr>
        <p:spPr>
          <a:xfrm>
            <a:off x="4348064" y="1454367"/>
            <a:ext cx="3975768" cy="297517"/>
          </a:xfrm>
          <a:prstGeom prst="rect">
            <a:avLst/>
          </a:prstGeom>
        </p:spPr>
        <p:txBody>
          <a:bodyPr wrap="none">
            <a:spAutoFit/>
          </a:bodyPr>
          <a:lstStyle/>
          <a:p>
            <a:pPr lvl="0">
              <a:lnSpc>
                <a:spcPts val="1575"/>
              </a:lnSpc>
            </a:pP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 </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回路高、低压管路压力</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并设</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=const;</a:t>
            </a: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矩形 27">
            <a:extLst>
              <a:ext uri="{FF2B5EF4-FFF2-40B4-BE49-F238E27FC236}">
                <a16:creationId xmlns:a16="http://schemas.microsoft.com/office/drawing/2014/main" id="{9056119D-6702-42DA-99C6-FF2AAA0A5B01}"/>
              </a:ext>
            </a:extLst>
          </p:cNvPr>
          <p:cNvSpPr/>
          <p:nvPr/>
        </p:nvSpPr>
        <p:spPr>
          <a:xfrm>
            <a:off x="4283759" y="1212965"/>
            <a:ext cx="4572000" cy="502702"/>
          </a:xfrm>
          <a:prstGeom prst="rect">
            <a:avLst/>
          </a:prstGeom>
        </p:spPr>
        <p:txBody>
          <a:bodyPr>
            <a:spAutoFit/>
          </a:bodyPr>
          <a:lstStyle/>
          <a:p>
            <a:pPr lvl="0">
              <a:lnSpc>
                <a:spcPts val="1575"/>
              </a:lnSpc>
            </a:pP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马达排量和角速度</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pPr lvl="0" indent="266700">
              <a:lnSpc>
                <a:spcPts val="1575"/>
              </a:lnSpc>
            </a:pP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 name="圆角矩形 6">
            <a:extLst>
              <a:ext uri="{FF2B5EF4-FFF2-40B4-BE49-F238E27FC236}">
                <a16:creationId xmlns:a16="http://schemas.microsoft.com/office/drawing/2014/main" id="{CCBEA5B1-E600-4F45-91F6-B14CD60A7E36}"/>
              </a:ext>
            </a:extLst>
          </p:cNvPr>
          <p:cNvSpPr/>
          <p:nvPr/>
        </p:nvSpPr>
        <p:spPr>
          <a:xfrm>
            <a:off x="423072" y="2598549"/>
            <a:ext cx="8351093" cy="163055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30" name="矩形 29">
            <a:extLst>
              <a:ext uri="{FF2B5EF4-FFF2-40B4-BE49-F238E27FC236}">
                <a16:creationId xmlns:a16="http://schemas.microsoft.com/office/drawing/2014/main" id="{6EE17BB8-D5C3-4078-81A7-32788284278A}"/>
              </a:ext>
            </a:extLst>
          </p:cNvPr>
          <p:cNvSpPr/>
          <p:nvPr/>
        </p:nvSpPr>
        <p:spPr>
          <a:xfrm>
            <a:off x="3708108" y="3341473"/>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12-54</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1" name="矩形 30">
            <a:extLst>
              <a:ext uri="{FF2B5EF4-FFF2-40B4-BE49-F238E27FC236}">
                <a16:creationId xmlns:a16="http://schemas.microsoft.com/office/drawing/2014/main" id="{7BC33B30-E32A-4FFA-9A28-7012642961ED}"/>
              </a:ext>
            </a:extLst>
          </p:cNvPr>
          <p:cNvSpPr/>
          <p:nvPr/>
        </p:nvSpPr>
        <p:spPr>
          <a:xfrm>
            <a:off x="4460687" y="2151803"/>
            <a:ext cx="2063385" cy="297517"/>
          </a:xfrm>
          <a:prstGeom prst="rect">
            <a:avLst/>
          </a:prstGeom>
        </p:spPr>
        <p:txBody>
          <a:bodyPr wrap="none">
            <a:spAutoFit/>
          </a:bodyPr>
          <a:lstStyle/>
          <a:p>
            <a:pPr lvl="0" indent="266700">
              <a:lnSpc>
                <a:spcPts val="1575"/>
              </a:lnSpc>
            </a:pP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外负载转矩。</a:t>
            </a:r>
            <a:endParaRPr lang="zh-CN" altLang="en-US" dirty="0">
              <a:latin typeface="Times New Roman" panose="02020603050405020304" pitchFamily="18" charset="0"/>
              <a:ea typeface="黑体" panose="02010609060101010101" pitchFamily="49" charset="-122"/>
            </a:endParaRPr>
          </a:p>
        </p:txBody>
      </p:sp>
      <p:sp>
        <p:nvSpPr>
          <p:cNvPr id="32" name="矩形 31">
            <a:extLst>
              <a:ext uri="{FF2B5EF4-FFF2-40B4-BE49-F238E27FC236}">
                <a16:creationId xmlns:a16="http://schemas.microsoft.com/office/drawing/2014/main" id="{3CFECF49-04E8-4412-A143-E72CB8C11B0B}"/>
              </a:ext>
            </a:extLst>
          </p:cNvPr>
          <p:cNvSpPr/>
          <p:nvPr/>
        </p:nvSpPr>
        <p:spPr>
          <a:xfrm>
            <a:off x="4598618" y="3202696"/>
            <a:ext cx="2367956" cy="297517"/>
          </a:xfrm>
          <a:prstGeom prst="rect">
            <a:avLst/>
          </a:prstGeom>
        </p:spPr>
        <p:txBody>
          <a:bodyPr wrap="none">
            <a:spAutoFit/>
          </a:bodyPr>
          <a:lstStyle/>
          <a:p>
            <a:pPr lvl="0" indent="266700">
              <a:lnSpc>
                <a:spcPts val="1575"/>
              </a:lnSpc>
            </a:pP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回路的泄漏系数</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矩形 32">
            <a:extLst>
              <a:ext uri="{FF2B5EF4-FFF2-40B4-BE49-F238E27FC236}">
                <a16:creationId xmlns:a16="http://schemas.microsoft.com/office/drawing/2014/main" id="{9675CBB4-B0C5-45A1-BA16-C7C114F04022}"/>
              </a:ext>
            </a:extLst>
          </p:cNvPr>
          <p:cNvSpPr/>
          <p:nvPr/>
        </p:nvSpPr>
        <p:spPr>
          <a:xfrm>
            <a:off x="4939702" y="3433404"/>
            <a:ext cx="3685624" cy="523220"/>
          </a:xfrm>
          <a:prstGeom prst="rect">
            <a:avLst/>
          </a:prstGeom>
        </p:spPr>
        <p:txBody>
          <a:bodyPr wrap="none">
            <a:spAutoFit/>
          </a:bodyPr>
          <a:lstStyle/>
          <a:p>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高压管路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包括泵和马达容腔</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内油液的</a:t>
            </a:r>
            <a:endPar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体积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黑体" panose="02010609060101010101" pitchFamily="49" charset="-122"/>
            </a:endParaRPr>
          </a:p>
        </p:txBody>
      </p:sp>
      <p:sp>
        <p:nvSpPr>
          <p:cNvPr id="34" name="矩形 33">
            <a:extLst>
              <a:ext uri="{FF2B5EF4-FFF2-40B4-BE49-F238E27FC236}">
                <a16:creationId xmlns:a16="http://schemas.microsoft.com/office/drawing/2014/main" id="{4EACDA0B-93E7-4FDC-8A24-1F33D886362B}"/>
              </a:ext>
            </a:extLst>
          </p:cNvPr>
          <p:cNvSpPr/>
          <p:nvPr/>
        </p:nvSpPr>
        <p:spPr>
          <a:xfrm>
            <a:off x="4939702" y="3847772"/>
            <a:ext cx="2100255" cy="307777"/>
          </a:xfrm>
          <a:prstGeom prst="rect">
            <a:avLst/>
          </a:prstGeom>
        </p:spPr>
        <p:txBody>
          <a:bodyPr wrap="none">
            <a:spAutoFit/>
          </a:bodyPr>
          <a:lstStyle/>
          <a:p>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油液的体积模量。</a:t>
            </a:r>
            <a:endParaRPr lang="zh-CN" altLang="en-US" dirty="0">
              <a:latin typeface="Times New Roman" panose="02020603050405020304" pitchFamily="18" charset="0"/>
              <a:ea typeface="黑体" panose="02010609060101010101" pitchFamily="49" charset="-122"/>
            </a:endParaRPr>
          </a:p>
        </p:txBody>
      </p:sp>
      <p:sp>
        <p:nvSpPr>
          <p:cNvPr id="35" name="矩形 34">
            <a:extLst>
              <a:ext uri="{FF2B5EF4-FFF2-40B4-BE49-F238E27FC236}">
                <a16:creationId xmlns:a16="http://schemas.microsoft.com/office/drawing/2014/main" id="{A8F68BE0-9892-46B6-AD57-1CF611FD108C}"/>
              </a:ext>
            </a:extLst>
          </p:cNvPr>
          <p:cNvSpPr/>
          <p:nvPr/>
        </p:nvSpPr>
        <p:spPr>
          <a:xfrm>
            <a:off x="4415002" y="1936225"/>
            <a:ext cx="2154757" cy="297517"/>
          </a:xfrm>
          <a:prstGeom prst="rect">
            <a:avLst/>
          </a:prstGeom>
        </p:spPr>
        <p:txBody>
          <a:bodyPr wrap="none">
            <a:spAutoFit/>
          </a:bodyPr>
          <a:lstStyle/>
          <a:p>
            <a:pPr lvl="0" indent="266700">
              <a:lnSpc>
                <a:spcPts val="1575"/>
              </a:lnSpc>
            </a:pP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粘性阻尼系数</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矩形 35">
            <a:extLst>
              <a:ext uri="{FF2B5EF4-FFF2-40B4-BE49-F238E27FC236}">
                <a16:creationId xmlns:a16="http://schemas.microsoft.com/office/drawing/2014/main" id="{9A068E38-C26E-4797-8C61-71E830A8A7F2}"/>
              </a:ext>
            </a:extLst>
          </p:cNvPr>
          <p:cNvSpPr/>
          <p:nvPr/>
        </p:nvSpPr>
        <p:spPr>
          <a:xfrm>
            <a:off x="4479442" y="2971194"/>
            <a:ext cx="4017446" cy="307777"/>
          </a:xfrm>
          <a:prstGeom prst="rect">
            <a:avLst/>
          </a:prstGeom>
        </p:spPr>
        <p:txBody>
          <a:bodyPr wrap="none">
            <a:spAutoFit/>
          </a:bodyPr>
          <a:lstStyle/>
          <a:p>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变量泵的排量和角速度</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并设</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cosnt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69821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ppt_w</p:attrName>
                                        </p:attrNameLst>
                                      </p:cBhvr>
                                      <p:tavLst>
                                        <p:tav tm="0">
                                          <p:val>
                                            <p:fltVal val="0"/>
                                          </p:val>
                                        </p:tav>
                                        <p:tav tm="100000">
                                          <p:val>
                                            <p:strVal val="#ppt_w"/>
                                          </p:val>
                                        </p:tav>
                                      </p:tavLst>
                                    </p:anim>
                                    <p:anim calcmode="lin" valueType="num">
                                      <p:cBhvr>
                                        <p:cTn id="25" dur="500" fill="hold"/>
                                        <p:tgtEl>
                                          <p:spTgt spid="24"/>
                                        </p:tgtEl>
                                        <p:attrNameLst>
                                          <p:attrName>ppt_h</p:attrName>
                                        </p:attrNameLst>
                                      </p:cBhvr>
                                      <p:tavLst>
                                        <p:tav tm="0">
                                          <p:val>
                                            <p:fltVal val="0"/>
                                          </p:val>
                                        </p:tav>
                                        <p:tav tm="100000">
                                          <p:val>
                                            <p:strVal val="#ppt_h"/>
                                          </p:val>
                                        </p:tav>
                                      </p:tavLst>
                                    </p:anim>
                                    <p:animEffect transition="in" filter="fade">
                                      <p:cBhvr>
                                        <p:cTn id="26" dur="500"/>
                                        <p:tgtEl>
                                          <p:spTgt spid="2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fltVal val="0"/>
                                          </p:val>
                                        </p:tav>
                                        <p:tav tm="100000">
                                          <p:val>
                                            <p:strVal val="#ppt_w"/>
                                          </p:val>
                                        </p:tav>
                                      </p:tavLst>
                                    </p:anim>
                                    <p:anim calcmode="lin" valueType="num">
                                      <p:cBhvr>
                                        <p:cTn id="35" dur="500" fill="hold"/>
                                        <p:tgtEl>
                                          <p:spTgt spid="4"/>
                                        </p:tgtEl>
                                        <p:attrNameLst>
                                          <p:attrName>ppt_h</p:attrName>
                                        </p:attrNameLst>
                                      </p:cBhvr>
                                      <p:tavLst>
                                        <p:tav tm="0">
                                          <p:val>
                                            <p:fltVal val="0"/>
                                          </p:val>
                                        </p:tav>
                                        <p:tav tm="100000">
                                          <p:val>
                                            <p:strVal val="#ppt_h"/>
                                          </p:val>
                                        </p:tav>
                                      </p:tavLst>
                                    </p:anim>
                                    <p:animEffect transition="in" filter="fade">
                                      <p:cBhvr>
                                        <p:cTn id="36" dur="500"/>
                                        <p:tgtEl>
                                          <p:spTgt spid="4"/>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fltVal val="0"/>
                                          </p:val>
                                        </p:tav>
                                        <p:tav tm="100000">
                                          <p:val>
                                            <p:strVal val="#ppt_w"/>
                                          </p:val>
                                        </p:tav>
                                      </p:tavLst>
                                    </p:anim>
                                    <p:anim calcmode="lin" valueType="num">
                                      <p:cBhvr>
                                        <p:cTn id="40" dur="500" fill="hold"/>
                                        <p:tgtEl>
                                          <p:spTgt spid="25"/>
                                        </p:tgtEl>
                                        <p:attrNameLst>
                                          <p:attrName>ppt_h</p:attrName>
                                        </p:attrNameLst>
                                      </p:cBhvr>
                                      <p:tavLst>
                                        <p:tav tm="0">
                                          <p:val>
                                            <p:fltVal val="0"/>
                                          </p:val>
                                        </p:tav>
                                        <p:tav tm="100000">
                                          <p:val>
                                            <p:strVal val="#ppt_h"/>
                                          </p:val>
                                        </p:tav>
                                      </p:tavLst>
                                    </p:anim>
                                    <p:animEffect transition="in" filter="fade">
                                      <p:cBhvr>
                                        <p:cTn id="41" dur="500"/>
                                        <p:tgtEl>
                                          <p:spTgt spid="25"/>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p:cTn id="44" dur="500" fill="hold"/>
                                        <p:tgtEl>
                                          <p:spTgt spid="31"/>
                                        </p:tgtEl>
                                        <p:attrNameLst>
                                          <p:attrName>ppt_w</p:attrName>
                                        </p:attrNameLst>
                                      </p:cBhvr>
                                      <p:tavLst>
                                        <p:tav tm="0">
                                          <p:val>
                                            <p:fltVal val="0"/>
                                          </p:val>
                                        </p:tav>
                                        <p:tav tm="100000">
                                          <p:val>
                                            <p:strVal val="#ppt_w"/>
                                          </p:val>
                                        </p:tav>
                                      </p:tavLst>
                                    </p:anim>
                                    <p:anim calcmode="lin" valueType="num">
                                      <p:cBhvr>
                                        <p:cTn id="45" dur="500" fill="hold"/>
                                        <p:tgtEl>
                                          <p:spTgt spid="31"/>
                                        </p:tgtEl>
                                        <p:attrNameLst>
                                          <p:attrName>ppt_h</p:attrName>
                                        </p:attrNameLst>
                                      </p:cBhvr>
                                      <p:tavLst>
                                        <p:tav tm="0">
                                          <p:val>
                                            <p:fltVal val="0"/>
                                          </p:val>
                                        </p:tav>
                                        <p:tav tm="100000">
                                          <p:val>
                                            <p:strVal val="#ppt_h"/>
                                          </p:val>
                                        </p:tav>
                                      </p:tavLst>
                                    </p:anim>
                                    <p:animEffect transition="in" filter="fade">
                                      <p:cBhvr>
                                        <p:cTn id="46" dur="500"/>
                                        <p:tgtEl>
                                          <p:spTgt spid="31"/>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p:cTn id="49" dur="500" fill="hold"/>
                                        <p:tgtEl>
                                          <p:spTgt spid="35"/>
                                        </p:tgtEl>
                                        <p:attrNameLst>
                                          <p:attrName>ppt_w</p:attrName>
                                        </p:attrNameLst>
                                      </p:cBhvr>
                                      <p:tavLst>
                                        <p:tav tm="0">
                                          <p:val>
                                            <p:fltVal val="0"/>
                                          </p:val>
                                        </p:tav>
                                        <p:tav tm="100000">
                                          <p:val>
                                            <p:strVal val="#ppt_w"/>
                                          </p:val>
                                        </p:tav>
                                      </p:tavLst>
                                    </p:anim>
                                    <p:anim calcmode="lin" valueType="num">
                                      <p:cBhvr>
                                        <p:cTn id="50" dur="500" fill="hold"/>
                                        <p:tgtEl>
                                          <p:spTgt spid="35"/>
                                        </p:tgtEl>
                                        <p:attrNameLst>
                                          <p:attrName>ppt_h</p:attrName>
                                        </p:attrNameLst>
                                      </p:cBhvr>
                                      <p:tavLst>
                                        <p:tav tm="0">
                                          <p:val>
                                            <p:fltVal val="0"/>
                                          </p:val>
                                        </p:tav>
                                        <p:tav tm="100000">
                                          <p:val>
                                            <p:strVal val="#ppt_h"/>
                                          </p:val>
                                        </p:tav>
                                      </p:tavLst>
                                    </p:anim>
                                    <p:animEffect transition="in" filter="fade">
                                      <p:cBhvr>
                                        <p:cTn id="51" dur="500"/>
                                        <p:tgtEl>
                                          <p:spTgt spid="35"/>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p:cTn id="54" dur="500" fill="hold"/>
                                        <p:tgtEl>
                                          <p:spTgt spid="26"/>
                                        </p:tgtEl>
                                        <p:attrNameLst>
                                          <p:attrName>ppt_w</p:attrName>
                                        </p:attrNameLst>
                                      </p:cBhvr>
                                      <p:tavLst>
                                        <p:tav tm="0">
                                          <p:val>
                                            <p:fltVal val="0"/>
                                          </p:val>
                                        </p:tav>
                                        <p:tav tm="100000">
                                          <p:val>
                                            <p:strVal val="#ppt_w"/>
                                          </p:val>
                                        </p:tav>
                                      </p:tavLst>
                                    </p:anim>
                                    <p:anim calcmode="lin" valueType="num">
                                      <p:cBhvr>
                                        <p:cTn id="55" dur="500" fill="hold"/>
                                        <p:tgtEl>
                                          <p:spTgt spid="26"/>
                                        </p:tgtEl>
                                        <p:attrNameLst>
                                          <p:attrName>ppt_h</p:attrName>
                                        </p:attrNameLst>
                                      </p:cBhvr>
                                      <p:tavLst>
                                        <p:tav tm="0">
                                          <p:val>
                                            <p:fltVal val="0"/>
                                          </p:val>
                                        </p:tav>
                                        <p:tav tm="100000">
                                          <p:val>
                                            <p:strVal val="#ppt_h"/>
                                          </p:val>
                                        </p:tav>
                                      </p:tavLst>
                                    </p:anim>
                                    <p:animEffect transition="in" filter="fade">
                                      <p:cBhvr>
                                        <p:cTn id="56" dur="500"/>
                                        <p:tgtEl>
                                          <p:spTgt spid="26"/>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1000"/>
                                        <p:tgtEl>
                                          <p:spTgt spid="29"/>
                                        </p:tgtEl>
                                      </p:cBhvr>
                                    </p:animEffect>
                                    <p:anim calcmode="lin" valueType="num">
                                      <p:cBhvr>
                                        <p:cTn id="62" dur="1000" fill="hold"/>
                                        <p:tgtEl>
                                          <p:spTgt spid="29"/>
                                        </p:tgtEl>
                                        <p:attrNameLst>
                                          <p:attrName>ppt_x</p:attrName>
                                        </p:attrNameLst>
                                      </p:cBhvr>
                                      <p:tavLst>
                                        <p:tav tm="0">
                                          <p:val>
                                            <p:strVal val="#ppt_x"/>
                                          </p:val>
                                        </p:tav>
                                        <p:tav tm="100000">
                                          <p:val>
                                            <p:strVal val="#ppt_x"/>
                                          </p:val>
                                        </p:tav>
                                      </p:tavLst>
                                    </p:anim>
                                    <p:anim calcmode="lin" valueType="num">
                                      <p:cBhvr>
                                        <p:cTn id="6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p:cTn id="68" dur="500" fill="hold"/>
                                        <p:tgtEl>
                                          <p:spTgt spid="5"/>
                                        </p:tgtEl>
                                        <p:attrNameLst>
                                          <p:attrName>ppt_w</p:attrName>
                                        </p:attrNameLst>
                                      </p:cBhvr>
                                      <p:tavLst>
                                        <p:tav tm="0">
                                          <p:val>
                                            <p:fltVal val="0"/>
                                          </p:val>
                                        </p:tav>
                                        <p:tav tm="100000">
                                          <p:val>
                                            <p:strVal val="#ppt_w"/>
                                          </p:val>
                                        </p:tav>
                                      </p:tavLst>
                                    </p:anim>
                                    <p:anim calcmode="lin" valueType="num">
                                      <p:cBhvr>
                                        <p:cTn id="69" dur="500" fill="hold"/>
                                        <p:tgtEl>
                                          <p:spTgt spid="5"/>
                                        </p:tgtEl>
                                        <p:attrNameLst>
                                          <p:attrName>ppt_h</p:attrName>
                                        </p:attrNameLst>
                                      </p:cBhvr>
                                      <p:tavLst>
                                        <p:tav tm="0">
                                          <p:val>
                                            <p:fltVal val="0"/>
                                          </p:val>
                                        </p:tav>
                                        <p:tav tm="100000">
                                          <p:val>
                                            <p:strVal val="#ppt_h"/>
                                          </p:val>
                                        </p:tav>
                                      </p:tavLst>
                                    </p:anim>
                                    <p:animEffect transition="in" filter="fade">
                                      <p:cBhvr>
                                        <p:cTn id="70" dur="500"/>
                                        <p:tgtEl>
                                          <p:spTgt spid="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p:cTn id="73" dur="500" fill="hold"/>
                                        <p:tgtEl>
                                          <p:spTgt spid="6"/>
                                        </p:tgtEl>
                                        <p:attrNameLst>
                                          <p:attrName>ppt_w</p:attrName>
                                        </p:attrNameLst>
                                      </p:cBhvr>
                                      <p:tavLst>
                                        <p:tav tm="0">
                                          <p:val>
                                            <p:fltVal val="0"/>
                                          </p:val>
                                        </p:tav>
                                        <p:tav tm="100000">
                                          <p:val>
                                            <p:strVal val="#ppt_w"/>
                                          </p:val>
                                        </p:tav>
                                      </p:tavLst>
                                    </p:anim>
                                    <p:anim calcmode="lin" valueType="num">
                                      <p:cBhvr>
                                        <p:cTn id="74" dur="500" fill="hold"/>
                                        <p:tgtEl>
                                          <p:spTgt spid="6"/>
                                        </p:tgtEl>
                                        <p:attrNameLst>
                                          <p:attrName>ppt_h</p:attrName>
                                        </p:attrNameLst>
                                      </p:cBhvr>
                                      <p:tavLst>
                                        <p:tav tm="0">
                                          <p:val>
                                            <p:fltVal val="0"/>
                                          </p:val>
                                        </p:tav>
                                        <p:tav tm="100000">
                                          <p:val>
                                            <p:strVal val="#ppt_h"/>
                                          </p:val>
                                        </p:tav>
                                      </p:tavLst>
                                    </p:anim>
                                    <p:animEffect transition="in" filter="fade">
                                      <p:cBhvr>
                                        <p:cTn id="75" dur="500"/>
                                        <p:tgtEl>
                                          <p:spTgt spid="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p:cTn id="78" dur="500" fill="hold"/>
                                        <p:tgtEl>
                                          <p:spTgt spid="30"/>
                                        </p:tgtEl>
                                        <p:attrNameLst>
                                          <p:attrName>ppt_w</p:attrName>
                                        </p:attrNameLst>
                                      </p:cBhvr>
                                      <p:tavLst>
                                        <p:tav tm="0">
                                          <p:val>
                                            <p:fltVal val="0"/>
                                          </p:val>
                                        </p:tav>
                                        <p:tav tm="100000">
                                          <p:val>
                                            <p:strVal val="#ppt_w"/>
                                          </p:val>
                                        </p:tav>
                                      </p:tavLst>
                                    </p:anim>
                                    <p:anim calcmode="lin" valueType="num">
                                      <p:cBhvr>
                                        <p:cTn id="79" dur="500" fill="hold"/>
                                        <p:tgtEl>
                                          <p:spTgt spid="30"/>
                                        </p:tgtEl>
                                        <p:attrNameLst>
                                          <p:attrName>ppt_h</p:attrName>
                                        </p:attrNameLst>
                                      </p:cBhvr>
                                      <p:tavLst>
                                        <p:tav tm="0">
                                          <p:val>
                                            <p:fltVal val="0"/>
                                          </p:val>
                                        </p:tav>
                                        <p:tav tm="100000">
                                          <p:val>
                                            <p:strVal val="#ppt_h"/>
                                          </p:val>
                                        </p:tav>
                                      </p:tavLst>
                                    </p:anim>
                                    <p:animEffect transition="in" filter="fade">
                                      <p:cBhvr>
                                        <p:cTn id="80" dur="500"/>
                                        <p:tgtEl>
                                          <p:spTgt spid="30"/>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 calcmode="lin" valueType="num">
                                      <p:cBhvr>
                                        <p:cTn id="83" dur="500" fill="hold"/>
                                        <p:tgtEl>
                                          <p:spTgt spid="36"/>
                                        </p:tgtEl>
                                        <p:attrNameLst>
                                          <p:attrName>ppt_w</p:attrName>
                                        </p:attrNameLst>
                                      </p:cBhvr>
                                      <p:tavLst>
                                        <p:tav tm="0">
                                          <p:val>
                                            <p:fltVal val="0"/>
                                          </p:val>
                                        </p:tav>
                                        <p:tav tm="100000">
                                          <p:val>
                                            <p:strVal val="#ppt_w"/>
                                          </p:val>
                                        </p:tav>
                                      </p:tavLst>
                                    </p:anim>
                                    <p:anim calcmode="lin" valueType="num">
                                      <p:cBhvr>
                                        <p:cTn id="84" dur="500" fill="hold"/>
                                        <p:tgtEl>
                                          <p:spTgt spid="36"/>
                                        </p:tgtEl>
                                        <p:attrNameLst>
                                          <p:attrName>ppt_h</p:attrName>
                                        </p:attrNameLst>
                                      </p:cBhvr>
                                      <p:tavLst>
                                        <p:tav tm="0">
                                          <p:val>
                                            <p:fltVal val="0"/>
                                          </p:val>
                                        </p:tav>
                                        <p:tav tm="100000">
                                          <p:val>
                                            <p:strVal val="#ppt_h"/>
                                          </p:val>
                                        </p:tav>
                                      </p:tavLst>
                                    </p:anim>
                                    <p:animEffect transition="in" filter="fade">
                                      <p:cBhvr>
                                        <p:cTn id="85" dur="500"/>
                                        <p:tgtEl>
                                          <p:spTgt spid="36"/>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 calcmode="lin" valueType="num">
                                      <p:cBhvr>
                                        <p:cTn id="88" dur="500" fill="hold"/>
                                        <p:tgtEl>
                                          <p:spTgt spid="32"/>
                                        </p:tgtEl>
                                        <p:attrNameLst>
                                          <p:attrName>ppt_w</p:attrName>
                                        </p:attrNameLst>
                                      </p:cBhvr>
                                      <p:tavLst>
                                        <p:tav tm="0">
                                          <p:val>
                                            <p:fltVal val="0"/>
                                          </p:val>
                                        </p:tav>
                                        <p:tav tm="100000">
                                          <p:val>
                                            <p:strVal val="#ppt_w"/>
                                          </p:val>
                                        </p:tav>
                                      </p:tavLst>
                                    </p:anim>
                                    <p:anim calcmode="lin" valueType="num">
                                      <p:cBhvr>
                                        <p:cTn id="89" dur="500" fill="hold"/>
                                        <p:tgtEl>
                                          <p:spTgt spid="32"/>
                                        </p:tgtEl>
                                        <p:attrNameLst>
                                          <p:attrName>ppt_h</p:attrName>
                                        </p:attrNameLst>
                                      </p:cBhvr>
                                      <p:tavLst>
                                        <p:tav tm="0">
                                          <p:val>
                                            <p:fltVal val="0"/>
                                          </p:val>
                                        </p:tav>
                                        <p:tav tm="100000">
                                          <p:val>
                                            <p:strVal val="#ppt_h"/>
                                          </p:val>
                                        </p:tav>
                                      </p:tavLst>
                                    </p:anim>
                                    <p:animEffect transition="in" filter="fade">
                                      <p:cBhvr>
                                        <p:cTn id="90" dur="500"/>
                                        <p:tgtEl>
                                          <p:spTgt spid="32"/>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10"/>
                                        </p:tgtEl>
                                        <p:attrNameLst>
                                          <p:attrName>style.visibility</p:attrName>
                                        </p:attrNameLst>
                                      </p:cBhvr>
                                      <p:to>
                                        <p:strVal val="visible"/>
                                      </p:to>
                                    </p:set>
                                    <p:anim calcmode="lin" valueType="num">
                                      <p:cBhvr>
                                        <p:cTn id="93" dur="500" fill="hold"/>
                                        <p:tgtEl>
                                          <p:spTgt spid="10"/>
                                        </p:tgtEl>
                                        <p:attrNameLst>
                                          <p:attrName>ppt_w</p:attrName>
                                        </p:attrNameLst>
                                      </p:cBhvr>
                                      <p:tavLst>
                                        <p:tav tm="0">
                                          <p:val>
                                            <p:fltVal val="0"/>
                                          </p:val>
                                        </p:tav>
                                        <p:tav tm="100000">
                                          <p:val>
                                            <p:strVal val="#ppt_w"/>
                                          </p:val>
                                        </p:tav>
                                      </p:tavLst>
                                    </p:anim>
                                    <p:anim calcmode="lin" valueType="num">
                                      <p:cBhvr>
                                        <p:cTn id="94" dur="500" fill="hold"/>
                                        <p:tgtEl>
                                          <p:spTgt spid="10"/>
                                        </p:tgtEl>
                                        <p:attrNameLst>
                                          <p:attrName>ppt_h</p:attrName>
                                        </p:attrNameLst>
                                      </p:cBhvr>
                                      <p:tavLst>
                                        <p:tav tm="0">
                                          <p:val>
                                            <p:fltVal val="0"/>
                                          </p:val>
                                        </p:tav>
                                        <p:tav tm="100000">
                                          <p:val>
                                            <p:strVal val="#ppt_h"/>
                                          </p:val>
                                        </p:tav>
                                      </p:tavLst>
                                    </p:anim>
                                    <p:animEffect transition="in" filter="fade">
                                      <p:cBhvr>
                                        <p:cTn id="95" dur="500"/>
                                        <p:tgtEl>
                                          <p:spTgt spid="10"/>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34"/>
                                        </p:tgtEl>
                                        <p:attrNameLst>
                                          <p:attrName>style.visibility</p:attrName>
                                        </p:attrNameLst>
                                      </p:cBhvr>
                                      <p:to>
                                        <p:strVal val="visible"/>
                                      </p:to>
                                    </p:set>
                                    <p:anim calcmode="lin" valueType="num">
                                      <p:cBhvr>
                                        <p:cTn id="98" dur="500" fill="hold"/>
                                        <p:tgtEl>
                                          <p:spTgt spid="34"/>
                                        </p:tgtEl>
                                        <p:attrNameLst>
                                          <p:attrName>ppt_w</p:attrName>
                                        </p:attrNameLst>
                                      </p:cBhvr>
                                      <p:tavLst>
                                        <p:tav tm="0">
                                          <p:val>
                                            <p:fltVal val="0"/>
                                          </p:val>
                                        </p:tav>
                                        <p:tav tm="100000">
                                          <p:val>
                                            <p:strVal val="#ppt_w"/>
                                          </p:val>
                                        </p:tav>
                                      </p:tavLst>
                                    </p:anim>
                                    <p:anim calcmode="lin" valueType="num">
                                      <p:cBhvr>
                                        <p:cTn id="99" dur="500" fill="hold"/>
                                        <p:tgtEl>
                                          <p:spTgt spid="34"/>
                                        </p:tgtEl>
                                        <p:attrNameLst>
                                          <p:attrName>ppt_h</p:attrName>
                                        </p:attrNameLst>
                                      </p:cBhvr>
                                      <p:tavLst>
                                        <p:tav tm="0">
                                          <p:val>
                                            <p:fltVal val="0"/>
                                          </p:val>
                                        </p:tav>
                                        <p:tav tm="100000">
                                          <p:val>
                                            <p:strVal val="#ppt_h"/>
                                          </p:val>
                                        </p:tav>
                                      </p:tavLst>
                                    </p:anim>
                                    <p:animEffect transition="in" filter="fade">
                                      <p:cBhvr>
                                        <p:cTn id="100" dur="500"/>
                                        <p:tgtEl>
                                          <p:spTgt spid="34"/>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33"/>
                                        </p:tgtEl>
                                        <p:attrNameLst>
                                          <p:attrName>style.visibility</p:attrName>
                                        </p:attrNameLst>
                                      </p:cBhvr>
                                      <p:to>
                                        <p:strVal val="visible"/>
                                      </p:to>
                                    </p:set>
                                    <p:anim calcmode="lin" valueType="num">
                                      <p:cBhvr>
                                        <p:cTn id="103" dur="500" fill="hold"/>
                                        <p:tgtEl>
                                          <p:spTgt spid="33"/>
                                        </p:tgtEl>
                                        <p:attrNameLst>
                                          <p:attrName>ppt_w</p:attrName>
                                        </p:attrNameLst>
                                      </p:cBhvr>
                                      <p:tavLst>
                                        <p:tav tm="0">
                                          <p:val>
                                            <p:fltVal val="0"/>
                                          </p:val>
                                        </p:tav>
                                        <p:tav tm="100000">
                                          <p:val>
                                            <p:strVal val="#ppt_w"/>
                                          </p:val>
                                        </p:tav>
                                      </p:tavLst>
                                    </p:anim>
                                    <p:anim calcmode="lin" valueType="num">
                                      <p:cBhvr>
                                        <p:cTn id="104" dur="500" fill="hold"/>
                                        <p:tgtEl>
                                          <p:spTgt spid="33"/>
                                        </p:tgtEl>
                                        <p:attrNameLst>
                                          <p:attrName>ppt_h</p:attrName>
                                        </p:attrNameLst>
                                      </p:cBhvr>
                                      <p:tavLst>
                                        <p:tav tm="0">
                                          <p:val>
                                            <p:fltVal val="0"/>
                                          </p:val>
                                        </p:tav>
                                        <p:tav tm="100000">
                                          <p:val>
                                            <p:strVal val="#ppt_h"/>
                                          </p:val>
                                        </p:tav>
                                      </p:tavLst>
                                    </p:anim>
                                    <p:animEffect transition="in" filter="fade">
                                      <p:cBhvr>
                                        <p:cTn id="10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10" grpId="0"/>
      <p:bldP spid="23" grpId="0" animBg="1"/>
      <p:bldP spid="24" grpId="0"/>
      <p:bldP spid="25" grpId="0"/>
      <p:bldP spid="26" grpId="0"/>
      <p:bldP spid="28" grpId="0"/>
      <p:bldP spid="29" grpId="0" animBg="1"/>
      <p:bldP spid="30" grpId="0"/>
      <p:bldP spid="31" grpId="0"/>
      <p:bldP spid="32" grpId="0"/>
      <p:bldP spid="33" grpId="0"/>
      <p:bldP spid="34"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D420439-907F-4C43-B9E6-17CFA62639E7}"/>
              </a:ext>
            </a:extLst>
          </p:cNvPr>
          <p:cNvSpPr/>
          <p:nvPr/>
        </p:nvSpPr>
        <p:spPr>
          <a:xfrm>
            <a:off x="703819" y="952362"/>
            <a:ext cx="7840599" cy="3600986"/>
          </a:xfrm>
          <a:prstGeom prst="rect">
            <a:avLst/>
          </a:prstGeom>
        </p:spPr>
        <p:txBody>
          <a:bodyPr wrap="square">
            <a:spAutoFit/>
          </a:bodyPr>
          <a:lstStyle/>
          <a:p>
            <a:pPr indent="504000">
              <a:lnSpc>
                <a:spcPct val="150000"/>
              </a:lnSpc>
            </a:pPr>
            <a:r>
              <a:rPr lang="zh-CN" altLang="zh-CN" sz="1900" dirty="0">
                <a:latin typeface="Times New Roman" panose="02020603050405020304" pitchFamily="18" charset="0"/>
                <a:ea typeface="黑体" panose="02010609060101010101" pitchFamily="49" charset="-122"/>
              </a:rPr>
              <a:t>研究液压元件或系统的动态性能必须使用</a:t>
            </a:r>
            <a:r>
              <a:rPr lang="zh-CN" altLang="zh-CN" sz="1900" b="1" dirty="0">
                <a:solidFill>
                  <a:srgbClr val="FF0000"/>
                </a:solidFill>
                <a:latin typeface="Times New Roman" panose="02020603050405020304" pitchFamily="18" charset="0"/>
                <a:ea typeface="黑体" panose="02010609060101010101" pitchFamily="49" charset="-122"/>
              </a:rPr>
              <a:t>自动控制理论</a:t>
            </a:r>
            <a:r>
              <a:rPr lang="zh-CN" altLang="zh-CN" sz="1900" dirty="0">
                <a:latin typeface="Times New Roman" panose="02020603050405020304" pitchFamily="18" charset="0"/>
                <a:ea typeface="黑体" panose="02010609060101010101" pitchFamily="49" charset="-122"/>
              </a:rPr>
              <a:t>。经典控制理论对分析、综合单变量的线性定常系统已发展得比较完善</a:t>
            </a:r>
            <a:r>
              <a:rPr lang="en-US" altLang="zh-CN" sz="1900" dirty="0">
                <a:latin typeface="Times New Roman" panose="02020603050405020304" pitchFamily="18" charset="0"/>
                <a:ea typeface="黑体" panose="02010609060101010101" pitchFamily="49" charset="-122"/>
              </a:rPr>
              <a:t>,</a:t>
            </a:r>
            <a:r>
              <a:rPr lang="zh-CN" altLang="zh-CN" sz="1900" dirty="0">
                <a:latin typeface="Times New Roman" panose="02020603050405020304" pitchFamily="18" charset="0"/>
                <a:ea typeface="黑体" panose="02010609060101010101" pitchFamily="49" charset="-122"/>
              </a:rPr>
              <a:t>可以简洁扼要地、形象地说清楚许多问题。各种液压元件和系统都有各自的特点</a:t>
            </a:r>
            <a:r>
              <a:rPr lang="en-US" altLang="zh-CN" sz="1900" dirty="0">
                <a:latin typeface="Times New Roman" panose="02020603050405020304" pitchFamily="18" charset="0"/>
                <a:ea typeface="黑体" panose="02010609060101010101" pitchFamily="49" charset="-122"/>
              </a:rPr>
              <a:t>,</a:t>
            </a:r>
            <a:r>
              <a:rPr lang="zh-CN" altLang="zh-CN" sz="1900" dirty="0">
                <a:latin typeface="Times New Roman" panose="02020603050405020304" pitchFamily="18" charset="0"/>
                <a:ea typeface="黑体" panose="02010609060101010101" pitchFamily="49" charset="-122"/>
              </a:rPr>
              <a:t>在分析动态特性之前</a:t>
            </a:r>
            <a:r>
              <a:rPr lang="en-US" altLang="zh-CN" sz="1900" dirty="0">
                <a:latin typeface="Times New Roman" panose="02020603050405020304" pitchFamily="18" charset="0"/>
                <a:ea typeface="黑体" panose="02010609060101010101" pitchFamily="49" charset="-122"/>
              </a:rPr>
              <a:t>,</a:t>
            </a:r>
            <a:r>
              <a:rPr lang="zh-CN" altLang="zh-CN" sz="1900" dirty="0">
                <a:latin typeface="Times New Roman" panose="02020603050405020304" pitchFamily="18" charset="0"/>
                <a:ea typeface="黑体" panose="02010609060101010101" pitchFamily="49" charset="-122"/>
              </a:rPr>
              <a:t>必须建立该元件</a:t>
            </a:r>
            <a:r>
              <a:rPr lang="en-US" altLang="zh-CN" sz="1900" dirty="0">
                <a:latin typeface="Times New Roman" panose="02020603050405020304" pitchFamily="18" charset="0"/>
                <a:ea typeface="黑体" panose="02010609060101010101" pitchFamily="49" charset="-122"/>
              </a:rPr>
              <a:t>(</a:t>
            </a:r>
            <a:r>
              <a:rPr lang="zh-CN" altLang="zh-CN" sz="1900" dirty="0">
                <a:latin typeface="Times New Roman" panose="02020603050405020304" pitchFamily="18" charset="0"/>
                <a:ea typeface="黑体" panose="02010609060101010101" pitchFamily="49" charset="-122"/>
              </a:rPr>
              <a:t>或系统</a:t>
            </a:r>
            <a:r>
              <a:rPr lang="en-US" altLang="zh-CN" sz="1900" dirty="0">
                <a:latin typeface="Times New Roman" panose="02020603050405020304" pitchFamily="18" charset="0"/>
                <a:ea typeface="黑体" panose="02010609060101010101" pitchFamily="49" charset="-122"/>
              </a:rPr>
              <a:t>)</a:t>
            </a:r>
            <a:r>
              <a:rPr lang="zh-CN" altLang="zh-CN" sz="1900" dirty="0">
                <a:latin typeface="Times New Roman" panose="02020603050405020304" pitchFamily="18" charset="0"/>
                <a:ea typeface="黑体" panose="02010609060101010101" pitchFamily="49" charset="-122"/>
              </a:rPr>
              <a:t>的数学模型</a:t>
            </a:r>
            <a:r>
              <a:rPr lang="en-US" altLang="zh-CN" sz="1900" dirty="0">
                <a:latin typeface="Times New Roman" panose="02020603050405020304" pitchFamily="18" charset="0"/>
                <a:ea typeface="黑体" panose="02010609060101010101" pitchFamily="49" charset="-122"/>
              </a:rPr>
              <a:t>,</a:t>
            </a:r>
            <a:r>
              <a:rPr lang="zh-CN" altLang="zh-CN" sz="1900" dirty="0">
                <a:latin typeface="Times New Roman" panose="02020603050405020304" pitchFamily="18" charset="0"/>
                <a:ea typeface="黑体" panose="02010609060101010101" pitchFamily="49" charset="-122"/>
              </a:rPr>
              <a:t>然后再按自动控制理论的方法来进行分析。本章通过几个典型实例</a:t>
            </a:r>
            <a:r>
              <a:rPr lang="en-US" altLang="zh-CN" sz="1900" dirty="0">
                <a:latin typeface="Times New Roman" panose="02020603050405020304" pitchFamily="18" charset="0"/>
                <a:ea typeface="黑体" panose="02010609060101010101" pitchFamily="49" charset="-122"/>
              </a:rPr>
              <a:t>,</a:t>
            </a:r>
            <a:r>
              <a:rPr lang="zh-CN" altLang="zh-CN" sz="1900" b="1" dirty="0">
                <a:solidFill>
                  <a:srgbClr val="FF0000"/>
                </a:solidFill>
                <a:latin typeface="Times New Roman" panose="02020603050405020304" pitchFamily="18" charset="0"/>
                <a:ea typeface="黑体" panose="02010609060101010101" pitchFamily="49" charset="-122"/>
              </a:rPr>
              <a:t>叙述建立数学模型和进行动态特性分析的具体过程</a:t>
            </a:r>
            <a:r>
              <a:rPr lang="zh-CN" altLang="zh-CN" sz="1900" dirty="0">
                <a:latin typeface="Times New Roman" panose="02020603050405020304" pitchFamily="18" charset="0"/>
                <a:ea typeface="黑体" panose="02010609060101010101" pitchFamily="49" charset="-122"/>
              </a:rPr>
              <a:t>。分析工作最后都汇聚到传递函数上</a:t>
            </a:r>
            <a:r>
              <a:rPr lang="en-US" altLang="zh-CN" sz="1900" dirty="0">
                <a:latin typeface="Times New Roman" panose="02020603050405020304" pitchFamily="18" charset="0"/>
                <a:ea typeface="黑体" panose="02010609060101010101" pitchFamily="49" charset="-122"/>
              </a:rPr>
              <a:t>,</a:t>
            </a:r>
            <a:r>
              <a:rPr lang="zh-CN" altLang="zh-CN" sz="1900" dirty="0">
                <a:latin typeface="Times New Roman" panose="02020603050405020304" pitchFamily="18" charset="0"/>
                <a:ea typeface="黑体" panose="02010609060101010101" pitchFamily="49" charset="-122"/>
              </a:rPr>
              <a:t>因为它就是经典控制理论中的</a:t>
            </a:r>
            <a:r>
              <a:rPr lang="zh-CN" altLang="zh-CN" sz="1900" b="1" dirty="0">
                <a:solidFill>
                  <a:srgbClr val="FF0000"/>
                </a:solidFill>
                <a:latin typeface="Times New Roman" panose="02020603050405020304" pitchFamily="18" charset="0"/>
                <a:ea typeface="黑体" panose="02010609060101010101" pitchFamily="49" charset="-122"/>
              </a:rPr>
              <a:t>数学模型</a:t>
            </a:r>
            <a:r>
              <a:rPr lang="zh-CN" altLang="zh-CN" sz="1900" dirty="0">
                <a:latin typeface="Times New Roman" panose="02020603050405020304" pitchFamily="18" charset="0"/>
                <a:ea typeface="黑体" panose="02010609060101010101" pitchFamily="49" charset="-122"/>
              </a:rPr>
              <a:t>。在分析中遇到</a:t>
            </a:r>
            <a:r>
              <a:rPr lang="zh-CN" altLang="zh-CN" sz="1900" b="1" dirty="0">
                <a:solidFill>
                  <a:srgbClr val="FF0000"/>
                </a:solidFill>
                <a:latin typeface="Times New Roman" panose="02020603050405020304" pitchFamily="18" charset="0"/>
                <a:ea typeface="黑体" panose="02010609060101010101" pitchFamily="49" charset="-122"/>
              </a:rPr>
              <a:t>非线性问题</a:t>
            </a:r>
            <a:r>
              <a:rPr lang="zh-CN" altLang="zh-CN" sz="1900" dirty="0">
                <a:latin typeface="Times New Roman" panose="02020603050405020304" pitchFamily="18" charset="0"/>
                <a:ea typeface="黑体" panose="02010609060101010101" pitchFamily="49" charset="-122"/>
              </a:rPr>
              <a:t>时</a:t>
            </a:r>
            <a:r>
              <a:rPr lang="en-US" altLang="zh-CN" sz="1900" dirty="0">
                <a:latin typeface="Times New Roman" panose="02020603050405020304" pitchFamily="18" charset="0"/>
                <a:ea typeface="黑体" panose="02010609060101010101" pitchFamily="49" charset="-122"/>
              </a:rPr>
              <a:t>,</a:t>
            </a:r>
            <a:r>
              <a:rPr lang="zh-CN" altLang="zh-CN" sz="1900" dirty="0">
                <a:latin typeface="Times New Roman" panose="02020603050405020304" pitchFamily="18" charset="0"/>
                <a:ea typeface="黑体" panose="02010609060101010101" pitchFamily="49" charset="-122"/>
              </a:rPr>
              <a:t>均用</a:t>
            </a:r>
            <a:r>
              <a:rPr lang="zh-CN" altLang="zh-CN" sz="1900" b="1" dirty="0">
                <a:solidFill>
                  <a:srgbClr val="FF0000"/>
                </a:solidFill>
                <a:latin typeface="Times New Roman" panose="02020603050405020304" pitchFamily="18" charset="0"/>
                <a:ea typeface="黑体" panose="02010609060101010101" pitchFamily="49" charset="-122"/>
              </a:rPr>
              <a:t>线性化的方法</a:t>
            </a:r>
            <a:r>
              <a:rPr lang="zh-CN" altLang="zh-CN" sz="1900" dirty="0">
                <a:latin typeface="Times New Roman" panose="02020603050405020304" pitchFamily="18" charset="0"/>
                <a:ea typeface="黑体" panose="02010609060101010101" pitchFamily="49" charset="-122"/>
              </a:rPr>
              <a:t>处理。</a:t>
            </a:r>
            <a:endParaRPr lang="zh-CN" altLang="zh-CN" sz="1900" dirty="0">
              <a:solidFill>
                <a:prstClr val="black"/>
              </a:solidFill>
              <a:latin typeface="Times New Roman" panose="02020603050405020304" pitchFamily="18" charset="0"/>
              <a:ea typeface="黑体" panose="02010609060101010101" pitchFamily="49" charset="-122"/>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prstClr val="white"/>
                </a:solidFill>
                <a:latin typeface="Times New Roman" panose="02020603050405020304" pitchFamily="18" charset="0"/>
                <a:ea typeface="黑体" panose="02010609060101010101" pitchFamily="49" charset="-122"/>
              </a:rPr>
              <a:t>概  述</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64357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688765" y="142770"/>
            <a:ext cx="8501874"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第六节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变量泵</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定量马达容积调速回路的动态特性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矩形 6">
            <a:extLst>
              <a:ext uri="{FF2B5EF4-FFF2-40B4-BE49-F238E27FC236}">
                <a16:creationId xmlns:a16="http://schemas.microsoft.com/office/drawing/2014/main" id="{C686DAA0-A8FE-4F38-BF0F-E0B86694359D}"/>
              </a:ext>
            </a:extLst>
          </p:cNvPr>
          <p:cNvSpPr/>
          <p:nvPr/>
        </p:nvSpPr>
        <p:spPr>
          <a:xfrm>
            <a:off x="1063625" y="1015190"/>
            <a:ext cx="2967479" cy="307777"/>
          </a:xfrm>
          <a:prstGeom prst="rect">
            <a:avLst/>
          </a:prstGeom>
        </p:spPr>
        <p:txBody>
          <a:bodyPr wrap="none">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上两式取增量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经拉氏变换后整理得</a:t>
            </a:r>
            <a:endParaRPr lang="zh-CN" altLang="en-US" sz="14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3603B4E-A443-4C2C-92D4-DC3DEBC75321}"/>
                  </a:ext>
                </a:extLst>
              </p:cNvPr>
              <p:cNvSpPr/>
              <p:nvPr/>
            </p:nvSpPr>
            <p:spPr>
              <a:xfrm>
                <a:off x="518215" y="1399834"/>
                <a:ext cx="3273588" cy="4538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1400" i="1">
                              <a:latin typeface="Cambria Math" panose="02040503050406030204" pitchFamily="18" charset="0"/>
                            </a:rPr>
                          </m:ctrlPr>
                        </m:mPr>
                        <m:m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𝑉</m:t>
                                </m:r>
                              </m:e>
                              <m:sub>
                                <m:r>
                                  <m:rPr>
                                    <m:sty m:val="p"/>
                                  </m:rPr>
                                  <a:rPr lang="zh-CN" altLang="en-US" sz="1400" i="0">
                                    <a:latin typeface="Cambria Math" panose="02040503050406030204" pitchFamily="18" charset="0"/>
                                  </a:rPr>
                                  <m:t>M</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𝐽</m:t>
                                </m:r>
                              </m:e>
                              <m:sub>
                                <m:r>
                                  <m:rPr>
                                    <m:sty m:val="p"/>
                                  </m:rPr>
                                  <a:rPr lang="zh-CN" altLang="en-US" sz="1400" i="0">
                                    <a:latin typeface="Cambria Math" panose="02040503050406030204" pitchFamily="18" charset="0"/>
                                  </a:rPr>
                                  <m:t>M</m:t>
                                </m:r>
                              </m:sub>
                            </m:sSub>
                            <m:r>
                              <a:rPr lang="zh-CN" altLang="en-US" sz="1400" i="1">
                                <a:latin typeface="Cambria Math" panose="02040503050406030204" pitchFamily="18" charset="0"/>
                              </a:rPr>
                              <m:t>𝑠</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M</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𝐵</m:t>
                                </m:r>
                              </m:e>
                              <m:sub>
                                <m:r>
                                  <m:rPr>
                                    <m:sty m:val="p"/>
                                  </m:rPr>
                                  <a:rPr lang="zh-CN" altLang="en-US" sz="1400" i="0">
                                    <a:latin typeface="Cambria Math" panose="02040503050406030204" pitchFamily="18" charset="0"/>
                                  </a:rPr>
                                  <m:t>M</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M</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𝑇</m:t>
                                </m:r>
                              </m:e>
                              <m:sub>
                                <m:r>
                                  <m:rPr>
                                    <m:sty m:val="p"/>
                                  </m:rPr>
                                  <a:rPr lang="zh-CN" altLang="en-US" sz="1400" i="0">
                                    <a:latin typeface="Cambria Math" panose="02040503050406030204" pitchFamily="18" charset="0"/>
                                  </a:rPr>
                                  <m:t>L</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e>
                        </m:mr>
                        <m:mr>
                          <m:e/>
                        </m:mr>
                      </m:m>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8" name="矩形 7">
                <a:extLst>
                  <a:ext uri="{FF2B5EF4-FFF2-40B4-BE49-F238E27FC236}">
                    <a16:creationId xmlns:a16="http://schemas.microsoft.com/office/drawing/2014/main" id="{43603B4E-A443-4C2C-92D4-DC3DEBC75321}"/>
                  </a:ext>
                </a:extLst>
              </p:cNvPr>
              <p:cNvSpPr>
                <a:spLocks noRot="1" noChangeAspect="1" noMove="1" noResize="1" noEditPoints="1" noAdjustHandles="1" noChangeArrowheads="1" noChangeShapeType="1" noTextEdit="1"/>
              </p:cNvSpPr>
              <p:nvPr/>
            </p:nvSpPr>
            <p:spPr>
              <a:xfrm>
                <a:off x="518215" y="1399834"/>
                <a:ext cx="3273588" cy="453842"/>
              </a:xfrm>
              <a:prstGeom prst="rect">
                <a:avLst/>
              </a:prstGeom>
              <a:blipFill>
                <a:blip r:embed="rId2"/>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E898C9C7-19CC-4B87-9786-6AF262897EFE}"/>
              </a:ext>
            </a:extLst>
          </p:cNvPr>
          <p:cNvSpPr/>
          <p:nvPr/>
        </p:nvSpPr>
        <p:spPr>
          <a:xfrm>
            <a:off x="732287" y="1730337"/>
            <a:ext cx="7090994" cy="697820"/>
          </a:xfrm>
          <a:prstGeom prst="rect">
            <a:avLst/>
          </a:prstGeom>
        </p:spPr>
        <p:txBody>
          <a:bodyPr wrap="square">
            <a:spAutoFit/>
          </a:bodyPr>
          <a:lstStyle/>
          <a:p>
            <a:pPr indent="360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(12-55)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(12-56)</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可作出变量泵</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定量马达容积调速回路的框图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并综合成下式</a:t>
            </a:r>
          </a:p>
        </p:txBody>
      </p:sp>
      <p:pic>
        <p:nvPicPr>
          <p:cNvPr id="27" name="12T15.EPS" descr="id:2147508726;FounderCES">
            <a:extLst>
              <a:ext uri="{FF2B5EF4-FFF2-40B4-BE49-F238E27FC236}">
                <a16:creationId xmlns:a16="http://schemas.microsoft.com/office/drawing/2014/main" id="{8C06D720-DE9C-4A4A-9382-0C772EC58A82}"/>
              </a:ext>
            </a:extLst>
          </p:cNvPr>
          <p:cNvPicPr/>
          <p:nvPr/>
        </p:nvPicPr>
        <p:blipFill>
          <a:blip r:embed="rId3"/>
          <a:stretch>
            <a:fillRect/>
          </a:stretch>
        </p:blipFill>
        <p:spPr>
          <a:xfrm>
            <a:off x="258565" y="2387132"/>
            <a:ext cx="3365500" cy="1624201"/>
          </a:xfrm>
          <a:prstGeom prst="rect">
            <a:avLst/>
          </a:prstGeom>
        </p:spPr>
      </p:pic>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CEC70E7A-514F-49CF-A4A3-251A23DF5EBD}"/>
                  </a:ext>
                </a:extLst>
              </p:cNvPr>
              <p:cNvSpPr/>
              <p:nvPr/>
            </p:nvSpPr>
            <p:spPr>
              <a:xfrm>
                <a:off x="4349932" y="1251928"/>
                <a:ext cx="3389902" cy="4942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solidFill>
                                <a:prstClr val="black"/>
                              </a:solidFill>
                              <a:latin typeface="Cambria Math" panose="02040503050406030204" pitchFamily="18" charset="0"/>
                            </a:rPr>
                          </m:ctrlPr>
                        </m:sSubPr>
                        <m:e>
                          <m:r>
                            <a:rPr lang="zh-CN" altLang="en-US" sz="1400" i="1">
                              <a:solidFill>
                                <a:prstClr val="black"/>
                              </a:solidFill>
                              <a:latin typeface="Cambria Math" panose="02040503050406030204" pitchFamily="18" charset="0"/>
                            </a:rPr>
                            <m:t>𝜔</m:t>
                          </m:r>
                        </m:e>
                        <m:sub>
                          <m:r>
                            <m:rPr>
                              <m:sty m:val="p"/>
                            </m:rPr>
                            <a:rPr lang="zh-CN" altLang="en-US" sz="1400">
                              <a:solidFill>
                                <a:prstClr val="black"/>
                              </a:solidFill>
                              <a:latin typeface="Cambria Math" panose="02040503050406030204" pitchFamily="18" charset="0"/>
                            </a:rPr>
                            <m:t>P</m:t>
                          </m:r>
                        </m:sub>
                      </m:sSub>
                      <m:sSub>
                        <m:sSubPr>
                          <m:ctrlPr>
                            <a:rPr lang="zh-CN" altLang="en-US" sz="1400" i="1">
                              <a:solidFill>
                                <a:prstClr val="black"/>
                              </a:solidFill>
                              <a:latin typeface="Cambria Math" panose="02040503050406030204" pitchFamily="18" charset="0"/>
                            </a:rPr>
                          </m:ctrlPr>
                        </m:sSubPr>
                        <m:e>
                          <m:r>
                            <a:rPr lang="zh-CN" altLang="en-US" sz="1400" i="1">
                              <a:solidFill>
                                <a:prstClr val="black"/>
                              </a:solidFill>
                              <a:latin typeface="Cambria Math" panose="02040503050406030204" pitchFamily="18" charset="0"/>
                            </a:rPr>
                            <m:t>𝑉</m:t>
                          </m:r>
                        </m:e>
                        <m:sub>
                          <m:r>
                            <m:rPr>
                              <m:sty m:val="p"/>
                            </m:rPr>
                            <a:rPr lang="zh-CN" altLang="en-US" sz="1400">
                              <a:solidFill>
                                <a:prstClr val="black"/>
                              </a:solidFill>
                              <a:latin typeface="Cambria Math" panose="02040503050406030204" pitchFamily="18" charset="0"/>
                            </a:rPr>
                            <m:t>P</m:t>
                          </m:r>
                        </m:sub>
                      </m:sSub>
                      <m:r>
                        <m:rPr>
                          <m:nor/>
                        </m:rPr>
                        <a:rPr lang="zh-CN" altLang="en-US" sz="1400" i="1">
                          <a:solidFill>
                            <a:prstClr val="black"/>
                          </a:solidFill>
                          <a:latin typeface="Times New Roman" panose="02020603050405020304" pitchFamily="18" charset="0"/>
                          <a:ea typeface="黑体" panose="02010609060101010101" pitchFamily="49" charset="-122"/>
                        </a:rPr>
                        <m:t>(</m:t>
                      </m:r>
                      <m:r>
                        <a:rPr lang="zh-CN" altLang="en-US" sz="1400" i="1">
                          <a:solidFill>
                            <a:prstClr val="black"/>
                          </a:solidFill>
                          <a:latin typeface="Cambria Math" panose="02040503050406030204" pitchFamily="18" charset="0"/>
                        </a:rPr>
                        <m:t>𝑠</m:t>
                      </m:r>
                      <m:r>
                        <m:rPr>
                          <m:nor/>
                        </m:rPr>
                        <a:rPr lang="zh-CN" altLang="en-US" sz="1400" i="1">
                          <a:solidFill>
                            <a:prstClr val="black"/>
                          </a:solidFill>
                          <a:latin typeface="Times New Roman" panose="02020603050405020304" pitchFamily="18" charset="0"/>
                          <a:ea typeface="黑体" panose="02010609060101010101" pitchFamily="49" charset="-122"/>
                        </a:rPr>
                        <m:t>)</m:t>
                      </m:r>
                      <m:r>
                        <a:rPr lang="zh-CN" altLang="en-US" sz="1400">
                          <a:solidFill>
                            <a:prstClr val="black"/>
                          </a:solidFill>
                          <a:latin typeface="Cambria Math" panose="02040503050406030204" pitchFamily="18" charset="0"/>
                        </a:rPr>
                        <m:t>=</m:t>
                      </m:r>
                      <m:sSub>
                        <m:sSubPr>
                          <m:ctrlPr>
                            <a:rPr lang="zh-CN" altLang="en-US" sz="1400" i="1">
                              <a:solidFill>
                                <a:prstClr val="black"/>
                              </a:solidFill>
                              <a:latin typeface="Cambria Math" panose="02040503050406030204" pitchFamily="18" charset="0"/>
                            </a:rPr>
                          </m:ctrlPr>
                        </m:sSubPr>
                        <m:e>
                          <m:r>
                            <a:rPr lang="zh-CN" altLang="en-US" sz="1400" i="1">
                              <a:solidFill>
                                <a:prstClr val="black"/>
                              </a:solidFill>
                              <a:latin typeface="Cambria Math" panose="02040503050406030204" pitchFamily="18" charset="0"/>
                            </a:rPr>
                            <m:t>𝑉</m:t>
                          </m:r>
                        </m:e>
                        <m:sub>
                          <m:r>
                            <m:rPr>
                              <m:sty m:val="p"/>
                            </m:rPr>
                            <a:rPr lang="zh-CN" altLang="en-US" sz="1400">
                              <a:solidFill>
                                <a:prstClr val="black"/>
                              </a:solidFill>
                              <a:latin typeface="Cambria Math" panose="02040503050406030204" pitchFamily="18" charset="0"/>
                            </a:rPr>
                            <m:t>M</m:t>
                          </m:r>
                        </m:sub>
                      </m:sSub>
                      <m:sSub>
                        <m:sSubPr>
                          <m:ctrlPr>
                            <a:rPr lang="zh-CN" altLang="en-US" sz="1400" i="1">
                              <a:solidFill>
                                <a:prstClr val="black"/>
                              </a:solidFill>
                              <a:latin typeface="Cambria Math" panose="02040503050406030204" pitchFamily="18" charset="0"/>
                            </a:rPr>
                          </m:ctrlPr>
                        </m:sSubPr>
                        <m:e>
                          <m:r>
                            <a:rPr lang="zh-CN" altLang="en-US" sz="1400" i="1">
                              <a:solidFill>
                                <a:prstClr val="black"/>
                              </a:solidFill>
                              <a:latin typeface="Cambria Math" panose="02040503050406030204" pitchFamily="18" charset="0"/>
                            </a:rPr>
                            <m:t>𝜔</m:t>
                          </m:r>
                        </m:e>
                        <m:sub>
                          <m:r>
                            <m:rPr>
                              <m:sty m:val="p"/>
                            </m:rPr>
                            <a:rPr lang="zh-CN" altLang="en-US" sz="1400">
                              <a:solidFill>
                                <a:prstClr val="black"/>
                              </a:solidFill>
                              <a:latin typeface="Cambria Math" panose="02040503050406030204" pitchFamily="18" charset="0"/>
                            </a:rPr>
                            <m:t>M</m:t>
                          </m:r>
                        </m:sub>
                      </m:sSub>
                      <m:r>
                        <m:rPr>
                          <m:nor/>
                        </m:rPr>
                        <a:rPr lang="zh-CN" altLang="en-US" sz="1400" i="1">
                          <a:solidFill>
                            <a:prstClr val="black"/>
                          </a:solidFill>
                          <a:latin typeface="Times New Roman" panose="02020603050405020304" pitchFamily="18" charset="0"/>
                          <a:ea typeface="黑体" panose="02010609060101010101" pitchFamily="49" charset="-122"/>
                        </a:rPr>
                        <m:t>(</m:t>
                      </m:r>
                      <m:r>
                        <a:rPr lang="zh-CN" altLang="en-US" sz="1400" i="1">
                          <a:solidFill>
                            <a:prstClr val="black"/>
                          </a:solidFill>
                          <a:latin typeface="Cambria Math" panose="02040503050406030204" pitchFamily="18" charset="0"/>
                        </a:rPr>
                        <m:t>𝑠</m:t>
                      </m:r>
                      <m:r>
                        <m:rPr>
                          <m:nor/>
                        </m:rPr>
                        <a:rPr lang="zh-CN" altLang="en-US" sz="1400" i="1">
                          <a:solidFill>
                            <a:prstClr val="black"/>
                          </a:solidFill>
                          <a:latin typeface="Times New Roman" panose="02020603050405020304" pitchFamily="18" charset="0"/>
                          <a:ea typeface="黑体" panose="02010609060101010101" pitchFamily="49" charset="-122"/>
                        </a:rPr>
                        <m:t>)</m:t>
                      </m:r>
                      <m:r>
                        <a:rPr lang="zh-CN" altLang="en-US" sz="1400">
                          <a:solidFill>
                            <a:prstClr val="black"/>
                          </a:solidFill>
                          <a:latin typeface="Cambria Math" panose="02040503050406030204" pitchFamily="18" charset="0"/>
                        </a:rPr>
                        <m:t>+</m:t>
                      </m:r>
                      <m:sSub>
                        <m:sSubPr>
                          <m:ctrlPr>
                            <a:rPr lang="zh-CN" altLang="en-US" sz="1400" i="1">
                              <a:solidFill>
                                <a:prstClr val="black"/>
                              </a:solidFill>
                              <a:latin typeface="Cambria Math" panose="02040503050406030204" pitchFamily="18" charset="0"/>
                            </a:rPr>
                          </m:ctrlPr>
                        </m:sSubPr>
                        <m:e>
                          <m:r>
                            <a:rPr lang="zh-CN" altLang="en-US" sz="1400" i="1">
                              <a:solidFill>
                                <a:prstClr val="black"/>
                              </a:solidFill>
                              <a:latin typeface="Cambria Math" panose="02040503050406030204" pitchFamily="18" charset="0"/>
                            </a:rPr>
                            <m:t>𝑘</m:t>
                          </m:r>
                        </m:e>
                        <m:sub>
                          <m:r>
                            <m:rPr>
                              <m:sty m:val="p"/>
                            </m:rPr>
                            <a:rPr lang="zh-CN" altLang="en-US" sz="1400">
                              <a:solidFill>
                                <a:prstClr val="black"/>
                              </a:solidFill>
                              <a:latin typeface="Cambria Math" panose="02040503050406030204" pitchFamily="18" charset="0"/>
                            </a:rPr>
                            <m:t>lC</m:t>
                          </m:r>
                        </m:sub>
                      </m:sSub>
                      <m:sSub>
                        <m:sSubPr>
                          <m:ctrlPr>
                            <a:rPr lang="zh-CN" altLang="en-US" sz="1400" i="1">
                              <a:solidFill>
                                <a:prstClr val="black"/>
                              </a:solidFill>
                              <a:latin typeface="Cambria Math" panose="02040503050406030204" pitchFamily="18" charset="0"/>
                            </a:rPr>
                          </m:ctrlPr>
                        </m:sSubPr>
                        <m:e>
                          <m:r>
                            <a:rPr lang="zh-CN" altLang="en-US" sz="1400" i="1">
                              <a:solidFill>
                                <a:prstClr val="black"/>
                              </a:solidFill>
                              <a:latin typeface="Cambria Math" panose="02040503050406030204" pitchFamily="18" charset="0"/>
                            </a:rPr>
                            <m:t>𝑝</m:t>
                          </m:r>
                        </m:e>
                        <m:sub>
                          <m:r>
                            <a:rPr lang="zh-CN" altLang="en-US" sz="1400">
                              <a:solidFill>
                                <a:prstClr val="black"/>
                              </a:solidFill>
                              <a:latin typeface="Cambria Math" panose="02040503050406030204" pitchFamily="18" charset="0"/>
                            </a:rPr>
                            <m:t>1</m:t>
                          </m:r>
                        </m:sub>
                      </m:sSub>
                      <m:r>
                        <m:rPr>
                          <m:nor/>
                        </m:rPr>
                        <a:rPr lang="zh-CN" altLang="en-US" sz="1400" i="1">
                          <a:solidFill>
                            <a:prstClr val="black"/>
                          </a:solidFill>
                          <a:latin typeface="Times New Roman" panose="02020603050405020304" pitchFamily="18" charset="0"/>
                          <a:ea typeface="黑体" panose="02010609060101010101" pitchFamily="49" charset="-122"/>
                        </a:rPr>
                        <m:t>(</m:t>
                      </m:r>
                      <m:r>
                        <a:rPr lang="zh-CN" altLang="en-US" sz="1400" i="1">
                          <a:solidFill>
                            <a:prstClr val="black"/>
                          </a:solidFill>
                          <a:latin typeface="Cambria Math" panose="02040503050406030204" pitchFamily="18" charset="0"/>
                        </a:rPr>
                        <m:t>𝑠</m:t>
                      </m:r>
                      <m:r>
                        <m:rPr>
                          <m:nor/>
                        </m:rPr>
                        <a:rPr lang="zh-CN" altLang="en-US" sz="1400" i="1">
                          <a:solidFill>
                            <a:prstClr val="black"/>
                          </a:solidFill>
                          <a:latin typeface="Times New Roman" panose="02020603050405020304" pitchFamily="18" charset="0"/>
                          <a:ea typeface="黑体" panose="02010609060101010101" pitchFamily="49" charset="-122"/>
                        </a:rPr>
                        <m:t>)</m:t>
                      </m:r>
                      <m:r>
                        <a:rPr lang="zh-CN" altLang="en-US" sz="1400">
                          <a:solidFill>
                            <a:prstClr val="black"/>
                          </a:solidFill>
                          <a:latin typeface="Cambria Math" panose="02040503050406030204" pitchFamily="18" charset="0"/>
                        </a:rPr>
                        <m:t>+</m:t>
                      </m:r>
                      <m:f>
                        <m:fPr>
                          <m:ctrlPr>
                            <a:rPr lang="zh-CN" altLang="en-US" sz="1400" i="1">
                              <a:solidFill>
                                <a:prstClr val="black"/>
                              </a:solidFill>
                              <a:latin typeface="Cambria Math" panose="02040503050406030204" pitchFamily="18" charset="0"/>
                            </a:rPr>
                          </m:ctrlPr>
                        </m:fPr>
                        <m:num>
                          <m:r>
                            <a:rPr lang="zh-CN" altLang="en-US" sz="1400" i="1">
                              <a:solidFill>
                                <a:prstClr val="black"/>
                              </a:solidFill>
                              <a:latin typeface="Cambria Math" panose="02040503050406030204" pitchFamily="18" charset="0"/>
                            </a:rPr>
                            <m:t>𝑉</m:t>
                          </m:r>
                        </m:num>
                        <m:den>
                          <m:r>
                            <a:rPr lang="zh-CN" altLang="en-US" sz="1400" i="1">
                              <a:solidFill>
                                <a:prstClr val="black"/>
                              </a:solidFill>
                              <a:latin typeface="Cambria Math" panose="02040503050406030204" pitchFamily="18" charset="0"/>
                            </a:rPr>
                            <m:t>𝐾</m:t>
                          </m:r>
                        </m:den>
                      </m:f>
                      <m:r>
                        <a:rPr lang="zh-CN" altLang="en-US" sz="1400" i="1">
                          <a:solidFill>
                            <a:prstClr val="black"/>
                          </a:solidFill>
                          <a:latin typeface="Cambria Math" panose="02040503050406030204" pitchFamily="18" charset="0"/>
                        </a:rPr>
                        <m:t>𝑠</m:t>
                      </m:r>
                      <m:sSub>
                        <m:sSubPr>
                          <m:ctrlPr>
                            <a:rPr lang="zh-CN" altLang="en-US" sz="1400" i="1">
                              <a:solidFill>
                                <a:prstClr val="black"/>
                              </a:solidFill>
                              <a:latin typeface="Cambria Math" panose="02040503050406030204" pitchFamily="18" charset="0"/>
                            </a:rPr>
                          </m:ctrlPr>
                        </m:sSubPr>
                        <m:e>
                          <m:r>
                            <a:rPr lang="zh-CN" altLang="en-US" sz="1400" i="1">
                              <a:solidFill>
                                <a:prstClr val="black"/>
                              </a:solidFill>
                              <a:latin typeface="Cambria Math" panose="02040503050406030204" pitchFamily="18" charset="0"/>
                            </a:rPr>
                            <m:t>𝑝</m:t>
                          </m:r>
                        </m:e>
                        <m:sub>
                          <m:r>
                            <a:rPr lang="zh-CN" altLang="en-US" sz="1400">
                              <a:solidFill>
                                <a:prstClr val="black"/>
                              </a:solidFill>
                              <a:latin typeface="Cambria Math" panose="02040503050406030204" pitchFamily="18" charset="0"/>
                            </a:rPr>
                            <m:t>1</m:t>
                          </m:r>
                        </m:sub>
                      </m:sSub>
                      <m:r>
                        <m:rPr>
                          <m:nor/>
                        </m:rPr>
                        <a:rPr lang="zh-CN" altLang="en-US" sz="1400" i="1">
                          <a:solidFill>
                            <a:prstClr val="black"/>
                          </a:solidFill>
                          <a:latin typeface="Times New Roman" panose="02020603050405020304" pitchFamily="18" charset="0"/>
                          <a:ea typeface="黑体" panose="02010609060101010101" pitchFamily="49" charset="-122"/>
                        </a:rPr>
                        <m:t>(</m:t>
                      </m:r>
                      <m:r>
                        <a:rPr lang="zh-CN" altLang="en-US" sz="1400" i="1">
                          <a:solidFill>
                            <a:prstClr val="black"/>
                          </a:solidFill>
                          <a:latin typeface="Cambria Math" panose="02040503050406030204" pitchFamily="18" charset="0"/>
                        </a:rPr>
                        <m:t>𝑠</m:t>
                      </m:r>
                      <m:r>
                        <m:rPr>
                          <m:nor/>
                        </m:rPr>
                        <a:rPr lang="zh-CN" altLang="en-US" sz="1400" i="1">
                          <a:solidFill>
                            <a:prstClr val="black"/>
                          </a:solidFill>
                          <a:latin typeface="Times New Roman" panose="02020603050405020304" pitchFamily="18" charset="0"/>
                          <a:ea typeface="黑体" panose="02010609060101010101" pitchFamily="49" charset="-122"/>
                        </a:rPr>
                        <m:t>)</m:t>
                      </m:r>
                    </m:oMath>
                  </m:oMathPara>
                </a14:m>
                <a:endParaRPr lang="zh-CN" altLang="en-US" dirty="0">
                  <a:latin typeface="Times New Roman" panose="02020603050405020304" pitchFamily="18" charset="0"/>
                  <a:ea typeface="黑体" panose="02010609060101010101" pitchFamily="49" charset="-122"/>
                </a:endParaRPr>
              </a:p>
            </p:txBody>
          </p:sp>
        </mc:Choice>
        <mc:Fallback xmlns="">
          <p:sp>
            <p:nvSpPr>
              <p:cNvPr id="11" name="矩形 10">
                <a:extLst>
                  <a:ext uri="{FF2B5EF4-FFF2-40B4-BE49-F238E27FC236}">
                    <a16:creationId xmlns:a16="http://schemas.microsoft.com/office/drawing/2014/main" id="{CEC70E7A-514F-49CF-A4A3-251A23DF5EBD}"/>
                  </a:ext>
                </a:extLst>
              </p:cNvPr>
              <p:cNvSpPr>
                <a:spLocks noRot="1" noChangeAspect="1" noMove="1" noResize="1" noEditPoints="1" noAdjustHandles="1" noChangeArrowheads="1" noChangeShapeType="1" noTextEdit="1"/>
              </p:cNvSpPr>
              <p:nvPr/>
            </p:nvSpPr>
            <p:spPr>
              <a:xfrm>
                <a:off x="4349932" y="1251928"/>
                <a:ext cx="3389902" cy="494238"/>
              </a:xfrm>
              <a:prstGeom prst="rect">
                <a:avLst/>
              </a:prstGeom>
              <a:blipFill>
                <a:blip r:embed="rId4"/>
                <a:stretch>
                  <a:fillRect b="-2469"/>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2D0468F6-5931-4DC2-8022-5C5260932130}"/>
              </a:ext>
            </a:extLst>
          </p:cNvPr>
          <p:cNvSpPr/>
          <p:nvPr/>
        </p:nvSpPr>
        <p:spPr>
          <a:xfrm>
            <a:off x="3604140" y="1428118"/>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12-55</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4" name="矩形 13">
            <a:extLst>
              <a:ext uri="{FF2B5EF4-FFF2-40B4-BE49-F238E27FC236}">
                <a16:creationId xmlns:a16="http://schemas.microsoft.com/office/drawing/2014/main" id="{E5FC20E4-9B12-4937-8EB0-11F520F7A255}"/>
              </a:ext>
            </a:extLst>
          </p:cNvPr>
          <p:cNvSpPr/>
          <p:nvPr/>
        </p:nvSpPr>
        <p:spPr>
          <a:xfrm>
            <a:off x="7518981" y="1402668"/>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12-56</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7" name="矩形 16">
            <a:extLst>
              <a:ext uri="{FF2B5EF4-FFF2-40B4-BE49-F238E27FC236}">
                <a16:creationId xmlns:a16="http://schemas.microsoft.com/office/drawing/2014/main" id="{D3A21DF0-C421-4690-BFD6-894B8550729B}"/>
              </a:ext>
            </a:extLst>
          </p:cNvPr>
          <p:cNvSpPr/>
          <p:nvPr/>
        </p:nvSpPr>
        <p:spPr>
          <a:xfrm>
            <a:off x="732287" y="4020887"/>
            <a:ext cx="2685351" cy="252633"/>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12-15</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变量泵</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定量马达容积调速回路框图</a:t>
            </a:r>
            <a:endParaRPr lang="zh-CN" alt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3E4BDA61-64A3-42FB-8536-56834BFD70BC}"/>
                  </a:ext>
                </a:extLst>
              </p:cNvPr>
              <p:cNvSpPr/>
              <p:nvPr/>
            </p:nvSpPr>
            <p:spPr>
              <a:xfrm>
                <a:off x="3382603" y="2222551"/>
                <a:ext cx="4572000" cy="89646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M</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P</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M</m:t>
                                  </m:r>
                                </m:sub>
                              </m:sSub>
                            </m:den>
                          </m:f>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P</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𝑘</m:t>
                                  </m:r>
                                </m:e>
                                <m:sub>
                                  <m:r>
                                    <m:rPr>
                                      <m:sty m:val="p"/>
                                    </m:rPr>
                                    <a:rPr lang="zh-CN" altLang="en-US" sz="1200" i="0">
                                      <a:latin typeface="Cambria Math" panose="02040503050406030204" pitchFamily="18" charset="0"/>
                                    </a:rPr>
                                    <m:t>lC</m:t>
                                  </m:r>
                                </m:sub>
                              </m:sSub>
                            </m:num>
                            <m:den>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M</m:t>
                                  </m:r>
                                </m:sub>
                                <m:sup>
                                  <m:r>
                                    <a:rPr lang="zh-CN" altLang="en-US" sz="1200" i="0">
                                      <a:latin typeface="Cambria Math" panose="02040503050406030204" pitchFamily="18" charset="0"/>
                                    </a:rPr>
                                    <m:t>2</m:t>
                                  </m:r>
                                </m:sup>
                              </m:sSubSup>
                            </m:den>
                          </m:f>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𝑉</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𝑘</m:t>
                                      </m:r>
                                    </m:e>
                                    <m:sub>
                                      <m:r>
                                        <m:rPr>
                                          <m:sty m:val="p"/>
                                        </m:rPr>
                                        <a:rPr lang="zh-CN" altLang="en-US" sz="1200" i="0">
                                          <a:latin typeface="Cambria Math" panose="02040503050406030204" pitchFamily="18" charset="0"/>
                                        </a:rPr>
                                        <m:t>lC</m:t>
                                      </m:r>
                                    </m:sub>
                                  </m:sSub>
                                  <m:r>
                                    <a:rPr lang="zh-CN" altLang="en-US" sz="1200" i="1">
                                      <a:latin typeface="Cambria Math" panose="02040503050406030204" pitchFamily="18" charset="0"/>
                                    </a:rPr>
                                    <m:t>𝐾</m:t>
                                  </m:r>
                                </m:den>
                              </m:f>
                              <m:r>
                                <a:rPr lang="zh-CN" altLang="en-US" sz="1200" i="1">
                                  <a:latin typeface="Cambria Math" panose="02040503050406030204" pitchFamily="18" charset="0"/>
                                </a:rPr>
                                <m:t>𝑠</m:t>
                              </m:r>
                              <m:r>
                                <a:rPr lang="zh-CN" altLang="en-US" sz="1200" i="0">
                                  <a:latin typeface="Cambria Math" panose="02040503050406030204" pitchFamily="18" charset="0"/>
                                </a:rPr>
                                <m:t>+1</m:t>
                              </m:r>
                            </m:e>
                          </m:d>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𝑇</m:t>
                              </m:r>
                            </m:e>
                            <m:sub>
                              <m:r>
                                <m:rPr>
                                  <m:sty m:val="p"/>
                                </m:rPr>
                                <a:rPr lang="zh-CN" altLang="en-US" sz="1200" i="0">
                                  <a:latin typeface="Cambria Math" panose="02040503050406030204" pitchFamily="18" charset="0"/>
                                </a:rPr>
                                <m:t>L</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num>
                        <m:den>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𝐽</m:t>
                                  </m:r>
                                </m:e>
                                <m:sub>
                                  <m:r>
                                    <m:rPr>
                                      <m:sty m:val="p"/>
                                    </m:rPr>
                                    <a:rPr lang="zh-CN" altLang="en-US" sz="1200" i="0">
                                      <a:latin typeface="Cambria Math" panose="02040503050406030204" pitchFamily="18" charset="0"/>
                                    </a:rPr>
                                    <m:t>M</m:t>
                                  </m:r>
                                </m:sub>
                              </m:sSub>
                              <m:r>
                                <a:rPr lang="zh-CN" altLang="en-US" sz="1200" i="1">
                                  <a:latin typeface="Cambria Math" panose="02040503050406030204" pitchFamily="18" charset="0"/>
                                </a:rPr>
                                <m:t>𝑉</m:t>
                              </m:r>
                            </m:num>
                            <m:den>
                              <m:r>
                                <a:rPr lang="zh-CN" altLang="en-US" sz="1200" i="1">
                                  <a:latin typeface="Cambria Math" panose="02040503050406030204" pitchFamily="18" charset="0"/>
                                </a:rPr>
                                <m:t>𝐾</m:t>
                              </m:r>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M</m:t>
                                  </m:r>
                                </m:sub>
                                <m:sup>
                                  <m:r>
                                    <a:rPr lang="zh-CN" altLang="en-US" sz="1200" i="0">
                                      <a:latin typeface="Cambria Math" panose="02040503050406030204" pitchFamily="18" charset="0"/>
                                    </a:rPr>
                                    <m:t>2</m:t>
                                  </m:r>
                                </m:sup>
                              </m:sSubSup>
                            </m:den>
                          </m:f>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𝑠</m:t>
                              </m:r>
                            </m:e>
                            <m:sup>
                              <m:r>
                                <a:rPr lang="zh-CN" altLang="en-US" sz="1200" i="0">
                                  <a:latin typeface="Cambria Math" panose="02040503050406030204" pitchFamily="18" charset="0"/>
                                </a:rPr>
                                <m:t>2</m:t>
                              </m:r>
                            </m:sup>
                          </m:sSup>
                          <m:r>
                            <a:rPr lang="zh-CN" altLang="en-US" sz="1200" i="0">
                              <a:latin typeface="Cambria Math" panose="02040503050406030204" pitchFamily="18" charset="0"/>
                            </a:rPr>
                            <m:t>+</m:t>
                          </m:r>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𝑉</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𝐵</m:t>
                                      </m:r>
                                    </m:e>
                                    <m:sub>
                                      <m:r>
                                        <m:rPr>
                                          <m:sty m:val="p"/>
                                        </m:rPr>
                                        <a:rPr lang="zh-CN" altLang="en-US" sz="1200" i="0">
                                          <a:latin typeface="Cambria Math" panose="02040503050406030204" pitchFamily="18" charset="0"/>
                                        </a:rPr>
                                        <m:t>M</m:t>
                                      </m:r>
                                    </m:sub>
                                  </m:sSub>
                                </m:num>
                                <m:den>
                                  <m:r>
                                    <a:rPr lang="zh-CN" altLang="en-US" sz="1200" i="1">
                                      <a:latin typeface="Cambria Math" panose="02040503050406030204" pitchFamily="18" charset="0"/>
                                    </a:rPr>
                                    <m:t>𝐾</m:t>
                                  </m:r>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M</m:t>
                                      </m:r>
                                    </m:sub>
                                    <m:sup>
                                      <m:r>
                                        <a:rPr lang="zh-CN" altLang="en-US" sz="1200" i="0">
                                          <a:latin typeface="Cambria Math" panose="02040503050406030204" pitchFamily="18" charset="0"/>
                                        </a:rPr>
                                        <m:t>2</m:t>
                                      </m:r>
                                    </m:sup>
                                  </m:sSubSup>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𝐽</m:t>
                                      </m:r>
                                    </m:e>
                                    <m:sub>
                                      <m:r>
                                        <m:rPr>
                                          <m:sty m:val="p"/>
                                        </m:rPr>
                                        <a:rPr lang="zh-CN" altLang="en-US" sz="1200" i="0">
                                          <a:latin typeface="Cambria Math" panose="02040503050406030204" pitchFamily="18" charset="0"/>
                                        </a:rPr>
                                        <m:t>M</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𝑘</m:t>
                                      </m:r>
                                    </m:e>
                                    <m:sub>
                                      <m:r>
                                        <m:rPr>
                                          <m:sty m:val="p"/>
                                        </m:rPr>
                                        <a:rPr lang="zh-CN" altLang="en-US" sz="1200" i="0">
                                          <a:latin typeface="Cambria Math" panose="02040503050406030204" pitchFamily="18" charset="0"/>
                                        </a:rPr>
                                        <m:t>lC</m:t>
                                      </m:r>
                                    </m:sub>
                                  </m:sSub>
                                </m:num>
                                <m:den>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M</m:t>
                                      </m:r>
                                    </m:sub>
                                    <m:sup>
                                      <m:r>
                                        <a:rPr lang="zh-CN" altLang="en-US" sz="1200" i="0">
                                          <a:latin typeface="Cambria Math" panose="02040503050406030204" pitchFamily="18" charset="0"/>
                                        </a:rPr>
                                        <m:t>2</m:t>
                                      </m:r>
                                    </m:sup>
                                  </m:sSubSup>
                                </m:den>
                              </m:f>
                            </m:e>
                          </m:d>
                          <m:r>
                            <a:rPr lang="zh-CN" altLang="en-US" sz="1200" i="1">
                              <a:latin typeface="Cambria Math" panose="02040503050406030204" pitchFamily="18" charset="0"/>
                            </a:rPr>
                            <m:t>𝑠</m:t>
                          </m:r>
                          <m:r>
                            <a:rPr lang="zh-CN" altLang="en-US" sz="1200" i="0">
                              <a:latin typeface="Cambria Math" panose="02040503050406030204" pitchFamily="18" charset="0"/>
                            </a:rPr>
                            <m:t>+</m:t>
                          </m:r>
                          <m:d>
                            <m:dPr>
                              <m:ctrlPr>
                                <a:rPr lang="zh-CN" altLang="en-US" sz="1200" i="1">
                                  <a:latin typeface="Cambria Math" panose="02040503050406030204" pitchFamily="18" charset="0"/>
                                </a:rPr>
                              </m:ctrlPr>
                            </m:dPr>
                            <m:e>
                              <m:r>
                                <a:rPr lang="zh-CN" altLang="en-US" sz="1200" i="0">
                                  <a:latin typeface="Cambria Math" panose="02040503050406030204" pitchFamily="18" charset="0"/>
                                </a:rPr>
                                <m:t>1+</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𝑘</m:t>
                                      </m:r>
                                    </m:e>
                                    <m:sub>
                                      <m:r>
                                        <m:rPr>
                                          <m:sty m:val="p"/>
                                        </m:rPr>
                                        <a:rPr lang="zh-CN" altLang="en-US" sz="1200" i="0">
                                          <a:latin typeface="Cambria Math" panose="02040503050406030204" pitchFamily="18" charset="0"/>
                                        </a:rPr>
                                        <m:t>lC</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𝐵</m:t>
                                      </m:r>
                                    </m:e>
                                    <m:sub>
                                      <m:r>
                                        <m:rPr>
                                          <m:sty m:val="p"/>
                                        </m:rPr>
                                        <a:rPr lang="zh-CN" altLang="en-US" sz="1200" i="0">
                                          <a:latin typeface="Cambria Math" panose="02040503050406030204" pitchFamily="18" charset="0"/>
                                        </a:rPr>
                                        <m:t>M</m:t>
                                      </m:r>
                                    </m:sub>
                                  </m:sSub>
                                </m:num>
                                <m:den>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M</m:t>
                                      </m:r>
                                    </m:sub>
                                    <m:sup>
                                      <m:r>
                                        <a:rPr lang="zh-CN" altLang="en-US" sz="1200" i="0">
                                          <a:latin typeface="Cambria Math" panose="02040503050406030204" pitchFamily="18" charset="0"/>
                                        </a:rPr>
                                        <m:t>2</m:t>
                                      </m:r>
                                    </m:sup>
                                  </m:sSubSup>
                                </m:den>
                              </m:f>
                            </m:e>
                          </m:d>
                        </m:den>
                      </m:f>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18" name="矩形 17">
                <a:extLst>
                  <a:ext uri="{FF2B5EF4-FFF2-40B4-BE49-F238E27FC236}">
                    <a16:creationId xmlns:a16="http://schemas.microsoft.com/office/drawing/2014/main" id="{3E4BDA61-64A3-42FB-8536-56834BFD70BC}"/>
                  </a:ext>
                </a:extLst>
              </p:cNvPr>
              <p:cNvSpPr>
                <a:spLocks noRot="1" noChangeAspect="1" noMove="1" noResize="1" noEditPoints="1" noAdjustHandles="1" noChangeArrowheads="1" noChangeShapeType="1" noTextEdit="1"/>
              </p:cNvSpPr>
              <p:nvPr/>
            </p:nvSpPr>
            <p:spPr>
              <a:xfrm>
                <a:off x="3382603" y="2222551"/>
                <a:ext cx="4572000" cy="89646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FF8ACAB0-3604-4C5F-9DB1-538EB12D4DA3}"/>
                  </a:ext>
                </a:extLst>
              </p:cNvPr>
              <p:cNvSpPr/>
              <p:nvPr/>
            </p:nvSpPr>
            <p:spPr>
              <a:xfrm>
                <a:off x="3624065" y="3252002"/>
                <a:ext cx="3698064" cy="297517"/>
              </a:xfrm>
              <a:prstGeom prst="rect">
                <a:avLst/>
              </a:prstGeom>
            </p:spPr>
            <p:txBody>
              <a:bodyPr wrap="none">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通常</a:t>
                </a:r>
                <a:r>
                  <a:rPr lang="en-US" altLang="zh-CN" sz="1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a:t>
                </a:r>
                <a:r>
                  <a:rPr lang="en-US" altLang="zh-CN" sz="1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sSubSup>
                      <m:sSubSup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sz="1400" i="0">
                            <a:solidFill>
                              <a:srgbClr val="000000"/>
                            </a:solidFill>
                            <a:latin typeface="Cambria Math" panose="02040503050406030204" pitchFamily="18" charset="0"/>
                            <a:ea typeface="方正书宋_GBK"/>
                            <a:cs typeface="Times New Roman" panose="02020603050405020304" pitchFamily="18" charset="0"/>
                          </a:rPr>
                          <m:t>V</m:t>
                        </m:r>
                      </m:e>
                      <m:sub>
                        <m:r>
                          <m:rPr>
                            <m:sty m:val="p"/>
                          </m:rPr>
                          <a:rPr lang="en-US" altLang="zh-CN" sz="1400" i="0">
                            <a:solidFill>
                              <a:srgbClr val="000000"/>
                            </a:solidFill>
                            <a:latin typeface="Cambria Math" panose="02040503050406030204" pitchFamily="18" charset="0"/>
                            <a:ea typeface="方正书宋_GBK"/>
                            <a:cs typeface="Times New Roman" panose="02020603050405020304" pitchFamily="18" charset="0"/>
                          </a:rPr>
                          <m:t>M</m:t>
                        </m:r>
                      </m:sub>
                      <m:sup>
                        <m:r>
                          <a:rPr lang="en-US" altLang="zh-CN" sz="1400" i="0">
                            <a:solidFill>
                              <a:srgbClr val="000000"/>
                            </a:solidFill>
                            <a:latin typeface="Cambria Math" panose="02040503050406030204" pitchFamily="18" charset="0"/>
                            <a:ea typeface="方正书宋_GBK"/>
                            <a:cs typeface="Times New Roman" panose="02020603050405020304" pitchFamily="18" charset="0"/>
                          </a:rPr>
                          <m:t>2</m:t>
                        </m:r>
                      </m:sup>
                    </m:sSubSup>
                  </m:oMath>
                </a14:m>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忽略此项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上式可简化为</a:t>
                </a:r>
              </a:p>
            </p:txBody>
          </p:sp>
        </mc:Choice>
        <mc:Fallback xmlns="">
          <p:sp>
            <p:nvSpPr>
              <p:cNvPr id="19" name="矩形 18">
                <a:extLst>
                  <a:ext uri="{FF2B5EF4-FFF2-40B4-BE49-F238E27FC236}">
                    <a16:creationId xmlns:a16="http://schemas.microsoft.com/office/drawing/2014/main" id="{FF8ACAB0-3604-4C5F-9DB1-538EB12D4DA3}"/>
                  </a:ext>
                </a:extLst>
              </p:cNvPr>
              <p:cNvSpPr>
                <a:spLocks noRot="1" noChangeAspect="1" noMove="1" noResize="1" noEditPoints="1" noAdjustHandles="1" noChangeArrowheads="1" noChangeShapeType="1" noTextEdit="1"/>
              </p:cNvSpPr>
              <p:nvPr/>
            </p:nvSpPr>
            <p:spPr>
              <a:xfrm>
                <a:off x="3624065" y="3252002"/>
                <a:ext cx="3698064" cy="297517"/>
              </a:xfrm>
              <a:prstGeom prst="rect">
                <a:avLst/>
              </a:prstGeom>
              <a:blipFill>
                <a:blip r:embed="rId6"/>
                <a:stretch>
                  <a:fillRect t="-8163" b="-224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9D2E5D5D-0F5C-43B9-9544-C408EF7559E3}"/>
                  </a:ext>
                </a:extLst>
              </p:cNvPr>
              <p:cNvSpPr/>
              <p:nvPr/>
            </p:nvSpPr>
            <p:spPr>
              <a:xfrm>
                <a:off x="3092530" y="3665809"/>
                <a:ext cx="4572000" cy="842282"/>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M</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P</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M</m:t>
                                  </m:r>
                                </m:sub>
                              </m:sSub>
                            </m:den>
                          </m:f>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P</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𝑘</m:t>
                                  </m:r>
                                </m:e>
                                <m:sub>
                                  <m:r>
                                    <m:rPr>
                                      <m:sty m:val="p"/>
                                    </m:rPr>
                                    <a:rPr lang="zh-CN" altLang="en-US" sz="1200" i="0">
                                      <a:latin typeface="Cambria Math" panose="02040503050406030204" pitchFamily="18" charset="0"/>
                                    </a:rPr>
                                    <m:t>lC</m:t>
                                  </m:r>
                                </m:sub>
                              </m:sSub>
                            </m:num>
                            <m:den>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M</m:t>
                                  </m:r>
                                </m:sub>
                                <m:sup>
                                  <m:r>
                                    <a:rPr lang="zh-CN" altLang="en-US" sz="1200" i="0">
                                      <a:latin typeface="Cambria Math" panose="02040503050406030204" pitchFamily="18" charset="0"/>
                                    </a:rPr>
                                    <m:t>2</m:t>
                                  </m:r>
                                </m:sup>
                              </m:sSubSup>
                            </m:den>
                          </m:f>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𝑉</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𝑘</m:t>
                                      </m:r>
                                    </m:e>
                                    <m:sub>
                                      <m:r>
                                        <m:rPr>
                                          <m:sty m:val="p"/>
                                        </m:rPr>
                                        <a:rPr lang="zh-CN" altLang="en-US" sz="1200" i="0">
                                          <a:latin typeface="Cambria Math" panose="02040503050406030204" pitchFamily="18" charset="0"/>
                                        </a:rPr>
                                        <m:t>lC</m:t>
                                      </m:r>
                                    </m:sub>
                                  </m:sSub>
                                  <m:r>
                                    <a:rPr lang="zh-CN" altLang="en-US" sz="1200" i="1">
                                      <a:latin typeface="Cambria Math" panose="02040503050406030204" pitchFamily="18" charset="0"/>
                                    </a:rPr>
                                    <m:t>𝐾</m:t>
                                  </m:r>
                                </m:den>
                              </m:f>
                              <m:r>
                                <a:rPr lang="zh-CN" altLang="en-US" sz="1200" i="1">
                                  <a:latin typeface="Cambria Math" panose="02040503050406030204" pitchFamily="18" charset="0"/>
                                </a:rPr>
                                <m:t>𝑠</m:t>
                              </m:r>
                              <m:r>
                                <a:rPr lang="zh-CN" altLang="en-US" sz="1200" i="0">
                                  <a:latin typeface="Cambria Math" panose="02040503050406030204" pitchFamily="18" charset="0"/>
                                </a:rPr>
                                <m:t>+1</m:t>
                              </m:r>
                            </m:e>
                          </m:d>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𝑇</m:t>
                              </m:r>
                            </m:e>
                            <m:sub>
                              <m:r>
                                <m:rPr>
                                  <m:sty m:val="p"/>
                                </m:rPr>
                                <a:rPr lang="zh-CN" altLang="en-US" sz="1200" i="0">
                                  <a:latin typeface="Cambria Math" panose="02040503050406030204" pitchFamily="18" charset="0"/>
                                </a:rPr>
                                <m:t>L</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num>
                        <m:den>
                          <m:f>
                            <m:fPr>
                              <m:ctrlPr>
                                <a:rPr lang="zh-CN" altLang="en-US" sz="1200" i="1">
                                  <a:latin typeface="Cambria Math" panose="02040503050406030204" pitchFamily="18" charset="0"/>
                                </a:rPr>
                              </m:ctrlPr>
                            </m:fPr>
                            <m:num>
                              <m:r>
                                <a:rPr lang="zh-CN" altLang="en-US" sz="1200" i="0">
                                  <a:latin typeface="Cambria Math" panose="02040503050406030204" pitchFamily="18" charset="0"/>
                                </a:rPr>
                                <m:t>1</m:t>
                              </m:r>
                            </m:num>
                            <m:den>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nCr</m:t>
                                  </m:r>
                                </m:sub>
                                <m:sup>
                                  <m:r>
                                    <a:rPr lang="zh-CN" altLang="en-US" sz="1200" i="0">
                                      <a:latin typeface="Cambria Math" panose="02040503050406030204" pitchFamily="18" charset="0"/>
                                    </a:rPr>
                                    <m:t>2</m:t>
                                  </m:r>
                                </m:sup>
                              </m:sSubSup>
                            </m:den>
                          </m:f>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𝑠</m:t>
                              </m:r>
                            </m:e>
                            <m:sup>
                              <m:r>
                                <a:rPr lang="zh-CN" altLang="en-US" sz="1200" i="0">
                                  <a:latin typeface="Cambria Math" panose="02040503050406030204" pitchFamily="18" charset="0"/>
                                </a:rPr>
                                <m:t>2</m:t>
                              </m:r>
                            </m:sup>
                          </m:sSup>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2</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𝜁</m:t>
                                  </m:r>
                                </m:e>
                                <m:sub>
                                  <m:r>
                                    <m:rPr>
                                      <m:sty m:val="p"/>
                                    </m:rPr>
                                    <a:rPr lang="zh-CN" altLang="en-US" sz="1200" i="0">
                                      <a:latin typeface="Cambria Math" panose="02040503050406030204" pitchFamily="18" charset="0"/>
                                    </a:rPr>
                                    <m:t>Cr</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nCr</m:t>
                                  </m:r>
                                </m:sub>
                              </m:sSub>
                            </m:den>
                          </m:f>
                          <m:r>
                            <a:rPr lang="zh-CN" altLang="en-US" sz="1200" i="1">
                              <a:latin typeface="Cambria Math" panose="02040503050406030204" pitchFamily="18" charset="0"/>
                            </a:rPr>
                            <m:t>𝑠</m:t>
                          </m:r>
                          <m:r>
                            <a:rPr lang="zh-CN" altLang="en-US" sz="1200" i="0">
                              <a:latin typeface="Cambria Math" panose="02040503050406030204" pitchFamily="18" charset="0"/>
                            </a:rPr>
                            <m:t>+1</m:t>
                          </m:r>
                        </m:den>
                      </m:f>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20" name="矩形 19">
                <a:extLst>
                  <a:ext uri="{FF2B5EF4-FFF2-40B4-BE49-F238E27FC236}">
                    <a16:creationId xmlns:a16="http://schemas.microsoft.com/office/drawing/2014/main" id="{9D2E5D5D-0F5C-43B9-9544-C408EF7559E3}"/>
                  </a:ext>
                </a:extLst>
              </p:cNvPr>
              <p:cNvSpPr>
                <a:spLocks noRot="1" noChangeAspect="1" noMove="1" noResize="1" noEditPoints="1" noAdjustHandles="1" noChangeArrowheads="1" noChangeShapeType="1" noTextEdit="1"/>
              </p:cNvSpPr>
              <p:nvPr/>
            </p:nvSpPr>
            <p:spPr>
              <a:xfrm>
                <a:off x="3092530" y="3665809"/>
                <a:ext cx="4572000" cy="842282"/>
              </a:xfrm>
              <a:prstGeom prst="rect">
                <a:avLst/>
              </a:prstGeom>
              <a:blipFill>
                <a:blip r:embed="rId7"/>
                <a:stretch>
                  <a:fillRect/>
                </a:stretch>
              </a:blipFill>
            </p:spPr>
            <p:txBody>
              <a:bodyPr/>
              <a:lstStyle/>
              <a:p>
                <a:r>
                  <a:rPr lang="zh-CN" altLang="en-US">
                    <a:noFill/>
                  </a:rPr>
                  <a:t> </a:t>
                </a:r>
              </a:p>
            </p:txBody>
          </p:sp>
        </mc:Fallback>
      </mc:AlternateContent>
      <p:sp>
        <p:nvSpPr>
          <p:cNvPr id="21" name="矩形 20">
            <a:extLst>
              <a:ext uri="{FF2B5EF4-FFF2-40B4-BE49-F238E27FC236}">
                <a16:creationId xmlns:a16="http://schemas.microsoft.com/office/drawing/2014/main" id="{F0DAD356-EDE6-4635-BE19-302E2341A6E9}"/>
              </a:ext>
            </a:extLst>
          </p:cNvPr>
          <p:cNvSpPr/>
          <p:nvPr/>
        </p:nvSpPr>
        <p:spPr>
          <a:xfrm>
            <a:off x="7269800" y="2500458"/>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12-57</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5" name="矩形 34">
            <a:extLst>
              <a:ext uri="{FF2B5EF4-FFF2-40B4-BE49-F238E27FC236}">
                <a16:creationId xmlns:a16="http://schemas.microsoft.com/office/drawing/2014/main" id="{FE8E78DB-FF2F-4BB3-913A-7A1E24C82A83}"/>
              </a:ext>
            </a:extLst>
          </p:cNvPr>
          <p:cNvSpPr/>
          <p:nvPr/>
        </p:nvSpPr>
        <p:spPr>
          <a:xfrm>
            <a:off x="6637326" y="3954187"/>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12-58</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72795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par>
                                <p:cTn id="25" presetID="16" presetClass="entr" presetSubtype="21"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arn(inVertical)">
                                      <p:cBhvr>
                                        <p:cTn id="30" dur="500"/>
                                        <p:tgtEl>
                                          <p:spTgt spid="17"/>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inVertical)">
                                      <p:cBhvr>
                                        <p:cTn id="33" dur="500"/>
                                        <p:tgtEl>
                                          <p:spTgt spid="1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arn(inVertical)">
                                      <p:cBhvr>
                                        <p:cTn id="36" dur="500"/>
                                        <p:tgtEl>
                                          <p:spTgt spid="20"/>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arn(inVertical)">
                                      <p:cBhvr>
                                        <p:cTn id="39" dur="500"/>
                                        <p:tgtEl>
                                          <p:spTgt spid="19"/>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barn(inVertical)">
                                      <p:cBhvr>
                                        <p:cTn id="42" dur="500"/>
                                        <p:tgtEl>
                                          <p:spTgt spid="35"/>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arn(inVertical)">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3" grpId="0"/>
      <p:bldP spid="14" grpId="0"/>
      <p:bldP spid="17" grpId="0"/>
      <p:bldP spid="18" grpId="0"/>
      <p:bldP spid="19" grpId="0"/>
      <p:bldP spid="20" grpId="0"/>
      <p:bldP spid="21" grpId="0"/>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688765" y="142770"/>
            <a:ext cx="8501874"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第六节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变量泵</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定量马达容积调速回路的动态特性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 name="矩形 1">
            <a:extLst>
              <a:ext uri="{FF2B5EF4-FFF2-40B4-BE49-F238E27FC236}">
                <a16:creationId xmlns:a16="http://schemas.microsoft.com/office/drawing/2014/main" id="{8EB7EFB5-5842-4FA0-875A-1AAB8CBD6F34}"/>
              </a:ext>
            </a:extLst>
          </p:cNvPr>
          <p:cNvSpPr/>
          <p:nvPr/>
        </p:nvSpPr>
        <p:spPr>
          <a:xfrm>
            <a:off x="1266825" y="896010"/>
            <a:ext cx="6594475" cy="502702"/>
          </a:xfrm>
          <a:prstGeom prst="rect">
            <a:avLst/>
          </a:prstGeom>
        </p:spPr>
        <p:txBody>
          <a:bodyPr wrap="square">
            <a:spAutoFit/>
          </a:bodyPr>
          <a:lstStyle/>
          <a:p>
            <a:pPr indent="3600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式中的</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nCr</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ζ</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Cr</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分别为变量泵</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定量马达容积调速回路的固有角频率和阻尼比</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其表达式如下</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0318E114-C2F4-4AA1-9FA4-9AA46FC95EE0}"/>
                  </a:ext>
                </a:extLst>
              </p:cNvPr>
              <p:cNvSpPr/>
              <p:nvPr/>
            </p:nvSpPr>
            <p:spPr>
              <a:xfrm>
                <a:off x="2935603" y="1191338"/>
                <a:ext cx="2585260" cy="12631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1200" i="1">
                              <a:latin typeface="Cambria Math" panose="02040503050406030204" pitchFamily="18" charset="0"/>
                            </a:rPr>
                          </m:ctrlPr>
                        </m:dPr>
                        <m:e>
                          <m:m>
                            <m:mPr>
                              <m:plcHide m:val="on"/>
                              <m:mcs>
                                <m:mc>
                                  <m:mcPr>
                                    <m:count m:val="1"/>
                                    <m:mcJc m:val="center"/>
                                  </m:mcPr>
                                </m:mc>
                              </m:mcs>
                              <m:ctrlPr>
                                <a:rPr lang="zh-CN" altLang="en-US" sz="1200" i="1">
                                  <a:latin typeface="Cambria Math" panose="02040503050406030204" pitchFamily="18" charset="0"/>
                                </a:rPr>
                              </m:ctrlPr>
                            </m:mPr>
                            <m:m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nCr</m:t>
                                    </m:r>
                                  </m:sub>
                                </m:sSub>
                                <m:r>
                                  <a:rPr lang="zh-CN" altLang="en-US" sz="1200" i="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M</m:t>
                                    </m:r>
                                  </m:sub>
                                </m:sSub>
                                <m:rad>
                                  <m:radPr>
                                    <m:degHide m:val="on"/>
                                    <m:ctrlPr>
                                      <a:rPr lang="zh-CN" altLang="en-US" sz="1200" i="1">
                                        <a:latin typeface="Cambria Math" panose="02040503050406030204" pitchFamily="18" charset="0"/>
                                      </a:rPr>
                                    </m:ctrlPr>
                                  </m:radPr>
                                  <m:deg/>
                                  <m:e>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𝐾</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𝐽</m:t>
                                            </m:r>
                                          </m:e>
                                          <m:sub>
                                            <m:r>
                                              <m:rPr>
                                                <m:sty m:val="p"/>
                                              </m:rPr>
                                              <a:rPr lang="zh-CN" altLang="en-US" sz="1200" i="0">
                                                <a:latin typeface="Cambria Math" panose="02040503050406030204" pitchFamily="18" charset="0"/>
                                              </a:rPr>
                                              <m:t>M</m:t>
                                            </m:r>
                                          </m:sub>
                                        </m:sSub>
                                        <m:r>
                                          <a:rPr lang="zh-CN" altLang="en-US" sz="1200" i="1">
                                            <a:latin typeface="Cambria Math" panose="02040503050406030204" pitchFamily="18" charset="0"/>
                                          </a:rPr>
                                          <m:t>𝑉</m:t>
                                        </m:r>
                                      </m:den>
                                    </m:f>
                                  </m:e>
                                </m:rad>
                              </m:e>
                            </m:mr>
                            <m:m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𝜁</m:t>
                                    </m:r>
                                  </m:e>
                                  <m:sub>
                                    <m:r>
                                      <m:rPr>
                                        <m:sty m:val="p"/>
                                      </m:rPr>
                                      <a:rPr lang="zh-CN" altLang="en-US" sz="1200" i="0">
                                        <a:latin typeface="Cambria Math" panose="02040503050406030204" pitchFamily="18" charset="0"/>
                                      </a:rPr>
                                      <m:t>Cr</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1</m:t>
                                    </m:r>
                                  </m:num>
                                  <m:den>
                                    <m:r>
                                      <a:rPr lang="zh-CN" altLang="en-US" sz="1200" i="0">
                                        <a:latin typeface="Cambria Math" panose="02040503050406030204" pitchFamily="18" charset="0"/>
                                      </a:rPr>
                                      <m:t>2</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M</m:t>
                                        </m:r>
                                      </m:sub>
                                    </m:sSub>
                                  </m:den>
                                </m:f>
                                <m:d>
                                  <m:dPr>
                                    <m:ctrlPr>
                                      <a:rPr lang="zh-CN" altLang="en-US" sz="1200" i="1">
                                        <a:latin typeface="Cambria Math" panose="02040503050406030204" pitchFamily="18" charset="0"/>
                                      </a:rPr>
                                    </m:ctrlPr>
                                  </m:d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𝐵</m:t>
                                        </m:r>
                                      </m:e>
                                      <m:sub>
                                        <m:r>
                                          <m:rPr>
                                            <m:sty m:val="p"/>
                                          </m:rPr>
                                          <a:rPr lang="zh-CN" altLang="en-US" sz="1200" i="0">
                                            <a:latin typeface="Cambria Math" panose="02040503050406030204" pitchFamily="18" charset="0"/>
                                          </a:rPr>
                                          <m:t>M</m:t>
                                        </m:r>
                                      </m:sub>
                                    </m:sSub>
                                    <m:rad>
                                      <m:radPr>
                                        <m:degHide m:val="on"/>
                                        <m:ctrlPr>
                                          <a:rPr lang="zh-CN" altLang="en-US" sz="1200" i="1">
                                            <a:latin typeface="Cambria Math" panose="02040503050406030204" pitchFamily="18" charset="0"/>
                                          </a:rPr>
                                        </m:ctrlPr>
                                      </m:radPr>
                                      <m:deg/>
                                      <m:e>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𝑉</m:t>
                                            </m:r>
                                          </m:num>
                                          <m:den>
                                            <m:r>
                                              <a:rPr lang="zh-CN" altLang="en-US" sz="1200" i="1">
                                                <a:latin typeface="Cambria Math" panose="02040503050406030204" pitchFamily="18" charset="0"/>
                                              </a:rPr>
                                              <m:t>𝐾</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𝐽</m:t>
                                                </m:r>
                                              </m:e>
                                              <m:sub>
                                                <m:r>
                                                  <m:rPr>
                                                    <m:sty m:val="p"/>
                                                  </m:rPr>
                                                  <a:rPr lang="zh-CN" altLang="en-US" sz="1200" i="0">
                                                    <a:latin typeface="Cambria Math" panose="02040503050406030204" pitchFamily="18" charset="0"/>
                                                  </a:rPr>
                                                  <m:t>M</m:t>
                                                </m:r>
                                              </m:sub>
                                            </m:sSub>
                                          </m:den>
                                        </m:f>
                                      </m:e>
                                    </m:rad>
                                    <m:r>
                                      <a:rPr lang="zh-CN" altLang="en-US" sz="1200" i="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𝑘</m:t>
                                        </m:r>
                                      </m:e>
                                      <m:sub>
                                        <m:r>
                                          <m:rPr>
                                            <m:sty m:val="p"/>
                                          </m:rPr>
                                          <a:rPr lang="zh-CN" altLang="en-US" sz="1200" i="0">
                                            <a:latin typeface="Cambria Math" panose="02040503050406030204" pitchFamily="18" charset="0"/>
                                          </a:rPr>
                                          <m:t>lC</m:t>
                                        </m:r>
                                      </m:sub>
                                    </m:sSub>
                                    <m:rad>
                                      <m:radPr>
                                        <m:degHide m:val="on"/>
                                        <m:ctrlPr>
                                          <a:rPr lang="zh-CN" altLang="en-US" sz="1200" i="1">
                                            <a:latin typeface="Cambria Math" panose="02040503050406030204" pitchFamily="18" charset="0"/>
                                          </a:rPr>
                                        </m:ctrlPr>
                                      </m:radPr>
                                      <m:deg/>
                                      <m:e>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𝐾</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𝐽</m:t>
                                                </m:r>
                                              </m:e>
                                              <m:sub>
                                                <m:r>
                                                  <m:rPr>
                                                    <m:sty m:val="p"/>
                                                  </m:rPr>
                                                  <a:rPr lang="zh-CN" altLang="en-US" sz="1200" i="0">
                                                    <a:latin typeface="Cambria Math" panose="02040503050406030204" pitchFamily="18" charset="0"/>
                                                  </a:rPr>
                                                  <m:t>M</m:t>
                                                </m:r>
                                              </m:sub>
                                            </m:sSub>
                                          </m:num>
                                          <m:den>
                                            <m:r>
                                              <a:rPr lang="zh-CN" altLang="en-US" sz="1200" i="1">
                                                <a:latin typeface="Cambria Math" panose="02040503050406030204" pitchFamily="18" charset="0"/>
                                              </a:rPr>
                                              <m:t>𝑉</m:t>
                                            </m:r>
                                          </m:den>
                                        </m:f>
                                      </m:e>
                                    </m:rad>
                                  </m:e>
                                </m:d>
                              </m:e>
                            </m:mr>
                          </m:m>
                        </m:e>
                      </m:d>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3" name="矩形 2">
                <a:extLst>
                  <a:ext uri="{FF2B5EF4-FFF2-40B4-BE49-F238E27FC236}">
                    <a16:creationId xmlns:a16="http://schemas.microsoft.com/office/drawing/2014/main" id="{0318E114-C2F4-4AA1-9FA4-9AA46FC95EE0}"/>
                  </a:ext>
                </a:extLst>
              </p:cNvPr>
              <p:cNvSpPr>
                <a:spLocks noRot="1" noChangeAspect="1" noMove="1" noResize="1" noEditPoints="1" noAdjustHandles="1" noChangeArrowheads="1" noChangeShapeType="1" noTextEdit="1"/>
              </p:cNvSpPr>
              <p:nvPr/>
            </p:nvSpPr>
            <p:spPr>
              <a:xfrm>
                <a:off x="2935603" y="1191338"/>
                <a:ext cx="2585260" cy="1263103"/>
              </a:xfrm>
              <a:prstGeom prst="rect">
                <a:avLst/>
              </a:prstGeom>
              <a:blipFill>
                <a:blip r:embed="rId2"/>
                <a:stretch>
                  <a:fillRect/>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B24AAAF4-8C5D-4CAC-BB56-D905A4AFF269}"/>
              </a:ext>
            </a:extLst>
          </p:cNvPr>
          <p:cNvSpPr/>
          <p:nvPr/>
        </p:nvSpPr>
        <p:spPr>
          <a:xfrm>
            <a:off x="1266825" y="2451989"/>
            <a:ext cx="5997575" cy="307777"/>
          </a:xfrm>
          <a:prstGeom prst="rect">
            <a:avLst/>
          </a:prstGeom>
        </p:spPr>
        <p:txBody>
          <a:bodyPr wrap="square">
            <a:spAutoFit/>
          </a:bodyPr>
          <a:lstStyle/>
          <a:p>
            <a:pPr indent="360000"/>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负载转矩</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恒定</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以变量泵排量</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为输入量的传递函数为</a:t>
            </a:r>
            <a:endParaRPr lang="zh-CN" altLang="en-US" sz="14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8BBF6A7-A55A-4E0E-AD27-E078D792E63C}"/>
                  </a:ext>
                </a:extLst>
              </p:cNvPr>
              <p:cNvSpPr/>
              <p:nvPr/>
            </p:nvSpPr>
            <p:spPr>
              <a:xfrm>
                <a:off x="3193237" y="2733147"/>
                <a:ext cx="2246321" cy="7745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M</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P</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P</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M</m:t>
                                  </m:r>
                                </m:sub>
                              </m:sSub>
                            </m:den>
                          </m:f>
                        </m:num>
                        <m:den>
                          <m:f>
                            <m:fPr>
                              <m:ctrlPr>
                                <a:rPr lang="zh-CN" altLang="en-US" sz="1200" i="1">
                                  <a:latin typeface="Cambria Math" panose="02040503050406030204" pitchFamily="18" charset="0"/>
                                </a:rPr>
                              </m:ctrlPr>
                            </m:fPr>
                            <m:num>
                              <m:r>
                                <a:rPr lang="zh-CN" altLang="en-US" sz="1200" i="0">
                                  <a:latin typeface="Cambria Math" panose="02040503050406030204" pitchFamily="18" charset="0"/>
                                </a:rPr>
                                <m:t>1</m:t>
                              </m:r>
                            </m:num>
                            <m:den>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nCr</m:t>
                                  </m:r>
                                </m:sub>
                                <m:sup>
                                  <m:r>
                                    <a:rPr lang="zh-CN" altLang="en-US" sz="1200" i="0">
                                      <a:latin typeface="Cambria Math" panose="02040503050406030204" pitchFamily="18" charset="0"/>
                                    </a:rPr>
                                    <m:t>2</m:t>
                                  </m:r>
                                </m:sup>
                              </m:sSubSup>
                            </m:den>
                          </m:f>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𝑠</m:t>
                              </m:r>
                            </m:e>
                            <m:sup>
                              <m:r>
                                <a:rPr lang="zh-CN" altLang="en-US" sz="1200" i="0">
                                  <a:latin typeface="Cambria Math" panose="02040503050406030204" pitchFamily="18" charset="0"/>
                                </a:rPr>
                                <m:t>2</m:t>
                              </m:r>
                            </m:sup>
                          </m:sSup>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2</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𝜁</m:t>
                                  </m:r>
                                </m:e>
                                <m:sub>
                                  <m:r>
                                    <m:rPr>
                                      <m:sty m:val="p"/>
                                    </m:rPr>
                                    <a:rPr lang="zh-CN" altLang="en-US" sz="1200" i="0">
                                      <a:latin typeface="Cambria Math" panose="02040503050406030204" pitchFamily="18" charset="0"/>
                                    </a:rPr>
                                    <m:t>Cr</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nCr</m:t>
                                  </m:r>
                                </m:sub>
                              </m:sSub>
                            </m:den>
                          </m:f>
                          <m:r>
                            <a:rPr lang="zh-CN" altLang="en-US" sz="1200" i="1">
                              <a:latin typeface="Cambria Math" panose="02040503050406030204" pitchFamily="18" charset="0"/>
                            </a:rPr>
                            <m:t>𝑠</m:t>
                          </m:r>
                          <m:r>
                            <a:rPr lang="zh-CN" altLang="en-US" sz="1200" i="0">
                              <a:latin typeface="Cambria Math" panose="02040503050406030204" pitchFamily="18" charset="0"/>
                            </a:rPr>
                            <m:t>+1</m:t>
                          </m:r>
                        </m:den>
                      </m:f>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5" name="矩形 4">
                <a:extLst>
                  <a:ext uri="{FF2B5EF4-FFF2-40B4-BE49-F238E27FC236}">
                    <a16:creationId xmlns:a16="http://schemas.microsoft.com/office/drawing/2014/main" id="{88BBF6A7-A55A-4E0E-AD27-E078D792E63C}"/>
                  </a:ext>
                </a:extLst>
              </p:cNvPr>
              <p:cNvSpPr>
                <a:spLocks noRot="1" noChangeAspect="1" noMove="1" noResize="1" noEditPoints="1" noAdjustHandles="1" noChangeArrowheads="1" noChangeShapeType="1" noTextEdit="1"/>
              </p:cNvSpPr>
              <p:nvPr/>
            </p:nvSpPr>
            <p:spPr>
              <a:xfrm>
                <a:off x="3193237" y="2733147"/>
                <a:ext cx="2246321" cy="774571"/>
              </a:xfrm>
              <a:prstGeom prst="rect">
                <a:avLst/>
              </a:prstGeom>
              <a:blipFill>
                <a:blip r:embed="rId3"/>
                <a:stretch>
                  <a:fillRect/>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7CF2FC2C-B8A0-410A-8B51-7D5C2C4E3A93}"/>
              </a:ext>
            </a:extLst>
          </p:cNvPr>
          <p:cNvSpPr/>
          <p:nvPr/>
        </p:nvSpPr>
        <p:spPr>
          <a:xfrm>
            <a:off x="1336174" y="3540603"/>
            <a:ext cx="5928226" cy="297517"/>
          </a:xfrm>
          <a:prstGeom prst="rect">
            <a:avLst/>
          </a:prstGeom>
        </p:spPr>
        <p:txBody>
          <a:bodyPr wrap="none">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变量泵排量</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调定</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以负载转矩</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为输入量的传递函数为</a:t>
            </a:r>
            <a:endParaRPr lang="zh-CN"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9A0D6217-F4B1-4626-AF82-7EAD7362CFB0}"/>
                  </a:ext>
                </a:extLst>
              </p:cNvPr>
              <p:cNvSpPr/>
              <p:nvPr/>
            </p:nvSpPr>
            <p:spPr>
              <a:xfrm>
                <a:off x="3202633" y="3861933"/>
                <a:ext cx="2376163" cy="842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M</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𝑇</m:t>
                              </m:r>
                            </m:e>
                            <m:sub>
                              <m:r>
                                <m:rPr>
                                  <m:sty m:val="p"/>
                                </m:rPr>
                                <a:rPr lang="zh-CN" altLang="en-US" sz="1200" i="0">
                                  <a:latin typeface="Cambria Math" panose="02040503050406030204" pitchFamily="18" charset="0"/>
                                </a:rPr>
                                <m:t>L</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den>
                      </m:f>
                      <m:r>
                        <a:rPr lang="zh-CN" altLang="en-US" sz="1200" i="0">
                          <a:latin typeface="Cambria Math" panose="02040503050406030204" pitchFamily="18" charset="0"/>
                        </a:rPr>
                        <m:t>=</m:t>
                      </m:r>
                      <m:r>
                        <m:rPr>
                          <m:nor/>
                        </m:rPr>
                        <a:rPr lang="zh-CN" altLang="en-US" sz="1200" i="1">
                          <a:latin typeface="Times New Roman" panose="02020603050405020304" pitchFamily="18" charset="0"/>
                          <a:ea typeface="黑体" panose="02010609060101010101" pitchFamily="49" charset="-122"/>
                        </a:rPr>
                        <m:t>−</m:t>
                      </m:r>
                      <m:f>
                        <m:fPr>
                          <m:ctrlPr>
                            <a:rPr lang="zh-CN" altLang="en-US" sz="1200" i="1">
                              <a:latin typeface="Cambria Math" panose="02040503050406030204" pitchFamily="18" charset="0"/>
                            </a:rPr>
                          </m:ctrlPr>
                        </m:fPr>
                        <m:num>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𝑘</m:t>
                                  </m:r>
                                </m:e>
                                <m:sub>
                                  <m:r>
                                    <m:rPr>
                                      <m:sty m:val="p"/>
                                    </m:rPr>
                                    <a:rPr lang="zh-CN" altLang="en-US" sz="1200" i="0">
                                      <a:latin typeface="Cambria Math" panose="02040503050406030204" pitchFamily="18" charset="0"/>
                                    </a:rPr>
                                    <m:t>lC</m:t>
                                  </m:r>
                                </m:sub>
                              </m:sSub>
                            </m:num>
                            <m:den>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M</m:t>
                                  </m:r>
                                </m:sub>
                                <m:sup>
                                  <m:r>
                                    <a:rPr lang="zh-CN" altLang="en-US" sz="1200" i="0">
                                      <a:latin typeface="Cambria Math" panose="02040503050406030204" pitchFamily="18" charset="0"/>
                                    </a:rPr>
                                    <m:t>2</m:t>
                                  </m:r>
                                </m:sup>
                              </m:sSubSup>
                            </m:den>
                          </m:f>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𝑉</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𝑘</m:t>
                                      </m:r>
                                    </m:e>
                                    <m:sub>
                                      <m:r>
                                        <m:rPr>
                                          <m:sty m:val="p"/>
                                        </m:rPr>
                                        <a:rPr lang="zh-CN" altLang="en-US" sz="1200" i="0">
                                          <a:latin typeface="Cambria Math" panose="02040503050406030204" pitchFamily="18" charset="0"/>
                                        </a:rPr>
                                        <m:t>lC</m:t>
                                      </m:r>
                                    </m:sub>
                                  </m:sSub>
                                  <m:r>
                                    <a:rPr lang="zh-CN" altLang="en-US" sz="1200" i="1">
                                      <a:latin typeface="Cambria Math" panose="02040503050406030204" pitchFamily="18" charset="0"/>
                                    </a:rPr>
                                    <m:t>𝐾</m:t>
                                  </m:r>
                                </m:den>
                              </m:f>
                              <m:r>
                                <a:rPr lang="zh-CN" altLang="en-US" sz="1200" i="1">
                                  <a:latin typeface="Cambria Math" panose="02040503050406030204" pitchFamily="18" charset="0"/>
                                </a:rPr>
                                <m:t>𝑠</m:t>
                              </m:r>
                              <m:r>
                                <a:rPr lang="zh-CN" altLang="en-US" sz="1200" i="0">
                                  <a:latin typeface="Cambria Math" panose="02040503050406030204" pitchFamily="18" charset="0"/>
                                </a:rPr>
                                <m:t>+1</m:t>
                              </m:r>
                            </m:e>
                          </m:d>
                        </m:num>
                        <m:den>
                          <m:f>
                            <m:fPr>
                              <m:ctrlPr>
                                <a:rPr lang="zh-CN" altLang="en-US" sz="1200" i="1">
                                  <a:latin typeface="Cambria Math" panose="02040503050406030204" pitchFamily="18" charset="0"/>
                                </a:rPr>
                              </m:ctrlPr>
                            </m:fPr>
                            <m:num>
                              <m:r>
                                <a:rPr lang="zh-CN" altLang="en-US" sz="1200" i="0">
                                  <a:latin typeface="Cambria Math" panose="02040503050406030204" pitchFamily="18" charset="0"/>
                                </a:rPr>
                                <m:t>1</m:t>
                              </m:r>
                            </m:num>
                            <m:den>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nCr</m:t>
                                  </m:r>
                                </m:sub>
                                <m:sup>
                                  <m:r>
                                    <a:rPr lang="zh-CN" altLang="en-US" sz="1200" i="0">
                                      <a:latin typeface="Cambria Math" panose="02040503050406030204" pitchFamily="18" charset="0"/>
                                    </a:rPr>
                                    <m:t>2</m:t>
                                  </m:r>
                                </m:sup>
                              </m:sSubSup>
                            </m:den>
                          </m:f>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𝑠</m:t>
                              </m:r>
                            </m:e>
                            <m:sup>
                              <m:r>
                                <a:rPr lang="zh-CN" altLang="en-US" sz="1200" i="0">
                                  <a:latin typeface="Cambria Math" panose="02040503050406030204" pitchFamily="18" charset="0"/>
                                </a:rPr>
                                <m:t>2</m:t>
                              </m:r>
                            </m:sup>
                          </m:sSup>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2</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𝜁</m:t>
                                  </m:r>
                                </m:e>
                                <m:sub>
                                  <m:r>
                                    <m:rPr>
                                      <m:sty m:val="p"/>
                                    </m:rPr>
                                    <a:rPr lang="zh-CN" altLang="en-US" sz="1200" i="0">
                                      <a:latin typeface="Cambria Math" panose="02040503050406030204" pitchFamily="18" charset="0"/>
                                    </a:rPr>
                                    <m:t>Cr</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nCr</m:t>
                                  </m:r>
                                </m:sub>
                              </m:sSub>
                            </m:den>
                          </m:f>
                          <m:r>
                            <a:rPr lang="zh-CN" altLang="en-US" sz="1200" i="1">
                              <a:latin typeface="Cambria Math" panose="02040503050406030204" pitchFamily="18" charset="0"/>
                            </a:rPr>
                            <m:t>𝑠</m:t>
                          </m:r>
                          <m:r>
                            <a:rPr lang="zh-CN" altLang="en-US" sz="1200" i="0">
                              <a:latin typeface="Cambria Math" panose="02040503050406030204" pitchFamily="18" charset="0"/>
                            </a:rPr>
                            <m:t>+1</m:t>
                          </m:r>
                        </m:den>
                      </m:f>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10" name="矩形 9">
                <a:extLst>
                  <a:ext uri="{FF2B5EF4-FFF2-40B4-BE49-F238E27FC236}">
                    <a16:creationId xmlns:a16="http://schemas.microsoft.com/office/drawing/2014/main" id="{9A0D6217-F4B1-4626-AF82-7EAD7362CFB0}"/>
                  </a:ext>
                </a:extLst>
              </p:cNvPr>
              <p:cNvSpPr>
                <a:spLocks noRot="1" noChangeAspect="1" noMove="1" noResize="1" noEditPoints="1" noAdjustHandles="1" noChangeArrowheads="1" noChangeShapeType="1" noTextEdit="1"/>
              </p:cNvSpPr>
              <p:nvPr/>
            </p:nvSpPr>
            <p:spPr>
              <a:xfrm>
                <a:off x="3202633" y="3861933"/>
                <a:ext cx="2376163" cy="842282"/>
              </a:xfrm>
              <a:prstGeom prst="rect">
                <a:avLst/>
              </a:prstGeom>
              <a:blipFill>
                <a:blip r:embed="rId4"/>
                <a:stretch>
                  <a:fillRect/>
                </a:stretch>
              </a:blipFill>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00E36C39-ED14-4164-843F-A9483F069498}"/>
              </a:ext>
            </a:extLst>
          </p:cNvPr>
          <p:cNvSpPr/>
          <p:nvPr/>
        </p:nvSpPr>
        <p:spPr>
          <a:xfrm>
            <a:off x="5315945" y="1704580"/>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12-59</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4" name="矩形 23">
            <a:extLst>
              <a:ext uri="{FF2B5EF4-FFF2-40B4-BE49-F238E27FC236}">
                <a16:creationId xmlns:a16="http://schemas.microsoft.com/office/drawing/2014/main" id="{BDF521D2-DFD6-4192-8EDE-F52CC0B9BAA8}"/>
              </a:ext>
            </a:extLst>
          </p:cNvPr>
          <p:cNvSpPr/>
          <p:nvPr/>
        </p:nvSpPr>
        <p:spPr>
          <a:xfrm>
            <a:off x="5203861" y="2975989"/>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12-60</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5" name="矩形 24">
            <a:extLst>
              <a:ext uri="{FF2B5EF4-FFF2-40B4-BE49-F238E27FC236}">
                <a16:creationId xmlns:a16="http://schemas.microsoft.com/office/drawing/2014/main" id="{616D2974-0C87-4F7E-81C8-CF8A64A0A72B}"/>
              </a:ext>
            </a:extLst>
          </p:cNvPr>
          <p:cNvSpPr/>
          <p:nvPr/>
        </p:nvSpPr>
        <p:spPr>
          <a:xfrm>
            <a:off x="5372596" y="4159202"/>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12-61</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13591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randombar(horizontal)">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randombar(horizontal)">
                                      <p:cBhvr>
                                        <p:cTn id="29" dur="500"/>
                                        <p:tgtEl>
                                          <p:spTgt spid="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randombar(horizontal)">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10" grpId="0"/>
      <p:bldP spid="23" grpId="0"/>
      <p:bldP spid="24" grpId="0"/>
      <p:bldP spid="2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688765" y="142770"/>
            <a:ext cx="8501874"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第六节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变量泵</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定量马达容积调速回路的动态特性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矩形 6">
            <a:extLst>
              <a:ext uri="{FF2B5EF4-FFF2-40B4-BE49-F238E27FC236}">
                <a16:creationId xmlns:a16="http://schemas.microsoft.com/office/drawing/2014/main" id="{7DB6ABA9-5F18-4893-A68C-1D1EB5E2BCAB}"/>
              </a:ext>
            </a:extLst>
          </p:cNvPr>
          <p:cNvSpPr/>
          <p:nvPr/>
        </p:nvSpPr>
        <p:spPr>
          <a:xfrm>
            <a:off x="1908174" y="976225"/>
            <a:ext cx="3320140" cy="414922"/>
          </a:xfrm>
          <a:prstGeom prst="rect">
            <a:avLst/>
          </a:prstGeom>
        </p:spPr>
        <p:txBody>
          <a:bodyPr wrap="none">
            <a:spAutoFit/>
          </a:bodyPr>
          <a:lstStyle/>
          <a:p>
            <a:pPr>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从回路的框图和传递函数可以看到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73662177-5465-4DDE-84B5-E1C4ABD4871C}"/>
              </a:ext>
            </a:extLst>
          </p:cNvPr>
          <p:cNvSpPr/>
          <p:nvPr/>
        </p:nvSpPr>
        <p:spPr>
          <a:xfrm>
            <a:off x="1914524" y="1493422"/>
            <a:ext cx="5108576" cy="1153586"/>
          </a:xfrm>
          <a:prstGeom prst="rect">
            <a:avLst/>
          </a:prstGeom>
        </p:spPr>
        <p:txBody>
          <a:bodyPr wrap="square">
            <a:spAutoFit/>
          </a:bodyPr>
          <a:lstStyle/>
          <a:p>
            <a:pPr indent="432000">
              <a:lnSpc>
                <a:spcPct val="150000"/>
              </a:lnSpc>
              <a:spcAft>
                <a:spcPts val="0"/>
              </a:spcAft>
            </a:pP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所示的回路框图与图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形式上一模一样</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这说明</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不同的系统可以有相同的动态结构</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也就是说</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同一个数学模型</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可以描述不同系统的动态特性</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7" name="圆角矩形 6">
            <a:extLst>
              <a:ext uri="{FF2B5EF4-FFF2-40B4-BE49-F238E27FC236}">
                <a16:creationId xmlns:a16="http://schemas.microsoft.com/office/drawing/2014/main" id="{F1D20E7A-B36E-43B4-9109-EDD99BFFE4DE}"/>
              </a:ext>
            </a:extLst>
          </p:cNvPr>
          <p:cNvSpPr/>
          <p:nvPr/>
        </p:nvSpPr>
        <p:spPr>
          <a:xfrm>
            <a:off x="1695450" y="1493422"/>
            <a:ext cx="5422900" cy="115322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8" name="圆角矩形 6">
            <a:extLst>
              <a:ext uri="{FF2B5EF4-FFF2-40B4-BE49-F238E27FC236}">
                <a16:creationId xmlns:a16="http://schemas.microsoft.com/office/drawing/2014/main" id="{1413761C-C186-42BE-A207-61CBA5748A86}"/>
              </a:ext>
            </a:extLst>
          </p:cNvPr>
          <p:cNvSpPr/>
          <p:nvPr/>
        </p:nvSpPr>
        <p:spPr>
          <a:xfrm>
            <a:off x="1647824" y="2956884"/>
            <a:ext cx="5470526" cy="132619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1" name="矩形 10">
            <a:extLst>
              <a:ext uri="{FF2B5EF4-FFF2-40B4-BE49-F238E27FC236}">
                <a16:creationId xmlns:a16="http://schemas.microsoft.com/office/drawing/2014/main" id="{B8806008-0C57-48EC-AD5E-1C552B420E28}"/>
              </a:ext>
            </a:extLst>
          </p:cNvPr>
          <p:cNvSpPr/>
          <p:nvPr/>
        </p:nvSpPr>
        <p:spPr>
          <a:xfrm>
            <a:off x="1908174" y="2956884"/>
            <a:ext cx="5057776" cy="1153586"/>
          </a:xfrm>
          <a:prstGeom prst="rect">
            <a:avLst/>
          </a:prstGeom>
        </p:spPr>
        <p:txBody>
          <a:bodyPr wrap="square">
            <a:spAutoFit/>
          </a:bodyPr>
          <a:lstStyle/>
          <a:p>
            <a:pPr lvl="0" indent="432000">
              <a:lnSpc>
                <a:spcPct val="150000"/>
              </a:lnSpc>
            </a:pP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回路的特征方程式为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nCr</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ζ</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Cr</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nCr</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回路要稳定必须</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nCr</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&gt;0,</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ζ</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Cr</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&gt;0,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后者尤应注意。</a:t>
            </a:r>
          </a:p>
        </p:txBody>
      </p:sp>
    </p:spTree>
    <p:extLst>
      <p:ext uri="{BB962C8B-B14F-4D97-AF65-F5344CB8AC3E}">
        <p14:creationId xmlns:p14="http://schemas.microsoft.com/office/powerpoint/2010/main" val="227898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1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heel(1)">
                                      <p:cBhvr>
                                        <p:cTn id="31"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7" grpId="0" animBg="1"/>
      <p:bldP spid="18" grpId="0" animBg="1"/>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688765" y="142770"/>
            <a:ext cx="8501874"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第六节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变量泵</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定量马达容积调速回路的动态特性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66E1E08A-A51B-4266-BE9A-610C90023DE3}"/>
                  </a:ext>
                </a:extLst>
              </p:cNvPr>
              <p:cNvSpPr/>
              <p:nvPr/>
            </p:nvSpPr>
            <p:spPr>
              <a:xfrm>
                <a:off x="1133179" y="1340018"/>
                <a:ext cx="7010400" cy="2755563"/>
              </a:xfrm>
              <a:prstGeom prst="rect">
                <a:avLst/>
              </a:prstGeom>
            </p:spPr>
            <p:txBody>
              <a:bodyPr wrap="square">
                <a:spAutoFit/>
              </a:bodyPr>
              <a:lstStyle/>
              <a:p>
                <a:pPr indent="432000">
                  <a:lnSpc>
                    <a:spcPct val="150000"/>
                  </a:lnSpc>
                </a:pP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由第二章式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反映回路高压管路内油液刚性的油液弹簧刚度为</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14:m>
                  <m:oMath xmlns:m="http://schemas.openxmlformats.org/officeDocument/2006/math">
                    <m:sSubSup>
                      <m:sSubSupPr>
                        <m:ctrlPr>
                          <a:rPr lang="zh-CN" altLang="zh-CN" sz="1600" i="1">
                            <a:effectLst/>
                            <a:latin typeface="Cambria Math" panose="02040503050406030204" pitchFamily="18" charset="0"/>
                            <a:ea typeface="Cambria Math" panose="02040503050406030204" pitchFamily="18" charset="0"/>
                          </a:rPr>
                        </m:ctrlPr>
                      </m:sSubSupPr>
                      <m:e>
                        <m:r>
                          <a:rPr lang="en-US" altLang="zh-CN" sz="1600" i="1">
                            <a:solidFill>
                              <a:srgbClr val="000000"/>
                            </a:solidFill>
                            <a:latin typeface="Cambria Math" panose="02040503050406030204" pitchFamily="18" charset="0"/>
                            <a:ea typeface="方正书宋_GBK"/>
                            <a:cs typeface="Times New Roman" panose="02020603050405020304" pitchFamily="18" charset="0"/>
                          </a:rPr>
                          <m:t>𝑉</m:t>
                        </m:r>
                      </m:e>
                      <m:sub>
                        <m:r>
                          <m:rPr>
                            <m:sty m:val="p"/>
                          </m:rPr>
                          <a:rPr lang="en-US" altLang="zh-CN" sz="1600">
                            <a:solidFill>
                              <a:srgbClr val="000000"/>
                            </a:solidFill>
                            <a:latin typeface="Cambria Math" panose="02040503050406030204" pitchFamily="18" charset="0"/>
                            <a:ea typeface="方正书宋_GBK"/>
                            <a:cs typeface="Times New Roman" panose="02020603050405020304" pitchFamily="18" charset="0"/>
                          </a:rPr>
                          <m:t>M</m:t>
                        </m:r>
                      </m:sub>
                      <m:sup>
                        <m:r>
                          <a:rPr lang="en-US" altLang="zh-CN" sz="1600">
                            <a:solidFill>
                              <a:srgbClr val="000000"/>
                            </a:solidFill>
                            <a:latin typeface="Cambria Math" panose="02040503050406030204" pitchFamily="18" charset="0"/>
                            <a:ea typeface="方正书宋_GBK"/>
                            <a:cs typeface="Times New Roman" panose="02020603050405020304" pitchFamily="18" charset="0"/>
                          </a:rPr>
                          <m:t>2</m:t>
                        </m:r>
                      </m:sup>
                    </m:sSubSup>
                  </m:oMath>
                </a14:m>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代入式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(12-59)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得回路的固有角频率</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nCr</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rad>
                      <m:radPr>
                        <m:degHide m:val="on"/>
                        <m:ctrlPr>
                          <a:rPr lang="zh-CN" altLang="zh-CN" sz="1600" i="1">
                            <a:effectLst/>
                            <a:latin typeface="Cambria Math" panose="02040503050406030204" pitchFamily="18" charset="0"/>
                            <a:ea typeface="Cambria Math" panose="02040503050406030204" pitchFamily="18" charset="0"/>
                          </a:rPr>
                        </m:ctrlPr>
                      </m:radPr>
                      <m:deg/>
                      <m:e>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solidFill>
                                  <a:srgbClr val="000000"/>
                                </a:solidFill>
                                <a:latin typeface="Cambria Math" panose="02040503050406030204" pitchFamily="18" charset="0"/>
                                <a:ea typeface="方正书宋_GBK"/>
                                <a:cs typeface="Times New Roman" panose="02020603050405020304" pitchFamily="18" charset="0"/>
                              </a:rPr>
                              <m:t>𝑘</m:t>
                            </m:r>
                          </m:e>
                          <m:sub>
                            <m:r>
                              <m:rPr>
                                <m:sty m:val="p"/>
                              </m:rPr>
                              <a:rPr lang="en-US" altLang="zh-CN" sz="1600">
                                <a:solidFill>
                                  <a:srgbClr val="000000"/>
                                </a:solidFill>
                                <a:latin typeface="Cambria Math" panose="02040503050406030204" pitchFamily="18" charset="0"/>
                                <a:ea typeface="方正书宋_GBK"/>
                                <a:cs typeface="Times New Roman" panose="02020603050405020304" pitchFamily="18" charset="0"/>
                              </a:rPr>
                              <m:t>h</m:t>
                            </m:r>
                          </m:sub>
                        </m:sSub>
                        <m:r>
                          <m:rPr>
                            <m:nor/>
                          </m:rPr>
                          <a:rPr lang="en-US" altLang="zh-CN" sz="1600">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solidFill>
                                  <a:srgbClr val="000000"/>
                                </a:solidFill>
                                <a:latin typeface="Cambria Math" panose="02040503050406030204" pitchFamily="18" charset="0"/>
                                <a:ea typeface="方正书宋_GBK"/>
                                <a:cs typeface="Times New Roman" panose="02020603050405020304" pitchFamily="18" charset="0"/>
                              </a:rPr>
                              <m:t>𝐽</m:t>
                            </m:r>
                          </m:e>
                          <m:sub>
                            <m:r>
                              <m:rPr>
                                <m:sty m:val="p"/>
                              </m:rPr>
                              <a:rPr lang="en-US" altLang="zh-CN" sz="1600">
                                <a:solidFill>
                                  <a:srgbClr val="000000"/>
                                </a:solidFill>
                                <a:latin typeface="Cambria Math" panose="02040503050406030204" pitchFamily="18" charset="0"/>
                                <a:ea typeface="方正书宋_GBK"/>
                                <a:cs typeface="Times New Roman" panose="02020603050405020304" pitchFamily="18" charset="0"/>
                              </a:rPr>
                              <m:t>M</m:t>
                            </m:r>
                          </m:sub>
                        </m:sSub>
                      </m:e>
                    </m:rad>
                  </m:oMath>
                </a14:m>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也即</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nCr</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J</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有关。因此</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固有角频率</a:t>
                </a:r>
                <a:r>
                  <a:rPr lang="en-US" altLang="zh-CN" sz="1600" i="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nCr</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表征了</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转动惯量</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J</a:t>
                </a:r>
                <a:r>
                  <a:rPr lang="en-US" altLang="zh-CN" sz="16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油液弹簧刚度</a:t>
                </a:r>
                <a:r>
                  <a:rPr lang="en-US" altLang="zh-CN" sz="1600" i="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aseline="-25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之间的相互作用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衡量回路动态特性</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的一个</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重要指标</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。为了</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提高</a:t>
                </a:r>
                <a:r>
                  <a:rPr lang="en-US" altLang="zh-CN" sz="1600" i="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nCr</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加大回路频宽</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提高响应快速性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应尽量</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减小</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J</a:t>
                </a:r>
                <a:r>
                  <a:rPr lang="en-US" altLang="zh-CN" sz="16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增大</a:t>
                </a:r>
                <a:r>
                  <a:rPr lang="en-US" altLang="zh-CN" sz="1600" i="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aseline="-25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。为此</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可采取以下</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措施</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在液压马达和工作机构之间加一减速器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以减小</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J</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缩短回路连接管路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以增大</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防止空气渗入回路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以保持高的</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值。</a:t>
                </a:r>
                <a:endParaRPr lang="zh-CN" altLang="en-US" sz="1600" dirty="0">
                  <a:latin typeface="Times New Roman" panose="02020603050405020304" pitchFamily="18" charset="0"/>
                  <a:ea typeface="黑体" panose="02010609060101010101" pitchFamily="49" charset="-122"/>
                </a:endParaRPr>
              </a:p>
            </p:txBody>
          </p:sp>
        </mc:Choice>
        <mc:Fallback xmlns="">
          <p:sp>
            <p:nvSpPr>
              <p:cNvPr id="2" name="矩形 1">
                <a:extLst>
                  <a:ext uri="{FF2B5EF4-FFF2-40B4-BE49-F238E27FC236}">
                    <a16:creationId xmlns:a16="http://schemas.microsoft.com/office/drawing/2014/main" id="{66E1E08A-A51B-4266-BE9A-610C90023DE3}"/>
                  </a:ext>
                </a:extLst>
              </p:cNvPr>
              <p:cNvSpPr>
                <a:spLocks noRot="1" noChangeAspect="1" noMove="1" noResize="1" noEditPoints="1" noAdjustHandles="1" noChangeArrowheads="1" noChangeShapeType="1" noTextEdit="1"/>
              </p:cNvSpPr>
              <p:nvPr/>
            </p:nvSpPr>
            <p:spPr>
              <a:xfrm>
                <a:off x="1133179" y="1340018"/>
                <a:ext cx="7010400" cy="2755563"/>
              </a:xfrm>
              <a:prstGeom prst="rect">
                <a:avLst/>
              </a:prstGeom>
              <a:blipFill>
                <a:blip r:embed="rId2"/>
                <a:stretch>
                  <a:fillRect l="-522" r="-174" b="-442"/>
                </a:stretch>
              </a:blipFill>
            </p:spPr>
            <p:txBody>
              <a:bodyPr/>
              <a:lstStyle/>
              <a:p>
                <a:r>
                  <a:rPr lang="zh-CN" altLang="en-US">
                    <a:noFill/>
                  </a:rPr>
                  <a:t> </a:t>
                </a:r>
              </a:p>
            </p:txBody>
          </p:sp>
        </mc:Fallback>
      </mc:AlternateContent>
      <p:sp>
        <p:nvSpPr>
          <p:cNvPr id="13" name="圆角矩形 6">
            <a:extLst>
              <a:ext uri="{FF2B5EF4-FFF2-40B4-BE49-F238E27FC236}">
                <a16:creationId xmlns:a16="http://schemas.microsoft.com/office/drawing/2014/main" id="{B881343D-2A75-4D5E-B275-2E5757DF2901}"/>
              </a:ext>
            </a:extLst>
          </p:cNvPr>
          <p:cNvSpPr/>
          <p:nvPr/>
        </p:nvSpPr>
        <p:spPr>
          <a:xfrm>
            <a:off x="977900" y="1231900"/>
            <a:ext cx="7165679" cy="297180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27640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688765" y="142770"/>
            <a:ext cx="8501874"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第六节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变量泵</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定量马达容积调速回路的动态特性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endParaRPr>
          </a:p>
        </p:txBody>
      </p:sp>
      <p:sp>
        <p:nvSpPr>
          <p:cNvPr id="13" name="圆角矩形 6">
            <a:extLst>
              <a:ext uri="{FF2B5EF4-FFF2-40B4-BE49-F238E27FC236}">
                <a16:creationId xmlns:a16="http://schemas.microsoft.com/office/drawing/2014/main" id="{B881343D-2A75-4D5E-B275-2E5757DF2901}"/>
              </a:ext>
            </a:extLst>
          </p:cNvPr>
          <p:cNvSpPr/>
          <p:nvPr/>
        </p:nvSpPr>
        <p:spPr>
          <a:xfrm>
            <a:off x="1501775" y="1212850"/>
            <a:ext cx="6588125" cy="145415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rPr>
              <a:t> </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EB7B01F7-20C1-45CE-8460-35D7825C940D}"/>
              </a:ext>
            </a:extLst>
          </p:cNvPr>
          <p:cNvSpPr/>
          <p:nvPr/>
        </p:nvSpPr>
        <p:spPr>
          <a:xfrm>
            <a:off x="1644650" y="1149350"/>
            <a:ext cx="6254750" cy="1569660"/>
          </a:xfrm>
          <a:prstGeom prst="rect">
            <a:avLst/>
          </a:prstGeom>
        </p:spPr>
        <p:txBody>
          <a:bodyPr wrap="square">
            <a:spAutoFit/>
          </a:bodyPr>
          <a:lstStyle/>
          <a:p>
            <a:pPr indent="432000">
              <a:lnSpc>
                <a:spcPct val="150000"/>
              </a:lnSpc>
              <a:spcAft>
                <a:spcPts val="0"/>
              </a:spcAft>
            </a:pP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(12-59)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回路的阻尼比</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ζ</a:t>
            </a:r>
            <a:r>
              <a:rPr lang="en-US" altLang="zh-CN" sz="16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Cr</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由两项组成</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一项与</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泄漏系数</a:t>
            </a:r>
            <a:r>
              <a:rPr lang="en-US" altLang="zh-CN" sz="1600" i="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aseline="-25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lC</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有关</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另一项与</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粘性阻尼系数</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16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有关。一般</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容积调速回路的</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ζ</a:t>
            </a:r>
            <a:r>
              <a:rPr lang="en-US" altLang="zh-CN" sz="16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Cr</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值很小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可用</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增大内泄漏和阻尼来提高回路的运动平稳性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但会使</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能耗增加</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4" name="矩形 3">
            <a:extLst>
              <a:ext uri="{FF2B5EF4-FFF2-40B4-BE49-F238E27FC236}">
                <a16:creationId xmlns:a16="http://schemas.microsoft.com/office/drawing/2014/main" id="{DECB77A7-E6D6-4014-9DC6-52F5CE965D27}"/>
              </a:ext>
            </a:extLst>
          </p:cNvPr>
          <p:cNvSpPr/>
          <p:nvPr/>
        </p:nvSpPr>
        <p:spPr>
          <a:xfrm>
            <a:off x="1651000" y="2862866"/>
            <a:ext cx="6248400" cy="1153586"/>
          </a:xfrm>
          <a:prstGeom prst="rect">
            <a:avLst/>
          </a:prstGeom>
        </p:spPr>
        <p:txBody>
          <a:bodyPr wrap="square">
            <a:spAutoFit/>
          </a:bodyPr>
          <a:lstStyle/>
          <a:p>
            <a:pPr indent="432000">
              <a:lnSpc>
                <a:spcPct val="150000"/>
              </a:lnSpc>
            </a:pP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回路的速度放大系数</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i="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i="1"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值越</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表明控制液压马达角速度的</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灵敏度越高</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加快</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减小</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均可使</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i="1"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增大</a:t>
            </a:r>
            <a:r>
              <a:rPr lang="zh-CN" altLang="zh-CN" sz="16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latin typeface="Times New Roman" panose="02020603050405020304" pitchFamily="18" charset="0"/>
              <a:ea typeface="黑体" panose="02010609060101010101" pitchFamily="49" charset="-122"/>
            </a:endParaRPr>
          </a:p>
        </p:txBody>
      </p:sp>
      <p:sp>
        <p:nvSpPr>
          <p:cNvPr id="10" name="圆角矩形 6">
            <a:extLst>
              <a:ext uri="{FF2B5EF4-FFF2-40B4-BE49-F238E27FC236}">
                <a16:creationId xmlns:a16="http://schemas.microsoft.com/office/drawing/2014/main" id="{31BC6F59-D6C8-465E-8803-D23C92426C76}"/>
              </a:ext>
            </a:extLst>
          </p:cNvPr>
          <p:cNvSpPr/>
          <p:nvPr/>
        </p:nvSpPr>
        <p:spPr>
          <a:xfrm>
            <a:off x="1501775" y="2862867"/>
            <a:ext cx="6644979" cy="115358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 </a:t>
            </a:r>
            <a:endParaRPr kumimoji="0" lang="zh-CN" altLang="en-US" sz="16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51764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p:bldP spid="4" grpId="0"/>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688765" y="142770"/>
            <a:ext cx="8501874"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第六节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变量泵</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定量马达容积调速回路的动态特性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D38E1714-2B20-4BBC-8289-12BE29F79B23}"/>
              </a:ext>
            </a:extLst>
          </p:cNvPr>
          <p:cNvSpPr/>
          <p:nvPr/>
        </p:nvSpPr>
        <p:spPr>
          <a:xfrm>
            <a:off x="889898" y="1014487"/>
            <a:ext cx="3741730" cy="307777"/>
          </a:xfrm>
          <a:prstGeom prst="rect">
            <a:avLst/>
          </a:prstGeom>
        </p:spPr>
        <p:txBody>
          <a:bodyPr wrap="none">
            <a:spAutoFit/>
          </a:bodyPr>
          <a:lstStyle/>
          <a:p>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知</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回路的动态速度刚度</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i="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a:t>
            </a:r>
            <a:endParaRPr lang="zh-CN" altLang="en-US" sz="14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E4407F1-685E-4ED2-AE84-2084F4B61D2F}"/>
                  </a:ext>
                </a:extLst>
              </p:cNvPr>
              <p:cNvSpPr/>
              <p:nvPr/>
            </p:nvSpPr>
            <p:spPr>
              <a:xfrm>
                <a:off x="339032" y="1310175"/>
                <a:ext cx="4572000" cy="859146"/>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𝑘</m:t>
                          </m:r>
                        </m:e>
                        <m:sub>
                          <m:r>
                            <a:rPr lang="zh-CN" altLang="en-US" sz="1200" i="1">
                              <a:latin typeface="Cambria Math" panose="02040503050406030204" pitchFamily="18" charset="0"/>
                            </a:rPr>
                            <m:t>𝑣</m:t>
                          </m:r>
                          <m:r>
                            <m:rPr>
                              <m:sty m:val="p"/>
                            </m:rPr>
                            <a:rPr lang="zh-CN" altLang="en-US" sz="1200" i="0">
                              <a:latin typeface="Cambria Math" panose="02040503050406030204" pitchFamily="18" charset="0"/>
                            </a:rPr>
                            <m:t>d</m:t>
                          </m:r>
                        </m:sub>
                      </m:sSub>
                      <m:r>
                        <a:rPr lang="zh-CN" altLang="en-US" sz="1200" i="0">
                          <a:latin typeface="Cambria Math" panose="02040503050406030204" pitchFamily="18" charset="0"/>
                        </a:rPr>
                        <m:t>=</m:t>
                      </m:r>
                      <m:r>
                        <m:rPr>
                          <m:nor/>
                        </m:rPr>
                        <a:rPr lang="zh-CN" altLang="en-US" sz="1200" i="1">
                          <a:latin typeface="Times New Roman" panose="02020603050405020304" pitchFamily="18" charset="0"/>
                          <a:ea typeface="黑体" panose="02010609060101010101" pitchFamily="49" charset="-122"/>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𝑇</m:t>
                              </m:r>
                            </m:e>
                            <m:sub>
                              <m:r>
                                <m:rPr>
                                  <m:sty m:val="p"/>
                                </m:rPr>
                                <a:rPr lang="zh-CN" altLang="en-US" sz="1200" i="0">
                                  <a:latin typeface="Cambria Math" panose="02040503050406030204" pitchFamily="18" charset="0"/>
                                </a:rPr>
                                <m:t>L</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M</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f>
                            <m:fPr>
                              <m:ctrlPr>
                                <a:rPr lang="zh-CN" altLang="en-US" sz="1200" i="1">
                                  <a:latin typeface="Cambria Math" panose="02040503050406030204" pitchFamily="18" charset="0"/>
                                </a:rPr>
                              </m:ctrlPr>
                            </m:fPr>
                            <m:num>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𝑉</m:t>
                                  </m:r>
                                </m:e>
                                <m:sub>
                                  <m:r>
                                    <m:rPr>
                                      <m:sty m:val="p"/>
                                    </m:rPr>
                                    <a:rPr lang="zh-CN" altLang="en-US" sz="1200" i="0">
                                      <a:latin typeface="Cambria Math" panose="02040503050406030204" pitchFamily="18" charset="0"/>
                                    </a:rPr>
                                    <m:t>M</m:t>
                                  </m:r>
                                </m:sub>
                                <m:sup>
                                  <m:r>
                                    <a:rPr lang="zh-CN" altLang="en-US" sz="1200" i="0">
                                      <a:latin typeface="Cambria Math" panose="02040503050406030204" pitchFamily="18" charset="0"/>
                                    </a:rPr>
                                    <m:t>2</m:t>
                                  </m:r>
                                </m:sup>
                              </m:sSubSup>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𝑘</m:t>
                                  </m:r>
                                </m:e>
                                <m:sub>
                                  <m:r>
                                    <m:rPr>
                                      <m:sty m:val="p"/>
                                    </m:rPr>
                                    <a:rPr lang="zh-CN" altLang="en-US" sz="1200" i="0">
                                      <a:latin typeface="Cambria Math" panose="02040503050406030204" pitchFamily="18" charset="0"/>
                                    </a:rPr>
                                    <m:t>lC</m:t>
                                  </m:r>
                                </m:sub>
                              </m:sSub>
                            </m:den>
                          </m:f>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a:rPr lang="zh-CN" altLang="en-US" sz="1200" i="0">
                                      <a:latin typeface="Cambria Math" panose="02040503050406030204" pitchFamily="18" charset="0"/>
                                    </a:rPr>
                                    <m:t>1</m:t>
                                  </m:r>
                                </m:num>
                                <m:den>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nCr</m:t>
                                      </m:r>
                                    </m:sub>
                                    <m:sup>
                                      <m:r>
                                        <a:rPr lang="zh-CN" altLang="en-US" sz="1200" i="0">
                                          <a:latin typeface="Cambria Math" panose="02040503050406030204" pitchFamily="18" charset="0"/>
                                        </a:rPr>
                                        <m:t>2</m:t>
                                      </m:r>
                                    </m:sup>
                                  </m:sSubSup>
                                </m:den>
                              </m:f>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𝑠</m:t>
                                  </m:r>
                                </m:e>
                                <m:sup>
                                  <m:r>
                                    <a:rPr lang="zh-CN" altLang="en-US" sz="1200" i="0">
                                      <a:latin typeface="Cambria Math" panose="02040503050406030204" pitchFamily="18" charset="0"/>
                                    </a:rPr>
                                    <m:t>2</m:t>
                                  </m:r>
                                </m:sup>
                              </m:sSup>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2</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𝜁</m:t>
                                      </m:r>
                                    </m:e>
                                    <m:sub>
                                      <m:r>
                                        <m:rPr>
                                          <m:sty m:val="p"/>
                                        </m:rPr>
                                        <a:rPr lang="zh-CN" altLang="en-US" sz="1200" i="0">
                                          <a:latin typeface="Cambria Math" panose="02040503050406030204" pitchFamily="18" charset="0"/>
                                        </a:rPr>
                                        <m:t>Cr</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nCr</m:t>
                                      </m:r>
                                    </m:sub>
                                  </m:sSub>
                                </m:den>
                              </m:f>
                              <m:r>
                                <a:rPr lang="zh-CN" altLang="en-US" sz="1200" i="1">
                                  <a:latin typeface="Cambria Math" panose="02040503050406030204" pitchFamily="18" charset="0"/>
                                </a:rPr>
                                <m:t>𝑠</m:t>
                              </m:r>
                              <m:r>
                                <a:rPr lang="zh-CN" altLang="en-US" sz="1200" i="0">
                                  <a:latin typeface="Cambria Math" panose="02040503050406030204" pitchFamily="18" charset="0"/>
                                </a:rPr>
                                <m:t>+1</m:t>
                              </m:r>
                            </m:e>
                          </m:d>
                        </m:num>
                        <m:den>
                          <m:f>
                            <m:fPr>
                              <m:ctrlPr>
                                <a:rPr lang="zh-CN" altLang="en-US" sz="1200" i="1">
                                  <a:latin typeface="Cambria Math" panose="02040503050406030204" pitchFamily="18" charset="0"/>
                                </a:rPr>
                              </m:ctrlPr>
                            </m:fPr>
                            <m:num>
                              <m:r>
                                <a:rPr lang="zh-CN" altLang="en-US" sz="1200" i="0">
                                  <a:latin typeface="Cambria Math" panose="02040503050406030204" pitchFamily="18" charset="0"/>
                                </a:rPr>
                                <m:t>1</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a:rPr lang="zh-CN" altLang="en-US" sz="1200" i="0">
                                      <a:latin typeface="Cambria Math" panose="02040503050406030204" pitchFamily="18" charset="0"/>
                                    </a:rPr>
                                    <m:t>1</m:t>
                                  </m:r>
                                </m:sub>
                              </m:sSub>
                            </m:den>
                          </m:f>
                          <m:r>
                            <a:rPr lang="zh-CN" altLang="en-US" sz="1200" i="1">
                              <a:latin typeface="Cambria Math" panose="02040503050406030204" pitchFamily="18" charset="0"/>
                            </a:rPr>
                            <m:t>𝑠</m:t>
                          </m:r>
                          <m:r>
                            <a:rPr lang="zh-CN" altLang="en-US" sz="1200" i="0">
                              <a:latin typeface="Cambria Math" panose="02040503050406030204" pitchFamily="18" charset="0"/>
                            </a:rPr>
                            <m:t>+1</m:t>
                          </m:r>
                        </m:den>
                      </m:f>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5" name="矩形 4">
                <a:extLst>
                  <a:ext uri="{FF2B5EF4-FFF2-40B4-BE49-F238E27FC236}">
                    <a16:creationId xmlns:a16="http://schemas.microsoft.com/office/drawing/2014/main" id="{BE4407F1-685E-4ED2-AE84-2084F4B61D2F}"/>
                  </a:ext>
                </a:extLst>
              </p:cNvPr>
              <p:cNvSpPr>
                <a:spLocks noRot="1" noChangeAspect="1" noMove="1" noResize="1" noEditPoints="1" noAdjustHandles="1" noChangeArrowheads="1" noChangeShapeType="1" noTextEdit="1"/>
              </p:cNvSpPr>
              <p:nvPr/>
            </p:nvSpPr>
            <p:spPr>
              <a:xfrm>
                <a:off x="339032" y="1310175"/>
                <a:ext cx="4572000" cy="859146"/>
              </a:xfrm>
              <a:prstGeom prst="rect">
                <a:avLst/>
              </a:prstGeom>
              <a:blipFill>
                <a:blip r:embed="rId2"/>
                <a:stretch>
                  <a:fillRect/>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5EBBFD5D-95C1-4CCD-B4E6-E580BF6E5F2E}"/>
              </a:ext>
            </a:extLst>
          </p:cNvPr>
          <p:cNvSpPr/>
          <p:nvPr/>
        </p:nvSpPr>
        <p:spPr>
          <a:xfrm>
            <a:off x="795729" y="2077254"/>
            <a:ext cx="813043" cy="297517"/>
          </a:xfrm>
          <a:prstGeom prst="rect">
            <a:avLst/>
          </a:prstGeom>
        </p:spPr>
        <p:txBody>
          <a:bodyPr wrap="none">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a:t>
            </a: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8309067-94C7-4021-AF4D-2C0ED8B4F878}"/>
                  </a:ext>
                </a:extLst>
              </p:cNvPr>
              <p:cNvSpPr/>
              <p:nvPr/>
            </p:nvSpPr>
            <p:spPr>
              <a:xfrm>
                <a:off x="1401854" y="2226013"/>
                <a:ext cx="2252476" cy="442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a:rPr lang="zh-CN" altLang="en-US" sz="1200" i="0">
                              <a:latin typeface="Cambria Math" panose="02040503050406030204" pitchFamily="18" charset="0"/>
                            </a:rPr>
                            <m:t>1</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𝑘</m:t>
                              </m:r>
                            </m:e>
                            <m:sub>
                              <m:r>
                                <m:rPr>
                                  <m:sty m:val="p"/>
                                </m:rPr>
                                <a:rPr lang="zh-CN" altLang="en-US" sz="1200" i="0">
                                  <a:latin typeface="Cambria Math" panose="02040503050406030204" pitchFamily="18" charset="0"/>
                                </a:rPr>
                                <m:t>lC</m:t>
                              </m:r>
                            </m:sub>
                          </m:sSub>
                          <m:r>
                            <a:rPr lang="zh-CN" altLang="en-US" sz="1200" i="1">
                              <a:latin typeface="Cambria Math" panose="02040503050406030204" pitchFamily="18" charset="0"/>
                            </a:rPr>
                            <m:t>𝐾</m:t>
                          </m:r>
                        </m:num>
                        <m:den>
                          <m:r>
                            <a:rPr lang="zh-CN" altLang="en-US" sz="1200" i="1">
                              <a:latin typeface="Cambria Math" panose="02040503050406030204" pitchFamily="18" charset="0"/>
                            </a:rPr>
                            <m:t>𝑉</m:t>
                          </m:r>
                        </m:den>
                      </m:f>
                      <m:r>
                        <a:rPr lang="zh-CN" altLang="en-US" sz="1200" i="0">
                          <a:latin typeface="Cambria Math" panose="02040503050406030204" pitchFamily="18" charset="0"/>
                        </a:rPr>
                        <m:t>≈2</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𝜁</m:t>
                          </m:r>
                        </m:e>
                        <m:sub>
                          <m:r>
                            <m:rPr>
                              <m:sty m:val="p"/>
                            </m:rPr>
                            <a:rPr lang="zh-CN" altLang="en-US" sz="1200" i="0">
                              <a:latin typeface="Cambria Math" panose="02040503050406030204" pitchFamily="18" charset="0"/>
                            </a:rPr>
                            <m:t>Cr</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nCr</m:t>
                          </m:r>
                        </m:sub>
                      </m:sSub>
                      <m:r>
                        <m:rPr>
                          <m:nor/>
                        </m:rPr>
                        <a:rPr lang="zh-CN" altLang="en-US" sz="1200" i="1">
                          <a:latin typeface="Times New Roman" panose="02020603050405020304" pitchFamily="18" charset="0"/>
                          <a:ea typeface="黑体" panose="02010609060101010101" pitchFamily="49" charset="-122"/>
                        </a:rPr>
                        <m:t>(</m:t>
                      </m:r>
                      <m:r>
                        <a:rPr lang="zh-CN" altLang="en-US" sz="1200" i="0">
                          <a:latin typeface="Cambria Math" panose="02040503050406030204" pitchFamily="18" charset="0"/>
                        </a:rPr>
                        <m:t>12</m:t>
                      </m:r>
                      <m:r>
                        <m:rPr>
                          <m:nor/>
                        </m:rPr>
                        <a:rPr lang="zh-CN" altLang="en-US" sz="1200" i="1">
                          <a:latin typeface="Times New Roman" panose="02020603050405020304" pitchFamily="18" charset="0"/>
                          <a:ea typeface="黑体" panose="02010609060101010101" pitchFamily="49" charset="-122"/>
                        </a:rPr>
                        <m:t>−</m:t>
                      </m:r>
                      <m:r>
                        <a:rPr lang="zh-CN" altLang="en-US" sz="1200" i="0">
                          <a:latin typeface="Cambria Math" panose="02040503050406030204" pitchFamily="18" charset="0"/>
                        </a:rPr>
                        <m:t>63</m:t>
                      </m:r>
                      <m:r>
                        <m:rPr>
                          <m:nor/>
                        </m:rPr>
                        <a:rPr lang="zh-CN" altLang="en-US" sz="1200" i="1">
                          <a:latin typeface="Times New Roman" panose="02020603050405020304" pitchFamily="18" charset="0"/>
                          <a:ea typeface="黑体" panose="02010609060101010101" pitchFamily="49" charset="-122"/>
                        </a:rPr>
                        <m:t>)</m:t>
                      </m:r>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7" name="矩形 6">
                <a:extLst>
                  <a:ext uri="{FF2B5EF4-FFF2-40B4-BE49-F238E27FC236}">
                    <a16:creationId xmlns:a16="http://schemas.microsoft.com/office/drawing/2014/main" id="{88309067-94C7-4021-AF4D-2C0ED8B4F878}"/>
                  </a:ext>
                </a:extLst>
              </p:cNvPr>
              <p:cNvSpPr>
                <a:spLocks noRot="1" noChangeAspect="1" noMove="1" noResize="1" noEditPoints="1" noAdjustHandles="1" noChangeArrowheads="1" noChangeShapeType="1" noTextEdit="1"/>
              </p:cNvSpPr>
              <p:nvPr/>
            </p:nvSpPr>
            <p:spPr>
              <a:xfrm>
                <a:off x="1401854" y="2226013"/>
                <a:ext cx="2252476" cy="442878"/>
              </a:xfrm>
              <a:prstGeom prst="rect">
                <a:avLst/>
              </a:prstGeom>
              <a:blipFill>
                <a:blip r:embed="rId3"/>
                <a:stretch>
                  <a:fillRect b="-1370"/>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48F04C34-DB93-49A1-A751-B0F1EA3B77E0}"/>
              </a:ext>
            </a:extLst>
          </p:cNvPr>
          <p:cNvSpPr/>
          <p:nvPr/>
        </p:nvSpPr>
        <p:spPr>
          <a:xfrm>
            <a:off x="4638379" y="1006143"/>
            <a:ext cx="3518912" cy="307777"/>
          </a:xfrm>
          <a:prstGeom prst="rect">
            <a:avLst/>
          </a:prstGeom>
        </p:spPr>
        <p:txBody>
          <a:bodyPr wrap="none">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根据式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绘出博德图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12-16</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endParaRPr lang="zh-CN" altLang="en-US" sz="1400" dirty="0">
              <a:latin typeface="Times New Roman" panose="02020603050405020304" pitchFamily="18" charset="0"/>
              <a:ea typeface="黑体" panose="02010609060101010101" pitchFamily="49" charset="-122"/>
            </a:endParaRPr>
          </a:p>
        </p:txBody>
      </p:sp>
      <p:sp>
        <p:nvSpPr>
          <p:cNvPr id="9" name="矩形 8">
            <a:extLst>
              <a:ext uri="{FF2B5EF4-FFF2-40B4-BE49-F238E27FC236}">
                <a16:creationId xmlns:a16="http://schemas.microsoft.com/office/drawing/2014/main" id="{BE86D376-C737-431B-91FB-3DCF93F9DDC1}"/>
              </a:ext>
            </a:extLst>
          </p:cNvPr>
          <p:cNvSpPr/>
          <p:nvPr/>
        </p:nvSpPr>
        <p:spPr>
          <a:xfrm>
            <a:off x="697893" y="2577789"/>
            <a:ext cx="4033790" cy="697820"/>
          </a:xfrm>
          <a:prstGeom prst="rect">
            <a:avLst/>
          </a:prstGeom>
        </p:spPr>
        <p:txBody>
          <a:bodyPr wrap="square">
            <a:spAutoFit/>
          </a:bodyPr>
          <a:lstStyle/>
          <a:p>
            <a:pPr indent="360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ω&lt;ω</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的低频段</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动态速度刚度基本保持不变</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其值等于稳态速度刚度</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i="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j</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B472C0C1-AAE9-4DD6-82B4-1D73E5DC1283}"/>
                  </a:ext>
                </a:extLst>
              </p:cNvPr>
              <p:cNvSpPr/>
              <p:nvPr/>
            </p:nvSpPr>
            <p:spPr>
              <a:xfrm>
                <a:off x="1383056" y="3206437"/>
                <a:ext cx="2433102" cy="5839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a:rPr lang="zh-CN" altLang="en-US" sz="1400" i="1">
                              <a:latin typeface="Cambria Math" panose="02040503050406030204" pitchFamily="18" charset="0"/>
                            </a:rPr>
                            <m:t>𝑣</m:t>
                          </m:r>
                          <m:r>
                            <m:rPr>
                              <m:sty m:val="p"/>
                            </m:rPr>
                            <a:rPr lang="zh-CN" altLang="en-US" sz="1400" i="0">
                              <a:latin typeface="Cambria Math" panose="02040503050406030204" pitchFamily="18" charset="0"/>
                            </a:rPr>
                            <m:t>d</m:t>
                          </m:r>
                        </m:sub>
                      </m:sSub>
                      <m:r>
                        <a:rPr lang="zh-CN" altLang="en-US" sz="1400" i="0">
                          <a:latin typeface="Cambria Math" panose="02040503050406030204" pitchFamily="18" charset="0"/>
                        </a:rPr>
                        <m:t>=</m:t>
                      </m:r>
                      <m:d>
                        <m:dPr>
                          <m:begChr m:val="|"/>
                          <m:endChr m:val="|"/>
                          <m:ctrlPr>
                            <a:rPr lang="zh-CN" altLang="en-US" sz="1400" i="1">
                              <a:latin typeface="Cambria Math" panose="02040503050406030204" pitchFamily="18" charset="0"/>
                            </a:rPr>
                          </m:ctrlPr>
                        </m:dPr>
                        <m:e>
                          <m:r>
                            <m:rPr>
                              <m:nor/>
                            </m:rPr>
                            <a:rPr lang="zh-CN" altLang="en-US" sz="1400" i="1">
                              <a:latin typeface="Times New Roman" panose="02020603050405020304" pitchFamily="18" charset="0"/>
                              <a:ea typeface="黑体" panose="02010609060101010101" pitchFamily="49" charset="-122"/>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𝑇</m:t>
                                  </m:r>
                                </m:e>
                                <m:sub>
                                  <m:r>
                                    <m:rPr>
                                      <m:sty m:val="p"/>
                                    </m:rPr>
                                    <a:rPr lang="zh-CN" altLang="en-US" sz="1400" i="0">
                                      <a:latin typeface="Cambria Math" panose="02040503050406030204" pitchFamily="18" charset="0"/>
                                    </a:rPr>
                                    <m:t>L</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M</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den>
                          </m:f>
                        </m:e>
                      </m:d>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𝑉</m:t>
                              </m:r>
                            </m:e>
                            <m:sub>
                              <m:r>
                                <m:rPr>
                                  <m:sty m:val="p"/>
                                </m:rPr>
                                <a:rPr lang="zh-CN" altLang="en-US" sz="1400" i="0">
                                  <a:latin typeface="Cambria Math" panose="02040503050406030204" pitchFamily="18" charset="0"/>
                                </a:rPr>
                                <m:t>M</m:t>
                              </m:r>
                            </m:sub>
                            <m:sup>
                              <m:r>
                                <a:rPr lang="zh-CN" altLang="en-US" sz="1400" i="0">
                                  <a:latin typeface="Cambria Math" panose="02040503050406030204" pitchFamily="18" charset="0"/>
                                </a:rPr>
                                <m:t>2</m:t>
                              </m:r>
                            </m:sup>
                          </m:sSubSup>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m:rPr>
                                  <m:sty m:val="p"/>
                                </m:rPr>
                                <a:rPr lang="zh-CN" altLang="en-US" sz="1400" i="0">
                                  <a:latin typeface="Cambria Math" panose="02040503050406030204" pitchFamily="18" charset="0"/>
                                </a:rPr>
                                <m:t>lC</m:t>
                              </m:r>
                            </m:sub>
                          </m:sSub>
                        </m:den>
                      </m:f>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𝑘</m:t>
                          </m:r>
                        </m:e>
                        <m:sub>
                          <m:r>
                            <a:rPr lang="zh-CN" altLang="en-US" sz="1400" i="1">
                              <a:latin typeface="Cambria Math" panose="02040503050406030204" pitchFamily="18" charset="0"/>
                            </a:rPr>
                            <m:t>𝑣</m:t>
                          </m:r>
                          <m:r>
                            <m:rPr>
                              <m:sty m:val="p"/>
                            </m:rPr>
                            <a:rPr lang="zh-CN" altLang="en-US" sz="1400" i="0">
                              <a:latin typeface="Cambria Math" panose="02040503050406030204" pitchFamily="18" charset="0"/>
                            </a:rPr>
                            <m:t>j</m:t>
                          </m:r>
                        </m:sub>
                      </m:sSub>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1" name="矩形 10">
                <a:extLst>
                  <a:ext uri="{FF2B5EF4-FFF2-40B4-BE49-F238E27FC236}">
                    <a16:creationId xmlns:a16="http://schemas.microsoft.com/office/drawing/2014/main" id="{B472C0C1-AAE9-4DD6-82B4-1D73E5DC1283}"/>
                  </a:ext>
                </a:extLst>
              </p:cNvPr>
              <p:cNvSpPr>
                <a:spLocks noRot="1" noChangeAspect="1" noMove="1" noResize="1" noEditPoints="1" noAdjustHandles="1" noChangeArrowheads="1" noChangeShapeType="1" noTextEdit="1"/>
              </p:cNvSpPr>
              <p:nvPr/>
            </p:nvSpPr>
            <p:spPr>
              <a:xfrm>
                <a:off x="1383056" y="3206437"/>
                <a:ext cx="2433102" cy="583942"/>
              </a:xfrm>
              <a:prstGeom prst="rect">
                <a:avLst/>
              </a:prstGeom>
              <a:blipFill>
                <a:blip r:embed="rId4"/>
                <a:stretch>
                  <a:fillRect/>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F4623B96-BC4E-481A-ACC6-512F7BA04557}"/>
              </a:ext>
            </a:extLst>
          </p:cNvPr>
          <p:cNvSpPr/>
          <p:nvPr/>
        </p:nvSpPr>
        <p:spPr>
          <a:xfrm>
            <a:off x="614845" y="3748329"/>
            <a:ext cx="3826493" cy="697820"/>
          </a:xfrm>
          <a:prstGeom prst="rect">
            <a:avLst/>
          </a:prstGeom>
        </p:spPr>
        <p:txBody>
          <a:bodyPr wrap="square">
            <a:spAutoFit/>
          </a:bodyPr>
          <a:lstStyle/>
          <a:p>
            <a:pPr indent="360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由上式看出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如欲获得较高的稳态速度刚度</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应加大</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减小</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7" name="矩形 16">
            <a:extLst>
              <a:ext uri="{FF2B5EF4-FFF2-40B4-BE49-F238E27FC236}">
                <a16:creationId xmlns:a16="http://schemas.microsoft.com/office/drawing/2014/main" id="{5C7C2A1F-5C8E-4179-BCA6-F549D74B7081}"/>
              </a:ext>
            </a:extLst>
          </p:cNvPr>
          <p:cNvSpPr/>
          <p:nvPr/>
        </p:nvSpPr>
        <p:spPr>
          <a:xfrm>
            <a:off x="4441338" y="2926699"/>
            <a:ext cx="4552260" cy="1384995"/>
          </a:xfrm>
          <a:prstGeom prst="rect">
            <a:avLst/>
          </a:prstGeom>
        </p:spPr>
        <p:txBody>
          <a:bodyPr wrap="square">
            <a:spAutoFit/>
          </a:bodyPr>
          <a:lstStyle/>
          <a:p>
            <a:pPr indent="360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&lt;ω&lt;</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nCr</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频段</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i="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值以</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-20dB/</a:t>
            </a:r>
            <a:r>
              <a:rPr lang="en-US" altLang="zh-CN" sz="1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dec</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斜率下降</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直到</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nCr</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降至最小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然后随着</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的增加</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i="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值以</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+20dB/</a:t>
            </a:r>
            <a:r>
              <a:rPr lang="en-US" altLang="zh-CN" sz="1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dec</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斜率不断增大。这说明</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在高频段负载惯性起到了抵抗外加干扰转矩的作用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阻碍液压马达转速发生变化。</a:t>
            </a:r>
          </a:p>
        </p:txBody>
      </p:sp>
      <p:pic>
        <p:nvPicPr>
          <p:cNvPr id="19" name="12T16.EPS" descr="id:2147508758;FounderCES">
            <a:extLst>
              <a:ext uri="{FF2B5EF4-FFF2-40B4-BE49-F238E27FC236}">
                <a16:creationId xmlns:a16="http://schemas.microsoft.com/office/drawing/2014/main" id="{82ADC574-E6F2-4FA3-A437-7B7AB700B730}"/>
              </a:ext>
            </a:extLst>
          </p:cNvPr>
          <p:cNvPicPr/>
          <p:nvPr/>
        </p:nvPicPr>
        <p:blipFill>
          <a:blip r:embed="rId5"/>
          <a:stretch>
            <a:fillRect/>
          </a:stretch>
        </p:blipFill>
        <p:spPr>
          <a:xfrm>
            <a:off x="5357990" y="1296249"/>
            <a:ext cx="2196351" cy="1309805"/>
          </a:xfrm>
          <a:prstGeom prst="rect">
            <a:avLst/>
          </a:prstGeom>
        </p:spPr>
      </p:pic>
      <p:sp>
        <p:nvSpPr>
          <p:cNvPr id="18" name="矩形 17">
            <a:extLst>
              <a:ext uri="{FF2B5EF4-FFF2-40B4-BE49-F238E27FC236}">
                <a16:creationId xmlns:a16="http://schemas.microsoft.com/office/drawing/2014/main" id="{65258587-81BA-4011-BF4A-5855C4CF6139}"/>
              </a:ext>
            </a:extLst>
          </p:cNvPr>
          <p:cNvSpPr/>
          <p:nvPr/>
        </p:nvSpPr>
        <p:spPr>
          <a:xfrm>
            <a:off x="5354353" y="2595345"/>
            <a:ext cx="2300630" cy="252633"/>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12-16</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回路动态速度刚度的博德图</a:t>
            </a:r>
            <a:endParaRPr lang="zh-CN" alt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矩形 19">
            <a:extLst>
              <a:ext uri="{FF2B5EF4-FFF2-40B4-BE49-F238E27FC236}">
                <a16:creationId xmlns:a16="http://schemas.microsoft.com/office/drawing/2014/main" id="{2859EE3D-FBB5-408F-9F78-0DFB923410DB}"/>
              </a:ext>
            </a:extLst>
          </p:cNvPr>
          <p:cNvSpPr/>
          <p:nvPr/>
        </p:nvSpPr>
        <p:spPr>
          <a:xfrm>
            <a:off x="3936331" y="1628524"/>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12-62</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1" name="矩形 20">
            <a:extLst>
              <a:ext uri="{FF2B5EF4-FFF2-40B4-BE49-F238E27FC236}">
                <a16:creationId xmlns:a16="http://schemas.microsoft.com/office/drawing/2014/main" id="{49597DEA-979A-4F3C-8955-C91B78630B8A}"/>
              </a:ext>
            </a:extLst>
          </p:cNvPr>
          <p:cNvSpPr/>
          <p:nvPr/>
        </p:nvSpPr>
        <p:spPr>
          <a:xfrm>
            <a:off x="3451244" y="2356767"/>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12-63</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3" name="矩形 22">
            <a:extLst>
              <a:ext uri="{FF2B5EF4-FFF2-40B4-BE49-F238E27FC236}">
                <a16:creationId xmlns:a16="http://schemas.microsoft.com/office/drawing/2014/main" id="{F658A733-11CF-45CD-AEA8-69A07918DB11}"/>
              </a:ext>
            </a:extLst>
          </p:cNvPr>
          <p:cNvSpPr/>
          <p:nvPr/>
        </p:nvSpPr>
        <p:spPr>
          <a:xfrm>
            <a:off x="3542465" y="3396553"/>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12-64</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82818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1000"/>
                                        <p:tgtEl>
                                          <p:spTgt spid="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1000"/>
                                        <p:tgtEl>
                                          <p:spTgt spid="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1000"/>
                                        <p:tgtEl>
                                          <p:spTgt spid="7"/>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ircle(in)">
                                      <p:cBhvr>
                                        <p:cTn id="19" dur="1000"/>
                                        <p:tgtEl>
                                          <p:spTgt spid="21"/>
                                        </p:tgtEl>
                                      </p:cBhvr>
                                    </p:animEffect>
                                  </p:childTnLst>
                                </p:cTn>
                              </p:par>
                              <p:par>
                                <p:cTn id="20" presetID="6" presetClass="entr" presetSubtype="16" fill="hold" nodeType="with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circle(in)">
                                      <p:cBhvr>
                                        <p:cTn id="22" dur="1000"/>
                                        <p:tgtEl>
                                          <p:spTgt spid="2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in)">
                                      <p:cBhvr>
                                        <p:cTn id="27" dur="1000"/>
                                        <p:tgtEl>
                                          <p:spTgt spid="9"/>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1000"/>
                                        <p:tgtEl>
                                          <p:spTgt spid="11"/>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circle(in)">
                                      <p:cBhvr>
                                        <p:cTn id="33" dur="1000"/>
                                        <p:tgtEl>
                                          <p:spTgt spid="23"/>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circle(in)">
                                      <p:cBhvr>
                                        <p:cTn id="36" dur="10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randombar(horizontal)">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1+#ppt_w/2"/>
                                          </p:val>
                                        </p:tav>
                                        <p:tav tm="100000">
                                          <p:val>
                                            <p:strVal val="#ppt_x"/>
                                          </p:val>
                                        </p:tav>
                                      </p:tavLst>
                                    </p:anim>
                                    <p:anim calcmode="lin" valueType="num">
                                      <p:cBhvr additive="base">
                                        <p:cTn id="47" dur="500" fill="hold"/>
                                        <p:tgtEl>
                                          <p:spTgt spid="19"/>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fill="hold"/>
                                        <p:tgtEl>
                                          <p:spTgt spid="18"/>
                                        </p:tgtEl>
                                        <p:attrNameLst>
                                          <p:attrName>ppt_x</p:attrName>
                                        </p:attrNameLst>
                                      </p:cBhvr>
                                      <p:tavLst>
                                        <p:tav tm="0">
                                          <p:val>
                                            <p:strVal val="1+#ppt_w/2"/>
                                          </p:val>
                                        </p:tav>
                                        <p:tav tm="100000">
                                          <p:val>
                                            <p:strVal val="#ppt_x"/>
                                          </p:val>
                                        </p:tav>
                                      </p:tavLst>
                                    </p:anim>
                                    <p:anim calcmode="lin" valueType="num">
                                      <p:cBhvr additive="base">
                                        <p:cTn id="51" dur="500" fill="hold"/>
                                        <p:tgtEl>
                                          <p:spTgt spid="18"/>
                                        </p:tgtEl>
                                        <p:attrNameLst>
                                          <p:attrName>ppt_y</p:attrName>
                                        </p:attrNameLst>
                                      </p:cBhvr>
                                      <p:tavLst>
                                        <p:tav tm="0">
                                          <p:val>
                                            <p:strVal val="#ppt_y"/>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7">
                                            <p:txEl>
                                              <p:pRg st="0" end="0"/>
                                            </p:txEl>
                                          </p:spTgt>
                                        </p:tgtEl>
                                        <p:attrNameLst>
                                          <p:attrName>style.visibility</p:attrName>
                                        </p:attrNameLst>
                                      </p:cBhvr>
                                      <p:to>
                                        <p:strVal val="visible"/>
                                      </p:to>
                                    </p:set>
                                    <p:anim calcmode="lin" valueType="num">
                                      <p:cBhvr additive="base">
                                        <p:cTn id="5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1" grpId="0"/>
      <p:bldP spid="14" grpId="0"/>
      <p:bldP spid="18" grpId="0"/>
      <p:bldP spid="21" grpId="0"/>
      <p:bldP spid="2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406315" y="142770"/>
            <a:ext cx="8501874" cy="523220"/>
          </a:xfrm>
          <a:prstGeom prst="rect">
            <a:avLst/>
          </a:prstGeom>
          <a:noFill/>
        </p:spPr>
        <p:txBody>
          <a:bodyPr wrap="square" rtlCol="0">
            <a:spAutoFit/>
          </a:bodyPr>
          <a:lstStyle/>
          <a:p>
            <a:pPr lvl="0">
              <a:defRPr/>
            </a:pPr>
            <a:r>
              <a:rPr kumimoji="0" lang="zh-CN" altLang="en-US" sz="2800" b="0" i="0" u="none" strike="noStrike" kern="120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mn-cs"/>
              </a:rPr>
              <a:t>第七节   </a:t>
            </a:r>
            <a:r>
              <a:rPr lang="zh-CN" altLang="zh-CN" sz="2800" dirty="0">
                <a:solidFill>
                  <a:schemeClr val="bg1"/>
                </a:solidFill>
                <a:latin typeface="Times New Roman" panose="02020603050405020304" pitchFamily="18" charset="0"/>
                <a:ea typeface="黑体" panose="02010609060101010101" pitchFamily="49" charset="-122"/>
              </a:rPr>
              <a:t>机</a:t>
            </a:r>
            <a:r>
              <a:rPr lang="en-US" altLang="zh-CN" sz="2800" dirty="0">
                <a:solidFill>
                  <a:schemeClr val="bg1"/>
                </a:solidFill>
                <a:latin typeface="Times New Roman" panose="02020603050405020304" pitchFamily="18" charset="0"/>
                <a:ea typeface="黑体" panose="02010609060101010101" pitchFamily="49" charset="-122"/>
              </a:rPr>
              <a:t>-</a:t>
            </a:r>
            <a:r>
              <a:rPr lang="zh-CN" altLang="zh-CN" sz="2800" dirty="0">
                <a:solidFill>
                  <a:schemeClr val="bg1"/>
                </a:solidFill>
                <a:latin typeface="Times New Roman" panose="02020603050405020304" pitchFamily="18" charset="0"/>
                <a:ea typeface="黑体" panose="02010609060101010101" pitchFamily="49" charset="-122"/>
              </a:rPr>
              <a:t>液位置伺服系统的动态特性</a:t>
            </a:r>
            <a:endParaRPr kumimoji="0" lang="zh-CN" altLang="zh-CN" sz="2800" b="0" i="0" u="none" strike="noStrike" kern="120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endParaRPr>
          </a:p>
        </p:txBody>
      </p:sp>
      <p:pic>
        <p:nvPicPr>
          <p:cNvPr id="24" name="12T17.EPS" descr="id:2147508788;FounderCES">
            <a:extLst>
              <a:ext uri="{FF2B5EF4-FFF2-40B4-BE49-F238E27FC236}">
                <a16:creationId xmlns:a16="http://schemas.microsoft.com/office/drawing/2014/main" id="{4F3D35A9-1346-4008-815E-C15CBBC1B7A7}"/>
              </a:ext>
            </a:extLst>
          </p:cNvPr>
          <p:cNvPicPr/>
          <p:nvPr/>
        </p:nvPicPr>
        <p:blipFill>
          <a:blip r:embed="rId2"/>
          <a:stretch>
            <a:fillRect/>
          </a:stretch>
        </p:blipFill>
        <p:spPr>
          <a:xfrm>
            <a:off x="0" y="1530351"/>
            <a:ext cx="2959837" cy="2406230"/>
          </a:xfrm>
          <a:prstGeom prst="rect">
            <a:avLst/>
          </a:prstGeom>
        </p:spPr>
      </p:pic>
      <p:sp>
        <p:nvSpPr>
          <p:cNvPr id="3" name="矩形 2">
            <a:extLst>
              <a:ext uri="{FF2B5EF4-FFF2-40B4-BE49-F238E27FC236}">
                <a16:creationId xmlns:a16="http://schemas.microsoft.com/office/drawing/2014/main" id="{902403F6-6BD2-4CB0-A14F-A52CE4A4928A}"/>
              </a:ext>
            </a:extLst>
          </p:cNvPr>
          <p:cNvSpPr/>
          <p:nvPr/>
        </p:nvSpPr>
        <p:spPr>
          <a:xfrm>
            <a:off x="232746" y="3917112"/>
            <a:ext cx="2223686" cy="252633"/>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12-17</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机</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液位置伺服系统原理图</a:t>
            </a:r>
            <a:endParaRPr lang="zh-CN" alt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03A8EAA2-20C3-493B-9FF0-C886CFA0CE3A}"/>
              </a:ext>
            </a:extLst>
          </p:cNvPr>
          <p:cNvSpPr/>
          <p:nvPr/>
        </p:nvSpPr>
        <p:spPr>
          <a:xfrm>
            <a:off x="2959837" y="1260739"/>
            <a:ext cx="5068954" cy="3323987"/>
          </a:xfrm>
          <a:prstGeom prst="rect">
            <a:avLst/>
          </a:prstGeom>
        </p:spPr>
        <p:txBody>
          <a:bodyPr wrap="square">
            <a:spAutoFit/>
          </a:bodyPr>
          <a:lstStyle/>
          <a:p>
            <a:pPr indent="360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12-17</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所示为一机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液位置伺服系统原理图。它是一具有机械反馈的阀控缸系统</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使用</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单边控制阀</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。它的</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输入量</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阀心位移</a:t>
            </a:r>
            <a:r>
              <a:rPr lang="en-US" altLang="zh-CN" sz="14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输出量</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液压缸位移</a:t>
            </a:r>
            <a:r>
              <a:rPr lang="en-US" altLang="zh-CN" sz="14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o</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。液压缸为</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单活塞杆结构</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两端</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面积之比</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a:t>
            </a:r>
            <a:r>
              <a:rPr lang="en-US" altLang="zh-CN" sz="14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有杆腔的压力</a:t>
            </a:r>
            <a:r>
              <a:rPr lang="en-US" altLang="zh-CN" sz="1400" i="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为常数</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油液经活塞上的阻尼孔进入无杆腔</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无杆腔中的</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压力</a:t>
            </a:r>
            <a:r>
              <a:rPr lang="en-US" altLang="zh-CN" sz="14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是变化的</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。从无杆腔流出的油液经单边控制阀阀口流入油箱。在系统处于零位平衡位置时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阀心和阀套之间有一预</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开口量</a:t>
            </a:r>
            <a:r>
              <a:rPr lang="en-US" altLang="zh-CN" sz="14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阀心向右移动</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一距离时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阀的</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开口量减小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就增大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缸体</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失去平衡而</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向右</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移动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这时</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开口量又逐步增大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也随之减小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当达到原来的开口量大小时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系统又恢复平衡。这样</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输出量就能按输入量的规律变化。</a:t>
            </a:r>
          </a:p>
        </p:txBody>
      </p:sp>
    </p:spTree>
    <p:extLst>
      <p:ext uri="{BB962C8B-B14F-4D97-AF65-F5344CB8AC3E}">
        <p14:creationId xmlns:p14="http://schemas.microsoft.com/office/powerpoint/2010/main" val="180409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1530645" y="903090"/>
            <a:ext cx="57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zh-CN" sz="2000" dirty="0">
                <a:solidFill>
                  <a:srgbClr val="184972"/>
                </a:solidFill>
                <a:latin typeface="Times New Roman" panose="02020603050405020304" pitchFamily="18" charset="0"/>
                <a:ea typeface="黑体" panose="02010609060101010101" pitchFamily="49" charset="-122"/>
              </a:rPr>
              <a:t>一、预开口量和线性化流量方程</a:t>
            </a:r>
            <a:endParaRPr lang="zh-CN" altLang="en-US" sz="2000" dirty="0">
              <a:solidFill>
                <a:srgbClr val="184972"/>
              </a:solidFill>
              <a:latin typeface="Times New Roman" panose="02020603050405020304" pitchFamily="18" charset="0"/>
              <a:ea typeface="黑体" panose="02010609060101010101" pitchFamily="49" charset="-122"/>
            </a:endParaRPr>
          </a:p>
        </p:txBody>
      </p:sp>
      <p:sp>
        <p:nvSpPr>
          <p:cNvPr id="3" name="直角三角形 2">
            <a:extLst>
              <a:ext uri="{FF2B5EF4-FFF2-40B4-BE49-F238E27FC236}">
                <a16:creationId xmlns:a16="http://schemas.microsoft.com/office/drawing/2014/main" id="{90ABA90F-2052-4D3E-8D4B-DEC2F2CC56E9}"/>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直角三角形 3">
            <a:extLst>
              <a:ext uri="{FF2B5EF4-FFF2-40B4-BE49-F238E27FC236}">
                <a16:creationId xmlns:a16="http://schemas.microsoft.com/office/drawing/2014/main" id="{5B9F5E73-DA8A-4B66-AD64-3AC6EC174A47}"/>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1319769" y="142770"/>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第七节   </a:t>
            </a:r>
            <a:r>
              <a:rPr lang="zh-CN" altLang="zh-CN" sz="2800" dirty="0">
                <a:solidFill>
                  <a:prstClr val="white"/>
                </a:solidFill>
                <a:latin typeface="Times New Roman" panose="02020603050405020304" pitchFamily="18" charset="0"/>
                <a:ea typeface="黑体" panose="02010609060101010101" pitchFamily="49" charset="-122"/>
              </a:rPr>
              <a:t>机</a:t>
            </a:r>
            <a:r>
              <a:rPr lang="en-US" altLang="zh-CN" sz="2800" dirty="0">
                <a:solidFill>
                  <a:prstClr val="white"/>
                </a:solidFill>
                <a:latin typeface="Times New Roman" panose="02020603050405020304" pitchFamily="18" charset="0"/>
                <a:ea typeface="黑体" panose="02010609060101010101" pitchFamily="49" charset="-122"/>
              </a:rPr>
              <a:t>-</a:t>
            </a:r>
            <a:r>
              <a:rPr lang="zh-CN" altLang="zh-CN" sz="2800" dirty="0">
                <a:solidFill>
                  <a:prstClr val="white"/>
                </a:solidFill>
                <a:latin typeface="Times New Roman" panose="02020603050405020304" pitchFamily="18" charset="0"/>
                <a:ea typeface="黑体" panose="02010609060101010101" pitchFamily="49" charset="-122"/>
              </a:rPr>
              <a:t>液位置伺服系统的动态特性</a:t>
            </a: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1F8A047-EE40-4857-B434-5C2714F89AD5}"/>
                  </a:ext>
                </a:extLst>
              </p:cNvPr>
              <p:cNvSpPr/>
              <p:nvPr/>
            </p:nvSpPr>
            <p:spPr>
              <a:xfrm>
                <a:off x="127821" y="1829790"/>
                <a:ext cx="4437211" cy="2262158"/>
              </a:xfrm>
              <a:prstGeom prst="rect">
                <a:avLst/>
              </a:prstGeom>
            </p:spPr>
            <p:txBody>
              <a:bodyPr wrap="square">
                <a:spAutoFit/>
              </a:bodyPr>
              <a:lstStyle/>
              <a:p>
                <a:pPr indent="2667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稳态时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缸体向右运动时的流量连续方程为</a:t>
                </a:r>
              </a:p>
              <a:p>
                <a:pPr indent="26670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𝑞</m:t>
                          </m:r>
                        </m:e>
                        <m:sub>
                          <m:r>
                            <m:rPr>
                              <m:sty m:val="p"/>
                            </m:rPr>
                            <a:rPr lang="en-US" altLang="zh-CN" sz="1400">
                              <a:solidFill>
                                <a:srgbClr val="000000"/>
                              </a:solidFill>
                              <a:latin typeface="Cambria Math" panose="02040503050406030204" pitchFamily="18" charset="0"/>
                              <a:ea typeface="方正书宋_GBK"/>
                              <a:cs typeface="Times New Roman" panose="02020603050405020304" pitchFamily="18" charset="0"/>
                            </a:rPr>
                            <m:t>L</m:t>
                          </m:r>
                        </m:sub>
                      </m:sSub>
                      <m:r>
                        <a:rPr lang="en-US" altLang="zh-CN" sz="1400">
                          <a:solidFill>
                            <a:srgbClr val="000000"/>
                          </a:solidFill>
                          <a:latin typeface="Cambria Math" panose="02040503050406030204" pitchFamily="18" charset="0"/>
                          <a:ea typeface="方正书宋_GBK"/>
                          <a:cs typeface="Times New Roman" panose="02020603050405020304" pitchFamily="18" charset="0"/>
                        </a:rPr>
                        <m:t>=</m:t>
                      </m:r>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𝐴</m:t>
                          </m:r>
                        </m:e>
                        <m:sub>
                          <m:r>
                            <m:rPr>
                              <m:sty m:val="p"/>
                            </m:rPr>
                            <a:rPr lang="en-US" altLang="zh-CN" sz="1400">
                              <a:solidFill>
                                <a:srgbClr val="000000"/>
                              </a:solidFill>
                              <a:latin typeface="Cambria Math" panose="02040503050406030204" pitchFamily="18" charset="0"/>
                              <a:ea typeface="方正书宋_GBK"/>
                              <a:cs typeface="Times New Roman" panose="02020603050405020304" pitchFamily="18" charset="0"/>
                            </a:rPr>
                            <m:t>c</m:t>
                          </m:r>
                        </m:sub>
                      </m:sSub>
                      <m:r>
                        <a:rPr lang="en-US" altLang="zh-CN" sz="1400" i="1">
                          <a:solidFill>
                            <a:srgbClr val="000000"/>
                          </a:solidFill>
                          <a:latin typeface="Cambria Math" panose="02040503050406030204" pitchFamily="18" charset="0"/>
                          <a:ea typeface="方正书宋_GBK"/>
                          <a:cs typeface="Times New Roman" panose="02020603050405020304" pitchFamily="18" charset="0"/>
                        </a:rPr>
                        <m:t>𝑣</m:t>
                      </m:r>
                      <m:r>
                        <a:rPr lang="en-US" altLang="zh-CN" sz="1400">
                          <a:solidFill>
                            <a:srgbClr val="000000"/>
                          </a:solidFill>
                          <a:latin typeface="Cambria Math" panose="02040503050406030204" pitchFamily="18" charset="0"/>
                          <a:ea typeface="方正书宋_GBK"/>
                          <a:cs typeface="Times New Roman" panose="02020603050405020304" pitchFamily="18" charset="0"/>
                        </a:rPr>
                        <m:t>=</m:t>
                      </m:r>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𝑞</m:t>
                          </m:r>
                        </m:e>
                        <m:sub>
                          <m:r>
                            <a:rPr lang="en-US" altLang="zh-CN" sz="1400">
                              <a:solidFill>
                                <a:srgbClr val="000000"/>
                              </a:solidFill>
                              <a:latin typeface="Cambria Math" panose="02040503050406030204" pitchFamily="18" charset="0"/>
                              <a:ea typeface="方正书宋_GBK"/>
                              <a:cs typeface="Times New Roman" panose="02020603050405020304" pitchFamily="18" charset="0"/>
                            </a:rPr>
                            <m:t>2</m:t>
                          </m:r>
                        </m:sub>
                      </m:sSub>
                      <m:r>
                        <m:rPr>
                          <m:nor/>
                        </m:rPr>
                        <a:rPr lang="en-US" altLang="zh-CN" sz="1400" i="1">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𝑞</m:t>
                          </m:r>
                        </m:e>
                        <m:sub>
                          <m:r>
                            <a:rPr lang="en-US" altLang="zh-CN" sz="1400">
                              <a:solidFill>
                                <a:srgbClr val="000000"/>
                              </a:solidFill>
                              <a:latin typeface="Cambria Math" panose="02040503050406030204" pitchFamily="18" charset="0"/>
                              <a:ea typeface="方正书宋_GBK"/>
                              <a:cs typeface="Times New Roman" panose="02020603050405020304" pitchFamily="18" charset="0"/>
                            </a:rPr>
                            <m:t>1</m:t>
                          </m:r>
                        </m:sub>
                      </m:sSub>
                    </m:oMath>
                  </m:oMathPara>
                </a14:m>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缸体运动速度等于</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时所需流量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通过阻尼孔的流量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通过阀口的流量。</a:t>
                </a:r>
              </a:p>
            </p:txBody>
          </p:sp>
        </mc:Choice>
        <mc:Fallback xmlns="">
          <p:sp>
            <p:nvSpPr>
              <p:cNvPr id="10" name="矩形 9">
                <a:extLst>
                  <a:ext uri="{FF2B5EF4-FFF2-40B4-BE49-F238E27FC236}">
                    <a16:creationId xmlns:a16="http://schemas.microsoft.com/office/drawing/2014/main" id="{F1F8A047-EE40-4857-B434-5C2714F89AD5}"/>
                  </a:ext>
                </a:extLst>
              </p:cNvPr>
              <p:cNvSpPr>
                <a:spLocks noRot="1" noChangeAspect="1" noMove="1" noResize="1" noEditPoints="1" noAdjustHandles="1" noChangeArrowheads="1" noChangeShapeType="1" noTextEdit="1"/>
              </p:cNvSpPr>
              <p:nvPr/>
            </p:nvSpPr>
            <p:spPr>
              <a:xfrm>
                <a:off x="127821" y="1829790"/>
                <a:ext cx="4437211" cy="2262158"/>
              </a:xfrm>
              <a:prstGeom prst="rect">
                <a:avLst/>
              </a:prstGeom>
              <a:blipFill>
                <a:blip r:embed="rId2"/>
                <a:stretch>
                  <a:fillRect b="-8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0A4CFB01-D5D1-4A90-91E8-C2001BC3FC92}"/>
                  </a:ext>
                </a:extLst>
              </p:cNvPr>
              <p:cNvSpPr/>
              <p:nvPr/>
            </p:nvSpPr>
            <p:spPr>
              <a:xfrm>
                <a:off x="4337768" y="1607765"/>
                <a:ext cx="5195083" cy="2869825"/>
              </a:xfrm>
              <a:prstGeom prst="rect">
                <a:avLst/>
              </a:prstGeom>
            </p:spPr>
            <p:txBody>
              <a:bodyPr wrap="square">
                <a:spAutoFit/>
              </a:bodyPr>
              <a:lstStyle/>
              <a:p>
                <a:pPr>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上式可写成</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lvl="0">
                  <a:defRPr/>
                </a:pPr>
                <a14:m>
                  <m:oMath xmlns:m="http://schemas.openxmlformats.org/officeDocument/2006/math">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1400" i="1">
                            <a:solidFill>
                              <a:srgbClr val="000000"/>
                            </a:solidFill>
                            <a:latin typeface="Cambria Math" panose="02040503050406030204" pitchFamily="18" charset="0"/>
                            <a:ea typeface="方正书宋_GBK"/>
                            <a:cs typeface="Times New Roman" panose="02020603050405020304" pitchFamily="18" charset="0"/>
                          </a:rPr>
                          <m:t>𝑞</m:t>
                        </m:r>
                      </m:e>
                      <m:sub>
                        <m:r>
                          <m:rPr>
                            <m:sty m:val="p"/>
                          </m:rPr>
                          <a:rPr lang="en-US" altLang="zh-CN" sz="1400">
                            <a:solidFill>
                              <a:srgbClr val="000000"/>
                            </a:solidFill>
                            <a:latin typeface="Cambria Math" panose="02040503050406030204" pitchFamily="18" charset="0"/>
                            <a:ea typeface="方正书宋_GBK"/>
                            <a:cs typeface="Times New Roman" panose="02020603050405020304" pitchFamily="18" charset="0"/>
                          </a:rPr>
                          <m:t>L</m:t>
                        </m:r>
                      </m:sub>
                    </m:sSub>
                    <m:r>
                      <a:rPr lang="en-US" altLang="zh-CN" sz="1400">
                        <a:solidFill>
                          <a:srgbClr val="000000"/>
                        </a:solidFill>
                        <a:latin typeface="Cambria Math" panose="02040503050406030204" pitchFamily="18" charset="0"/>
                        <a:ea typeface="方正书宋_GBK"/>
                        <a:cs typeface="Times New Roman" panose="02020603050405020304" pitchFamily="18" charset="0"/>
                      </a:rPr>
                      <m:t>=</m:t>
                    </m:r>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𝐶</m:t>
                        </m:r>
                      </m:e>
                      <m:sub>
                        <m:r>
                          <m:rPr>
                            <m:sty m:val="p"/>
                          </m:rPr>
                          <a:rPr lang="en-US" altLang="zh-CN" sz="1400">
                            <a:solidFill>
                              <a:srgbClr val="000000"/>
                            </a:solidFill>
                            <a:latin typeface="Cambria Math" panose="02040503050406030204" pitchFamily="18" charset="0"/>
                            <a:ea typeface="方正书宋_GBK"/>
                            <a:cs typeface="Times New Roman" panose="02020603050405020304" pitchFamily="18" charset="0"/>
                          </a:rPr>
                          <m:t>d</m:t>
                        </m:r>
                        <m:r>
                          <a:rPr lang="en-US" altLang="zh-CN" sz="1400">
                            <a:solidFill>
                              <a:srgbClr val="000000"/>
                            </a:solidFill>
                            <a:latin typeface="Cambria Math" panose="02040503050406030204" pitchFamily="18" charset="0"/>
                            <a:ea typeface="方正书宋_GBK"/>
                            <a:cs typeface="Times New Roman" panose="02020603050405020304" pitchFamily="18" charset="0"/>
                          </a:rPr>
                          <m:t>0</m:t>
                        </m:r>
                      </m:sub>
                    </m:sSub>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𝐴</m:t>
                        </m:r>
                      </m:e>
                      <m:sub>
                        <m:r>
                          <a:rPr lang="en-US" altLang="zh-CN" sz="1400">
                            <a:solidFill>
                              <a:srgbClr val="000000"/>
                            </a:solidFill>
                            <a:latin typeface="Cambria Math" panose="02040503050406030204" pitchFamily="18" charset="0"/>
                            <a:ea typeface="方正书宋_GBK"/>
                            <a:cs typeface="Times New Roman" panose="02020603050405020304" pitchFamily="18" charset="0"/>
                          </a:rPr>
                          <m:t>0</m:t>
                        </m:r>
                      </m:sub>
                    </m:sSub>
                    <m:rad>
                      <m:radPr>
                        <m:degHide m:val="on"/>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a:solidFill>
                                  <a:srgbClr val="000000"/>
                                </a:solidFill>
                                <a:effectLst/>
                                <a:latin typeface="Cambria Math" panose="02040503050406030204" pitchFamily="18" charset="0"/>
                                <a:ea typeface="方正书宋_GBK"/>
                                <a:cs typeface="Times New Roman" panose="02020603050405020304" pitchFamily="18" charset="0"/>
                              </a:rPr>
                              <m:t>2</m:t>
                            </m:r>
                          </m:num>
                          <m:den>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𝜌</m:t>
                            </m:r>
                          </m:den>
                        </m:f>
                        <m:r>
                          <m:rPr>
                            <m:nor/>
                          </m:rPr>
                          <a:rPr lang="en-US" altLang="zh-CN" sz="1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𝑝</m:t>
                            </m:r>
                          </m:e>
                          <m:sub>
                            <m:r>
                              <m:rPr>
                                <m:sty m:val="p"/>
                              </m:rPr>
                              <a:rPr lang="en-US" altLang="zh-CN" sz="1400">
                                <a:solidFill>
                                  <a:srgbClr val="000000"/>
                                </a:solidFill>
                                <a:latin typeface="Cambria Math" panose="02040503050406030204" pitchFamily="18" charset="0"/>
                                <a:ea typeface="方正书宋_GBK"/>
                                <a:cs typeface="Times New Roman" panose="02020603050405020304" pitchFamily="18" charset="0"/>
                              </a:rPr>
                              <m:t>s</m:t>
                            </m:r>
                          </m:sub>
                        </m:sSub>
                        <m:r>
                          <m:rPr>
                            <m:nor/>
                          </m:rPr>
                          <a:rPr lang="en-US" altLang="zh-CN" sz="1400" i="1">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𝑝</m:t>
                            </m:r>
                          </m:e>
                          <m:sub>
                            <m:r>
                              <m:rPr>
                                <m:sty m:val="p"/>
                              </m:rPr>
                              <a:rPr lang="en-US" altLang="zh-CN" sz="1400">
                                <a:solidFill>
                                  <a:srgbClr val="000000"/>
                                </a:solidFill>
                                <a:latin typeface="Cambria Math" panose="02040503050406030204" pitchFamily="18" charset="0"/>
                                <a:ea typeface="方正书宋_GBK"/>
                                <a:cs typeface="Times New Roman" panose="02020603050405020304" pitchFamily="18" charset="0"/>
                              </a:rPr>
                              <m:t>c</m:t>
                            </m:r>
                          </m:sub>
                        </m:sSub>
                        <m:r>
                          <m:rPr>
                            <m:nor/>
                          </m:rPr>
                          <a:rPr lang="en-US" altLang="zh-CN" sz="1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e>
                    </m:rad>
                    <m:r>
                      <m:rPr>
                        <m:nor/>
                      </m:rPr>
                      <a:rPr lang="en-US" altLang="zh-CN" sz="1400" i="1">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𝐶</m:t>
                        </m:r>
                      </m:e>
                      <m:sub>
                        <m:r>
                          <m:rPr>
                            <m:sty m:val="p"/>
                          </m:rPr>
                          <a:rPr lang="en-US" altLang="zh-CN" sz="1400">
                            <a:solidFill>
                              <a:srgbClr val="000000"/>
                            </a:solidFill>
                            <a:latin typeface="Cambria Math" panose="02040503050406030204" pitchFamily="18" charset="0"/>
                            <a:ea typeface="方正书宋_GBK"/>
                            <a:cs typeface="Times New Roman" panose="02020603050405020304" pitchFamily="18" charset="0"/>
                          </a:rPr>
                          <m:t>d</m:t>
                        </m:r>
                      </m:sub>
                    </m:sSub>
                    <m:r>
                      <a:rPr lang="en-US" altLang="zh-CN" sz="1400" i="1">
                        <a:solidFill>
                          <a:srgbClr val="000000"/>
                        </a:solidFill>
                        <a:latin typeface="Cambria Math" panose="02040503050406030204" pitchFamily="18" charset="0"/>
                        <a:ea typeface="方正书宋_GBK"/>
                        <a:cs typeface="Times New Roman" panose="02020603050405020304" pitchFamily="18" charset="0"/>
                      </a:rPr>
                      <m:t>𝑤</m:t>
                    </m:r>
                    <m:r>
                      <m:rPr>
                        <m:nor/>
                      </m:rPr>
                      <a:rPr lang="en-US" altLang="zh-CN" sz="1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𝑥</m:t>
                        </m:r>
                      </m:e>
                      <m:sub>
                        <m:r>
                          <m:rPr>
                            <m:sty m:val="p"/>
                          </m:rPr>
                          <a:rPr lang="en-US" altLang="zh-CN" sz="1400">
                            <a:solidFill>
                              <a:srgbClr val="000000"/>
                            </a:solidFill>
                            <a:latin typeface="Cambria Math" panose="02040503050406030204" pitchFamily="18" charset="0"/>
                            <a:ea typeface="方正书宋_GBK"/>
                            <a:cs typeface="Times New Roman" panose="02020603050405020304" pitchFamily="18" charset="0"/>
                          </a:rPr>
                          <m:t>s</m:t>
                        </m:r>
                        <m:r>
                          <a:rPr lang="en-US" altLang="zh-CN" sz="1400">
                            <a:solidFill>
                              <a:srgbClr val="000000"/>
                            </a:solidFill>
                            <a:latin typeface="Cambria Math" panose="02040503050406030204" pitchFamily="18" charset="0"/>
                            <a:ea typeface="方正书宋_GBK"/>
                            <a:cs typeface="Times New Roman" panose="02020603050405020304" pitchFamily="18" charset="0"/>
                          </a:rPr>
                          <m:t>0</m:t>
                        </m:r>
                      </m:sub>
                    </m:sSub>
                    <m:r>
                      <m:rPr>
                        <m:nor/>
                      </m:rPr>
                      <a:rPr lang="en-US" altLang="zh-CN" sz="1400" i="1">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𝑥</m:t>
                        </m:r>
                      </m:e>
                      <m:sub>
                        <m:r>
                          <m:rPr>
                            <m:sty m:val="p"/>
                          </m:rPr>
                          <a:rPr lang="en-US" altLang="zh-CN" sz="1400">
                            <a:solidFill>
                              <a:srgbClr val="000000"/>
                            </a:solidFill>
                            <a:latin typeface="Cambria Math" panose="02040503050406030204" pitchFamily="18" charset="0"/>
                            <a:ea typeface="方正书宋_GBK"/>
                            <a:cs typeface="Times New Roman" panose="02020603050405020304" pitchFamily="18" charset="0"/>
                          </a:rPr>
                          <m:t>V</m:t>
                        </m:r>
                      </m:sub>
                    </m:sSub>
                    <m:r>
                      <m:rPr>
                        <m:nor/>
                      </m:rPr>
                      <a:rPr lang="en-US" altLang="zh-CN" sz="1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rad>
                      <m:radPr>
                        <m:degHide m:val="on"/>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a:solidFill>
                                  <a:srgbClr val="000000"/>
                                </a:solidFill>
                                <a:effectLst/>
                                <a:latin typeface="Cambria Math" panose="02040503050406030204" pitchFamily="18" charset="0"/>
                                <a:ea typeface="方正书宋_GBK"/>
                                <a:cs typeface="Times New Roman" panose="02020603050405020304" pitchFamily="18" charset="0"/>
                              </a:rPr>
                              <m:t>2</m:t>
                            </m:r>
                          </m:num>
                          <m:den>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𝜌</m:t>
                            </m:r>
                          </m:den>
                        </m:f>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𝑝</m:t>
                            </m:r>
                          </m:e>
                          <m:sub>
                            <m:r>
                              <m:rPr>
                                <m:sty m:val="p"/>
                              </m:rPr>
                              <a:rPr lang="en-US" altLang="zh-CN" sz="1400">
                                <a:solidFill>
                                  <a:srgbClr val="000000"/>
                                </a:solidFill>
                                <a:latin typeface="Cambria Math" panose="02040503050406030204" pitchFamily="18" charset="0"/>
                                <a:ea typeface="方正书宋_GBK"/>
                                <a:cs typeface="Times New Roman" panose="02020603050405020304" pitchFamily="18" charset="0"/>
                              </a:rPr>
                              <m:t>c</m:t>
                            </m:r>
                          </m:sub>
                        </m:sSub>
                      </m:e>
                    </m:rad>
                  </m:oMath>
                </a14:m>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12-66</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a:p>
                <a:pPr>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pPr>
                  <a:lnSpc>
                    <a:spcPct val="150000"/>
                  </a:lnSpc>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通过阻尼孔和阀口的流量系数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阻尼孔面积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阀心和阀套的相对位移量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o</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w</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阀口的面积梯度</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油液密度。</a:t>
                </a:r>
              </a:p>
            </p:txBody>
          </p:sp>
        </mc:Choice>
        <mc:Fallback xmlns="">
          <p:sp>
            <p:nvSpPr>
              <p:cNvPr id="11" name="矩形 10">
                <a:extLst>
                  <a:ext uri="{FF2B5EF4-FFF2-40B4-BE49-F238E27FC236}">
                    <a16:creationId xmlns:a16="http://schemas.microsoft.com/office/drawing/2014/main" id="{0A4CFB01-D5D1-4A90-91E8-C2001BC3FC92}"/>
                  </a:ext>
                </a:extLst>
              </p:cNvPr>
              <p:cNvSpPr>
                <a:spLocks noRot="1" noChangeAspect="1" noMove="1" noResize="1" noEditPoints="1" noAdjustHandles="1" noChangeArrowheads="1" noChangeShapeType="1" noTextEdit="1"/>
              </p:cNvSpPr>
              <p:nvPr/>
            </p:nvSpPr>
            <p:spPr>
              <a:xfrm>
                <a:off x="4337768" y="1607765"/>
                <a:ext cx="5195083" cy="2869825"/>
              </a:xfrm>
              <a:prstGeom prst="rect">
                <a:avLst/>
              </a:prstGeom>
              <a:blipFill>
                <a:blip r:embed="rId3"/>
                <a:stretch>
                  <a:fillRect l="-704" t="-849" b="-212"/>
                </a:stretch>
              </a:blipFill>
            </p:spPr>
            <p:txBody>
              <a:bodyPr/>
              <a:lstStyle/>
              <a:p>
                <a:r>
                  <a:rPr lang="zh-CN" altLang="en-US">
                    <a:noFill/>
                  </a:rPr>
                  <a:t> </a:t>
                </a:r>
              </a:p>
            </p:txBody>
          </p:sp>
        </mc:Fallback>
      </mc:AlternateContent>
      <p:sp>
        <p:nvSpPr>
          <p:cNvPr id="12" name="圆角矩形 6">
            <a:extLst>
              <a:ext uri="{FF2B5EF4-FFF2-40B4-BE49-F238E27FC236}">
                <a16:creationId xmlns:a16="http://schemas.microsoft.com/office/drawing/2014/main" id="{8D4605AF-298D-4A3D-9B7D-7F5C964C9771}"/>
              </a:ext>
            </a:extLst>
          </p:cNvPr>
          <p:cNvSpPr/>
          <p:nvPr/>
        </p:nvSpPr>
        <p:spPr>
          <a:xfrm>
            <a:off x="322617" y="1544274"/>
            <a:ext cx="3950934" cy="303407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13" name="圆角矩形 6">
            <a:extLst>
              <a:ext uri="{FF2B5EF4-FFF2-40B4-BE49-F238E27FC236}">
                <a16:creationId xmlns:a16="http://schemas.microsoft.com/office/drawing/2014/main" id="{B8FDEF79-2564-4EDE-B48B-2D035F23BF8F}"/>
              </a:ext>
            </a:extLst>
          </p:cNvPr>
          <p:cNvSpPr/>
          <p:nvPr/>
        </p:nvSpPr>
        <p:spPr>
          <a:xfrm>
            <a:off x="4382218" y="1582365"/>
            <a:ext cx="4526832" cy="299598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14" name="矩形 13">
            <a:extLst>
              <a:ext uri="{FF2B5EF4-FFF2-40B4-BE49-F238E27FC236}">
                <a16:creationId xmlns:a16="http://schemas.microsoft.com/office/drawing/2014/main" id="{5BFFA977-9E88-4AD9-A6DC-28D9A660F069}"/>
              </a:ext>
            </a:extLst>
          </p:cNvPr>
          <p:cNvSpPr/>
          <p:nvPr/>
        </p:nvSpPr>
        <p:spPr>
          <a:xfrm>
            <a:off x="2819366" y="2340918"/>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12-65</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4806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1250"/>
                                        <p:tgtEl>
                                          <p:spTgt spid="10"/>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125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up)">
                                      <p:cBhvr>
                                        <p:cTn id="56"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10" grpId="0"/>
      <p:bldP spid="11" grpId="0"/>
      <p:bldP spid="12" grpId="0" animBg="1"/>
      <p:bldP spid="13" grpId="0" animBg="1"/>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310855" y="959152"/>
            <a:ext cx="57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zh-CN" sz="2000" b="0" i="0" u="none" strike="noStrike" kern="1200" cap="none" spc="0" normalizeH="0" baseline="0" noProof="0" dirty="0">
                <a:ln>
                  <a:noFill/>
                </a:ln>
                <a:solidFill>
                  <a:srgbClr val="184972"/>
                </a:solidFill>
                <a:effectLst/>
                <a:uLnTx/>
                <a:uFillTx/>
                <a:latin typeface="Times New Roman" panose="02020603050405020304" pitchFamily="18" charset="0"/>
                <a:ea typeface="黑体" panose="02010609060101010101" pitchFamily="49" charset="-122"/>
                <a:cs typeface="+mn-cs"/>
              </a:rPr>
              <a:t>一、预开口量和线性化流量方程</a:t>
            </a:r>
            <a:endParaRPr kumimoji="0" lang="zh-CN" altLang="en-US" sz="2000" b="0" i="0" u="none" strike="noStrike" kern="1200" cap="none" spc="0" normalizeH="0" baseline="0" noProof="0" dirty="0">
              <a:ln>
                <a:noFill/>
              </a:ln>
              <a:solidFill>
                <a:srgbClr val="184972"/>
              </a:solidFill>
              <a:effectLst/>
              <a:uLnTx/>
              <a:uFillTx/>
              <a:latin typeface="Times New Roman" panose="02020603050405020304" pitchFamily="18" charset="0"/>
              <a:ea typeface="黑体" panose="02010609060101010101" pitchFamily="49" charset="-122"/>
              <a:cs typeface="+mn-cs"/>
            </a:endParaRP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217180" y="95365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74515" y="95365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1319769" y="142770"/>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第七节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机</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液位置伺服系统的动态特性</a:t>
            </a:r>
          </a:p>
        </p:txBody>
      </p:sp>
      <p:sp>
        <p:nvSpPr>
          <p:cNvPr id="9" name="矩形 8">
            <a:extLst>
              <a:ext uri="{FF2B5EF4-FFF2-40B4-BE49-F238E27FC236}">
                <a16:creationId xmlns:a16="http://schemas.microsoft.com/office/drawing/2014/main" id="{7DB3C6A5-72AE-42E3-B45A-AC66F3D4D311}"/>
              </a:ext>
            </a:extLst>
          </p:cNvPr>
          <p:cNvSpPr/>
          <p:nvPr/>
        </p:nvSpPr>
        <p:spPr>
          <a:xfrm>
            <a:off x="476900" y="1388173"/>
            <a:ext cx="2236510" cy="374654"/>
          </a:xfrm>
          <a:prstGeom prst="rect">
            <a:avLst/>
          </a:prstGeom>
        </p:spPr>
        <p:txBody>
          <a:bodyPr wrap="square">
            <a:spAutoFit/>
          </a:bodyPr>
          <a:lstStyle/>
          <a:p>
            <a:pPr indent="432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缸体受力平衡方程为</a:t>
            </a: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6C837E27-5122-4C24-8395-B2614C8DBBAB}"/>
                  </a:ext>
                </a:extLst>
              </p:cNvPr>
              <p:cNvSpPr/>
              <p:nvPr/>
            </p:nvSpPr>
            <p:spPr>
              <a:xfrm>
                <a:off x="476900" y="1649195"/>
                <a:ext cx="3273120" cy="415498"/>
              </a:xfrm>
              <a:prstGeom prst="rect">
                <a:avLst/>
              </a:prstGeom>
            </p:spPr>
            <p:txBody>
              <a:bodyPr wrap="square">
                <a:spAutoFit/>
              </a:bodyPr>
              <a:lstStyle/>
              <a:p>
                <a:pPr indent="432000">
                  <a:lnSpc>
                    <a:spcPct val="150000"/>
                  </a:lnSpc>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s</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s</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L</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c</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c</m:t>
                          </m:r>
                        </m:sub>
                      </m:sSub>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4" name="矩形 13">
                <a:extLst>
                  <a:ext uri="{FF2B5EF4-FFF2-40B4-BE49-F238E27FC236}">
                    <a16:creationId xmlns:a16="http://schemas.microsoft.com/office/drawing/2014/main" id="{6C837E27-5122-4C24-8395-B2614C8DBBAB}"/>
                  </a:ext>
                </a:extLst>
              </p:cNvPr>
              <p:cNvSpPr>
                <a:spLocks noRot="1" noChangeAspect="1" noMove="1" noResize="1" noEditPoints="1" noAdjustHandles="1" noChangeArrowheads="1" noChangeShapeType="1" noTextEdit="1"/>
              </p:cNvSpPr>
              <p:nvPr/>
            </p:nvSpPr>
            <p:spPr>
              <a:xfrm>
                <a:off x="476900" y="1649195"/>
                <a:ext cx="3273120" cy="415498"/>
              </a:xfrm>
              <a:prstGeom prst="rect">
                <a:avLst/>
              </a:prstGeom>
              <a:blipFill>
                <a:blip r:embed="rId2"/>
                <a:stretch>
                  <a:fillRect/>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7A32F82C-0F88-495B-8007-673C102B862A}"/>
              </a:ext>
            </a:extLst>
          </p:cNvPr>
          <p:cNvSpPr/>
          <p:nvPr/>
        </p:nvSpPr>
        <p:spPr>
          <a:xfrm>
            <a:off x="465358" y="2098538"/>
            <a:ext cx="2385589" cy="374654"/>
          </a:xfrm>
          <a:prstGeom prst="rect">
            <a:avLst/>
          </a:prstGeom>
        </p:spPr>
        <p:txBody>
          <a:bodyPr wrap="square">
            <a:spAutoFit/>
          </a:bodyPr>
          <a:lstStyle/>
          <a:p>
            <a:pPr indent="432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外负载。</a:t>
            </a: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61A30834-D35D-436A-A8F3-C5DD0C5AB262}"/>
                  </a:ext>
                </a:extLst>
              </p:cNvPr>
              <p:cNvSpPr/>
              <p:nvPr/>
            </p:nvSpPr>
            <p:spPr>
              <a:xfrm>
                <a:off x="465358" y="2536725"/>
                <a:ext cx="3418012" cy="1194943"/>
              </a:xfrm>
              <a:prstGeom prst="rect">
                <a:avLst/>
              </a:prstGeom>
            </p:spPr>
            <p:txBody>
              <a:bodyPr wrap="square">
                <a:spAutoFit/>
              </a:bodyPr>
              <a:lstStyle/>
              <a:p>
                <a:pPr indent="432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零位时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。按式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(12-67)</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f>
                      <m:f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a:solidFill>
                              <a:srgbClr val="000000"/>
                            </a:solidFill>
                            <a:effectLst/>
                            <a:latin typeface="Cambria Math" panose="02040503050406030204" pitchFamily="18" charset="0"/>
                            <a:ea typeface="方正书宋_GBK"/>
                            <a:cs typeface="Times New Roman" panose="02020603050405020304" pitchFamily="18" charset="0"/>
                          </a:rPr>
                          <m:t>1</m:t>
                        </m:r>
                      </m:num>
                      <m:den>
                        <m:r>
                          <a:rPr lang="en-US" altLang="zh-CN" sz="1400">
                            <a:solidFill>
                              <a:srgbClr val="000000"/>
                            </a:solidFill>
                            <a:effectLst/>
                            <a:latin typeface="Cambria Math" panose="02040503050406030204" pitchFamily="18" charset="0"/>
                            <a:ea typeface="方正书宋_GBK"/>
                            <a:cs typeface="Times New Roman" panose="02020603050405020304" pitchFamily="18" charset="0"/>
                          </a:rPr>
                          <m:t>2</m:t>
                        </m:r>
                      </m:den>
                    </m:f>
                  </m:oMath>
                </a14:m>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(12-66)</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可得预开口量</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的表达式为</a:t>
                </a:r>
              </a:p>
            </p:txBody>
          </p:sp>
        </mc:Choice>
        <mc:Fallback xmlns="">
          <p:sp>
            <p:nvSpPr>
              <p:cNvPr id="16" name="矩形 15">
                <a:extLst>
                  <a:ext uri="{FF2B5EF4-FFF2-40B4-BE49-F238E27FC236}">
                    <a16:creationId xmlns:a16="http://schemas.microsoft.com/office/drawing/2014/main" id="{61A30834-D35D-436A-A8F3-C5DD0C5AB262}"/>
                  </a:ext>
                </a:extLst>
              </p:cNvPr>
              <p:cNvSpPr>
                <a:spLocks noRot="1" noChangeAspect="1" noMove="1" noResize="1" noEditPoints="1" noAdjustHandles="1" noChangeArrowheads="1" noChangeShapeType="1" noTextEdit="1"/>
              </p:cNvSpPr>
              <p:nvPr/>
            </p:nvSpPr>
            <p:spPr>
              <a:xfrm>
                <a:off x="465358" y="2536725"/>
                <a:ext cx="3418012" cy="1194943"/>
              </a:xfrm>
              <a:prstGeom prst="rect">
                <a:avLst/>
              </a:prstGeom>
              <a:blipFill>
                <a:blip r:embed="rId3"/>
                <a:stretch>
                  <a:fillRect l="-535" b="-1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05BFC77D-310D-4C79-82C1-5F0CE699A798}"/>
                  </a:ext>
                </a:extLst>
              </p:cNvPr>
              <p:cNvSpPr/>
              <p:nvPr/>
            </p:nvSpPr>
            <p:spPr>
              <a:xfrm>
                <a:off x="638533" y="3454151"/>
                <a:ext cx="2996168" cy="753989"/>
              </a:xfrm>
              <a:prstGeom prst="rect">
                <a:avLst/>
              </a:prstGeom>
            </p:spPr>
            <p:txBody>
              <a:bodyPr wrap="square">
                <a:spAutoFit/>
              </a:bodyPr>
              <a:lstStyle/>
              <a:p>
                <a:pPr indent="432000">
                  <a:lnSpc>
                    <a:spcPct val="150000"/>
                  </a:lnSpc>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s</m:t>
                          </m:r>
                          <m:r>
                            <a:rPr lang="zh-CN" altLang="en-US" sz="1400" i="0">
                              <a:latin typeface="Cambria Math" panose="02040503050406030204" pitchFamily="18" charset="0"/>
                            </a:rPr>
                            <m:t>0</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𝐶</m:t>
                              </m:r>
                            </m:e>
                            <m:sub>
                              <m:r>
                                <m:rPr>
                                  <m:sty m:val="p"/>
                                </m:rPr>
                                <a:rPr lang="zh-CN" altLang="en-US" sz="1400" i="0">
                                  <a:latin typeface="Cambria Math" panose="02040503050406030204" pitchFamily="18" charset="0"/>
                                </a:rPr>
                                <m:t>d</m:t>
                              </m:r>
                              <m:r>
                                <a:rPr lang="zh-CN" altLang="en-US" sz="1400" i="0">
                                  <a:latin typeface="Cambria Math" panose="02040503050406030204" pitchFamily="18" charset="0"/>
                                </a:rPr>
                                <m:t>0</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a:rPr lang="zh-CN" altLang="en-US" sz="1400" i="0">
                                  <a:latin typeface="Cambria Math" panose="02040503050406030204" pitchFamily="18" charset="0"/>
                                </a:rPr>
                                <m:t>0</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𝐶</m:t>
                              </m:r>
                            </m:e>
                            <m:sub>
                              <m:r>
                                <m:rPr>
                                  <m:sty m:val="p"/>
                                </m:rPr>
                                <a:rPr lang="zh-CN" altLang="en-US" sz="1400" i="0">
                                  <a:latin typeface="Cambria Math" panose="02040503050406030204" pitchFamily="18" charset="0"/>
                                </a:rPr>
                                <m:t>d</m:t>
                              </m:r>
                            </m:sub>
                          </m:sSub>
                          <m:r>
                            <a:rPr lang="zh-CN" altLang="en-US" sz="1400" i="1">
                              <a:latin typeface="Cambria Math" panose="02040503050406030204" pitchFamily="18" charset="0"/>
                            </a:rPr>
                            <m:t>𝑤</m:t>
                          </m:r>
                        </m:den>
                      </m:f>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7" name="矩形 16">
                <a:extLst>
                  <a:ext uri="{FF2B5EF4-FFF2-40B4-BE49-F238E27FC236}">
                    <a16:creationId xmlns:a16="http://schemas.microsoft.com/office/drawing/2014/main" id="{05BFC77D-310D-4C79-82C1-5F0CE699A798}"/>
                  </a:ext>
                </a:extLst>
              </p:cNvPr>
              <p:cNvSpPr>
                <a:spLocks noRot="1" noChangeAspect="1" noMove="1" noResize="1" noEditPoints="1" noAdjustHandles="1" noChangeArrowheads="1" noChangeShapeType="1" noTextEdit="1"/>
              </p:cNvSpPr>
              <p:nvPr/>
            </p:nvSpPr>
            <p:spPr>
              <a:xfrm>
                <a:off x="638533" y="3454151"/>
                <a:ext cx="2996168" cy="753989"/>
              </a:xfrm>
              <a:prstGeom prst="rect">
                <a:avLst/>
              </a:prstGeom>
              <a:blipFill>
                <a:blip r:embed="rId4"/>
                <a:stretch>
                  <a:fillRect/>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4E99A3BD-043D-4125-AFA0-A05DA3DCC0D1}"/>
              </a:ext>
            </a:extLst>
          </p:cNvPr>
          <p:cNvSpPr/>
          <p:nvPr/>
        </p:nvSpPr>
        <p:spPr>
          <a:xfrm>
            <a:off x="3647865" y="1384817"/>
            <a:ext cx="4352030" cy="374654"/>
          </a:xfrm>
          <a:prstGeom prst="rect">
            <a:avLst/>
          </a:prstGeom>
        </p:spPr>
        <p:txBody>
          <a:bodyPr wrap="square">
            <a:spAutoFit/>
          </a:bodyPr>
          <a:lstStyle/>
          <a:p>
            <a:pPr indent="432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(12-66)</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得零位时的阀系数</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i="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i="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如下</a:t>
            </a: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A6C8B91D-94EC-4520-85E1-97DCFA260282}"/>
                  </a:ext>
                </a:extLst>
              </p:cNvPr>
              <p:cNvSpPr/>
              <p:nvPr/>
            </p:nvSpPr>
            <p:spPr>
              <a:xfrm>
                <a:off x="3998788" y="1699147"/>
                <a:ext cx="2245422" cy="18083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1400" i="1" smtClean="0">
                              <a:latin typeface="Cambria Math" panose="02040503050406030204" pitchFamily="18" charset="0"/>
                            </a:rPr>
                          </m:ctrlPr>
                        </m:mPr>
                        <m:m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a:rPr lang="zh-CN" altLang="en-US" sz="1400" i="1">
                                    <a:latin typeface="Cambria Math" panose="02040503050406030204" pitchFamily="18" charset="0"/>
                                  </a:rPr>
                                  <m:t>𝑞</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d>
                                  <m:dPr>
                                    <m:begChr m:val=""/>
                                    <m:endChr m:val="|"/>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smtClean="0">
                                            <a:latin typeface="Cambria Math" panose="020405030504060302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L</m:t>
                                            </m:r>
                                          </m:sub>
                                        </m:sSub>
                                      </m:num>
                                      <m:den>
                                        <m:r>
                                          <a:rPr lang="zh-CN" altLang="en-US" sz="1400" i="1" smtClean="0">
                                            <a:latin typeface="Cambria Math" panose="020405030504060302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V</m:t>
                                            </m:r>
                                          </m:sub>
                                        </m:sSub>
                                      </m:den>
                                    </m:f>
                                  </m:e>
                                </m:d>
                              </m:e>
                              <m:sub>
                                <m:r>
                                  <a:rPr lang="zh-CN" altLang="en-US" sz="1400" i="0">
                                    <a:latin typeface="Cambria Math" panose="02040503050406030204" pitchFamily="18" charset="0"/>
                                  </a:rPr>
                                  <m:t>0</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𝐶</m:t>
                                </m:r>
                              </m:e>
                              <m:sub>
                                <m:r>
                                  <m:rPr>
                                    <m:sty m:val="p"/>
                                  </m:rPr>
                                  <a:rPr lang="zh-CN" altLang="en-US" sz="1400" i="0">
                                    <a:latin typeface="Cambria Math" panose="02040503050406030204" pitchFamily="18" charset="0"/>
                                  </a:rPr>
                                  <m:t>d</m:t>
                                </m:r>
                              </m:sub>
                            </m:sSub>
                            <m:r>
                              <a:rPr lang="zh-CN" altLang="en-US" sz="1400" i="1">
                                <a:latin typeface="Cambria Math" panose="02040503050406030204" pitchFamily="18" charset="0"/>
                              </a:rPr>
                              <m:t>𝑤</m:t>
                            </m:r>
                            <m:rad>
                              <m:radPr>
                                <m:degHide m:val="on"/>
                                <m:ctrlPr>
                                  <a:rPr lang="zh-CN" altLang="en-US" sz="1400" i="1">
                                    <a:latin typeface="Cambria Math" panose="02040503050406030204" pitchFamily="18" charset="0"/>
                                  </a:rPr>
                                </m:ctrlPr>
                              </m:radPr>
                              <m:deg/>
                              <m:e>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s</m:t>
                                        </m:r>
                                      </m:sub>
                                    </m:sSub>
                                  </m:num>
                                  <m:den>
                                    <m:r>
                                      <a:rPr lang="zh-CN" altLang="en-US" sz="1400" i="1">
                                        <a:latin typeface="Cambria Math" panose="02040503050406030204" pitchFamily="18" charset="0"/>
                                      </a:rPr>
                                      <m:t>𝜌</m:t>
                                    </m:r>
                                  </m:den>
                                </m:f>
                              </m:e>
                            </m:rad>
                          </m:e>
                        </m:mr>
                        <m:mr>
                          <m:e>
                            <m:sSub>
                              <m:sSubPr>
                                <m:ctrlPr>
                                  <a:rPr lang="zh-CN" altLang="en-US" sz="1400" i="1">
                                    <a:latin typeface="Cambria Math" panose="02040503050406030204" pitchFamily="18" charset="0"/>
                                  </a:rPr>
                                </m:ctrlPr>
                              </m:sSubPr>
                              <m:e>
                                <m:r>
                                  <a:rPr lang="en-US" altLang="zh-CN" sz="1400" b="0" i="1" smtClean="0">
                                    <a:latin typeface="Cambria Math" panose="02040503050406030204" pitchFamily="18" charset="0"/>
                                  </a:rPr>
                                  <m:t>    </m:t>
                                </m:r>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m:t>
                                </m:r>
                              </m:sub>
                            </m:sSub>
                            <m:r>
                              <a:rPr lang="zh-CN" altLang="en-US" sz="1400" i="0">
                                <a:latin typeface="Cambria Math" panose="02040503050406030204" pitchFamily="18" charset="0"/>
                              </a:rPr>
                              <m:t>=</m:t>
                            </m:r>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d>
                                  <m:dPr>
                                    <m:begChr m:val=""/>
                                    <m:endChr m:val="|"/>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smtClean="0">
                                                <a:latin typeface="Cambria Math" panose="02040503050406030204" pitchFamily="18" charset="0"/>
                                              </a:rPr>
                                              <m:t>𝜕</m:t>
                                            </m:r>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L</m:t>
                                            </m:r>
                                          </m:sub>
                                        </m:sSub>
                                      </m:num>
                                      <m:den>
                                        <m:r>
                                          <a:rPr lang="zh-CN" altLang="en-US" sz="1400" i="1" smtClean="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c</m:t>
                                            </m:r>
                                          </m:sub>
                                        </m:sSub>
                                      </m:den>
                                    </m:f>
                                  </m:e>
                                </m:d>
                              </m:e>
                              <m:sub>
                                <m:r>
                                  <a:rPr lang="zh-CN" altLang="en-US" sz="1400" i="0">
                                    <a:latin typeface="Cambria Math" panose="02040503050406030204" pitchFamily="18" charset="0"/>
                                  </a:rPr>
                                  <m:t>0</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𝐶</m:t>
                                    </m:r>
                                  </m:e>
                                  <m:sub>
                                    <m:r>
                                      <m:rPr>
                                        <m:sty m:val="p"/>
                                      </m:rPr>
                                      <a:rPr lang="zh-CN" altLang="en-US" sz="1400" i="0">
                                        <a:latin typeface="Cambria Math" panose="02040503050406030204" pitchFamily="18" charset="0"/>
                                      </a:rPr>
                                      <m:t>d</m:t>
                                    </m:r>
                                  </m:sub>
                                </m:sSub>
                                <m:r>
                                  <a:rPr lang="zh-CN" altLang="en-US" sz="1400" i="1">
                                    <a:latin typeface="Cambria Math" panose="02040503050406030204" pitchFamily="18" charset="0"/>
                                  </a:rPr>
                                  <m:t>𝑤</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s</m:t>
                                    </m:r>
                                    <m:r>
                                      <a:rPr lang="zh-CN" altLang="en-US" sz="1400" i="0">
                                        <a:latin typeface="Cambria Math" panose="02040503050406030204" pitchFamily="18" charset="0"/>
                                      </a:rPr>
                                      <m:t>0</m:t>
                                    </m:r>
                                  </m:sub>
                                </m:sSub>
                              </m:num>
                              <m:den>
                                <m:rad>
                                  <m:radPr>
                                    <m:degHide m:val="on"/>
                                    <m:ctrlPr>
                                      <a:rPr lang="zh-CN" altLang="en-US" sz="1400" i="1">
                                        <a:latin typeface="Cambria Math" panose="02040503050406030204" pitchFamily="18" charset="0"/>
                                      </a:rPr>
                                    </m:ctrlPr>
                                  </m:radPr>
                                  <m:deg/>
                                  <m:e>
                                    <m:r>
                                      <a:rPr lang="zh-CN" altLang="en-US" sz="1400" i="1">
                                        <a:latin typeface="Cambria Math" panose="02040503050406030204" pitchFamily="18" charset="0"/>
                                      </a:rPr>
                                      <m:t>𝜌</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s</m:t>
                                        </m:r>
                                      </m:sub>
                                    </m:sSub>
                                  </m:e>
                                </m:rad>
                              </m:den>
                            </m:f>
                          </m:e>
                        </m:mr>
                        <m:m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a:rPr lang="zh-CN" altLang="en-US" sz="1400" i="1">
                                    <a:latin typeface="Cambria Math" panose="02040503050406030204" pitchFamily="18" charset="0"/>
                                  </a:rPr>
                                  <m:t>𝑝</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d>
                                  <m:dPr>
                                    <m:begChr m:val=""/>
                                    <m:endChr m:val="|"/>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smtClean="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c</m:t>
                                            </m:r>
                                          </m:sub>
                                        </m:sSub>
                                      </m:num>
                                      <m:den>
                                        <m:r>
                                          <a:rPr lang="zh-CN" altLang="en-US" sz="1400" i="1" smtClean="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V</m:t>
                                            </m:r>
                                          </m:sub>
                                        </m:sSub>
                                      </m:den>
                                    </m:f>
                                  </m:e>
                                </m:d>
                              </m:e>
                              <m:sub>
                                <m:r>
                                  <a:rPr lang="zh-CN" altLang="en-US" sz="1400" i="0">
                                    <a:latin typeface="Cambria Math" panose="02040503050406030204" pitchFamily="18" charset="0"/>
                                  </a:rPr>
                                  <m:t>0</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a:rPr lang="zh-CN" altLang="en-US" sz="1400" i="1">
                                        <a:latin typeface="Cambria Math" panose="02040503050406030204" pitchFamily="18" charset="0"/>
                                      </a:rPr>
                                      <m:t>𝑞</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m:t>
                                    </m:r>
                                  </m:sub>
                                </m:sSub>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s</m:t>
                                    </m:r>
                                  </m:sub>
                                </m:sSub>
                              </m:num>
                              <m:den>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s</m:t>
                                    </m:r>
                                    <m:r>
                                      <a:rPr lang="zh-CN" altLang="en-US" sz="1400" i="0">
                                        <a:latin typeface="Cambria Math" panose="02040503050406030204" pitchFamily="18" charset="0"/>
                                      </a:rPr>
                                      <m:t>0</m:t>
                                    </m:r>
                                  </m:sub>
                                </m:sSub>
                              </m:den>
                            </m:f>
                          </m:e>
                        </m:mr>
                      </m:m>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9" name="矩形 18">
                <a:extLst>
                  <a:ext uri="{FF2B5EF4-FFF2-40B4-BE49-F238E27FC236}">
                    <a16:creationId xmlns:a16="http://schemas.microsoft.com/office/drawing/2014/main" id="{A6C8B91D-94EC-4520-85E1-97DCFA260282}"/>
                  </a:ext>
                </a:extLst>
              </p:cNvPr>
              <p:cNvSpPr>
                <a:spLocks noRot="1" noChangeAspect="1" noMove="1" noResize="1" noEditPoints="1" noAdjustHandles="1" noChangeArrowheads="1" noChangeShapeType="1" noTextEdit="1"/>
              </p:cNvSpPr>
              <p:nvPr/>
            </p:nvSpPr>
            <p:spPr>
              <a:xfrm>
                <a:off x="3998788" y="1699147"/>
                <a:ext cx="2245422" cy="1808380"/>
              </a:xfrm>
              <a:prstGeom prst="rect">
                <a:avLst/>
              </a:prstGeom>
              <a:blipFill>
                <a:blip r:embed="rId5"/>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A842375F-0E22-425D-9A71-7B4AAFD8C733}"/>
              </a:ext>
            </a:extLst>
          </p:cNvPr>
          <p:cNvSpPr/>
          <p:nvPr/>
        </p:nvSpPr>
        <p:spPr>
          <a:xfrm>
            <a:off x="3810544" y="3483125"/>
            <a:ext cx="2428870" cy="297517"/>
          </a:xfrm>
          <a:prstGeom prst="rect">
            <a:avLst/>
          </a:prstGeom>
        </p:spPr>
        <p:txBody>
          <a:bodyPr wrap="none">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并得线性化的流量方程为</a:t>
            </a:r>
          </a:p>
        </p:txBody>
      </p: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F5B43E30-12E0-422F-B7B4-0445C3856443}"/>
                  </a:ext>
                </a:extLst>
              </p:cNvPr>
              <p:cNvSpPr/>
              <p:nvPr/>
            </p:nvSpPr>
            <p:spPr>
              <a:xfrm>
                <a:off x="6096104" y="3476291"/>
                <a:ext cx="1903791" cy="3243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1400">
                          <a:latin typeface="Cambria Math" panose="02040503050406030204" pitchFamily="18" charset="0"/>
                        </a:rPr>
                        <m:t>Δ</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L</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a:rPr lang="zh-CN" altLang="en-US" sz="1400" i="1">
                              <a:latin typeface="Cambria Math" panose="02040503050406030204" pitchFamily="18" charset="0"/>
                            </a:rPr>
                            <m:t>𝑞</m:t>
                          </m:r>
                        </m:sub>
                      </m:sSub>
                      <m:r>
                        <m:rPr>
                          <m:sty m:val="p"/>
                        </m:rPr>
                        <a:rPr lang="zh-CN" altLang="en-US" sz="1400" i="0">
                          <a:latin typeface="Cambria Math" panose="02040503050406030204" pitchFamily="18" charset="0"/>
                        </a:rPr>
                        <m:t>Δ</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V</m:t>
                          </m:r>
                        </m:sub>
                      </m:sSub>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m:t>
                          </m:r>
                        </m:sub>
                      </m:sSub>
                      <m:r>
                        <a:rPr lang="zh-CN" altLang="en-US" sz="1400" i="1">
                          <a:latin typeface="Cambria Math" panose="02040503050406030204" pitchFamily="18" charset="0"/>
                        </a:rPr>
                        <m:t>𝛥</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c</m:t>
                          </m:r>
                        </m:sub>
                      </m:sSub>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21" name="矩形 20">
                <a:extLst>
                  <a:ext uri="{FF2B5EF4-FFF2-40B4-BE49-F238E27FC236}">
                    <a16:creationId xmlns:a16="http://schemas.microsoft.com/office/drawing/2014/main" id="{F5B43E30-12E0-422F-B7B4-0445C3856443}"/>
                  </a:ext>
                </a:extLst>
              </p:cNvPr>
              <p:cNvSpPr>
                <a:spLocks noRot="1" noChangeAspect="1" noMove="1" noResize="1" noEditPoints="1" noAdjustHandles="1" noChangeArrowheads="1" noChangeShapeType="1" noTextEdit="1"/>
              </p:cNvSpPr>
              <p:nvPr/>
            </p:nvSpPr>
            <p:spPr>
              <a:xfrm>
                <a:off x="6096104" y="3476291"/>
                <a:ext cx="1903791" cy="324384"/>
              </a:xfrm>
              <a:prstGeom prst="rect">
                <a:avLst/>
              </a:prstGeom>
              <a:blipFill>
                <a:blip r:embed="rId6"/>
                <a:stretch>
                  <a:fillRect/>
                </a:stretch>
              </a:blipFill>
            </p:spPr>
            <p:txBody>
              <a:bodyPr/>
              <a:lstStyle/>
              <a:p>
                <a:r>
                  <a:rPr lang="zh-CN" altLang="en-US">
                    <a:noFill/>
                  </a:rPr>
                  <a:t> </a:t>
                </a:r>
              </a:p>
            </p:txBody>
          </p:sp>
        </mc:Fallback>
      </mc:AlternateContent>
      <p:sp>
        <p:nvSpPr>
          <p:cNvPr id="22" name="矩形 21">
            <a:extLst>
              <a:ext uri="{FF2B5EF4-FFF2-40B4-BE49-F238E27FC236}">
                <a16:creationId xmlns:a16="http://schemas.microsoft.com/office/drawing/2014/main" id="{9CB012EA-FE8E-48BF-AB64-323398EFE86F}"/>
              </a:ext>
            </a:extLst>
          </p:cNvPr>
          <p:cNvSpPr/>
          <p:nvPr/>
        </p:nvSpPr>
        <p:spPr>
          <a:xfrm>
            <a:off x="3810544" y="3906183"/>
            <a:ext cx="2159566" cy="297517"/>
          </a:xfrm>
          <a:prstGeom prst="rect">
            <a:avLst/>
          </a:prstGeom>
        </p:spPr>
        <p:txBody>
          <a:bodyPr wrap="none">
            <a:spAutoFit/>
          </a:bodyPr>
          <a:lstStyle/>
          <a:p>
            <a:pPr indent="266700">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上式进行拉氏变换</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a:t>
            </a:r>
          </a:p>
        </p:txBody>
      </p:sp>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AD9CCD3F-A9D0-44AF-8B05-AEB1D8B077DD}"/>
                  </a:ext>
                </a:extLst>
              </p:cNvPr>
              <p:cNvSpPr/>
              <p:nvPr/>
            </p:nvSpPr>
            <p:spPr>
              <a:xfrm>
                <a:off x="5858955" y="3866369"/>
                <a:ext cx="2126480" cy="3243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L</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a:rPr lang="zh-CN" altLang="en-US" sz="1400" i="1">
                              <a:latin typeface="Cambria Math" panose="02040503050406030204" pitchFamily="18" charset="0"/>
                            </a:rPr>
                            <m:t>𝑞</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V</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c</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24" name="矩形 23">
                <a:extLst>
                  <a:ext uri="{FF2B5EF4-FFF2-40B4-BE49-F238E27FC236}">
                    <a16:creationId xmlns:a16="http://schemas.microsoft.com/office/drawing/2014/main" id="{AD9CCD3F-A9D0-44AF-8B05-AEB1D8B077DD}"/>
                  </a:ext>
                </a:extLst>
              </p:cNvPr>
              <p:cNvSpPr>
                <a:spLocks noRot="1" noChangeAspect="1" noMove="1" noResize="1" noEditPoints="1" noAdjustHandles="1" noChangeArrowheads="1" noChangeShapeType="1" noTextEdit="1"/>
              </p:cNvSpPr>
              <p:nvPr/>
            </p:nvSpPr>
            <p:spPr>
              <a:xfrm>
                <a:off x="5858955" y="3866369"/>
                <a:ext cx="2126480" cy="324384"/>
              </a:xfrm>
              <a:prstGeom prst="rect">
                <a:avLst/>
              </a:prstGeom>
              <a:blipFill>
                <a:blip r:embed="rId7"/>
                <a:stretch>
                  <a:fillRect b="-3774"/>
                </a:stretch>
              </a:blipFill>
            </p:spPr>
            <p:txBody>
              <a:bodyPr/>
              <a:lstStyle/>
              <a:p>
                <a:r>
                  <a:rPr lang="zh-CN" altLang="en-US">
                    <a:noFill/>
                  </a:rPr>
                  <a:t> </a:t>
                </a:r>
              </a:p>
            </p:txBody>
          </p:sp>
        </mc:Fallback>
      </mc:AlternateContent>
      <p:sp>
        <p:nvSpPr>
          <p:cNvPr id="25" name="矩形 24">
            <a:extLst>
              <a:ext uri="{FF2B5EF4-FFF2-40B4-BE49-F238E27FC236}">
                <a16:creationId xmlns:a16="http://schemas.microsoft.com/office/drawing/2014/main" id="{32C86383-8E1B-4F2B-B6BD-CC670CEBBCA8}"/>
              </a:ext>
            </a:extLst>
          </p:cNvPr>
          <p:cNvSpPr/>
          <p:nvPr/>
        </p:nvSpPr>
        <p:spPr>
          <a:xfrm>
            <a:off x="2439777" y="1777232"/>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12-67</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6" name="矩形 25">
            <a:extLst>
              <a:ext uri="{FF2B5EF4-FFF2-40B4-BE49-F238E27FC236}">
                <a16:creationId xmlns:a16="http://schemas.microsoft.com/office/drawing/2014/main" id="{B96D55DD-640E-4CBC-9E64-FA4043D01117}"/>
              </a:ext>
            </a:extLst>
          </p:cNvPr>
          <p:cNvSpPr/>
          <p:nvPr/>
        </p:nvSpPr>
        <p:spPr>
          <a:xfrm>
            <a:off x="2324765" y="3780642"/>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12-68</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7" name="矩形 26">
            <a:extLst>
              <a:ext uri="{FF2B5EF4-FFF2-40B4-BE49-F238E27FC236}">
                <a16:creationId xmlns:a16="http://schemas.microsoft.com/office/drawing/2014/main" id="{FFC2803D-C4AD-4168-A215-070A11DA2306}"/>
              </a:ext>
            </a:extLst>
          </p:cNvPr>
          <p:cNvSpPr/>
          <p:nvPr/>
        </p:nvSpPr>
        <p:spPr>
          <a:xfrm>
            <a:off x="5970110" y="1949277"/>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12-69</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8" name="矩形 27">
            <a:extLst>
              <a:ext uri="{FF2B5EF4-FFF2-40B4-BE49-F238E27FC236}">
                <a16:creationId xmlns:a16="http://schemas.microsoft.com/office/drawing/2014/main" id="{54912A96-DAC9-4911-B463-1AFFBB9EB348}"/>
              </a:ext>
            </a:extLst>
          </p:cNvPr>
          <p:cNvSpPr/>
          <p:nvPr/>
        </p:nvSpPr>
        <p:spPr>
          <a:xfrm>
            <a:off x="6096104" y="2547723"/>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12-70</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9" name="矩形 28">
            <a:extLst>
              <a:ext uri="{FF2B5EF4-FFF2-40B4-BE49-F238E27FC236}">
                <a16:creationId xmlns:a16="http://schemas.microsoft.com/office/drawing/2014/main" id="{BF45B1FD-343C-41F2-9D77-567D7588E4ED}"/>
              </a:ext>
            </a:extLst>
          </p:cNvPr>
          <p:cNvSpPr/>
          <p:nvPr/>
        </p:nvSpPr>
        <p:spPr>
          <a:xfrm>
            <a:off x="6038436" y="3087180"/>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12-71</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0" name="矩形 29">
            <a:extLst>
              <a:ext uri="{FF2B5EF4-FFF2-40B4-BE49-F238E27FC236}">
                <a16:creationId xmlns:a16="http://schemas.microsoft.com/office/drawing/2014/main" id="{37993499-8022-4BD2-AF08-8D3282FB3ABB}"/>
              </a:ext>
            </a:extLst>
          </p:cNvPr>
          <p:cNvSpPr/>
          <p:nvPr/>
        </p:nvSpPr>
        <p:spPr>
          <a:xfrm>
            <a:off x="7767345" y="3523067"/>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12-72</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1" name="矩形 30">
            <a:extLst>
              <a:ext uri="{FF2B5EF4-FFF2-40B4-BE49-F238E27FC236}">
                <a16:creationId xmlns:a16="http://schemas.microsoft.com/office/drawing/2014/main" id="{B7BAA9EF-C978-4750-9149-439878BCD3CC}"/>
              </a:ext>
            </a:extLst>
          </p:cNvPr>
          <p:cNvSpPr/>
          <p:nvPr/>
        </p:nvSpPr>
        <p:spPr>
          <a:xfrm>
            <a:off x="7767344" y="3896058"/>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12-73</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04425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1+#ppt_w/2"/>
                                          </p:val>
                                        </p:tav>
                                        <p:tav tm="100000">
                                          <p:val>
                                            <p:strVal val="#ppt_x"/>
                                          </p:val>
                                        </p:tav>
                                      </p:tavLst>
                                    </p:anim>
                                    <p:anim calcmode="lin" valueType="num">
                                      <p:cBhvr additive="base">
                                        <p:cTn id="16"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randombar(horizontal)">
                                      <p:cBhvr>
                                        <p:cTn id="24" dur="500"/>
                                        <p:tgtEl>
                                          <p:spTgt spid="14"/>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randombar(horizontal)">
                                      <p:cBhvr>
                                        <p:cTn id="27" dur="500"/>
                                        <p:tgtEl>
                                          <p:spTgt spid="25"/>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randombar(horizontal)">
                                      <p:cBhvr>
                                        <p:cTn id="30" dur="500"/>
                                        <p:tgtEl>
                                          <p:spTgt spid="15"/>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randombar(horizontal)">
                                      <p:cBhvr>
                                        <p:cTn id="36" dur="500"/>
                                        <p:tgtEl>
                                          <p:spTgt spid="17"/>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randombar(horizontal)">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randombar(horizontal)">
                                      <p:cBhvr>
                                        <p:cTn id="44" dur="500"/>
                                        <p:tgtEl>
                                          <p:spTgt spid="18"/>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randombar(horizontal)">
                                      <p:cBhvr>
                                        <p:cTn id="47" dur="500"/>
                                        <p:tgtEl>
                                          <p:spTgt spid="27"/>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randombar(horizontal)">
                                      <p:cBhvr>
                                        <p:cTn id="50" dur="500"/>
                                        <p:tgtEl>
                                          <p:spTgt spid="19"/>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randombar(horizontal)">
                                      <p:cBhvr>
                                        <p:cTn id="53" dur="500"/>
                                        <p:tgtEl>
                                          <p:spTgt spid="2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randombar(horizontal)">
                                      <p:cBhvr>
                                        <p:cTn id="56" dur="500"/>
                                        <p:tgtEl>
                                          <p:spTgt spid="29"/>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randombar(horizontal)">
                                      <p:cBhvr>
                                        <p:cTn id="59" dur="500"/>
                                        <p:tgtEl>
                                          <p:spTgt spid="20"/>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randombar(horizontal)">
                                      <p:cBhvr>
                                        <p:cTn id="62" dur="500"/>
                                        <p:tgtEl>
                                          <p:spTgt spid="21"/>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randombar(horizontal)">
                                      <p:cBhvr>
                                        <p:cTn id="65" dur="500"/>
                                        <p:tgtEl>
                                          <p:spTgt spid="30"/>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randombar(horizontal)">
                                      <p:cBhvr>
                                        <p:cTn id="68" dur="500"/>
                                        <p:tgtEl>
                                          <p:spTgt spid="31"/>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randombar(horizontal)">
                                      <p:cBhvr>
                                        <p:cTn id="71" dur="500"/>
                                        <p:tgtEl>
                                          <p:spTgt spid="24"/>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randombar(horizontal)">
                                      <p:cBhvr>
                                        <p:cTn id="7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9" grpId="0"/>
      <p:bldP spid="14" grpId="0"/>
      <p:bldP spid="15" grpId="0"/>
      <p:bldP spid="16" grpId="0"/>
      <p:bldP spid="17" grpId="0"/>
      <p:bldP spid="18" grpId="0"/>
      <p:bldP spid="19" grpId="0"/>
      <p:bldP spid="20" grpId="0"/>
      <p:bldP spid="21" grpId="0"/>
      <p:bldP spid="22" grpId="0"/>
      <p:bldP spid="24" grpId="0"/>
      <p:bldP spid="25" grpId="0"/>
      <p:bldP spid="26" grpId="0"/>
      <p:bldP spid="27" grpId="0"/>
      <p:bldP spid="28" grpId="0"/>
      <p:bldP spid="29" grpId="0"/>
      <p:bldP spid="30" grpId="0"/>
      <p:bldP spid="3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2916597" y="917847"/>
            <a:ext cx="5703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zh-CN" sz="2000" dirty="0">
                <a:solidFill>
                  <a:srgbClr val="184972"/>
                </a:solidFill>
                <a:latin typeface="Times New Roman" panose="02020603050405020304" pitchFamily="18" charset="0"/>
                <a:ea typeface="黑体" panose="02010609060101010101" pitchFamily="49" charset="-122"/>
              </a:rPr>
              <a:t>二、动态流量连续方程</a:t>
            </a:r>
          </a:p>
        </p:txBody>
      </p:sp>
      <p:sp>
        <p:nvSpPr>
          <p:cNvPr id="3" name="直角三角形 2">
            <a:extLst>
              <a:ext uri="{FF2B5EF4-FFF2-40B4-BE49-F238E27FC236}">
                <a16:creationId xmlns:a16="http://schemas.microsoft.com/office/drawing/2014/main" id="{90ABA90F-2052-4D3E-8D4B-DEC2F2CC56E9}"/>
              </a:ext>
            </a:extLst>
          </p:cNvPr>
          <p:cNvSpPr/>
          <p:nvPr/>
        </p:nvSpPr>
        <p:spPr>
          <a:xfrm rot="18962245" flipV="1">
            <a:off x="2586349" y="92899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4" name="直角三角形 3">
            <a:extLst>
              <a:ext uri="{FF2B5EF4-FFF2-40B4-BE49-F238E27FC236}">
                <a16:creationId xmlns:a16="http://schemas.microsoft.com/office/drawing/2014/main" id="{5B9F5E73-DA8A-4B66-AD64-3AC6EC174A47}"/>
              </a:ext>
            </a:extLst>
          </p:cNvPr>
          <p:cNvSpPr/>
          <p:nvPr/>
        </p:nvSpPr>
        <p:spPr>
          <a:xfrm rot="18962245" flipV="1">
            <a:off x="2736596" y="92899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5429791" y="91153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5580038" y="91153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1319769" y="142770"/>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第七节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机</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液位置伺服系统的动态特性</a:t>
            </a:r>
          </a:p>
        </p:txBody>
      </p:sp>
      <p:sp>
        <p:nvSpPr>
          <p:cNvPr id="9" name="矩形 8">
            <a:extLst>
              <a:ext uri="{FF2B5EF4-FFF2-40B4-BE49-F238E27FC236}">
                <a16:creationId xmlns:a16="http://schemas.microsoft.com/office/drawing/2014/main" id="{8ED5BBD9-21B5-4B6E-982B-742FCA853DD2}"/>
              </a:ext>
            </a:extLst>
          </p:cNvPr>
          <p:cNvSpPr/>
          <p:nvPr/>
        </p:nvSpPr>
        <p:spPr>
          <a:xfrm>
            <a:off x="1173630" y="1410697"/>
            <a:ext cx="6188635" cy="784254"/>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考虑到油液的压缩性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设缸右腔的油液体积为</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油液的体积模量为</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可得动态流量方程为</a:t>
            </a:r>
          </a:p>
        </p:txBody>
      </p:sp>
      <p:sp>
        <p:nvSpPr>
          <p:cNvPr id="16" name="矩形 15">
            <a:extLst>
              <a:ext uri="{FF2B5EF4-FFF2-40B4-BE49-F238E27FC236}">
                <a16:creationId xmlns:a16="http://schemas.microsoft.com/office/drawing/2014/main" id="{119AEC1D-B32D-4ED0-B4C6-54904B353CDD}"/>
              </a:ext>
            </a:extLst>
          </p:cNvPr>
          <p:cNvSpPr/>
          <p:nvPr/>
        </p:nvSpPr>
        <p:spPr>
          <a:xfrm>
            <a:off x="1592633" y="3061705"/>
            <a:ext cx="800219" cy="297517"/>
          </a:xfrm>
          <a:prstGeom prst="rect">
            <a:avLst/>
          </a:prstGeom>
        </p:spPr>
        <p:txBody>
          <a:bodyPr wrap="none">
            <a:spAutoFit/>
          </a:bodyPr>
          <a:lstStyle/>
          <a:p>
            <a:pPr>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由此得</a:t>
            </a: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A5781EF2-65BB-414D-8C2E-8C7AC5E5D78E}"/>
                  </a:ext>
                </a:extLst>
              </p:cNvPr>
              <p:cNvSpPr/>
              <p:nvPr/>
            </p:nvSpPr>
            <p:spPr>
              <a:xfrm>
                <a:off x="2363254" y="3249982"/>
                <a:ext cx="2611997" cy="5014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L</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0">
                              <a:latin typeface="Cambria Math" panose="02040503050406030204" pitchFamily="18" charset="0"/>
                            </a:rPr>
                            <m:t>2</m:t>
                          </m:r>
                        </m:sub>
                      </m:sSub>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0">
                              <a:latin typeface="Cambria Math" panose="02040503050406030204" pitchFamily="18" charset="0"/>
                            </a:rPr>
                            <m:t>1</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c</m:t>
                          </m:r>
                        </m:sub>
                      </m:sSub>
                      <m:f>
                        <m:fPr>
                          <m:ctrlPr>
                            <a:rPr lang="zh-CN" altLang="en-US" sz="1400" i="1">
                              <a:latin typeface="Cambria Math" panose="02040503050406030204" pitchFamily="18" charset="0"/>
                            </a:rPr>
                          </m:ctrlPr>
                        </m:fPr>
                        <m:num>
                          <m:r>
                            <m:rPr>
                              <m:sty m:val="p"/>
                            </m:rPr>
                            <a:rPr lang="zh-CN" altLang="en-US" sz="1400" i="0">
                              <a:latin typeface="Cambria Math" panose="02040503050406030204" pitchFamily="18" charset="0"/>
                            </a:rPr>
                            <m:t>d</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o</m:t>
                              </m:r>
                            </m:sub>
                          </m:sSub>
                        </m:num>
                        <m:den>
                          <m:r>
                            <m:rPr>
                              <m:sty m:val="p"/>
                            </m:rPr>
                            <a:rPr lang="zh-CN" altLang="en-US" sz="1400" i="0">
                              <a:latin typeface="Cambria Math" panose="02040503050406030204" pitchFamily="18" charset="0"/>
                            </a:rPr>
                            <m:t>d</m:t>
                          </m:r>
                          <m:r>
                            <a:rPr lang="zh-CN" altLang="en-US" sz="1400" i="1">
                              <a:latin typeface="Cambria Math" panose="02040503050406030204" pitchFamily="18" charset="0"/>
                            </a:rPr>
                            <m:t>𝑡</m:t>
                          </m:r>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𝑉</m:t>
                              </m:r>
                            </m:e>
                            <m:sub>
                              <m:r>
                                <a:rPr lang="zh-CN" altLang="en-US" sz="1400" i="0">
                                  <a:latin typeface="Cambria Math" panose="02040503050406030204" pitchFamily="18" charset="0"/>
                                </a:rPr>
                                <m:t>0</m:t>
                              </m:r>
                            </m:sub>
                          </m:sSub>
                        </m:num>
                        <m:den>
                          <m:r>
                            <a:rPr lang="zh-CN" altLang="en-US" sz="1400" i="1">
                              <a:latin typeface="Cambria Math" panose="02040503050406030204" pitchFamily="18" charset="0"/>
                            </a:rPr>
                            <m:t>𝐾</m:t>
                          </m:r>
                        </m:den>
                      </m:f>
                      <m:f>
                        <m:fPr>
                          <m:ctrlPr>
                            <a:rPr lang="zh-CN" altLang="en-US" sz="1400" i="1">
                              <a:latin typeface="Cambria Math" panose="02040503050406030204" pitchFamily="18" charset="0"/>
                            </a:rPr>
                          </m:ctrlPr>
                        </m:fPr>
                        <m:num>
                          <m:r>
                            <m:rPr>
                              <m:sty m:val="p"/>
                            </m:rPr>
                            <a:rPr lang="zh-CN" altLang="en-US" sz="1400" i="0">
                              <a:latin typeface="Cambria Math" panose="02040503050406030204" pitchFamily="18" charset="0"/>
                            </a:rPr>
                            <m:t>d</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c</m:t>
                              </m:r>
                            </m:sub>
                          </m:sSub>
                        </m:num>
                        <m:den>
                          <m:r>
                            <m:rPr>
                              <m:sty m:val="p"/>
                            </m:rPr>
                            <a:rPr lang="zh-CN" altLang="en-US" sz="1400" i="0">
                              <a:latin typeface="Cambria Math" panose="02040503050406030204" pitchFamily="18" charset="0"/>
                            </a:rPr>
                            <m:t>d</m:t>
                          </m:r>
                          <m:r>
                            <a:rPr lang="zh-CN" altLang="en-US" sz="1400" i="1">
                              <a:latin typeface="Cambria Math" panose="02040503050406030204" pitchFamily="18" charset="0"/>
                            </a:rPr>
                            <m:t>𝑡</m:t>
                          </m:r>
                        </m:den>
                      </m:f>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7" name="矩形 16">
                <a:extLst>
                  <a:ext uri="{FF2B5EF4-FFF2-40B4-BE49-F238E27FC236}">
                    <a16:creationId xmlns:a16="http://schemas.microsoft.com/office/drawing/2014/main" id="{A5781EF2-65BB-414D-8C2E-8C7AC5E5D78E}"/>
                  </a:ext>
                </a:extLst>
              </p:cNvPr>
              <p:cNvSpPr>
                <a:spLocks noRot="1" noChangeAspect="1" noMove="1" noResize="1" noEditPoints="1" noAdjustHandles="1" noChangeArrowheads="1" noChangeShapeType="1" noTextEdit="1"/>
              </p:cNvSpPr>
              <p:nvPr/>
            </p:nvSpPr>
            <p:spPr>
              <a:xfrm>
                <a:off x="2363254" y="3249982"/>
                <a:ext cx="2611997" cy="501419"/>
              </a:xfrm>
              <a:prstGeom prst="rect">
                <a:avLst/>
              </a:prstGeom>
              <a:blipFill>
                <a:blip r:embed="rId2"/>
                <a:stretch>
                  <a:fillRect b="-2439"/>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A827463B-E198-4055-A0E3-1DCC84495945}"/>
              </a:ext>
            </a:extLst>
          </p:cNvPr>
          <p:cNvSpPr/>
          <p:nvPr/>
        </p:nvSpPr>
        <p:spPr>
          <a:xfrm>
            <a:off x="1539897" y="3838208"/>
            <a:ext cx="3262432" cy="297517"/>
          </a:xfrm>
          <a:prstGeom prst="rect">
            <a:avLst/>
          </a:prstGeom>
        </p:spPr>
        <p:txBody>
          <a:bodyPr wrap="none">
            <a:spAutoFit/>
          </a:bodyPr>
          <a:lstStyle/>
          <a:p>
            <a:pPr>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上式取增量式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并进行拉氏变换</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a:t>
            </a: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C0CDD765-BBF6-4E0C-A09A-CC7F5DA22AE3}"/>
                  </a:ext>
                </a:extLst>
              </p:cNvPr>
              <p:cNvSpPr/>
              <p:nvPr/>
            </p:nvSpPr>
            <p:spPr>
              <a:xfrm>
                <a:off x="2334974" y="4153000"/>
                <a:ext cx="2430345" cy="4942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m:rPr>
                              <m:sty m:val="p"/>
                            </m:rPr>
                            <a:rPr lang="zh-CN" altLang="en-US" sz="1400" i="0">
                              <a:latin typeface="Cambria Math" panose="02040503050406030204" pitchFamily="18" charset="0"/>
                            </a:rPr>
                            <m:t>L</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c</m:t>
                          </m:r>
                        </m:sub>
                      </m:sSub>
                      <m:r>
                        <a:rPr lang="zh-CN" altLang="en-US" sz="1400" i="1">
                          <a:latin typeface="Cambria Math" panose="02040503050406030204" pitchFamily="18" charset="0"/>
                        </a:rPr>
                        <m:t>𝑠</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o</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𝑉</m:t>
                              </m:r>
                            </m:e>
                            <m:sub>
                              <m:r>
                                <a:rPr lang="zh-CN" altLang="en-US" sz="1400" i="0">
                                  <a:latin typeface="Cambria Math" panose="02040503050406030204" pitchFamily="18" charset="0"/>
                                </a:rPr>
                                <m:t>0</m:t>
                              </m:r>
                            </m:sub>
                          </m:sSub>
                        </m:num>
                        <m:den>
                          <m:r>
                            <a:rPr lang="zh-CN" altLang="en-US" sz="1400" i="1">
                              <a:latin typeface="Cambria Math" panose="02040503050406030204" pitchFamily="18" charset="0"/>
                            </a:rPr>
                            <m:t>𝐾</m:t>
                          </m:r>
                        </m:den>
                      </m:f>
                      <m:r>
                        <a:rPr lang="zh-CN" altLang="en-US" sz="1400" i="1">
                          <a:latin typeface="Cambria Math" panose="02040503050406030204" pitchFamily="18" charset="0"/>
                        </a:rPr>
                        <m:t>𝑠</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c</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9" name="矩形 18">
                <a:extLst>
                  <a:ext uri="{FF2B5EF4-FFF2-40B4-BE49-F238E27FC236}">
                    <a16:creationId xmlns:a16="http://schemas.microsoft.com/office/drawing/2014/main" id="{C0CDD765-BBF6-4E0C-A09A-CC7F5DA22AE3}"/>
                  </a:ext>
                </a:extLst>
              </p:cNvPr>
              <p:cNvSpPr>
                <a:spLocks noRot="1" noChangeAspect="1" noMove="1" noResize="1" noEditPoints="1" noAdjustHandles="1" noChangeArrowheads="1" noChangeShapeType="1" noTextEdit="1"/>
              </p:cNvSpPr>
              <p:nvPr/>
            </p:nvSpPr>
            <p:spPr>
              <a:xfrm>
                <a:off x="2334974" y="4153000"/>
                <a:ext cx="2430345" cy="494238"/>
              </a:xfrm>
              <a:prstGeom prst="rect">
                <a:avLst/>
              </a:prstGeom>
              <a:blipFill>
                <a:blip r:embed="rId3"/>
                <a:stretch>
                  <a:fillRect b="-24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383402A6-876D-4A3A-9B11-58F6BF7E1F4A}"/>
                  </a:ext>
                </a:extLst>
              </p:cNvPr>
              <p:cNvSpPr/>
              <p:nvPr/>
            </p:nvSpPr>
            <p:spPr>
              <a:xfrm>
                <a:off x="2971608" y="2026242"/>
                <a:ext cx="2743828" cy="5013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prstClr val="black"/>
                              </a:solidFill>
                              <a:latin typeface="Cambria Math" panose="02040503050406030204" pitchFamily="18" charset="0"/>
                            </a:rPr>
                          </m:ctrlPr>
                        </m:sSubPr>
                        <m:e>
                          <m:sSub>
                            <m:sSubPr>
                              <m:ctrlPr>
                                <a:rPr lang="en-US" altLang="zh-CN" sz="1400" i="1" smtClean="0">
                                  <a:solidFill>
                                    <a:prstClr val="black"/>
                                  </a:solidFill>
                                  <a:latin typeface="Cambria Math" panose="02040503050406030204" pitchFamily="18" charset="0"/>
                                </a:rPr>
                              </m:ctrlPr>
                            </m:sSubPr>
                            <m:e>
                              <m:r>
                                <a:rPr lang="en-US" altLang="zh-CN" sz="1400" b="0" i="1" smtClean="0">
                                  <a:solidFill>
                                    <a:prstClr val="black"/>
                                  </a:solidFill>
                                  <a:latin typeface="Cambria Math" panose="02040503050406030204" pitchFamily="18" charset="0"/>
                                </a:rPr>
                                <m:t>𝑞</m:t>
                              </m:r>
                            </m:e>
                            <m:sub>
                              <m:r>
                                <a:rPr lang="en-US" altLang="zh-CN" sz="1400" b="0" i="1" smtClean="0">
                                  <a:solidFill>
                                    <a:prstClr val="black"/>
                                  </a:solidFill>
                                  <a:latin typeface="Cambria Math" panose="02040503050406030204" pitchFamily="18" charset="0"/>
                                </a:rPr>
                                <m:t>1</m:t>
                              </m:r>
                            </m:sub>
                          </m:sSub>
                        </m:e>
                        <m:sub>
                          <m:r>
                            <a:rPr lang="en-US" altLang="zh-CN" sz="1400" i="1">
                              <a:solidFill>
                                <a:prstClr val="black"/>
                              </a:solidFill>
                              <a:latin typeface="Cambria Math" panose="02040503050406030204" pitchFamily="18" charset="0"/>
                            </a:rPr>
                            <m:t>  </m:t>
                          </m:r>
                        </m:sub>
                      </m:sSub>
                      <m:r>
                        <a:rPr lang="en-US" altLang="zh-CN" sz="1400" i="1" smtClean="0">
                          <a:solidFill>
                            <a:prstClr val="black"/>
                          </a:solidFill>
                          <a:latin typeface="Cambria Math" panose="02040503050406030204" pitchFamily="18" charset="0"/>
                          <a:ea typeface="Cambria Math" panose="02040503050406030204" pitchFamily="18" charset="0"/>
                        </a:rPr>
                        <m:t>=</m:t>
                      </m:r>
                      <m:r>
                        <a:rPr lang="en-US" altLang="zh-CN" sz="1400" b="0" i="1" smtClean="0">
                          <a:solidFill>
                            <a:prstClr val="black"/>
                          </a:solidFill>
                          <a:latin typeface="Cambria Math" panose="02040503050406030204" pitchFamily="18" charset="0"/>
                          <a:ea typeface="Cambria Math" panose="02040503050406030204" pitchFamily="18" charset="0"/>
                        </a:rPr>
                        <m:t>   </m:t>
                      </m:r>
                      <m:sSub>
                        <m:sSubPr>
                          <m:ctrlPr>
                            <a:rPr lang="en-US" altLang="zh-CN" sz="1400" i="1" smtClean="0">
                              <a:solidFill>
                                <a:prstClr val="black"/>
                              </a:solidFill>
                              <a:latin typeface="Cambria Math" panose="02040503050406030204" pitchFamily="18" charset="0"/>
                              <a:ea typeface="Cambria Math" panose="02040503050406030204" pitchFamily="18" charset="0"/>
                            </a:rPr>
                          </m:ctrlPr>
                        </m:sSubPr>
                        <m:e>
                          <m:r>
                            <a:rPr lang="en-US" altLang="zh-CN" sz="1400" b="0" i="1" smtClean="0">
                              <a:solidFill>
                                <a:prstClr val="black"/>
                              </a:solidFill>
                              <a:latin typeface="Cambria Math" panose="02040503050406030204" pitchFamily="18" charset="0"/>
                              <a:ea typeface="Cambria Math" panose="02040503050406030204" pitchFamily="18" charset="0"/>
                            </a:rPr>
                            <m:t>𝑞</m:t>
                          </m:r>
                        </m:e>
                        <m:sub>
                          <m:r>
                            <a:rPr lang="en-US" altLang="zh-CN" sz="1400" b="0" i="1" smtClean="0">
                              <a:solidFill>
                                <a:prstClr val="black"/>
                              </a:solidFill>
                              <a:latin typeface="Cambria Math" panose="02040503050406030204" pitchFamily="18" charset="0"/>
                              <a:ea typeface="Cambria Math" panose="02040503050406030204" pitchFamily="18" charset="0"/>
                            </a:rPr>
                            <m:t>2</m:t>
                          </m:r>
                        </m:sub>
                      </m:sSub>
                      <m:r>
                        <a:rPr lang="en-US" altLang="zh-CN" sz="1400" b="0" i="1" smtClean="0">
                          <a:solidFill>
                            <a:prstClr val="black"/>
                          </a:solidFill>
                          <a:latin typeface="Cambria Math" panose="02040503050406030204" pitchFamily="18" charset="0"/>
                          <a:ea typeface="Cambria Math" panose="02040503050406030204" pitchFamily="18" charset="0"/>
                        </a:rPr>
                        <m:t>  </m:t>
                      </m:r>
                      <m:r>
                        <a:rPr lang="en-US" altLang="zh-CN" sz="1400" i="1" smtClean="0">
                          <a:solidFill>
                            <a:prstClr val="black"/>
                          </a:solidFill>
                          <a:latin typeface="Cambria Math" panose="02040503050406030204" pitchFamily="18" charset="0"/>
                          <a:ea typeface="Cambria Math" panose="02040503050406030204" pitchFamily="18" charset="0"/>
                        </a:rPr>
                        <m:t>−</m:t>
                      </m:r>
                      <m:r>
                        <a:rPr lang="en-US" altLang="zh-CN" sz="1400" b="0" i="1" smtClean="0">
                          <a:solidFill>
                            <a:prstClr val="black"/>
                          </a:solidFill>
                          <a:latin typeface="Cambria Math" panose="02040503050406030204" pitchFamily="18" charset="0"/>
                          <a:ea typeface="Cambria Math" panose="02040503050406030204" pitchFamily="18" charset="0"/>
                        </a:rPr>
                        <m:t>  </m:t>
                      </m:r>
                      <m:sSub>
                        <m:sSubPr>
                          <m:ctrlPr>
                            <a:rPr lang="en-US" altLang="zh-CN" sz="1400" i="1" smtClean="0">
                              <a:solidFill>
                                <a:prstClr val="black"/>
                              </a:solidFill>
                              <a:latin typeface="Cambria Math" panose="02040503050406030204" pitchFamily="18" charset="0"/>
                              <a:ea typeface="Cambria Math" panose="02040503050406030204" pitchFamily="18" charset="0"/>
                            </a:rPr>
                          </m:ctrlPr>
                        </m:sSubPr>
                        <m:e>
                          <m:r>
                            <a:rPr lang="en-US" altLang="zh-CN" sz="1400" b="0" i="1" smtClean="0">
                              <a:solidFill>
                                <a:prstClr val="black"/>
                              </a:solidFill>
                              <a:latin typeface="Cambria Math" panose="02040503050406030204" pitchFamily="18" charset="0"/>
                              <a:ea typeface="Cambria Math" panose="02040503050406030204" pitchFamily="18" charset="0"/>
                            </a:rPr>
                            <m:t>𝐴</m:t>
                          </m:r>
                        </m:e>
                        <m:sub>
                          <m:r>
                            <a:rPr lang="en-US" altLang="zh-CN" sz="1400" b="0" i="1" smtClean="0">
                              <a:solidFill>
                                <a:prstClr val="black"/>
                              </a:solidFill>
                              <a:latin typeface="Cambria Math" panose="02040503050406030204" pitchFamily="18" charset="0"/>
                              <a:ea typeface="Cambria Math" panose="02040503050406030204" pitchFamily="18" charset="0"/>
                            </a:rPr>
                            <m:t>𝑒</m:t>
                          </m:r>
                        </m:sub>
                      </m:sSub>
                      <m:f>
                        <m:fPr>
                          <m:ctrlPr>
                            <a:rPr lang="en-US" altLang="zh-CN" sz="1400" i="1" smtClean="0">
                              <a:solidFill>
                                <a:prstClr val="black"/>
                              </a:solidFill>
                              <a:latin typeface="Cambria Math" panose="02040503050406030204" pitchFamily="18" charset="0"/>
                              <a:ea typeface="Cambria Math" panose="02040503050406030204" pitchFamily="18" charset="0"/>
                            </a:rPr>
                          </m:ctrlPr>
                        </m:fPr>
                        <m:num>
                          <m:r>
                            <a:rPr lang="en-US" altLang="zh-CN" sz="1400" b="0" i="1" smtClean="0">
                              <a:solidFill>
                                <a:prstClr val="black"/>
                              </a:solidFill>
                              <a:latin typeface="Cambria Math" panose="02040503050406030204" pitchFamily="18" charset="0"/>
                              <a:ea typeface="Cambria Math" panose="02040503050406030204" pitchFamily="18" charset="0"/>
                            </a:rPr>
                            <m:t>𝑑</m:t>
                          </m:r>
                          <m:sSub>
                            <m:sSubPr>
                              <m:ctrlPr>
                                <a:rPr lang="en-US" altLang="zh-CN" sz="1400" b="0" i="1" smtClean="0">
                                  <a:solidFill>
                                    <a:prstClr val="black"/>
                                  </a:solidFill>
                                  <a:latin typeface="Cambria Math" panose="02040503050406030204" pitchFamily="18" charset="0"/>
                                  <a:ea typeface="Cambria Math" panose="02040503050406030204" pitchFamily="18" charset="0"/>
                                </a:rPr>
                              </m:ctrlPr>
                            </m:sSubPr>
                            <m:e>
                              <m:r>
                                <a:rPr lang="en-US" altLang="zh-CN" sz="1400" b="0" i="1" smtClean="0">
                                  <a:solidFill>
                                    <a:prstClr val="black"/>
                                  </a:solidFill>
                                  <a:latin typeface="Cambria Math" panose="02040503050406030204" pitchFamily="18" charset="0"/>
                                  <a:ea typeface="Cambria Math" panose="02040503050406030204" pitchFamily="18" charset="0"/>
                                </a:rPr>
                                <m:t>𝑥</m:t>
                              </m:r>
                            </m:e>
                            <m:sub>
                              <m:r>
                                <a:rPr lang="en-US" altLang="zh-CN" sz="1400" b="0" i="1" smtClean="0">
                                  <a:solidFill>
                                    <a:prstClr val="black"/>
                                  </a:solidFill>
                                  <a:latin typeface="Cambria Math" panose="02040503050406030204" pitchFamily="18" charset="0"/>
                                  <a:ea typeface="Cambria Math" panose="02040503050406030204" pitchFamily="18" charset="0"/>
                                </a:rPr>
                                <m:t>0</m:t>
                              </m:r>
                            </m:sub>
                          </m:sSub>
                        </m:num>
                        <m:den>
                          <m:r>
                            <a:rPr lang="en-US" altLang="zh-CN" sz="1400" b="0" i="1" smtClean="0">
                              <a:solidFill>
                                <a:prstClr val="black"/>
                              </a:solidFill>
                              <a:latin typeface="Cambria Math" panose="02040503050406030204" pitchFamily="18" charset="0"/>
                              <a:ea typeface="Cambria Math" panose="02040503050406030204" pitchFamily="18" charset="0"/>
                            </a:rPr>
                            <m:t>𝑑𝑡</m:t>
                          </m:r>
                        </m:den>
                      </m:f>
                      <m:r>
                        <a:rPr lang="en-US" altLang="zh-CN" sz="1400" b="0" i="1" smtClean="0">
                          <a:solidFill>
                            <a:prstClr val="black"/>
                          </a:solidFill>
                          <a:latin typeface="Cambria Math" panose="02040503050406030204" pitchFamily="18" charset="0"/>
                          <a:ea typeface="Cambria Math" panose="02040503050406030204" pitchFamily="18" charset="0"/>
                        </a:rPr>
                        <m:t>  </m:t>
                      </m:r>
                      <m:r>
                        <a:rPr lang="en-US" altLang="zh-CN" sz="1400" i="1" smtClean="0">
                          <a:solidFill>
                            <a:prstClr val="black"/>
                          </a:solidFill>
                          <a:latin typeface="Cambria Math" panose="02040503050406030204" pitchFamily="18" charset="0"/>
                          <a:ea typeface="Cambria Math" panose="02040503050406030204" pitchFamily="18" charset="0"/>
                        </a:rPr>
                        <m:t>−</m:t>
                      </m:r>
                      <m:r>
                        <a:rPr lang="en-US" altLang="zh-CN" sz="1400" b="0" i="1" smtClean="0">
                          <a:solidFill>
                            <a:prstClr val="black"/>
                          </a:solidFill>
                          <a:latin typeface="Cambria Math" panose="02040503050406030204" pitchFamily="18" charset="0"/>
                          <a:ea typeface="Cambria Math" panose="02040503050406030204" pitchFamily="18" charset="0"/>
                        </a:rPr>
                        <m:t>  </m:t>
                      </m:r>
                      <m:f>
                        <m:fPr>
                          <m:ctrlPr>
                            <a:rPr lang="en-US" altLang="zh-CN" sz="1400" b="0" i="1" smtClean="0">
                              <a:solidFill>
                                <a:prstClr val="black"/>
                              </a:solidFill>
                              <a:latin typeface="Cambria Math" panose="02040503050406030204" pitchFamily="18" charset="0"/>
                              <a:ea typeface="Cambria Math" panose="02040503050406030204" pitchFamily="18" charset="0"/>
                            </a:rPr>
                          </m:ctrlPr>
                        </m:fPr>
                        <m:num>
                          <m:sSub>
                            <m:sSubPr>
                              <m:ctrlPr>
                                <a:rPr lang="en-US" altLang="zh-CN" sz="1400" b="0" i="1" smtClean="0">
                                  <a:solidFill>
                                    <a:prstClr val="black"/>
                                  </a:solidFill>
                                  <a:latin typeface="Cambria Math" panose="02040503050406030204" pitchFamily="18" charset="0"/>
                                  <a:ea typeface="Cambria Math" panose="02040503050406030204" pitchFamily="18" charset="0"/>
                                </a:rPr>
                              </m:ctrlPr>
                            </m:sSubPr>
                            <m:e>
                              <m:r>
                                <a:rPr lang="en-US" altLang="zh-CN" sz="1400" b="0" i="1" smtClean="0">
                                  <a:solidFill>
                                    <a:prstClr val="black"/>
                                  </a:solidFill>
                                  <a:latin typeface="Cambria Math" panose="02040503050406030204" pitchFamily="18" charset="0"/>
                                  <a:ea typeface="Cambria Math" panose="02040503050406030204" pitchFamily="18" charset="0"/>
                                </a:rPr>
                                <m:t>𝑉</m:t>
                              </m:r>
                            </m:e>
                            <m:sub>
                              <m:r>
                                <a:rPr lang="en-US" altLang="zh-CN" sz="1400" b="0" i="1" smtClean="0">
                                  <a:solidFill>
                                    <a:prstClr val="black"/>
                                  </a:solidFill>
                                  <a:latin typeface="Cambria Math" panose="02040503050406030204" pitchFamily="18" charset="0"/>
                                  <a:ea typeface="Cambria Math" panose="02040503050406030204" pitchFamily="18" charset="0"/>
                                </a:rPr>
                                <m:t>0</m:t>
                              </m:r>
                            </m:sub>
                          </m:sSub>
                        </m:num>
                        <m:den>
                          <m:r>
                            <a:rPr lang="en-US" altLang="zh-CN" sz="1400" b="0" i="1" smtClean="0">
                              <a:solidFill>
                                <a:prstClr val="black"/>
                              </a:solidFill>
                              <a:latin typeface="Cambria Math" panose="02040503050406030204" pitchFamily="18" charset="0"/>
                              <a:ea typeface="Cambria Math" panose="02040503050406030204" pitchFamily="18" charset="0"/>
                            </a:rPr>
                            <m:t>𝐾</m:t>
                          </m:r>
                        </m:den>
                      </m:f>
                      <m:f>
                        <m:fPr>
                          <m:ctrlPr>
                            <a:rPr lang="en-US" altLang="zh-CN" sz="1400" b="0" i="1" smtClean="0">
                              <a:solidFill>
                                <a:prstClr val="black"/>
                              </a:solidFill>
                              <a:latin typeface="Cambria Math" panose="02040503050406030204" pitchFamily="18" charset="0"/>
                              <a:ea typeface="Cambria Math" panose="02040503050406030204" pitchFamily="18" charset="0"/>
                            </a:rPr>
                          </m:ctrlPr>
                        </m:fPr>
                        <m:num>
                          <m:r>
                            <a:rPr lang="en-US" altLang="zh-CN" sz="1400" b="0" i="1" smtClean="0">
                              <a:solidFill>
                                <a:prstClr val="black"/>
                              </a:solidFill>
                              <a:latin typeface="Cambria Math" panose="02040503050406030204" pitchFamily="18" charset="0"/>
                              <a:ea typeface="Cambria Math" panose="02040503050406030204" pitchFamily="18" charset="0"/>
                            </a:rPr>
                            <m:t>𝑑</m:t>
                          </m:r>
                          <m:sSub>
                            <m:sSubPr>
                              <m:ctrlPr>
                                <a:rPr lang="en-US" altLang="zh-CN" sz="1400" b="0" i="1" smtClean="0">
                                  <a:solidFill>
                                    <a:prstClr val="black"/>
                                  </a:solidFill>
                                  <a:latin typeface="Cambria Math" panose="02040503050406030204" pitchFamily="18" charset="0"/>
                                  <a:ea typeface="Cambria Math" panose="02040503050406030204" pitchFamily="18" charset="0"/>
                                </a:rPr>
                              </m:ctrlPr>
                            </m:sSubPr>
                            <m:e>
                              <m:r>
                                <a:rPr lang="en-US" altLang="zh-CN" sz="1400" b="0" i="1" smtClean="0">
                                  <a:solidFill>
                                    <a:prstClr val="black"/>
                                  </a:solidFill>
                                  <a:latin typeface="Cambria Math" panose="02040503050406030204" pitchFamily="18" charset="0"/>
                                  <a:ea typeface="Cambria Math" panose="02040503050406030204" pitchFamily="18" charset="0"/>
                                </a:rPr>
                                <m:t>𝑝</m:t>
                              </m:r>
                            </m:e>
                            <m:sub>
                              <m:r>
                                <a:rPr lang="en-US" altLang="zh-CN" sz="1400" b="0" i="1" smtClean="0">
                                  <a:solidFill>
                                    <a:prstClr val="black"/>
                                  </a:solidFill>
                                  <a:latin typeface="Cambria Math" panose="02040503050406030204" pitchFamily="18" charset="0"/>
                                  <a:ea typeface="Cambria Math" panose="02040503050406030204" pitchFamily="18" charset="0"/>
                                </a:rPr>
                                <m:t>𝑐</m:t>
                              </m:r>
                            </m:sub>
                          </m:sSub>
                        </m:num>
                        <m:den>
                          <m:r>
                            <a:rPr lang="en-US" altLang="zh-CN" sz="1400" b="0" i="1" smtClean="0">
                              <a:solidFill>
                                <a:prstClr val="black"/>
                              </a:solidFill>
                              <a:latin typeface="Cambria Math" panose="02040503050406030204" pitchFamily="18" charset="0"/>
                              <a:ea typeface="Cambria Math" panose="02040503050406030204" pitchFamily="18" charset="0"/>
                            </a:rPr>
                            <m:t>𝑑𝑡</m:t>
                          </m:r>
                        </m:den>
                      </m:f>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20" name="矩形 19">
                <a:extLst>
                  <a:ext uri="{FF2B5EF4-FFF2-40B4-BE49-F238E27FC236}">
                    <a16:creationId xmlns:a16="http://schemas.microsoft.com/office/drawing/2014/main" id="{383402A6-876D-4A3A-9B11-58F6BF7E1F4A}"/>
                  </a:ext>
                </a:extLst>
              </p:cNvPr>
              <p:cNvSpPr>
                <a:spLocks noRot="1" noChangeAspect="1" noMove="1" noResize="1" noEditPoints="1" noAdjustHandles="1" noChangeArrowheads="1" noChangeShapeType="1" noTextEdit="1"/>
              </p:cNvSpPr>
              <p:nvPr/>
            </p:nvSpPr>
            <p:spPr>
              <a:xfrm>
                <a:off x="2971608" y="2026242"/>
                <a:ext cx="2743828" cy="501356"/>
              </a:xfrm>
              <a:prstGeom prst="rect">
                <a:avLst/>
              </a:prstGeom>
              <a:blipFill>
                <a:blip r:embed="rId4"/>
                <a:stretch>
                  <a:fillRect b="-1205"/>
                </a:stretch>
              </a:blipFill>
            </p:spPr>
            <p:txBody>
              <a:bodyPr/>
              <a:lstStyle/>
              <a:p>
                <a:r>
                  <a:rPr lang="zh-CN" altLang="en-US">
                    <a:noFill/>
                  </a:rPr>
                  <a:t> </a:t>
                </a:r>
              </a:p>
            </p:txBody>
          </p:sp>
        </mc:Fallback>
      </mc:AlternateContent>
      <p:sp>
        <p:nvSpPr>
          <p:cNvPr id="21" name="左大括号 20">
            <a:extLst>
              <a:ext uri="{FF2B5EF4-FFF2-40B4-BE49-F238E27FC236}">
                <a16:creationId xmlns:a16="http://schemas.microsoft.com/office/drawing/2014/main" id="{73FA28BA-FAF8-4EC9-AAF1-4FC15E279D0B}"/>
              </a:ext>
            </a:extLst>
          </p:cNvPr>
          <p:cNvSpPr/>
          <p:nvPr/>
        </p:nvSpPr>
        <p:spPr>
          <a:xfrm rot="16200000">
            <a:off x="3145084" y="2275985"/>
            <a:ext cx="120534" cy="36508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22" name="左大括号 21">
            <a:extLst>
              <a:ext uri="{FF2B5EF4-FFF2-40B4-BE49-F238E27FC236}">
                <a16:creationId xmlns:a16="http://schemas.microsoft.com/office/drawing/2014/main" id="{865D33A1-15B7-4FC7-8029-71A7D8B6E610}"/>
              </a:ext>
            </a:extLst>
          </p:cNvPr>
          <p:cNvSpPr/>
          <p:nvPr/>
        </p:nvSpPr>
        <p:spPr>
          <a:xfrm rot="16200000">
            <a:off x="3697534" y="2296150"/>
            <a:ext cx="120534" cy="36508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23" name="左大括号 22">
            <a:extLst>
              <a:ext uri="{FF2B5EF4-FFF2-40B4-BE49-F238E27FC236}">
                <a16:creationId xmlns:a16="http://schemas.microsoft.com/office/drawing/2014/main" id="{86B6E0D7-33DC-42BB-8C31-93F04AABC007}"/>
              </a:ext>
            </a:extLst>
          </p:cNvPr>
          <p:cNvSpPr/>
          <p:nvPr/>
        </p:nvSpPr>
        <p:spPr>
          <a:xfrm rot="16200000">
            <a:off x="4425888" y="2174832"/>
            <a:ext cx="120534" cy="71689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25" name="左大括号 24">
            <a:extLst>
              <a:ext uri="{FF2B5EF4-FFF2-40B4-BE49-F238E27FC236}">
                <a16:creationId xmlns:a16="http://schemas.microsoft.com/office/drawing/2014/main" id="{D538658B-9944-4ABB-A992-ADB8AC7CA6A4}"/>
              </a:ext>
            </a:extLst>
          </p:cNvPr>
          <p:cNvSpPr/>
          <p:nvPr/>
        </p:nvSpPr>
        <p:spPr>
          <a:xfrm rot="16200000">
            <a:off x="5270446" y="2182384"/>
            <a:ext cx="120534" cy="71689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26" name="矩形 25">
            <a:extLst>
              <a:ext uri="{FF2B5EF4-FFF2-40B4-BE49-F238E27FC236}">
                <a16:creationId xmlns:a16="http://schemas.microsoft.com/office/drawing/2014/main" id="{162AEF86-6C96-4389-86D5-4BF7B25DB53C}"/>
              </a:ext>
            </a:extLst>
          </p:cNvPr>
          <p:cNvSpPr/>
          <p:nvPr/>
        </p:nvSpPr>
        <p:spPr>
          <a:xfrm>
            <a:off x="2876256" y="2548254"/>
            <a:ext cx="4572000" cy="369332"/>
          </a:xfrm>
          <a:prstGeom prst="rect">
            <a:avLst/>
          </a:prstGeom>
        </p:spPr>
        <p:txBody>
          <a:bodyPr>
            <a:spAutoFit/>
          </a:bodyPr>
          <a:lstStyle/>
          <a:p>
            <a:pPr lvl="0"/>
            <a:r>
              <a:rPr lang="zh-CN" altLang="en-US" sz="900" dirty="0">
                <a:solidFill>
                  <a:prstClr val="black"/>
                </a:solidFill>
                <a:latin typeface="Times New Roman" panose="02020603050405020304" pitchFamily="18" charset="0"/>
                <a:ea typeface="黑体" panose="02010609060101010101" pitchFamily="49" charset="-122"/>
              </a:rPr>
              <a:t>通过阀口</a:t>
            </a:r>
            <a:endParaRPr lang="en-US" altLang="zh-CN" sz="900" dirty="0">
              <a:solidFill>
                <a:prstClr val="black"/>
              </a:solidFill>
              <a:latin typeface="Times New Roman" panose="02020603050405020304" pitchFamily="18" charset="0"/>
              <a:ea typeface="黑体" panose="02010609060101010101" pitchFamily="49" charset="-122"/>
            </a:endParaRPr>
          </a:p>
          <a:p>
            <a:pPr lvl="0"/>
            <a:r>
              <a:rPr lang="en-US" altLang="zh-CN" sz="900" dirty="0">
                <a:solidFill>
                  <a:prstClr val="black"/>
                </a:solidFill>
                <a:latin typeface="Times New Roman" panose="02020603050405020304" pitchFamily="18" charset="0"/>
                <a:ea typeface="黑体" panose="02010609060101010101" pitchFamily="49" charset="-122"/>
              </a:rPr>
              <a:t> </a:t>
            </a:r>
            <a:r>
              <a:rPr lang="zh-CN" altLang="en-US" sz="900" dirty="0">
                <a:solidFill>
                  <a:prstClr val="black"/>
                </a:solidFill>
                <a:latin typeface="Times New Roman" panose="02020603050405020304" pitchFamily="18" charset="0"/>
                <a:ea typeface="黑体" panose="02010609060101010101" pitchFamily="49" charset="-122"/>
              </a:rPr>
              <a:t>的流量</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27" name="矩形 26">
            <a:extLst>
              <a:ext uri="{FF2B5EF4-FFF2-40B4-BE49-F238E27FC236}">
                <a16:creationId xmlns:a16="http://schemas.microsoft.com/office/drawing/2014/main" id="{7D108140-D27F-4252-BCEB-480EF496F22E}"/>
              </a:ext>
            </a:extLst>
          </p:cNvPr>
          <p:cNvSpPr/>
          <p:nvPr/>
        </p:nvSpPr>
        <p:spPr>
          <a:xfrm>
            <a:off x="3429436" y="2562775"/>
            <a:ext cx="4572000" cy="369332"/>
          </a:xfrm>
          <a:prstGeom prst="rect">
            <a:avLst/>
          </a:prstGeom>
        </p:spPr>
        <p:txBody>
          <a:bodyPr>
            <a:spAutoFit/>
          </a:bodyPr>
          <a:lstStyle/>
          <a:p>
            <a:pPr lvl="0"/>
            <a:r>
              <a:rPr lang="zh-CN" altLang="en-US" sz="900" dirty="0">
                <a:solidFill>
                  <a:prstClr val="black"/>
                </a:solidFill>
                <a:latin typeface="Times New Roman" panose="02020603050405020304" pitchFamily="18" charset="0"/>
                <a:ea typeface="黑体" panose="02010609060101010101" pitchFamily="49" charset="-122"/>
              </a:rPr>
              <a:t>通过阻尼</a:t>
            </a:r>
            <a:endParaRPr lang="en-US" altLang="zh-CN" sz="900" dirty="0">
              <a:solidFill>
                <a:prstClr val="black"/>
              </a:solidFill>
              <a:latin typeface="Times New Roman" panose="02020603050405020304" pitchFamily="18" charset="0"/>
              <a:ea typeface="黑体" panose="02010609060101010101" pitchFamily="49" charset="-122"/>
            </a:endParaRPr>
          </a:p>
          <a:p>
            <a:pPr lvl="0"/>
            <a:r>
              <a:rPr lang="zh-CN" altLang="en-US" sz="900" dirty="0">
                <a:solidFill>
                  <a:prstClr val="black"/>
                </a:solidFill>
                <a:latin typeface="Times New Roman" panose="02020603050405020304" pitchFamily="18" charset="0"/>
                <a:ea typeface="黑体" panose="02010609060101010101" pitchFamily="49" charset="-122"/>
              </a:rPr>
              <a:t>孔的流量</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28" name="矩形 27">
            <a:extLst>
              <a:ext uri="{FF2B5EF4-FFF2-40B4-BE49-F238E27FC236}">
                <a16:creationId xmlns:a16="http://schemas.microsoft.com/office/drawing/2014/main" id="{B8449206-A8BD-41AD-BFE0-088E50D5C436}"/>
              </a:ext>
            </a:extLst>
          </p:cNvPr>
          <p:cNvSpPr/>
          <p:nvPr/>
        </p:nvSpPr>
        <p:spPr>
          <a:xfrm>
            <a:off x="4089241" y="2577296"/>
            <a:ext cx="4572000" cy="369332"/>
          </a:xfrm>
          <a:prstGeom prst="rect">
            <a:avLst/>
          </a:prstGeom>
        </p:spPr>
        <p:txBody>
          <a:bodyPr>
            <a:spAutoFit/>
          </a:bodyPr>
          <a:lstStyle/>
          <a:p>
            <a:pPr lvl="0"/>
            <a:r>
              <a:rPr lang="zh-CN" altLang="en-US" sz="900" dirty="0">
                <a:solidFill>
                  <a:prstClr val="black"/>
                </a:solidFill>
                <a:latin typeface="Times New Roman" panose="02020603050405020304" pitchFamily="18" charset="0"/>
                <a:ea typeface="黑体" panose="02010609060101010101" pitchFamily="49" charset="-122"/>
              </a:rPr>
              <a:t>使缸体产生运</a:t>
            </a:r>
            <a:endParaRPr lang="en-US" altLang="zh-CN" sz="900" dirty="0">
              <a:solidFill>
                <a:prstClr val="black"/>
              </a:solidFill>
              <a:latin typeface="Times New Roman" panose="02020603050405020304" pitchFamily="18" charset="0"/>
              <a:ea typeface="黑体" panose="02010609060101010101" pitchFamily="49" charset="-122"/>
            </a:endParaRPr>
          </a:p>
          <a:p>
            <a:pPr lvl="0"/>
            <a:r>
              <a:rPr lang="zh-CN" altLang="en-US" sz="900" dirty="0">
                <a:solidFill>
                  <a:prstClr val="black"/>
                </a:solidFill>
                <a:latin typeface="Times New Roman" panose="02020603050405020304" pitchFamily="18" charset="0"/>
                <a:ea typeface="黑体" panose="02010609060101010101" pitchFamily="49" charset="-122"/>
              </a:rPr>
              <a:t>动速度的流量</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29" name="矩形 28">
            <a:extLst>
              <a:ext uri="{FF2B5EF4-FFF2-40B4-BE49-F238E27FC236}">
                <a16:creationId xmlns:a16="http://schemas.microsoft.com/office/drawing/2014/main" id="{6ECF6694-C92A-4956-9881-8BFDD30646FD}"/>
              </a:ext>
            </a:extLst>
          </p:cNvPr>
          <p:cNvSpPr/>
          <p:nvPr/>
        </p:nvSpPr>
        <p:spPr>
          <a:xfrm>
            <a:off x="4970786" y="2583691"/>
            <a:ext cx="4572000" cy="369332"/>
          </a:xfrm>
          <a:prstGeom prst="rect">
            <a:avLst/>
          </a:prstGeom>
        </p:spPr>
        <p:txBody>
          <a:bodyPr>
            <a:spAutoFit/>
          </a:bodyPr>
          <a:lstStyle/>
          <a:p>
            <a:pPr lvl="0"/>
            <a:r>
              <a:rPr lang="zh-CN" altLang="en-US" sz="900" dirty="0">
                <a:solidFill>
                  <a:prstClr val="black"/>
                </a:solidFill>
                <a:latin typeface="Times New Roman" panose="02020603050405020304" pitchFamily="18" charset="0"/>
                <a:ea typeface="黑体" panose="02010609060101010101" pitchFamily="49" charset="-122"/>
              </a:rPr>
              <a:t>由于油液压缩性</a:t>
            </a:r>
            <a:endParaRPr lang="en-US" altLang="zh-CN" sz="900" dirty="0">
              <a:solidFill>
                <a:prstClr val="black"/>
              </a:solidFill>
              <a:latin typeface="Times New Roman" panose="02020603050405020304" pitchFamily="18" charset="0"/>
              <a:ea typeface="黑体" panose="02010609060101010101" pitchFamily="49" charset="-122"/>
            </a:endParaRPr>
          </a:p>
          <a:p>
            <a:pPr lvl="0"/>
            <a:r>
              <a:rPr lang="en-US" altLang="zh-CN" sz="900" dirty="0">
                <a:solidFill>
                  <a:prstClr val="black"/>
                </a:solidFill>
                <a:latin typeface="Times New Roman" panose="02020603050405020304" pitchFamily="18" charset="0"/>
                <a:ea typeface="黑体" panose="02010609060101010101" pitchFamily="49" charset="-122"/>
              </a:rPr>
              <a:t> </a:t>
            </a:r>
            <a:r>
              <a:rPr lang="zh-CN" altLang="en-US" sz="900" dirty="0">
                <a:solidFill>
                  <a:prstClr val="black"/>
                </a:solidFill>
                <a:latin typeface="Times New Roman" panose="02020603050405020304" pitchFamily="18" charset="0"/>
                <a:ea typeface="黑体" panose="02010609060101010101" pitchFamily="49" charset="-122"/>
              </a:rPr>
              <a:t>而减少的流量</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30" name="矩形 29">
            <a:extLst>
              <a:ext uri="{FF2B5EF4-FFF2-40B4-BE49-F238E27FC236}">
                <a16:creationId xmlns:a16="http://schemas.microsoft.com/office/drawing/2014/main" id="{770A6FC0-39B0-4617-AA0F-4A457197337F}"/>
              </a:ext>
            </a:extLst>
          </p:cNvPr>
          <p:cNvSpPr/>
          <p:nvPr/>
        </p:nvSpPr>
        <p:spPr>
          <a:xfrm>
            <a:off x="4718623" y="3394928"/>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12-74</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1" name="矩形 30">
            <a:extLst>
              <a:ext uri="{FF2B5EF4-FFF2-40B4-BE49-F238E27FC236}">
                <a16:creationId xmlns:a16="http://schemas.microsoft.com/office/drawing/2014/main" id="{66177EC6-BBB7-4709-8FCF-074B0E96BD64}"/>
              </a:ext>
            </a:extLst>
          </p:cNvPr>
          <p:cNvSpPr/>
          <p:nvPr/>
        </p:nvSpPr>
        <p:spPr>
          <a:xfrm>
            <a:off x="4519129" y="4318559"/>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12-75</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41897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arn(inVertical)">
                                      <p:cBhvr>
                                        <p:cTn id="39" dur="500"/>
                                        <p:tgtEl>
                                          <p:spTgt spid="21"/>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barn(inVertical)">
                                      <p:cBhvr>
                                        <p:cTn id="45" dur="500"/>
                                        <p:tgtEl>
                                          <p:spTgt spid="23"/>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barn(inVertical)">
                                      <p:cBhvr>
                                        <p:cTn id="48" dur="500"/>
                                        <p:tgtEl>
                                          <p:spTgt spid="25"/>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barn(inVertical)">
                                      <p:cBhvr>
                                        <p:cTn id="51" dur="500"/>
                                        <p:tgtEl>
                                          <p:spTgt spid="29"/>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arn(inVertical)">
                                      <p:cBhvr>
                                        <p:cTn id="54" dur="500"/>
                                        <p:tgtEl>
                                          <p:spTgt spid="28"/>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barn(inVertical)">
                                      <p:cBhvr>
                                        <p:cTn id="57" dur="500"/>
                                        <p:tgtEl>
                                          <p:spTgt spid="27"/>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barn(inVertical)">
                                      <p:cBhvr>
                                        <p:cTn id="60" dur="500"/>
                                        <p:tgtEl>
                                          <p:spTgt spid="26"/>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barn(inVertical)">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barn(inVertical)">
                                      <p:cBhvr>
                                        <p:cTn id="68" dur="500"/>
                                        <p:tgtEl>
                                          <p:spTgt spid="16"/>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arn(inVertical)">
                                      <p:cBhvr>
                                        <p:cTn id="71" dur="500"/>
                                        <p:tgtEl>
                                          <p:spTgt spid="17"/>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arn(inVertical)">
                                      <p:cBhvr>
                                        <p:cTn id="74" dur="500"/>
                                        <p:tgtEl>
                                          <p:spTgt spid="18"/>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barn(inVertical)">
                                      <p:cBhvr>
                                        <p:cTn id="77" dur="500"/>
                                        <p:tgtEl>
                                          <p:spTgt spid="30"/>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barn(inVertical)">
                                      <p:cBhvr>
                                        <p:cTn id="80" dur="500"/>
                                        <p:tgtEl>
                                          <p:spTgt spid="31"/>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barn(inVertical)">
                                      <p:cBhvr>
                                        <p:cTn id="8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9" grpId="0"/>
      <p:bldP spid="16" grpId="0"/>
      <p:bldP spid="17" grpId="0"/>
      <p:bldP spid="18" grpId="0"/>
      <p:bldP spid="19" grpId="0"/>
      <p:bldP spid="20" grpId="0"/>
      <p:bldP spid="21" grpId="0" animBg="1"/>
      <p:bldP spid="22" grpId="0" animBg="1"/>
      <p:bldP spid="23" grpId="0" animBg="1"/>
      <p:bldP spid="25" grpId="0" animBg="1"/>
      <p:bldP spid="26" grpId="0"/>
      <p:bldP spid="27" grpId="0"/>
      <p:bldP spid="28" grpId="0"/>
      <p:bldP spid="29" grpId="0"/>
      <p:bldP spid="30"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710196" y="1237511"/>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Times New Roman" panose="02020603050405020304" pitchFamily="18" charset="0"/>
                <a:ea typeface="黑体" panose="02010609060101010101" pitchFamily="49" charset="-122"/>
                <a:cs typeface="Open Sans" panose="020B0604020202020204" charset="0"/>
              </a:rPr>
              <a:t>一、</a:t>
            </a:r>
          </a:p>
        </p:txBody>
      </p:sp>
      <p:sp>
        <p:nvSpPr>
          <p:cNvPr id="4" name="矩形 3">
            <a:extLst>
              <a:ext uri="{FF2B5EF4-FFF2-40B4-BE49-F238E27FC236}">
                <a16:creationId xmlns:a16="http://schemas.microsoft.com/office/drawing/2014/main" id="{FAE06C64-609A-4F36-A730-9AD9211085B4}"/>
              </a:ext>
            </a:extLst>
          </p:cNvPr>
          <p:cNvSpPr/>
          <p:nvPr/>
        </p:nvSpPr>
        <p:spPr>
          <a:xfrm>
            <a:off x="2328583" y="1476305"/>
            <a:ext cx="5910496" cy="1661993"/>
          </a:xfrm>
          <a:prstGeom prst="rect">
            <a:avLst/>
          </a:prstGeom>
        </p:spPr>
        <p:txBody>
          <a:bodyPr wrap="square">
            <a:spAutoFit/>
          </a:bodyPr>
          <a:lstStyle/>
          <a:p>
            <a:pPr algn="ctr"/>
            <a:r>
              <a:rPr lang="zh-CN" altLang="zh-CN" sz="4800" dirty="0">
                <a:solidFill>
                  <a:srgbClr val="FFC000"/>
                </a:solidFill>
                <a:latin typeface="Times New Roman" panose="02020603050405020304" pitchFamily="18" charset="0"/>
                <a:ea typeface="黑体" panose="02010609060101010101" pitchFamily="49" charset="-122"/>
              </a:rPr>
              <a:t>限压式变量泵</a:t>
            </a:r>
            <a:endParaRPr lang="en-US" altLang="zh-CN" sz="4800" dirty="0">
              <a:solidFill>
                <a:srgbClr val="FFC000"/>
              </a:solidFill>
              <a:latin typeface="Times New Roman" panose="02020603050405020304" pitchFamily="18" charset="0"/>
              <a:ea typeface="黑体" panose="02010609060101010101" pitchFamily="49" charset="-122"/>
            </a:endParaRPr>
          </a:p>
          <a:p>
            <a:pPr algn="ctr"/>
            <a:r>
              <a:rPr lang="zh-CN" altLang="zh-CN" sz="3600" dirty="0">
                <a:solidFill>
                  <a:schemeClr val="bg1"/>
                </a:solidFill>
                <a:latin typeface="Times New Roman" panose="02020603050405020304" pitchFamily="18" charset="0"/>
                <a:ea typeface="黑体" panose="02010609060101010101" pitchFamily="49" charset="-122"/>
              </a:rPr>
              <a:t>的</a:t>
            </a:r>
            <a:r>
              <a:rPr lang="zh-CN" altLang="zh-CN" sz="5400" dirty="0">
                <a:solidFill>
                  <a:srgbClr val="FFC000"/>
                </a:solidFill>
                <a:latin typeface="Times New Roman" panose="02020603050405020304" pitchFamily="18" charset="0"/>
                <a:ea typeface="黑体" panose="02010609060101010101" pitchFamily="49" charset="-122"/>
              </a:rPr>
              <a:t>动态特性</a:t>
            </a:r>
            <a:endParaRPr lang="zh-CN" altLang="en-US" sz="5400" dirty="0">
              <a:solidFill>
                <a:srgbClr val="FFC00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08940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3035235" y="970528"/>
            <a:ext cx="5703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zh-CN" sz="2000" dirty="0">
                <a:solidFill>
                  <a:srgbClr val="184972"/>
                </a:solidFill>
                <a:latin typeface="Times New Roman" panose="02020603050405020304" pitchFamily="18" charset="0"/>
                <a:ea typeface="黑体" panose="02010609060101010101" pitchFamily="49" charset="-122"/>
              </a:rPr>
              <a:t>三、液压缸运动方程</a:t>
            </a:r>
          </a:p>
        </p:txBody>
      </p:sp>
      <p:sp>
        <p:nvSpPr>
          <p:cNvPr id="3" name="直角三角形 2">
            <a:extLst>
              <a:ext uri="{FF2B5EF4-FFF2-40B4-BE49-F238E27FC236}">
                <a16:creationId xmlns:a16="http://schemas.microsoft.com/office/drawing/2014/main" id="{90ABA90F-2052-4D3E-8D4B-DEC2F2CC56E9}"/>
              </a:ext>
            </a:extLst>
          </p:cNvPr>
          <p:cNvSpPr/>
          <p:nvPr/>
        </p:nvSpPr>
        <p:spPr>
          <a:xfrm rot="18962245" flipV="1">
            <a:off x="2720334" y="94336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4" name="直角三角形 3">
            <a:extLst>
              <a:ext uri="{FF2B5EF4-FFF2-40B4-BE49-F238E27FC236}">
                <a16:creationId xmlns:a16="http://schemas.microsoft.com/office/drawing/2014/main" id="{5B9F5E73-DA8A-4B66-AD64-3AC6EC174A47}"/>
              </a:ext>
            </a:extLst>
          </p:cNvPr>
          <p:cNvSpPr/>
          <p:nvPr/>
        </p:nvSpPr>
        <p:spPr>
          <a:xfrm rot="18962245" flipV="1">
            <a:off x="2870581" y="94336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5302044" y="94336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5452291" y="94336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1319769" y="142770"/>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第七节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机</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液位置伺服系统的动态特性</a:t>
            </a:r>
          </a:p>
        </p:txBody>
      </p:sp>
      <p:sp>
        <p:nvSpPr>
          <p:cNvPr id="10" name="矩形 9">
            <a:extLst>
              <a:ext uri="{FF2B5EF4-FFF2-40B4-BE49-F238E27FC236}">
                <a16:creationId xmlns:a16="http://schemas.microsoft.com/office/drawing/2014/main" id="{256864FB-32DE-4FB5-B156-F4CC7ECACA03}"/>
              </a:ext>
            </a:extLst>
          </p:cNvPr>
          <p:cNvSpPr/>
          <p:nvPr/>
        </p:nvSpPr>
        <p:spPr>
          <a:xfrm>
            <a:off x="2154093" y="1778403"/>
            <a:ext cx="5081598" cy="297517"/>
          </a:xfrm>
          <a:prstGeom prst="rect">
            <a:avLst/>
          </a:prstGeom>
        </p:spPr>
        <p:txBody>
          <a:bodyPr wrap="square">
            <a:spAutoFit/>
          </a:bodyPr>
          <a:lstStyle/>
          <a:p>
            <a:pPr>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设运动部分质量为</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粘性阻尼系数为</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则运动方程为</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7E29F2D-EB56-4B72-B72D-C3D3973A4AD9}"/>
                  </a:ext>
                </a:extLst>
              </p:cNvPr>
              <p:cNvSpPr txBox="1"/>
              <p:nvPr/>
            </p:nvSpPr>
            <p:spPr>
              <a:xfrm>
                <a:off x="2645817" y="2179266"/>
                <a:ext cx="3540136" cy="4322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𝑒</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𝐴</m:t>
                          </m:r>
                        </m:e>
                        <m:sub>
                          <m:r>
                            <a:rPr lang="en-US" altLang="zh-CN" sz="1400" b="0" i="1" smtClean="0">
                              <a:latin typeface="Cambria Math" panose="02040503050406030204" pitchFamily="18" charset="0"/>
                            </a:rPr>
                            <m:t>𝑒</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𝑠</m:t>
                          </m:r>
                        </m:sub>
                      </m:sSub>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𝐴</m:t>
                          </m:r>
                        </m:e>
                        <m:sub>
                          <m:r>
                            <a:rPr lang="en-US" altLang="zh-CN" sz="1400" b="0" i="1" smtClean="0">
                              <a:latin typeface="Cambria Math" panose="02040503050406030204" pitchFamily="18" charset="0"/>
                              <a:ea typeface="Cambria Math" panose="02040503050406030204" pitchFamily="18" charset="0"/>
                            </a:rPr>
                            <m:t>𝑠</m:t>
                          </m:r>
                        </m:sub>
                      </m:sSub>
                      <m:r>
                        <a:rPr lang="en-US" altLang="zh-CN" sz="1400" b="0" i="1" smtClean="0">
                          <a:latin typeface="Cambria Math" panose="02040503050406030204" pitchFamily="18" charset="0"/>
                          <a:ea typeface="Cambria Math" panose="02040503050406030204" pitchFamily="18" charset="0"/>
                        </a:rPr>
                        <m:t>   </m:t>
                      </m:r>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𝑚</m:t>
                      </m:r>
                      <m:f>
                        <m:fPr>
                          <m:ctrlPr>
                            <a:rPr lang="en-US" altLang="zh-CN" sz="1400" b="0" i="1" smtClean="0">
                              <a:latin typeface="Cambria Math" panose="02040503050406030204" pitchFamily="18" charset="0"/>
                              <a:ea typeface="Cambria Math" panose="02040503050406030204" pitchFamily="18" charset="0"/>
                            </a:rPr>
                          </m:ctrlPr>
                        </m:fPr>
                        <m:num>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𝑑</m:t>
                              </m:r>
                            </m:e>
                            <m:sup>
                              <m:r>
                                <a:rPr lang="en-US" altLang="zh-CN" sz="1400" b="0" i="1" smtClean="0">
                                  <a:latin typeface="Cambria Math" panose="02040503050406030204" pitchFamily="18" charset="0"/>
                                  <a:ea typeface="Cambria Math" panose="02040503050406030204" pitchFamily="18" charset="0"/>
                                </a:rPr>
                                <m:t>2</m:t>
                              </m:r>
                            </m:sup>
                          </m:sSup>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0</m:t>
                              </m:r>
                            </m:sub>
                          </m:sSub>
                        </m:num>
                        <m:den>
                          <m:r>
                            <a:rPr lang="en-US" altLang="zh-CN" sz="1400" b="0" i="1" smtClean="0">
                              <a:latin typeface="Cambria Math" panose="02040503050406030204" pitchFamily="18" charset="0"/>
                              <a:ea typeface="Cambria Math" panose="02040503050406030204" pitchFamily="18" charset="0"/>
                            </a:rPr>
                            <m:t>𝑑</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𝑡</m:t>
                              </m:r>
                            </m:e>
                            <m:sup>
                              <m:r>
                                <a:rPr lang="en-US" altLang="zh-CN" sz="1400" b="0" i="1" smtClean="0">
                                  <a:latin typeface="Cambria Math" panose="02040503050406030204" pitchFamily="18" charset="0"/>
                                  <a:ea typeface="Cambria Math" panose="02040503050406030204" pitchFamily="18" charset="0"/>
                                </a:rPr>
                                <m:t>2</m:t>
                              </m:r>
                            </m:sup>
                          </m:sSup>
                        </m:den>
                      </m:f>
                      <m:r>
                        <a:rPr lang="en-US" altLang="zh-CN" sz="1400" b="0" i="1" smtClean="0">
                          <a:latin typeface="Cambria Math" panose="02040503050406030204" pitchFamily="18" charset="0"/>
                          <a:ea typeface="Cambria Math" panose="02040503050406030204" pitchFamily="18" charset="0"/>
                        </a:rPr>
                        <m:t>   +   </m:t>
                      </m:r>
                      <m:r>
                        <a:rPr lang="en-US" altLang="zh-CN" sz="1400" b="0" i="1" smtClean="0">
                          <a:latin typeface="Cambria Math" panose="02040503050406030204" pitchFamily="18" charset="0"/>
                          <a:ea typeface="Cambria Math" panose="02040503050406030204" pitchFamily="18" charset="0"/>
                        </a:rPr>
                        <m:t>𝐵</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𝑑</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0</m:t>
                              </m:r>
                            </m:sub>
                          </m:sSub>
                        </m:num>
                        <m:den>
                          <m:r>
                            <a:rPr lang="en-US" altLang="zh-CN" sz="1400" b="0" i="1" smtClean="0">
                              <a:latin typeface="Cambria Math" panose="02040503050406030204" pitchFamily="18" charset="0"/>
                              <a:ea typeface="Cambria Math" panose="02040503050406030204" pitchFamily="18" charset="0"/>
                            </a:rPr>
                            <m:t>𝑑𝑡</m:t>
                          </m:r>
                        </m:den>
                      </m:f>
                      <m:r>
                        <a:rPr lang="en-US" altLang="zh-CN" sz="1400" b="0" i="1" smtClean="0">
                          <a:latin typeface="Cambria Math" panose="02040503050406030204" pitchFamily="18" charset="0"/>
                          <a:ea typeface="Cambria Math" panose="02040503050406030204" pitchFamily="18" charset="0"/>
                        </a:rPr>
                        <m:t>   +   </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𝐹</m:t>
                          </m:r>
                        </m:e>
                        <m:sub>
                          <m:r>
                            <a:rPr lang="en-US" altLang="zh-CN" sz="1400" b="0" i="1" smtClean="0">
                              <a:latin typeface="Cambria Math" panose="02040503050406030204" pitchFamily="18" charset="0"/>
                              <a:ea typeface="Cambria Math" panose="02040503050406030204" pitchFamily="18" charset="0"/>
                            </a:rPr>
                            <m:t>𝐿</m:t>
                          </m:r>
                        </m:sub>
                      </m:sSub>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1" name="文本框 10">
                <a:extLst>
                  <a:ext uri="{FF2B5EF4-FFF2-40B4-BE49-F238E27FC236}">
                    <a16:creationId xmlns:a16="http://schemas.microsoft.com/office/drawing/2014/main" id="{37E29F2D-EB56-4B72-B72D-C3D3973A4AD9}"/>
                  </a:ext>
                </a:extLst>
              </p:cNvPr>
              <p:cNvSpPr txBox="1">
                <a:spLocks noRot="1" noChangeAspect="1" noMove="1" noResize="1" noEditPoints="1" noAdjustHandles="1" noChangeArrowheads="1" noChangeShapeType="1" noTextEdit="1"/>
              </p:cNvSpPr>
              <p:nvPr/>
            </p:nvSpPr>
            <p:spPr>
              <a:xfrm>
                <a:off x="2645817" y="2179266"/>
                <a:ext cx="3540136" cy="432234"/>
              </a:xfrm>
              <a:prstGeom prst="rect">
                <a:avLst/>
              </a:prstGeom>
              <a:blipFill>
                <a:blip r:embed="rId2"/>
                <a:stretch>
                  <a:fillRect/>
                </a:stretch>
              </a:blipFill>
            </p:spPr>
            <p:txBody>
              <a:bodyPr/>
              <a:lstStyle/>
              <a:p>
                <a:r>
                  <a:rPr lang="zh-CN" altLang="en-US">
                    <a:noFill/>
                  </a:rPr>
                  <a:t> </a:t>
                </a:r>
              </a:p>
            </p:txBody>
          </p:sp>
        </mc:Fallback>
      </mc:AlternateContent>
      <p:sp>
        <p:nvSpPr>
          <p:cNvPr id="12" name="左大括号 11">
            <a:extLst>
              <a:ext uri="{FF2B5EF4-FFF2-40B4-BE49-F238E27FC236}">
                <a16:creationId xmlns:a16="http://schemas.microsoft.com/office/drawing/2014/main" id="{96D2E6BB-5128-475E-85E6-73AD46103E58}"/>
              </a:ext>
            </a:extLst>
          </p:cNvPr>
          <p:cNvSpPr/>
          <p:nvPr/>
        </p:nvSpPr>
        <p:spPr>
          <a:xfrm rot="16200000">
            <a:off x="3094584" y="2088808"/>
            <a:ext cx="120534" cy="101472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14" name="左大括号 13">
            <a:extLst>
              <a:ext uri="{FF2B5EF4-FFF2-40B4-BE49-F238E27FC236}">
                <a16:creationId xmlns:a16="http://schemas.microsoft.com/office/drawing/2014/main" id="{5A40E433-14DC-4A49-879E-4F2B8C7BFC24}"/>
              </a:ext>
            </a:extLst>
          </p:cNvPr>
          <p:cNvSpPr/>
          <p:nvPr/>
        </p:nvSpPr>
        <p:spPr>
          <a:xfrm rot="16200000">
            <a:off x="4302286" y="2320840"/>
            <a:ext cx="120534" cy="65307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15" name="左大括号 14">
            <a:extLst>
              <a:ext uri="{FF2B5EF4-FFF2-40B4-BE49-F238E27FC236}">
                <a16:creationId xmlns:a16="http://schemas.microsoft.com/office/drawing/2014/main" id="{2084C3DF-5ED7-46D1-BB3E-CF8E8478D2EB}"/>
              </a:ext>
            </a:extLst>
          </p:cNvPr>
          <p:cNvSpPr/>
          <p:nvPr/>
        </p:nvSpPr>
        <p:spPr>
          <a:xfrm rot="16200000">
            <a:off x="5235068" y="2401418"/>
            <a:ext cx="120534" cy="51383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16" name="左大括号 15">
            <a:extLst>
              <a:ext uri="{FF2B5EF4-FFF2-40B4-BE49-F238E27FC236}">
                <a16:creationId xmlns:a16="http://schemas.microsoft.com/office/drawing/2014/main" id="{A91E1D36-98B3-4FA5-9647-4CC749F5C7AA}"/>
              </a:ext>
            </a:extLst>
          </p:cNvPr>
          <p:cNvSpPr/>
          <p:nvPr/>
        </p:nvSpPr>
        <p:spPr>
          <a:xfrm rot="16200000">
            <a:off x="6017395" y="2459299"/>
            <a:ext cx="120534" cy="27112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9" name="矩形 8">
            <a:extLst>
              <a:ext uri="{FF2B5EF4-FFF2-40B4-BE49-F238E27FC236}">
                <a16:creationId xmlns:a16="http://schemas.microsoft.com/office/drawing/2014/main" id="{E5A0514D-FAA1-48B5-9732-C166F4EEE549}"/>
              </a:ext>
            </a:extLst>
          </p:cNvPr>
          <p:cNvSpPr/>
          <p:nvPr/>
        </p:nvSpPr>
        <p:spPr>
          <a:xfrm>
            <a:off x="5839732" y="2692024"/>
            <a:ext cx="4572000" cy="230832"/>
          </a:xfrm>
          <a:prstGeom prst="rect">
            <a:avLst/>
          </a:prstGeom>
        </p:spPr>
        <p:txBody>
          <a:bodyPr>
            <a:spAutoFit/>
          </a:bodyPr>
          <a:lstStyle/>
          <a:p>
            <a:pPr lvl="0"/>
            <a:r>
              <a:rPr lang="zh-CN" altLang="en-US" sz="900" dirty="0">
                <a:solidFill>
                  <a:prstClr val="black"/>
                </a:solidFill>
                <a:latin typeface="Times New Roman" panose="02020603050405020304" pitchFamily="18" charset="0"/>
                <a:ea typeface="黑体" panose="02010609060101010101" pitchFamily="49" charset="-122"/>
              </a:rPr>
              <a:t>外负载</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17" name="矩形 16">
            <a:extLst>
              <a:ext uri="{FF2B5EF4-FFF2-40B4-BE49-F238E27FC236}">
                <a16:creationId xmlns:a16="http://schemas.microsoft.com/office/drawing/2014/main" id="{543C0E27-9F19-4714-B677-C05CC462946B}"/>
              </a:ext>
            </a:extLst>
          </p:cNvPr>
          <p:cNvSpPr/>
          <p:nvPr/>
        </p:nvSpPr>
        <p:spPr>
          <a:xfrm>
            <a:off x="4868614" y="2710906"/>
            <a:ext cx="4572000" cy="230832"/>
          </a:xfrm>
          <a:prstGeom prst="rect">
            <a:avLst/>
          </a:prstGeom>
        </p:spPr>
        <p:txBody>
          <a:bodyPr>
            <a:spAutoFit/>
          </a:bodyPr>
          <a:lstStyle/>
          <a:p>
            <a:pPr lvl="0"/>
            <a:r>
              <a:rPr lang="zh-CN" altLang="en-US" sz="900" dirty="0">
                <a:solidFill>
                  <a:prstClr val="black"/>
                </a:solidFill>
                <a:latin typeface="Times New Roman" panose="02020603050405020304" pitchFamily="18" charset="0"/>
                <a:ea typeface="黑体" panose="02010609060101010101" pitchFamily="49" charset="-122"/>
              </a:rPr>
              <a:t>  粘性阻尼力</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18" name="矩形 17">
            <a:extLst>
              <a:ext uri="{FF2B5EF4-FFF2-40B4-BE49-F238E27FC236}">
                <a16:creationId xmlns:a16="http://schemas.microsoft.com/office/drawing/2014/main" id="{D0651E51-FC19-4DF4-A735-45CE0EF3316C}"/>
              </a:ext>
            </a:extLst>
          </p:cNvPr>
          <p:cNvSpPr/>
          <p:nvPr/>
        </p:nvSpPr>
        <p:spPr>
          <a:xfrm>
            <a:off x="4113396" y="2689613"/>
            <a:ext cx="4572000" cy="230832"/>
          </a:xfrm>
          <a:prstGeom prst="rect">
            <a:avLst/>
          </a:prstGeom>
        </p:spPr>
        <p:txBody>
          <a:bodyPr>
            <a:spAutoFit/>
          </a:bodyPr>
          <a:lstStyle/>
          <a:p>
            <a:pPr lvl="0"/>
            <a:r>
              <a:rPr lang="zh-CN" altLang="en-US" sz="900" dirty="0">
                <a:solidFill>
                  <a:prstClr val="black"/>
                </a:solidFill>
                <a:latin typeface="Times New Roman" panose="02020603050405020304" pitchFamily="18" charset="0"/>
                <a:ea typeface="黑体" panose="02010609060101010101" pitchFamily="49" charset="-122"/>
              </a:rPr>
              <a:t>惯性力</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20" name="矩形 19">
            <a:extLst>
              <a:ext uri="{FF2B5EF4-FFF2-40B4-BE49-F238E27FC236}">
                <a16:creationId xmlns:a16="http://schemas.microsoft.com/office/drawing/2014/main" id="{61EDA2E7-04D3-453F-A54D-CB4E76EFA85A}"/>
              </a:ext>
            </a:extLst>
          </p:cNvPr>
          <p:cNvSpPr/>
          <p:nvPr/>
        </p:nvSpPr>
        <p:spPr>
          <a:xfrm>
            <a:off x="2870619" y="2648416"/>
            <a:ext cx="4572000" cy="230832"/>
          </a:xfrm>
          <a:prstGeom prst="rect">
            <a:avLst/>
          </a:prstGeom>
        </p:spPr>
        <p:txBody>
          <a:bodyPr>
            <a:spAutoFit/>
          </a:bodyPr>
          <a:lstStyle/>
          <a:p>
            <a:pPr lvl="0"/>
            <a:r>
              <a:rPr lang="zh-CN" altLang="en-US" sz="900" dirty="0">
                <a:solidFill>
                  <a:prstClr val="black"/>
                </a:solidFill>
                <a:latin typeface="Times New Roman" panose="02020603050405020304" pitchFamily="18" charset="0"/>
                <a:ea typeface="黑体" panose="02010609060101010101" pitchFamily="49" charset="-122"/>
              </a:rPr>
              <a:t>液压力</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21" name="矩形 20">
            <a:extLst>
              <a:ext uri="{FF2B5EF4-FFF2-40B4-BE49-F238E27FC236}">
                <a16:creationId xmlns:a16="http://schemas.microsoft.com/office/drawing/2014/main" id="{B8773620-43FA-4BD0-BEC8-20CECFBADA1B}"/>
              </a:ext>
            </a:extLst>
          </p:cNvPr>
          <p:cNvSpPr/>
          <p:nvPr/>
        </p:nvSpPr>
        <p:spPr>
          <a:xfrm>
            <a:off x="6115847" y="2311284"/>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12-76</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2" name="矩形 21">
            <a:extLst>
              <a:ext uri="{FF2B5EF4-FFF2-40B4-BE49-F238E27FC236}">
                <a16:creationId xmlns:a16="http://schemas.microsoft.com/office/drawing/2014/main" id="{FDDD802F-D514-44DE-A0BC-37A49F0D68F2}"/>
              </a:ext>
            </a:extLst>
          </p:cNvPr>
          <p:cNvSpPr/>
          <p:nvPr/>
        </p:nvSpPr>
        <p:spPr>
          <a:xfrm>
            <a:off x="2189134" y="3082875"/>
            <a:ext cx="3159839"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上式取增量式并进行拉氏变换</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880711CA-F4D9-46CE-AD79-153C1A29621E}"/>
                  </a:ext>
                </a:extLst>
              </p:cNvPr>
              <p:cNvSpPr/>
              <p:nvPr/>
            </p:nvSpPr>
            <p:spPr>
              <a:xfrm>
                <a:off x="2517704" y="3539762"/>
                <a:ext cx="285603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c</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c</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𝑚</m:t>
                      </m:r>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𝑠</m:t>
                          </m:r>
                        </m:e>
                        <m:sup>
                          <m:r>
                            <a:rPr lang="zh-CN" altLang="en-US" sz="1400" i="0">
                              <a:latin typeface="Cambria Math" panose="02040503050406030204" pitchFamily="18" charset="0"/>
                            </a:rPr>
                            <m:t>2</m:t>
                          </m:r>
                        </m:sup>
                      </m:sSup>
                      <m:r>
                        <a:rPr lang="zh-CN" altLang="en-US" sz="1400" i="0">
                          <a:latin typeface="Cambria Math" panose="02040503050406030204" pitchFamily="18" charset="0"/>
                        </a:rPr>
                        <m:t>+</m:t>
                      </m:r>
                      <m:r>
                        <a:rPr lang="zh-CN" altLang="en-US" sz="1400" i="1">
                          <a:latin typeface="Cambria Math" panose="02040503050406030204" pitchFamily="18" charset="0"/>
                        </a:rPr>
                        <m:t>𝐵𝑠</m:t>
                      </m:r>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o</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L</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23" name="矩形 22">
                <a:extLst>
                  <a:ext uri="{FF2B5EF4-FFF2-40B4-BE49-F238E27FC236}">
                    <a16:creationId xmlns:a16="http://schemas.microsoft.com/office/drawing/2014/main" id="{880711CA-F4D9-46CE-AD79-153C1A29621E}"/>
                  </a:ext>
                </a:extLst>
              </p:cNvPr>
              <p:cNvSpPr>
                <a:spLocks noRot="1" noChangeAspect="1" noMove="1" noResize="1" noEditPoints="1" noAdjustHandles="1" noChangeArrowheads="1" noChangeShapeType="1" noTextEdit="1"/>
              </p:cNvSpPr>
              <p:nvPr/>
            </p:nvSpPr>
            <p:spPr>
              <a:xfrm>
                <a:off x="2517704" y="3539762"/>
                <a:ext cx="2856038" cy="307777"/>
              </a:xfrm>
              <a:prstGeom prst="rect">
                <a:avLst/>
              </a:prstGeom>
              <a:blipFill>
                <a:blip r:embed="rId3"/>
                <a:stretch>
                  <a:fillRect b="-10000"/>
                </a:stretch>
              </a:blipFill>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A25E7499-7EC8-4E50-A241-1DDA5B9774B1}"/>
              </a:ext>
            </a:extLst>
          </p:cNvPr>
          <p:cNvSpPr/>
          <p:nvPr/>
        </p:nvSpPr>
        <p:spPr>
          <a:xfrm>
            <a:off x="5137616" y="3583859"/>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12-77</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6" name="圆角矩形 6">
            <a:extLst>
              <a:ext uri="{FF2B5EF4-FFF2-40B4-BE49-F238E27FC236}">
                <a16:creationId xmlns:a16="http://schemas.microsoft.com/office/drawing/2014/main" id="{A9EED889-72AD-4A8F-8EA6-46842C02647C}"/>
              </a:ext>
            </a:extLst>
          </p:cNvPr>
          <p:cNvSpPr/>
          <p:nvPr/>
        </p:nvSpPr>
        <p:spPr>
          <a:xfrm>
            <a:off x="1780114" y="1675057"/>
            <a:ext cx="5320651" cy="248474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16188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1000"/>
                                        <p:tgtEl>
                                          <p:spTgt spid="26"/>
                                        </p:tgtEl>
                                      </p:cBhvr>
                                    </p:animEffect>
                                    <p:anim calcmode="lin" valueType="num">
                                      <p:cBhvr>
                                        <p:cTn id="35" dur="1000" fill="hold"/>
                                        <p:tgtEl>
                                          <p:spTgt spid="26"/>
                                        </p:tgtEl>
                                        <p:attrNameLst>
                                          <p:attrName>ppt_x</p:attrName>
                                        </p:attrNameLst>
                                      </p:cBhvr>
                                      <p:tavLst>
                                        <p:tav tm="0">
                                          <p:val>
                                            <p:strVal val="#ppt_x"/>
                                          </p:val>
                                        </p:tav>
                                        <p:tav tm="100000">
                                          <p:val>
                                            <p:strVal val="#ppt_x"/>
                                          </p:val>
                                        </p:tav>
                                      </p:tavLst>
                                    </p:anim>
                                    <p:anim calcmode="lin" valueType="num">
                                      <p:cBhvr>
                                        <p:cTn id="3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fltVal val="0"/>
                                          </p:val>
                                        </p:tav>
                                        <p:tav tm="100000">
                                          <p:val>
                                            <p:strVal val="#ppt_w"/>
                                          </p:val>
                                        </p:tav>
                                      </p:tavLst>
                                    </p:anim>
                                    <p:anim calcmode="lin" valueType="num">
                                      <p:cBhvr>
                                        <p:cTn id="42" dur="1000" fill="hold"/>
                                        <p:tgtEl>
                                          <p:spTgt spid="10"/>
                                        </p:tgtEl>
                                        <p:attrNameLst>
                                          <p:attrName>ppt_h</p:attrName>
                                        </p:attrNameLst>
                                      </p:cBhvr>
                                      <p:tavLst>
                                        <p:tav tm="0">
                                          <p:val>
                                            <p:fltVal val="0"/>
                                          </p:val>
                                        </p:tav>
                                        <p:tav tm="100000">
                                          <p:val>
                                            <p:strVal val="#ppt_h"/>
                                          </p:val>
                                        </p:tav>
                                      </p:tavLst>
                                    </p:anim>
                                    <p:anim calcmode="lin" valueType="num">
                                      <p:cBhvr>
                                        <p:cTn id="43" dur="1000" fill="hold"/>
                                        <p:tgtEl>
                                          <p:spTgt spid="10"/>
                                        </p:tgtEl>
                                        <p:attrNameLst>
                                          <p:attrName>style.rotation</p:attrName>
                                        </p:attrNameLst>
                                      </p:cBhvr>
                                      <p:tavLst>
                                        <p:tav tm="0">
                                          <p:val>
                                            <p:fltVal val="90"/>
                                          </p:val>
                                        </p:tav>
                                        <p:tav tm="100000">
                                          <p:val>
                                            <p:fltVal val="0"/>
                                          </p:val>
                                        </p:tav>
                                      </p:tavLst>
                                    </p:anim>
                                    <p:animEffect transition="in" filter="fade">
                                      <p:cBhvr>
                                        <p:cTn id="44" dur="1000"/>
                                        <p:tgtEl>
                                          <p:spTgt spid="10"/>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ppt_w</p:attrName>
                                        </p:attrNameLst>
                                      </p:cBhvr>
                                      <p:tavLst>
                                        <p:tav tm="0">
                                          <p:val>
                                            <p:fltVal val="0"/>
                                          </p:val>
                                        </p:tav>
                                        <p:tav tm="100000">
                                          <p:val>
                                            <p:strVal val="#ppt_w"/>
                                          </p:val>
                                        </p:tav>
                                      </p:tavLst>
                                    </p:anim>
                                    <p:anim calcmode="lin" valueType="num">
                                      <p:cBhvr>
                                        <p:cTn id="48" dur="1000" fill="hold"/>
                                        <p:tgtEl>
                                          <p:spTgt spid="12"/>
                                        </p:tgtEl>
                                        <p:attrNameLst>
                                          <p:attrName>ppt_h</p:attrName>
                                        </p:attrNameLst>
                                      </p:cBhvr>
                                      <p:tavLst>
                                        <p:tav tm="0">
                                          <p:val>
                                            <p:fltVal val="0"/>
                                          </p:val>
                                        </p:tav>
                                        <p:tav tm="100000">
                                          <p:val>
                                            <p:strVal val="#ppt_h"/>
                                          </p:val>
                                        </p:tav>
                                      </p:tavLst>
                                    </p:anim>
                                    <p:anim calcmode="lin" valueType="num">
                                      <p:cBhvr>
                                        <p:cTn id="49" dur="1000" fill="hold"/>
                                        <p:tgtEl>
                                          <p:spTgt spid="12"/>
                                        </p:tgtEl>
                                        <p:attrNameLst>
                                          <p:attrName>style.rotation</p:attrName>
                                        </p:attrNameLst>
                                      </p:cBhvr>
                                      <p:tavLst>
                                        <p:tav tm="0">
                                          <p:val>
                                            <p:fltVal val="90"/>
                                          </p:val>
                                        </p:tav>
                                        <p:tav tm="100000">
                                          <p:val>
                                            <p:fltVal val="0"/>
                                          </p:val>
                                        </p:tav>
                                      </p:tavLst>
                                    </p:anim>
                                    <p:animEffect transition="in" filter="fade">
                                      <p:cBhvr>
                                        <p:cTn id="50" dur="1000"/>
                                        <p:tgtEl>
                                          <p:spTgt spid="12"/>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1000" fill="hold"/>
                                        <p:tgtEl>
                                          <p:spTgt spid="16"/>
                                        </p:tgtEl>
                                        <p:attrNameLst>
                                          <p:attrName>ppt_w</p:attrName>
                                        </p:attrNameLst>
                                      </p:cBhvr>
                                      <p:tavLst>
                                        <p:tav tm="0">
                                          <p:val>
                                            <p:fltVal val="0"/>
                                          </p:val>
                                        </p:tav>
                                        <p:tav tm="100000">
                                          <p:val>
                                            <p:strVal val="#ppt_w"/>
                                          </p:val>
                                        </p:tav>
                                      </p:tavLst>
                                    </p:anim>
                                    <p:anim calcmode="lin" valueType="num">
                                      <p:cBhvr>
                                        <p:cTn id="54" dur="1000" fill="hold"/>
                                        <p:tgtEl>
                                          <p:spTgt spid="16"/>
                                        </p:tgtEl>
                                        <p:attrNameLst>
                                          <p:attrName>ppt_h</p:attrName>
                                        </p:attrNameLst>
                                      </p:cBhvr>
                                      <p:tavLst>
                                        <p:tav tm="0">
                                          <p:val>
                                            <p:fltVal val="0"/>
                                          </p:val>
                                        </p:tav>
                                        <p:tav tm="100000">
                                          <p:val>
                                            <p:strVal val="#ppt_h"/>
                                          </p:val>
                                        </p:tav>
                                      </p:tavLst>
                                    </p:anim>
                                    <p:anim calcmode="lin" valueType="num">
                                      <p:cBhvr>
                                        <p:cTn id="55" dur="1000" fill="hold"/>
                                        <p:tgtEl>
                                          <p:spTgt spid="16"/>
                                        </p:tgtEl>
                                        <p:attrNameLst>
                                          <p:attrName>style.rotation</p:attrName>
                                        </p:attrNameLst>
                                      </p:cBhvr>
                                      <p:tavLst>
                                        <p:tav tm="0">
                                          <p:val>
                                            <p:fltVal val="90"/>
                                          </p:val>
                                        </p:tav>
                                        <p:tav tm="100000">
                                          <p:val>
                                            <p:fltVal val="0"/>
                                          </p:val>
                                        </p:tav>
                                      </p:tavLst>
                                    </p:anim>
                                    <p:animEffect transition="in" filter="fade">
                                      <p:cBhvr>
                                        <p:cTn id="56" dur="1000"/>
                                        <p:tgtEl>
                                          <p:spTgt spid="16"/>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1000" fill="hold"/>
                                        <p:tgtEl>
                                          <p:spTgt spid="15"/>
                                        </p:tgtEl>
                                        <p:attrNameLst>
                                          <p:attrName>ppt_w</p:attrName>
                                        </p:attrNameLst>
                                      </p:cBhvr>
                                      <p:tavLst>
                                        <p:tav tm="0">
                                          <p:val>
                                            <p:fltVal val="0"/>
                                          </p:val>
                                        </p:tav>
                                        <p:tav tm="100000">
                                          <p:val>
                                            <p:strVal val="#ppt_w"/>
                                          </p:val>
                                        </p:tav>
                                      </p:tavLst>
                                    </p:anim>
                                    <p:anim calcmode="lin" valueType="num">
                                      <p:cBhvr>
                                        <p:cTn id="60" dur="1000" fill="hold"/>
                                        <p:tgtEl>
                                          <p:spTgt spid="15"/>
                                        </p:tgtEl>
                                        <p:attrNameLst>
                                          <p:attrName>ppt_h</p:attrName>
                                        </p:attrNameLst>
                                      </p:cBhvr>
                                      <p:tavLst>
                                        <p:tav tm="0">
                                          <p:val>
                                            <p:fltVal val="0"/>
                                          </p:val>
                                        </p:tav>
                                        <p:tav tm="100000">
                                          <p:val>
                                            <p:strVal val="#ppt_h"/>
                                          </p:val>
                                        </p:tav>
                                      </p:tavLst>
                                    </p:anim>
                                    <p:anim calcmode="lin" valueType="num">
                                      <p:cBhvr>
                                        <p:cTn id="61" dur="1000" fill="hold"/>
                                        <p:tgtEl>
                                          <p:spTgt spid="15"/>
                                        </p:tgtEl>
                                        <p:attrNameLst>
                                          <p:attrName>style.rotation</p:attrName>
                                        </p:attrNameLst>
                                      </p:cBhvr>
                                      <p:tavLst>
                                        <p:tav tm="0">
                                          <p:val>
                                            <p:fltVal val="90"/>
                                          </p:val>
                                        </p:tav>
                                        <p:tav tm="100000">
                                          <p:val>
                                            <p:fltVal val="0"/>
                                          </p:val>
                                        </p:tav>
                                      </p:tavLst>
                                    </p:anim>
                                    <p:animEffect transition="in" filter="fade">
                                      <p:cBhvr>
                                        <p:cTn id="62" dur="1000"/>
                                        <p:tgtEl>
                                          <p:spTgt spid="15"/>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p:cTn id="65" dur="1000" fill="hold"/>
                                        <p:tgtEl>
                                          <p:spTgt spid="14"/>
                                        </p:tgtEl>
                                        <p:attrNameLst>
                                          <p:attrName>ppt_w</p:attrName>
                                        </p:attrNameLst>
                                      </p:cBhvr>
                                      <p:tavLst>
                                        <p:tav tm="0">
                                          <p:val>
                                            <p:fltVal val="0"/>
                                          </p:val>
                                        </p:tav>
                                        <p:tav tm="100000">
                                          <p:val>
                                            <p:strVal val="#ppt_w"/>
                                          </p:val>
                                        </p:tav>
                                      </p:tavLst>
                                    </p:anim>
                                    <p:anim calcmode="lin" valueType="num">
                                      <p:cBhvr>
                                        <p:cTn id="66" dur="1000" fill="hold"/>
                                        <p:tgtEl>
                                          <p:spTgt spid="14"/>
                                        </p:tgtEl>
                                        <p:attrNameLst>
                                          <p:attrName>ppt_h</p:attrName>
                                        </p:attrNameLst>
                                      </p:cBhvr>
                                      <p:tavLst>
                                        <p:tav tm="0">
                                          <p:val>
                                            <p:fltVal val="0"/>
                                          </p:val>
                                        </p:tav>
                                        <p:tav tm="100000">
                                          <p:val>
                                            <p:strVal val="#ppt_h"/>
                                          </p:val>
                                        </p:tav>
                                      </p:tavLst>
                                    </p:anim>
                                    <p:anim calcmode="lin" valueType="num">
                                      <p:cBhvr>
                                        <p:cTn id="67" dur="1000" fill="hold"/>
                                        <p:tgtEl>
                                          <p:spTgt spid="14"/>
                                        </p:tgtEl>
                                        <p:attrNameLst>
                                          <p:attrName>style.rotation</p:attrName>
                                        </p:attrNameLst>
                                      </p:cBhvr>
                                      <p:tavLst>
                                        <p:tav tm="0">
                                          <p:val>
                                            <p:fltVal val="90"/>
                                          </p:val>
                                        </p:tav>
                                        <p:tav tm="100000">
                                          <p:val>
                                            <p:fltVal val="0"/>
                                          </p:val>
                                        </p:tav>
                                      </p:tavLst>
                                    </p:anim>
                                    <p:animEffect transition="in" filter="fade">
                                      <p:cBhvr>
                                        <p:cTn id="68" dur="1000"/>
                                        <p:tgtEl>
                                          <p:spTgt spid="14"/>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p:cTn id="71" dur="1000" fill="hold"/>
                                        <p:tgtEl>
                                          <p:spTgt spid="9"/>
                                        </p:tgtEl>
                                        <p:attrNameLst>
                                          <p:attrName>ppt_w</p:attrName>
                                        </p:attrNameLst>
                                      </p:cBhvr>
                                      <p:tavLst>
                                        <p:tav tm="0">
                                          <p:val>
                                            <p:fltVal val="0"/>
                                          </p:val>
                                        </p:tav>
                                        <p:tav tm="100000">
                                          <p:val>
                                            <p:strVal val="#ppt_w"/>
                                          </p:val>
                                        </p:tav>
                                      </p:tavLst>
                                    </p:anim>
                                    <p:anim calcmode="lin" valueType="num">
                                      <p:cBhvr>
                                        <p:cTn id="72" dur="1000" fill="hold"/>
                                        <p:tgtEl>
                                          <p:spTgt spid="9"/>
                                        </p:tgtEl>
                                        <p:attrNameLst>
                                          <p:attrName>ppt_h</p:attrName>
                                        </p:attrNameLst>
                                      </p:cBhvr>
                                      <p:tavLst>
                                        <p:tav tm="0">
                                          <p:val>
                                            <p:fltVal val="0"/>
                                          </p:val>
                                        </p:tav>
                                        <p:tav tm="100000">
                                          <p:val>
                                            <p:strVal val="#ppt_h"/>
                                          </p:val>
                                        </p:tav>
                                      </p:tavLst>
                                    </p:anim>
                                    <p:anim calcmode="lin" valueType="num">
                                      <p:cBhvr>
                                        <p:cTn id="73" dur="1000" fill="hold"/>
                                        <p:tgtEl>
                                          <p:spTgt spid="9"/>
                                        </p:tgtEl>
                                        <p:attrNameLst>
                                          <p:attrName>style.rotation</p:attrName>
                                        </p:attrNameLst>
                                      </p:cBhvr>
                                      <p:tavLst>
                                        <p:tav tm="0">
                                          <p:val>
                                            <p:fltVal val="90"/>
                                          </p:val>
                                        </p:tav>
                                        <p:tav tm="100000">
                                          <p:val>
                                            <p:fltVal val="0"/>
                                          </p:val>
                                        </p:tav>
                                      </p:tavLst>
                                    </p:anim>
                                    <p:animEffect transition="in" filter="fade">
                                      <p:cBhvr>
                                        <p:cTn id="74" dur="1000"/>
                                        <p:tgtEl>
                                          <p:spTgt spid="9"/>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1000" fill="hold"/>
                                        <p:tgtEl>
                                          <p:spTgt spid="17"/>
                                        </p:tgtEl>
                                        <p:attrNameLst>
                                          <p:attrName>ppt_w</p:attrName>
                                        </p:attrNameLst>
                                      </p:cBhvr>
                                      <p:tavLst>
                                        <p:tav tm="0">
                                          <p:val>
                                            <p:fltVal val="0"/>
                                          </p:val>
                                        </p:tav>
                                        <p:tav tm="100000">
                                          <p:val>
                                            <p:strVal val="#ppt_w"/>
                                          </p:val>
                                        </p:tav>
                                      </p:tavLst>
                                    </p:anim>
                                    <p:anim calcmode="lin" valueType="num">
                                      <p:cBhvr>
                                        <p:cTn id="78" dur="1000" fill="hold"/>
                                        <p:tgtEl>
                                          <p:spTgt spid="17"/>
                                        </p:tgtEl>
                                        <p:attrNameLst>
                                          <p:attrName>ppt_h</p:attrName>
                                        </p:attrNameLst>
                                      </p:cBhvr>
                                      <p:tavLst>
                                        <p:tav tm="0">
                                          <p:val>
                                            <p:fltVal val="0"/>
                                          </p:val>
                                        </p:tav>
                                        <p:tav tm="100000">
                                          <p:val>
                                            <p:strVal val="#ppt_h"/>
                                          </p:val>
                                        </p:tav>
                                      </p:tavLst>
                                    </p:anim>
                                    <p:anim calcmode="lin" valueType="num">
                                      <p:cBhvr>
                                        <p:cTn id="79" dur="1000" fill="hold"/>
                                        <p:tgtEl>
                                          <p:spTgt spid="17"/>
                                        </p:tgtEl>
                                        <p:attrNameLst>
                                          <p:attrName>style.rotation</p:attrName>
                                        </p:attrNameLst>
                                      </p:cBhvr>
                                      <p:tavLst>
                                        <p:tav tm="0">
                                          <p:val>
                                            <p:fltVal val="90"/>
                                          </p:val>
                                        </p:tav>
                                        <p:tav tm="100000">
                                          <p:val>
                                            <p:fltVal val="0"/>
                                          </p:val>
                                        </p:tav>
                                      </p:tavLst>
                                    </p:anim>
                                    <p:animEffect transition="in" filter="fade">
                                      <p:cBhvr>
                                        <p:cTn id="80" dur="1000"/>
                                        <p:tgtEl>
                                          <p:spTgt spid="17"/>
                                        </p:tgtEl>
                                      </p:cBhvr>
                                    </p:animEffect>
                                  </p:childTnLst>
                                </p:cTn>
                              </p:par>
                              <p:par>
                                <p:cTn id="81" presetID="31" presetClass="entr" presetSubtype="0"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p:cTn id="83" dur="1000" fill="hold"/>
                                        <p:tgtEl>
                                          <p:spTgt spid="18"/>
                                        </p:tgtEl>
                                        <p:attrNameLst>
                                          <p:attrName>ppt_w</p:attrName>
                                        </p:attrNameLst>
                                      </p:cBhvr>
                                      <p:tavLst>
                                        <p:tav tm="0">
                                          <p:val>
                                            <p:fltVal val="0"/>
                                          </p:val>
                                        </p:tav>
                                        <p:tav tm="100000">
                                          <p:val>
                                            <p:strVal val="#ppt_w"/>
                                          </p:val>
                                        </p:tav>
                                      </p:tavLst>
                                    </p:anim>
                                    <p:anim calcmode="lin" valueType="num">
                                      <p:cBhvr>
                                        <p:cTn id="84" dur="1000" fill="hold"/>
                                        <p:tgtEl>
                                          <p:spTgt spid="18"/>
                                        </p:tgtEl>
                                        <p:attrNameLst>
                                          <p:attrName>ppt_h</p:attrName>
                                        </p:attrNameLst>
                                      </p:cBhvr>
                                      <p:tavLst>
                                        <p:tav tm="0">
                                          <p:val>
                                            <p:fltVal val="0"/>
                                          </p:val>
                                        </p:tav>
                                        <p:tav tm="100000">
                                          <p:val>
                                            <p:strVal val="#ppt_h"/>
                                          </p:val>
                                        </p:tav>
                                      </p:tavLst>
                                    </p:anim>
                                    <p:anim calcmode="lin" valueType="num">
                                      <p:cBhvr>
                                        <p:cTn id="85" dur="1000" fill="hold"/>
                                        <p:tgtEl>
                                          <p:spTgt spid="18"/>
                                        </p:tgtEl>
                                        <p:attrNameLst>
                                          <p:attrName>style.rotation</p:attrName>
                                        </p:attrNameLst>
                                      </p:cBhvr>
                                      <p:tavLst>
                                        <p:tav tm="0">
                                          <p:val>
                                            <p:fltVal val="90"/>
                                          </p:val>
                                        </p:tav>
                                        <p:tav tm="100000">
                                          <p:val>
                                            <p:fltVal val="0"/>
                                          </p:val>
                                        </p:tav>
                                      </p:tavLst>
                                    </p:anim>
                                    <p:animEffect transition="in" filter="fade">
                                      <p:cBhvr>
                                        <p:cTn id="86" dur="1000"/>
                                        <p:tgtEl>
                                          <p:spTgt spid="18"/>
                                        </p:tgtEl>
                                      </p:cBhvr>
                                    </p:animEffect>
                                  </p:childTnLst>
                                </p:cTn>
                              </p:par>
                              <p:par>
                                <p:cTn id="87" presetID="31"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 calcmode="lin" valueType="num">
                                      <p:cBhvr>
                                        <p:cTn id="89" dur="1000" fill="hold"/>
                                        <p:tgtEl>
                                          <p:spTgt spid="20"/>
                                        </p:tgtEl>
                                        <p:attrNameLst>
                                          <p:attrName>ppt_w</p:attrName>
                                        </p:attrNameLst>
                                      </p:cBhvr>
                                      <p:tavLst>
                                        <p:tav tm="0">
                                          <p:val>
                                            <p:fltVal val="0"/>
                                          </p:val>
                                        </p:tav>
                                        <p:tav tm="100000">
                                          <p:val>
                                            <p:strVal val="#ppt_w"/>
                                          </p:val>
                                        </p:tav>
                                      </p:tavLst>
                                    </p:anim>
                                    <p:anim calcmode="lin" valueType="num">
                                      <p:cBhvr>
                                        <p:cTn id="90" dur="1000" fill="hold"/>
                                        <p:tgtEl>
                                          <p:spTgt spid="20"/>
                                        </p:tgtEl>
                                        <p:attrNameLst>
                                          <p:attrName>ppt_h</p:attrName>
                                        </p:attrNameLst>
                                      </p:cBhvr>
                                      <p:tavLst>
                                        <p:tav tm="0">
                                          <p:val>
                                            <p:fltVal val="0"/>
                                          </p:val>
                                        </p:tav>
                                        <p:tav tm="100000">
                                          <p:val>
                                            <p:strVal val="#ppt_h"/>
                                          </p:val>
                                        </p:tav>
                                      </p:tavLst>
                                    </p:anim>
                                    <p:anim calcmode="lin" valueType="num">
                                      <p:cBhvr>
                                        <p:cTn id="91" dur="1000" fill="hold"/>
                                        <p:tgtEl>
                                          <p:spTgt spid="20"/>
                                        </p:tgtEl>
                                        <p:attrNameLst>
                                          <p:attrName>style.rotation</p:attrName>
                                        </p:attrNameLst>
                                      </p:cBhvr>
                                      <p:tavLst>
                                        <p:tav tm="0">
                                          <p:val>
                                            <p:fltVal val="90"/>
                                          </p:val>
                                        </p:tav>
                                        <p:tav tm="100000">
                                          <p:val>
                                            <p:fltVal val="0"/>
                                          </p:val>
                                        </p:tav>
                                      </p:tavLst>
                                    </p:anim>
                                    <p:animEffect transition="in" filter="fade">
                                      <p:cBhvr>
                                        <p:cTn id="92" dur="1000"/>
                                        <p:tgtEl>
                                          <p:spTgt spid="20"/>
                                        </p:tgtEl>
                                      </p:cBhvr>
                                    </p:animEffect>
                                  </p:childTnLst>
                                </p:cTn>
                              </p:par>
                              <p:par>
                                <p:cTn id="93" presetID="31" presetClass="entr" presetSubtype="0" fill="hold" grpId="0" nodeType="withEffect">
                                  <p:stCondLst>
                                    <p:cond delay="0"/>
                                  </p:stCondLst>
                                  <p:childTnLst>
                                    <p:set>
                                      <p:cBhvr>
                                        <p:cTn id="94" dur="1" fill="hold">
                                          <p:stCondLst>
                                            <p:cond delay="0"/>
                                          </p:stCondLst>
                                        </p:cTn>
                                        <p:tgtEl>
                                          <p:spTgt spid="11"/>
                                        </p:tgtEl>
                                        <p:attrNameLst>
                                          <p:attrName>style.visibility</p:attrName>
                                        </p:attrNameLst>
                                      </p:cBhvr>
                                      <p:to>
                                        <p:strVal val="visible"/>
                                      </p:to>
                                    </p:set>
                                    <p:anim calcmode="lin" valueType="num">
                                      <p:cBhvr>
                                        <p:cTn id="95" dur="1000" fill="hold"/>
                                        <p:tgtEl>
                                          <p:spTgt spid="11"/>
                                        </p:tgtEl>
                                        <p:attrNameLst>
                                          <p:attrName>ppt_w</p:attrName>
                                        </p:attrNameLst>
                                      </p:cBhvr>
                                      <p:tavLst>
                                        <p:tav tm="0">
                                          <p:val>
                                            <p:fltVal val="0"/>
                                          </p:val>
                                        </p:tav>
                                        <p:tav tm="100000">
                                          <p:val>
                                            <p:strVal val="#ppt_w"/>
                                          </p:val>
                                        </p:tav>
                                      </p:tavLst>
                                    </p:anim>
                                    <p:anim calcmode="lin" valueType="num">
                                      <p:cBhvr>
                                        <p:cTn id="96" dur="1000" fill="hold"/>
                                        <p:tgtEl>
                                          <p:spTgt spid="11"/>
                                        </p:tgtEl>
                                        <p:attrNameLst>
                                          <p:attrName>ppt_h</p:attrName>
                                        </p:attrNameLst>
                                      </p:cBhvr>
                                      <p:tavLst>
                                        <p:tav tm="0">
                                          <p:val>
                                            <p:fltVal val="0"/>
                                          </p:val>
                                        </p:tav>
                                        <p:tav tm="100000">
                                          <p:val>
                                            <p:strVal val="#ppt_h"/>
                                          </p:val>
                                        </p:tav>
                                      </p:tavLst>
                                    </p:anim>
                                    <p:anim calcmode="lin" valueType="num">
                                      <p:cBhvr>
                                        <p:cTn id="97" dur="1000" fill="hold"/>
                                        <p:tgtEl>
                                          <p:spTgt spid="11"/>
                                        </p:tgtEl>
                                        <p:attrNameLst>
                                          <p:attrName>style.rotation</p:attrName>
                                        </p:attrNameLst>
                                      </p:cBhvr>
                                      <p:tavLst>
                                        <p:tav tm="0">
                                          <p:val>
                                            <p:fltVal val="90"/>
                                          </p:val>
                                        </p:tav>
                                        <p:tav tm="100000">
                                          <p:val>
                                            <p:fltVal val="0"/>
                                          </p:val>
                                        </p:tav>
                                      </p:tavLst>
                                    </p:anim>
                                    <p:animEffect transition="in" filter="fade">
                                      <p:cBhvr>
                                        <p:cTn id="98" dur="1000"/>
                                        <p:tgtEl>
                                          <p:spTgt spid="11"/>
                                        </p:tgtEl>
                                      </p:cBhvr>
                                    </p:animEffect>
                                  </p:childTnLst>
                                </p:cTn>
                              </p:par>
                              <p:par>
                                <p:cTn id="99" presetID="31" presetClass="entr" presetSubtype="0" fill="hold" grpId="0" nodeType="withEffect">
                                  <p:stCondLst>
                                    <p:cond delay="0"/>
                                  </p:stCondLst>
                                  <p:childTnLst>
                                    <p:set>
                                      <p:cBhvr>
                                        <p:cTn id="100" dur="1" fill="hold">
                                          <p:stCondLst>
                                            <p:cond delay="0"/>
                                          </p:stCondLst>
                                        </p:cTn>
                                        <p:tgtEl>
                                          <p:spTgt spid="22"/>
                                        </p:tgtEl>
                                        <p:attrNameLst>
                                          <p:attrName>style.visibility</p:attrName>
                                        </p:attrNameLst>
                                      </p:cBhvr>
                                      <p:to>
                                        <p:strVal val="visible"/>
                                      </p:to>
                                    </p:set>
                                    <p:anim calcmode="lin" valueType="num">
                                      <p:cBhvr>
                                        <p:cTn id="101" dur="1000" fill="hold"/>
                                        <p:tgtEl>
                                          <p:spTgt spid="22"/>
                                        </p:tgtEl>
                                        <p:attrNameLst>
                                          <p:attrName>ppt_w</p:attrName>
                                        </p:attrNameLst>
                                      </p:cBhvr>
                                      <p:tavLst>
                                        <p:tav tm="0">
                                          <p:val>
                                            <p:fltVal val="0"/>
                                          </p:val>
                                        </p:tav>
                                        <p:tav tm="100000">
                                          <p:val>
                                            <p:strVal val="#ppt_w"/>
                                          </p:val>
                                        </p:tav>
                                      </p:tavLst>
                                    </p:anim>
                                    <p:anim calcmode="lin" valueType="num">
                                      <p:cBhvr>
                                        <p:cTn id="102" dur="1000" fill="hold"/>
                                        <p:tgtEl>
                                          <p:spTgt spid="22"/>
                                        </p:tgtEl>
                                        <p:attrNameLst>
                                          <p:attrName>ppt_h</p:attrName>
                                        </p:attrNameLst>
                                      </p:cBhvr>
                                      <p:tavLst>
                                        <p:tav tm="0">
                                          <p:val>
                                            <p:fltVal val="0"/>
                                          </p:val>
                                        </p:tav>
                                        <p:tav tm="100000">
                                          <p:val>
                                            <p:strVal val="#ppt_h"/>
                                          </p:val>
                                        </p:tav>
                                      </p:tavLst>
                                    </p:anim>
                                    <p:anim calcmode="lin" valueType="num">
                                      <p:cBhvr>
                                        <p:cTn id="103" dur="1000" fill="hold"/>
                                        <p:tgtEl>
                                          <p:spTgt spid="22"/>
                                        </p:tgtEl>
                                        <p:attrNameLst>
                                          <p:attrName>style.rotation</p:attrName>
                                        </p:attrNameLst>
                                      </p:cBhvr>
                                      <p:tavLst>
                                        <p:tav tm="0">
                                          <p:val>
                                            <p:fltVal val="90"/>
                                          </p:val>
                                        </p:tav>
                                        <p:tav tm="100000">
                                          <p:val>
                                            <p:fltVal val="0"/>
                                          </p:val>
                                        </p:tav>
                                      </p:tavLst>
                                    </p:anim>
                                    <p:animEffect transition="in" filter="fade">
                                      <p:cBhvr>
                                        <p:cTn id="104" dur="1000"/>
                                        <p:tgtEl>
                                          <p:spTgt spid="22"/>
                                        </p:tgtEl>
                                      </p:cBhvr>
                                    </p:animEffect>
                                  </p:childTnLst>
                                </p:cTn>
                              </p:par>
                              <p:par>
                                <p:cTn id="105" presetID="31" presetClass="entr" presetSubtype="0"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 calcmode="lin" valueType="num">
                                      <p:cBhvr>
                                        <p:cTn id="107" dur="1000" fill="hold"/>
                                        <p:tgtEl>
                                          <p:spTgt spid="23"/>
                                        </p:tgtEl>
                                        <p:attrNameLst>
                                          <p:attrName>ppt_w</p:attrName>
                                        </p:attrNameLst>
                                      </p:cBhvr>
                                      <p:tavLst>
                                        <p:tav tm="0">
                                          <p:val>
                                            <p:fltVal val="0"/>
                                          </p:val>
                                        </p:tav>
                                        <p:tav tm="100000">
                                          <p:val>
                                            <p:strVal val="#ppt_w"/>
                                          </p:val>
                                        </p:tav>
                                      </p:tavLst>
                                    </p:anim>
                                    <p:anim calcmode="lin" valueType="num">
                                      <p:cBhvr>
                                        <p:cTn id="108" dur="1000" fill="hold"/>
                                        <p:tgtEl>
                                          <p:spTgt spid="23"/>
                                        </p:tgtEl>
                                        <p:attrNameLst>
                                          <p:attrName>ppt_h</p:attrName>
                                        </p:attrNameLst>
                                      </p:cBhvr>
                                      <p:tavLst>
                                        <p:tav tm="0">
                                          <p:val>
                                            <p:fltVal val="0"/>
                                          </p:val>
                                        </p:tav>
                                        <p:tav tm="100000">
                                          <p:val>
                                            <p:strVal val="#ppt_h"/>
                                          </p:val>
                                        </p:tav>
                                      </p:tavLst>
                                    </p:anim>
                                    <p:anim calcmode="lin" valueType="num">
                                      <p:cBhvr>
                                        <p:cTn id="109" dur="1000" fill="hold"/>
                                        <p:tgtEl>
                                          <p:spTgt spid="23"/>
                                        </p:tgtEl>
                                        <p:attrNameLst>
                                          <p:attrName>style.rotation</p:attrName>
                                        </p:attrNameLst>
                                      </p:cBhvr>
                                      <p:tavLst>
                                        <p:tav tm="0">
                                          <p:val>
                                            <p:fltVal val="90"/>
                                          </p:val>
                                        </p:tav>
                                        <p:tav tm="100000">
                                          <p:val>
                                            <p:fltVal val="0"/>
                                          </p:val>
                                        </p:tav>
                                      </p:tavLst>
                                    </p:anim>
                                    <p:animEffect transition="in" filter="fade">
                                      <p:cBhvr>
                                        <p:cTn id="110" dur="1000"/>
                                        <p:tgtEl>
                                          <p:spTgt spid="23"/>
                                        </p:tgtEl>
                                      </p:cBhvr>
                                    </p:animEffect>
                                  </p:childTnLst>
                                </p:cTn>
                              </p:par>
                              <p:par>
                                <p:cTn id="111" presetID="31" presetClass="entr" presetSubtype="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 calcmode="lin" valueType="num">
                                      <p:cBhvr>
                                        <p:cTn id="113" dur="1000" fill="hold"/>
                                        <p:tgtEl>
                                          <p:spTgt spid="24"/>
                                        </p:tgtEl>
                                        <p:attrNameLst>
                                          <p:attrName>ppt_w</p:attrName>
                                        </p:attrNameLst>
                                      </p:cBhvr>
                                      <p:tavLst>
                                        <p:tav tm="0">
                                          <p:val>
                                            <p:fltVal val="0"/>
                                          </p:val>
                                        </p:tav>
                                        <p:tav tm="100000">
                                          <p:val>
                                            <p:strVal val="#ppt_w"/>
                                          </p:val>
                                        </p:tav>
                                      </p:tavLst>
                                    </p:anim>
                                    <p:anim calcmode="lin" valueType="num">
                                      <p:cBhvr>
                                        <p:cTn id="114" dur="1000" fill="hold"/>
                                        <p:tgtEl>
                                          <p:spTgt spid="24"/>
                                        </p:tgtEl>
                                        <p:attrNameLst>
                                          <p:attrName>ppt_h</p:attrName>
                                        </p:attrNameLst>
                                      </p:cBhvr>
                                      <p:tavLst>
                                        <p:tav tm="0">
                                          <p:val>
                                            <p:fltVal val="0"/>
                                          </p:val>
                                        </p:tav>
                                        <p:tav tm="100000">
                                          <p:val>
                                            <p:strVal val="#ppt_h"/>
                                          </p:val>
                                        </p:tav>
                                      </p:tavLst>
                                    </p:anim>
                                    <p:anim calcmode="lin" valueType="num">
                                      <p:cBhvr>
                                        <p:cTn id="115" dur="1000" fill="hold"/>
                                        <p:tgtEl>
                                          <p:spTgt spid="24"/>
                                        </p:tgtEl>
                                        <p:attrNameLst>
                                          <p:attrName>style.rotation</p:attrName>
                                        </p:attrNameLst>
                                      </p:cBhvr>
                                      <p:tavLst>
                                        <p:tav tm="0">
                                          <p:val>
                                            <p:fltVal val="90"/>
                                          </p:val>
                                        </p:tav>
                                        <p:tav tm="100000">
                                          <p:val>
                                            <p:fltVal val="0"/>
                                          </p:val>
                                        </p:tav>
                                      </p:tavLst>
                                    </p:anim>
                                    <p:animEffect transition="in" filter="fade">
                                      <p:cBhvr>
                                        <p:cTn id="116" dur="1000"/>
                                        <p:tgtEl>
                                          <p:spTgt spid="24"/>
                                        </p:tgtEl>
                                      </p:cBhvr>
                                    </p:animEffect>
                                  </p:childTnLst>
                                </p:cTn>
                              </p:par>
                              <p:par>
                                <p:cTn id="117" presetID="31" presetClass="entr" presetSubtype="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p:cTn id="119" dur="1000" fill="hold"/>
                                        <p:tgtEl>
                                          <p:spTgt spid="21"/>
                                        </p:tgtEl>
                                        <p:attrNameLst>
                                          <p:attrName>ppt_w</p:attrName>
                                        </p:attrNameLst>
                                      </p:cBhvr>
                                      <p:tavLst>
                                        <p:tav tm="0">
                                          <p:val>
                                            <p:fltVal val="0"/>
                                          </p:val>
                                        </p:tav>
                                        <p:tav tm="100000">
                                          <p:val>
                                            <p:strVal val="#ppt_w"/>
                                          </p:val>
                                        </p:tav>
                                      </p:tavLst>
                                    </p:anim>
                                    <p:anim calcmode="lin" valueType="num">
                                      <p:cBhvr>
                                        <p:cTn id="120" dur="1000" fill="hold"/>
                                        <p:tgtEl>
                                          <p:spTgt spid="21"/>
                                        </p:tgtEl>
                                        <p:attrNameLst>
                                          <p:attrName>ppt_h</p:attrName>
                                        </p:attrNameLst>
                                      </p:cBhvr>
                                      <p:tavLst>
                                        <p:tav tm="0">
                                          <p:val>
                                            <p:fltVal val="0"/>
                                          </p:val>
                                        </p:tav>
                                        <p:tav tm="100000">
                                          <p:val>
                                            <p:strVal val="#ppt_h"/>
                                          </p:val>
                                        </p:tav>
                                      </p:tavLst>
                                    </p:anim>
                                    <p:anim calcmode="lin" valueType="num">
                                      <p:cBhvr>
                                        <p:cTn id="121" dur="1000" fill="hold"/>
                                        <p:tgtEl>
                                          <p:spTgt spid="21"/>
                                        </p:tgtEl>
                                        <p:attrNameLst>
                                          <p:attrName>style.rotation</p:attrName>
                                        </p:attrNameLst>
                                      </p:cBhvr>
                                      <p:tavLst>
                                        <p:tav tm="0">
                                          <p:val>
                                            <p:fltVal val="90"/>
                                          </p:val>
                                        </p:tav>
                                        <p:tav tm="100000">
                                          <p:val>
                                            <p:fltVal val="0"/>
                                          </p:val>
                                        </p:tav>
                                      </p:tavLst>
                                    </p:anim>
                                    <p:animEffect transition="in" filter="fade">
                                      <p:cBhvr>
                                        <p:cTn id="12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10" grpId="0"/>
      <p:bldP spid="11" grpId="0"/>
      <p:bldP spid="12" grpId="0" animBg="1"/>
      <p:bldP spid="14" grpId="0" animBg="1"/>
      <p:bldP spid="15" grpId="0" animBg="1"/>
      <p:bldP spid="16" grpId="0" animBg="1"/>
      <p:bldP spid="9" grpId="0"/>
      <p:bldP spid="17" grpId="0"/>
      <p:bldP spid="18" grpId="0"/>
      <p:bldP spid="20" grpId="0"/>
      <p:bldP spid="21" grpId="0"/>
      <p:bldP spid="22" grpId="0"/>
      <p:bldP spid="23" grpId="0"/>
      <p:bldP spid="24" grpId="0"/>
      <p:bldP spid="2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2900334" y="962965"/>
            <a:ext cx="5703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buNone/>
            </a:pPr>
            <a:r>
              <a:rPr lang="zh-CN" altLang="zh-CN" sz="2000" dirty="0">
                <a:solidFill>
                  <a:srgbClr val="184972"/>
                </a:solidFill>
                <a:latin typeface="Times New Roman" panose="02020603050405020304" pitchFamily="18" charset="0"/>
                <a:ea typeface="黑体" panose="02010609060101010101" pitchFamily="49" charset="-122"/>
              </a:rPr>
              <a:t>四、阀控缸系统的传递函数</a:t>
            </a:r>
            <a:endParaRPr kumimoji="0" lang="zh-CN" altLang="zh-CN" sz="2000" b="0" i="0" u="none" strike="noStrike" kern="1200" cap="none" spc="0" normalizeH="0" baseline="0" noProof="0" dirty="0">
              <a:ln>
                <a:noFill/>
              </a:ln>
              <a:solidFill>
                <a:srgbClr val="184972"/>
              </a:solidFill>
              <a:effectLst/>
              <a:uLnTx/>
              <a:uFillTx/>
              <a:latin typeface="Times New Roman" panose="02020603050405020304" pitchFamily="18" charset="0"/>
              <a:ea typeface="黑体" panose="02010609060101010101" pitchFamily="49" charset="-122"/>
            </a:endParaRPr>
          </a:p>
        </p:txBody>
      </p:sp>
      <p:sp>
        <p:nvSpPr>
          <p:cNvPr id="3" name="直角三角形 2">
            <a:extLst>
              <a:ext uri="{FF2B5EF4-FFF2-40B4-BE49-F238E27FC236}">
                <a16:creationId xmlns:a16="http://schemas.microsoft.com/office/drawing/2014/main" id="{90ABA90F-2052-4D3E-8D4B-DEC2F2CC56E9}"/>
              </a:ext>
            </a:extLst>
          </p:cNvPr>
          <p:cNvSpPr/>
          <p:nvPr/>
        </p:nvSpPr>
        <p:spPr>
          <a:xfrm rot="18962245" flipV="1">
            <a:off x="2570087" y="94413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4" name="直角三角形 3">
            <a:extLst>
              <a:ext uri="{FF2B5EF4-FFF2-40B4-BE49-F238E27FC236}">
                <a16:creationId xmlns:a16="http://schemas.microsoft.com/office/drawing/2014/main" id="{5B9F5E73-DA8A-4B66-AD64-3AC6EC174A47}"/>
              </a:ext>
            </a:extLst>
          </p:cNvPr>
          <p:cNvSpPr/>
          <p:nvPr/>
        </p:nvSpPr>
        <p:spPr>
          <a:xfrm rot="18962245" flipV="1">
            <a:off x="2720334" y="94413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5914249" y="95449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6064496" y="95449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1319769" y="142770"/>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第七节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机</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液位置伺服系统的动态特性</a:t>
            </a:r>
          </a:p>
        </p:txBody>
      </p:sp>
      <p:sp>
        <p:nvSpPr>
          <p:cNvPr id="13" name="矩形 12">
            <a:extLst>
              <a:ext uri="{FF2B5EF4-FFF2-40B4-BE49-F238E27FC236}">
                <a16:creationId xmlns:a16="http://schemas.microsoft.com/office/drawing/2014/main" id="{670C3AD6-8A15-4941-B9C5-5632C7B9E0C1}"/>
              </a:ext>
            </a:extLst>
          </p:cNvPr>
          <p:cNvSpPr/>
          <p:nvPr/>
        </p:nvSpPr>
        <p:spPr>
          <a:xfrm>
            <a:off x="657015" y="1462684"/>
            <a:ext cx="2521171" cy="1020985"/>
          </a:xfrm>
          <a:prstGeom prst="rect">
            <a:avLst/>
          </a:prstGeom>
        </p:spPr>
        <p:txBody>
          <a:bodyPr wrap="square">
            <a:spAutoFit/>
          </a:bodyPr>
          <a:lstStyle/>
          <a:p>
            <a:pPr indent="360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(12-73)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(12-75)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(12-77),</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消去</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并忽略粘性阻尼系数</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a:t>
            </a: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0F07E83B-905D-428A-B6CE-8932E16F7EF9}"/>
                  </a:ext>
                </a:extLst>
              </p:cNvPr>
              <p:cNvSpPr/>
              <p:nvPr/>
            </p:nvSpPr>
            <p:spPr>
              <a:xfrm>
                <a:off x="2435685" y="1606840"/>
                <a:ext cx="4572000" cy="903132"/>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m:rPr>
                              <m:sty m:val="p"/>
                            </m:rPr>
                            <a:rPr lang="zh-CN" altLang="en-US" sz="1200" i="0">
                              <a:latin typeface="Cambria Math" panose="02040503050406030204" pitchFamily="18" charset="0"/>
                            </a:rPr>
                            <m:t>o</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𝐾</m:t>
                                  </m:r>
                                </m:e>
                                <m:sub>
                                  <m:r>
                                    <a:rPr lang="zh-CN" altLang="en-US" sz="1200" i="1">
                                      <a:latin typeface="Cambria Math" panose="02040503050406030204" pitchFamily="18" charset="0"/>
                                    </a:rPr>
                                    <m:t>𝑞</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Sub>
                            </m:den>
                          </m:f>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m:rPr>
                                  <m:sty m:val="p"/>
                                </m:rPr>
                                <a:rPr lang="zh-CN" altLang="en-US" sz="1200" i="0">
                                  <a:latin typeface="Cambria Math" panose="02040503050406030204" pitchFamily="18" charset="0"/>
                                </a:rPr>
                                <m:t>V</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𝐾</m:t>
                                  </m:r>
                                </m:e>
                                <m:sub>
                                  <m:r>
                                    <m:rPr>
                                      <m:sty m:val="p"/>
                                    </m:rPr>
                                    <a:rPr lang="zh-CN" altLang="en-US" sz="1200" i="0">
                                      <a:latin typeface="Cambria Math" panose="02040503050406030204" pitchFamily="18" charset="0"/>
                                    </a:rPr>
                                    <m:t>C</m:t>
                                  </m:r>
                                </m:sub>
                              </m:sSub>
                            </m:num>
                            <m:den>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up>
                                  <m:r>
                                    <a:rPr lang="zh-CN" altLang="en-US" sz="1200" i="0">
                                      <a:latin typeface="Cambria Math" panose="02040503050406030204" pitchFamily="18" charset="0"/>
                                    </a:rPr>
                                    <m:t>2</m:t>
                                  </m:r>
                                </m:sup>
                              </m:sSubSup>
                            </m:den>
                          </m:f>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a:rPr lang="zh-CN" altLang="en-US" sz="1200" i="0">
                                          <a:latin typeface="Cambria Math" panose="02040503050406030204" pitchFamily="18" charset="0"/>
                                        </a:rPr>
                                        <m:t>0</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𝐾</m:t>
                                      </m:r>
                                    </m:e>
                                    <m:sub>
                                      <m:r>
                                        <m:rPr>
                                          <m:sty m:val="p"/>
                                        </m:rPr>
                                        <a:rPr lang="zh-CN" altLang="en-US" sz="1200" i="0">
                                          <a:latin typeface="Cambria Math" panose="02040503050406030204" pitchFamily="18" charset="0"/>
                                        </a:rPr>
                                        <m:t>C</m:t>
                                      </m:r>
                                    </m:sub>
                                  </m:sSub>
                                  <m:r>
                                    <a:rPr lang="zh-CN" altLang="en-US" sz="1200" i="1">
                                      <a:latin typeface="Cambria Math" panose="02040503050406030204" pitchFamily="18" charset="0"/>
                                    </a:rPr>
                                    <m:t>𝐾</m:t>
                                  </m:r>
                                </m:den>
                              </m:f>
                              <m:r>
                                <a:rPr lang="zh-CN" altLang="en-US" sz="1200" i="1">
                                  <a:latin typeface="Cambria Math" panose="02040503050406030204" pitchFamily="18" charset="0"/>
                                </a:rPr>
                                <m:t>𝑠</m:t>
                              </m:r>
                              <m:r>
                                <a:rPr lang="zh-CN" altLang="en-US" sz="1200" i="0">
                                  <a:latin typeface="Cambria Math" panose="02040503050406030204" pitchFamily="18" charset="0"/>
                                </a:rPr>
                                <m:t>+1</m:t>
                              </m:r>
                            </m:e>
                          </m:d>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𝐹</m:t>
                              </m:r>
                            </m:e>
                            <m:sub>
                              <m:r>
                                <m:rPr>
                                  <m:sty m:val="p"/>
                                </m:rPr>
                                <a:rPr lang="zh-CN" altLang="en-US" sz="1200" i="0">
                                  <a:latin typeface="Cambria Math" panose="02040503050406030204" pitchFamily="18" charset="0"/>
                                </a:rPr>
                                <m:t>L</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num>
                        <m:den>
                          <m:r>
                            <a:rPr lang="zh-CN" altLang="en-US" sz="1200" i="1">
                              <a:latin typeface="Cambria Math" panose="02040503050406030204" pitchFamily="18" charset="0"/>
                            </a:rPr>
                            <m:t>𝑠</m:t>
                          </m:r>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𝑠</m:t>
                                      </m:r>
                                    </m:e>
                                    <m:sup>
                                      <m:r>
                                        <a:rPr lang="zh-CN" altLang="en-US" sz="1200" i="0">
                                          <a:latin typeface="Cambria Math" panose="02040503050406030204" pitchFamily="18" charset="0"/>
                                        </a:rPr>
                                        <m:t>2</m:t>
                                      </m:r>
                                    </m:sup>
                                  </m:sSup>
                                </m:num>
                                <m:den>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h</m:t>
                                      </m:r>
                                    </m:sub>
                                    <m:sup>
                                      <m:r>
                                        <a:rPr lang="zh-CN" altLang="en-US" sz="1200" i="0">
                                          <a:latin typeface="Cambria Math" panose="02040503050406030204" pitchFamily="18" charset="0"/>
                                        </a:rPr>
                                        <m:t>2</m:t>
                                      </m:r>
                                    </m:sup>
                                  </m:sSubSup>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2</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𝜁</m:t>
                                      </m:r>
                                    </m:e>
                                    <m:sub>
                                      <m:r>
                                        <m:rPr>
                                          <m:sty m:val="p"/>
                                        </m:rPr>
                                        <a:rPr lang="zh-CN" altLang="en-US" sz="1200" i="0">
                                          <a:latin typeface="Cambria Math" panose="02040503050406030204" pitchFamily="18" charset="0"/>
                                        </a:rPr>
                                        <m:t>h</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h</m:t>
                                      </m:r>
                                    </m:sub>
                                  </m:sSub>
                                </m:den>
                              </m:f>
                              <m:r>
                                <a:rPr lang="zh-CN" altLang="en-US" sz="1200" i="1">
                                  <a:latin typeface="Cambria Math" panose="02040503050406030204" pitchFamily="18" charset="0"/>
                                </a:rPr>
                                <m:t>𝑠</m:t>
                              </m:r>
                              <m:r>
                                <a:rPr lang="zh-CN" altLang="en-US" sz="1200" i="0">
                                  <a:latin typeface="Cambria Math" panose="02040503050406030204" pitchFamily="18" charset="0"/>
                                </a:rPr>
                                <m:t>+1</m:t>
                              </m:r>
                            </m:e>
                          </m:d>
                        </m:den>
                      </m:f>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19" name="矩形 18">
                <a:extLst>
                  <a:ext uri="{FF2B5EF4-FFF2-40B4-BE49-F238E27FC236}">
                    <a16:creationId xmlns:a16="http://schemas.microsoft.com/office/drawing/2014/main" id="{0F07E83B-905D-428A-B6CE-8932E16F7EF9}"/>
                  </a:ext>
                </a:extLst>
              </p:cNvPr>
              <p:cNvSpPr>
                <a:spLocks noRot="1" noChangeAspect="1" noMove="1" noResize="1" noEditPoints="1" noAdjustHandles="1" noChangeArrowheads="1" noChangeShapeType="1" noTextEdit="1"/>
              </p:cNvSpPr>
              <p:nvPr/>
            </p:nvSpPr>
            <p:spPr>
              <a:xfrm>
                <a:off x="2435685" y="1606840"/>
                <a:ext cx="4572000" cy="903132"/>
              </a:xfrm>
              <a:prstGeom prst="rect">
                <a:avLst/>
              </a:prstGeom>
              <a:blipFill>
                <a:blip r:embed="rId2"/>
                <a:stretch>
                  <a:fillRect/>
                </a:stretch>
              </a:blipFill>
            </p:spPr>
            <p:txBody>
              <a:bodyPr/>
              <a:lstStyle/>
              <a:p>
                <a:r>
                  <a:rPr lang="zh-CN" altLang="en-US">
                    <a:noFill/>
                  </a:rPr>
                  <a:t> </a:t>
                </a:r>
              </a:p>
            </p:txBody>
          </p:sp>
        </mc:Fallback>
      </mc:AlternateContent>
      <p:sp>
        <p:nvSpPr>
          <p:cNvPr id="25" name="矩形 24">
            <a:extLst>
              <a:ext uri="{FF2B5EF4-FFF2-40B4-BE49-F238E27FC236}">
                <a16:creationId xmlns:a16="http://schemas.microsoft.com/office/drawing/2014/main" id="{6A0B2A9B-E729-46AD-85E4-2F9739B98021}"/>
              </a:ext>
            </a:extLst>
          </p:cNvPr>
          <p:cNvSpPr/>
          <p:nvPr/>
        </p:nvSpPr>
        <p:spPr>
          <a:xfrm>
            <a:off x="6403398" y="1571075"/>
            <a:ext cx="4572000" cy="1020985"/>
          </a:xfrm>
          <a:prstGeom prst="rect">
            <a:avLst/>
          </a:prstGeom>
        </p:spPr>
        <p:txBody>
          <a:bodyPr>
            <a:spAutoFit/>
          </a:bodyPr>
          <a:lstStyle/>
          <a:p>
            <a:pPr indent="2667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endPar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液压固有频率</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ζ</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阻尼比。</a:t>
            </a:r>
            <a:endParaRPr lang="zh-CN"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矩形 26">
            <a:extLst>
              <a:ext uri="{FF2B5EF4-FFF2-40B4-BE49-F238E27FC236}">
                <a16:creationId xmlns:a16="http://schemas.microsoft.com/office/drawing/2014/main" id="{F808E901-1583-44B3-85F9-AE49B22EC38C}"/>
              </a:ext>
            </a:extLst>
          </p:cNvPr>
          <p:cNvSpPr/>
          <p:nvPr/>
        </p:nvSpPr>
        <p:spPr>
          <a:xfrm>
            <a:off x="5899752" y="1924044"/>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12-78</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8" name="圆角矩形 6">
            <a:extLst>
              <a:ext uri="{FF2B5EF4-FFF2-40B4-BE49-F238E27FC236}">
                <a16:creationId xmlns:a16="http://schemas.microsoft.com/office/drawing/2014/main" id="{F3AA9AF8-6C95-41F5-A931-EC3BE057435E}"/>
              </a:ext>
            </a:extLst>
          </p:cNvPr>
          <p:cNvSpPr/>
          <p:nvPr/>
        </p:nvSpPr>
        <p:spPr>
          <a:xfrm>
            <a:off x="444500" y="1460571"/>
            <a:ext cx="8293100" cy="117396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89AE78AA-E78B-4DE3-A1BA-5A571EB2CEC0}"/>
                  </a:ext>
                </a:extLst>
              </p:cNvPr>
              <p:cNvSpPr/>
              <p:nvPr/>
            </p:nvSpPr>
            <p:spPr>
              <a:xfrm>
                <a:off x="645701" y="3161648"/>
                <a:ext cx="1338764" cy="12102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1200" i="1">
                              <a:latin typeface="Cambria Math" panose="02040503050406030204" pitchFamily="18" charset="0"/>
                            </a:rPr>
                          </m:ctrlPr>
                        </m:dPr>
                        <m:e>
                          <m:m>
                            <m:mPr>
                              <m:plcHide m:val="on"/>
                              <m:mcs>
                                <m:mc>
                                  <m:mcPr>
                                    <m:count m:val="1"/>
                                    <m:mcJc m:val="center"/>
                                  </m:mcPr>
                                </m:mc>
                              </m:mcs>
                              <m:ctrlPr>
                                <a:rPr lang="zh-CN" altLang="en-US" sz="1200" i="1">
                                  <a:latin typeface="Cambria Math" panose="02040503050406030204" pitchFamily="18" charset="0"/>
                                </a:rPr>
                              </m:ctrlPr>
                            </m:mPr>
                            <m:m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h</m:t>
                                    </m:r>
                                  </m:sub>
                                </m:sSub>
                                <m:r>
                                  <a:rPr lang="zh-CN" altLang="en-US" sz="1200" i="0">
                                    <a:latin typeface="Cambria Math" panose="02040503050406030204" pitchFamily="18" charset="0"/>
                                  </a:rPr>
                                  <m:t>=</m:t>
                                </m:r>
                                <m:rad>
                                  <m:radPr>
                                    <m:degHide m:val="on"/>
                                    <m:ctrlPr>
                                      <a:rPr lang="zh-CN" altLang="en-US" sz="1200" i="1">
                                        <a:latin typeface="Cambria Math" panose="02040503050406030204" pitchFamily="18" charset="0"/>
                                      </a:rPr>
                                    </m:ctrlPr>
                                  </m:radPr>
                                  <m:deg/>
                                  <m:e>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𝐾</m:t>
                                        </m:r>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up>
                                            <m:r>
                                              <a:rPr lang="zh-CN" altLang="en-US" sz="1200" i="0">
                                                <a:latin typeface="Cambria Math" panose="02040503050406030204" pitchFamily="18" charset="0"/>
                                              </a:rPr>
                                              <m:t>2</m:t>
                                            </m:r>
                                          </m:sup>
                                        </m:sSubSup>
                                      </m:num>
                                      <m:den>
                                        <m:r>
                                          <a:rPr lang="zh-CN" altLang="en-US" sz="1200" i="1">
                                            <a:latin typeface="Cambria Math" panose="02040503050406030204" pitchFamily="18" charset="0"/>
                                          </a:rPr>
                                          <m:t>𝑚</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a:rPr lang="zh-CN" altLang="en-US" sz="1200" i="0">
                                                <a:latin typeface="Cambria Math" panose="02040503050406030204" pitchFamily="18" charset="0"/>
                                              </a:rPr>
                                              <m:t>0</m:t>
                                            </m:r>
                                          </m:sub>
                                        </m:sSub>
                                      </m:den>
                                    </m:f>
                                  </m:e>
                                </m:rad>
                              </m:e>
                            </m:mr>
                            <m:m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𝜁</m:t>
                                    </m:r>
                                  </m:e>
                                  <m:sub>
                                    <m:r>
                                      <m:rPr>
                                        <m:sty m:val="p"/>
                                      </m:rPr>
                                      <a:rPr lang="zh-CN" altLang="en-US" sz="1200" i="0">
                                        <a:latin typeface="Cambria Math" panose="02040503050406030204" pitchFamily="18" charset="0"/>
                                      </a:rPr>
                                      <m:t>h</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𝐾</m:t>
                                        </m:r>
                                      </m:e>
                                      <m:sub>
                                        <m:r>
                                          <m:rPr>
                                            <m:sty m:val="p"/>
                                          </m:rPr>
                                          <a:rPr lang="zh-CN" altLang="en-US" sz="1200" i="0">
                                            <a:latin typeface="Cambria Math" panose="02040503050406030204" pitchFamily="18" charset="0"/>
                                          </a:rPr>
                                          <m:t>C</m:t>
                                        </m:r>
                                      </m:sub>
                                    </m:sSub>
                                  </m:num>
                                  <m:den>
                                    <m:r>
                                      <a:rPr lang="zh-CN" altLang="en-US" sz="1200" i="0">
                                        <a:latin typeface="Cambria Math" panose="02040503050406030204" pitchFamily="18" charset="0"/>
                                      </a:rPr>
                                      <m:t>2</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Sub>
                                  </m:den>
                                </m:f>
                                <m:rad>
                                  <m:radPr>
                                    <m:degHide m:val="on"/>
                                    <m:ctrlPr>
                                      <a:rPr lang="zh-CN" altLang="en-US" sz="1200" i="1">
                                        <a:latin typeface="Cambria Math" panose="02040503050406030204" pitchFamily="18" charset="0"/>
                                      </a:rPr>
                                    </m:ctrlPr>
                                  </m:radPr>
                                  <m:deg/>
                                  <m:e>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𝑚𝐾</m:t>
                                        </m:r>
                                      </m:num>
                                      <m:den>
                                        <m:r>
                                          <a:rPr lang="zh-CN" altLang="en-US" sz="1200" i="1">
                                            <a:latin typeface="Cambria Math" panose="02040503050406030204" pitchFamily="18" charset="0"/>
                                          </a:rPr>
                                          <m:t>𝑉</m:t>
                                        </m:r>
                                      </m:den>
                                    </m:f>
                                  </m:e>
                                </m:rad>
                              </m:e>
                            </m:mr>
                          </m:m>
                        </m:e>
                      </m:d>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29" name="矩形 28">
                <a:extLst>
                  <a:ext uri="{FF2B5EF4-FFF2-40B4-BE49-F238E27FC236}">
                    <a16:creationId xmlns:a16="http://schemas.microsoft.com/office/drawing/2014/main" id="{89AE78AA-E78B-4DE3-A1BA-5A571EB2CEC0}"/>
                  </a:ext>
                </a:extLst>
              </p:cNvPr>
              <p:cNvSpPr>
                <a:spLocks noRot="1" noChangeAspect="1" noMove="1" noResize="1" noEditPoints="1" noAdjustHandles="1" noChangeArrowheads="1" noChangeShapeType="1" noTextEdit="1"/>
              </p:cNvSpPr>
              <p:nvPr/>
            </p:nvSpPr>
            <p:spPr>
              <a:xfrm>
                <a:off x="645701" y="3161648"/>
                <a:ext cx="1338764" cy="1210203"/>
              </a:xfrm>
              <a:prstGeom prst="rect">
                <a:avLst/>
              </a:prstGeom>
              <a:blipFill>
                <a:blip r:embed="rId3"/>
                <a:stretch>
                  <a:fillRect/>
                </a:stretch>
              </a:blipFill>
            </p:spPr>
            <p:txBody>
              <a:bodyPr/>
              <a:lstStyle/>
              <a:p>
                <a:r>
                  <a:rPr lang="zh-CN" altLang="en-US">
                    <a:noFill/>
                  </a:rPr>
                  <a:t> </a:t>
                </a:r>
              </a:p>
            </p:txBody>
          </p:sp>
        </mc:Fallback>
      </mc:AlternateContent>
      <p:sp>
        <p:nvSpPr>
          <p:cNvPr id="30" name="圆角矩形 6">
            <a:extLst>
              <a:ext uri="{FF2B5EF4-FFF2-40B4-BE49-F238E27FC236}">
                <a16:creationId xmlns:a16="http://schemas.microsoft.com/office/drawing/2014/main" id="{89CEEFEC-B360-4E2F-B95D-68EFBB653B64}"/>
              </a:ext>
            </a:extLst>
          </p:cNvPr>
          <p:cNvSpPr/>
          <p:nvPr/>
        </p:nvSpPr>
        <p:spPr>
          <a:xfrm>
            <a:off x="444500" y="2706095"/>
            <a:ext cx="8293100" cy="200560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31" name="矩形 30">
            <a:extLst>
              <a:ext uri="{FF2B5EF4-FFF2-40B4-BE49-F238E27FC236}">
                <a16:creationId xmlns:a16="http://schemas.microsoft.com/office/drawing/2014/main" id="{3623BFBD-5B23-49E1-9A61-52555CDFE0F6}"/>
              </a:ext>
            </a:extLst>
          </p:cNvPr>
          <p:cNvSpPr/>
          <p:nvPr/>
        </p:nvSpPr>
        <p:spPr>
          <a:xfrm>
            <a:off x="2583977" y="2875998"/>
            <a:ext cx="2613783" cy="1020985"/>
          </a:xfrm>
          <a:prstGeom prst="rect">
            <a:avLst/>
          </a:prstGeom>
        </p:spPr>
        <p:txBody>
          <a:bodyPr wrap="square">
            <a:spAutoFit/>
          </a:bodyPr>
          <a:lstStyle/>
          <a:p>
            <a:pPr indent="360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为常量时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可得以</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为输入</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o</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为输出的传递函数</a:t>
            </a:r>
            <a:endParaRPr lang="zh-CN"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2BAE0259-3883-45CE-9859-44FE0AD07B17}"/>
                  </a:ext>
                </a:extLst>
              </p:cNvPr>
              <p:cNvSpPr/>
              <p:nvPr/>
            </p:nvSpPr>
            <p:spPr>
              <a:xfrm>
                <a:off x="1459753" y="3702864"/>
                <a:ext cx="4572000" cy="880562"/>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𝑊</m:t>
                          </m:r>
                        </m:e>
                        <m:sub>
                          <m:r>
                            <a:rPr lang="zh-CN" altLang="en-US" sz="1200" i="0">
                              <a:latin typeface="Cambria Math" panose="02040503050406030204" pitchFamily="18" charset="0"/>
                            </a:rPr>
                            <m:t>1</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m:rPr>
                                  <m:sty m:val="p"/>
                                </m:rPr>
                                <a:rPr lang="zh-CN" altLang="en-US" sz="1200" i="0">
                                  <a:latin typeface="Cambria Math" panose="02040503050406030204" pitchFamily="18" charset="0"/>
                                </a:rPr>
                                <m:t>o</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m:rPr>
                                  <m:sty m:val="p"/>
                                </m:rPr>
                                <a:rPr lang="zh-CN" altLang="en-US" sz="1200" i="0">
                                  <a:latin typeface="Cambria Math" panose="02040503050406030204" pitchFamily="18" charset="0"/>
                                </a:rPr>
                                <m:t>V</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𝐾</m:t>
                                  </m:r>
                                </m:e>
                                <m:sub>
                                  <m:r>
                                    <a:rPr lang="zh-CN" altLang="en-US" sz="1200" i="1">
                                      <a:latin typeface="Cambria Math" panose="02040503050406030204" pitchFamily="18" charset="0"/>
                                    </a:rPr>
                                    <m:t>𝑞</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Sub>
                            </m:den>
                          </m:f>
                        </m:num>
                        <m:den>
                          <m:r>
                            <a:rPr lang="zh-CN" altLang="en-US" sz="1200" i="1">
                              <a:latin typeface="Cambria Math" panose="02040503050406030204" pitchFamily="18" charset="0"/>
                            </a:rPr>
                            <m:t>𝑠</m:t>
                          </m:r>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𝑠</m:t>
                                      </m:r>
                                    </m:e>
                                    <m:sup>
                                      <m:r>
                                        <a:rPr lang="zh-CN" altLang="en-US" sz="1200" i="0">
                                          <a:latin typeface="Cambria Math" panose="02040503050406030204" pitchFamily="18" charset="0"/>
                                        </a:rPr>
                                        <m:t>2</m:t>
                                      </m:r>
                                    </m:sup>
                                  </m:sSup>
                                </m:num>
                                <m:den>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h</m:t>
                                      </m:r>
                                    </m:sub>
                                    <m:sup>
                                      <m:r>
                                        <a:rPr lang="zh-CN" altLang="en-US" sz="1200" i="0">
                                          <a:latin typeface="Cambria Math" panose="02040503050406030204" pitchFamily="18" charset="0"/>
                                        </a:rPr>
                                        <m:t>2</m:t>
                                      </m:r>
                                    </m:sup>
                                  </m:sSubSup>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2</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𝜁</m:t>
                                      </m:r>
                                    </m:e>
                                    <m:sub>
                                      <m:r>
                                        <m:rPr>
                                          <m:sty m:val="p"/>
                                        </m:rPr>
                                        <a:rPr lang="zh-CN" altLang="en-US" sz="1200" i="0">
                                          <a:latin typeface="Cambria Math" panose="02040503050406030204" pitchFamily="18" charset="0"/>
                                        </a:rPr>
                                        <m:t>h</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h</m:t>
                                      </m:r>
                                    </m:sub>
                                  </m:sSub>
                                </m:den>
                              </m:f>
                              <m:r>
                                <a:rPr lang="zh-CN" altLang="en-US" sz="1200" i="1">
                                  <a:latin typeface="Cambria Math" panose="02040503050406030204" pitchFamily="18" charset="0"/>
                                </a:rPr>
                                <m:t>𝑠</m:t>
                              </m:r>
                              <m:r>
                                <a:rPr lang="zh-CN" altLang="en-US" sz="1200" i="0">
                                  <a:latin typeface="Cambria Math" panose="02040503050406030204" pitchFamily="18" charset="0"/>
                                </a:rPr>
                                <m:t>+1</m:t>
                              </m:r>
                            </m:e>
                          </m:d>
                        </m:den>
                      </m:f>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32" name="矩形 31">
                <a:extLst>
                  <a:ext uri="{FF2B5EF4-FFF2-40B4-BE49-F238E27FC236}">
                    <a16:creationId xmlns:a16="http://schemas.microsoft.com/office/drawing/2014/main" id="{2BAE0259-3883-45CE-9859-44FE0AD07B17}"/>
                  </a:ext>
                </a:extLst>
              </p:cNvPr>
              <p:cNvSpPr>
                <a:spLocks noRot="1" noChangeAspect="1" noMove="1" noResize="1" noEditPoints="1" noAdjustHandles="1" noChangeArrowheads="1" noChangeShapeType="1" noTextEdit="1"/>
              </p:cNvSpPr>
              <p:nvPr/>
            </p:nvSpPr>
            <p:spPr>
              <a:xfrm>
                <a:off x="1459753" y="3702864"/>
                <a:ext cx="4572000" cy="880562"/>
              </a:xfrm>
              <a:prstGeom prst="rect">
                <a:avLst/>
              </a:prstGeom>
              <a:blipFill>
                <a:blip r:embed="rId4"/>
                <a:stretch>
                  <a:fillRect/>
                </a:stretch>
              </a:blipFill>
            </p:spPr>
            <p:txBody>
              <a:bodyPr/>
              <a:lstStyle/>
              <a:p>
                <a:r>
                  <a:rPr lang="zh-CN" altLang="en-US">
                    <a:noFill/>
                  </a:rPr>
                  <a:t> </a:t>
                </a:r>
              </a:p>
            </p:txBody>
          </p:sp>
        </mc:Fallback>
      </mc:AlternateContent>
      <p:sp>
        <p:nvSpPr>
          <p:cNvPr id="33" name="矩形 32">
            <a:extLst>
              <a:ext uri="{FF2B5EF4-FFF2-40B4-BE49-F238E27FC236}">
                <a16:creationId xmlns:a16="http://schemas.microsoft.com/office/drawing/2014/main" id="{64202E8D-DBF6-4617-8056-880C15291EDF}"/>
              </a:ext>
            </a:extLst>
          </p:cNvPr>
          <p:cNvSpPr/>
          <p:nvPr/>
        </p:nvSpPr>
        <p:spPr>
          <a:xfrm>
            <a:off x="5517037" y="2841463"/>
            <a:ext cx="2790734" cy="1020985"/>
          </a:xfrm>
          <a:prstGeom prst="rect">
            <a:avLst/>
          </a:prstGeom>
        </p:spPr>
        <p:txBody>
          <a:bodyPr wrap="square">
            <a:spAutoFit/>
          </a:bodyPr>
          <a:lstStyle/>
          <a:p>
            <a:pPr indent="360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为常量时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可得以</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为输入</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o</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为输出的传递函数</a:t>
            </a:r>
            <a:endParaRPr lang="zh-CN"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C597BC6A-0F13-4BC8-8F39-19695AC637B8}"/>
                  </a:ext>
                </a:extLst>
              </p:cNvPr>
              <p:cNvSpPr/>
              <p:nvPr/>
            </p:nvSpPr>
            <p:spPr>
              <a:xfrm>
                <a:off x="4572000" y="3698632"/>
                <a:ext cx="4572000" cy="88479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𝑊</m:t>
                          </m:r>
                        </m:e>
                        <m:sub>
                          <m:r>
                            <a:rPr lang="zh-CN" altLang="en-US" sz="1200" i="0">
                              <a:latin typeface="Cambria Math" panose="02040503050406030204" pitchFamily="18" charset="0"/>
                            </a:rPr>
                            <m:t>2</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m:rPr>
                                  <m:sty m:val="p"/>
                                </m:rPr>
                                <a:rPr lang="zh-CN" altLang="en-US" sz="1200" i="0">
                                  <a:latin typeface="Cambria Math" panose="02040503050406030204" pitchFamily="18" charset="0"/>
                                </a:rPr>
                                <m:t>o</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𝐹</m:t>
                              </m:r>
                            </m:e>
                            <m:sub>
                              <m:r>
                                <m:rPr>
                                  <m:sty m:val="p"/>
                                </m:rPr>
                                <a:rPr lang="zh-CN" altLang="en-US" sz="1200" i="0">
                                  <a:latin typeface="Cambria Math" panose="02040503050406030204" pitchFamily="18" charset="0"/>
                                </a:rPr>
                                <m:t>L</m:t>
                              </m:r>
                            </m:sub>
                          </m:sSub>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𝑠</m:t>
                          </m:r>
                          <m:r>
                            <m:rPr>
                              <m:nor/>
                            </m:rPr>
                            <a:rPr lang="zh-CN" altLang="en-US" sz="1200" i="1">
                              <a:latin typeface="Times New Roman" panose="02020603050405020304" pitchFamily="18" charset="0"/>
                              <a:ea typeface="黑体" panose="02010609060101010101" pitchFamily="49" charset="-122"/>
                            </a:rPr>
                            <m:t>)</m:t>
                          </m:r>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m:rPr>
                              <m:nor/>
                            </m:rPr>
                            <a:rPr lang="zh-CN" altLang="en-US" sz="1200" i="1">
                              <a:latin typeface="Times New Roman" panose="02020603050405020304" pitchFamily="18" charset="0"/>
                              <a:ea typeface="黑体" panose="02010609060101010101" pitchFamily="49" charset="-122"/>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𝐾</m:t>
                                  </m:r>
                                </m:e>
                                <m:sub>
                                  <m:r>
                                    <m:rPr>
                                      <m:sty m:val="p"/>
                                    </m:rPr>
                                    <a:rPr lang="zh-CN" altLang="en-US" sz="1200" i="0">
                                      <a:latin typeface="Cambria Math" panose="02040503050406030204" pitchFamily="18" charset="0"/>
                                    </a:rPr>
                                    <m:t>C</m:t>
                                  </m:r>
                                </m:sub>
                              </m:sSub>
                            </m:num>
                            <m:den>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up>
                                  <m:r>
                                    <a:rPr lang="zh-CN" altLang="en-US" sz="1200" i="0">
                                      <a:latin typeface="Cambria Math" panose="02040503050406030204" pitchFamily="18" charset="0"/>
                                    </a:rPr>
                                    <m:t>2</m:t>
                                  </m:r>
                                </m:sup>
                              </m:sSubSup>
                            </m:den>
                          </m:f>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a:rPr lang="zh-CN" altLang="en-US" sz="1200" i="0">
                                          <a:latin typeface="Cambria Math" panose="02040503050406030204" pitchFamily="18" charset="0"/>
                                        </a:rPr>
                                        <m:t>0</m:t>
                                      </m:r>
                                    </m:sub>
                                  </m:sSub>
                                </m:num>
                                <m:den>
                                  <m:r>
                                    <a:rPr lang="zh-CN" altLang="en-US" sz="1200" i="1">
                                      <a:latin typeface="Cambria Math" panose="02040503050406030204" pitchFamily="18" charset="0"/>
                                    </a:rPr>
                                    <m:t>𝐾</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𝐾</m:t>
                                      </m:r>
                                    </m:e>
                                    <m:sub>
                                      <m:r>
                                        <m:rPr>
                                          <m:sty m:val="p"/>
                                        </m:rPr>
                                        <a:rPr lang="zh-CN" altLang="en-US" sz="1200" i="0">
                                          <a:latin typeface="Cambria Math" panose="02040503050406030204" pitchFamily="18" charset="0"/>
                                        </a:rPr>
                                        <m:t>C</m:t>
                                      </m:r>
                                    </m:sub>
                                  </m:sSub>
                                </m:den>
                              </m:f>
                              <m:r>
                                <a:rPr lang="zh-CN" altLang="en-US" sz="1200" i="1">
                                  <a:latin typeface="Cambria Math" panose="02040503050406030204" pitchFamily="18" charset="0"/>
                                </a:rPr>
                                <m:t>𝑠</m:t>
                              </m:r>
                              <m:r>
                                <a:rPr lang="zh-CN" altLang="en-US" sz="1200" i="0">
                                  <a:latin typeface="Cambria Math" panose="02040503050406030204" pitchFamily="18" charset="0"/>
                                </a:rPr>
                                <m:t>+1</m:t>
                              </m:r>
                            </m:e>
                          </m:d>
                        </m:num>
                        <m:den>
                          <m:r>
                            <a:rPr lang="zh-CN" altLang="en-US" sz="1200" i="1">
                              <a:latin typeface="Cambria Math" panose="02040503050406030204" pitchFamily="18" charset="0"/>
                            </a:rPr>
                            <m:t>𝑠</m:t>
                          </m:r>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𝑠</m:t>
                                      </m:r>
                                    </m:e>
                                    <m:sup>
                                      <m:r>
                                        <a:rPr lang="zh-CN" altLang="en-US" sz="1200" i="0">
                                          <a:latin typeface="Cambria Math" panose="02040503050406030204" pitchFamily="18" charset="0"/>
                                        </a:rPr>
                                        <m:t>2</m:t>
                                      </m:r>
                                    </m:sup>
                                  </m:sSup>
                                </m:num>
                                <m:den>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h</m:t>
                                      </m:r>
                                    </m:sub>
                                    <m:sup>
                                      <m:r>
                                        <a:rPr lang="zh-CN" altLang="en-US" sz="1200" i="0">
                                          <a:latin typeface="Cambria Math" panose="02040503050406030204" pitchFamily="18" charset="0"/>
                                        </a:rPr>
                                        <m:t>2</m:t>
                                      </m:r>
                                    </m:sup>
                                  </m:sSubSup>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2</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𝜁</m:t>
                                      </m:r>
                                    </m:e>
                                    <m:sub>
                                      <m:r>
                                        <m:rPr>
                                          <m:sty m:val="p"/>
                                        </m:rPr>
                                        <a:rPr lang="zh-CN" altLang="en-US" sz="1200" i="0">
                                          <a:latin typeface="Cambria Math" panose="02040503050406030204" pitchFamily="18" charset="0"/>
                                        </a:rPr>
                                        <m:t>h</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𝜔</m:t>
                                      </m:r>
                                    </m:e>
                                    <m:sub>
                                      <m:r>
                                        <m:rPr>
                                          <m:sty m:val="p"/>
                                        </m:rPr>
                                        <a:rPr lang="zh-CN" altLang="en-US" sz="1200" i="0">
                                          <a:latin typeface="Cambria Math" panose="02040503050406030204" pitchFamily="18" charset="0"/>
                                        </a:rPr>
                                        <m:t>h</m:t>
                                      </m:r>
                                    </m:sub>
                                  </m:sSub>
                                </m:den>
                              </m:f>
                              <m:r>
                                <a:rPr lang="zh-CN" altLang="en-US" sz="1200" i="1">
                                  <a:latin typeface="Cambria Math" panose="02040503050406030204" pitchFamily="18" charset="0"/>
                                </a:rPr>
                                <m:t>𝑠</m:t>
                              </m:r>
                              <m:r>
                                <a:rPr lang="zh-CN" altLang="en-US" sz="1200" i="0">
                                  <a:latin typeface="Cambria Math" panose="02040503050406030204" pitchFamily="18" charset="0"/>
                                </a:rPr>
                                <m:t>+1</m:t>
                              </m:r>
                            </m:e>
                          </m:d>
                        </m:den>
                      </m:f>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34" name="矩形 33">
                <a:extLst>
                  <a:ext uri="{FF2B5EF4-FFF2-40B4-BE49-F238E27FC236}">
                    <a16:creationId xmlns:a16="http://schemas.microsoft.com/office/drawing/2014/main" id="{C597BC6A-0F13-4BC8-8F39-19695AC637B8}"/>
                  </a:ext>
                </a:extLst>
              </p:cNvPr>
              <p:cNvSpPr>
                <a:spLocks noRot="1" noChangeAspect="1" noMove="1" noResize="1" noEditPoints="1" noAdjustHandles="1" noChangeArrowheads="1" noChangeShapeType="1" noTextEdit="1"/>
              </p:cNvSpPr>
              <p:nvPr/>
            </p:nvSpPr>
            <p:spPr>
              <a:xfrm>
                <a:off x="4572000" y="3698632"/>
                <a:ext cx="4572000" cy="884794"/>
              </a:xfrm>
              <a:prstGeom prst="rect">
                <a:avLst/>
              </a:prstGeom>
              <a:blipFill>
                <a:blip r:embed="rId5"/>
                <a:stretch>
                  <a:fillRect/>
                </a:stretch>
              </a:blipFill>
            </p:spPr>
            <p:txBody>
              <a:bodyPr/>
              <a:lstStyle/>
              <a:p>
                <a:r>
                  <a:rPr lang="zh-CN" altLang="en-US">
                    <a:noFill/>
                  </a:rPr>
                  <a:t> </a:t>
                </a:r>
              </a:p>
            </p:txBody>
          </p:sp>
        </mc:Fallback>
      </mc:AlternateContent>
      <p:sp>
        <p:nvSpPr>
          <p:cNvPr id="35" name="矩形 34">
            <a:extLst>
              <a:ext uri="{FF2B5EF4-FFF2-40B4-BE49-F238E27FC236}">
                <a16:creationId xmlns:a16="http://schemas.microsoft.com/office/drawing/2014/main" id="{E86A1660-B21D-4568-93EB-C2F65D93B5A8}"/>
              </a:ext>
            </a:extLst>
          </p:cNvPr>
          <p:cNvSpPr/>
          <p:nvPr/>
        </p:nvSpPr>
        <p:spPr>
          <a:xfrm>
            <a:off x="1739535" y="3656533"/>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12-79</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6" name="矩形 35">
            <a:extLst>
              <a:ext uri="{FF2B5EF4-FFF2-40B4-BE49-F238E27FC236}">
                <a16:creationId xmlns:a16="http://schemas.microsoft.com/office/drawing/2014/main" id="{6DFBD187-540F-4A26-A73C-90644B450374}"/>
              </a:ext>
            </a:extLst>
          </p:cNvPr>
          <p:cNvSpPr/>
          <p:nvPr/>
        </p:nvSpPr>
        <p:spPr>
          <a:xfrm>
            <a:off x="4784838" y="3993760"/>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12-80</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7" name="矩形 36">
            <a:extLst>
              <a:ext uri="{FF2B5EF4-FFF2-40B4-BE49-F238E27FC236}">
                <a16:creationId xmlns:a16="http://schemas.microsoft.com/office/drawing/2014/main" id="{431BCFE4-F13A-4472-A626-96E80417DC51}"/>
              </a:ext>
            </a:extLst>
          </p:cNvPr>
          <p:cNvSpPr/>
          <p:nvPr/>
        </p:nvSpPr>
        <p:spPr>
          <a:xfrm>
            <a:off x="7890295" y="4000110"/>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12-81</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65816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1000"/>
                                        <p:tgtEl>
                                          <p:spTgt spid="28"/>
                                        </p:tgtEl>
                                      </p:cBhvr>
                                    </p:animEffect>
                                    <p:anim calcmode="lin" valueType="num">
                                      <p:cBhvr>
                                        <p:cTn id="35" dur="1000" fill="hold"/>
                                        <p:tgtEl>
                                          <p:spTgt spid="28"/>
                                        </p:tgtEl>
                                        <p:attrNameLst>
                                          <p:attrName>ppt_x</p:attrName>
                                        </p:attrNameLst>
                                      </p:cBhvr>
                                      <p:tavLst>
                                        <p:tav tm="0">
                                          <p:val>
                                            <p:strVal val="#ppt_x"/>
                                          </p:val>
                                        </p:tav>
                                        <p:tav tm="100000">
                                          <p:val>
                                            <p:strVal val="#ppt_x"/>
                                          </p:val>
                                        </p:tav>
                                      </p:tavLst>
                                    </p:anim>
                                    <p:anim calcmode="lin" valueType="num">
                                      <p:cBhvr>
                                        <p:cTn id="3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ppt_w</p:attrName>
                                        </p:attrNameLst>
                                      </p:cBhvr>
                                      <p:tavLst>
                                        <p:tav tm="0">
                                          <p:val>
                                            <p:fltVal val="0"/>
                                          </p:val>
                                        </p:tav>
                                        <p:tav tm="100000">
                                          <p:val>
                                            <p:strVal val="#ppt_w"/>
                                          </p:val>
                                        </p:tav>
                                      </p:tavLst>
                                    </p:anim>
                                    <p:anim calcmode="lin" valueType="num">
                                      <p:cBhvr>
                                        <p:cTn id="47" dur="500" fill="hold"/>
                                        <p:tgtEl>
                                          <p:spTgt spid="19"/>
                                        </p:tgtEl>
                                        <p:attrNameLst>
                                          <p:attrName>ppt_h</p:attrName>
                                        </p:attrNameLst>
                                      </p:cBhvr>
                                      <p:tavLst>
                                        <p:tav tm="0">
                                          <p:val>
                                            <p:fltVal val="0"/>
                                          </p:val>
                                        </p:tav>
                                        <p:tav tm="100000">
                                          <p:val>
                                            <p:strVal val="#ppt_h"/>
                                          </p:val>
                                        </p:tav>
                                      </p:tavLst>
                                    </p:anim>
                                    <p:animEffect transition="in" filter="fade">
                                      <p:cBhvr>
                                        <p:cTn id="48" dur="500"/>
                                        <p:tgtEl>
                                          <p:spTgt spid="1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p:cTn id="51" dur="500" fill="hold"/>
                                        <p:tgtEl>
                                          <p:spTgt spid="27"/>
                                        </p:tgtEl>
                                        <p:attrNameLst>
                                          <p:attrName>ppt_w</p:attrName>
                                        </p:attrNameLst>
                                      </p:cBhvr>
                                      <p:tavLst>
                                        <p:tav tm="0">
                                          <p:val>
                                            <p:fltVal val="0"/>
                                          </p:val>
                                        </p:tav>
                                        <p:tav tm="100000">
                                          <p:val>
                                            <p:strVal val="#ppt_w"/>
                                          </p:val>
                                        </p:tav>
                                      </p:tavLst>
                                    </p:anim>
                                    <p:anim calcmode="lin" valueType="num">
                                      <p:cBhvr>
                                        <p:cTn id="52" dur="500" fill="hold"/>
                                        <p:tgtEl>
                                          <p:spTgt spid="27"/>
                                        </p:tgtEl>
                                        <p:attrNameLst>
                                          <p:attrName>ppt_h</p:attrName>
                                        </p:attrNameLst>
                                      </p:cBhvr>
                                      <p:tavLst>
                                        <p:tav tm="0">
                                          <p:val>
                                            <p:fltVal val="0"/>
                                          </p:val>
                                        </p:tav>
                                        <p:tav tm="100000">
                                          <p:val>
                                            <p:strVal val="#ppt_h"/>
                                          </p:val>
                                        </p:tav>
                                      </p:tavLst>
                                    </p:anim>
                                    <p:animEffect transition="in" filter="fade">
                                      <p:cBhvr>
                                        <p:cTn id="53" dur="500"/>
                                        <p:tgtEl>
                                          <p:spTgt spid="27"/>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1000"/>
                                        <p:tgtEl>
                                          <p:spTgt spid="30"/>
                                        </p:tgtEl>
                                      </p:cBhvr>
                                    </p:animEffect>
                                    <p:anim calcmode="lin" valueType="num">
                                      <p:cBhvr>
                                        <p:cTn id="64" dur="1000" fill="hold"/>
                                        <p:tgtEl>
                                          <p:spTgt spid="30"/>
                                        </p:tgtEl>
                                        <p:attrNameLst>
                                          <p:attrName>ppt_x</p:attrName>
                                        </p:attrNameLst>
                                      </p:cBhvr>
                                      <p:tavLst>
                                        <p:tav tm="0">
                                          <p:val>
                                            <p:strVal val="#ppt_x"/>
                                          </p:val>
                                        </p:tav>
                                        <p:tav tm="100000">
                                          <p:val>
                                            <p:strVal val="#ppt_x"/>
                                          </p:val>
                                        </p:tav>
                                      </p:tavLst>
                                    </p:anim>
                                    <p:anim calcmode="lin" valueType="num">
                                      <p:cBhvr>
                                        <p:cTn id="6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 calcmode="lin" valueType="num">
                                      <p:cBhvr>
                                        <p:cTn id="70" dur="500" fill="hold"/>
                                        <p:tgtEl>
                                          <p:spTgt spid="35"/>
                                        </p:tgtEl>
                                        <p:attrNameLst>
                                          <p:attrName>ppt_w</p:attrName>
                                        </p:attrNameLst>
                                      </p:cBhvr>
                                      <p:tavLst>
                                        <p:tav tm="0">
                                          <p:val>
                                            <p:fltVal val="0"/>
                                          </p:val>
                                        </p:tav>
                                        <p:tav tm="100000">
                                          <p:val>
                                            <p:strVal val="#ppt_w"/>
                                          </p:val>
                                        </p:tav>
                                      </p:tavLst>
                                    </p:anim>
                                    <p:anim calcmode="lin" valueType="num">
                                      <p:cBhvr>
                                        <p:cTn id="71" dur="500" fill="hold"/>
                                        <p:tgtEl>
                                          <p:spTgt spid="35"/>
                                        </p:tgtEl>
                                        <p:attrNameLst>
                                          <p:attrName>ppt_h</p:attrName>
                                        </p:attrNameLst>
                                      </p:cBhvr>
                                      <p:tavLst>
                                        <p:tav tm="0">
                                          <p:val>
                                            <p:fltVal val="0"/>
                                          </p:val>
                                        </p:tav>
                                        <p:tav tm="100000">
                                          <p:val>
                                            <p:strVal val="#ppt_h"/>
                                          </p:val>
                                        </p:tav>
                                      </p:tavLst>
                                    </p:anim>
                                    <p:animEffect transition="in" filter="fade">
                                      <p:cBhvr>
                                        <p:cTn id="72" dur="500"/>
                                        <p:tgtEl>
                                          <p:spTgt spid="35"/>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p:cTn id="75" dur="500" fill="hold"/>
                                        <p:tgtEl>
                                          <p:spTgt spid="29"/>
                                        </p:tgtEl>
                                        <p:attrNameLst>
                                          <p:attrName>ppt_w</p:attrName>
                                        </p:attrNameLst>
                                      </p:cBhvr>
                                      <p:tavLst>
                                        <p:tav tm="0">
                                          <p:val>
                                            <p:fltVal val="0"/>
                                          </p:val>
                                        </p:tav>
                                        <p:tav tm="100000">
                                          <p:val>
                                            <p:strVal val="#ppt_w"/>
                                          </p:val>
                                        </p:tav>
                                      </p:tavLst>
                                    </p:anim>
                                    <p:anim calcmode="lin" valueType="num">
                                      <p:cBhvr>
                                        <p:cTn id="76" dur="500" fill="hold"/>
                                        <p:tgtEl>
                                          <p:spTgt spid="29"/>
                                        </p:tgtEl>
                                        <p:attrNameLst>
                                          <p:attrName>ppt_h</p:attrName>
                                        </p:attrNameLst>
                                      </p:cBhvr>
                                      <p:tavLst>
                                        <p:tav tm="0">
                                          <p:val>
                                            <p:fltVal val="0"/>
                                          </p:val>
                                        </p:tav>
                                        <p:tav tm="100000">
                                          <p:val>
                                            <p:strVal val="#ppt_h"/>
                                          </p:val>
                                        </p:tav>
                                      </p:tavLst>
                                    </p:anim>
                                    <p:animEffect transition="in" filter="fade">
                                      <p:cBhvr>
                                        <p:cTn id="77" dur="500"/>
                                        <p:tgtEl>
                                          <p:spTgt spid="29"/>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 calcmode="lin" valueType="num">
                                      <p:cBhvr>
                                        <p:cTn id="80" dur="500" fill="hold"/>
                                        <p:tgtEl>
                                          <p:spTgt spid="31"/>
                                        </p:tgtEl>
                                        <p:attrNameLst>
                                          <p:attrName>ppt_w</p:attrName>
                                        </p:attrNameLst>
                                      </p:cBhvr>
                                      <p:tavLst>
                                        <p:tav tm="0">
                                          <p:val>
                                            <p:fltVal val="0"/>
                                          </p:val>
                                        </p:tav>
                                        <p:tav tm="100000">
                                          <p:val>
                                            <p:strVal val="#ppt_w"/>
                                          </p:val>
                                        </p:tav>
                                      </p:tavLst>
                                    </p:anim>
                                    <p:anim calcmode="lin" valueType="num">
                                      <p:cBhvr>
                                        <p:cTn id="81" dur="500" fill="hold"/>
                                        <p:tgtEl>
                                          <p:spTgt spid="31"/>
                                        </p:tgtEl>
                                        <p:attrNameLst>
                                          <p:attrName>ppt_h</p:attrName>
                                        </p:attrNameLst>
                                      </p:cBhvr>
                                      <p:tavLst>
                                        <p:tav tm="0">
                                          <p:val>
                                            <p:fltVal val="0"/>
                                          </p:val>
                                        </p:tav>
                                        <p:tav tm="100000">
                                          <p:val>
                                            <p:strVal val="#ppt_h"/>
                                          </p:val>
                                        </p:tav>
                                      </p:tavLst>
                                    </p:anim>
                                    <p:animEffect transition="in" filter="fade">
                                      <p:cBhvr>
                                        <p:cTn id="82" dur="500"/>
                                        <p:tgtEl>
                                          <p:spTgt spid="31"/>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p:cTn id="85" dur="500" fill="hold"/>
                                        <p:tgtEl>
                                          <p:spTgt spid="32"/>
                                        </p:tgtEl>
                                        <p:attrNameLst>
                                          <p:attrName>ppt_w</p:attrName>
                                        </p:attrNameLst>
                                      </p:cBhvr>
                                      <p:tavLst>
                                        <p:tav tm="0">
                                          <p:val>
                                            <p:fltVal val="0"/>
                                          </p:val>
                                        </p:tav>
                                        <p:tav tm="100000">
                                          <p:val>
                                            <p:strVal val="#ppt_w"/>
                                          </p:val>
                                        </p:tav>
                                      </p:tavLst>
                                    </p:anim>
                                    <p:anim calcmode="lin" valueType="num">
                                      <p:cBhvr>
                                        <p:cTn id="86" dur="500" fill="hold"/>
                                        <p:tgtEl>
                                          <p:spTgt spid="32"/>
                                        </p:tgtEl>
                                        <p:attrNameLst>
                                          <p:attrName>ppt_h</p:attrName>
                                        </p:attrNameLst>
                                      </p:cBhvr>
                                      <p:tavLst>
                                        <p:tav tm="0">
                                          <p:val>
                                            <p:fltVal val="0"/>
                                          </p:val>
                                        </p:tav>
                                        <p:tav tm="100000">
                                          <p:val>
                                            <p:strVal val="#ppt_h"/>
                                          </p:val>
                                        </p:tav>
                                      </p:tavLst>
                                    </p:anim>
                                    <p:animEffect transition="in" filter="fade">
                                      <p:cBhvr>
                                        <p:cTn id="87" dur="500"/>
                                        <p:tgtEl>
                                          <p:spTgt spid="3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 calcmode="lin" valueType="num">
                                      <p:cBhvr>
                                        <p:cTn id="90" dur="500" fill="hold"/>
                                        <p:tgtEl>
                                          <p:spTgt spid="36"/>
                                        </p:tgtEl>
                                        <p:attrNameLst>
                                          <p:attrName>ppt_w</p:attrName>
                                        </p:attrNameLst>
                                      </p:cBhvr>
                                      <p:tavLst>
                                        <p:tav tm="0">
                                          <p:val>
                                            <p:fltVal val="0"/>
                                          </p:val>
                                        </p:tav>
                                        <p:tav tm="100000">
                                          <p:val>
                                            <p:strVal val="#ppt_w"/>
                                          </p:val>
                                        </p:tav>
                                      </p:tavLst>
                                    </p:anim>
                                    <p:anim calcmode="lin" valueType="num">
                                      <p:cBhvr>
                                        <p:cTn id="91" dur="500" fill="hold"/>
                                        <p:tgtEl>
                                          <p:spTgt spid="36"/>
                                        </p:tgtEl>
                                        <p:attrNameLst>
                                          <p:attrName>ppt_h</p:attrName>
                                        </p:attrNameLst>
                                      </p:cBhvr>
                                      <p:tavLst>
                                        <p:tav tm="0">
                                          <p:val>
                                            <p:fltVal val="0"/>
                                          </p:val>
                                        </p:tav>
                                        <p:tav tm="100000">
                                          <p:val>
                                            <p:strVal val="#ppt_h"/>
                                          </p:val>
                                        </p:tav>
                                      </p:tavLst>
                                    </p:anim>
                                    <p:animEffect transition="in" filter="fade">
                                      <p:cBhvr>
                                        <p:cTn id="92" dur="500"/>
                                        <p:tgtEl>
                                          <p:spTgt spid="36"/>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p:cTn id="95" dur="500" fill="hold"/>
                                        <p:tgtEl>
                                          <p:spTgt spid="33"/>
                                        </p:tgtEl>
                                        <p:attrNameLst>
                                          <p:attrName>ppt_w</p:attrName>
                                        </p:attrNameLst>
                                      </p:cBhvr>
                                      <p:tavLst>
                                        <p:tav tm="0">
                                          <p:val>
                                            <p:fltVal val="0"/>
                                          </p:val>
                                        </p:tav>
                                        <p:tav tm="100000">
                                          <p:val>
                                            <p:strVal val="#ppt_w"/>
                                          </p:val>
                                        </p:tav>
                                      </p:tavLst>
                                    </p:anim>
                                    <p:anim calcmode="lin" valueType="num">
                                      <p:cBhvr>
                                        <p:cTn id="96" dur="500" fill="hold"/>
                                        <p:tgtEl>
                                          <p:spTgt spid="33"/>
                                        </p:tgtEl>
                                        <p:attrNameLst>
                                          <p:attrName>ppt_h</p:attrName>
                                        </p:attrNameLst>
                                      </p:cBhvr>
                                      <p:tavLst>
                                        <p:tav tm="0">
                                          <p:val>
                                            <p:fltVal val="0"/>
                                          </p:val>
                                        </p:tav>
                                        <p:tav tm="100000">
                                          <p:val>
                                            <p:strVal val="#ppt_h"/>
                                          </p:val>
                                        </p:tav>
                                      </p:tavLst>
                                    </p:anim>
                                    <p:animEffect transition="in" filter="fade">
                                      <p:cBhvr>
                                        <p:cTn id="97" dur="500"/>
                                        <p:tgtEl>
                                          <p:spTgt spid="3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 calcmode="lin" valueType="num">
                                      <p:cBhvr>
                                        <p:cTn id="100" dur="500" fill="hold"/>
                                        <p:tgtEl>
                                          <p:spTgt spid="34"/>
                                        </p:tgtEl>
                                        <p:attrNameLst>
                                          <p:attrName>ppt_w</p:attrName>
                                        </p:attrNameLst>
                                      </p:cBhvr>
                                      <p:tavLst>
                                        <p:tav tm="0">
                                          <p:val>
                                            <p:fltVal val="0"/>
                                          </p:val>
                                        </p:tav>
                                        <p:tav tm="100000">
                                          <p:val>
                                            <p:strVal val="#ppt_w"/>
                                          </p:val>
                                        </p:tav>
                                      </p:tavLst>
                                    </p:anim>
                                    <p:anim calcmode="lin" valueType="num">
                                      <p:cBhvr>
                                        <p:cTn id="101" dur="500" fill="hold"/>
                                        <p:tgtEl>
                                          <p:spTgt spid="34"/>
                                        </p:tgtEl>
                                        <p:attrNameLst>
                                          <p:attrName>ppt_h</p:attrName>
                                        </p:attrNameLst>
                                      </p:cBhvr>
                                      <p:tavLst>
                                        <p:tav tm="0">
                                          <p:val>
                                            <p:fltVal val="0"/>
                                          </p:val>
                                        </p:tav>
                                        <p:tav tm="100000">
                                          <p:val>
                                            <p:strVal val="#ppt_h"/>
                                          </p:val>
                                        </p:tav>
                                      </p:tavLst>
                                    </p:anim>
                                    <p:animEffect transition="in" filter="fade">
                                      <p:cBhvr>
                                        <p:cTn id="102" dur="500"/>
                                        <p:tgtEl>
                                          <p:spTgt spid="34"/>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37"/>
                                        </p:tgtEl>
                                        <p:attrNameLst>
                                          <p:attrName>style.visibility</p:attrName>
                                        </p:attrNameLst>
                                      </p:cBhvr>
                                      <p:to>
                                        <p:strVal val="visible"/>
                                      </p:to>
                                    </p:set>
                                    <p:anim calcmode="lin" valueType="num">
                                      <p:cBhvr>
                                        <p:cTn id="105" dur="500" fill="hold"/>
                                        <p:tgtEl>
                                          <p:spTgt spid="37"/>
                                        </p:tgtEl>
                                        <p:attrNameLst>
                                          <p:attrName>ppt_w</p:attrName>
                                        </p:attrNameLst>
                                      </p:cBhvr>
                                      <p:tavLst>
                                        <p:tav tm="0">
                                          <p:val>
                                            <p:fltVal val="0"/>
                                          </p:val>
                                        </p:tav>
                                        <p:tav tm="100000">
                                          <p:val>
                                            <p:strVal val="#ppt_w"/>
                                          </p:val>
                                        </p:tav>
                                      </p:tavLst>
                                    </p:anim>
                                    <p:anim calcmode="lin" valueType="num">
                                      <p:cBhvr>
                                        <p:cTn id="106" dur="500" fill="hold"/>
                                        <p:tgtEl>
                                          <p:spTgt spid="37"/>
                                        </p:tgtEl>
                                        <p:attrNameLst>
                                          <p:attrName>ppt_h</p:attrName>
                                        </p:attrNameLst>
                                      </p:cBhvr>
                                      <p:tavLst>
                                        <p:tav tm="0">
                                          <p:val>
                                            <p:fltVal val="0"/>
                                          </p:val>
                                        </p:tav>
                                        <p:tav tm="100000">
                                          <p:val>
                                            <p:strVal val="#ppt_h"/>
                                          </p:val>
                                        </p:tav>
                                      </p:tavLst>
                                    </p:anim>
                                    <p:animEffect transition="in" filter="fade">
                                      <p:cBhvr>
                                        <p:cTn id="10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13" grpId="0"/>
      <p:bldP spid="19" grpId="0"/>
      <p:bldP spid="25" grpId="0"/>
      <p:bldP spid="27" grpId="0"/>
      <p:bldP spid="28" grpId="0" animBg="1"/>
      <p:bldP spid="29" grpId="0"/>
      <p:bldP spid="30" grpId="0" animBg="1"/>
      <p:bldP spid="31" grpId="0"/>
      <p:bldP spid="32" grpId="0"/>
      <p:bldP spid="33" grpId="0"/>
      <p:bldP spid="34" grpId="0"/>
      <p:bldP spid="35" grpId="0"/>
      <p:bldP spid="36" grpId="0"/>
      <p:bldP spid="3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1870112" y="944071"/>
            <a:ext cx="5703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zh-CN" sz="2000" dirty="0">
                <a:solidFill>
                  <a:srgbClr val="184972"/>
                </a:solidFill>
                <a:latin typeface="Times New Roman" panose="02020603050405020304" pitchFamily="18" charset="0"/>
                <a:ea typeface="黑体" panose="02010609060101010101" pitchFamily="49" charset="-122"/>
              </a:rPr>
              <a:t>五、机</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液位置伺服系统的框图和稳定性分析</a:t>
            </a:r>
          </a:p>
        </p:txBody>
      </p:sp>
      <p:sp>
        <p:nvSpPr>
          <p:cNvPr id="3" name="直角三角形 2">
            <a:extLst>
              <a:ext uri="{FF2B5EF4-FFF2-40B4-BE49-F238E27FC236}">
                <a16:creationId xmlns:a16="http://schemas.microsoft.com/office/drawing/2014/main" id="{90ABA90F-2052-4D3E-8D4B-DEC2F2CC56E9}"/>
              </a:ext>
            </a:extLst>
          </p:cNvPr>
          <p:cNvSpPr/>
          <p:nvPr/>
        </p:nvSpPr>
        <p:spPr>
          <a:xfrm rot="18962245" flipV="1">
            <a:off x="1481947" y="93853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4" name="直角三角形 3">
            <a:extLst>
              <a:ext uri="{FF2B5EF4-FFF2-40B4-BE49-F238E27FC236}">
                <a16:creationId xmlns:a16="http://schemas.microsoft.com/office/drawing/2014/main" id="{5B9F5E73-DA8A-4B66-AD64-3AC6EC174A47}"/>
              </a:ext>
            </a:extLst>
          </p:cNvPr>
          <p:cNvSpPr/>
          <p:nvPr/>
        </p:nvSpPr>
        <p:spPr>
          <a:xfrm rot="18962245" flipV="1">
            <a:off x="1632194" y="93853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6827684" y="92426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6977931" y="92426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1319769" y="142770"/>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第七节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机</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液位置伺服系统的动态特性</a:t>
            </a:r>
          </a:p>
        </p:txBody>
      </p:sp>
      <p:sp>
        <p:nvSpPr>
          <p:cNvPr id="9" name="矩形 8">
            <a:extLst>
              <a:ext uri="{FF2B5EF4-FFF2-40B4-BE49-F238E27FC236}">
                <a16:creationId xmlns:a16="http://schemas.microsoft.com/office/drawing/2014/main" id="{DEBEC466-6C7B-4EB7-A428-E844A57EA81D}"/>
              </a:ext>
            </a:extLst>
          </p:cNvPr>
          <p:cNvSpPr/>
          <p:nvPr/>
        </p:nvSpPr>
        <p:spPr>
          <a:xfrm>
            <a:off x="1824331" y="1351255"/>
            <a:ext cx="5588117" cy="784254"/>
          </a:xfrm>
          <a:prstGeom prst="rect">
            <a:avLst/>
          </a:prstGeom>
        </p:spPr>
        <p:txBody>
          <a:bodyPr wrap="square">
            <a:spAutoFit/>
          </a:bodyPr>
          <a:lstStyle/>
          <a:p>
            <a:pPr indent="432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液位置伺服系统具有机械反馈</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是一闭环系统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有以下关系式</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5CADB916-4496-44B7-8C4F-DDDEBFF72879}"/>
                  </a:ext>
                </a:extLst>
              </p:cNvPr>
              <p:cNvSpPr/>
              <p:nvPr/>
            </p:nvSpPr>
            <p:spPr>
              <a:xfrm>
                <a:off x="3629413" y="2103313"/>
                <a:ext cx="1766701"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V</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i</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zh-CN" altLang="en-US" sz="1400" i="0">
                              <a:latin typeface="Cambria Math" panose="02040503050406030204" pitchFamily="18" charset="0"/>
                            </a:rPr>
                            <m:t>o</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0" name="矩形 9">
                <a:extLst>
                  <a:ext uri="{FF2B5EF4-FFF2-40B4-BE49-F238E27FC236}">
                    <a16:creationId xmlns:a16="http://schemas.microsoft.com/office/drawing/2014/main" id="{5CADB916-4496-44B7-8C4F-DDDEBFF72879}"/>
                  </a:ext>
                </a:extLst>
              </p:cNvPr>
              <p:cNvSpPr>
                <a:spLocks noRot="1" noChangeAspect="1" noMove="1" noResize="1" noEditPoints="1" noAdjustHandles="1" noChangeArrowheads="1" noChangeShapeType="1" noTextEdit="1"/>
              </p:cNvSpPr>
              <p:nvPr/>
            </p:nvSpPr>
            <p:spPr>
              <a:xfrm>
                <a:off x="3629413" y="2103313"/>
                <a:ext cx="1766701" cy="307777"/>
              </a:xfrm>
              <a:prstGeom prst="rect">
                <a:avLst/>
              </a:prstGeom>
              <a:blipFill>
                <a:blip r:embed="rId2"/>
                <a:stretch>
                  <a:fillRect b="-7843"/>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936ADB93-E952-4589-BB96-B7849B607F05}"/>
              </a:ext>
            </a:extLst>
          </p:cNvPr>
          <p:cNvSpPr/>
          <p:nvPr/>
        </p:nvSpPr>
        <p:spPr>
          <a:xfrm>
            <a:off x="2040277" y="2372990"/>
            <a:ext cx="5448372" cy="784254"/>
          </a:xfrm>
          <a:prstGeom prst="rect">
            <a:avLst/>
          </a:prstGeom>
        </p:spPr>
        <p:txBody>
          <a:bodyPr wrap="square">
            <a:spAutoFit/>
          </a:bodyPr>
          <a:lstStyle/>
          <a:p>
            <a:pPr indent="2667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根据式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(12-78)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可得机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液位置伺服系统的框图如图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p>
        </p:txBody>
      </p:sp>
      <p:pic>
        <p:nvPicPr>
          <p:cNvPr id="26" name="12T18.EPS" descr="id:2147508924;FounderCES">
            <a:extLst>
              <a:ext uri="{FF2B5EF4-FFF2-40B4-BE49-F238E27FC236}">
                <a16:creationId xmlns:a16="http://schemas.microsoft.com/office/drawing/2014/main" id="{8FE7B7B9-E346-45BE-8035-3DECB2ECBBB2}"/>
              </a:ext>
            </a:extLst>
          </p:cNvPr>
          <p:cNvPicPr/>
          <p:nvPr/>
        </p:nvPicPr>
        <p:blipFill>
          <a:blip r:embed="rId3"/>
          <a:stretch>
            <a:fillRect/>
          </a:stretch>
        </p:blipFill>
        <p:spPr>
          <a:xfrm>
            <a:off x="3500268" y="2743089"/>
            <a:ext cx="3275330" cy="1475105"/>
          </a:xfrm>
          <a:prstGeom prst="rect">
            <a:avLst/>
          </a:prstGeom>
        </p:spPr>
      </p:pic>
      <p:sp>
        <p:nvSpPr>
          <p:cNvPr id="12" name="矩形 11">
            <a:extLst>
              <a:ext uri="{FF2B5EF4-FFF2-40B4-BE49-F238E27FC236}">
                <a16:creationId xmlns:a16="http://schemas.microsoft.com/office/drawing/2014/main" id="{0266B400-894B-4E56-86D9-D682EE9AA697}"/>
              </a:ext>
            </a:extLst>
          </p:cNvPr>
          <p:cNvSpPr/>
          <p:nvPr/>
        </p:nvSpPr>
        <p:spPr>
          <a:xfrm>
            <a:off x="3925633" y="4218194"/>
            <a:ext cx="2223686" cy="252633"/>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12-18</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机</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液位置伺服系统的框图</a:t>
            </a:r>
            <a:endParaRPr lang="zh-CN" alt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CF4FA579-49E2-4A07-9477-7E3C9BB592D2}"/>
              </a:ext>
            </a:extLst>
          </p:cNvPr>
          <p:cNvSpPr/>
          <p:nvPr/>
        </p:nvSpPr>
        <p:spPr>
          <a:xfrm>
            <a:off x="5128212" y="2159429"/>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12-82</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93137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1000" fill="hold"/>
                                        <p:tgtEl>
                                          <p:spTgt spid="9"/>
                                        </p:tgtEl>
                                        <p:attrNameLst>
                                          <p:attrName>ppt_w</p:attrName>
                                        </p:attrNameLst>
                                      </p:cBhvr>
                                      <p:tavLst>
                                        <p:tav tm="0">
                                          <p:val>
                                            <p:fltVal val="0"/>
                                          </p:val>
                                        </p:tav>
                                        <p:tav tm="100000">
                                          <p:val>
                                            <p:strVal val="#ppt_w"/>
                                          </p:val>
                                        </p:tav>
                                      </p:tavLst>
                                    </p:anim>
                                    <p:anim calcmode="lin" valueType="num">
                                      <p:cBhvr>
                                        <p:cTn id="35" dur="1000" fill="hold"/>
                                        <p:tgtEl>
                                          <p:spTgt spid="9"/>
                                        </p:tgtEl>
                                        <p:attrNameLst>
                                          <p:attrName>ppt_h</p:attrName>
                                        </p:attrNameLst>
                                      </p:cBhvr>
                                      <p:tavLst>
                                        <p:tav tm="0">
                                          <p:val>
                                            <p:fltVal val="0"/>
                                          </p:val>
                                        </p:tav>
                                        <p:tav tm="100000">
                                          <p:val>
                                            <p:strVal val="#ppt_h"/>
                                          </p:val>
                                        </p:tav>
                                      </p:tavLst>
                                    </p:anim>
                                    <p:anim calcmode="lin" valueType="num">
                                      <p:cBhvr>
                                        <p:cTn id="36" dur="1000" fill="hold"/>
                                        <p:tgtEl>
                                          <p:spTgt spid="9"/>
                                        </p:tgtEl>
                                        <p:attrNameLst>
                                          <p:attrName>style.rotation</p:attrName>
                                        </p:attrNameLst>
                                      </p:cBhvr>
                                      <p:tavLst>
                                        <p:tav tm="0">
                                          <p:val>
                                            <p:fltVal val="90"/>
                                          </p:val>
                                        </p:tav>
                                        <p:tav tm="100000">
                                          <p:val>
                                            <p:fltVal val="0"/>
                                          </p:val>
                                        </p:tav>
                                      </p:tavLst>
                                    </p:anim>
                                    <p:animEffect transition="in" filter="fade">
                                      <p:cBhvr>
                                        <p:cTn id="37" dur="1000"/>
                                        <p:tgtEl>
                                          <p:spTgt spid="9"/>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ppt_w</p:attrName>
                                        </p:attrNameLst>
                                      </p:cBhvr>
                                      <p:tavLst>
                                        <p:tav tm="0">
                                          <p:val>
                                            <p:fltVal val="0"/>
                                          </p:val>
                                        </p:tav>
                                        <p:tav tm="100000">
                                          <p:val>
                                            <p:strVal val="#ppt_w"/>
                                          </p:val>
                                        </p:tav>
                                      </p:tavLst>
                                    </p:anim>
                                    <p:anim calcmode="lin" valueType="num">
                                      <p:cBhvr>
                                        <p:cTn id="41" dur="1000" fill="hold"/>
                                        <p:tgtEl>
                                          <p:spTgt spid="10"/>
                                        </p:tgtEl>
                                        <p:attrNameLst>
                                          <p:attrName>ppt_h</p:attrName>
                                        </p:attrNameLst>
                                      </p:cBhvr>
                                      <p:tavLst>
                                        <p:tav tm="0">
                                          <p:val>
                                            <p:fltVal val="0"/>
                                          </p:val>
                                        </p:tav>
                                        <p:tav tm="100000">
                                          <p:val>
                                            <p:strVal val="#ppt_h"/>
                                          </p:val>
                                        </p:tav>
                                      </p:tavLst>
                                    </p:anim>
                                    <p:anim calcmode="lin" valueType="num">
                                      <p:cBhvr>
                                        <p:cTn id="42" dur="1000" fill="hold"/>
                                        <p:tgtEl>
                                          <p:spTgt spid="10"/>
                                        </p:tgtEl>
                                        <p:attrNameLst>
                                          <p:attrName>style.rotation</p:attrName>
                                        </p:attrNameLst>
                                      </p:cBhvr>
                                      <p:tavLst>
                                        <p:tav tm="0">
                                          <p:val>
                                            <p:fltVal val="90"/>
                                          </p:val>
                                        </p:tav>
                                        <p:tav tm="100000">
                                          <p:val>
                                            <p:fltVal val="0"/>
                                          </p:val>
                                        </p:tav>
                                      </p:tavLst>
                                    </p:anim>
                                    <p:animEffect transition="in" filter="fade">
                                      <p:cBhvr>
                                        <p:cTn id="43" dur="1000"/>
                                        <p:tgtEl>
                                          <p:spTgt spid="10"/>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1000" fill="hold"/>
                                        <p:tgtEl>
                                          <p:spTgt spid="14"/>
                                        </p:tgtEl>
                                        <p:attrNameLst>
                                          <p:attrName>ppt_w</p:attrName>
                                        </p:attrNameLst>
                                      </p:cBhvr>
                                      <p:tavLst>
                                        <p:tav tm="0">
                                          <p:val>
                                            <p:fltVal val="0"/>
                                          </p:val>
                                        </p:tav>
                                        <p:tav tm="100000">
                                          <p:val>
                                            <p:strVal val="#ppt_w"/>
                                          </p:val>
                                        </p:tav>
                                      </p:tavLst>
                                    </p:anim>
                                    <p:anim calcmode="lin" valueType="num">
                                      <p:cBhvr>
                                        <p:cTn id="47" dur="1000" fill="hold"/>
                                        <p:tgtEl>
                                          <p:spTgt spid="14"/>
                                        </p:tgtEl>
                                        <p:attrNameLst>
                                          <p:attrName>ppt_h</p:attrName>
                                        </p:attrNameLst>
                                      </p:cBhvr>
                                      <p:tavLst>
                                        <p:tav tm="0">
                                          <p:val>
                                            <p:fltVal val="0"/>
                                          </p:val>
                                        </p:tav>
                                        <p:tav tm="100000">
                                          <p:val>
                                            <p:strVal val="#ppt_h"/>
                                          </p:val>
                                        </p:tav>
                                      </p:tavLst>
                                    </p:anim>
                                    <p:anim calcmode="lin" valueType="num">
                                      <p:cBhvr>
                                        <p:cTn id="48" dur="1000" fill="hold"/>
                                        <p:tgtEl>
                                          <p:spTgt spid="14"/>
                                        </p:tgtEl>
                                        <p:attrNameLst>
                                          <p:attrName>style.rotation</p:attrName>
                                        </p:attrNameLst>
                                      </p:cBhvr>
                                      <p:tavLst>
                                        <p:tav tm="0">
                                          <p:val>
                                            <p:fltVal val="90"/>
                                          </p:val>
                                        </p:tav>
                                        <p:tav tm="100000">
                                          <p:val>
                                            <p:fltVal val="0"/>
                                          </p:val>
                                        </p:tav>
                                      </p:tavLst>
                                    </p:anim>
                                    <p:animEffect transition="in" filter="fade">
                                      <p:cBhvr>
                                        <p:cTn id="49" dur="10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0-#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fill="hold"/>
                                        <p:tgtEl>
                                          <p:spTgt spid="26"/>
                                        </p:tgtEl>
                                        <p:attrNameLst>
                                          <p:attrName>ppt_x</p:attrName>
                                        </p:attrNameLst>
                                      </p:cBhvr>
                                      <p:tavLst>
                                        <p:tav tm="0">
                                          <p:val>
                                            <p:strVal val="1+#ppt_w/2"/>
                                          </p:val>
                                        </p:tav>
                                        <p:tav tm="100000">
                                          <p:val>
                                            <p:strVal val="#ppt_x"/>
                                          </p:val>
                                        </p:tav>
                                      </p:tavLst>
                                    </p:anim>
                                    <p:anim calcmode="lin" valueType="num">
                                      <p:cBhvr additive="base">
                                        <p:cTn id="59" dur="500" fill="hold"/>
                                        <p:tgtEl>
                                          <p:spTgt spid="26"/>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500" fill="hold"/>
                                        <p:tgtEl>
                                          <p:spTgt spid="12"/>
                                        </p:tgtEl>
                                        <p:attrNameLst>
                                          <p:attrName>ppt_x</p:attrName>
                                        </p:attrNameLst>
                                      </p:cBhvr>
                                      <p:tavLst>
                                        <p:tav tm="0">
                                          <p:val>
                                            <p:strVal val="1+#ppt_w/2"/>
                                          </p:val>
                                        </p:tav>
                                        <p:tav tm="100000">
                                          <p:val>
                                            <p:strVal val="#ppt_x"/>
                                          </p:val>
                                        </p:tav>
                                      </p:tavLst>
                                    </p:anim>
                                    <p:anim calcmode="lin" valueType="num">
                                      <p:cBhvr additive="base">
                                        <p:cTn id="6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9" grpId="0"/>
      <p:bldP spid="10" grpId="0"/>
      <p:bldP spid="11" grpId="0"/>
      <p:bldP spid="12"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422312" y="938650"/>
            <a:ext cx="5703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zh-CN" sz="2000" dirty="0">
                <a:solidFill>
                  <a:srgbClr val="184972"/>
                </a:solidFill>
                <a:latin typeface="Times New Roman" panose="02020603050405020304" pitchFamily="18" charset="0"/>
                <a:ea typeface="黑体" panose="02010609060101010101" pitchFamily="49" charset="-122"/>
              </a:rPr>
              <a:t>五、机</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液位置伺服系统的框图和稳定性分析</a:t>
            </a: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75731" y="9433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74516" y="9433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1319769" y="142770"/>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第七节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机</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液位置伺服系统的动态特性</a:t>
            </a:r>
          </a:p>
        </p:txBody>
      </p:sp>
      <p:sp>
        <p:nvSpPr>
          <p:cNvPr id="13" name="矩形 12">
            <a:extLst>
              <a:ext uri="{FF2B5EF4-FFF2-40B4-BE49-F238E27FC236}">
                <a16:creationId xmlns:a16="http://schemas.microsoft.com/office/drawing/2014/main" id="{5A071BB0-B0B3-4BFE-952E-C03FCC67101B}"/>
              </a:ext>
            </a:extLst>
          </p:cNvPr>
          <p:cNvSpPr/>
          <p:nvPr/>
        </p:nvSpPr>
        <p:spPr>
          <a:xfrm>
            <a:off x="764155" y="1384132"/>
            <a:ext cx="3788796" cy="1153586"/>
          </a:xfrm>
          <a:prstGeom prst="rect">
            <a:avLst/>
          </a:prstGeom>
        </p:spPr>
        <p:txBody>
          <a:bodyPr wrap="square">
            <a:spAutoFit/>
          </a:bodyPr>
          <a:lstStyle/>
          <a:p>
            <a:pPr indent="360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当运用开环系统的对数频率特性图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博德图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来判定闭环系统是否稳定时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(12-80)</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得开环传递函数</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2540A8E4-447D-4F98-B501-F4387DA1700C}"/>
                  </a:ext>
                </a:extLst>
              </p:cNvPr>
              <p:cNvSpPr/>
              <p:nvPr/>
            </p:nvSpPr>
            <p:spPr>
              <a:xfrm>
                <a:off x="1065071" y="2685897"/>
                <a:ext cx="2341089" cy="8091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𝑊</m:t>
                          </m:r>
                        </m:e>
                        <m:sub>
                          <m:r>
                            <a:rPr lang="zh-CN" altLang="en-US" sz="1400" i="0">
                              <a:latin typeface="Cambria Math" panose="02040503050406030204" pitchFamily="18" charset="0"/>
                            </a:rPr>
                            <m:t>1</m:t>
                          </m:r>
                        </m:sub>
                      </m:sSub>
                      <m:r>
                        <m:rPr>
                          <m:nor/>
                        </m:rPr>
                        <a:rPr lang="zh-CN" altLang="en-US" sz="1400" i="1">
                          <a:latin typeface="Times New Roman" panose="02020603050405020304" pitchFamily="18" charset="0"/>
                          <a:ea typeface="黑体" panose="02010609060101010101" pitchFamily="49" charset="-122"/>
                        </a:rPr>
                        <m:t>(</m:t>
                      </m:r>
                      <m:r>
                        <a:rPr lang="zh-CN" altLang="en-US" sz="1400" i="1">
                          <a:latin typeface="Cambria Math" panose="02040503050406030204" pitchFamily="18" charset="0"/>
                        </a:rPr>
                        <m:t>𝑠</m:t>
                      </m:r>
                      <m:r>
                        <m:rPr>
                          <m:nor/>
                        </m:rPr>
                        <a:rPr lang="zh-CN" altLang="en-US" sz="1400" i="1">
                          <a:latin typeface="Times New Roman" panose="02020603050405020304" pitchFamily="18" charset="0"/>
                          <a:ea typeface="黑体" panose="02010609060101010101" pitchFamily="49" charset="-122"/>
                        </a:rPr>
                        <m:t>)</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a:rPr lang="zh-CN" altLang="en-US" sz="1400" i="1">
                                  <a:latin typeface="Cambria Math" panose="02040503050406030204" pitchFamily="18" charset="0"/>
                                </a:rPr>
                                <m:t>𝑣</m:t>
                              </m:r>
                            </m:sub>
                          </m:sSub>
                        </m:num>
                        <m:den>
                          <m:r>
                            <a:rPr lang="zh-CN" altLang="en-US" sz="1400" i="1">
                              <a:latin typeface="Cambria Math" panose="02040503050406030204" pitchFamily="18" charset="0"/>
                            </a:rPr>
                            <m:t>𝑠</m:t>
                          </m:r>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𝑠</m:t>
                                      </m:r>
                                    </m:e>
                                    <m:sup>
                                      <m:r>
                                        <a:rPr lang="zh-CN" altLang="en-US" sz="1400" i="0">
                                          <a:latin typeface="Cambria Math" panose="02040503050406030204" pitchFamily="18" charset="0"/>
                                        </a:rPr>
                                        <m:t>2</m:t>
                                      </m:r>
                                    </m:sup>
                                  </m:sSup>
                                </m:num>
                                <m:den>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h</m:t>
                                      </m:r>
                                    </m:sub>
                                    <m:sup>
                                      <m:r>
                                        <a:rPr lang="zh-CN" altLang="en-US" sz="1400" i="0">
                                          <a:latin typeface="Cambria Math" panose="02040503050406030204" pitchFamily="18" charset="0"/>
                                        </a:rPr>
                                        <m:t>2</m:t>
                                      </m:r>
                                    </m:sup>
                                  </m:sSubSup>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𝜁</m:t>
                                      </m:r>
                                    </m:e>
                                    <m:sub>
                                      <m:r>
                                        <m:rPr>
                                          <m:sty m:val="p"/>
                                        </m:rPr>
                                        <a:rPr lang="zh-CN" altLang="en-US" sz="1400" i="0">
                                          <a:latin typeface="Cambria Math" panose="02040503050406030204" pitchFamily="18" charset="0"/>
                                        </a:rPr>
                                        <m:t>h</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zh-CN" altLang="en-US" sz="1400" i="0">
                                          <a:latin typeface="Cambria Math" panose="02040503050406030204" pitchFamily="18" charset="0"/>
                                        </a:rPr>
                                        <m:t>h</m:t>
                                      </m:r>
                                    </m:sub>
                                  </m:sSub>
                                </m:den>
                              </m:f>
                              <m:r>
                                <a:rPr lang="zh-CN" altLang="en-US" sz="1400" i="1">
                                  <a:latin typeface="Cambria Math" panose="02040503050406030204" pitchFamily="18" charset="0"/>
                                </a:rPr>
                                <m:t>𝑠</m:t>
                              </m:r>
                              <m:r>
                                <a:rPr lang="zh-CN" altLang="en-US" sz="1400" i="0">
                                  <a:latin typeface="Cambria Math" panose="02040503050406030204" pitchFamily="18" charset="0"/>
                                </a:rPr>
                                <m:t>+1</m:t>
                              </m:r>
                            </m:e>
                          </m:d>
                        </m:den>
                      </m:f>
                    </m:oMath>
                  </m:oMathPara>
                </a14:m>
                <a:endParaRPr lang="zh-CN" altLang="en-US" sz="1400" dirty="0">
                  <a:latin typeface="Times New Roman" panose="02020603050405020304" pitchFamily="18" charset="0"/>
                  <a:ea typeface="黑体" panose="02010609060101010101" pitchFamily="49" charset="-122"/>
                </a:endParaRPr>
              </a:p>
            </p:txBody>
          </p:sp>
        </mc:Choice>
        <mc:Fallback xmlns="">
          <p:sp>
            <p:nvSpPr>
              <p:cNvPr id="15" name="矩形 14">
                <a:extLst>
                  <a:ext uri="{FF2B5EF4-FFF2-40B4-BE49-F238E27FC236}">
                    <a16:creationId xmlns:a16="http://schemas.microsoft.com/office/drawing/2014/main" id="{2540A8E4-447D-4F98-B501-F4387DA1700C}"/>
                  </a:ext>
                </a:extLst>
              </p:cNvPr>
              <p:cNvSpPr>
                <a:spLocks noRot="1" noChangeAspect="1" noMove="1" noResize="1" noEditPoints="1" noAdjustHandles="1" noChangeArrowheads="1" noChangeShapeType="1" noTextEdit="1"/>
              </p:cNvSpPr>
              <p:nvPr/>
            </p:nvSpPr>
            <p:spPr>
              <a:xfrm>
                <a:off x="1065071" y="2685897"/>
                <a:ext cx="2341089" cy="80919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A06B421D-E888-4A34-8157-5813A8657690}"/>
                  </a:ext>
                </a:extLst>
              </p:cNvPr>
              <p:cNvSpPr/>
              <p:nvPr/>
            </p:nvSpPr>
            <p:spPr>
              <a:xfrm>
                <a:off x="764155" y="3542287"/>
                <a:ext cx="4520167" cy="1004249"/>
              </a:xfrm>
              <a:prstGeom prst="rect">
                <a:avLst/>
              </a:prstGeom>
            </p:spPr>
            <p:txBody>
              <a:bodyPr wrap="square">
                <a:spAutoFit/>
              </a:bodyPr>
              <a:lstStyle/>
              <a:p>
                <a:pPr>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600" i="1"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i="1" baseline="-25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速度放大系数或开环放大系数</a:t>
                </a:r>
                <a:r>
                  <a:rPr lang="en-US"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p>
              <a:p>
                <a:pPr>
                  <a:lnSpc>
                    <a:spcPct val="150000"/>
                  </a:lnSpc>
                  <a:spcAft>
                    <a:spcPts val="0"/>
                  </a:spcAft>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i="1"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i="1" baseline="-25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i="1"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f>
                      <m:fPr>
                        <m:ctrlPr>
                          <a:rPr lang="zh-CN" altLang="zh-CN"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effectLst/>
                                <a:latin typeface="Cambria Math" panose="02040503050406030204" pitchFamily="18" charset="0"/>
                                <a:ea typeface="方正书宋_GBK"/>
                                <a:cs typeface="Times New Roman" panose="02020603050405020304" pitchFamily="18" charset="0"/>
                              </a:rPr>
                              <m:t>𝐾</m:t>
                            </m:r>
                          </m:e>
                          <m:sub>
                            <m:r>
                              <a:rPr lang="en-US" altLang="zh-CN" sz="1600" i="1">
                                <a:solidFill>
                                  <a:srgbClr val="000000"/>
                                </a:solidFill>
                                <a:effectLst/>
                                <a:latin typeface="Cambria Math" panose="02040503050406030204" pitchFamily="18" charset="0"/>
                                <a:ea typeface="方正书宋_GBK"/>
                                <a:cs typeface="Times New Roman" panose="02020603050405020304" pitchFamily="18" charset="0"/>
                              </a:rPr>
                              <m:t>𝑞</m:t>
                            </m:r>
                          </m:sub>
                        </m:sSub>
                      </m:num>
                      <m:den>
                        <m:sSub>
                          <m:sSubPr>
                            <m:ctrlPr>
                              <a:rPr lang="zh-CN" altLang="zh-CN"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effectLst/>
                                <a:latin typeface="Cambria Math" panose="02040503050406030204" pitchFamily="18" charset="0"/>
                                <a:ea typeface="方正书宋_GBK"/>
                                <a:cs typeface="Times New Roman" panose="02020603050405020304" pitchFamily="18" charset="0"/>
                              </a:rPr>
                              <m:t>𝐴</m:t>
                            </m:r>
                          </m:e>
                          <m:sub>
                            <m:r>
                              <m:rPr>
                                <m:sty m:val="p"/>
                              </m:rPr>
                              <a:rPr lang="en-US" altLang="zh-CN" sz="1600">
                                <a:solidFill>
                                  <a:srgbClr val="000000"/>
                                </a:solidFill>
                                <a:effectLst/>
                                <a:latin typeface="Cambria Math" panose="02040503050406030204" pitchFamily="18" charset="0"/>
                                <a:ea typeface="方正书宋_GBK"/>
                                <a:cs typeface="Times New Roman" panose="02020603050405020304" pitchFamily="18" charset="0"/>
                              </a:rPr>
                              <m:t>c</m:t>
                            </m:r>
                          </m:sub>
                        </m:sSub>
                      </m:den>
                    </m:f>
                  </m:oMath>
                </a14:m>
                <a:r>
                  <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p>
            </p:txBody>
          </p:sp>
        </mc:Choice>
        <mc:Fallback xmlns="">
          <p:sp>
            <p:nvSpPr>
              <p:cNvPr id="16" name="矩形 15">
                <a:extLst>
                  <a:ext uri="{FF2B5EF4-FFF2-40B4-BE49-F238E27FC236}">
                    <a16:creationId xmlns:a16="http://schemas.microsoft.com/office/drawing/2014/main" id="{A06B421D-E888-4A34-8157-5813A8657690}"/>
                  </a:ext>
                </a:extLst>
              </p:cNvPr>
              <p:cNvSpPr>
                <a:spLocks noRot="1" noChangeAspect="1" noMove="1" noResize="1" noEditPoints="1" noAdjustHandles="1" noChangeArrowheads="1" noChangeShapeType="1" noTextEdit="1"/>
              </p:cNvSpPr>
              <p:nvPr/>
            </p:nvSpPr>
            <p:spPr>
              <a:xfrm>
                <a:off x="764155" y="3542287"/>
                <a:ext cx="4520167" cy="1004249"/>
              </a:xfrm>
              <a:prstGeom prst="rect">
                <a:avLst/>
              </a:prstGeom>
              <a:blipFill>
                <a:blip r:embed="rId3"/>
                <a:stretch>
                  <a:fillRect l="-674"/>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055012E3-2D3B-4962-870E-E6B66FC07108}"/>
              </a:ext>
            </a:extLst>
          </p:cNvPr>
          <p:cNvSpPr/>
          <p:nvPr/>
        </p:nvSpPr>
        <p:spPr>
          <a:xfrm>
            <a:off x="6392074" y="4373615"/>
            <a:ext cx="1492716" cy="252633"/>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12-19</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开环博德图</a:t>
            </a:r>
            <a:endParaRPr lang="zh-CN" alt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C20EE543-857E-4E7F-AE67-E5845A45E90C}"/>
              </a:ext>
            </a:extLst>
          </p:cNvPr>
          <p:cNvSpPr/>
          <p:nvPr/>
        </p:nvSpPr>
        <p:spPr>
          <a:xfrm>
            <a:off x="4961817" y="1435651"/>
            <a:ext cx="3877985"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绘出式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的博德图如图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endParaRPr lang="zh-CN" altLang="en-US" sz="1600" dirty="0">
              <a:latin typeface="Times New Roman" panose="02020603050405020304" pitchFamily="18" charset="0"/>
              <a:ea typeface="黑体" panose="02010609060101010101" pitchFamily="49" charset="-122"/>
            </a:endParaRPr>
          </a:p>
        </p:txBody>
      </p:sp>
      <p:pic>
        <p:nvPicPr>
          <p:cNvPr id="24" name="12T19.EPS" descr="id:2147508936;FounderCES">
            <a:extLst>
              <a:ext uri="{FF2B5EF4-FFF2-40B4-BE49-F238E27FC236}">
                <a16:creationId xmlns:a16="http://schemas.microsoft.com/office/drawing/2014/main" id="{FC12C8F8-2433-4226-A798-C462BD3B3767}"/>
              </a:ext>
            </a:extLst>
          </p:cNvPr>
          <p:cNvPicPr/>
          <p:nvPr/>
        </p:nvPicPr>
        <p:blipFill>
          <a:blip r:embed="rId4"/>
          <a:stretch>
            <a:fillRect/>
          </a:stretch>
        </p:blipFill>
        <p:spPr>
          <a:xfrm>
            <a:off x="5614523" y="1707942"/>
            <a:ext cx="2807970" cy="2735580"/>
          </a:xfrm>
          <a:prstGeom prst="rect">
            <a:avLst/>
          </a:prstGeom>
        </p:spPr>
      </p:pic>
      <p:sp>
        <p:nvSpPr>
          <p:cNvPr id="25" name="圆角矩形 6">
            <a:extLst>
              <a:ext uri="{FF2B5EF4-FFF2-40B4-BE49-F238E27FC236}">
                <a16:creationId xmlns:a16="http://schemas.microsoft.com/office/drawing/2014/main" id="{A7A5A97D-8002-434B-8B4E-64AAA880AF2E}"/>
              </a:ext>
            </a:extLst>
          </p:cNvPr>
          <p:cNvSpPr/>
          <p:nvPr/>
        </p:nvSpPr>
        <p:spPr>
          <a:xfrm>
            <a:off x="764155" y="1377833"/>
            <a:ext cx="3998345" cy="327171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27" name="圆角矩形 6">
            <a:extLst>
              <a:ext uri="{FF2B5EF4-FFF2-40B4-BE49-F238E27FC236}">
                <a16:creationId xmlns:a16="http://schemas.microsoft.com/office/drawing/2014/main" id="{98379015-3209-4B21-9308-C1FD1AF88C7B}"/>
              </a:ext>
            </a:extLst>
          </p:cNvPr>
          <p:cNvSpPr/>
          <p:nvPr/>
        </p:nvSpPr>
        <p:spPr>
          <a:xfrm>
            <a:off x="4853867" y="1377833"/>
            <a:ext cx="3998345" cy="327171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23" name="矩形 22">
            <a:extLst>
              <a:ext uri="{FF2B5EF4-FFF2-40B4-BE49-F238E27FC236}">
                <a16:creationId xmlns:a16="http://schemas.microsoft.com/office/drawing/2014/main" id="{2BE8AA08-FD01-4DB9-87A8-52B7C618F640}"/>
              </a:ext>
            </a:extLst>
          </p:cNvPr>
          <p:cNvSpPr/>
          <p:nvPr/>
        </p:nvSpPr>
        <p:spPr>
          <a:xfrm>
            <a:off x="3280235" y="2836794"/>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12-83</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1379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1+#ppt_w/2"/>
                                          </p:val>
                                        </p:tav>
                                        <p:tav tm="100000">
                                          <p:val>
                                            <p:strVal val="#ppt_x"/>
                                          </p:val>
                                        </p:tav>
                                      </p:tavLst>
                                    </p:anim>
                                    <p:anim calcmode="lin" valueType="num">
                                      <p:cBhvr additive="base">
                                        <p:cTn id="16"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1000" fill="hold"/>
                                        <p:tgtEl>
                                          <p:spTgt spid="23"/>
                                        </p:tgtEl>
                                        <p:attrNameLst>
                                          <p:attrName>ppt_w</p:attrName>
                                        </p:attrNameLst>
                                      </p:cBhvr>
                                      <p:tavLst>
                                        <p:tav tm="0">
                                          <p:val>
                                            <p:fltVal val="0"/>
                                          </p:val>
                                        </p:tav>
                                        <p:tav tm="100000">
                                          <p:val>
                                            <p:strVal val="#ppt_w"/>
                                          </p:val>
                                        </p:tav>
                                      </p:tavLst>
                                    </p:anim>
                                    <p:anim calcmode="lin" valueType="num">
                                      <p:cBhvr>
                                        <p:cTn id="29" dur="1000" fill="hold"/>
                                        <p:tgtEl>
                                          <p:spTgt spid="23"/>
                                        </p:tgtEl>
                                        <p:attrNameLst>
                                          <p:attrName>ppt_h</p:attrName>
                                        </p:attrNameLst>
                                      </p:cBhvr>
                                      <p:tavLst>
                                        <p:tav tm="0">
                                          <p:val>
                                            <p:fltVal val="0"/>
                                          </p:val>
                                        </p:tav>
                                        <p:tav tm="100000">
                                          <p:val>
                                            <p:strVal val="#ppt_h"/>
                                          </p:val>
                                        </p:tav>
                                      </p:tavLst>
                                    </p:anim>
                                    <p:anim calcmode="lin" valueType="num">
                                      <p:cBhvr>
                                        <p:cTn id="30" dur="1000" fill="hold"/>
                                        <p:tgtEl>
                                          <p:spTgt spid="23"/>
                                        </p:tgtEl>
                                        <p:attrNameLst>
                                          <p:attrName>style.rotation</p:attrName>
                                        </p:attrNameLst>
                                      </p:cBhvr>
                                      <p:tavLst>
                                        <p:tav tm="0">
                                          <p:val>
                                            <p:fltVal val="90"/>
                                          </p:val>
                                        </p:tav>
                                        <p:tav tm="100000">
                                          <p:val>
                                            <p:fltVal val="0"/>
                                          </p:val>
                                        </p:tav>
                                      </p:tavLst>
                                    </p:anim>
                                    <p:animEffect transition="in" filter="fade">
                                      <p:cBhvr>
                                        <p:cTn id="31" dur="1000"/>
                                        <p:tgtEl>
                                          <p:spTgt spid="23"/>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1000" fill="hold"/>
                                        <p:tgtEl>
                                          <p:spTgt spid="13"/>
                                        </p:tgtEl>
                                        <p:attrNameLst>
                                          <p:attrName>ppt_w</p:attrName>
                                        </p:attrNameLst>
                                      </p:cBhvr>
                                      <p:tavLst>
                                        <p:tav tm="0">
                                          <p:val>
                                            <p:fltVal val="0"/>
                                          </p:val>
                                        </p:tav>
                                        <p:tav tm="100000">
                                          <p:val>
                                            <p:strVal val="#ppt_w"/>
                                          </p:val>
                                        </p:tav>
                                      </p:tavLst>
                                    </p:anim>
                                    <p:anim calcmode="lin" valueType="num">
                                      <p:cBhvr>
                                        <p:cTn id="35" dur="1000" fill="hold"/>
                                        <p:tgtEl>
                                          <p:spTgt spid="13"/>
                                        </p:tgtEl>
                                        <p:attrNameLst>
                                          <p:attrName>ppt_h</p:attrName>
                                        </p:attrNameLst>
                                      </p:cBhvr>
                                      <p:tavLst>
                                        <p:tav tm="0">
                                          <p:val>
                                            <p:fltVal val="0"/>
                                          </p:val>
                                        </p:tav>
                                        <p:tav tm="100000">
                                          <p:val>
                                            <p:strVal val="#ppt_h"/>
                                          </p:val>
                                        </p:tav>
                                      </p:tavLst>
                                    </p:anim>
                                    <p:anim calcmode="lin" valueType="num">
                                      <p:cBhvr>
                                        <p:cTn id="36" dur="1000" fill="hold"/>
                                        <p:tgtEl>
                                          <p:spTgt spid="13"/>
                                        </p:tgtEl>
                                        <p:attrNameLst>
                                          <p:attrName>style.rotation</p:attrName>
                                        </p:attrNameLst>
                                      </p:cBhvr>
                                      <p:tavLst>
                                        <p:tav tm="0">
                                          <p:val>
                                            <p:fltVal val="90"/>
                                          </p:val>
                                        </p:tav>
                                        <p:tav tm="100000">
                                          <p:val>
                                            <p:fltVal val="0"/>
                                          </p:val>
                                        </p:tav>
                                      </p:tavLst>
                                    </p:anim>
                                    <p:animEffect transition="in" filter="fade">
                                      <p:cBhvr>
                                        <p:cTn id="37" dur="1000"/>
                                        <p:tgtEl>
                                          <p:spTgt spid="13"/>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1000" fill="hold"/>
                                        <p:tgtEl>
                                          <p:spTgt spid="15"/>
                                        </p:tgtEl>
                                        <p:attrNameLst>
                                          <p:attrName>ppt_w</p:attrName>
                                        </p:attrNameLst>
                                      </p:cBhvr>
                                      <p:tavLst>
                                        <p:tav tm="0">
                                          <p:val>
                                            <p:fltVal val="0"/>
                                          </p:val>
                                        </p:tav>
                                        <p:tav tm="100000">
                                          <p:val>
                                            <p:strVal val="#ppt_w"/>
                                          </p:val>
                                        </p:tav>
                                      </p:tavLst>
                                    </p:anim>
                                    <p:anim calcmode="lin" valueType="num">
                                      <p:cBhvr>
                                        <p:cTn id="41" dur="1000" fill="hold"/>
                                        <p:tgtEl>
                                          <p:spTgt spid="15"/>
                                        </p:tgtEl>
                                        <p:attrNameLst>
                                          <p:attrName>ppt_h</p:attrName>
                                        </p:attrNameLst>
                                      </p:cBhvr>
                                      <p:tavLst>
                                        <p:tav tm="0">
                                          <p:val>
                                            <p:fltVal val="0"/>
                                          </p:val>
                                        </p:tav>
                                        <p:tav tm="100000">
                                          <p:val>
                                            <p:strVal val="#ppt_h"/>
                                          </p:val>
                                        </p:tav>
                                      </p:tavLst>
                                    </p:anim>
                                    <p:anim calcmode="lin" valueType="num">
                                      <p:cBhvr>
                                        <p:cTn id="42" dur="1000" fill="hold"/>
                                        <p:tgtEl>
                                          <p:spTgt spid="15"/>
                                        </p:tgtEl>
                                        <p:attrNameLst>
                                          <p:attrName>style.rotation</p:attrName>
                                        </p:attrNameLst>
                                      </p:cBhvr>
                                      <p:tavLst>
                                        <p:tav tm="0">
                                          <p:val>
                                            <p:fltVal val="90"/>
                                          </p:val>
                                        </p:tav>
                                        <p:tav tm="100000">
                                          <p:val>
                                            <p:fltVal val="0"/>
                                          </p:val>
                                        </p:tav>
                                      </p:tavLst>
                                    </p:anim>
                                    <p:animEffect transition="in" filter="fade">
                                      <p:cBhvr>
                                        <p:cTn id="43" dur="1000"/>
                                        <p:tgtEl>
                                          <p:spTgt spid="15"/>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1000" fill="hold"/>
                                        <p:tgtEl>
                                          <p:spTgt spid="16"/>
                                        </p:tgtEl>
                                        <p:attrNameLst>
                                          <p:attrName>ppt_w</p:attrName>
                                        </p:attrNameLst>
                                      </p:cBhvr>
                                      <p:tavLst>
                                        <p:tav tm="0">
                                          <p:val>
                                            <p:fltVal val="0"/>
                                          </p:val>
                                        </p:tav>
                                        <p:tav tm="100000">
                                          <p:val>
                                            <p:strVal val="#ppt_w"/>
                                          </p:val>
                                        </p:tav>
                                      </p:tavLst>
                                    </p:anim>
                                    <p:anim calcmode="lin" valueType="num">
                                      <p:cBhvr>
                                        <p:cTn id="47" dur="1000" fill="hold"/>
                                        <p:tgtEl>
                                          <p:spTgt spid="16"/>
                                        </p:tgtEl>
                                        <p:attrNameLst>
                                          <p:attrName>ppt_h</p:attrName>
                                        </p:attrNameLst>
                                      </p:cBhvr>
                                      <p:tavLst>
                                        <p:tav tm="0">
                                          <p:val>
                                            <p:fltVal val="0"/>
                                          </p:val>
                                        </p:tav>
                                        <p:tav tm="100000">
                                          <p:val>
                                            <p:strVal val="#ppt_h"/>
                                          </p:val>
                                        </p:tav>
                                      </p:tavLst>
                                    </p:anim>
                                    <p:anim calcmode="lin" valueType="num">
                                      <p:cBhvr>
                                        <p:cTn id="48" dur="1000" fill="hold"/>
                                        <p:tgtEl>
                                          <p:spTgt spid="16"/>
                                        </p:tgtEl>
                                        <p:attrNameLst>
                                          <p:attrName>style.rotation</p:attrName>
                                        </p:attrNameLst>
                                      </p:cBhvr>
                                      <p:tavLst>
                                        <p:tav tm="0">
                                          <p:val>
                                            <p:fltVal val="90"/>
                                          </p:val>
                                        </p:tav>
                                        <p:tav tm="100000">
                                          <p:val>
                                            <p:fltVal val="0"/>
                                          </p:val>
                                        </p:tav>
                                      </p:tavLst>
                                    </p:anim>
                                    <p:animEffect transition="in" filter="fade">
                                      <p:cBhvr>
                                        <p:cTn id="49" dur="10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1000" fill="hold"/>
                                        <p:tgtEl>
                                          <p:spTgt spid="22"/>
                                        </p:tgtEl>
                                        <p:attrNameLst>
                                          <p:attrName>ppt_w</p:attrName>
                                        </p:attrNameLst>
                                      </p:cBhvr>
                                      <p:tavLst>
                                        <p:tav tm="0">
                                          <p:val>
                                            <p:fltVal val="0"/>
                                          </p:val>
                                        </p:tav>
                                        <p:tav tm="100000">
                                          <p:val>
                                            <p:strVal val="#ppt_w"/>
                                          </p:val>
                                        </p:tav>
                                      </p:tavLst>
                                    </p:anim>
                                    <p:anim calcmode="lin" valueType="num">
                                      <p:cBhvr>
                                        <p:cTn id="62" dur="1000" fill="hold"/>
                                        <p:tgtEl>
                                          <p:spTgt spid="22"/>
                                        </p:tgtEl>
                                        <p:attrNameLst>
                                          <p:attrName>ppt_h</p:attrName>
                                        </p:attrNameLst>
                                      </p:cBhvr>
                                      <p:tavLst>
                                        <p:tav tm="0">
                                          <p:val>
                                            <p:fltVal val="0"/>
                                          </p:val>
                                        </p:tav>
                                        <p:tav tm="100000">
                                          <p:val>
                                            <p:strVal val="#ppt_h"/>
                                          </p:val>
                                        </p:tav>
                                      </p:tavLst>
                                    </p:anim>
                                    <p:anim calcmode="lin" valueType="num">
                                      <p:cBhvr>
                                        <p:cTn id="63" dur="1000" fill="hold"/>
                                        <p:tgtEl>
                                          <p:spTgt spid="22"/>
                                        </p:tgtEl>
                                        <p:attrNameLst>
                                          <p:attrName>style.rotation</p:attrName>
                                        </p:attrNameLst>
                                      </p:cBhvr>
                                      <p:tavLst>
                                        <p:tav tm="0">
                                          <p:val>
                                            <p:fltVal val="90"/>
                                          </p:val>
                                        </p:tav>
                                        <p:tav tm="100000">
                                          <p:val>
                                            <p:fltVal val="0"/>
                                          </p:val>
                                        </p:tav>
                                      </p:tavLst>
                                    </p:anim>
                                    <p:animEffect transition="in" filter="fade">
                                      <p:cBhvr>
                                        <p:cTn id="64" dur="1000"/>
                                        <p:tgtEl>
                                          <p:spTgt spid="22"/>
                                        </p:tgtEl>
                                      </p:cBhvr>
                                    </p:animEffect>
                                  </p:childTnLst>
                                </p:cTn>
                              </p:par>
                              <p:par>
                                <p:cTn id="65" presetID="31"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1000" fill="hold"/>
                                        <p:tgtEl>
                                          <p:spTgt spid="24"/>
                                        </p:tgtEl>
                                        <p:attrNameLst>
                                          <p:attrName>ppt_w</p:attrName>
                                        </p:attrNameLst>
                                      </p:cBhvr>
                                      <p:tavLst>
                                        <p:tav tm="0">
                                          <p:val>
                                            <p:fltVal val="0"/>
                                          </p:val>
                                        </p:tav>
                                        <p:tav tm="100000">
                                          <p:val>
                                            <p:strVal val="#ppt_w"/>
                                          </p:val>
                                        </p:tav>
                                      </p:tavLst>
                                    </p:anim>
                                    <p:anim calcmode="lin" valueType="num">
                                      <p:cBhvr>
                                        <p:cTn id="68" dur="1000" fill="hold"/>
                                        <p:tgtEl>
                                          <p:spTgt spid="24"/>
                                        </p:tgtEl>
                                        <p:attrNameLst>
                                          <p:attrName>ppt_h</p:attrName>
                                        </p:attrNameLst>
                                      </p:cBhvr>
                                      <p:tavLst>
                                        <p:tav tm="0">
                                          <p:val>
                                            <p:fltVal val="0"/>
                                          </p:val>
                                        </p:tav>
                                        <p:tav tm="100000">
                                          <p:val>
                                            <p:strVal val="#ppt_h"/>
                                          </p:val>
                                        </p:tav>
                                      </p:tavLst>
                                    </p:anim>
                                    <p:anim calcmode="lin" valueType="num">
                                      <p:cBhvr>
                                        <p:cTn id="69" dur="1000" fill="hold"/>
                                        <p:tgtEl>
                                          <p:spTgt spid="24"/>
                                        </p:tgtEl>
                                        <p:attrNameLst>
                                          <p:attrName>style.rotation</p:attrName>
                                        </p:attrNameLst>
                                      </p:cBhvr>
                                      <p:tavLst>
                                        <p:tav tm="0">
                                          <p:val>
                                            <p:fltVal val="90"/>
                                          </p:val>
                                        </p:tav>
                                        <p:tav tm="100000">
                                          <p:val>
                                            <p:fltVal val="0"/>
                                          </p:val>
                                        </p:tav>
                                      </p:tavLst>
                                    </p:anim>
                                    <p:animEffect transition="in" filter="fade">
                                      <p:cBhvr>
                                        <p:cTn id="70" dur="1000"/>
                                        <p:tgtEl>
                                          <p:spTgt spid="24"/>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p:cTn id="73" dur="1000" fill="hold"/>
                                        <p:tgtEl>
                                          <p:spTgt spid="17"/>
                                        </p:tgtEl>
                                        <p:attrNameLst>
                                          <p:attrName>ppt_w</p:attrName>
                                        </p:attrNameLst>
                                      </p:cBhvr>
                                      <p:tavLst>
                                        <p:tav tm="0">
                                          <p:val>
                                            <p:fltVal val="0"/>
                                          </p:val>
                                        </p:tav>
                                        <p:tav tm="100000">
                                          <p:val>
                                            <p:strVal val="#ppt_w"/>
                                          </p:val>
                                        </p:tav>
                                      </p:tavLst>
                                    </p:anim>
                                    <p:anim calcmode="lin" valueType="num">
                                      <p:cBhvr>
                                        <p:cTn id="74" dur="1000" fill="hold"/>
                                        <p:tgtEl>
                                          <p:spTgt spid="17"/>
                                        </p:tgtEl>
                                        <p:attrNameLst>
                                          <p:attrName>ppt_h</p:attrName>
                                        </p:attrNameLst>
                                      </p:cBhvr>
                                      <p:tavLst>
                                        <p:tav tm="0">
                                          <p:val>
                                            <p:fltVal val="0"/>
                                          </p:val>
                                        </p:tav>
                                        <p:tav tm="100000">
                                          <p:val>
                                            <p:strVal val="#ppt_h"/>
                                          </p:val>
                                        </p:tav>
                                      </p:tavLst>
                                    </p:anim>
                                    <p:anim calcmode="lin" valueType="num">
                                      <p:cBhvr>
                                        <p:cTn id="75" dur="1000" fill="hold"/>
                                        <p:tgtEl>
                                          <p:spTgt spid="17"/>
                                        </p:tgtEl>
                                        <p:attrNameLst>
                                          <p:attrName>style.rotation</p:attrName>
                                        </p:attrNameLst>
                                      </p:cBhvr>
                                      <p:tavLst>
                                        <p:tav tm="0">
                                          <p:val>
                                            <p:fltVal val="90"/>
                                          </p:val>
                                        </p:tav>
                                        <p:tav tm="100000">
                                          <p:val>
                                            <p:fltVal val="0"/>
                                          </p:val>
                                        </p:tav>
                                      </p:tavLst>
                                    </p:anim>
                                    <p:animEffect transition="in" filter="fade">
                                      <p:cBhvr>
                                        <p:cTn id="7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13" grpId="0"/>
      <p:bldP spid="15" grpId="0"/>
      <p:bldP spid="16" grpId="0"/>
      <p:bldP spid="17" grpId="0"/>
      <p:bldP spid="22" grpId="0"/>
      <p:bldP spid="25" grpId="0" animBg="1"/>
      <p:bldP spid="27" grpId="0" animBg="1"/>
      <p:bldP spid="2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422312" y="938650"/>
            <a:ext cx="5703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zh-CN" sz="2000" dirty="0">
                <a:solidFill>
                  <a:srgbClr val="184972"/>
                </a:solidFill>
                <a:latin typeface="Times New Roman" panose="02020603050405020304" pitchFamily="18" charset="0"/>
                <a:ea typeface="黑体" panose="02010609060101010101" pitchFamily="49" charset="-122"/>
              </a:rPr>
              <a:t>五、机</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液位置伺服系统的框图和稳定性分析</a:t>
            </a: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75731" y="9433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74516" y="9433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1319769" y="142770"/>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第七节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机</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液位置伺服系统的动态特性</a:t>
            </a:r>
          </a:p>
        </p:txBody>
      </p:sp>
      <p:sp>
        <p:nvSpPr>
          <p:cNvPr id="17" name="矩形 16">
            <a:extLst>
              <a:ext uri="{FF2B5EF4-FFF2-40B4-BE49-F238E27FC236}">
                <a16:creationId xmlns:a16="http://schemas.microsoft.com/office/drawing/2014/main" id="{055012E3-2D3B-4962-870E-E6B66FC07108}"/>
              </a:ext>
            </a:extLst>
          </p:cNvPr>
          <p:cNvSpPr/>
          <p:nvPr/>
        </p:nvSpPr>
        <p:spPr>
          <a:xfrm>
            <a:off x="1257713" y="4197705"/>
            <a:ext cx="1492716" cy="252633"/>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12-19</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开环博德图</a:t>
            </a:r>
            <a:endParaRPr lang="zh-CN" alt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4" name="12T19.EPS" descr="id:2147508936;FounderCES">
            <a:extLst>
              <a:ext uri="{FF2B5EF4-FFF2-40B4-BE49-F238E27FC236}">
                <a16:creationId xmlns:a16="http://schemas.microsoft.com/office/drawing/2014/main" id="{FC12C8F8-2433-4226-A798-C462BD3B3767}"/>
              </a:ext>
            </a:extLst>
          </p:cNvPr>
          <p:cNvPicPr/>
          <p:nvPr/>
        </p:nvPicPr>
        <p:blipFill>
          <a:blip r:embed="rId2"/>
          <a:stretch>
            <a:fillRect/>
          </a:stretch>
        </p:blipFill>
        <p:spPr>
          <a:xfrm>
            <a:off x="600086" y="1511370"/>
            <a:ext cx="2807970" cy="2735580"/>
          </a:xfrm>
          <a:prstGeom prst="rect">
            <a:avLst/>
          </a:prstGeom>
        </p:spPr>
      </p:pic>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FEB8280F-359C-4C65-AFEF-D6564CAAD06B}"/>
                  </a:ext>
                </a:extLst>
              </p:cNvPr>
              <p:cNvSpPr/>
              <p:nvPr/>
            </p:nvSpPr>
            <p:spPr>
              <a:xfrm>
                <a:off x="3825881" y="1466919"/>
                <a:ext cx="4572000" cy="3901453"/>
              </a:xfrm>
              <a:prstGeom prst="rect">
                <a:avLst/>
              </a:prstGeom>
            </p:spPr>
            <p:txBody>
              <a:bodyPr>
                <a:spAutoFit/>
              </a:bodyPr>
              <a:lstStyle/>
              <a:p>
                <a:pPr indent="360000">
                  <a:lnSpc>
                    <a:spcPct val="150000"/>
                  </a:lnSpc>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1400" i="1"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ω&lt;ω</a:t>
                </a:r>
                <a:r>
                  <a:rPr lang="en-US" altLang="zh-CN" sz="1400" baseline="-250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h</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这一段区间</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其渐近线斜率为</a:t>
                </a:r>
                <a:r>
                  <a:rPr lang="en-US" altLang="zh-CN" sz="14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-20dB/</a:t>
                </a:r>
                <a:r>
                  <a:rPr lang="en-US" altLang="zh-CN" sz="1400" dirty="0" err="1">
                    <a:solidFill>
                      <a:srgbClr val="E99414"/>
                    </a:solidFill>
                    <a:latin typeface="Times New Roman" panose="02020603050405020304" pitchFamily="18" charset="0"/>
                    <a:ea typeface="黑体" panose="02010609060101010101" pitchFamily="49" charset="-122"/>
                    <a:cs typeface="Times New Roman" panose="02020603050405020304" pitchFamily="18" charset="0"/>
                  </a:rPr>
                  <a:t>dec</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并穿越</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0dB</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线</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err="1">
                    <a:solidFill>
                      <a:srgbClr val="E99414"/>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400" baseline="-25000" dirty="0" err="1">
                    <a:solidFill>
                      <a:srgbClr val="E99414"/>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4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为穿越频率</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indent="360000">
                  <a:lnSpc>
                    <a:spcPct val="150000"/>
                  </a:lnSpc>
                </a:pPr>
                <a:r>
                  <a:rPr lang="zh-CN" altLang="zh-CN" sz="1400" dirty="0">
                    <a:solidFill>
                      <a:schemeClr val="bg1"/>
                    </a:solidFill>
                    <a:latin typeface="Times New Roman" panose="02020603050405020304" pitchFamily="18" charset="0"/>
                    <a:ea typeface="黑体" panose="02010609060101010101" pitchFamily="49" charset="-122"/>
                  </a:rPr>
                  <a:t>在</a:t>
                </a:r>
                <a:r>
                  <a:rPr lang="en-US" altLang="zh-CN" sz="1400" i="1" dirty="0">
                    <a:solidFill>
                      <a:srgbClr val="E99414"/>
                    </a:solidFill>
                    <a:latin typeface="Times New Roman" panose="02020603050405020304" pitchFamily="18" charset="0"/>
                    <a:ea typeface="黑体" panose="02010609060101010101" pitchFamily="49" charset="-122"/>
                  </a:rPr>
                  <a:t>ω&gt;ω</a:t>
                </a:r>
                <a:r>
                  <a:rPr lang="en-US" altLang="zh-CN" sz="1400" baseline="-25000" dirty="0">
                    <a:solidFill>
                      <a:srgbClr val="E99414"/>
                    </a:solidFill>
                    <a:latin typeface="Times New Roman" panose="02020603050405020304" pitchFamily="18" charset="0"/>
                    <a:ea typeface="黑体" panose="02010609060101010101" pitchFamily="49" charset="-122"/>
                  </a:rPr>
                  <a:t>h</a:t>
                </a:r>
                <a:r>
                  <a:rPr lang="zh-CN" altLang="zh-CN" sz="1400" dirty="0">
                    <a:solidFill>
                      <a:schemeClr val="bg1"/>
                    </a:solidFill>
                    <a:latin typeface="Times New Roman" panose="02020603050405020304" pitchFamily="18" charset="0"/>
                    <a:ea typeface="黑体" panose="02010609060101010101" pitchFamily="49" charset="-122"/>
                  </a:rPr>
                  <a:t>时其渐近线斜率为</a:t>
                </a:r>
                <a:r>
                  <a:rPr lang="en-US" altLang="zh-CN" sz="1400" dirty="0">
                    <a:solidFill>
                      <a:srgbClr val="E99414"/>
                    </a:solidFill>
                    <a:latin typeface="Times New Roman" panose="02020603050405020304" pitchFamily="18" charset="0"/>
                    <a:ea typeface="黑体" panose="02010609060101010101" pitchFamily="49" charset="-122"/>
                  </a:rPr>
                  <a:t>-60dB/</a:t>
                </a:r>
                <a:r>
                  <a:rPr lang="en-US" altLang="zh-CN" sz="1400" dirty="0" err="1">
                    <a:solidFill>
                      <a:srgbClr val="E99414"/>
                    </a:solidFill>
                    <a:latin typeface="Times New Roman" panose="02020603050405020304" pitchFamily="18" charset="0"/>
                    <a:ea typeface="黑体" panose="02010609060101010101" pitchFamily="49" charset="-122"/>
                  </a:rPr>
                  <a:t>dec;</a:t>
                </a:r>
                <a:r>
                  <a:rPr lang="en-US" altLang="zh-CN" sz="1400" i="1" dirty="0" err="1">
                    <a:solidFill>
                      <a:srgbClr val="E99414"/>
                    </a:solidFill>
                    <a:latin typeface="Times New Roman" panose="02020603050405020304" pitchFamily="18" charset="0"/>
                    <a:ea typeface="黑体" panose="02010609060101010101" pitchFamily="49" charset="-122"/>
                  </a:rPr>
                  <a:t>ω</a:t>
                </a:r>
                <a:r>
                  <a:rPr lang="en-US" altLang="zh-CN" sz="1400" i="1" dirty="0">
                    <a:solidFill>
                      <a:srgbClr val="E99414"/>
                    </a:solidFill>
                    <a:latin typeface="Times New Roman" panose="02020603050405020304" pitchFamily="18" charset="0"/>
                    <a:ea typeface="黑体" panose="02010609060101010101" pitchFamily="49" charset="-122"/>
                  </a:rPr>
                  <a:t>=ω</a:t>
                </a:r>
                <a:r>
                  <a:rPr lang="en-US" altLang="zh-CN" sz="1400" baseline="-25000" dirty="0">
                    <a:solidFill>
                      <a:srgbClr val="E99414"/>
                    </a:solidFill>
                    <a:latin typeface="Times New Roman" panose="02020603050405020304" pitchFamily="18" charset="0"/>
                    <a:ea typeface="黑体" panose="02010609060101010101" pitchFamily="49" charset="-122"/>
                  </a:rPr>
                  <a:t>h</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rgbClr val="E99414"/>
                    </a:solidFill>
                    <a:latin typeface="Times New Roman" panose="02020603050405020304" pitchFamily="18" charset="0"/>
                    <a:ea typeface="黑体" panose="02010609060101010101" pitchFamily="49" charset="-122"/>
                  </a:rPr>
                  <a:t>曲线</a:t>
                </a:r>
                <a:r>
                  <a:rPr lang="zh-CN" altLang="zh-CN" sz="1400" dirty="0">
                    <a:solidFill>
                      <a:schemeClr val="bg1"/>
                    </a:solidFill>
                    <a:latin typeface="Times New Roman" panose="02020603050405020304" pitchFamily="18" charset="0"/>
                    <a:ea typeface="黑体" panose="02010609060101010101" pitchFamily="49" charset="-122"/>
                  </a:rPr>
                  <a:t>有</a:t>
                </a:r>
                <a:r>
                  <a:rPr lang="zh-CN" altLang="zh-CN" sz="1400" dirty="0">
                    <a:solidFill>
                      <a:srgbClr val="E99414"/>
                    </a:solidFill>
                    <a:latin typeface="Times New Roman" panose="02020603050405020304" pitchFamily="18" charset="0"/>
                    <a:ea typeface="黑体" panose="02010609060101010101" pitchFamily="49" charset="-122"/>
                  </a:rPr>
                  <a:t>峰值</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rPr>
                  <a:t>在</a:t>
                </a:r>
                <a:r>
                  <a:rPr lang="en-US" altLang="zh-CN" sz="1400" i="1" dirty="0">
                    <a:solidFill>
                      <a:srgbClr val="E99414"/>
                    </a:solidFill>
                    <a:latin typeface="Times New Roman" panose="02020603050405020304" pitchFamily="18" charset="0"/>
                    <a:ea typeface="黑体" panose="02010609060101010101" pitchFamily="49" charset="-122"/>
                  </a:rPr>
                  <a:t>ω</a:t>
                </a:r>
                <a:r>
                  <a:rPr lang="en-US" altLang="zh-CN" sz="1400" baseline="-25000" dirty="0">
                    <a:solidFill>
                      <a:srgbClr val="E99414"/>
                    </a:solidFill>
                    <a:latin typeface="Times New Roman" panose="02020603050405020304" pitchFamily="18" charset="0"/>
                    <a:ea typeface="黑体" panose="02010609060101010101" pitchFamily="49" charset="-122"/>
                  </a:rPr>
                  <a:t>h</a:t>
                </a:r>
                <a:r>
                  <a:rPr lang="zh-CN" altLang="zh-CN" sz="1400" dirty="0">
                    <a:solidFill>
                      <a:srgbClr val="E99414"/>
                    </a:solidFill>
                    <a:latin typeface="Times New Roman" panose="02020603050405020304" pitchFamily="18" charset="0"/>
                    <a:ea typeface="黑体" panose="02010609060101010101" pitchFamily="49" charset="-122"/>
                  </a:rPr>
                  <a:t>处的相位滞后为</a:t>
                </a:r>
                <a:r>
                  <a:rPr lang="en-US" altLang="zh-CN" sz="1400" dirty="0">
                    <a:solidFill>
                      <a:srgbClr val="E99414"/>
                    </a:solidFill>
                    <a:latin typeface="Times New Roman" panose="02020603050405020304" pitchFamily="18" charset="0"/>
                    <a:ea typeface="黑体" panose="02010609060101010101" pitchFamily="49" charset="-122"/>
                  </a:rPr>
                  <a:t>180°</a:t>
                </a:r>
                <a:r>
                  <a:rPr lang="zh-CN" altLang="zh-CN" sz="1400" dirty="0">
                    <a:solidFill>
                      <a:schemeClr val="bg1"/>
                    </a:solidFill>
                    <a:latin typeface="Times New Roman" panose="02020603050405020304" pitchFamily="18" charset="0"/>
                    <a:ea typeface="黑体" panose="02010609060101010101" pitchFamily="49" charset="-122"/>
                  </a:rPr>
                  <a:t>。</a:t>
                </a:r>
                <a:endParaRPr lang="en-US" altLang="zh-CN" sz="1400" dirty="0">
                  <a:solidFill>
                    <a:schemeClr val="bg1"/>
                  </a:solidFill>
                  <a:latin typeface="Times New Roman" panose="02020603050405020304" pitchFamily="18" charset="0"/>
                  <a:ea typeface="黑体" panose="02010609060101010101" pitchFamily="49" charset="-122"/>
                </a:endParaRPr>
              </a:p>
              <a:p>
                <a:pPr indent="360000">
                  <a:lnSpc>
                    <a:spcPct val="150000"/>
                  </a:lnSpc>
                </a:pPr>
                <a:r>
                  <a:rPr lang="zh-CN" altLang="zh-CN" sz="1400" dirty="0">
                    <a:solidFill>
                      <a:schemeClr val="bg1"/>
                    </a:solidFill>
                    <a:latin typeface="Times New Roman" panose="02020603050405020304" pitchFamily="18" charset="0"/>
                    <a:ea typeface="黑体" panose="02010609060101010101" pitchFamily="49" charset="-122"/>
                  </a:rPr>
                  <a:t>为使系统稳定</a:t>
                </a:r>
                <a:r>
                  <a:rPr lang="en-US" altLang="zh-CN" sz="1400" dirty="0">
                    <a:solidFill>
                      <a:schemeClr val="bg1"/>
                    </a:solidFill>
                    <a:latin typeface="Times New Roman" panose="02020603050405020304" pitchFamily="18" charset="0"/>
                    <a:ea typeface="黑体" panose="02010609060101010101" pitchFamily="49" charset="-122"/>
                  </a:rPr>
                  <a:t>,</a:t>
                </a:r>
                <a:r>
                  <a:rPr lang="en-US" altLang="zh-CN" sz="1400" i="1" dirty="0">
                    <a:solidFill>
                      <a:srgbClr val="E99414"/>
                    </a:solidFill>
                    <a:latin typeface="Times New Roman" panose="02020603050405020304" pitchFamily="18" charset="0"/>
                    <a:ea typeface="黑体" panose="02010609060101010101" pitchFamily="49" charset="-122"/>
                  </a:rPr>
                  <a:t>ω=ω</a:t>
                </a:r>
                <a:r>
                  <a:rPr lang="en-US" altLang="zh-CN" sz="1400" baseline="-25000" dirty="0">
                    <a:solidFill>
                      <a:srgbClr val="E99414"/>
                    </a:solidFill>
                    <a:latin typeface="Times New Roman" panose="02020603050405020304" pitchFamily="18" charset="0"/>
                    <a:ea typeface="黑体" panose="02010609060101010101" pitchFamily="49" charset="-122"/>
                  </a:rPr>
                  <a:t>h</a:t>
                </a:r>
                <a:r>
                  <a:rPr lang="zh-CN" altLang="zh-CN" sz="1400" dirty="0">
                    <a:solidFill>
                      <a:schemeClr val="bg1"/>
                    </a:solidFill>
                    <a:latin typeface="Times New Roman" panose="02020603050405020304" pitchFamily="18" charset="0"/>
                    <a:ea typeface="黑体" panose="02010609060101010101" pitchFamily="49" charset="-122"/>
                  </a:rPr>
                  <a:t>时的幅频</a:t>
                </a:r>
                <a:r>
                  <a:rPr lang="zh-CN" altLang="zh-CN" sz="1400" dirty="0">
                    <a:solidFill>
                      <a:srgbClr val="E99414"/>
                    </a:solidFill>
                    <a:latin typeface="Times New Roman" panose="02020603050405020304" pitchFamily="18" charset="0"/>
                    <a:ea typeface="黑体" panose="02010609060101010101" pitchFamily="49" charset="-122"/>
                  </a:rPr>
                  <a:t>曲线的峰值</a:t>
                </a:r>
                <a:r>
                  <a:rPr lang="zh-CN" altLang="zh-CN" sz="1400" dirty="0">
                    <a:solidFill>
                      <a:schemeClr val="bg1"/>
                    </a:solidFill>
                    <a:latin typeface="Times New Roman" panose="02020603050405020304" pitchFamily="18" charset="0"/>
                    <a:ea typeface="黑体" panose="02010609060101010101" pitchFamily="49" charset="-122"/>
                  </a:rPr>
                  <a:t>必须在</a:t>
                </a:r>
                <a:r>
                  <a:rPr lang="en-US" altLang="zh-CN" sz="1400" dirty="0">
                    <a:solidFill>
                      <a:srgbClr val="E99414"/>
                    </a:solidFill>
                    <a:latin typeface="Times New Roman" panose="02020603050405020304" pitchFamily="18" charset="0"/>
                    <a:ea typeface="黑体" panose="02010609060101010101" pitchFamily="49" charset="-122"/>
                  </a:rPr>
                  <a:t>0dB</a:t>
                </a:r>
                <a:r>
                  <a:rPr lang="zh-CN" altLang="zh-CN" sz="1400" dirty="0">
                    <a:solidFill>
                      <a:srgbClr val="E99414"/>
                    </a:solidFill>
                    <a:latin typeface="Times New Roman" panose="02020603050405020304" pitchFamily="18" charset="0"/>
                    <a:ea typeface="黑体" panose="02010609060101010101" pitchFamily="49" charset="-122"/>
                  </a:rPr>
                  <a:t>线以下</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rPr>
                  <a:t>即</a:t>
                </a:r>
                <a:r>
                  <a:rPr lang="en-US" altLang="zh-CN" sz="1400" dirty="0">
                    <a:solidFill>
                      <a:schemeClr val="bg1"/>
                    </a:solidFill>
                    <a:latin typeface="Times New Roman" panose="02020603050405020304" pitchFamily="18" charset="0"/>
                    <a:ea typeface="黑体" panose="02010609060101010101" pitchFamily="49" charset="-122"/>
                  </a:rPr>
                  <a:t>20lg</a:t>
                </a:r>
                <a14:m>
                  <m:oMath xmlns:m="http://schemas.openxmlformats.org/officeDocument/2006/math">
                    <m:d>
                      <m:dPr>
                        <m:begChr m:val="|"/>
                        <m:endChr m:val="|"/>
                        <m:ctrlPr>
                          <a:rPr lang="zh-CN" altLang="zh-CN" sz="1400" i="1">
                            <a:solidFill>
                              <a:schemeClr val="bg1"/>
                            </a:solidFill>
                            <a:latin typeface="Cambria Math" panose="02040503050406030204" pitchFamily="18" charset="0"/>
                          </a:rPr>
                        </m:ctrlPr>
                      </m:dPr>
                      <m:e>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𝛷</m:t>
                            </m:r>
                          </m:e>
                          <m:sub>
                            <m:r>
                              <a:rPr lang="en-US" altLang="zh-CN" sz="1400">
                                <a:solidFill>
                                  <a:schemeClr val="bg1"/>
                                </a:solidFill>
                                <a:latin typeface="Cambria Math" panose="02040503050406030204" pitchFamily="18" charset="0"/>
                              </a:rPr>
                              <m:t>1</m:t>
                            </m:r>
                          </m:sub>
                        </m:sSub>
                        <m:r>
                          <m:rPr>
                            <m:nor/>
                          </m:rPr>
                          <a:rPr lang="en-US" altLang="zh-CN" sz="1400">
                            <a:solidFill>
                              <a:schemeClr val="bg1"/>
                            </a:solidFill>
                            <a:latin typeface="Times New Roman" panose="02020603050405020304" pitchFamily="18" charset="0"/>
                            <a:ea typeface="黑体" panose="02010609060101010101" pitchFamily="49" charset="-122"/>
                          </a:rPr>
                          <m:t>(</m:t>
                        </m:r>
                        <m:r>
                          <m:rPr>
                            <m:sty m:val="p"/>
                          </m:rPr>
                          <a:rPr lang="en-US" altLang="zh-CN" sz="1400">
                            <a:solidFill>
                              <a:schemeClr val="bg1"/>
                            </a:solidFill>
                            <a:latin typeface="Cambria Math" panose="02040503050406030204" pitchFamily="18" charset="0"/>
                          </a:rPr>
                          <m:t>j</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𝜔</m:t>
                            </m:r>
                          </m:e>
                          <m:sub>
                            <m:r>
                              <m:rPr>
                                <m:sty m:val="p"/>
                              </m:rPr>
                              <a:rPr lang="en-US" altLang="zh-CN" sz="1400">
                                <a:solidFill>
                                  <a:schemeClr val="bg1"/>
                                </a:solidFill>
                                <a:latin typeface="Cambria Math" panose="02040503050406030204" pitchFamily="18" charset="0"/>
                              </a:rPr>
                              <m:t>h</m:t>
                            </m:r>
                          </m:sub>
                        </m:sSub>
                        <m:r>
                          <m:rPr>
                            <m:nor/>
                          </m:rPr>
                          <a:rPr lang="en-US" altLang="zh-CN" sz="1400">
                            <a:solidFill>
                              <a:schemeClr val="bg1"/>
                            </a:solidFill>
                            <a:latin typeface="Times New Roman" panose="02020603050405020304" pitchFamily="18" charset="0"/>
                            <a:ea typeface="黑体" panose="02010609060101010101" pitchFamily="49" charset="-122"/>
                          </a:rPr>
                          <m:t>)</m:t>
                        </m:r>
                      </m:e>
                    </m:d>
                  </m:oMath>
                </a14:m>
                <a:r>
                  <a:rPr lang="en-US" altLang="zh-CN" sz="1400" dirty="0">
                    <a:solidFill>
                      <a:schemeClr val="bg1"/>
                    </a:solidFill>
                    <a:latin typeface="Times New Roman" panose="02020603050405020304" pitchFamily="18" charset="0"/>
                    <a:ea typeface="黑体" panose="02010609060101010101" pitchFamily="49" charset="-122"/>
                  </a:rPr>
                  <a:t>&lt;0dB</a:t>
                </a:r>
                <a:r>
                  <a:rPr lang="zh-CN" altLang="zh-CN" sz="1400" dirty="0">
                    <a:solidFill>
                      <a:schemeClr val="bg1"/>
                    </a:solidFill>
                    <a:latin typeface="Times New Roman" panose="02020603050405020304" pitchFamily="18" charset="0"/>
                    <a:ea typeface="黑体" panose="02010609060101010101" pitchFamily="49" charset="-122"/>
                  </a:rPr>
                  <a:t>。</a:t>
                </a:r>
                <a:endParaRPr lang="en-US" altLang="zh-CN" sz="1400" dirty="0">
                  <a:solidFill>
                    <a:schemeClr val="bg1"/>
                  </a:solidFill>
                  <a:latin typeface="Times New Roman" panose="02020603050405020304" pitchFamily="18" charset="0"/>
                  <a:ea typeface="黑体" panose="02010609060101010101" pitchFamily="49" charset="-122"/>
                </a:endParaRPr>
              </a:p>
              <a:p>
                <a:pPr indent="360000">
                  <a:lnSpc>
                    <a:spcPct val="150000"/>
                  </a:lnSpc>
                </a:pPr>
                <a:r>
                  <a:rPr lang="zh-CN" altLang="zh-CN" sz="1400" dirty="0">
                    <a:solidFill>
                      <a:schemeClr val="bg1"/>
                    </a:solidFill>
                    <a:latin typeface="Times New Roman" panose="02020603050405020304" pitchFamily="18" charset="0"/>
                    <a:ea typeface="黑体" panose="02010609060101010101" pitchFamily="49" charset="-122"/>
                  </a:rPr>
                  <a:t>当</a:t>
                </a:r>
                <a:r>
                  <a:rPr lang="en-US" altLang="zh-CN" sz="1400" i="1" dirty="0">
                    <a:solidFill>
                      <a:srgbClr val="E99414"/>
                    </a:solidFill>
                    <a:latin typeface="Times New Roman" panose="02020603050405020304" pitchFamily="18" charset="0"/>
                    <a:ea typeface="黑体" panose="02010609060101010101" pitchFamily="49" charset="-122"/>
                  </a:rPr>
                  <a:t>ω=ω</a:t>
                </a:r>
                <a:r>
                  <a:rPr lang="en-US" altLang="zh-CN" sz="1400" baseline="-25000" dirty="0">
                    <a:solidFill>
                      <a:srgbClr val="E99414"/>
                    </a:solidFill>
                    <a:latin typeface="Times New Roman" panose="02020603050405020304" pitchFamily="18" charset="0"/>
                    <a:ea typeface="黑体" panose="02010609060101010101" pitchFamily="49" charset="-122"/>
                  </a:rPr>
                  <a:t>h</a:t>
                </a:r>
                <a:r>
                  <a:rPr lang="zh-CN" altLang="zh-CN" sz="1400" dirty="0">
                    <a:solidFill>
                      <a:schemeClr val="bg1"/>
                    </a:solidFill>
                    <a:latin typeface="Times New Roman" panose="02020603050405020304" pitchFamily="18" charset="0"/>
                    <a:ea typeface="黑体" panose="02010609060101010101" pitchFamily="49" charset="-122"/>
                  </a:rPr>
                  <a:t>时算得幅值比为</a:t>
                </a:r>
                <a14:m>
                  <m:oMath xmlns:m="http://schemas.openxmlformats.org/officeDocument/2006/math">
                    <m:d>
                      <m:dPr>
                        <m:begChr m:val="|"/>
                        <m:endChr m:val="|"/>
                        <m:ctrlPr>
                          <a:rPr lang="zh-CN" altLang="zh-CN" sz="1400" i="1">
                            <a:solidFill>
                              <a:schemeClr val="bg1"/>
                            </a:solidFill>
                            <a:latin typeface="Cambria Math" panose="02040503050406030204" pitchFamily="18" charset="0"/>
                          </a:rPr>
                        </m:ctrlPr>
                      </m:dPr>
                      <m:e>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𝑊</m:t>
                            </m:r>
                          </m:e>
                          <m:sub>
                            <m:r>
                              <a:rPr lang="en-US" altLang="zh-CN" sz="1400">
                                <a:solidFill>
                                  <a:schemeClr val="bg1"/>
                                </a:solidFill>
                                <a:latin typeface="Cambria Math" panose="02040503050406030204" pitchFamily="18" charset="0"/>
                              </a:rPr>
                              <m:t>1</m:t>
                            </m:r>
                          </m:sub>
                        </m:sSub>
                        <m:r>
                          <m:rPr>
                            <m:nor/>
                          </m:rPr>
                          <a:rPr lang="en-US" altLang="zh-CN" sz="1400">
                            <a:solidFill>
                              <a:schemeClr val="bg1"/>
                            </a:solidFill>
                            <a:latin typeface="Times New Roman" panose="02020603050405020304" pitchFamily="18" charset="0"/>
                            <a:ea typeface="黑体" panose="02010609060101010101" pitchFamily="49" charset="-122"/>
                          </a:rPr>
                          <m:t>(</m:t>
                        </m:r>
                        <m:r>
                          <m:rPr>
                            <m:sty m:val="p"/>
                          </m:rPr>
                          <a:rPr lang="en-US" altLang="zh-CN" sz="1400">
                            <a:solidFill>
                              <a:schemeClr val="bg1"/>
                            </a:solidFill>
                            <a:latin typeface="Cambria Math" panose="02040503050406030204" pitchFamily="18" charset="0"/>
                          </a:rPr>
                          <m:t>j</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𝜔</m:t>
                            </m:r>
                          </m:e>
                          <m:sub>
                            <m:r>
                              <m:rPr>
                                <m:sty m:val="p"/>
                              </m:rPr>
                              <a:rPr lang="en-US" altLang="zh-CN" sz="1400">
                                <a:solidFill>
                                  <a:schemeClr val="bg1"/>
                                </a:solidFill>
                                <a:latin typeface="Cambria Math" panose="02040503050406030204" pitchFamily="18" charset="0"/>
                              </a:rPr>
                              <m:t>h</m:t>
                            </m:r>
                          </m:sub>
                        </m:sSub>
                        <m:r>
                          <m:rPr>
                            <m:nor/>
                          </m:rPr>
                          <a:rPr lang="en-US" altLang="zh-CN" sz="1400">
                            <a:solidFill>
                              <a:schemeClr val="bg1"/>
                            </a:solidFill>
                            <a:latin typeface="Times New Roman" panose="02020603050405020304" pitchFamily="18" charset="0"/>
                            <a:ea typeface="黑体" panose="02010609060101010101" pitchFamily="49" charset="-122"/>
                          </a:rPr>
                          <m:t>)</m:t>
                        </m:r>
                      </m:e>
                    </m:d>
                    <m:r>
                      <a:rPr lang="en-US" altLang="zh-CN" sz="1400">
                        <a:solidFill>
                          <a:schemeClr val="bg1"/>
                        </a:solidFill>
                        <a:latin typeface="Cambria Math" panose="02040503050406030204" pitchFamily="18" charset="0"/>
                      </a:rPr>
                      <m:t>=</m:t>
                    </m:r>
                    <m:f>
                      <m:fPr>
                        <m:ctrlPr>
                          <a:rPr lang="zh-CN" altLang="zh-CN" sz="1400" i="1">
                            <a:solidFill>
                              <a:schemeClr val="bg1"/>
                            </a:solidFill>
                            <a:latin typeface="Cambria Math" panose="02040503050406030204" pitchFamily="18" charset="0"/>
                          </a:rPr>
                        </m:ctrlPr>
                      </m:fPr>
                      <m:num>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𝐾</m:t>
                            </m:r>
                          </m:e>
                          <m:sub>
                            <m:r>
                              <a:rPr lang="en-US" altLang="zh-CN" sz="1400" i="1">
                                <a:solidFill>
                                  <a:schemeClr val="bg1"/>
                                </a:solidFill>
                                <a:latin typeface="Cambria Math" panose="02040503050406030204" pitchFamily="18" charset="0"/>
                              </a:rPr>
                              <m:t>𝑣</m:t>
                            </m:r>
                          </m:sub>
                        </m:sSub>
                      </m:num>
                      <m:den>
                        <m:r>
                          <a:rPr lang="en-US" altLang="zh-CN" sz="1400">
                            <a:solidFill>
                              <a:schemeClr val="bg1"/>
                            </a:solidFill>
                            <a:latin typeface="Cambria Math" panose="02040503050406030204" pitchFamily="18" charset="0"/>
                          </a:rPr>
                          <m:t>2</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𝜁</m:t>
                            </m:r>
                          </m:e>
                          <m:sub>
                            <m:r>
                              <m:rPr>
                                <m:sty m:val="p"/>
                              </m:rPr>
                              <a:rPr lang="en-US" altLang="zh-CN" sz="1400">
                                <a:solidFill>
                                  <a:schemeClr val="bg1"/>
                                </a:solidFill>
                                <a:latin typeface="Cambria Math" panose="02040503050406030204" pitchFamily="18" charset="0"/>
                              </a:rPr>
                              <m:t>h</m:t>
                            </m:r>
                          </m:sub>
                        </m:sSub>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𝜔</m:t>
                            </m:r>
                          </m:e>
                          <m:sub>
                            <m:r>
                              <m:rPr>
                                <m:sty m:val="p"/>
                              </m:rPr>
                              <a:rPr lang="en-US" altLang="zh-CN" sz="1400">
                                <a:solidFill>
                                  <a:schemeClr val="bg1"/>
                                </a:solidFill>
                                <a:latin typeface="Cambria Math" panose="02040503050406030204" pitchFamily="18" charset="0"/>
                              </a:rPr>
                              <m:t>h</m:t>
                            </m:r>
                          </m:sub>
                        </m:sSub>
                      </m:den>
                    </m:f>
                  </m:oMath>
                </a14:m>
                <a:endParaRPr lang="zh-CN" altLang="zh-CN" sz="1400" dirty="0">
                  <a:solidFill>
                    <a:schemeClr val="bg1"/>
                  </a:solidFill>
                  <a:latin typeface="Times New Roman" panose="02020603050405020304" pitchFamily="18" charset="0"/>
                  <a:ea typeface="黑体" panose="02010609060101010101" pitchFamily="49" charset="-122"/>
                </a:endParaRPr>
              </a:p>
              <a:p>
                <a:pPr indent="360000">
                  <a:lnSpc>
                    <a:spcPct val="150000"/>
                  </a:lnSpc>
                </a:pPr>
                <a:r>
                  <a:rPr lang="zh-CN" altLang="zh-CN" sz="1400" dirty="0">
                    <a:solidFill>
                      <a:schemeClr val="bg1"/>
                    </a:solidFill>
                    <a:latin typeface="Times New Roman" panose="02020603050405020304" pitchFamily="18" charset="0"/>
                    <a:ea typeface="黑体" panose="02010609060101010101" pitchFamily="49" charset="-122"/>
                  </a:rPr>
                  <a:t>故有</a:t>
                </a:r>
                <a:r>
                  <a:rPr lang="en-US" altLang="zh-CN" sz="1400" dirty="0">
                    <a:solidFill>
                      <a:schemeClr val="bg1"/>
                    </a:solidFill>
                    <a:latin typeface="Times New Roman" panose="02020603050405020304" pitchFamily="18" charset="0"/>
                    <a:ea typeface="黑体" panose="02010609060101010101" pitchFamily="49" charset="-122"/>
                  </a:rPr>
                  <a:t>20lg</a:t>
                </a:r>
                <a14:m>
                  <m:oMath xmlns:m="http://schemas.openxmlformats.org/officeDocument/2006/math">
                    <m:f>
                      <m:fPr>
                        <m:ctrlPr>
                          <a:rPr lang="zh-CN" altLang="zh-CN" sz="1400" i="1">
                            <a:solidFill>
                              <a:schemeClr val="bg1"/>
                            </a:solidFill>
                            <a:latin typeface="Cambria Math" panose="02040503050406030204" pitchFamily="18" charset="0"/>
                          </a:rPr>
                        </m:ctrlPr>
                      </m:fPr>
                      <m:num>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𝐾</m:t>
                            </m:r>
                          </m:e>
                          <m:sub>
                            <m:r>
                              <a:rPr lang="en-US" altLang="zh-CN" sz="1400" i="1">
                                <a:solidFill>
                                  <a:schemeClr val="bg1"/>
                                </a:solidFill>
                                <a:latin typeface="Cambria Math" panose="02040503050406030204" pitchFamily="18" charset="0"/>
                              </a:rPr>
                              <m:t>𝑣</m:t>
                            </m:r>
                          </m:sub>
                        </m:sSub>
                      </m:num>
                      <m:den>
                        <m:r>
                          <a:rPr lang="en-US" altLang="zh-CN" sz="1400">
                            <a:solidFill>
                              <a:schemeClr val="bg1"/>
                            </a:solidFill>
                            <a:latin typeface="Cambria Math" panose="02040503050406030204" pitchFamily="18" charset="0"/>
                          </a:rPr>
                          <m:t>2</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𝜁</m:t>
                            </m:r>
                          </m:e>
                          <m:sub>
                            <m:r>
                              <m:rPr>
                                <m:sty m:val="p"/>
                              </m:rPr>
                              <a:rPr lang="en-US" altLang="zh-CN" sz="1400">
                                <a:solidFill>
                                  <a:schemeClr val="bg1"/>
                                </a:solidFill>
                                <a:latin typeface="Cambria Math" panose="02040503050406030204" pitchFamily="18" charset="0"/>
                              </a:rPr>
                              <m:t>h</m:t>
                            </m:r>
                          </m:sub>
                        </m:sSub>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𝜔</m:t>
                            </m:r>
                          </m:e>
                          <m:sub>
                            <m:r>
                              <m:rPr>
                                <m:sty m:val="p"/>
                              </m:rPr>
                              <a:rPr lang="en-US" altLang="zh-CN" sz="1400">
                                <a:solidFill>
                                  <a:schemeClr val="bg1"/>
                                </a:solidFill>
                                <a:latin typeface="Cambria Math" panose="02040503050406030204" pitchFamily="18" charset="0"/>
                              </a:rPr>
                              <m:t>h</m:t>
                            </m:r>
                          </m:sub>
                        </m:sSub>
                      </m:den>
                    </m:f>
                  </m:oMath>
                </a14:m>
                <a:r>
                  <a:rPr lang="en-US" altLang="zh-CN" sz="1400" dirty="0">
                    <a:solidFill>
                      <a:schemeClr val="bg1"/>
                    </a:solidFill>
                    <a:latin typeface="Times New Roman" panose="02020603050405020304" pitchFamily="18" charset="0"/>
                    <a:ea typeface="黑体" panose="02010609060101010101" pitchFamily="49" charset="-122"/>
                  </a:rPr>
                  <a:t>&lt;0</a:t>
                </a:r>
                <a:endParaRPr lang="zh-CN" altLang="zh-CN" sz="1400" dirty="0">
                  <a:solidFill>
                    <a:schemeClr val="bg1"/>
                  </a:solidFill>
                  <a:latin typeface="Times New Roman" panose="02020603050405020304" pitchFamily="18" charset="0"/>
                  <a:ea typeface="黑体" panose="02010609060101010101" pitchFamily="49" charset="-122"/>
                </a:endParaRPr>
              </a:p>
              <a:p>
                <a:pPr lvl="0">
                  <a:defRPr/>
                </a:pPr>
                <a:r>
                  <a:rPr lang="en-US" altLang="zh-CN" sz="1400" dirty="0">
                    <a:solidFill>
                      <a:schemeClr val="bg1"/>
                    </a:solidFill>
                    <a:latin typeface="Times New Roman" panose="02020603050405020304" pitchFamily="18" charset="0"/>
                    <a:ea typeface="黑体" panose="02010609060101010101" pitchFamily="49" charset="-122"/>
                  </a:rPr>
                  <a:t>        </a:t>
                </a:r>
                <a:r>
                  <a:rPr lang="zh-CN" altLang="zh-CN" sz="1400" dirty="0">
                    <a:solidFill>
                      <a:schemeClr val="bg1"/>
                    </a:solidFill>
                    <a:latin typeface="Times New Roman" panose="02020603050405020304" pitchFamily="18" charset="0"/>
                    <a:ea typeface="黑体" panose="02010609060101010101" pitchFamily="49" charset="-122"/>
                  </a:rPr>
                  <a:t>即</a:t>
                </a:r>
                <a:r>
                  <a:rPr lang="en-US" altLang="zh-CN" sz="1400" i="1" dirty="0">
                    <a:solidFill>
                      <a:schemeClr val="bg1"/>
                    </a:solidFill>
                    <a:latin typeface="Times New Roman" panose="02020603050405020304" pitchFamily="18" charset="0"/>
                    <a:ea typeface="黑体" panose="02010609060101010101" pitchFamily="49" charset="-122"/>
                  </a:rPr>
                  <a:t>K</a:t>
                </a:r>
                <a:r>
                  <a:rPr lang="en-US" altLang="zh-CN" sz="1400" i="1" baseline="-25000" dirty="0">
                    <a:solidFill>
                      <a:schemeClr val="bg1"/>
                    </a:solidFill>
                    <a:latin typeface="Times New Roman" panose="02020603050405020304" pitchFamily="18" charset="0"/>
                    <a:ea typeface="黑体" panose="02010609060101010101" pitchFamily="49" charset="-122"/>
                  </a:rPr>
                  <a:t>v</a:t>
                </a:r>
                <a:r>
                  <a:rPr lang="en-US" altLang="zh-CN" sz="1400" i="1" dirty="0">
                    <a:solidFill>
                      <a:schemeClr val="bg1"/>
                    </a:solidFill>
                    <a:latin typeface="Times New Roman" panose="02020603050405020304" pitchFamily="18" charset="0"/>
                    <a:ea typeface="黑体" panose="02010609060101010101" pitchFamily="49" charset="-122"/>
                  </a:rPr>
                  <a:t>&lt;</a:t>
                </a:r>
                <a:r>
                  <a:rPr lang="en-US" altLang="zh-CN" sz="1400" dirty="0">
                    <a:solidFill>
                      <a:schemeClr val="bg1"/>
                    </a:solidFill>
                    <a:latin typeface="Times New Roman" panose="02020603050405020304" pitchFamily="18" charset="0"/>
                    <a:ea typeface="黑体" panose="02010609060101010101" pitchFamily="49" charset="-122"/>
                  </a:rPr>
                  <a:t>2</a:t>
                </a:r>
                <a:r>
                  <a:rPr lang="en-US" altLang="zh-CN" sz="1400" i="1" dirty="0">
                    <a:solidFill>
                      <a:schemeClr val="bg1"/>
                    </a:solidFill>
                    <a:latin typeface="Times New Roman" panose="02020603050405020304" pitchFamily="18" charset="0"/>
                    <a:ea typeface="黑体" panose="02010609060101010101" pitchFamily="49" charset="-122"/>
                  </a:rPr>
                  <a:t>ζ</a:t>
                </a:r>
                <a:r>
                  <a:rPr lang="en-US" altLang="zh-CN" sz="1400" baseline="-25000" dirty="0">
                    <a:solidFill>
                      <a:schemeClr val="bg1"/>
                    </a:solidFill>
                    <a:latin typeface="Times New Roman" panose="02020603050405020304" pitchFamily="18" charset="0"/>
                    <a:ea typeface="黑体" panose="02010609060101010101" pitchFamily="49" charset="-122"/>
                  </a:rPr>
                  <a:t>h</a:t>
                </a:r>
                <a:r>
                  <a:rPr lang="en-US" altLang="zh-CN" sz="1400" i="1" dirty="0">
                    <a:solidFill>
                      <a:schemeClr val="bg1"/>
                    </a:solidFill>
                    <a:latin typeface="Times New Roman" panose="02020603050405020304" pitchFamily="18" charset="0"/>
                    <a:ea typeface="黑体" panose="02010609060101010101" pitchFamily="49" charset="-122"/>
                  </a:rPr>
                  <a:t>ω</a:t>
                </a:r>
                <a:r>
                  <a:rPr lang="en-US" altLang="zh-CN" sz="1400" baseline="-25000" dirty="0">
                    <a:solidFill>
                      <a:schemeClr val="bg1"/>
                    </a:solidFill>
                    <a:latin typeface="Times New Roman" panose="02020603050405020304" pitchFamily="18" charset="0"/>
                    <a:ea typeface="黑体" panose="02010609060101010101" pitchFamily="49" charset="-122"/>
                  </a:rPr>
                  <a:t>h</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12-84</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a:p>
                <a:pPr indent="360000">
                  <a:lnSpc>
                    <a:spcPct val="150000"/>
                  </a:lnSpc>
                </a:pPr>
                <a:endParaRPr lang="zh-CN" altLang="zh-CN" sz="1400" dirty="0">
                  <a:solidFill>
                    <a:schemeClr val="bg1"/>
                  </a:solidFill>
                  <a:latin typeface="Times New Roman" panose="02020603050405020304" pitchFamily="18" charset="0"/>
                  <a:ea typeface="黑体" panose="02010609060101010101" pitchFamily="49" charset="-122"/>
                </a:endParaRPr>
              </a:p>
              <a:p>
                <a:pPr indent="360000">
                  <a:lnSpc>
                    <a:spcPct val="150000"/>
                  </a:lnSpc>
                </a:pPr>
                <a:endParaRPr lang="zh-CN" altLang="en-US" sz="1400" dirty="0">
                  <a:solidFill>
                    <a:schemeClr val="bg1"/>
                  </a:solidFill>
                  <a:latin typeface="Times New Roman" panose="02020603050405020304" pitchFamily="18" charset="0"/>
                  <a:ea typeface="黑体" panose="02010609060101010101" pitchFamily="49" charset="-122"/>
                </a:endParaRPr>
              </a:p>
            </p:txBody>
          </p:sp>
        </mc:Choice>
        <mc:Fallback>
          <p:sp>
            <p:nvSpPr>
              <p:cNvPr id="3" name="矩形 2">
                <a:extLst>
                  <a:ext uri="{FF2B5EF4-FFF2-40B4-BE49-F238E27FC236}">
                    <a16:creationId xmlns:a16="http://schemas.microsoft.com/office/drawing/2014/main" id="{FEB8280F-359C-4C65-AFEF-D6564CAAD06B}"/>
                  </a:ext>
                </a:extLst>
              </p:cNvPr>
              <p:cNvSpPr>
                <a:spLocks noRot="1" noChangeAspect="1" noMove="1" noResize="1" noEditPoints="1" noAdjustHandles="1" noChangeArrowheads="1" noChangeShapeType="1" noTextEdit="1"/>
              </p:cNvSpPr>
              <p:nvPr/>
            </p:nvSpPr>
            <p:spPr>
              <a:xfrm>
                <a:off x="3825881" y="1466919"/>
                <a:ext cx="4572000" cy="3901453"/>
              </a:xfrm>
              <a:prstGeom prst="rect">
                <a:avLst/>
              </a:prstGeom>
              <a:blipFill>
                <a:blip r:embed="rId3"/>
                <a:stretch>
                  <a:fillRect l="-4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509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1+#ppt_w/2"/>
                                          </p:val>
                                        </p:tav>
                                        <p:tav tm="100000">
                                          <p:val>
                                            <p:strVal val="#ppt_x"/>
                                          </p:val>
                                        </p:tav>
                                      </p:tavLst>
                                    </p:anim>
                                    <p:anim calcmode="lin" valueType="num">
                                      <p:cBhvr additive="base">
                                        <p:cTn id="16"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0-#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randombar(horizontal)">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17" grpId="0"/>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422312" y="938650"/>
            <a:ext cx="5703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zh-CN" sz="2000" b="0" i="0" u="none" strike="noStrike" kern="1200" cap="none" spc="0" normalizeH="0" baseline="0" noProof="0" dirty="0">
                <a:ln>
                  <a:noFill/>
                </a:ln>
                <a:solidFill>
                  <a:srgbClr val="184972"/>
                </a:solidFill>
                <a:effectLst/>
                <a:uLnTx/>
                <a:uFillTx/>
                <a:latin typeface="Times New Roman" panose="02020603050405020304" pitchFamily="18" charset="0"/>
                <a:ea typeface="黑体" panose="02010609060101010101" pitchFamily="49" charset="-122"/>
                <a:cs typeface="+mn-cs"/>
              </a:rPr>
              <a:t>五、机</a:t>
            </a:r>
            <a:r>
              <a:rPr kumimoji="0" lang="en-US" altLang="zh-CN" sz="2000" b="0" i="0" u="none" strike="noStrike" kern="1200" cap="none" spc="0" normalizeH="0" baseline="0" noProof="0" dirty="0">
                <a:ln>
                  <a:noFill/>
                </a:ln>
                <a:solidFill>
                  <a:srgbClr val="184972"/>
                </a:solidFill>
                <a:effectLst/>
                <a:uLnTx/>
                <a:uFillTx/>
                <a:latin typeface="Times New Roman" panose="02020603050405020304" pitchFamily="18" charset="0"/>
                <a:ea typeface="黑体" panose="02010609060101010101" pitchFamily="49" charset="-122"/>
                <a:cs typeface="+mn-cs"/>
              </a:rPr>
              <a:t>-</a:t>
            </a:r>
            <a:r>
              <a:rPr kumimoji="0" lang="zh-CN" altLang="zh-CN" sz="2000" b="0" i="0" u="none" strike="noStrike" kern="1200" cap="none" spc="0" normalizeH="0" baseline="0" noProof="0" dirty="0">
                <a:ln>
                  <a:noFill/>
                </a:ln>
                <a:solidFill>
                  <a:srgbClr val="184972"/>
                </a:solidFill>
                <a:effectLst/>
                <a:uLnTx/>
                <a:uFillTx/>
                <a:latin typeface="Times New Roman" panose="02020603050405020304" pitchFamily="18" charset="0"/>
                <a:ea typeface="黑体" panose="02010609060101010101" pitchFamily="49" charset="-122"/>
                <a:cs typeface="+mn-cs"/>
              </a:rPr>
              <a:t>液位置伺服系统的框图和稳定性分析</a:t>
            </a: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75731" y="9433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74516" y="9433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1319769" y="142770"/>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第七节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机</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液位置伺服系统的动态特性</a:t>
            </a:r>
          </a:p>
        </p:txBody>
      </p:sp>
      <p:sp>
        <p:nvSpPr>
          <p:cNvPr id="3" name="矩形 2">
            <a:extLst>
              <a:ext uri="{FF2B5EF4-FFF2-40B4-BE49-F238E27FC236}">
                <a16:creationId xmlns:a16="http://schemas.microsoft.com/office/drawing/2014/main" id="{67E91CD9-D470-4DF5-BE63-13BBB26E8B82}"/>
              </a:ext>
            </a:extLst>
          </p:cNvPr>
          <p:cNvSpPr/>
          <p:nvPr/>
        </p:nvSpPr>
        <p:spPr>
          <a:xfrm>
            <a:off x="961243" y="1498669"/>
            <a:ext cx="3979057" cy="3416320"/>
          </a:xfrm>
          <a:prstGeom prst="rect">
            <a:avLst/>
          </a:prstGeom>
        </p:spPr>
        <p:txBody>
          <a:bodyPr wrap="square">
            <a:spAutoFit/>
          </a:bodyPr>
          <a:lstStyle/>
          <a:p>
            <a:pPr indent="432000">
              <a:lnSpc>
                <a:spcPct val="150000"/>
              </a:lnSpc>
            </a:pP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(12-84)</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提供了判定此系统稳定性的准则。可以看到</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开环放大系数</a:t>
            </a:r>
            <a:r>
              <a:rPr lang="en-US" altLang="zh-CN" sz="1600" i="1"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i="1" baseline="-250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v</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如太大</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则系统容易产生</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不稳定</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而</a:t>
            </a:r>
            <a:r>
              <a:rPr lang="en-US" altLang="zh-CN" sz="1600" i="1"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h</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i="1"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ζ</a:t>
            </a:r>
            <a:r>
              <a:rPr lang="en-US" altLang="zh-CN" sz="1600" baseline="-250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h</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的提高对稳定性有利</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lvl="0" indent="432000">
              <a:lnSpc>
                <a:spcPct val="150000"/>
              </a:lnSpc>
            </a:pP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由图</a:t>
            </a:r>
            <a:r>
              <a:rPr lang="en-US"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12-19</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知</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在穿越频率</a:t>
            </a:r>
            <a:r>
              <a:rPr lang="en-US" altLang="zh-CN" sz="1600" i="1" dirty="0" err="1">
                <a:solidFill>
                  <a:srgbClr val="E99414"/>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err="1">
                <a:solidFill>
                  <a:srgbClr val="E99414"/>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处其斜率为</a:t>
            </a:r>
            <a:r>
              <a:rPr lang="en-US"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-20dB/</a:t>
            </a:r>
            <a:r>
              <a:rPr lang="en-US" altLang="zh-CN" sz="1600" dirty="0" err="1">
                <a:solidFill>
                  <a:srgbClr val="E99414"/>
                </a:solidFill>
                <a:latin typeface="Times New Roman" panose="02020603050405020304" pitchFamily="18" charset="0"/>
                <a:ea typeface="黑体" panose="02010609060101010101" pitchFamily="49" charset="-122"/>
                <a:cs typeface="Times New Roman" panose="02020603050405020304" pitchFamily="18" charset="0"/>
              </a:rPr>
              <a:t>dec</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即</a:t>
            </a:r>
            <a:r>
              <a:rPr lang="en-US" altLang="zh-CN" sz="1600" i="1"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i="1" baseline="-250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而</a:t>
            </a:r>
            <a:r>
              <a:rPr lang="en-US" altLang="zh-CN" sz="1600" i="1" dirty="0" err="1">
                <a:solidFill>
                  <a:srgbClr val="E99414"/>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err="1">
                <a:solidFill>
                  <a:srgbClr val="E99414"/>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大致决定了系统的</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频宽</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i="1" baseline="-250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v</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err="1">
                <a:solidFill>
                  <a:srgbClr val="E99414"/>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err="1">
                <a:solidFill>
                  <a:srgbClr val="E99414"/>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值大</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系统响应速度快</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希望</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i="1"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大</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但又受到式</a:t>
            </a:r>
            <a:r>
              <a:rPr lang="en-US"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(12-84)</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稳定性判据的限制。</a:t>
            </a:r>
          </a:p>
          <a:p>
            <a:pPr indent="432000">
              <a:lnSpc>
                <a:spcPct val="150000"/>
              </a:lnSpc>
            </a:pPr>
            <a:endParaRPr lang="zh-CN" altLang="en-US" sz="1600" dirty="0">
              <a:solidFill>
                <a:schemeClr val="bg1"/>
              </a:solidFill>
              <a:latin typeface="Times New Roman" panose="02020603050405020304" pitchFamily="18" charset="0"/>
              <a:ea typeface="黑体" panose="02010609060101010101" pitchFamily="49" charset="-122"/>
            </a:endParaRPr>
          </a:p>
        </p:txBody>
      </p:sp>
      <p:pic>
        <p:nvPicPr>
          <p:cNvPr id="18" name="12T19.EPS" descr="id:2147508936;FounderCES">
            <a:extLst>
              <a:ext uri="{FF2B5EF4-FFF2-40B4-BE49-F238E27FC236}">
                <a16:creationId xmlns:a16="http://schemas.microsoft.com/office/drawing/2014/main" id="{E7795585-685F-48B5-8A11-B5E316CF3D7F}"/>
              </a:ext>
            </a:extLst>
          </p:cNvPr>
          <p:cNvPicPr/>
          <p:nvPr/>
        </p:nvPicPr>
        <p:blipFill>
          <a:blip r:embed="rId2"/>
          <a:stretch>
            <a:fillRect/>
          </a:stretch>
        </p:blipFill>
        <p:spPr>
          <a:xfrm>
            <a:off x="5457836" y="1405445"/>
            <a:ext cx="3095614" cy="2987184"/>
          </a:xfrm>
          <a:prstGeom prst="rect">
            <a:avLst/>
          </a:prstGeom>
        </p:spPr>
      </p:pic>
      <p:sp>
        <p:nvSpPr>
          <p:cNvPr id="9" name="矩形 8">
            <a:extLst>
              <a:ext uri="{FF2B5EF4-FFF2-40B4-BE49-F238E27FC236}">
                <a16:creationId xmlns:a16="http://schemas.microsoft.com/office/drawing/2014/main" id="{BFD9DA37-5330-4973-ADFD-1491E9321464}"/>
              </a:ext>
            </a:extLst>
          </p:cNvPr>
          <p:cNvSpPr/>
          <p:nvPr/>
        </p:nvSpPr>
        <p:spPr>
          <a:xfrm>
            <a:off x="6562492" y="4392629"/>
            <a:ext cx="1492716" cy="252633"/>
          </a:xfrm>
          <a:prstGeom prst="rect">
            <a:avLst/>
          </a:prstGeom>
        </p:spPr>
        <p:txBody>
          <a:bodyPr wrap="none">
            <a:spAutoFit/>
          </a:bodyPr>
          <a:lstStyle/>
          <a:p>
            <a:pPr lvl="0" indent="228600" algn="ctr">
              <a:lnSpc>
                <a:spcPts val="1350"/>
              </a:lnSpc>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12-19</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开环博德图</a:t>
            </a:r>
            <a:endPar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71181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1+#ppt_w/2"/>
                                          </p:val>
                                        </p:tav>
                                        <p:tav tm="100000">
                                          <p:val>
                                            <p:strVal val="#ppt_x"/>
                                          </p:val>
                                        </p:tav>
                                      </p:tavLst>
                                    </p:anim>
                                    <p:anim calcmode="lin" valueType="num">
                                      <p:cBhvr additive="base">
                                        <p:cTn id="16"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3" grpId="0"/>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422312" y="938650"/>
            <a:ext cx="5703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zh-CN" sz="2000" b="0" i="0" u="none" strike="noStrike" kern="1200" cap="none" spc="0" normalizeH="0" baseline="0" noProof="0" dirty="0">
                <a:ln>
                  <a:noFill/>
                </a:ln>
                <a:solidFill>
                  <a:srgbClr val="184972"/>
                </a:solidFill>
                <a:effectLst/>
                <a:uLnTx/>
                <a:uFillTx/>
                <a:latin typeface="Times New Roman" panose="02020603050405020304" pitchFamily="18" charset="0"/>
                <a:ea typeface="黑体" panose="02010609060101010101" pitchFamily="49" charset="-122"/>
                <a:cs typeface="+mn-cs"/>
              </a:rPr>
              <a:t>五、机</a:t>
            </a:r>
            <a:r>
              <a:rPr kumimoji="0" lang="en-US" altLang="zh-CN" sz="2000" b="0" i="0" u="none" strike="noStrike" kern="1200" cap="none" spc="0" normalizeH="0" baseline="0" noProof="0" dirty="0">
                <a:ln>
                  <a:noFill/>
                </a:ln>
                <a:solidFill>
                  <a:srgbClr val="184972"/>
                </a:solidFill>
                <a:effectLst/>
                <a:uLnTx/>
                <a:uFillTx/>
                <a:latin typeface="Times New Roman" panose="02020603050405020304" pitchFamily="18" charset="0"/>
                <a:ea typeface="黑体" panose="02010609060101010101" pitchFamily="49" charset="-122"/>
                <a:cs typeface="+mn-cs"/>
              </a:rPr>
              <a:t>-</a:t>
            </a:r>
            <a:r>
              <a:rPr kumimoji="0" lang="zh-CN" altLang="zh-CN" sz="2000" b="0" i="0" u="none" strike="noStrike" kern="1200" cap="none" spc="0" normalizeH="0" baseline="0" noProof="0" dirty="0">
                <a:ln>
                  <a:noFill/>
                </a:ln>
                <a:solidFill>
                  <a:srgbClr val="184972"/>
                </a:solidFill>
                <a:effectLst/>
                <a:uLnTx/>
                <a:uFillTx/>
                <a:latin typeface="Times New Roman" panose="02020603050405020304" pitchFamily="18" charset="0"/>
                <a:ea typeface="黑体" panose="02010609060101010101" pitchFamily="49" charset="-122"/>
                <a:cs typeface="+mn-cs"/>
              </a:rPr>
              <a:t>液位置伺服系统的框图和稳定性分析</a:t>
            </a: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75731" y="9433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74516" y="9433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1319769" y="142770"/>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第七节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机</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液位置伺服系统的动态特性</a:t>
            </a:r>
          </a:p>
        </p:txBody>
      </p:sp>
      <p:sp>
        <p:nvSpPr>
          <p:cNvPr id="25" name="圆角矩形 6">
            <a:extLst>
              <a:ext uri="{FF2B5EF4-FFF2-40B4-BE49-F238E27FC236}">
                <a16:creationId xmlns:a16="http://schemas.microsoft.com/office/drawing/2014/main" id="{A7A5A97D-8002-434B-8B4E-64AAA880AF2E}"/>
              </a:ext>
            </a:extLst>
          </p:cNvPr>
          <p:cNvSpPr/>
          <p:nvPr/>
        </p:nvSpPr>
        <p:spPr>
          <a:xfrm>
            <a:off x="918356" y="1473269"/>
            <a:ext cx="7440045" cy="318128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 </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3" name="矩形 2">
            <a:extLst>
              <a:ext uri="{FF2B5EF4-FFF2-40B4-BE49-F238E27FC236}">
                <a16:creationId xmlns:a16="http://schemas.microsoft.com/office/drawing/2014/main" id="{C7F0D204-821C-48F4-9A56-1FFA6EDDEB94}"/>
              </a:ext>
            </a:extLst>
          </p:cNvPr>
          <p:cNvSpPr/>
          <p:nvPr/>
        </p:nvSpPr>
        <p:spPr>
          <a:xfrm>
            <a:off x="1056978" y="1525062"/>
            <a:ext cx="7162800" cy="3416320"/>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(12-79)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可以看到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活塞面积</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越大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油液的体积模量</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越大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质量</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越小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油液体积</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越小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则液压固有频率</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ω</a:t>
            </a:r>
            <a:r>
              <a:rPr lang="en-US" altLang="zh-CN" sz="16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越高</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稳定性越好</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。可见</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设计</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时应使</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活塞面积尽量大一些</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运动部分</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质量和油液</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体积</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尽量小</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应避免空气侵入到油液中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以保持</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值尽可能大些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在阀和液压缸之间的连接不能使用软管。由</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(12-79)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还可以看到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要</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增大阻尼比</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ζ</a:t>
            </a:r>
            <a:r>
              <a:rPr lang="en-US" altLang="zh-CN" sz="16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主要应</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提高</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值</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过大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又会使</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刚度变差</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。一般希望</a:t>
            </a:r>
            <a:r>
              <a:rPr lang="en-US" altLang="zh-CN" sz="16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ζ</a:t>
            </a:r>
            <a:r>
              <a:rPr lang="en-US" altLang="zh-CN" sz="16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0.7</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左右</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432000">
              <a:lnSpc>
                <a:spcPct val="150000"/>
              </a:lnSpc>
            </a:pPr>
            <a:r>
              <a:rPr lang="zh-CN" altLang="zh-CN" sz="1600" dirty="0">
                <a:latin typeface="Times New Roman" panose="02020603050405020304" pitchFamily="18" charset="0"/>
                <a:ea typeface="黑体" panose="02010609060101010101" pitchFamily="49" charset="-122"/>
              </a:rPr>
              <a:t>在</a:t>
            </a:r>
            <a:r>
              <a:rPr lang="zh-CN" altLang="zh-CN" sz="1600" dirty="0">
                <a:solidFill>
                  <a:srgbClr val="FF0000"/>
                </a:solidFill>
                <a:latin typeface="Times New Roman" panose="02020603050405020304" pitchFamily="18" charset="0"/>
                <a:ea typeface="黑体" panose="02010609060101010101" pitchFamily="49" charset="-122"/>
              </a:rPr>
              <a:t>活塞直径确定</a:t>
            </a:r>
            <a:r>
              <a:rPr lang="zh-CN" altLang="zh-CN" sz="1600" dirty="0">
                <a:latin typeface="Times New Roman" panose="02020603050405020304" pitchFamily="18" charset="0"/>
                <a:ea typeface="黑体" panose="02010609060101010101" pitchFamily="49" charset="-122"/>
              </a:rPr>
              <a:t>的情况下</a:t>
            </a:r>
            <a:r>
              <a:rPr lang="en-US" altLang="zh-CN" sz="1600" dirty="0">
                <a:latin typeface="Times New Roman" panose="02020603050405020304" pitchFamily="18" charset="0"/>
                <a:ea typeface="黑体" panose="02010609060101010101" pitchFamily="49" charset="-122"/>
              </a:rPr>
              <a:t>,</a:t>
            </a:r>
            <a:r>
              <a:rPr lang="en-US" altLang="zh-CN" sz="1600" i="1" dirty="0">
                <a:solidFill>
                  <a:srgbClr val="FF0000"/>
                </a:solidFill>
                <a:latin typeface="Times New Roman" panose="02020603050405020304" pitchFamily="18" charset="0"/>
                <a:ea typeface="黑体" panose="02010609060101010101" pitchFamily="49" charset="-122"/>
              </a:rPr>
              <a:t>K</a:t>
            </a:r>
            <a:r>
              <a:rPr lang="en-US" altLang="zh-CN" sz="1600" i="1" baseline="-25000" dirty="0">
                <a:solidFill>
                  <a:srgbClr val="FF0000"/>
                </a:solidFill>
                <a:latin typeface="Times New Roman" panose="02020603050405020304" pitchFamily="18" charset="0"/>
                <a:ea typeface="黑体" panose="02010609060101010101" pitchFamily="49" charset="-122"/>
              </a:rPr>
              <a:t>v</a:t>
            </a:r>
            <a:r>
              <a:rPr lang="zh-CN" altLang="zh-CN" sz="1600" dirty="0">
                <a:solidFill>
                  <a:srgbClr val="FF0000"/>
                </a:solidFill>
                <a:latin typeface="Times New Roman" panose="02020603050405020304" pitchFamily="18" charset="0"/>
                <a:ea typeface="黑体" panose="02010609060101010101" pitchFamily="49" charset="-122"/>
              </a:rPr>
              <a:t>值由流量增益</a:t>
            </a:r>
            <a:r>
              <a:rPr lang="en-US" altLang="zh-CN" sz="1600" i="1" dirty="0" err="1">
                <a:solidFill>
                  <a:srgbClr val="FF0000"/>
                </a:solidFill>
                <a:latin typeface="Times New Roman" panose="02020603050405020304" pitchFamily="18" charset="0"/>
                <a:ea typeface="黑体" panose="02010609060101010101" pitchFamily="49" charset="-122"/>
              </a:rPr>
              <a:t>K</a:t>
            </a:r>
            <a:r>
              <a:rPr lang="en-US" altLang="zh-CN" sz="1600" i="1" baseline="-25000" dirty="0" err="1">
                <a:solidFill>
                  <a:srgbClr val="FF0000"/>
                </a:solidFill>
                <a:latin typeface="Times New Roman" panose="02020603050405020304" pitchFamily="18" charset="0"/>
                <a:ea typeface="黑体" panose="02010609060101010101" pitchFamily="49" charset="-122"/>
              </a:rPr>
              <a:t>q</a:t>
            </a:r>
            <a:r>
              <a:rPr lang="zh-CN" altLang="zh-CN" sz="1600" dirty="0">
                <a:solidFill>
                  <a:srgbClr val="FF0000"/>
                </a:solidFill>
                <a:latin typeface="Times New Roman" panose="02020603050405020304" pitchFamily="18" charset="0"/>
                <a:ea typeface="黑体" panose="02010609060101010101" pitchFamily="49" charset="-122"/>
              </a:rPr>
              <a:t>决定</a:t>
            </a:r>
            <a:r>
              <a:rPr lang="en-US" altLang="zh-CN" sz="1600" dirty="0">
                <a:latin typeface="Times New Roman" panose="02020603050405020304" pitchFamily="18" charset="0"/>
                <a:ea typeface="黑体" panose="02010609060101010101" pitchFamily="49" charset="-122"/>
              </a:rPr>
              <a:t>,</a:t>
            </a:r>
            <a:r>
              <a:rPr lang="zh-CN" altLang="zh-CN" sz="1600" dirty="0">
                <a:solidFill>
                  <a:srgbClr val="FF0000"/>
                </a:solidFill>
                <a:latin typeface="Times New Roman" panose="02020603050405020304" pitchFamily="18" charset="0"/>
                <a:ea typeface="黑体" panose="02010609060101010101" pitchFamily="49" charset="-122"/>
              </a:rPr>
              <a:t>增大</a:t>
            </a:r>
            <a:r>
              <a:rPr lang="zh-CN" altLang="zh-CN" sz="1600" dirty="0">
                <a:latin typeface="Times New Roman" panose="02020603050405020304" pitchFamily="18" charset="0"/>
                <a:ea typeface="黑体" panose="02010609060101010101" pitchFamily="49" charset="-122"/>
              </a:rPr>
              <a:t>系统压力</a:t>
            </a:r>
            <a:r>
              <a:rPr lang="en-US" altLang="zh-CN" sz="1600" i="1" dirty="0" err="1">
                <a:solidFill>
                  <a:srgbClr val="FF0000"/>
                </a:solidFill>
                <a:latin typeface="Times New Roman" panose="02020603050405020304" pitchFamily="18" charset="0"/>
                <a:ea typeface="黑体" panose="02010609060101010101" pitchFamily="49" charset="-122"/>
              </a:rPr>
              <a:t>p</a:t>
            </a:r>
            <a:r>
              <a:rPr lang="en-US" altLang="zh-CN" sz="1600" baseline="-25000" dirty="0" err="1">
                <a:solidFill>
                  <a:srgbClr val="FF0000"/>
                </a:solidFill>
                <a:latin typeface="Times New Roman" panose="02020603050405020304" pitchFamily="18" charset="0"/>
                <a:ea typeface="黑体" panose="02010609060101010101" pitchFamily="49" charset="-122"/>
              </a:rPr>
              <a:t>s</a:t>
            </a:r>
            <a:r>
              <a:rPr lang="zh-CN" altLang="zh-CN" sz="1600" dirty="0">
                <a:latin typeface="Times New Roman" panose="02020603050405020304" pitchFamily="18" charset="0"/>
                <a:ea typeface="黑体" panose="02010609060101010101" pitchFamily="49" charset="-122"/>
              </a:rPr>
              <a:t>和阀口面积梯度</a:t>
            </a:r>
            <a:r>
              <a:rPr lang="en-US" altLang="zh-CN" sz="1600" i="1" dirty="0">
                <a:solidFill>
                  <a:srgbClr val="FF0000"/>
                </a:solidFill>
                <a:latin typeface="Times New Roman" panose="02020603050405020304" pitchFamily="18" charset="0"/>
                <a:ea typeface="黑体" panose="02010609060101010101" pitchFamily="49" charset="-122"/>
              </a:rPr>
              <a:t>w</a:t>
            </a:r>
            <a:r>
              <a:rPr lang="zh-CN" altLang="zh-CN" sz="1600" dirty="0">
                <a:latin typeface="Times New Roman" panose="02020603050405020304" pitchFamily="18" charset="0"/>
                <a:ea typeface="黑体" panose="02010609060101010101" pitchFamily="49" charset="-122"/>
              </a:rPr>
              <a:t>都可使</a:t>
            </a:r>
            <a:r>
              <a:rPr lang="en-US" altLang="zh-CN" sz="1600" i="1" dirty="0">
                <a:solidFill>
                  <a:srgbClr val="FF0000"/>
                </a:solidFill>
                <a:latin typeface="Times New Roman" panose="02020603050405020304" pitchFamily="18" charset="0"/>
                <a:ea typeface="黑体" panose="02010609060101010101" pitchFamily="49" charset="-122"/>
              </a:rPr>
              <a:t>K</a:t>
            </a:r>
            <a:r>
              <a:rPr lang="en-US" altLang="zh-CN" sz="1600" i="1" baseline="-25000" dirty="0">
                <a:solidFill>
                  <a:srgbClr val="FF0000"/>
                </a:solidFill>
                <a:latin typeface="Times New Roman" panose="02020603050405020304" pitchFamily="18" charset="0"/>
                <a:ea typeface="黑体" panose="02010609060101010101" pitchFamily="49" charset="-122"/>
              </a:rPr>
              <a:t>v</a:t>
            </a:r>
            <a:r>
              <a:rPr lang="zh-CN" altLang="zh-CN" sz="1600" dirty="0">
                <a:solidFill>
                  <a:srgbClr val="FF0000"/>
                </a:solidFill>
                <a:latin typeface="Times New Roman" panose="02020603050405020304" pitchFamily="18" charset="0"/>
                <a:ea typeface="黑体" panose="02010609060101010101" pitchFamily="49" charset="-122"/>
              </a:rPr>
              <a:t>增大</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但</a:t>
            </a:r>
            <a:r>
              <a:rPr lang="en-US" altLang="zh-CN" sz="1600" i="1" dirty="0">
                <a:solidFill>
                  <a:srgbClr val="FF0000"/>
                </a:solidFill>
                <a:latin typeface="Times New Roman" panose="02020603050405020304" pitchFamily="18" charset="0"/>
                <a:ea typeface="黑体" panose="02010609060101010101" pitchFamily="49" charset="-122"/>
              </a:rPr>
              <a:t>K</a:t>
            </a:r>
            <a:r>
              <a:rPr lang="en-US" altLang="zh-CN" sz="1600" i="1" baseline="-25000" dirty="0">
                <a:solidFill>
                  <a:srgbClr val="FF0000"/>
                </a:solidFill>
                <a:latin typeface="Times New Roman" panose="02020603050405020304" pitchFamily="18" charset="0"/>
                <a:ea typeface="黑体" panose="02010609060101010101" pitchFamily="49" charset="-122"/>
              </a:rPr>
              <a:t>v</a:t>
            </a:r>
            <a:r>
              <a:rPr lang="zh-CN" altLang="zh-CN" sz="1600" dirty="0">
                <a:solidFill>
                  <a:srgbClr val="FF0000"/>
                </a:solidFill>
                <a:latin typeface="Times New Roman" panose="02020603050405020304" pitchFamily="18" charset="0"/>
                <a:ea typeface="黑体" panose="02010609060101010101" pitchFamily="49" charset="-122"/>
              </a:rPr>
              <a:t>太大对稳定性不利</a:t>
            </a:r>
            <a:r>
              <a:rPr lang="zh-CN" altLang="zh-CN" sz="1600" dirty="0">
                <a:latin typeface="Times New Roman" panose="02020603050405020304" pitchFamily="18" charset="0"/>
                <a:ea typeface="黑体" panose="02010609060101010101" pitchFamily="49" charset="-122"/>
              </a:rPr>
              <a:t>。</a:t>
            </a:r>
          </a:p>
          <a:p>
            <a:pPr indent="432000">
              <a:lnSpc>
                <a:spcPct val="150000"/>
              </a:lnSpc>
              <a:spcAft>
                <a:spcPts val="0"/>
              </a:spcAft>
            </a:pP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01689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1+#ppt_w/2"/>
                                          </p:val>
                                        </p:tav>
                                        <p:tav tm="100000">
                                          <p:val>
                                            <p:strVal val="#ppt_x"/>
                                          </p:val>
                                        </p:tav>
                                      </p:tavLst>
                                    </p:anim>
                                    <p:anim calcmode="lin" valueType="num">
                                      <p:cBhvr additive="base">
                                        <p:cTn id="16"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2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25" grpId="0" animBg="1"/>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3252952" y="913956"/>
            <a:ext cx="5703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zh-CN" sz="2000" dirty="0">
                <a:solidFill>
                  <a:srgbClr val="184972"/>
                </a:solidFill>
                <a:latin typeface="Times New Roman" panose="02020603050405020304" pitchFamily="18" charset="0"/>
                <a:ea typeface="黑体" panose="02010609060101010101" pitchFamily="49" charset="-122"/>
              </a:rPr>
              <a:t>六、稳态误差的分析</a:t>
            </a:r>
          </a:p>
        </p:txBody>
      </p:sp>
      <p:sp>
        <p:nvSpPr>
          <p:cNvPr id="3" name="直角三角形 2">
            <a:extLst>
              <a:ext uri="{FF2B5EF4-FFF2-40B4-BE49-F238E27FC236}">
                <a16:creationId xmlns:a16="http://schemas.microsoft.com/office/drawing/2014/main" id="{90ABA90F-2052-4D3E-8D4B-DEC2F2CC56E9}"/>
              </a:ext>
            </a:extLst>
          </p:cNvPr>
          <p:cNvSpPr/>
          <p:nvPr/>
        </p:nvSpPr>
        <p:spPr>
          <a:xfrm rot="18962245" flipV="1">
            <a:off x="2922705" y="91862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4" name="直角三角形 3">
            <a:extLst>
              <a:ext uri="{FF2B5EF4-FFF2-40B4-BE49-F238E27FC236}">
                <a16:creationId xmlns:a16="http://schemas.microsoft.com/office/drawing/2014/main" id="{5B9F5E73-DA8A-4B66-AD64-3AC6EC174A47}"/>
              </a:ext>
            </a:extLst>
          </p:cNvPr>
          <p:cNvSpPr/>
          <p:nvPr/>
        </p:nvSpPr>
        <p:spPr>
          <a:xfrm rot="18962245" flipV="1">
            <a:off x="3072952" y="91862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5564554" y="92426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5714801" y="92426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1319769" y="142770"/>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第七节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机</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液位置伺服系统的动态特性</a:t>
            </a:r>
          </a:p>
        </p:txBody>
      </p:sp>
      <p:sp>
        <p:nvSpPr>
          <p:cNvPr id="15" name="圆角矩形 6">
            <a:extLst>
              <a:ext uri="{FF2B5EF4-FFF2-40B4-BE49-F238E27FC236}">
                <a16:creationId xmlns:a16="http://schemas.microsoft.com/office/drawing/2014/main" id="{61FD18BB-8085-453E-8359-72BDDBACBA19}"/>
              </a:ext>
            </a:extLst>
          </p:cNvPr>
          <p:cNvSpPr/>
          <p:nvPr/>
        </p:nvSpPr>
        <p:spPr>
          <a:xfrm>
            <a:off x="918356" y="1473269"/>
            <a:ext cx="7440045" cy="318128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 </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3" name="矩形 12">
            <a:extLst>
              <a:ext uri="{FF2B5EF4-FFF2-40B4-BE49-F238E27FC236}">
                <a16:creationId xmlns:a16="http://schemas.microsoft.com/office/drawing/2014/main" id="{CBF2B5F4-248E-48B6-B499-9C3FFBB17915}"/>
              </a:ext>
            </a:extLst>
          </p:cNvPr>
          <p:cNvSpPr/>
          <p:nvPr/>
        </p:nvSpPr>
        <p:spPr>
          <a:xfrm>
            <a:off x="969155" y="1474044"/>
            <a:ext cx="7236845" cy="3046988"/>
          </a:xfrm>
          <a:prstGeom prst="rect">
            <a:avLst/>
          </a:prstGeom>
        </p:spPr>
        <p:txBody>
          <a:bodyPr wrap="square">
            <a:spAutoFit/>
          </a:bodyPr>
          <a:lstStyle/>
          <a:p>
            <a:pPr indent="432000">
              <a:lnSpc>
                <a:spcPct val="150000"/>
              </a:lnSpc>
              <a:spcAft>
                <a:spcPts val="0"/>
              </a:spcAft>
            </a:pP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阀控缸液压伺服系统</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稳态特性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主要包括</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静不灵敏区</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稳态误差</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速度和负载</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系统的静不灵敏区</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内</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输入信号不会引起执行元件的动作</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因而引起了系统的误差。</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不灵敏区的大小</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主要取决于伺服阀</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阀口的遮盖量</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系统中的库伦摩擦力</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以及</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系统机械部分的间隙和弹性</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等。</a:t>
            </a:r>
          </a:p>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稳态误差</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例如仿形刀架的稳态误差</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是指刀架在稳定状态下工作时触销输入和液压缸输出之间为了保持一定的仿形速度以及平衡外负载而必须存在的一个差值。</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稳态误差</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影响着</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系统的工作精度</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这个</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误差越小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加工精度就越高</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94911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2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15" grpId="0" animBg="1"/>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567668" y="945776"/>
            <a:ext cx="5703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zh-CN" sz="2000" b="0" i="0" u="none" strike="noStrike" kern="1200" cap="none" spc="0" normalizeH="0" baseline="0" noProof="0" dirty="0">
                <a:ln>
                  <a:noFill/>
                </a:ln>
                <a:solidFill>
                  <a:srgbClr val="184972"/>
                </a:solidFill>
                <a:effectLst/>
                <a:uLnTx/>
                <a:uFillTx/>
                <a:latin typeface="Times New Roman" panose="02020603050405020304" pitchFamily="18" charset="0"/>
                <a:ea typeface="黑体" panose="02010609060101010101" pitchFamily="49" charset="-122"/>
                <a:cs typeface="+mn-cs"/>
              </a:rPr>
              <a:t>六、稳态误差的分析</a:t>
            </a: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17096" y="95044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133151" y="95044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1319769" y="142770"/>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第七节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机</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液位置伺服系统的动态特性</a:t>
            </a:r>
          </a:p>
        </p:txBody>
      </p:sp>
      <p:sp>
        <p:nvSpPr>
          <p:cNvPr id="10" name="矩形 9">
            <a:extLst>
              <a:ext uri="{FF2B5EF4-FFF2-40B4-BE49-F238E27FC236}">
                <a16:creationId xmlns:a16="http://schemas.microsoft.com/office/drawing/2014/main" id="{09358B1E-1AE0-4229-8E5B-0C527F9D3191}"/>
              </a:ext>
            </a:extLst>
          </p:cNvPr>
          <p:cNvSpPr/>
          <p:nvPr/>
        </p:nvSpPr>
        <p:spPr>
          <a:xfrm>
            <a:off x="1140060" y="1364162"/>
            <a:ext cx="2380780" cy="297517"/>
          </a:xfrm>
          <a:prstGeom prst="rect">
            <a:avLst/>
          </a:prstGeom>
        </p:spPr>
        <p:txBody>
          <a:bodyPr wrap="none">
            <a:spAutoFit/>
          </a:bodyPr>
          <a:lstStyle/>
          <a:p>
            <a:pPr>
              <a:lnSpc>
                <a:spcPts val="157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根据式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(12-66)</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(12-67)</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a:t>
            </a: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891361ED-DD78-4FB8-9921-311B090BA1B7}"/>
                  </a:ext>
                </a:extLst>
              </p:cNvPr>
              <p:cNvSpPr/>
              <p:nvPr/>
            </p:nvSpPr>
            <p:spPr>
              <a:xfrm>
                <a:off x="-533400" y="1697599"/>
                <a:ext cx="5930900" cy="6379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𝑞</m:t>
                          </m:r>
                        </m:e>
                        <m:sub>
                          <m:r>
                            <m:rPr>
                              <m:sty m:val="p"/>
                            </m:rPr>
                            <a:rPr lang="zh-CN" altLang="en-US" sz="1200" i="0">
                              <a:latin typeface="Cambria Math" panose="02040503050406030204" pitchFamily="18" charset="0"/>
                            </a:rPr>
                            <m:t>L</m:t>
                          </m:r>
                        </m:sub>
                      </m:sSub>
                      <m:r>
                        <a:rPr lang="zh-CN" altLang="en-US" sz="1200" i="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Sub>
                      <m:r>
                        <a:rPr lang="zh-CN" altLang="en-US" sz="1200" i="1">
                          <a:latin typeface="Cambria Math" panose="02040503050406030204" pitchFamily="18" charset="0"/>
                        </a:rPr>
                        <m:t>𝑣</m:t>
                      </m:r>
                      <m:r>
                        <a:rPr lang="zh-CN" altLang="en-US" sz="1200" i="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𝐶</m:t>
                          </m:r>
                        </m:e>
                        <m:sub>
                          <m:r>
                            <m:rPr>
                              <m:sty m:val="p"/>
                            </m:rPr>
                            <a:rPr lang="zh-CN" altLang="en-US" sz="1200" i="0">
                              <a:latin typeface="Cambria Math" panose="02040503050406030204" pitchFamily="18" charset="0"/>
                            </a:rPr>
                            <m:t>d</m:t>
                          </m:r>
                          <m:r>
                            <a:rPr lang="zh-CN" altLang="en-US" sz="1200" i="0">
                              <a:latin typeface="Cambria Math" panose="02040503050406030204" pitchFamily="18" charset="0"/>
                            </a:rPr>
                            <m:t>0</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a:rPr lang="zh-CN" altLang="en-US" sz="1200" i="0">
                              <a:latin typeface="Cambria Math" panose="02040503050406030204" pitchFamily="18" charset="0"/>
                            </a:rPr>
                            <m:t>0</m:t>
                          </m:r>
                        </m:sub>
                      </m:sSub>
                      <m:rad>
                        <m:radPr>
                          <m:degHide m:val="on"/>
                          <m:ctrlPr>
                            <a:rPr lang="zh-CN" altLang="en-US" sz="1200" i="1">
                              <a:latin typeface="Cambria Math" panose="02040503050406030204" pitchFamily="18" charset="0"/>
                            </a:rPr>
                          </m:ctrlPr>
                        </m:radPr>
                        <m:deg/>
                        <m:e>
                          <m:f>
                            <m:fPr>
                              <m:ctrlPr>
                                <a:rPr lang="zh-CN" altLang="en-US" sz="1200" i="1">
                                  <a:latin typeface="Cambria Math" panose="02040503050406030204" pitchFamily="18" charset="0"/>
                                </a:rPr>
                              </m:ctrlPr>
                            </m:fPr>
                            <m:num>
                              <m:r>
                                <a:rPr lang="zh-CN" altLang="en-US" sz="1200" i="0">
                                  <a:latin typeface="Cambria Math" panose="02040503050406030204" pitchFamily="18" charset="0"/>
                                </a:rPr>
                                <m:t>2</m:t>
                              </m:r>
                            </m:num>
                            <m:den>
                              <m:r>
                                <a:rPr lang="zh-CN" altLang="en-US" sz="1200" i="1">
                                  <a:latin typeface="Cambria Math" panose="02040503050406030204" pitchFamily="18" charset="0"/>
                                </a:rPr>
                                <m:t>𝜌</m:t>
                              </m:r>
                            </m:den>
                          </m:f>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m:rPr>
                                          <m:sty m:val="p"/>
                                        </m:rPr>
                                        <a:rPr lang="zh-CN" altLang="en-US" sz="1200" i="0">
                                          <a:latin typeface="Cambria Math" panose="02040503050406030204" pitchFamily="18" charset="0"/>
                                        </a:rPr>
                                        <m:t>s</m:t>
                                      </m:r>
                                    </m:sub>
                                  </m:sSub>
                                </m:num>
                                <m:den>
                                  <m:r>
                                    <a:rPr lang="zh-CN" altLang="en-US" sz="1200" i="0">
                                      <a:latin typeface="Cambria Math" panose="02040503050406030204" pitchFamily="18" charset="0"/>
                                    </a:rPr>
                                    <m:t>2</m:t>
                                  </m:r>
                                </m:den>
                              </m:f>
                              <m:r>
                                <m:rPr>
                                  <m:nor/>
                                </m:rPr>
                                <a:rPr lang="zh-CN" altLang="en-US" sz="1200" i="1">
                                  <a:latin typeface="Times New Roman" panose="02020603050405020304" pitchFamily="18" charset="0"/>
                                  <a:ea typeface="黑体" panose="02010609060101010101" pitchFamily="49" charset="-122"/>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𝐹</m:t>
                                      </m:r>
                                    </m:e>
                                    <m:sub>
                                      <m:r>
                                        <m:rPr>
                                          <m:sty m:val="p"/>
                                        </m:rPr>
                                        <a:rPr lang="zh-CN" altLang="en-US" sz="1200" i="0">
                                          <a:latin typeface="Cambria Math" panose="02040503050406030204" pitchFamily="18" charset="0"/>
                                        </a:rPr>
                                        <m:t>L</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Sub>
                                </m:den>
                              </m:f>
                            </m:e>
                          </m:d>
                        </m:e>
                      </m:rad>
                      <m:r>
                        <m:rPr>
                          <m:nor/>
                        </m:rPr>
                        <a:rPr lang="zh-CN" altLang="en-US" sz="1200" i="1">
                          <a:latin typeface="Times New Roman" panose="02020603050405020304" pitchFamily="18" charset="0"/>
                          <a:ea typeface="黑体" panose="02010609060101010101" pitchFamily="49" charset="-122"/>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𝐶</m:t>
                          </m:r>
                        </m:e>
                        <m:sub>
                          <m:r>
                            <m:rPr>
                              <m:sty m:val="p"/>
                            </m:rPr>
                            <a:rPr lang="zh-CN" altLang="en-US" sz="1200" i="0">
                              <a:latin typeface="Cambria Math" panose="02040503050406030204" pitchFamily="18" charset="0"/>
                            </a:rPr>
                            <m:t>d</m:t>
                          </m:r>
                        </m:sub>
                      </m:sSub>
                      <m:r>
                        <a:rPr lang="zh-CN" altLang="en-US" sz="1200" i="1">
                          <a:latin typeface="Cambria Math" panose="02040503050406030204" pitchFamily="18" charset="0"/>
                        </a:rPr>
                        <m:t>𝑤</m:t>
                      </m:r>
                      <m:r>
                        <m:rPr>
                          <m:nor/>
                        </m:rPr>
                        <a:rPr lang="zh-CN" altLang="en-US" sz="1200" i="1">
                          <a:latin typeface="Times New Roman" panose="02020603050405020304" pitchFamily="18" charset="0"/>
                          <a:ea typeface="黑体" panose="02010609060101010101" pitchFamily="49" charset="-122"/>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m:rPr>
                              <m:sty m:val="p"/>
                            </m:rPr>
                            <a:rPr lang="zh-CN" altLang="en-US" sz="1200" i="0">
                              <a:latin typeface="Cambria Math" panose="02040503050406030204" pitchFamily="18" charset="0"/>
                            </a:rPr>
                            <m:t>s</m:t>
                          </m:r>
                          <m:r>
                            <a:rPr lang="zh-CN" altLang="en-US" sz="1200" i="0">
                              <a:latin typeface="Cambria Math" panose="02040503050406030204" pitchFamily="18" charset="0"/>
                            </a:rPr>
                            <m:t>0</m:t>
                          </m:r>
                        </m:sub>
                      </m:sSub>
                      <m:r>
                        <m:rPr>
                          <m:nor/>
                        </m:rPr>
                        <a:rPr lang="zh-CN" altLang="en-US" sz="1200" i="1">
                          <a:latin typeface="Times New Roman" panose="02020603050405020304" pitchFamily="18" charset="0"/>
                          <a:ea typeface="黑体" panose="02010609060101010101" pitchFamily="49" charset="-122"/>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m:rPr>
                              <m:sty m:val="p"/>
                            </m:rPr>
                            <a:rPr lang="zh-CN" altLang="en-US" sz="1200" i="0">
                              <a:latin typeface="Cambria Math" panose="02040503050406030204" pitchFamily="18" charset="0"/>
                            </a:rPr>
                            <m:t>V</m:t>
                          </m:r>
                        </m:sub>
                      </m:sSub>
                      <m:r>
                        <m:rPr>
                          <m:nor/>
                        </m:rPr>
                        <a:rPr lang="zh-CN" altLang="en-US" sz="1200" i="1">
                          <a:latin typeface="Times New Roman" panose="02020603050405020304" pitchFamily="18" charset="0"/>
                          <a:ea typeface="黑体" panose="02010609060101010101" pitchFamily="49" charset="-122"/>
                        </a:rPr>
                        <m:t>)</m:t>
                      </m:r>
                      <m:rad>
                        <m:radPr>
                          <m:degHide m:val="on"/>
                          <m:ctrlPr>
                            <a:rPr lang="zh-CN" altLang="en-US" sz="1200" i="1">
                              <a:latin typeface="Cambria Math" panose="02040503050406030204" pitchFamily="18" charset="0"/>
                            </a:rPr>
                          </m:ctrlPr>
                        </m:radPr>
                        <m:deg/>
                        <m:e>
                          <m:f>
                            <m:fPr>
                              <m:ctrlPr>
                                <a:rPr lang="zh-CN" altLang="en-US" sz="1200" i="1">
                                  <a:latin typeface="Cambria Math" panose="02040503050406030204" pitchFamily="18" charset="0"/>
                                </a:rPr>
                              </m:ctrlPr>
                            </m:fPr>
                            <m:num>
                              <m:r>
                                <a:rPr lang="zh-CN" altLang="en-US" sz="1200" i="0">
                                  <a:latin typeface="Cambria Math" panose="02040503050406030204" pitchFamily="18" charset="0"/>
                                </a:rPr>
                                <m:t>2</m:t>
                              </m:r>
                            </m:num>
                            <m:den>
                              <m:r>
                                <a:rPr lang="zh-CN" altLang="en-US" sz="1200" i="1">
                                  <a:latin typeface="Cambria Math" panose="02040503050406030204" pitchFamily="18" charset="0"/>
                                </a:rPr>
                                <m:t>𝜌</m:t>
                              </m:r>
                            </m:den>
                          </m:f>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m:rPr>
                                          <m:sty m:val="p"/>
                                        </m:rPr>
                                        <a:rPr lang="zh-CN" altLang="en-US" sz="1200" i="0">
                                          <a:latin typeface="Cambria Math" panose="02040503050406030204" pitchFamily="18" charset="0"/>
                                        </a:rPr>
                                        <m:t>s</m:t>
                                      </m:r>
                                    </m:sub>
                                  </m:sSub>
                                </m:num>
                                <m:den>
                                  <m:r>
                                    <a:rPr lang="zh-CN" altLang="en-US" sz="1200" i="0">
                                      <a:latin typeface="Cambria Math" panose="02040503050406030204" pitchFamily="18" charset="0"/>
                                    </a:rPr>
                                    <m:t>2</m:t>
                                  </m:r>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𝐹</m:t>
                                      </m:r>
                                    </m:e>
                                    <m:sub>
                                      <m:r>
                                        <m:rPr>
                                          <m:sty m:val="p"/>
                                        </m:rPr>
                                        <a:rPr lang="zh-CN" altLang="en-US" sz="1200" i="0">
                                          <a:latin typeface="Cambria Math" panose="02040503050406030204" pitchFamily="18" charset="0"/>
                                        </a:rPr>
                                        <m:t>L</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Sub>
                                </m:den>
                              </m:f>
                            </m:e>
                          </m:d>
                        </m:e>
                      </m:rad>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11" name="矩形 10">
                <a:extLst>
                  <a:ext uri="{FF2B5EF4-FFF2-40B4-BE49-F238E27FC236}">
                    <a16:creationId xmlns:a16="http://schemas.microsoft.com/office/drawing/2014/main" id="{891361ED-DD78-4FB8-9921-311B090BA1B7}"/>
                  </a:ext>
                </a:extLst>
              </p:cNvPr>
              <p:cNvSpPr>
                <a:spLocks noRot="1" noChangeAspect="1" noMove="1" noResize="1" noEditPoints="1" noAdjustHandles="1" noChangeArrowheads="1" noChangeShapeType="1" noTextEdit="1"/>
              </p:cNvSpPr>
              <p:nvPr/>
            </p:nvSpPr>
            <p:spPr>
              <a:xfrm>
                <a:off x="-533400" y="1697599"/>
                <a:ext cx="5930900" cy="637995"/>
              </a:xfrm>
              <a:prstGeom prst="rect">
                <a:avLst/>
              </a:prstGeom>
              <a:blipFill>
                <a:blip r:embed="rId2"/>
                <a:stretch>
                  <a:fillRect/>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DDD6A0C6-CB18-47DC-A62E-51CFAC0BFDB8}"/>
              </a:ext>
            </a:extLst>
          </p:cNvPr>
          <p:cNvSpPr/>
          <p:nvPr/>
        </p:nvSpPr>
        <p:spPr>
          <a:xfrm>
            <a:off x="1140060" y="2421223"/>
            <a:ext cx="902811" cy="259045"/>
          </a:xfrm>
          <a:prstGeom prst="rect">
            <a:avLst/>
          </a:prstGeom>
        </p:spPr>
        <p:txBody>
          <a:bodyPr wrap="none">
            <a:spAutoFit/>
          </a:bodyPr>
          <a:lstStyle/>
          <a:p>
            <a:pPr>
              <a:lnSpc>
                <a:spcPts val="1315"/>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整理后得</a:t>
            </a: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32956695-E672-4D7A-999B-64873624DA68}"/>
                  </a:ext>
                </a:extLst>
              </p:cNvPr>
              <p:cNvSpPr/>
              <p:nvPr/>
            </p:nvSpPr>
            <p:spPr>
              <a:xfrm>
                <a:off x="-1" y="2634449"/>
                <a:ext cx="4572000" cy="870495"/>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zh-CN" altLang="en-US" sz="1200" i="1" smtClean="0">
                              <a:latin typeface="Cambria Math" panose="02040503050406030204" pitchFamily="18" charset="0"/>
                            </a:rPr>
                          </m:ctrlPr>
                        </m:sSubPr>
                        <m:e>
                          <m:r>
                            <a:rPr lang="zh-CN" altLang="en-US" sz="1200" i="1">
                              <a:latin typeface="Cambria Math" panose="02040503050406030204" pitchFamily="18" charset="0"/>
                            </a:rPr>
                            <m:t>𝑥</m:t>
                          </m:r>
                        </m:e>
                        <m:sub>
                          <m:r>
                            <m:rPr>
                              <m:sty m:val="p"/>
                            </m:rPr>
                            <a:rPr lang="zh-CN" altLang="en-US" sz="1200" i="0">
                              <a:latin typeface="Cambria Math" panose="02040503050406030204" pitchFamily="18" charset="0"/>
                            </a:rPr>
                            <m:t>V</m:t>
                          </m:r>
                        </m:sub>
                      </m:sSub>
                      <m:r>
                        <a:rPr lang="zh-CN" altLang="en-US" sz="1200" i="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m:rPr>
                              <m:sty m:val="p"/>
                            </m:rPr>
                            <a:rPr lang="zh-CN" altLang="en-US" sz="1200" i="0">
                              <a:latin typeface="Cambria Math" panose="02040503050406030204" pitchFamily="18" charset="0"/>
                            </a:rPr>
                            <m:t>s</m:t>
                          </m:r>
                          <m:r>
                            <a:rPr lang="zh-CN" altLang="en-US" sz="1200" i="0">
                              <a:latin typeface="Cambria Math" panose="02040503050406030204" pitchFamily="18" charset="0"/>
                            </a:rPr>
                            <m:t>0</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Sub>
                          <m:r>
                            <a:rPr lang="zh-CN" altLang="en-US" sz="1200" i="1">
                              <a:latin typeface="Cambria Math" panose="02040503050406030204" pitchFamily="18" charset="0"/>
                            </a:rPr>
                            <m:t>𝑣</m:t>
                          </m:r>
                          <m:r>
                            <m:rPr>
                              <m:nor/>
                            </m:rPr>
                            <a:rPr lang="zh-CN" altLang="en-US" sz="1200" i="1">
                              <a:latin typeface="Times New Roman" panose="02020603050405020304" pitchFamily="18" charset="0"/>
                              <a:ea typeface="黑体" panose="02010609060101010101" pitchFamily="49" charset="-122"/>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𝐶</m:t>
                              </m:r>
                            </m:e>
                            <m:sub>
                              <m:r>
                                <m:rPr>
                                  <m:sty m:val="p"/>
                                </m:rPr>
                                <a:rPr lang="zh-CN" altLang="en-US" sz="1200" i="0">
                                  <a:latin typeface="Cambria Math" panose="02040503050406030204" pitchFamily="18" charset="0"/>
                                </a:rPr>
                                <m:t>d</m:t>
                              </m:r>
                              <m:r>
                                <a:rPr lang="zh-CN" altLang="en-US" sz="1200" i="0">
                                  <a:latin typeface="Cambria Math" panose="02040503050406030204" pitchFamily="18" charset="0"/>
                                </a:rPr>
                                <m:t>0</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a:rPr lang="zh-CN" altLang="en-US" sz="1200" i="0">
                                  <a:latin typeface="Cambria Math" panose="02040503050406030204" pitchFamily="18" charset="0"/>
                                </a:rPr>
                                <m:t>0</m:t>
                              </m:r>
                            </m:sub>
                          </m:sSub>
                          <m:rad>
                            <m:radPr>
                              <m:degHide m:val="on"/>
                              <m:ctrlPr>
                                <a:rPr lang="zh-CN" altLang="en-US" sz="1200" i="1">
                                  <a:latin typeface="Cambria Math" panose="02040503050406030204" pitchFamily="18" charset="0"/>
                                </a:rPr>
                              </m:ctrlPr>
                            </m:radPr>
                            <m:deg/>
                            <m:e>
                              <m:f>
                                <m:fPr>
                                  <m:ctrlPr>
                                    <a:rPr lang="zh-CN" altLang="en-US" sz="1200" i="1">
                                      <a:latin typeface="Cambria Math" panose="02040503050406030204" pitchFamily="18" charset="0"/>
                                    </a:rPr>
                                  </m:ctrlPr>
                                </m:fPr>
                                <m:num>
                                  <m:r>
                                    <a:rPr lang="zh-CN" altLang="en-US" sz="1200" i="0">
                                      <a:latin typeface="Cambria Math" panose="02040503050406030204" pitchFamily="18" charset="0"/>
                                    </a:rPr>
                                    <m:t>2</m:t>
                                  </m:r>
                                </m:num>
                                <m:den>
                                  <m:r>
                                    <a:rPr lang="zh-CN" altLang="en-US" sz="1200" i="1">
                                      <a:latin typeface="Cambria Math" panose="02040503050406030204" pitchFamily="18" charset="0"/>
                                    </a:rPr>
                                    <m:t>𝜌</m:t>
                                  </m:r>
                                </m:den>
                              </m:f>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m:rPr>
                                              <m:sty m:val="p"/>
                                            </m:rPr>
                                            <a:rPr lang="zh-CN" altLang="en-US" sz="1200" i="0">
                                              <a:latin typeface="Cambria Math" panose="02040503050406030204" pitchFamily="18" charset="0"/>
                                            </a:rPr>
                                            <m:t>s</m:t>
                                          </m:r>
                                        </m:sub>
                                      </m:sSub>
                                    </m:num>
                                    <m:den>
                                      <m:r>
                                        <a:rPr lang="zh-CN" altLang="en-US" sz="1200" i="0">
                                          <a:latin typeface="Cambria Math" panose="02040503050406030204" pitchFamily="18" charset="0"/>
                                        </a:rPr>
                                        <m:t>2</m:t>
                                      </m:r>
                                    </m:den>
                                  </m:f>
                                  <m:r>
                                    <m:rPr>
                                      <m:nor/>
                                    </m:rPr>
                                    <a:rPr lang="zh-CN" altLang="en-US" sz="1200" i="1">
                                      <a:latin typeface="Times New Roman" panose="02020603050405020304" pitchFamily="18" charset="0"/>
                                      <a:ea typeface="黑体" panose="02010609060101010101" pitchFamily="49" charset="-122"/>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𝐹</m:t>
                                          </m:r>
                                        </m:e>
                                        <m:sub>
                                          <m:r>
                                            <m:rPr>
                                              <m:sty m:val="p"/>
                                            </m:rPr>
                                            <a:rPr lang="zh-CN" altLang="en-US" sz="1200" i="0">
                                              <a:latin typeface="Cambria Math" panose="02040503050406030204" pitchFamily="18" charset="0"/>
                                            </a:rPr>
                                            <m:t>L</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Sub>
                                    </m:den>
                                  </m:f>
                                </m:e>
                              </m:d>
                            </m:e>
                          </m:rad>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𝐶</m:t>
                              </m:r>
                            </m:e>
                            <m:sub>
                              <m:r>
                                <m:rPr>
                                  <m:sty m:val="p"/>
                                </m:rPr>
                                <a:rPr lang="zh-CN" altLang="en-US" sz="1200" i="0">
                                  <a:latin typeface="Cambria Math" panose="02040503050406030204" pitchFamily="18" charset="0"/>
                                </a:rPr>
                                <m:t>d</m:t>
                              </m:r>
                            </m:sub>
                          </m:sSub>
                          <m:r>
                            <a:rPr lang="zh-CN" altLang="en-US" sz="1200" i="1">
                              <a:latin typeface="Cambria Math" panose="02040503050406030204" pitchFamily="18" charset="0"/>
                            </a:rPr>
                            <m:t>𝑤</m:t>
                          </m:r>
                          <m:rad>
                            <m:radPr>
                              <m:degHide m:val="on"/>
                              <m:ctrlPr>
                                <a:rPr lang="zh-CN" altLang="en-US" sz="1200" i="1">
                                  <a:latin typeface="Cambria Math" panose="02040503050406030204" pitchFamily="18" charset="0"/>
                                </a:rPr>
                              </m:ctrlPr>
                            </m:radPr>
                            <m:deg/>
                            <m:e>
                              <m:f>
                                <m:fPr>
                                  <m:ctrlPr>
                                    <a:rPr lang="zh-CN" altLang="en-US" sz="1200" i="1">
                                      <a:latin typeface="Cambria Math" panose="02040503050406030204" pitchFamily="18" charset="0"/>
                                    </a:rPr>
                                  </m:ctrlPr>
                                </m:fPr>
                                <m:num>
                                  <m:r>
                                    <a:rPr lang="zh-CN" altLang="en-US" sz="1200" i="0">
                                      <a:latin typeface="Cambria Math" panose="02040503050406030204" pitchFamily="18" charset="0"/>
                                    </a:rPr>
                                    <m:t>2</m:t>
                                  </m:r>
                                </m:num>
                                <m:den>
                                  <m:r>
                                    <a:rPr lang="zh-CN" altLang="en-US" sz="1200" i="1">
                                      <a:latin typeface="Cambria Math" panose="02040503050406030204" pitchFamily="18" charset="0"/>
                                    </a:rPr>
                                    <m:t>𝜌</m:t>
                                  </m:r>
                                </m:den>
                              </m:f>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m:rPr>
                                              <m:sty m:val="p"/>
                                            </m:rPr>
                                            <a:rPr lang="zh-CN" altLang="en-US" sz="1200" i="0">
                                              <a:latin typeface="Cambria Math" panose="02040503050406030204" pitchFamily="18" charset="0"/>
                                            </a:rPr>
                                            <m:t>s</m:t>
                                          </m:r>
                                        </m:sub>
                                      </m:sSub>
                                    </m:num>
                                    <m:den>
                                      <m:r>
                                        <a:rPr lang="zh-CN" altLang="en-US" sz="1200" i="0">
                                          <a:latin typeface="Cambria Math" panose="02040503050406030204" pitchFamily="18" charset="0"/>
                                        </a:rPr>
                                        <m:t>2</m:t>
                                      </m:r>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𝐹</m:t>
                                          </m:r>
                                        </m:e>
                                        <m:sub>
                                          <m:r>
                                            <m:rPr>
                                              <m:sty m:val="p"/>
                                            </m:rPr>
                                            <a:rPr lang="zh-CN" altLang="en-US" sz="1200" i="0">
                                              <a:latin typeface="Cambria Math" panose="02040503050406030204" pitchFamily="18" charset="0"/>
                                            </a:rPr>
                                            <m:t>L</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Sub>
                                    </m:den>
                                  </m:f>
                                </m:e>
                              </m:d>
                            </m:e>
                          </m:rad>
                        </m:den>
                      </m:f>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14" name="矩形 13">
                <a:extLst>
                  <a:ext uri="{FF2B5EF4-FFF2-40B4-BE49-F238E27FC236}">
                    <a16:creationId xmlns:a16="http://schemas.microsoft.com/office/drawing/2014/main" id="{32956695-E672-4D7A-999B-64873624DA68}"/>
                  </a:ext>
                </a:extLst>
              </p:cNvPr>
              <p:cNvSpPr>
                <a:spLocks noRot="1" noChangeAspect="1" noMove="1" noResize="1" noEditPoints="1" noAdjustHandles="1" noChangeArrowheads="1" noChangeShapeType="1" noTextEdit="1"/>
              </p:cNvSpPr>
              <p:nvPr/>
            </p:nvSpPr>
            <p:spPr>
              <a:xfrm>
                <a:off x="-1" y="2634449"/>
                <a:ext cx="4572000" cy="870495"/>
              </a:xfrm>
              <a:prstGeom prst="rect">
                <a:avLst/>
              </a:prstGeom>
              <a:blipFill>
                <a:blip r:embed="rId3"/>
                <a:stretch>
                  <a:fillRect/>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652827E4-1CD6-4BE0-840C-50F78D171053}"/>
              </a:ext>
            </a:extLst>
          </p:cNvPr>
          <p:cNvSpPr/>
          <p:nvPr/>
        </p:nvSpPr>
        <p:spPr>
          <a:xfrm>
            <a:off x="657015" y="3504944"/>
            <a:ext cx="3699532" cy="697820"/>
          </a:xfrm>
          <a:prstGeom prst="rect">
            <a:avLst/>
          </a:prstGeom>
        </p:spPr>
        <p:txBody>
          <a:bodyPr wrap="square">
            <a:spAutoFit/>
          </a:bodyPr>
          <a:lstStyle/>
          <a:p>
            <a:pPr indent="360000">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在这里</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o</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就是稳态误差</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它的大小受</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的影响。</a:t>
            </a:r>
            <a:endParaRPr lang="zh-CN" altLang="en-US" sz="1400" dirty="0">
              <a:latin typeface="Times New Roman" panose="02020603050405020304" pitchFamily="18" charset="0"/>
              <a:ea typeface="黑体" panose="02010609060101010101" pitchFamily="49" charset="-122"/>
            </a:endParaRPr>
          </a:p>
        </p:txBody>
      </p:sp>
      <p:sp>
        <p:nvSpPr>
          <p:cNvPr id="17" name="矩形 16">
            <a:extLst>
              <a:ext uri="{FF2B5EF4-FFF2-40B4-BE49-F238E27FC236}">
                <a16:creationId xmlns:a16="http://schemas.microsoft.com/office/drawing/2014/main" id="{46358824-5948-4D8C-891F-9A0B0F08CFA5}"/>
              </a:ext>
            </a:extLst>
          </p:cNvPr>
          <p:cNvSpPr/>
          <p:nvPr/>
        </p:nvSpPr>
        <p:spPr>
          <a:xfrm>
            <a:off x="5001455" y="1231019"/>
            <a:ext cx="2247731" cy="307777"/>
          </a:xfrm>
          <a:prstGeom prst="rect">
            <a:avLst/>
          </a:prstGeom>
        </p:spPr>
        <p:txBody>
          <a:bodyPr wrap="none">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进行线性化</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a:t>
            </a:r>
            <a:endParaRPr lang="zh-CN" altLang="en-US" sz="14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488A0FC4-A6C0-4A92-81A1-BEB1A2B09D85}"/>
                  </a:ext>
                </a:extLst>
              </p:cNvPr>
              <p:cNvSpPr/>
              <p:nvPr/>
            </p:nvSpPr>
            <p:spPr>
              <a:xfrm>
                <a:off x="5001455" y="1559832"/>
                <a:ext cx="2111091" cy="5284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1200">
                          <a:latin typeface="Cambria Math" panose="02040503050406030204" pitchFamily="18" charset="0"/>
                        </a:rPr>
                        <m:t>Δ</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m:rPr>
                              <m:sty m:val="p"/>
                            </m:rPr>
                            <a:rPr lang="zh-CN" altLang="en-US" sz="1200" i="0">
                              <a:latin typeface="Cambria Math" panose="02040503050406030204" pitchFamily="18" charset="0"/>
                            </a:rPr>
                            <m:t>V</m:t>
                          </m:r>
                        </m:sub>
                      </m:sSub>
                      <m:r>
                        <a:rPr lang="zh-CN" altLang="en-US" sz="1200" i="0">
                          <a:latin typeface="Cambria Math" panose="02040503050406030204" pitchFamily="18" charset="0"/>
                        </a:rPr>
                        <m:t>=</m:t>
                      </m:r>
                      <m:sSub>
                        <m:sSubPr>
                          <m:ctrlPr>
                            <a:rPr lang="zh-CN" altLang="en-US" sz="1200" i="1">
                              <a:latin typeface="Cambria Math" panose="02040503050406030204" pitchFamily="18" charset="0"/>
                            </a:rPr>
                          </m:ctrlPr>
                        </m:sSubPr>
                        <m:e>
                          <m:d>
                            <m:dPr>
                              <m:begChr m:val=""/>
                              <m:endChr m:val="|"/>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m:rPr>
                                      <m:nor/>
                                    </m:rPr>
                                    <a:rPr lang="zh-CN" altLang="en-US" sz="1200" i="1">
                                      <a:latin typeface="Times New Roman" panose="02020603050405020304" pitchFamily="18" charset="0"/>
                                      <a:ea typeface="黑体" panose="02010609060101010101" pitchFamily="49" charset="-122"/>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m:rPr>
                                          <m:sty m:val="p"/>
                                        </m:rPr>
                                        <a:rPr lang="zh-CN" altLang="en-US" sz="1200" i="0">
                                          <a:latin typeface="Cambria Math" panose="02040503050406030204" pitchFamily="18" charset="0"/>
                                        </a:rPr>
                                        <m:t>V</m:t>
                                      </m:r>
                                    </m:sub>
                                  </m:sSub>
                                </m:num>
                                <m:den>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𝑣</m:t>
                                  </m:r>
                                </m:den>
                              </m:f>
                            </m:e>
                          </m:d>
                        </m:e>
                        <m:sub>
                          <m:r>
                            <a:rPr lang="zh-CN" altLang="en-US" sz="1200" i="0">
                              <a:latin typeface="Cambria Math" panose="02040503050406030204" pitchFamily="18" charset="0"/>
                            </a:rPr>
                            <m:t>0</m:t>
                          </m:r>
                        </m:sub>
                      </m:sSub>
                      <m:r>
                        <m:rPr>
                          <m:sty m:val="p"/>
                        </m:rPr>
                        <a:rPr lang="zh-CN" altLang="en-US" sz="1200" i="0">
                          <a:latin typeface="Cambria Math" panose="02040503050406030204" pitchFamily="18" charset="0"/>
                        </a:rPr>
                        <m:t>Δ</m:t>
                      </m:r>
                      <m:r>
                        <a:rPr lang="zh-CN" altLang="en-US" sz="1200" i="1">
                          <a:latin typeface="Cambria Math" panose="02040503050406030204" pitchFamily="18" charset="0"/>
                        </a:rPr>
                        <m:t>𝑣</m:t>
                      </m:r>
                      <m:r>
                        <a:rPr lang="zh-CN" altLang="en-US" sz="1200" i="0">
                          <a:latin typeface="Cambria Math" panose="02040503050406030204" pitchFamily="18" charset="0"/>
                        </a:rPr>
                        <m:t>+</m:t>
                      </m:r>
                      <m:sSub>
                        <m:sSubPr>
                          <m:ctrlPr>
                            <a:rPr lang="zh-CN" altLang="en-US" sz="1200" i="1">
                              <a:latin typeface="Cambria Math" panose="02040503050406030204" pitchFamily="18" charset="0"/>
                            </a:rPr>
                          </m:ctrlPr>
                        </m:sSubPr>
                        <m:e>
                          <m:d>
                            <m:dPr>
                              <m:begChr m:val=""/>
                              <m:endChr m:val="|"/>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m:rPr>
                                      <m:nor/>
                                    </m:rPr>
                                    <a:rPr lang="zh-CN" altLang="en-US" sz="1200" i="1">
                                      <a:latin typeface="Times New Roman" panose="02020603050405020304" pitchFamily="18" charset="0"/>
                                      <a:ea typeface="黑体" panose="02010609060101010101" pitchFamily="49" charset="-122"/>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m:rPr>
                                          <m:sty m:val="p"/>
                                        </m:rPr>
                                        <a:rPr lang="zh-CN" altLang="en-US" sz="1200" i="0">
                                          <a:latin typeface="Cambria Math" panose="02040503050406030204" pitchFamily="18" charset="0"/>
                                        </a:rPr>
                                        <m:t>V</m:t>
                                      </m:r>
                                    </m:sub>
                                  </m:sSub>
                                </m:num>
                                <m:den>
                                  <m:r>
                                    <m:rPr>
                                      <m:nor/>
                                    </m:rPr>
                                    <a:rPr lang="zh-CN" altLang="en-US" sz="1200" i="1">
                                      <a:latin typeface="Times New Roman" panose="02020603050405020304" pitchFamily="18" charset="0"/>
                                      <a:ea typeface="黑体" panose="02010609060101010101" pitchFamily="49" charset="-122"/>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𝐹</m:t>
                                      </m:r>
                                    </m:e>
                                    <m:sub>
                                      <m:r>
                                        <m:rPr>
                                          <m:sty m:val="p"/>
                                        </m:rPr>
                                        <a:rPr lang="zh-CN" altLang="en-US" sz="1200" i="0">
                                          <a:latin typeface="Cambria Math" panose="02040503050406030204" pitchFamily="18" charset="0"/>
                                        </a:rPr>
                                        <m:t>L</m:t>
                                      </m:r>
                                    </m:sub>
                                  </m:sSub>
                                </m:den>
                              </m:f>
                            </m:e>
                          </m:d>
                        </m:e>
                        <m:sub>
                          <m:r>
                            <a:rPr lang="zh-CN" altLang="en-US" sz="1200" i="0">
                              <a:latin typeface="Cambria Math" panose="02040503050406030204" pitchFamily="18" charset="0"/>
                            </a:rPr>
                            <m:t>0</m:t>
                          </m:r>
                        </m:sub>
                      </m:sSub>
                      <m:r>
                        <m:rPr>
                          <m:sty m:val="p"/>
                        </m:rPr>
                        <a:rPr lang="zh-CN" altLang="en-US" sz="1200" i="0">
                          <a:latin typeface="Cambria Math" panose="02040503050406030204" pitchFamily="18" charset="0"/>
                        </a:rPr>
                        <m:t>Δ</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𝐹</m:t>
                          </m:r>
                        </m:e>
                        <m:sub>
                          <m:r>
                            <m:rPr>
                              <m:sty m:val="p"/>
                            </m:rPr>
                            <a:rPr lang="zh-CN" altLang="en-US" sz="1200" i="0">
                              <a:latin typeface="Cambria Math" panose="02040503050406030204" pitchFamily="18" charset="0"/>
                            </a:rPr>
                            <m:t>L</m:t>
                          </m:r>
                        </m:sub>
                      </m:sSub>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18" name="矩形 17">
                <a:extLst>
                  <a:ext uri="{FF2B5EF4-FFF2-40B4-BE49-F238E27FC236}">
                    <a16:creationId xmlns:a16="http://schemas.microsoft.com/office/drawing/2014/main" id="{488A0FC4-A6C0-4A92-81A1-BEB1A2B09D85}"/>
                  </a:ext>
                </a:extLst>
              </p:cNvPr>
              <p:cNvSpPr>
                <a:spLocks noRot="1" noChangeAspect="1" noMove="1" noResize="1" noEditPoints="1" noAdjustHandles="1" noChangeArrowheads="1" noChangeShapeType="1" noTextEdit="1"/>
              </p:cNvSpPr>
              <p:nvPr/>
            </p:nvSpPr>
            <p:spPr>
              <a:xfrm>
                <a:off x="5001455" y="1559832"/>
                <a:ext cx="2111091" cy="528414"/>
              </a:xfrm>
              <a:prstGeom prst="rect">
                <a:avLst/>
              </a:prstGeom>
              <a:blipFill>
                <a:blip r:embed="rId4"/>
                <a:stretch>
                  <a:fillRect t="-167816" r="-14697" b="-240230"/>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4A9ACCF8-3531-4765-806A-96396E233AE1}"/>
              </a:ext>
            </a:extLst>
          </p:cNvPr>
          <p:cNvSpPr/>
          <p:nvPr/>
        </p:nvSpPr>
        <p:spPr>
          <a:xfrm>
            <a:off x="5067052" y="1996352"/>
            <a:ext cx="364202" cy="271869"/>
          </a:xfrm>
          <a:prstGeom prst="rect">
            <a:avLst/>
          </a:prstGeom>
        </p:spPr>
        <p:txBody>
          <a:bodyPr wrap="none">
            <a:spAutoFit/>
          </a:bodyPr>
          <a:lstStyle/>
          <a:p>
            <a:pPr>
              <a:lnSpc>
                <a:spcPts val="14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a:t>
            </a:r>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BC7AC200-024E-4D37-9142-4FBBF0FDB0B0}"/>
                  </a:ext>
                </a:extLst>
              </p:cNvPr>
              <p:cNvSpPr/>
              <p:nvPr/>
            </p:nvSpPr>
            <p:spPr>
              <a:xfrm>
                <a:off x="4835706" y="2191330"/>
                <a:ext cx="2772297" cy="11494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1200" i="1">
                              <a:latin typeface="Cambria Math" panose="02040503050406030204" pitchFamily="18" charset="0"/>
                            </a:rPr>
                          </m:ctrlPr>
                        </m:mPr>
                        <m:mr>
                          <m:e>
                            <m:sSub>
                              <m:sSubPr>
                                <m:ctrlPr>
                                  <a:rPr lang="zh-CN" altLang="en-US" sz="1200" i="1">
                                    <a:latin typeface="Cambria Math" panose="02040503050406030204" pitchFamily="18" charset="0"/>
                                  </a:rPr>
                                </m:ctrlPr>
                              </m:sSubPr>
                              <m:e>
                                <m:d>
                                  <m:dPr>
                                    <m:begChr m:val=""/>
                                    <m:endChr m:val="|"/>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m:rPr>
                                            <m:nor/>
                                          </m:rPr>
                                          <a:rPr lang="zh-CN" altLang="en-US" sz="1200">
                                            <a:latin typeface="Times New Roman" panose="02020603050405020304" pitchFamily="18" charset="0"/>
                                            <a:ea typeface="黑体" panose="02010609060101010101" pitchFamily="49" charset="-122"/>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m:rPr>
                                                <m:sty m:val="p"/>
                                              </m:rPr>
                                              <a:rPr lang="zh-CN" altLang="en-US" sz="1200" i="0">
                                                <a:latin typeface="Cambria Math" panose="02040503050406030204" pitchFamily="18" charset="0"/>
                                              </a:rPr>
                                              <m:t>V</m:t>
                                            </m:r>
                                          </m:sub>
                                        </m:sSub>
                                      </m:num>
                                      <m:den>
                                        <m:r>
                                          <m:rPr>
                                            <m:nor/>
                                          </m:rPr>
                                          <a:rPr lang="zh-CN" altLang="en-US" sz="1200" i="1">
                                            <a:latin typeface="Times New Roman" panose="02020603050405020304" pitchFamily="18" charset="0"/>
                                            <a:ea typeface="黑体" panose="02010609060101010101" pitchFamily="49" charset="-122"/>
                                          </a:rPr>
                                          <m:t>∂</m:t>
                                        </m:r>
                                        <m:r>
                                          <a:rPr lang="zh-CN" altLang="en-US" sz="1200" i="1">
                                            <a:latin typeface="Cambria Math" panose="02040503050406030204" pitchFamily="18" charset="0"/>
                                          </a:rPr>
                                          <m:t>𝑣</m:t>
                                        </m:r>
                                      </m:den>
                                    </m:f>
                                  </m:e>
                                </m:d>
                              </m:e>
                              <m:sub>
                                <m:r>
                                  <a:rPr lang="zh-CN" altLang="en-US" sz="1200" i="0">
                                    <a:latin typeface="Cambria Math" panose="02040503050406030204" pitchFamily="18" charset="0"/>
                                  </a:rPr>
                                  <m:t>0</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𝐶</m:t>
                                    </m:r>
                                  </m:e>
                                  <m:sub>
                                    <m:r>
                                      <m:rPr>
                                        <m:sty m:val="p"/>
                                      </m:rPr>
                                      <a:rPr lang="zh-CN" altLang="en-US" sz="1200" i="0">
                                        <a:latin typeface="Cambria Math" panose="02040503050406030204" pitchFamily="18" charset="0"/>
                                      </a:rPr>
                                      <m:t>d</m:t>
                                    </m:r>
                                  </m:sub>
                                </m:sSub>
                                <m:r>
                                  <a:rPr lang="zh-CN" altLang="en-US" sz="1200" i="1">
                                    <a:latin typeface="Cambria Math" panose="02040503050406030204" pitchFamily="18" charset="0"/>
                                  </a:rPr>
                                  <m:t>𝑤</m:t>
                                </m:r>
                                <m:rad>
                                  <m:radPr>
                                    <m:degHide m:val="on"/>
                                    <m:ctrlPr>
                                      <a:rPr lang="zh-CN" altLang="en-US" sz="1200" i="1">
                                        <a:latin typeface="Cambria Math" panose="02040503050406030204" pitchFamily="18" charset="0"/>
                                      </a:rPr>
                                    </m:ctrlPr>
                                  </m:radPr>
                                  <m:deg/>
                                  <m:e>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m:rPr>
                                                <m:sty m:val="p"/>
                                              </m:rPr>
                                              <a:rPr lang="zh-CN" altLang="en-US" sz="1200" i="0">
                                                <a:latin typeface="Cambria Math" panose="02040503050406030204" pitchFamily="18" charset="0"/>
                                              </a:rPr>
                                              <m:t>s</m:t>
                                            </m:r>
                                          </m:sub>
                                        </m:sSub>
                                      </m:num>
                                      <m:den>
                                        <m:r>
                                          <a:rPr lang="zh-CN" altLang="en-US" sz="1200" i="1">
                                            <a:latin typeface="Cambria Math" panose="02040503050406030204" pitchFamily="18" charset="0"/>
                                          </a:rPr>
                                          <m:t>𝜌</m:t>
                                        </m:r>
                                      </m:den>
                                    </m:f>
                                  </m:e>
                                </m:rad>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𝐾</m:t>
                                    </m:r>
                                  </m:e>
                                  <m:sub>
                                    <m:r>
                                      <a:rPr lang="zh-CN" altLang="en-US" sz="1200" i="1">
                                        <a:latin typeface="Cambria Math" panose="02040503050406030204" pitchFamily="18" charset="0"/>
                                      </a:rPr>
                                      <m:t>𝑞</m:t>
                                    </m:r>
                                  </m:sub>
                                </m:sSub>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1</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𝐾</m:t>
                                    </m:r>
                                  </m:e>
                                  <m:sub>
                                    <m:r>
                                      <a:rPr lang="zh-CN" altLang="en-US" sz="1200" i="1">
                                        <a:latin typeface="Cambria Math" panose="02040503050406030204" pitchFamily="18" charset="0"/>
                                      </a:rPr>
                                      <m:t>𝑣</m:t>
                                    </m:r>
                                  </m:sub>
                                </m:sSub>
                              </m:den>
                            </m:f>
                          </m:e>
                        </m:mr>
                        <m:mr>
                          <m:e>
                            <m:sSub>
                              <m:sSubPr>
                                <m:ctrlPr>
                                  <a:rPr lang="zh-CN" altLang="en-US" sz="1200" i="1">
                                    <a:latin typeface="Cambria Math" panose="02040503050406030204" pitchFamily="18" charset="0"/>
                                  </a:rPr>
                                </m:ctrlPr>
                              </m:sSubPr>
                              <m:e>
                                <m:d>
                                  <m:dPr>
                                    <m:begChr m:val=""/>
                                    <m:endChr m:val="|"/>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m:rPr>
                                            <m:nor/>
                                          </m:rPr>
                                          <a:rPr lang="zh-CN" altLang="en-US" sz="1200" i="1">
                                            <a:latin typeface="Times New Roman" panose="02020603050405020304" pitchFamily="18" charset="0"/>
                                            <a:ea typeface="黑体" panose="02010609060101010101" pitchFamily="49" charset="-122"/>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m:rPr>
                                                <m:sty m:val="p"/>
                                              </m:rPr>
                                              <a:rPr lang="zh-CN" altLang="en-US" sz="1200" i="0">
                                                <a:latin typeface="Cambria Math" panose="02040503050406030204" pitchFamily="18" charset="0"/>
                                              </a:rPr>
                                              <m:t>V</m:t>
                                            </m:r>
                                          </m:sub>
                                        </m:sSub>
                                      </m:num>
                                      <m:den>
                                        <m:r>
                                          <m:rPr>
                                            <m:nor/>
                                          </m:rPr>
                                          <a:rPr lang="zh-CN" altLang="en-US" sz="1200" i="1">
                                            <a:latin typeface="Times New Roman" panose="02020603050405020304" pitchFamily="18" charset="0"/>
                                            <a:ea typeface="黑体" panose="02010609060101010101" pitchFamily="49" charset="-122"/>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𝐹</m:t>
                                            </m:r>
                                          </m:e>
                                          <m:sub>
                                            <m:r>
                                              <m:rPr>
                                                <m:sty m:val="p"/>
                                              </m:rPr>
                                              <a:rPr lang="zh-CN" altLang="en-US" sz="1200" i="0">
                                                <a:latin typeface="Cambria Math" panose="02040503050406030204" pitchFamily="18" charset="0"/>
                                              </a:rPr>
                                              <m:t>L</m:t>
                                            </m:r>
                                          </m:sub>
                                        </m:sSub>
                                      </m:den>
                                    </m:f>
                                  </m:e>
                                </m:d>
                              </m:e>
                              <m:sub>
                                <m:r>
                                  <a:rPr lang="zh-CN" altLang="en-US" sz="1200" i="0">
                                    <a:latin typeface="Cambria Math" panose="02040503050406030204" pitchFamily="18" charset="0"/>
                                  </a:rPr>
                                  <m:t>0</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2</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𝐶</m:t>
                                    </m:r>
                                  </m:e>
                                  <m:sub>
                                    <m:r>
                                      <m:rPr>
                                        <m:sty m:val="p"/>
                                      </m:rPr>
                                      <a:rPr lang="zh-CN" altLang="en-US" sz="1200" i="0">
                                        <a:latin typeface="Cambria Math" panose="02040503050406030204" pitchFamily="18" charset="0"/>
                                      </a:rPr>
                                      <m:t>d</m:t>
                                    </m:r>
                                    <m:r>
                                      <a:rPr lang="zh-CN" altLang="en-US" sz="1200" i="0">
                                        <a:latin typeface="Cambria Math" panose="02040503050406030204" pitchFamily="18" charset="0"/>
                                      </a:rPr>
                                      <m:t>0</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a:rPr lang="zh-CN" altLang="en-US" sz="1200" i="0">
                                        <a:latin typeface="Cambria Math" panose="02040503050406030204" pitchFamily="18" charset="0"/>
                                      </a:rPr>
                                      <m:t>0</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𝐶</m:t>
                                    </m:r>
                                  </m:e>
                                  <m:sub>
                                    <m:r>
                                      <m:rPr>
                                        <m:sty m:val="p"/>
                                      </m:rPr>
                                      <a:rPr lang="zh-CN" altLang="en-US" sz="1200" i="0">
                                        <a:latin typeface="Cambria Math" panose="02040503050406030204" pitchFamily="18" charset="0"/>
                                      </a:rPr>
                                      <m:t>d</m:t>
                                    </m:r>
                                  </m:sub>
                                </m:sSub>
                                <m:r>
                                  <a:rPr lang="zh-CN" altLang="en-US" sz="1200" i="1">
                                    <a:latin typeface="Cambria Math" panose="02040503050406030204" pitchFamily="18" charset="0"/>
                                  </a:rPr>
                                  <m:t>𝑤</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m:rPr>
                                        <m:sty m:val="p"/>
                                      </m:rPr>
                                      <a:rPr lang="zh-CN" altLang="en-US" sz="1200" i="0">
                                        <a:latin typeface="Cambria Math" panose="02040503050406030204" pitchFamily="18" charset="0"/>
                                      </a:rPr>
                                      <m:t>s</m:t>
                                    </m:r>
                                  </m:sub>
                                </m:sSub>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2</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m:rPr>
                                        <m:sty m:val="p"/>
                                      </m:rPr>
                                      <a:rPr lang="zh-CN" altLang="en-US" sz="1200" i="0">
                                        <a:latin typeface="Cambria Math" panose="02040503050406030204" pitchFamily="18" charset="0"/>
                                      </a:rPr>
                                      <m:t>s</m:t>
                                    </m:r>
                                    <m:r>
                                      <a:rPr lang="zh-CN" altLang="en-US" sz="1200" i="0">
                                        <a:latin typeface="Cambria Math" panose="02040503050406030204" pitchFamily="18" charset="0"/>
                                      </a:rPr>
                                      <m:t>0</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m:rPr>
                                        <m:sty m:val="p"/>
                                      </m:rPr>
                                      <a:rPr lang="zh-CN" altLang="en-US" sz="1200" i="0">
                                        <a:latin typeface="Cambria Math" panose="02040503050406030204" pitchFamily="18" charset="0"/>
                                      </a:rPr>
                                      <m:t>s</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Sub>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1</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𝐾</m:t>
                                    </m:r>
                                  </m:e>
                                  <m:sub>
                                    <m:r>
                                      <a:rPr lang="zh-CN" altLang="en-US" sz="1200" i="1">
                                        <a:latin typeface="Cambria Math" panose="02040503050406030204" pitchFamily="18" charset="0"/>
                                      </a:rPr>
                                      <m:t>𝑝</m:t>
                                    </m:r>
                                  </m:sub>
                                </m:sSub>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1</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𝐾</m:t>
                                    </m:r>
                                  </m:e>
                                  <m:sub>
                                    <m:r>
                                      <m:rPr>
                                        <m:sty m:val="p"/>
                                      </m:rPr>
                                      <a:rPr lang="zh-CN" altLang="en-US" sz="1200" i="0">
                                        <a:latin typeface="Cambria Math" panose="02040503050406030204" pitchFamily="18" charset="0"/>
                                      </a:rPr>
                                      <m:t>L</m:t>
                                    </m:r>
                                  </m:sub>
                                </m:sSub>
                              </m:den>
                            </m:f>
                          </m:e>
                        </m:mr>
                      </m:m>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20" name="矩形 19">
                <a:extLst>
                  <a:ext uri="{FF2B5EF4-FFF2-40B4-BE49-F238E27FC236}">
                    <a16:creationId xmlns:a16="http://schemas.microsoft.com/office/drawing/2014/main" id="{BC7AC200-024E-4D37-9142-4FBBF0FDB0B0}"/>
                  </a:ext>
                </a:extLst>
              </p:cNvPr>
              <p:cNvSpPr>
                <a:spLocks noRot="1" noChangeAspect="1" noMove="1" noResize="1" noEditPoints="1" noAdjustHandles="1" noChangeArrowheads="1" noChangeShapeType="1" noTextEdit="1"/>
              </p:cNvSpPr>
              <p:nvPr/>
            </p:nvSpPr>
            <p:spPr>
              <a:xfrm>
                <a:off x="4835706" y="2191330"/>
                <a:ext cx="2772297" cy="1149482"/>
              </a:xfrm>
              <a:prstGeom prst="rect">
                <a:avLst/>
              </a:prstGeom>
              <a:blipFill>
                <a:blip r:embed="rId5"/>
                <a:stretch>
                  <a:fillRect/>
                </a:stretch>
              </a:blipFill>
            </p:spPr>
            <p:txBody>
              <a:bodyPr/>
              <a:lstStyle/>
              <a:p>
                <a:r>
                  <a:rPr lang="zh-CN" altLang="en-US">
                    <a:noFill/>
                  </a:rPr>
                  <a:t> </a:t>
                </a:r>
              </a:p>
            </p:txBody>
          </p:sp>
        </mc:Fallback>
      </mc:AlternateContent>
      <p:sp>
        <p:nvSpPr>
          <p:cNvPr id="21" name="矩形 20">
            <a:extLst>
              <a:ext uri="{FF2B5EF4-FFF2-40B4-BE49-F238E27FC236}">
                <a16:creationId xmlns:a16="http://schemas.microsoft.com/office/drawing/2014/main" id="{B9D0ECE0-5E64-4E8A-8493-53C2A519DC7E}"/>
              </a:ext>
            </a:extLst>
          </p:cNvPr>
          <p:cNvSpPr/>
          <p:nvPr/>
        </p:nvSpPr>
        <p:spPr>
          <a:xfrm>
            <a:off x="5026915" y="3340812"/>
            <a:ext cx="3276859" cy="271869"/>
          </a:xfrm>
          <a:prstGeom prst="rect">
            <a:avLst/>
          </a:prstGeom>
        </p:spPr>
        <p:txBody>
          <a:bodyPr wrap="none">
            <a:spAutoFit/>
          </a:bodyPr>
          <a:lstStyle/>
          <a:p>
            <a:pPr>
              <a:lnSpc>
                <a:spcPts val="14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(12-87)</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(12-88)</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代入式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(12-86)</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a:t>
            </a:r>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0817750-D674-4CDC-9839-95F65FE94763}"/>
                  </a:ext>
                </a:extLst>
              </p:cNvPr>
              <p:cNvSpPr/>
              <p:nvPr/>
            </p:nvSpPr>
            <p:spPr>
              <a:xfrm>
                <a:off x="5502127" y="3639083"/>
                <a:ext cx="1284967" cy="4703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1200">
                          <a:latin typeface="Cambria Math" panose="02040503050406030204" pitchFamily="18" charset="0"/>
                        </a:rPr>
                        <m:t>Δ</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𝑥</m:t>
                          </m:r>
                        </m:e>
                        <m:sub>
                          <m:r>
                            <m:rPr>
                              <m:sty m:val="p"/>
                            </m:rPr>
                            <a:rPr lang="zh-CN" altLang="en-US" sz="1200" i="0">
                              <a:latin typeface="Cambria Math" panose="02040503050406030204" pitchFamily="18" charset="0"/>
                            </a:rPr>
                            <m:t>V</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m:rPr>
                              <m:sty m:val="p"/>
                            </m:rPr>
                            <a:rPr lang="zh-CN" altLang="en-US" sz="1200" i="0">
                              <a:latin typeface="Cambria Math" panose="02040503050406030204" pitchFamily="18" charset="0"/>
                            </a:rPr>
                            <m:t>Δ</m:t>
                          </m:r>
                          <m:r>
                            <a:rPr lang="zh-CN" altLang="en-US" sz="1200" i="1">
                              <a:latin typeface="Cambria Math" panose="02040503050406030204" pitchFamily="18" charset="0"/>
                            </a:rPr>
                            <m:t>𝑣</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𝐾</m:t>
                              </m:r>
                            </m:e>
                            <m:sub>
                              <m:r>
                                <a:rPr lang="zh-CN" altLang="en-US" sz="1200" i="1">
                                  <a:latin typeface="Cambria Math" panose="02040503050406030204" pitchFamily="18" charset="0"/>
                                </a:rPr>
                                <m:t>𝑣</m:t>
                              </m:r>
                            </m:sub>
                          </m:sSub>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m:rPr>
                              <m:sty m:val="p"/>
                            </m:rPr>
                            <a:rPr lang="zh-CN" altLang="en-US" sz="1200" i="0">
                              <a:latin typeface="Cambria Math" panose="02040503050406030204" pitchFamily="18" charset="0"/>
                            </a:rPr>
                            <m:t>Δ</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𝐹</m:t>
                              </m:r>
                            </m:e>
                            <m:sub>
                              <m:r>
                                <m:rPr>
                                  <m:sty m:val="p"/>
                                </m:rPr>
                                <a:rPr lang="zh-CN" altLang="en-US" sz="1200" i="0">
                                  <a:latin typeface="Cambria Math" panose="02040503050406030204" pitchFamily="18" charset="0"/>
                                </a:rPr>
                                <m:t>L</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𝐾</m:t>
                              </m:r>
                            </m:e>
                            <m:sub>
                              <m:r>
                                <m:rPr>
                                  <m:sty m:val="p"/>
                                </m:rPr>
                                <a:rPr lang="zh-CN" altLang="en-US" sz="1200" i="0">
                                  <a:latin typeface="Cambria Math" panose="02040503050406030204" pitchFamily="18" charset="0"/>
                                </a:rPr>
                                <m:t>L</m:t>
                              </m:r>
                            </m:sub>
                          </m:sSub>
                        </m:den>
                      </m:f>
                    </m:oMath>
                  </m:oMathPara>
                </a14:m>
                <a:endParaRPr lang="zh-CN" altLang="en-US" sz="1200" dirty="0">
                  <a:latin typeface="Times New Roman" panose="02020603050405020304" pitchFamily="18" charset="0"/>
                  <a:ea typeface="黑体" panose="02010609060101010101" pitchFamily="49" charset="-122"/>
                </a:endParaRPr>
              </a:p>
            </p:txBody>
          </p:sp>
        </mc:Choice>
        <mc:Fallback xmlns="">
          <p:sp>
            <p:nvSpPr>
              <p:cNvPr id="22" name="矩形 21">
                <a:extLst>
                  <a:ext uri="{FF2B5EF4-FFF2-40B4-BE49-F238E27FC236}">
                    <a16:creationId xmlns:a16="http://schemas.microsoft.com/office/drawing/2014/main" id="{20817750-D674-4CDC-9839-95F65FE94763}"/>
                  </a:ext>
                </a:extLst>
              </p:cNvPr>
              <p:cNvSpPr>
                <a:spLocks noRot="1" noChangeAspect="1" noMove="1" noResize="1" noEditPoints="1" noAdjustHandles="1" noChangeArrowheads="1" noChangeShapeType="1" noTextEdit="1"/>
              </p:cNvSpPr>
              <p:nvPr/>
            </p:nvSpPr>
            <p:spPr>
              <a:xfrm>
                <a:off x="5502127" y="3639083"/>
                <a:ext cx="1284967" cy="47038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9DD54DF9-BC30-49D0-A5F7-B35674948526}"/>
                  </a:ext>
                </a:extLst>
              </p:cNvPr>
              <p:cNvSpPr/>
              <p:nvPr/>
            </p:nvSpPr>
            <p:spPr>
              <a:xfrm>
                <a:off x="5041470" y="3907957"/>
                <a:ext cx="3722237" cy="591316"/>
              </a:xfrm>
              <a:prstGeom prst="rect">
                <a:avLst/>
              </a:prstGeom>
            </p:spPr>
            <p:txBody>
              <a:bodyPr wrap="none">
                <a:spAutoFit/>
              </a:bodyPr>
              <a:lstStyle/>
              <a:p>
                <a:pPr>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刚度系数</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400" i="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14:m>
                  <m:oMath xmlns:m="http://schemas.openxmlformats.org/officeDocument/2006/math">
                    <m:f>
                      <m:f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𝐾</m:t>
                            </m:r>
                          </m:e>
                          <m:sub>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𝑞</m:t>
                            </m:r>
                          </m:sub>
                        </m:sSub>
                      </m:num>
                      <m:den>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𝐾</m:t>
                            </m:r>
                          </m:e>
                          <m:sub>
                            <m:r>
                              <m:rPr>
                                <m:sty m:val="p"/>
                              </m:rPr>
                              <a:rPr lang="en-US" altLang="zh-CN" sz="1400">
                                <a:solidFill>
                                  <a:srgbClr val="000000"/>
                                </a:solidFill>
                                <a:effectLst/>
                                <a:latin typeface="Cambria Math" panose="02040503050406030204" pitchFamily="18" charset="0"/>
                                <a:ea typeface="方正书宋_GBK"/>
                                <a:cs typeface="Times New Roman" panose="02020603050405020304" pitchFamily="18" charset="0"/>
                              </a:rPr>
                              <m:t>C</m:t>
                            </m:r>
                          </m:sub>
                        </m:sSub>
                      </m:den>
                    </m:f>
                  </m:oMath>
                </a14:m>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f>
                      <m:f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𝐴</m:t>
                            </m:r>
                          </m:e>
                          <m:sub>
                            <m:r>
                              <m:rPr>
                                <m:sty m:val="p"/>
                              </m:rPr>
                              <a:rPr lang="en-US" altLang="zh-CN" sz="1400">
                                <a:solidFill>
                                  <a:srgbClr val="000000"/>
                                </a:solidFill>
                                <a:effectLst/>
                                <a:latin typeface="Cambria Math" panose="02040503050406030204" pitchFamily="18" charset="0"/>
                                <a:ea typeface="方正书宋_GBK"/>
                                <a:cs typeface="Times New Roman" panose="02020603050405020304" pitchFamily="18" charset="0"/>
                              </a:rPr>
                              <m:t>c</m:t>
                            </m:r>
                          </m:sub>
                          <m:sup>
                            <m:r>
                              <a:rPr lang="en-US" altLang="zh-CN" sz="1400">
                                <a:solidFill>
                                  <a:srgbClr val="000000"/>
                                </a:solidFill>
                                <a:effectLst/>
                                <a:latin typeface="Cambria Math" panose="02040503050406030204" pitchFamily="18" charset="0"/>
                                <a:ea typeface="方正书宋_GBK"/>
                                <a:cs typeface="Times New Roman" panose="02020603050405020304" pitchFamily="18" charset="0"/>
                              </a:rPr>
                              <m:t>2</m:t>
                            </m:r>
                          </m:sup>
                        </m:sSubSup>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𝐾</m:t>
                            </m:r>
                          </m:e>
                          <m:sub>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𝑣</m:t>
                            </m:r>
                          </m:sub>
                        </m:sSub>
                      </m:num>
                      <m:den>
                        <m:sSub>
                          <m:sSubPr>
                            <m:ctrlPr>
                              <a:rPr lang="zh-CN" altLang="zh-CN" sz="1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𝐾</m:t>
                            </m:r>
                          </m:e>
                          <m:sub>
                            <m:r>
                              <m:rPr>
                                <m:sty m:val="p"/>
                              </m:rPr>
                              <a:rPr lang="en-US" altLang="zh-CN" sz="1400">
                                <a:solidFill>
                                  <a:srgbClr val="000000"/>
                                </a:solidFill>
                                <a:effectLst/>
                                <a:latin typeface="Cambria Math" panose="02040503050406030204" pitchFamily="18" charset="0"/>
                                <a:ea typeface="方正书宋_GBK"/>
                                <a:cs typeface="Times New Roman" panose="02020603050405020304" pitchFamily="18" charset="0"/>
                              </a:rPr>
                              <m:t>C</m:t>
                            </m:r>
                          </m:sub>
                        </m:sSub>
                      </m:den>
                    </m:f>
                  </m:oMath>
                </a14:m>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mc:Choice>
        <mc:Fallback xmlns="">
          <p:sp>
            <p:nvSpPr>
              <p:cNvPr id="23" name="矩形 22">
                <a:extLst>
                  <a:ext uri="{FF2B5EF4-FFF2-40B4-BE49-F238E27FC236}">
                    <a16:creationId xmlns:a16="http://schemas.microsoft.com/office/drawing/2014/main" id="{9DD54DF9-BC30-49D0-A5F7-B35674948526}"/>
                  </a:ext>
                </a:extLst>
              </p:cNvPr>
              <p:cNvSpPr>
                <a:spLocks noRot="1" noChangeAspect="1" noMove="1" noResize="1" noEditPoints="1" noAdjustHandles="1" noChangeArrowheads="1" noChangeShapeType="1" noTextEdit="1"/>
              </p:cNvSpPr>
              <p:nvPr/>
            </p:nvSpPr>
            <p:spPr>
              <a:xfrm>
                <a:off x="5041470" y="3907957"/>
                <a:ext cx="3722237" cy="591316"/>
              </a:xfrm>
              <a:prstGeom prst="rect">
                <a:avLst/>
              </a:prstGeom>
              <a:blipFill>
                <a:blip r:embed="rId7"/>
                <a:stretch>
                  <a:fillRect l="-491"/>
                </a:stretch>
              </a:blipFill>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999FCFD6-E5FA-452B-BFB0-C3949CCD1887}"/>
              </a:ext>
            </a:extLst>
          </p:cNvPr>
          <p:cNvSpPr/>
          <p:nvPr/>
        </p:nvSpPr>
        <p:spPr>
          <a:xfrm>
            <a:off x="6575021" y="3758859"/>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12-89</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5" name="矩形 24">
            <a:extLst>
              <a:ext uri="{FF2B5EF4-FFF2-40B4-BE49-F238E27FC236}">
                <a16:creationId xmlns:a16="http://schemas.microsoft.com/office/drawing/2014/main" id="{11D945B1-3224-42A0-9274-07CE50C198A5}"/>
              </a:ext>
            </a:extLst>
          </p:cNvPr>
          <p:cNvSpPr/>
          <p:nvPr/>
        </p:nvSpPr>
        <p:spPr>
          <a:xfrm>
            <a:off x="7391400" y="2930120"/>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12-88</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6" name="矩形 25">
            <a:extLst>
              <a:ext uri="{FF2B5EF4-FFF2-40B4-BE49-F238E27FC236}">
                <a16:creationId xmlns:a16="http://schemas.microsoft.com/office/drawing/2014/main" id="{BE103050-F51D-41A2-9569-A3289ABEDADE}"/>
              </a:ext>
            </a:extLst>
          </p:cNvPr>
          <p:cNvSpPr/>
          <p:nvPr/>
        </p:nvSpPr>
        <p:spPr>
          <a:xfrm>
            <a:off x="7022433" y="2335594"/>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12-87</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7" name="矩形 26">
            <a:extLst>
              <a:ext uri="{FF2B5EF4-FFF2-40B4-BE49-F238E27FC236}">
                <a16:creationId xmlns:a16="http://schemas.microsoft.com/office/drawing/2014/main" id="{7017AB4A-5919-4CB5-B783-F45B65E939B2}"/>
              </a:ext>
            </a:extLst>
          </p:cNvPr>
          <p:cNvSpPr/>
          <p:nvPr/>
        </p:nvSpPr>
        <p:spPr>
          <a:xfrm>
            <a:off x="6878115" y="1708623"/>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12-86</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8" name="矩形 27">
            <a:extLst>
              <a:ext uri="{FF2B5EF4-FFF2-40B4-BE49-F238E27FC236}">
                <a16:creationId xmlns:a16="http://schemas.microsoft.com/office/drawing/2014/main" id="{51F7DB8F-4B4C-4410-8641-2541671D5AF6}"/>
              </a:ext>
            </a:extLst>
          </p:cNvPr>
          <p:cNvSpPr/>
          <p:nvPr/>
        </p:nvSpPr>
        <p:spPr>
          <a:xfrm>
            <a:off x="3353298" y="2977190"/>
            <a:ext cx="684803" cy="230832"/>
          </a:xfrm>
          <a:prstGeom prst="rect">
            <a:avLst/>
          </a:prstGeom>
        </p:spPr>
        <p:txBody>
          <a:bodyPr wrap="none">
            <a:spAutoFit/>
          </a:bodyPr>
          <a:lstStyle/>
          <a:p>
            <a:pPr lvl="0">
              <a:defRPr/>
            </a:pP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12-85</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35348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1+#ppt_w/2"/>
                                          </p:val>
                                        </p:tav>
                                        <p:tav tm="100000">
                                          <p:val>
                                            <p:strVal val="#ppt_x"/>
                                          </p:val>
                                        </p:tav>
                                      </p:tavLst>
                                    </p:anim>
                                    <p:anim calcmode="lin" valueType="num">
                                      <p:cBhvr additive="base">
                                        <p:cTn id="16"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Effect transition="in" filter="fade">
                                      <p:cBhvr>
                                        <p:cTn id="43" dur="500"/>
                                        <p:tgtEl>
                                          <p:spTgt spid="2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500" fill="hold"/>
                                        <p:tgtEl>
                                          <p:spTgt spid="17"/>
                                        </p:tgtEl>
                                        <p:attrNameLst>
                                          <p:attrName>ppt_w</p:attrName>
                                        </p:attrNameLst>
                                      </p:cBhvr>
                                      <p:tavLst>
                                        <p:tav tm="0">
                                          <p:val>
                                            <p:fltVal val="0"/>
                                          </p:val>
                                        </p:tav>
                                        <p:tav tm="100000">
                                          <p:val>
                                            <p:strVal val="#ppt_w"/>
                                          </p:val>
                                        </p:tav>
                                      </p:tavLst>
                                    </p:anim>
                                    <p:anim calcmode="lin" valueType="num">
                                      <p:cBhvr>
                                        <p:cTn id="54" dur="500" fill="hold"/>
                                        <p:tgtEl>
                                          <p:spTgt spid="17"/>
                                        </p:tgtEl>
                                        <p:attrNameLst>
                                          <p:attrName>ppt_h</p:attrName>
                                        </p:attrNameLst>
                                      </p:cBhvr>
                                      <p:tavLst>
                                        <p:tav tm="0">
                                          <p:val>
                                            <p:fltVal val="0"/>
                                          </p:val>
                                        </p:tav>
                                        <p:tav tm="100000">
                                          <p:val>
                                            <p:strVal val="#ppt_h"/>
                                          </p:val>
                                        </p:tav>
                                      </p:tavLst>
                                    </p:anim>
                                    <p:animEffect transition="in" filter="fade">
                                      <p:cBhvr>
                                        <p:cTn id="55" dur="500"/>
                                        <p:tgtEl>
                                          <p:spTgt spid="1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p:cTn id="58" dur="500" fill="hold"/>
                                        <p:tgtEl>
                                          <p:spTgt spid="18"/>
                                        </p:tgtEl>
                                        <p:attrNameLst>
                                          <p:attrName>ppt_w</p:attrName>
                                        </p:attrNameLst>
                                      </p:cBhvr>
                                      <p:tavLst>
                                        <p:tav tm="0">
                                          <p:val>
                                            <p:fltVal val="0"/>
                                          </p:val>
                                        </p:tav>
                                        <p:tav tm="100000">
                                          <p:val>
                                            <p:strVal val="#ppt_w"/>
                                          </p:val>
                                        </p:tav>
                                      </p:tavLst>
                                    </p:anim>
                                    <p:anim calcmode="lin" valueType="num">
                                      <p:cBhvr>
                                        <p:cTn id="59" dur="500" fill="hold"/>
                                        <p:tgtEl>
                                          <p:spTgt spid="18"/>
                                        </p:tgtEl>
                                        <p:attrNameLst>
                                          <p:attrName>ppt_h</p:attrName>
                                        </p:attrNameLst>
                                      </p:cBhvr>
                                      <p:tavLst>
                                        <p:tav tm="0">
                                          <p:val>
                                            <p:fltVal val="0"/>
                                          </p:val>
                                        </p:tav>
                                        <p:tav tm="100000">
                                          <p:val>
                                            <p:strVal val="#ppt_h"/>
                                          </p:val>
                                        </p:tav>
                                      </p:tavLst>
                                    </p:anim>
                                    <p:animEffect transition="in" filter="fade">
                                      <p:cBhvr>
                                        <p:cTn id="60" dur="500"/>
                                        <p:tgtEl>
                                          <p:spTgt spid="1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p:cTn id="63" dur="500" fill="hold"/>
                                        <p:tgtEl>
                                          <p:spTgt spid="27"/>
                                        </p:tgtEl>
                                        <p:attrNameLst>
                                          <p:attrName>ppt_w</p:attrName>
                                        </p:attrNameLst>
                                      </p:cBhvr>
                                      <p:tavLst>
                                        <p:tav tm="0">
                                          <p:val>
                                            <p:fltVal val="0"/>
                                          </p:val>
                                        </p:tav>
                                        <p:tav tm="100000">
                                          <p:val>
                                            <p:strVal val="#ppt_w"/>
                                          </p:val>
                                        </p:tav>
                                      </p:tavLst>
                                    </p:anim>
                                    <p:anim calcmode="lin" valueType="num">
                                      <p:cBhvr>
                                        <p:cTn id="64" dur="500" fill="hold"/>
                                        <p:tgtEl>
                                          <p:spTgt spid="27"/>
                                        </p:tgtEl>
                                        <p:attrNameLst>
                                          <p:attrName>ppt_h</p:attrName>
                                        </p:attrNameLst>
                                      </p:cBhvr>
                                      <p:tavLst>
                                        <p:tav tm="0">
                                          <p:val>
                                            <p:fltVal val="0"/>
                                          </p:val>
                                        </p:tav>
                                        <p:tav tm="100000">
                                          <p:val>
                                            <p:strVal val="#ppt_h"/>
                                          </p:val>
                                        </p:tav>
                                      </p:tavLst>
                                    </p:anim>
                                    <p:animEffect transition="in" filter="fade">
                                      <p:cBhvr>
                                        <p:cTn id="65" dur="500"/>
                                        <p:tgtEl>
                                          <p:spTgt spid="27"/>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p:cTn id="68" dur="500" fill="hold"/>
                                        <p:tgtEl>
                                          <p:spTgt spid="26"/>
                                        </p:tgtEl>
                                        <p:attrNameLst>
                                          <p:attrName>ppt_w</p:attrName>
                                        </p:attrNameLst>
                                      </p:cBhvr>
                                      <p:tavLst>
                                        <p:tav tm="0">
                                          <p:val>
                                            <p:fltVal val="0"/>
                                          </p:val>
                                        </p:tav>
                                        <p:tav tm="100000">
                                          <p:val>
                                            <p:strVal val="#ppt_w"/>
                                          </p:val>
                                        </p:tav>
                                      </p:tavLst>
                                    </p:anim>
                                    <p:anim calcmode="lin" valueType="num">
                                      <p:cBhvr>
                                        <p:cTn id="69" dur="500" fill="hold"/>
                                        <p:tgtEl>
                                          <p:spTgt spid="26"/>
                                        </p:tgtEl>
                                        <p:attrNameLst>
                                          <p:attrName>ppt_h</p:attrName>
                                        </p:attrNameLst>
                                      </p:cBhvr>
                                      <p:tavLst>
                                        <p:tav tm="0">
                                          <p:val>
                                            <p:fltVal val="0"/>
                                          </p:val>
                                        </p:tav>
                                        <p:tav tm="100000">
                                          <p:val>
                                            <p:strVal val="#ppt_h"/>
                                          </p:val>
                                        </p:tav>
                                      </p:tavLst>
                                    </p:anim>
                                    <p:animEffect transition="in" filter="fade">
                                      <p:cBhvr>
                                        <p:cTn id="70" dur="500"/>
                                        <p:tgtEl>
                                          <p:spTgt spid="26"/>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p:cTn id="73" dur="500" fill="hold"/>
                                        <p:tgtEl>
                                          <p:spTgt spid="20"/>
                                        </p:tgtEl>
                                        <p:attrNameLst>
                                          <p:attrName>ppt_w</p:attrName>
                                        </p:attrNameLst>
                                      </p:cBhvr>
                                      <p:tavLst>
                                        <p:tav tm="0">
                                          <p:val>
                                            <p:fltVal val="0"/>
                                          </p:val>
                                        </p:tav>
                                        <p:tav tm="100000">
                                          <p:val>
                                            <p:strVal val="#ppt_w"/>
                                          </p:val>
                                        </p:tav>
                                      </p:tavLst>
                                    </p:anim>
                                    <p:anim calcmode="lin" valueType="num">
                                      <p:cBhvr>
                                        <p:cTn id="74" dur="500" fill="hold"/>
                                        <p:tgtEl>
                                          <p:spTgt spid="20"/>
                                        </p:tgtEl>
                                        <p:attrNameLst>
                                          <p:attrName>ppt_h</p:attrName>
                                        </p:attrNameLst>
                                      </p:cBhvr>
                                      <p:tavLst>
                                        <p:tav tm="0">
                                          <p:val>
                                            <p:fltVal val="0"/>
                                          </p:val>
                                        </p:tav>
                                        <p:tav tm="100000">
                                          <p:val>
                                            <p:strVal val="#ppt_h"/>
                                          </p:val>
                                        </p:tav>
                                      </p:tavLst>
                                    </p:anim>
                                    <p:animEffect transition="in" filter="fade">
                                      <p:cBhvr>
                                        <p:cTn id="75" dur="500"/>
                                        <p:tgtEl>
                                          <p:spTgt spid="20"/>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 calcmode="lin" valueType="num">
                                      <p:cBhvr>
                                        <p:cTn id="78" dur="500" fill="hold"/>
                                        <p:tgtEl>
                                          <p:spTgt spid="25"/>
                                        </p:tgtEl>
                                        <p:attrNameLst>
                                          <p:attrName>ppt_w</p:attrName>
                                        </p:attrNameLst>
                                      </p:cBhvr>
                                      <p:tavLst>
                                        <p:tav tm="0">
                                          <p:val>
                                            <p:fltVal val="0"/>
                                          </p:val>
                                        </p:tav>
                                        <p:tav tm="100000">
                                          <p:val>
                                            <p:strVal val="#ppt_w"/>
                                          </p:val>
                                        </p:tav>
                                      </p:tavLst>
                                    </p:anim>
                                    <p:anim calcmode="lin" valueType="num">
                                      <p:cBhvr>
                                        <p:cTn id="79" dur="500" fill="hold"/>
                                        <p:tgtEl>
                                          <p:spTgt spid="25"/>
                                        </p:tgtEl>
                                        <p:attrNameLst>
                                          <p:attrName>ppt_h</p:attrName>
                                        </p:attrNameLst>
                                      </p:cBhvr>
                                      <p:tavLst>
                                        <p:tav tm="0">
                                          <p:val>
                                            <p:fltVal val="0"/>
                                          </p:val>
                                        </p:tav>
                                        <p:tav tm="100000">
                                          <p:val>
                                            <p:strVal val="#ppt_h"/>
                                          </p:val>
                                        </p:tav>
                                      </p:tavLst>
                                    </p:anim>
                                    <p:animEffect transition="in" filter="fade">
                                      <p:cBhvr>
                                        <p:cTn id="80" dur="500"/>
                                        <p:tgtEl>
                                          <p:spTgt spid="25"/>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p:cTn id="83" dur="500" fill="hold"/>
                                        <p:tgtEl>
                                          <p:spTgt spid="21"/>
                                        </p:tgtEl>
                                        <p:attrNameLst>
                                          <p:attrName>ppt_w</p:attrName>
                                        </p:attrNameLst>
                                      </p:cBhvr>
                                      <p:tavLst>
                                        <p:tav tm="0">
                                          <p:val>
                                            <p:fltVal val="0"/>
                                          </p:val>
                                        </p:tav>
                                        <p:tav tm="100000">
                                          <p:val>
                                            <p:strVal val="#ppt_w"/>
                                          </p:val>
                                        </p:tav>
                                      </p:tavLst>
                                    </p:anim>
                                    <p:anim calcmode="lin" valueType="num">
                                      <p:cBhvr>
                                        <p:cTn id="84" dur="500" fill="hold"/>
                                        <p:tgtEl>
                                          <p:spTgt spid="21"/>
                                        </p:tgtEl>
                                        <p:attrNameLst>
                                          <p:attrName>ppt_h</p:attrName>
                                        </p:attrNameLst>
                                      </p:cBhvr>
                                      <p:tavLst>
                                        <p:tav tm="0">
                                          <p:val>
                                            <p:fltVal val="0"/>
                                          </p:val>
                                        </p:tav>
                                        <p:tav tm="100000">
                                          <p:val>
                                            <p:strVal val="#ppt_h"/>
                                          </p:val>
                                        </p:tav>
                                      </p:tavLst>
                                    </p:anim>
                                    <p:animEffect transition="in" filter="fade">
                                      <p:cBhvr>
                                        <p:cTn id="85" dur="500"/>
                                        <p:tgtEl>
                                          <p:spTgt spid="21"/>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p:cTn id="88" dur="500" fill="hold"/>
                                        <p:tgtEl>
                                          <p:spTgt spid="22"/>
                                        </p:tgtEl>
                                        <p:attrNameLst>
                                          <p:attrName>ppt_w</p:attrName>
                                        </p:attrNameLst>
                                      </p:cBhvr>
                                      <p:tavLst>
                                        <p:tav tm="0">
                                          <p:val>
                                            <p:fltVal val="0"/>
                                          </p:val>
                                        </p:tav>
                                        <p:tav tm="100000">
                                          <p:val>
                                            <p:strVal val="#ppt_w"/>
                                          </p:val>
                                        </p:tav>
                                      </p:tavLst>
                                    </p:anim>
                                    <p:anim calcmode="lin" valueType="num">
                                      <p:cBhvr>
                                        <p:cTn id="89" dur="500" fill="hold"/>
                                        <p:tgtEl>
                                          <p:spTgt spid="22"/>
                                        </p:tgtEl>
                                        <p:attrNameLst>
                                          <p:attrName>ppt_h</p:attrName>
                                        </p:attrNameLst>
                                      </p:cBhvr>
                                      <p:tavLst>
                                        <p:tav tm="0">
                                          <p:val>
                                            <p:fltVal val="0"/>
                                          </p:val>
                                        </p:tav>
                                        <p:tav tm="100000">
                                          <p:val>
                                            <p:strVal val="#ppt_h"/>
                                          </p:val>
                                        </p:tav>
                                      </p:tavLst>
                                    </p:anim>
                                    <p:animEffect transition="in" filter="fade">
                                      <p:cBhvr>
                                        <p:cTn id="90" dur="500"/>
                                        <p:tgtEl>
                                          <p:spTgt spid="22"/>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p:cTn id="93" dur="500" fill="hold"/>
                                        <p:tgtEl>
                                          <p:spTgt spid="24"/>
                                        </p:tgtEl>
                                        <p:attrNameLst>
                                          <p:attrName>ppt_w</p:attrName>
                                        </p:attrNameLst>
                                      </p:cBhvr>
                                      <p:tavLst>
                                        <p:tav tm="0">
                                          <p:val>
                                            <p:fltVal val="0"/>
                                          </p:val>
                                        </p:tav>
                                        <p:tav tm="100000">
                                          <p:val>
                                            <p:strVal val="#ppt_w"/>
                                          </p:val>
                                        </p:tav>
                                      </p:tavLst>
                                    </p:anim>
                                    <p:anim calcmode="lin" valueType="num">
                                      <p:cBhvr>
                                        <p:cTn id="94" dur="500" fill="hold"/>
                                        <p:tgtEl>
                                          <p:spTgt spid="24"/>
                                        </p:tgtEl>
                                        <p:attrNameLst>
                                          <p:attrName>ppt_h</p:attrName>
                                        </p:attrNameLst>
                                      </p:cBhvr>
                                      <p:tavLst>
                                        <p:tav tm="0">
                                          <p:val>
                                            <p:fltVal val="0"/>
                                          </p:val>
                                        </p:tav>
                                        <p:tav tm="100000">
                                          <p:val>
                                            <p:strVal val="#ppt_h"/>
                                          </p:val>
                                        </p:tav>
                                      </p:tavLst>
                                    </p:anim>
                                    <p:animEffect transition="in" filter="fade">
                                      <p:cBhvr>
                                        <p:cTn id="95" dur="500"/>
                                        <p:tgtEl>
                                          <p:spTgt spid="24"/>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p:cTn id="98" dur="500" fill="hold"/>
                                        <p:tgtEl>
                                          <p:spTgt spid="23"/>
                                        </p:tgtEl>
                                        <p:attrNameLst>
                                          <p:attrName>ppt_w</p:attrName>
                                        </p:attrNameLst>
                                      </p:cBhvr>
                                      <p:tavLst>
                                        <p:tav tm="0">
                                          <p:val>
                                            <p:fltVal val="0"/>
                                          </p:val>
                                        </p:tav>
                                        <p:tav tm="100000">
                                          <p:val>
                                            <p:strVal val="#ppt_w"/>
                                          </p:val>
                                        </p:tav>
                                      </p:tavLst>
                                    </p:anim>
                                    <p:anim calcmode="lin" valueType="num">
                                      <p:cBhvr>
                                        <p:cTn id="99" dur="500" fill="hold"/>
                                        <p:tgtEl>
                                          <p:spTgt spid="23"/>
                                        </p:tgtEl>
                                        <p:attrNameLst>
                                          <p:attrName>ppt_h</p:attrName>
                                        </p:attrNameLst>
                                      </p:cBhvr>
                                      <p:tavLst>
                                        <p:tav tm="0">
                                          <p:val>
                                            <p:fltVal val="0"/>
                                          </p:val>
                                        </p:tav>
                                        <p:tav tm="100000">
                                          <p:val>
                                            <p:strVal val="#ppt_h"/>
                                          </p:val>
                                        </p:tav>
                                      </p:tavLst>
                                    </p:anim>
                                    <p:animEffect transition="in" filter="fade">
                                      <p:cBhvr>
                                        <p:cTn id="100" dur="500"/>
                                        <p:tgtEl>
                                          <p:spTgt spid="23"/>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500" fill="hold"/>
                                        <p:tgtEl>
                                          <p:spTgt spid="19"/>
                                        </p:tgtEl>
                                        <p:attrNameLst>
                                          <p:attrName>ppt_w</p:attrName>
                                        </p:attrNameLst>
                                      </p:cBhvr>
                                      <p:tavLst>
                                        <p:tav tm="0">
                                          <p:val>
                                            <p:fltVal val="0"/>
                                          </p:val>
                                        </p:tav>
                                        <p:tav tm="100000">
                                          <p:val>
                                            <p:strVal val="#ppt_w"/>
                                          </p:val>
                                        </p:tav>
                                      </p:tavLst>
                                    </p:anim>
                                    <p:anim calcmode="lin" valueType="num">
                                      <p:cBhvr>
                                        <p:cTn id="104" dur="500" fill="hold"/>
                                        <p:tgtEl>
                                          <p:spTgt spid="19"/>
                                        </p:tgtEl>
                                        <p:attrNameLst>
                                          <p:attrName>ppt_h</p:attrName>
                                        </p:attrNameLst>
                                      </p:cBhvr>
                                      <p:tavLst>
                                        <p:tav tm="0">
                                          <p:val>
                                            <p:fltVal val="0"/>
                                          </p:val>
                                        </p:tav>
                                        <p:tav tm="100000">
                                          <p:val>
                                            <p:strVal val="#ppt_h"/>
                                          </p:val>
                                        </p:tav>
                                      </p:tavLst>
                                    </p:anim>
                                    <p:animEffect transition="in" filter="fade">
                                      <p:cBhvr>
                                        <p:cTn id="10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10" grpId="0"/>
      <p:bldP spid="11" grpId="0"/>
      <p:bldP spid="12" grpId="0"/>
      <p:bldP spid="14" grpId="0"/>
      <p:bldP spid="16"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567668" y="945776"/>
            <a:ext cx="5703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zh-CN" sz="2000" b="0" i="0" u="none" strike="noStrike" kern="1200" cap="none" spc="0" normalizeH="0" baseline="0" noProof="0" dirty="0">
                <a:ln>
                  <a:noFill/>
                </a:ln>
                <a:solidFill>
                  <a:srgbClr val="184972"/>
                </a:solidFill>
                <a:effectLst/>
                <a:uLnTx/>
                <a:uFillTx/>
                <a:latin typeface="Times New Roman" panose="02020603050405020304" pitchFamily="18" charset="0"/>
                <a:ea typeface="黑体" panose="02010609060101010101" pitchFamily="49" charset="-122"/>
                <a:cs typeface="+mn-cs"/>
              </a:rPr>
              <a:t>六、稳态误差的分析</a:t>
            </a: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17096" y="95044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133151" y="95044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1319769" y="142770"/>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第七节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机</a:t>
            </a:r>
            <a:r>
              <a:rPr kumimoji="0" lang="en-US"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液位置伺服系统的动态特性</a:t>
            </a:r>
          </a:p>
        </p:txBody>
      </p:sp>
      <p:sp>
        <p:nvSpPr>
          <p:cNvPr id="3" name="矩形 2">
            <a:extLst>
              <a:ext uri="{FF2B5EF4-FFF2-40B4-BE49-F238E27FC236}">
                <a16:creationId xmlns:a16="http://schemas.microsoft.com/office/drawing/2014/main" id="{4E025FF3-CB00-4B61-83A8-6418E2E1E8E0}"/>
              </a:ext>
            </a:extLst>
          </p:cNvPr>
          <p:cNvSpPr/>
          <p:nvPr/>
        </p:nvSpPr>
        <p:spPr>
          <a:xfrm>
            <a:off x="1554068" y="1315108"/>
            <a:ext cx="6440579" cy="1569660"/>
          </a:xfrm>
          <a:prstGeom prst="rect">
            <a:avLst/>
          </a:prstGeom>
        </p:spPr>
        <p:txBody>
          <a:bodyPr wrap="square">
            <a:spAutoFit/>
          </a:bodyPr>
          <a:lstStyle/>
          <a:p>
            <a:pPr indent="432000">
              <a:lnSpc>
                <a:spcPct val="150000"/>
              </a:lnSpc>
              <a:spcAft>
                <a:spcPts val="0"/>
              </a:spcAft>
            </a:pP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从</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(12-89)</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可得出</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误差</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的第一部分为</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速度误差</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速度越高、开环放大系数</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i="1"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越小</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则速度误差越大</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第二部分为</a:t>
            </a:r>
            <a:r>
              <a:rPr lang="zh-CN" altLang="zh-CN" sz="1600" dirty="0">
                <a:solidFill>
                  <a:srgbClr val="E99414"/>
                </a:solidFill>
                <a:latin typeface="Times New Roman" panose="02020603050405020304" pitchFamily="18" charset="0"/>
                <a:ea typeface="黑体" panose="02010609060101010101" pitchFamily="49" charset="-122"/>
                <a:cs typeface="Times New Roman" panose="02020603050405020304" pitchFamily="18" charset="0"/>
              </a:rPr>
              <a:t>负载误差</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负载越大、刚度系数</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越小</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则负载误差越大。</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越大</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越小</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所以它对精度不利</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但对系统的稳定性有利。</a:t>
            </a:r>
            <a:endPar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59522AE7-41D9-40EF-93E9-46C0601C76C1}"/>
              </a:ext>
            </a:extLst>
          </p:cNvPr>
          <p:cNvSpPr/>
          <p:nvPr/>
        </p:nvSpPr>
        <p:spPr>
          <a:xfrm>
            <a:off x="1564979" y="2970640"/>
            <a:ext cx="6108700" cy="414922"/>
          </a:xfrm>
          <a:prstGeom prst="rect">
            <a:avLst/>
          </a:prstGeom>
        </p:spPr>
        <p:txBody>
          <a:bodyPr wrap="square">
            <a:spAutoFit/>
          </a:bodyPr>
          <a:lstStyle/>
          <a:p>
            <a:pPr lvl="0" indent="432000">
              <a:lnSpc>
                <a:spcPct val="150000"/>
              </a:lnSpc>
            </a:pPr>
            <a:r>
              <a:rPr lang="zh-CN" altLang="zh-CN" sz="1600" dirty="0">
                <a:solidFill>
                  <a:srgbClr val="E99414"/>
                </a:solidFill>
                <a:latin typeface="Times New Roman" panose="02020603050405020304" pitchFamily="18" charset="0"/>
                <a:ea typeface="黑体" panose="02010609060101010101" pitchFamily="49" charset="-122"/>
              </a:rPr>
              <a:t>液压伺服系统</a:t>
            </a:r>
            <a:r>
              <a:rPr lang="zh-CN" altLang="zh-CN" sz="1600" dirty="0">
                <a:solidFill>
                  <a:schemeClr val="bg1"/>
                </a:solidFill>
                <a:latin typeface="Times New Roman" panose="02020603050405020304" pitchFamily="18" charset="0"/>
                <a:ea typeface="黑体" panose="02010609060101010101" pitchFamily="49" charset="-122"/>
              </a:rPr>
              <a:t>的</a:t>
            </a:r>
            <a:r>
              <a:rPr lang="zh-CN" altLang="zh-CN" sz="1600" dirty="0">
                <a:solidFill>
                  <a:srgbClr val="E99414"/>
                </a:solidFill>
                <a:latin typeface="Times New Roman" panose="02020603050405020304" pitchFamily="18" charset="0"/>
                <a:ea typeface="黑体" panose="02010609060101010101" pitchFamily="49" charset="-122"/>
              </a:rPr>
              <a:t>稳态误差</a:t>
            </a:r>
            <a:r>
              <a:rPr lang="zh-CN" altLang="zh-CN" sz="1600" dirty="0">
                <a:solidFill>
                  <a:schemeClr val="bg1"/>
                </a:solidFill>
                <a:latin typeface="Times New Roman" panose="02020603050405020304" pitchFamily="18" charset="0"/>
                <a:ea typeface="黑体" panose="02010609060101010101" pitchFamily="49" charset="-122"/>
              </a:rPr>
              <a:t>还要受到</a:t>
            </a:r>
            <a:r>
              <a:rPr lang="zh-CN" altLang="zh-CN" sz="1600" dirty="0">
                <a:solidFill>
                  <a:srgbClr val="E99414"/>
                </a:solidFill>
                <a:latin typeface="Times New Roman" panose="02020603050405020304" pitchFamily="18" charset="0"/>
                <a:ea typeface="黑体" panose="02010609060101010101" pitchFamily="49" charset="-122"/>
              </a:rPr>
              <a:t>系统不灵敏区</a:t>
            </a:r>
            <a:r>
              <a:rPr lang="zh-CN" altLang="zh-CN" sz="1600" dirty="0">
                <a:solidFill>
                  <a:schemeClr val="bg1"/>
                </a:solidFill>
                <a:latin typeface="Times New Roman" panose="02020603050405020304" pitchFamily="18" charset="0"/>
                <a:ea typeface="黑体" panose="02010609060101010101" pitchFamily="49" charset="-122"/>
              </a:rPr>
              <a:t>的</a:t>
            </a:r>
            <a:r>
              <a:rPr lang="zh-CN" altLang="zh-CN" sz="1600" dirty="0">
                <a:solidFill>
                  <a:srgbClr val="E99414"/>
                </a:solidFill>
                <a:latin typeface="Times New Roman" panose="02020603050405020304" pitchFamily="18" charset="0"/>
                <a:ea typeface="黑体" panose="02010609060101010101" pitchFamily="49" charset="-122"/>
              </a:rPr>
              <a:t>严重影响</a:t>
            </a:r>
            <a:r>
              <a:rPr lang="zh-CN" altLang="zh-CN" sz="1600" dirty="0">
                <a:solidFill>
                  <a:schemeClr val="bg1"/>
                </a:solidFill>
                <a:latin typeface="Times New Roman" panose="02020603050405020304" pitchFamily="18" charset="0"/>
                <a:ea typeface="黑体" panose="02010609060101010101" pitchFamily="49" charset="-122"/>
              </a:rPr>
              <a:t>。</a:t>
            </a:r>
          </a:p>
        </p:txBody>
      </p:sp>
      <p:sp>
        <p:nvSpPr>
          <p:cNvPr id="9" name="矩形 8">
            <a:extLst>
              <a:ext uri="{FF2B5EF4-FFF2-40B4-BE49-F238E27FC236}">
                <a16:creationId xmlns:a16="http://schemas.microsoft.com/office/drawing/2014/main" id="{E0B28128-E71F-445C-8D64-AF080DEFC461}"/>
              </a:ext>
            </a:extLst>
          </p:cNvPr>
          <p:cNvSpPr/>
          <p:nvPr/>
        </p:nvSpPr>
        <p:spPr>
          <a:xfrm>
            <a:off x="1576294" y="3559826"/>
            <a:ext cx="6396129" cy="1153586"/>
          </a:xfrm>
          <a:prstGeom prst="rect">
            <a:avLst/>
          </a:prstGeom>
        </p:spPr>
        <p:txBody>
          <a:bodyPr wrap="square">
            <a:spAutoFit/>
          </a:bodyPr>
          <a:lstStyle/>
          <a:p>
            <a:pPr lvl="0" indent="432000">
              <a:lnSpc>
                <a:spcPct val="150000"/>
              </a:lnSpc>
            </a:pPr>
            <a:r>
              <a:rPr lang="zh-CN" altLang="zh-CN" sz="1600" dirty="0">
                <a:solidFill>
                  <a:schemeClr val="bg1"/>
                </a:solidFill>
                <a:latin typeface="Times New Roman" panose="02020603050405020304" pitchFamily="18" charset="0"/>
                <a:ea typeface="黑体" panose="02010609060101010101" pitchFamily="49" charset="-122"/>
              </a:rPr>
              <a:t>在生产实践中</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为了提高阀控缸系统的工作精度</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必须采取多方面的措施</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例如正确选择伺服阀的控制边数</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正确选择液压缸的密封形式</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正确设计反馈杠杆机构</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以及采取负载补偿装置等。</a:t>
            </a:r>
            <a:endPar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4660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1000"/>
                                        <p:tgtEl>
                                          <p:spTgt spid="4">
                                            <p:txEl>
                                              <p:pRg st="0" end="0"/>
                                            </p:txEl>
                                          </p:spTgt>
                                        </p:tgtEl>
                                      </p:cBhvr>
                                    </p:animEffect>
                                    <p:anim calcmode="lin" valueType="num">
                                      <p:cBhvr>
                                        <p:cTn id="2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Effect transition="in" filter="fade">
                                      <p:cBhvr>
                                        <p:cTn id="35" dur="1000"/>
                                        <p:tgtEl>
                                          <p:spTgt spid="9">
                                            <p:txEl>
                                              <p:pRg st="0" end="0"/>
                                            </p:txEl>
                                          </p:spTgt>
                                        </p:tgtEl>
                                      </p:cBhvr>
                                    </p:animEffect>
                                    <p:anim calcmode="lin" valueType="num">
                                      <p:cBhvr>
                                        <p:cTn id="36"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D420439-907F-4C43-B9E6-17CFA62639E7}"/>
              </a:ext>
            </a:extLst>
          </p:cNvPr>
          <p:cNvSpPr/>
          <p:nvPr/>
        </p:nvSpPr>
        <p:spPr>
          <a:xfrm>
            <a:off x="3369279" y="1148011"/>
            <a:ext cx="4752080" cy="3785652"/>
          </a:xfrm>
          <a:prstGeom prst="rect">
            <a:avLst/>
          </a:prstGeom>
        </p:spPr>
        <p:txBody>
          <a:bodyPr wrap="square">
            <a:spAutoFit/>
          </a:bodyPr>
          <a:lstStyle/>
          <a:p>
            <a:pPr marL="0" marR="0" lvl="0" indent="432000" algn="l" defTabSz="457200" rtl="0" eaLnBrk="1" fontAlgn="auto" latinLnBrk="0" hangingPunct="1">
              <a:lnSpc>
                <a:spcPct val="150000"/>
              </a:lnSpc>
              <a:spcBef>
                <a:spcPts val="0"/>
              </a:spcBef>
              <a:spcAft>
                <a:spcPts val="0"/>
              </a:spcAft>
              <a:buClrTx/>
              <a:buSzTx/>
              <a:buFontTx/>
              <a:buNone/>
              <a:tabLst/>
              <a:defRPr/>
            </a:pPr>
            <a:r>
              <a:rPr kumimoji="0" lang="zh-CN"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限压式变量叶片泵在工作压力大于其拐点压力时</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图</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4-15</a:t>
            </a:r>
            <a:r>
              <a:rPr kumimoji="0" lang="zh-CN"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中</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p</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&gt;</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p</a:t>
            </a:r>
            <a:r>
              <a:rPr kumimoji="0" lang="en-US" altLang="zh-CN" sz="1600" b="0" i="0" u="none" strike="noStrike" kern="1200" cap="none" spc="0" normalizeH="0" baseline="-2500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r>
              <a:rPr kumimoji="0" lang="zh-CN"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的区段</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压力的任何变化都将通过定子偏心距的改变影响输出流量</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见第四章第三节</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。但是</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由于惯性和阻尼的存在</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定子不能对压力变化及时作出响应</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偏心距不能立即改变</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因此泵内会出现一个瞬时的压力急剧变化</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要经历一段时间</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工作压力才会重新稳定下来。</a:t>
            </a:r>
            <a:r>
              <a:rPr kumimoji="0" lang="zh-CN"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图</a:t>
            </a:r>
            <a:r>
              <a:rPr kumimoji="0"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12-1</a:t>
            </a:r>
            <a:r>
              <a:rPr kumimoji="0" lang="zh-CN"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所示是这种变量泵在阶跃输入下的过渡过程</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就是这一情况的反映。</a:t>
            </a:r>
            <a:endPar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432000" algn="l" defTabSz="457200" rtl="0" eaLnBrk="1" fontAlgn="auto" latinLnBrk="0" hangingPunct="1">
              <a:lnSpc>
                <a:spcPct val="150000"/>
              </a:lnSpc>
              <a:spcBef>
                <a:spcPts val="0"/>
              </a:spcBef>
              <a:spcAft>
                <a:spcPts val="0"/>
              </a:spcAft>
              <a:buClrTx/>
              <a:buSzTx/>
              <a:buFontTx/>
              <a:buNone/>
              <a:tabLst/>
              <a:defRPr/>
            </a:pPr>
            <a:endParaRPr kumimoji="0" lang="zh-CN"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457200" algn="l" defTabSz="457200" rtl="0" eaLnBrk="1" fontAlgn="auto" latinLnBrk="0" hangingPunct="1">
              <a:lnSpc>
                <a:spcPct val="15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587059" y="129199"/>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第一节   </a:t>
            </a:r>
            <a:r>
              <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限压式变量泵的动态特性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pic>
        <p:nvPicPr>
          <p:cNvPr id="24" name="12T1.EPS" descr="id:2147508327;FounderCES">
            <a:extLst>
              <a:ext uri="{FF2B5EF4-FFF2-40B4-BE49-F238E27FC236}">
                <a16:creationId xmlns:a16="http://schemas.microsoft.com/office/drawing/2014/main" id="{B20C43D7-9A1B-465F-AB79-858DB878F618}"/>
              </a:ext>
            </a:extLst>
          </p:cNvPr>
          <p:cNvPicPr/>
          <p:nvPr/>
        </p:nvPicPr>
        <p:blipFill>
          <a:blip r:embed="rId2"/>
          <a:stretch>
            <a:fillRect/>
          </a:stretch>
        </p:blipFill>
        <p:spPr>
          <a:xfrm>
            <a:off x="430212" y="1280511"/>
            <a:ext cx="2633711" cy="2221606"/>
          </a:xfrm>
          <a:prstGeom prst="rect">
            <a:avLst/>
          </a:prstGeom>
        </p:spPr>
      </p:pic>
      <p:sp>
        <p:nvSpPr>
          <p:cNvPr id="17" name="矩形 16">
            <a:extLst>
              <a:ext uri="{FF2B5EF4-FFF2-40B4-BE49-F238E27FC236}">
                <a16:creationId xmlns:a16="http://schemas.microsoft.com/office/drawing/2014/main" id="{5B976D3D-8659-482A-BE91-7718223302F6}"/>
              </a:ext>
            </a:extLst>
          </p:cNvPr>
          <p:cNvSpPr/>
          <p:nvPr/>
        </p:nvSpPr>
        <p:spPr>
          <a:xfrm>
            <a:off x="430212" y="3519695"/>
            <a:ext cx="4572000" cy="230832"/>
          </a:xfrm>
          <a:prstGeom prst="rect">
            <a:avLst/>
          </a:prstGeom>
        </p:spPr>
        <p:txBody>
          <a:bodyPr>
            <a:spAutoFit/>
          </a:bodyPr>
          <a:lstStyle/>
          <a:p>
            <a:r>
              <a:rPr lang="zh-CN" altLang="zh-CN" sz="900" dirty="0">
                <a:latin typeface="Times New Roman" panose="02020603050405020304" pitchFamily="18" charset="0"/>
                <a:ea typeface="黑体" panose="02010609060101010101" pitchFamily="49" charset="-122"/>
              </a:rPr>
              <a:t>图</a:t>
            </a:r>
            <a:r>
              <a:rPr lang="en-US" altLang="zh-CN" sz="900" dirty="0">
                <a:latin typeface="Times New Roman" panose="02020603050405020304" pitchFamily="18" charset="0"/>
                <a:ea typeface="黑体" panose="02010609060101010101" pitchFamily="49" charset="-122"/>
                <a:cs typeface="Times New Roman" panose="02020603050405020304" pitchFamily="18" charset="0"/>
              </a:rPr>
              <a:t>12-1</a:t>
            </a:r>
            <a:r>
              <a:rPr lang="zh-CN" altLang="zh-CN" sz="900" dirty="0">
                <a:latin typeface="Times New Roman" panose="02020603050405020304" pitchFamily="18" charset="0"/>
                <a:ea typeface="黑体" panose="02010609060101010101" pitchFamily="49" charset="-122"/>
              </a:rPr>
              <a:t>　限压式变量叶片泵在阶跃输入下的过渡过程</a:t>
            </a:r>
            <a:endParaRPr lang="zh-CN" altLang="en-US" sz="9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0326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717EF1-84FA-4162-AB56-BEC4A7E4ACBF}"/>
              </a:ext>
            </a:extLst>
          </p:cNvPr>
          <p:cNvSpPr/>
          <p:nvPr/>
        </p:nvSpPr>
        <p:spPr>
          <a:xfrm>
            <a:off x="1564638" y="1612392"/>
            <a:ext cx="5818296" cy="1862048"/>
          </a:xfrm>
          <a:prstGeom prst="rect">
            <a:avLst/>
          </a:prstGeom>
        </p:spPr>
        <p:txBody>
          <a:bodyPr wrap="square">
            <a:spAutoFit/>
          </a:bodyPr>
          <a:lstStyle/>
          <a:p>
            <a:pPr algn="ctr"/>
            <a:r>
              <a:rPr lang="zh-CN" altLang="en-US" sz="11500" dirty="0">
                <a:solidFill>
                  <a:schemeClr val="bg1"/>
                </a:solidFill>
                <a:latin typeface="Times New Roman" panose="02020603050405020304" pitchFamily="18" charset="0"/>
                <a:ea typeface="黑体" panose="02010609060101010101" pitchFamily="49" charset="-122"/>
              </a:rPr>
              <a:t>习题</a:t>
            </a:r>
            <a:endParaRPr lang="zh-CN" altLang="en-US" sz="11500" dirty="0">
              <a:solidFill>
                <a:srgbClr val="FFC00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76066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3744753" y="164251"/>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习    题</a:t>
            </a:r>
            <a:endPar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3" name="矩形 2">
            <a:extLst>
              <a:ext uri="{FF2B5EF4-FFF2-40B4-BE49-F238E27FC236}">
                <a16:creationId xmlns:a16="http://schemas.microsoft.com/office/drawing/2014/main" id="{86F3C950-7B6C-44E5-8D95-03B156C9C32C}"/>
              </a:ext>
            </a:extLst>
          </p:cNvPr>
          <p:cNvSpPr/>
          <p:nvPr/>
        </p:nvSpPr>
        <p:spPr>
          <a:xfrm>
            <a:off x="1073150" y="940093"/>
            <a:ext cx="6635750" cy="1153586"/>
          </a:xfrm>
          <a:prstGeom prst="rect">
            <a:avLst/>
          </a:prstGeom>
        </p:spPr>
        <p:txBody>
          <a:bodyPr wrap="square">
            <a:spAutoFit/>
          </a:bodyPr>
          <a:lstStyle/>
          <a:p>
            <a:pPr indent="4320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若将定量泵简化成图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12-20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所示原理图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图中</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表示泵的压油区的等效工作容积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分别表示泵的泄漏处的等效液阻和等效液感。试求定量泵输出压力</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对输出流量</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的传递函数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并对其动态特性进行讨论。</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9" name="12T20.EPS" descr="id:2147508989;FounderCES">
            <a:extLst>
              <a:ext uri="{FF2B5EF4-FFF2-40B4-BE49-F238E27FC236}">
                <a16:creationId xmlns:a16="http://schemas.microsoft.com/office/drawing/2014/main" id="{7426E13A-7DFE-4C83-B942-CEEE26DF1CE2}"/>
              </a:ext>
            </a:extLst>
          </p:cNvPr>
          <p:cNvPicPr/>
          <p:nvPr/>
        </p:nvPicPr>
        <p:blipFill>
          <a:blip r:embed="rId2"/>
          <a:stretch>
            <a:fillRect/>
          </a:stretch>
        </p:blipFill>
        <p:spPr>
          <a:xfrm>
            <a:off x="3419475" y="2093679"/>
            <a:ext cx="1943100" cy="2411095"/>
          </a:xfrm>
          <a:prstGeom prst="rect">
            <a:avLst/>
          </a:prstGeom>
        </p:spPr>
      </p:pic>
      <p:sp>
        <p:nvSpPr>
          <p:cNvPr id="4" name="矩形 3">
            <a:extLst>
              <a:ext uri="{FF2B5EF4-FFF2-40B4-BE49-F238E27FC236}">
                <a16:creationId xmlns:a16="http://schemas.microsoft.com/office/drawing/2014/main" id="{A5CC704C-CC13-4BAF-8A6D-0D26D2C5AF20}"/>
              </a:ext>
            </a:extLst>
          </p:cNvPr>
          <p:cNvSpPr/>
          <p:nvPr/>
        </p:nvSpPr>
        <p:spPr>
          <a:xfrm>
            <a:off x="3507304" y="4504774"/>
            <a:ext cx="1165704" cy="230832"/>
          </a:xfrm>
          <a:prstGeom prst="rect">
            <a:avLst/>
          </a:prstGeom>
        </p:spPr>
        <p:txBody>
          <a:bodyPr wrap="none">
            <a:spAutoFit/>
          </a:bodyPr>
          <a:lstStyle/>
          <a:p>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12-20</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12-1</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9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24696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3744753" y="164251"/>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习    题</a:t>
            </a:r>
            <a:endPar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3" name="矩形 2">
            <a:extLst>
              <a:ext uri="{FF2B5EF4-FFF2-40B4-BE49-F238E27FC236}">
                <a16:creationId xmlns:a16="http://schemas.microsoft.com/office/drawing/2014/main" id="{86F3C950-7B6C-44E5-8D95-03B156C9C32C}"/>
              </a:ext>
            </a:extLst>
          </p:cNvPr>
          <p:cNvSpPr/>
          <p:nvPr/>
        </p:nvSpPr>
        <p:spPr>
          <a:xfrm>
            <a:off x="1054100" y="1091377"/>
            <a:ext cx="6635750" cy="784254"/>
          </a:xfrm>
          <a:prstGeom prst="rect">
            <a:avLst/>
          </a:prstGeom>
        </p:spPr>
        <p:txBody>
          <a:bodyPr wrap="square">
            <a:spAutoFit/>
          </a:bodyPr>
          <a:lstStyle/>
          <a:p>
            <a:pPr indent="432000">
              <a:lnSpc>
                <a:spcPct val="150000"/>
              </a:lnSpc>
            </a:pPr>
            <a:r>
              <a:rPr lang="en-US" altLang="zh-CN" sz="1600" dirty="0">
                <a:latin typeface="Times New Roman" panose="02020603050405020304" pitchFamily="18" charset="0"/>
                <a:ea typeface="黑体" panose="02010609060101010101" pitchFamily="49" charset="-122"/>
              </a:rPr>
              <a:t>12-2</a:t>
            </a:r>
            <a:r>
              <a:rPr lang="zh-CN" altLang="zh-CN" sz="1600" dirty="0">
                <a:latin typeface="Times New Roman" panose="02020603050405020304" pitchFamily="18" charset="0"/>
                <a:ea typeface="黑体" panose="02010609060101010101" pitchFamily="49" charset="-122"/>
              </a:rPr>
              <a:t>　图</a:t>
            </a:r>
            <a:r>
              <a:rPr lang="en-US" altLang="zh-CN" sz="1600" dirty="0">
                <a:latin typeface="Times New Roman" panose="02020603050405020304" pitchFamily="18" charset="0"/>
                <a:ea typeface="黑体" panose="02010609060101010101" pitchFamily="49" charset="-122"/>
              </a:rPr>
              <a:t>12-21</a:t>
            </a:r>
            <a:r>
              <a:rPr lang="zh-CN" altLang="zh-CN" sz="1600" dirty="0">
                <a:latin typeface="Times New Roman" panose="02020603050405020304" pitchFamily="18" charset="0"/>
                <a:ea typeface="黑体" panose="02010609060101010101" pitchFamily="49" charset="-122"/>
              </a:rPr>
              <a:t>所示为差动连接液压缸</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试求活塞移动速度</a:t>
            </a:r>
            <a:r>
              <a:rPr lang="en-US" altLang="zh-CN" sz="1600" i="1" dirty="0">
                <a:latin typeface="Times New Roman" panose="02020603050405020304" pitchFamily="18" charset="0"/>
                <a:ea typeface="黑体" panose="02010609060101010101" pitchFamily="49" charset="-122"/>
              </a:rPr>
              <a:t>v</a:t>
            </a:r>
            <a:r>
              <a:rPr lang="zh-CN" altLang="zh-CN" sz="1600" dirty="0">
                <a:latin typeface="Times New Roman" panose="02020603050405020304" pitchFamily="18" charset="0"/>
                <a:ea typeface="黑体" panose="02010609060101010101" pitchFamily="49" charset="-122"/>
              </a:rPr>
              <a:t>对负载</a:t>
            </a:r>
            <a:r>
              <a:rPr lang="en-US" altLang="zh-CN" sz="1600" i="1" dirty="0">
                <a:latin typeface="Times New Roman" panose="02020603050405020304" pitchFamily="18" charset="0"/>
                <a:ea typeface="黑体" panose="02010609060101010101" pitchFamily="49" charset="-122"/>
              </a:rPr>
              <a:t>F</a:t>
            </a:r>
            <a:r>
              <a:rPr lang="en-US" altLang="zh-CN" sz="1600" baseline="-25000" dirty="0">
                <a:latin typeface="Times New Roman" panose="02020603050405020304" pitchFamily="18" charset="0"/>
                <a:ea typeface="黑体" panose="02010609060101010101" pitchFamily="49" charset="-122"/>
              </a:rPr>
              <a:t>L</a:t>
            </a:r>
            <a:r>
              <a:rPr lang="zh-CN" altLang="zh-CN" sz="1600" dirty="0">
                <a:latin typeface="Times New Roman" panose="02020603050405020304" pitchFamily="18" charset="0"/>
                <a:ea typeface="黑体" panose="02010609060101010101" pitchFamily="49" charset="-122"/>
              </a:rPr>
              <a:t>的传递函数</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并分析其动态特性。</a:t>
            </a:r>
          </a:p>
        </p:txBody>
      </p:sp>
      <p:pic>
        <p:nvPicPr>
          <p:cNvPr id="9" name="12T21.EPS">
            <a:extLst>
              <a:ext uri="{FF2B5EF4-FFF2-40B4-BE49-F238E27FC236}">
                <a16:creationId xmlns:a16="http://schemas.microsoft.com/office/drawing/2014/main" id="{EC1576BE-24C6-46A9-907F-BFAFEF39948B}"/>
              </a:ext>
            </a:extLst>
          </p:cNvPr>
          <p:cNvPicPr/>
          <p:nvPr/>
        </p:nvPicPr>
        <p:blipFill>
          <a:blip r:embed="rId2"/>
          <a:stretch>
            <a:fillRect/>
          </a:stretch>
        </p:blipFill>
        <p:spPr>
          <a:xfrm>
            <a:off x="3427094" y="1931670"/>
            <a:ext cx="2294255" cy="2004214"/>
          </a:xfrm>
          <a:prstGeom prst="rect">
            <a:avLst/>
          </a:prstGeom>
        </p:spPr>
      </p:pic>
      <p:sp>
        <p:nvSpPr>
          <p:cNvPr id="2" name="矩形 1">
            <a:extLst>
              <a:ext uri="{FF2B5EF4-FFF2-40B4-BE49-F238E27FC236}">
                <a16:creationId xmlns:a16="http://schemas.microsoft.com/office/drawing/2014/main" id="{36578739-DBE6-4E87-AAF0-1A26D4F175E5}"/>
              </a:ext>
            </a:extLst>
          </p:cNvPr>
          <p:cNvSpPr/>
          <p:nvPr/>
        </p:nvSpPr>
        <p:spPr>
          <a:xfrm>
            <a:off x="3928903" y="3887472"/>
            <a:ext cx="1165704" cy="230832"/>
          </a:xfrm>
          <a:prstGeom prst="rect">
            <a:avLst/>
          </a:prstGeom>
        </p:spPr>
        <p:txBody>
          <a:bodyPr wrap="none">
            <a:spAutoFit/>
          </a:bodyPr>
          <a:lstStyle/>
          <a:p>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12-21</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12-2</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00305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3744753" y="164251"/>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习    题</a:t>
            </a:r>
            <a:endPar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4" name="矩形 3">
            <a:extLst>
              <a:ext uri="{FF2B5EF4-FFF2-40B4-BE49-F238E27FC236}">
                <a16:creationId xmlns:a16="http://schemas.microsoft.com/office/drawing/2014/main" id="{DF996919-BF8B-4C25-B11D-304F7FF3E4AC}"/>
              </a:ext>
            </a:extLst>
          </p:cNvPr>
          <p:cNvSpPr/>
          <p:nvPr/>
        </p:nvSpPr>
        <p:spPr>
          <a:xfrm>
            <a:off x="1530350" y="1030585"/>
            <a:ext cx="5892800" cy="784254"/>
          </a:xfrm>
          <a:prstGeom prst="rect">
            <a:avLst/>
          </a:prstGeom>
        </p:spPr>
        <p:txBody>
          <a:bodyPr wrap="square">
            <a:spAutoFit/>
          </a:bodyPr>
          <a:lstStyle/>
          <a:p>
            <a:pPr indent="432000">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试求图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12-22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所示直动式减压阀出口处压力</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对输出流量</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的传递函数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并讨论其动态特性。</a:t>
            </a:r>
            <a:endParaRPr lang="zh-CN" altLang="en-US" sz="1600" dirty="0">
              <a:latin typeface="Times New Roman" panose="02020603050405020304" pitchFamily="18" charset="0"/>
              <a:ea typeface="黑体" panose="02010609060101010101" pitchFamily="49" charset="-122"/>
            </a:endParaRPr>
          </a:p>
        </p:txBody>
      </p:sp>
      <p:pic>
        <p:nvPicPr>
          <p:cNvPr id="10" name="12T22.EPS">
            <a:extLst>
              <a:ext uri="{FF2B5EF4-FFF2-40B4-BE49-F238E27FC236}">
                <a16:creationId xmlns:a16="http://schemas.microsoft.com/office/drawing/2014/main" id="{F7DE00BA-11A8-43FC-9D81-21C4135A57AB}"/>
              </a:ext>
            </a:extLst>
          </p:cNvPr>
          <p:cNvPicPr/>
          <p:nvPr/>
        </p:nvPicPr>
        <p:blipFill>
          <a:blip r:embed="rId2"/>
          <a:stretch>
            <a:fillRect/>
          </a:stretch>
        </p:blipFill>
        <p:spPr>
          <a:xfrm>
            <a:off x="3303905" y="2014374"/>
            <a:ext cx="2231390" cy="1978660"/>
          </a:xfrm>
          <a:prstGeom prst="rect">
            <a:avLst/>
          </a:prstGeom>
        </p:spPr>
      </p:pic>
      <p:sp>
        <p:nvSpPr>
          <p:cNvPr id="5" name="矩形 4">
            <a:extLst>
              <a:ext uri="{FF2B5EF4-FFF2-40B4-BE49-F238E27FC236}">
                <a16:creationId xmlns:a16="http://schemas.microsoft.com/office/drawing/2014/main" id="{B250A434-5BFF-4E83-918A-7AA13BC1263A}"/>
              </a:ext>
            </a:extLst>
          </p:cNvPr>
          <p:cNvSpPr/>
          <p:nvPr/>
        </p:nvSpPr>
        <p:spPr>
          <a:xfrm>
            <a:off x="3893898" y="3993034"/>
            <a:ext cx="1165704" cy="230832"/>
          </a:xfrm>
          <a:prstGeom prst="rect">
            <a:avLst/>
          </a:prstGeom>
        </p:spPr>
        <p:txBody>
          <a:bodyPr wrap="none">
            <a:spAutoFit/>
          </a:bodyPr>
          <a:lstStyle/>
          <a:p>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12-22</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12-3</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89356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3744753" y="164251"/>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习    题</a:t>
            </a:r>
            <a:endPar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 name="矩形 1">
            <a:extLst>
              <a:ext uri="{FF2B5EF4-FFF2-40B4-BE49-F238E27FC236}">
                <a16:creationId xmlns:a16="http://schemas.microsoft.com/office/drawing/2014/main" id="{FC4CCAD4-A957-4AE0-B8CC-E9399359322D}"/>
              </a:ext>
            </a:extLst>
          </p:cNvPr>
          <p:cNvSpPr/>
          <p:nvPr/>
        </p:nvSpPr>
        <p:spPr>
          <a:xfrm>
            <a:off x="1523704" y="940146"/>
            <a:ext cx="6401096" cy="784254"/>
          </a:xfrm>
          <a:prstGeom prst="rect">
            <a:avLst/>
          </a:prstGeom>
        </p:spPr>
        <p:txBody>
          <a:bodyPr wrap="square">
            <a:spAutoFit/>
          </a:bodyPr>
          <a:lstStyle/>
          <a:p>
            <a:pPr indent="4320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12-23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所示为稳流量式变量泵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试求其出口处压力</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对输出流量</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的传递函数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并分析讨论其动态特性。</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9" name="12T23.EPS">
            <a:extLst>
              <a:ext uri="{FF2B5EF4-FFF2-40B4-BE49-F238E27FC236}">
                <a16:creationId xmlns:a16="http://schemas.microsoft.com/office/drawing/2014/main" id="{F6ADA812-E208-4ADC-915C-89CBF3C3C00E}"/>
              </a:ext>
            </a:extLst>
          </p:cNvPr>
          <p:cNvPicPr/>
          <p:nvPr/>
        </p:nvPicPr>
        <p:blipFill>
          <a:blip r:embed="rId2"/>
          <a:stretch>
            <a:fillRect/>
          </a:stretch>
        </p:blipFill>
        <p:spPr>
          <a:xfrm>
            <a:off x="3501094" y="1709326"/>
            <a:ext cx="2160270" cy="2519680"/>
          </a:xfrm>
          <a:prstGeom prst="rect">
            <a:avLst/>
          </a:prstGeom>
        </p:spPr>
      </p:pic>
      <p:sp>
        <p:nvSpPr>
          <p:cNvPr id="3" name="矩形 2">
            <a:extLst>
              <a:ext uri="{FF2B5EF4-FFF2-40B4-BE49-F238E27FC236}">
                <a16:creationId xmlns:a16="http://schemas.microsoft.com/office/drawing/2014/main" id="{665E7EEE-0F34-49ED-ACFB-33EA98B8A3C7}"/>
              </a:ext>
            </a:extLst>
          </p:cNvPr>
          <p:cNvSpPr/>
          <p:nvPr/>
        </p:nvSpPr>
        <p:spPr>
          <a:xfrm>
            <a:off x="3953927" y="4241612"/>
            <a:ext cx="1165704" cy="230832"/>
          </a:xfrm>
          <a:prstGeom prst="rect">
            <a:avLst/>
          </a:prstGeom>
        </p:spPr>
        <p:txBody>
          <a:bodyPr wrap="none">
            <a:spAutoFit/>
          </a:bodyPr>
          <a:lstStyle/>
          <a:p>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12-23</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12-4</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20832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3744753" y="164251"/>
            <a:ext cx="763632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习    题</a:t>
            </a:r>
            <a:endParaRPr kumimoji="0" lang="zh-CN" altLang="zh-CN" sz="28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4" name="矩形 3">
            <a:extLst>
              <a:ext uri="{FF2B5EF4-FFF2-40B4-BE49-F238E27FC236}">
                <a16:creationId xmlns:a16="http://schemas.microsoft.com/office/drawing/2014/main" id="{9A4FCA00-AF52-4C76-B2B1-3CDDE98151B1}"/>
              </a:ext>
            </a:extLst>
          </p:cNvPr>
          <p:cNvSpPr/>
          <p:nvPr/>
        </p:nvSpPr>
        <p:spPr>
          <a:xfrm>
            <a:off x="1231900" y="1113279"/>
            <a:ext cx="6438900" cy="784254"/>
          </a:xfrm>
          <a:prstGeom prst="rect">
            <a:avLst/>
          </a:prstGeom>
        </p:spPr>
        <p:txBody>
          <a:bodyPr wrap="square">
            <a:spAutoFit/>
          </a:bodyPr>
          <a:lstStyle/>
          <a:p>
            <a:pPr indent="4320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12-24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所示为出口节流调速回路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试求活塞移动速度</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对负载</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的传递函数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并分析此回路的动态特性。</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0" name="12T24.EPS">
            <a:extLst>
              <a:ext uri="{FF2B5EF4-FFF2-40B4-BE49-F238E27FC236}">
                <a16:creationId xmlns:a16="http://schemas.microsoft.com/office/drawing/2014/main" id="{968B8C2F-1EE8-44C2-B124-101A889F8E83}"/>
              </a:ext>
            </a:extLst>
          </p:cNvPr>
          <p:cNvPicPr/>
          <p:nvPr/>
        </p:nvPicPr>
        <p:blipFill>
          <a:blip r:embed="rId2"/>
          <a:stretch>
            <a:fillRect/>
          </a:stretch>
        </p:blipFill>
        <p:spPr>
          <a:xfrm>
            <a:off x="3234394" y="1875936"/>
            <a:ext cx="2807970" cy="2160270"/>
          </a:xfrm>
          <a:prstGeom prst="rect">
            <a:avLst/>
          </a:prstGeom>
        </p:spPr>
      </p:pic>
      <p:sp>
        <p:nvSpPr>
          <p:cNvPr id="5" name="矩形 4">
            <a:extLst>
              <a:ext uri="{FF2B5EF4-FFF2-40B4-BE49-F238E27FC236}">
                <a16:creationId xmlns:a16="http://schemas.microsoft.com/office/drawing/2014/main" id="{F5AD43D1-3D9E-4AC4-A093-7B0FF9C2BBFD}"/>
              </a:ext>
            </a:extLst>
          </p:cNvPr>
          <p:cNvSpPr/>
          <p:nvPr/>
        </p:nvSpPr>
        <p:spPr>
          <a:xfrm>
            <a:off x="3744753" y="4036206"/>
            <a:ext cx="1165704" cy="230832"/>
          </a:xfrm>
          <a:prstGeom prst="rect">
            <a:avLst/>
          </a:prstGeom>
        </p:spPr>
        <p:txBody>
          <a:bodyPr wrap="none">
            <a:spAutoFit/>
          </a:bodyPr>
          <a:lstStyle/>
          <a:p>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12-24</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12-5</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9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87891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35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D420439-907F-4C43-B9E6-17CFA62639E7}"/>
              </a:ext>
            </a:extLst>
          </p:cNvPr>
          <p:cNvSpPr/>
          <p:nvPr/>
        </p:nvSpPr>
        <p:spPr>
          <a:xfrm>
            <a:off x="291762" y="978794"/>
            <a:ext cx="3520384" cy="1569660"/>
          </a:xfrm>
          <a:prstGeom prst="rect">
            <a:avLst/>
          </a:prstGeom>
        </p:spPr>
        <p:txBody>
          <a:bodyPr wrap="square">
            <a:spAutoFit/>
          </a:bodyPr>
          <a:lstStyle/>
          <a:p>
            <a:pPr lvl="0" indent="432000">
              <a:lnSpc>
                <a:spcPct val="150000"/>
              </a:lnSpc>
              <a:defRPr/>
            </a:pPr>
            <a:r>
              <a:rPr lang="zh-CN" altLang="zh-CN" sz="1600" dirty="0">
                <a:solidFill>
                  <a:prstClr val="black"/>
                </a:solidFill>
                <a:latin typeface="Times New Roman" panose="02020603050405020304" pitchFamily="18" charset="0"/>
                <a:ea typeface="黑体" panose="02010609060101010101" pitchFamily="49" charset="-122"/>
              </a:rPr>
              <a:t>限压式变量叶片泵的动态特性可按图</a:t>
            </a:r>
            <a:r>
              <a:rPr lang="en-US" altLang="zh-CN" sz="1600" dirty="0">
                <a:solidFill>
                  <a:prstClr val="black"/>
                </a:solidFill>
                <a:latin typeface="Times New Roman" panose="02020603050405020304" pitchFamily="18" charset="0"/>
                <a:ea typeface="黑体" panose="02010609060101010101" pitchFamily="49" charset="-122"/>
              </a:rPr>
              <a:t>4-14</a:t>
            </a:r>
            <a:r>
              <a:rPr lang="zh-CN" altLang="zh-CN" sz="1600" dirty="0">
                <a:solidFill>
                  <a:prstClr val="black"/>
                </a:solidFill>
                <a:latin typeface="Times New Roman" panose="02020603050405020304" pitchFamily="18" charset="0"/>
                <a:ea typeface="黑体" panose="02010609060101010101" pitchFamily="49" charset="-122"/>
              </a:rPr>
              <a:t>所示的简图来进行分析。</a:t>
            </a:r>
          </a:p>
          <a:p>
            <a:pPr indent="457200">
              <a:lnSpc>
                <a:spcPct val="150000"/>
              </a:lnSpc>
            </a:pPr>
            <a:endParaRPr lang="zh-CN" altLang="zh-CN" sz="1600" dirty="0">
              <a:latin typeface="Times New Roman" panose="02020603050405020304" pitchFamily="18" charset="0"/>
              <a:ea typeface="黑体" panose="02010609060101010101" pitchFamily="49" charset="-122"/>
            </a:endParaRPr>
          </a:p>
          <a:p>
            <a:pPr indent="457200">
              <a:lnSpc>
                <a:spcPct val="150000"/>
              </a:lnSpc>
            </a:pPr>
            <a:endParaRPr lang="zh-CN" altLang="en-US" sz="1600" dirty="0">
              <a:latin typeface="Times New Roman" panose="02020603050405020304" pitchFamily="18" charset="0"/>
              <a:ea typeface="黑体" panose="02010609060101010101" pitchFamily="49" charset="-122"/>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587059" y="129199"/>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第一节   </a:t>
            </a:r>
            <a:r>
              <a:rPr lang="zh-CN" altLang="zh-CN" sz="2800" dirty="0">
                <a:solidFill>
                  <a:prstClr val="white"/>
                </a:solidFill>
                <a:latin typeface="Times New Roman" panose="02020603050405020304" pitchFamily="18" charset="0"/>
                <a:ea typeface="黑体" panose="02010609060101010101" pitchFamily="49" charset="-122"/>
              </a:rPr>
              <a:t>限压式变量泵的动态特性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025AACF6-342F-4592-BE7A-04FFA90103FC}"/>
              </a:ext>
            </a:extLst>
          </p:cNvPr>
          <p:cNvSpPr/>
          <p:nvPr/>
        </p:nvSpPr>
        <p:spPr>
          <a:xfrm>
            <a:off x="693897" y="1757170"/>
            <a:ext cx="2672526" cy="369332"/>
          </a:xfrm>
          <a:prstGeom prst="rect">
            <a:avLst/>
          </a:prstGeom>
        </p:spPr>
        <p:txBody>
          <a:bodyPr wrap="none">
            <a:spAutoFit/>
          </a:bodyPr>
          <a:lstStyle/>
          <a:p>
            <a:r>
              <a:rPr lang="zh-CN" altLang="zh-CN" sz="1600" dirty="0">
                <a:latin typeface="Times New Roman" panose="02020603050405020304" pitchFamily="18" charset="0"/>
                <a:ea typeface="黑体" panose="02010609060101010101" pitchFamily="49" charset="-122"/>
              </a:rPr>
              <a:t>变量叶片泵的连续性方程</a:t>
            </a:r>
            <a:r>
              <a:rPr lang="zh-CN" altLang="zh-CN" dirty="0">
                <a:latin typeface="Times New Roman" panose="02020603050405020304" pitchFamily="18" charset="0"/>
                <a:ea typeface="黑体" panose="02010609060101010101" pitchFamily="49" charset="-122"/>
              </a:rPr>
              <a:t>为</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8944724B-514F-4BDE-9188-A1AC88DF73EA}"/>
                  </a:ext>
                </a:extLst>
              </p:cNvPr>
              <p:cNvSpPr/>
              <p:nvPr/>
            </p:nvSpPr>
            <p:spPr>
              <a:xfrm>
                <a:off x="368267" y="2078036"/>
                <a:ext cx="3306739"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m:rPr>
                              <m:sty m:val="p"/>
                            </m:rPr>
                            <a:rPr lang="en-US" altLang="zh-CN">
                              <a:latin typeface="Cambria Math" panose="02040503050406030204" pitchFamily="18" charset="0"/>
                            </a:rPr>
                            <m:t>t</m:t>
                          </m:r>
                          <m:r>
                            <a:rPr lang="en-US" altLang="zh-CN" i="1">
                              <a:latin typeface="Cambria Math" panose="02040503050406030204" pitchFamily="18" charset="0"/>
                            </a:rPr>
                            <m:t>    </m:t>
                          </m:r>
                        </m:sub>
                      </m:sSub>
                      <m:r>
                        <a:rPr lang="zh-CN" altLang="en-US">
                          <a:latin typeface="Cambria Math" panose="02040503050406030204" pitchFamily="18" charset="0"/>
                        </a:rPr>
                        <m:t>=</m:t>
                      </m:r>
                      <m:r>
                        <m:rPr>
                          <m:sty m:val="p"/>
                        </m:rPr>
                        <a:rPr lang="en-US" altLang="zh-CN">
                          <a:latin typeface="Cambria Math" panose="02040503050406030204" pitchFamily="18" charset="0"/>
                        </a:rPr>
                        <m:t>q</m:t>
                      </m:r>
                      <m:r>
                        <a:rPr lang="en-US" altLang="zh-CN">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𝑘</m:t>
                          </m:r>
                        </m:e>
                        <m:sub>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𝑣</m:t>
                          </m:r>
                        </m:num>
                        <m:den>
                          <m:r>
                            <a:rPr lang="en-US" altLang="zh-CN" i="1">
                              <a:latin typeface="Cambria Math" panose="02040503050406030204" pitchFamily="18" charset="0"/>
                              <a:ea typeface="Cambria Math" panose="02040503050406030204" pitchFamily="18" charset="0"/>
                            </a:rPr>
                            <m:t>𝑘</m:t>
                          </m:r>
                        </m:den>
                      </m:f>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𝑑𝑝</m:t>
                          </m:r>
                        </m:num>
                        <m:den>
                          <m:r>
                            <a:rPr lang="en-US" altLang="zh-CN" i="1">
                              <a:latin typeface="Cambria Math" panose="02040503050406030204" pitchFamily="18" charset="0"/>
                              <a:ea typeface="Cambria Math" panose="02040503050406030204" pitchFamily="18" charset="0"/>
                            </a:rPr>
                            <m:t>𝑑𝑡</m:t>
                          </m:r>
                        </m:den>
                      </m:f>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𝐴</m:t>
                          </m:r>
                        </m:e>
                        <m:sub>
                          <m:r>
                            <a:rPr lang="en-US" altLang="zh-CN" i="1">
                              <a:latin typeface="Cambria Math" panose="02040503050406030204" pitchFamily="18" charset="0"/>
                              <a:ea typeface="Cambria Math" panose="02040503050406030204" pitchFamily="18" charset="0"/>
                            </a:rPr>
                            <m:t>𝑥</m:t>
                          </m:r>
                        </m:sub>
                      </m:sSub>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𝑑𝑥</m:t>
                          </m:r>
                        </m:num>
                        <m:den>
                          <m:r>
                            <a:rPr lang="en-US" altLang="zh-CN" i="1">
                              <a:latin typeface="Cambria Math" panose="02040503050406030204" pitchFamily="18" charset="0"/>
                              <a:ea typeface="Cambria Math" panose="02040503050406030204" pitchFamily="18" charset="0"/>
                            </a:rPr>
                            <m:t>𝑑𝑡</m:t>
                          </m:r>
                        </m:den>
                      </m:f>
                    </m:oMath>
                  </m:oMathPara>
                </a14:m>
                <a:endParaRPr lang="zh-CN" altLang="en-US" dirty="0">
                  <a:latin typeface="Times New Roman" panose="02020603050405020304" pitchFamily="18" charset="0"/>
                  <a:ea typeface="黑体" panose="02010609060101010101" pitchFamily="49" charset="-122"/>
                </a:endParaRPr>
              </a:p>
            </p:txBody>
          </p:sp>
        </mc:Choice>
        <mc:Fallback xmlns="">
          <p:sp>
            <p:nvSpPr>
              <p:cNvPr id="4" name="矩形 3">
                <a:extLst>
                  <a:ext uri="{FF2B5EF4-FFF2-40B4-BE49-F238E27FC236}">
                    <a16:creationId xmlns:a16="http://schemas.microsoft.com/office/drawing/2014/main" id="{8944724B-514F-4BDE-9188-A1AC88DF73EA}"/>
                  </a:ext>
                </a:extLst>
              </p:cNvPr>
              <p:cNvSpPr>
                <a:spLocks noRot="1" noChangeAspect="1" noMove="1" noResize="1" noEditPoints="1" noAdjustHandles="1" noChangeArrowheads="1" noChangeShapeType="1" noTextEdit="1"/>
              </p:cNvSpPr>
              <p:nvPr/>
            </p:nvSpPr>
            <p:spPr>
              <a:xfrm>
                <a:off x="368267" y="2078036"/>
                <a:ext cx="3306739" cy="618246"/>
              </a:xfrm>
              <a:prstGeom prst="rect">
                <a:avLst/>
              </a:prstGeom>
              <a:blipFill>
                <a:blip r:embed="rId2"/>
                <a:stretch>
                  <a:fillRect/>
                </a:stretch>
              </a:blipFill>
            </p:spPr>
            <p:txBody>
              <a:bodyPr/>
              <a:lstStyle/>
              <a:p>
                <a:r>
                  <a:rPr lang="zh-CN" altLang="en-US">
                    <a:noFill/>
                  </a:rPr>
                  <a:t> </a:t>
                </a:r>
              </a:p>
            </p:txBody>
          </p:sp>
        </mc:Fallback>
      </mc:AlternateContent>
      <p:sp>
        <p:nvSpPr>
          <p:cNvPr id="11" name="左大括号 10">
            <a:extLst>
              <a:ext uri="{FF2B5EF4-FFF2-40B4-BE49-F238E27FC236}">
                <a16:creationId xmlns:a16="http://schemas.microsoft.com/office/drawing/2014/main" id="{B9B23F19-AD58-4388-86AD-551CF3120AA0}"/>
              </a:ext>
            </a:extLst>
          </p:cNvPr>
          <p:cNvSpPr/>
          <p:nvPr/>
        </p:nvSpPr>
        <p:spPr>
          <a:xfrm rot="16200000">
            <a:off x="533868" y="2477582"/>
            <a:ext cx="120534" cy="35041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latin typeface="Times New Roman" panose="02020603050405020304" pitchFamily="18" charset="0"/>
              <a:ea typeface="黑体" panose="02010609060101010101" pitchFamily="49" charset="-122"/>
            </a:endParaRPr>
          </a:p>
        </p:txBody>
      </p:sp>
      <p:sp>
        <p:nvSpPr>
          <p:cNvPr id="13" name="左大括号 12">
            <a:extLst>
              <a:ext uri="{FF2B5EF4-FFF2-40B4-BE49-F238E27FC236}">
                <a16:creationId xmlns:a16="http://schemas.microsoft.com/office/drawing/2014/main" id="{535881F7-0C06-442D-A67F-B74C7647A5A8}"/>
              </a:ext>
            </a:extLst>
          </p:cNvPr>
          <p:cNvSpPr/>
          <p:nvPr/>
        </p:nvSpPr>
        <p:spPr>
          <a:xfrm rot="16200000">
            <a:off x="1147054" y="2534199"/>
            <a:ext cx="120534" cy="23370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14" name="左大括号 13">
            <a:extLst>
              <a:ext uri="{FF2B5EF4-FFF2-40B4-BE49-F238E27FC236}">
                <a16:creationId xmlns:a16="http://schemas.microsoft.com/office/drawing/2014/main" id="{CC2F7523-5E83-449E-BA3B-FAC734550F30}"/>
              </a:ext>
            </a:extLst>
          </p:cNvPr>
          <p:cNvSpPr/>
          <p:nvPr/>
        </p:nvSpPr>
        <p:spPr>
          <a:xfrm rot="16200000">
            <a:off x="1701887" y="2446604"/>
            <a:ext cx="120534" cy="41864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latin typeface="Times New Roman" panose="02020603050405020304" pitchFamily="18" charset="0"/>
              <a:ea typeface="黑体" panose="02010609060101010101" pitchFamily="49" charset="-122"/>
            </a:endParaRPr>
          </a:p>
        </p:txBody>
      </p:sp>
      <p:sp>
        <p:nvSpPr>
          <p:cNvPr id="18" name="左大括号 17">
            <a:extLst>
              <a:ext uri="{FF2B5EF4-FFF2-40B4-BE49-F238E27FC236}">
                <a16:creationId xmlns:a16="http://schemas.microsoft.com/office/drawing/2014/main" id="{0613ACE3-5A67-41DA-88DE-820AA52B182C}"/>
              </a:ext>
            </a:extLst>
          </p:cNvPr>
          <p:cNvSpPr/>
          <p:nvPr/>
        </p:nvSpPr>
        <p:spPr>
          <a:xfrm rot="16200000">
            <a:off x="3202471" y="2429617"/>
            <a:ext cx="120534" cy="62831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latin typeface="Times New Roman" panose="02020603050405020304" pitchFamily="18" charset="0"/>
              <a:ea typeface="黑体" panose="02010609060101010101" pitchFamily="49" charset="-122"/>
            </a:endParaRPr>
          </a:p>
        </p:txBody>
      </p:sp>
      <p:sp>
        <p:nvSpPr>
          <p:cNvPr id="19" name="左大括号 18">
            <a:extLst>
              <a:ext uri="{FF2B5EF4-FFF2-40B4-BE49-F238E27FC236}">
                <a16:creationId xmlns:a16="http://schemas.microsoft.com/office/drawing/2014/main" id="{672FB2FE-48AA-4CDB-BAC6-60445A2ABA43}"/>
              </a:ext>
            </a:extLst>
          </p:cNvPr>
          <p:cNvSpPr/>
          <p:nvPr/>
        </p:nvSpPr>
        <p:spPr>
          <a:xfrm rot="16200000">
            <a:off x="2392955" y="2428434"/>
            <a:ext cx="120534" cy="62831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5" name="矩形 4">
            <a:extLst>
              <a:ext uri="{FF2B5EF4-FFF2-40B4-BE49-F238E27FC236}">
                <a16:creationId xmlns:a16="http://schemas.microsoft.com/office/drawing/2014/main" id="{90733EC9-3CE1-4D45-949D-B590B342FA8B}"/>
              </a:ext>
            </a:extLst>
          </p:cNvPr>
          <p:cNvSpPr/>
          <p:nvPr/>
        </p:nvSpPr>
        <p:spPr>
          <a:xfrm>
            <a:off x="291762" y="2700659"/>
            <a:ext cx="4572000" cy="369332"/>
          </a:xfrm>
          <a:prstGeom prst="rect">
            <a:avLst/>
          </a:prstGeom>
        </p:spPr>
        <p:txBody>
          <a:bodyPr>
            <a:spAutoFit/>
          </a:bodyPr>
          <a:lstStyle/>
          <a:p>
            <a:r>
              <a:rPr lang="zh-CN" altLang="en-US" sz="900" dirty="0">
                <a:latin typeface="Times New Roman" panose="02020603050405020304" pitchFamily="18" charset="0"/>
                <a:ea typeface="黑体" panose="02010609060101010101" pitchFamily="49" charset="-122"/>
              </a:rPr>
              <a:t>泵的理论</a:t>
            </a:r>
            <a:endParaRPr lang="en-US" altLang="zh-CN" sz="900" dirty="0">
              <a:latin typeface="Times New Roman" panose="02020603050405020304" pitchFamily="18" charset="0"/>
              <a:ea typeface="黑体" panose="02010609060101010101" pitchFamily="49" charset="-122"/>
            </a:endParaRPr>
          </a:p>
          <a:p>
            <a:r>
              <a:rPr lang="zh-CN" altLang="en-US" sz="900" dirty="0">
                <a:latin typeface="Times New Roman" panose="02020603050405020304" pitchFamily="18" charset="0"/>
                <a:ea typeface="黑体" panose="02010609060101010101" pitchFamily="49" charset="-122"/>
              </a:rPr>
              <a:t>  流量</a:t>
            </a:r>
          </a:p>
        </p:txBody>
      </p:sp>
      <p:sp>
        <p:nvSpPr>
          <p:cNvPr id="6" name="矩形 5">
            <a:extLst>
              <a:ext uri="{FF2B5EF4-FFF2-40B4-BE49-F238E27FC236}">
                <a16:creationId xmlns:a16="http://schemas.microsoft.com/office/drawing/2014/main" id="{F595330B-CE68-4A04-86B6-1D1735202F39}"/>
              </a:ext>
            </a:extLst>
          </p:cNvPr>
          <p:cNvSpPr/>
          <p:nvPr/>
        </p:nvSpPr>
        <p:spPr>
          <a:xfrm>
            <a:off x="893932" y="2686445"/>
            <a:ext cx="4572000" cy="369332"/>
          </a:xfrm>
          <a:prstGeom prst="rect">
            <a:avLst/>
          </a:prstGeom>
        </p:spPr>
        <p:txBody>
          <a:bodyPr>
            <a:spAutoFit/>
          </a:bodyPr>
          <a:lstStyle/>
          <a:p>
            <a:pPr lvl="0"/>
            <a:r>
              <a:rPr lang="zh-CN" altLang="en-US" sz="900" dirty="0">
                <a:solidFill>
                  <a:prstClr val="black"/>
                </a:solidFill>
                <a:latin typeface="Times New Roman" panose="02020603050405020304" pitchFamily="18" charset="0"/>
                <a:ea typeface="黑体" panose="02010609060101010101" pitchFamily="49" charset="-122"/>
              </a:rPr>
              <a:t>泵的实际</a:t>
            </a:r>
            <a:endParaRPr lang="en-US" altLang="zh-CN" sz="900" dirty="0">
              <a:solidFill>
                <a:prstClr val="black"/>
              </a:solidFill>
              <a:latin typeface="Times New Roman" panose="02020603050405020304" pitchFamily="18" charset="0"/>
              <a:ea typeface="黑体" panose="02010609060101010101" pitchFamily="49" charset="-122"/>
            </a:endParaRPr>
          </a:p>
          <a:p>
            <a:pPr lvl="0"/>
            <a:r>
              <a:rPr lang="zh-CN" altLang="en-US" sz="900" dirty="0">
                <a:solidFill>
                  <a:prstClr val="black"/>
                </a:solidFill>
                <a:latin typeface="Times New Roman" panose="02020603050405020304" pitchFamily="18" charset="0"/>
                <a:ea typeface="黑体" panose="02010609060101010101" pitchFamily="49" charset="-122"/>
              </a:rPr>
              <a:t>  流量</a:t>
            </a:r>
          </a:p>
        </p:txBody>
      </p:sp>
      <p:sp>
        <p:nvSpPr>
          <p:cNvPr id="8" name="矩形 7">
            <a:extLst>
              <a:ext uri="{FF2B5EF4-FFF2-40B4-BE49-F238E27FC236}">
                <a16:creationId xmlns:a16="http://schemas.microsoft.com/office/drawing/2014/main" id="{4EEA0559-6560-41F7-A3D7-8697F64DC074}"/>
              </a:ext>
            </a:extLst>
          </p:cNvPr>
          <p:cNvSpPr/>
          <p:nvPr/>
        </p:nvSpPr>
        <p:spPr>
          <a:xfrm>
            <a:off x="1484365" y="2693552"/>
            <a:ext cx="4572000" cy="369332"/>
          </a:xfrm>
          <a:prstGeom prst="rect">
            <a:avLst/>
          </a:prstGeom>
        </p:spPr>
        <p:txBody>
          <a:bodyPr>
            <a:spAutoFit/>
          </a:bodyPr>
          <a:lstStyle/>
          <a:p>
            <a:pPr lvl="0"/>
            <a:r>
              <a:rPr lang="zh-CN" altLang="en-US" sz="900" dirty="0">
                <a:solidFill>
                  <a:prstClr val="black"/>
                </a:solidFill>
                <a:latin typeface="Times New Roman" panose="02020603050405020304" pitchFamily="18" charset="0"/>
                <a:ea typeface="黑体" panose="02010609060101010101" pitchFamily="49" charset="-122"/>
              </a:rPr>
              <a:t> 泵的</a:t>
            </a:r>
            <a:endParaRPr lang="en-US" altLang="zh-CN" sz="900" dirty="0">
              <a:solidFill>
                <a:prstClr val="black"/>
              </a:solidFill>
              <a:latin typeface="Times New Roman" panose="02020603050405020304" pitchFamily="18" charset="0"/>
              <a:ea typeface="黑体" panose="02010609060101010101" pitchFamily="49" charset="-122"/>
            </a:endParaRPr>
          </a:p>
          <a:p>
            <a:pPr lvl="0"/>
            <a:r>
              <a:rPr lang="zh-CN" altLang="en-US" sz="900" dirty="0">
                <a:solidFill>
                  <a:prstClr val="black"/>
                </a:solidFill>
                <a:latin typeface="Times New Roman" panose="02020603050405020304" pitchFamily="18" charset="0"/>
                <a:ea typeface="黑体" panose="02010609060101010101" pitchFamily="49" charset="-122"/>
              </a:rPr>
              <a:t>泄漏量</a:t>
            </a:r>
          </a:p>
        </p:txBody>
      </p:sp>
      <p:sp>
        <p:nvSpPr>
          <p:cNvPr id="10" name="矩形 9">
            <a:extLst>
              <a:ext uri="{FF2B5EF4-FFF2-40B4-BE49-F238E27FC236}">
                <a16:creationId xmlns:a16="http://schemas.microsoft.com/office/drawing/2014/main" id="{04813E1A-5F38-4C55-BDB5-EFC6212A380D}"/>
              </a:ext>
            </a:extLst>
          </p:cNvPr>
          <p:cNvSpPr/>
          <p:nvPr/>
        </p:nvSpPr>
        <p:spPr>
          <a:xfrm>
            <a:off x="1965038" y="2809146"/>
            <a:ext cx="4572000" cy="369332"/>
          </a:xfrm>
          <a:prstGeom prst="rect">
            <a:avLst/>
          </a:prstGeom>
        </p:spPr>
        <p:txBody>
          <a:bodyPr>
            <a:spAutoFit/>
          </a:bodyPr>
          <a:lstStyle/>
          <a:p>
            <a:pPr lvl="0"/>
            <a:r>
              <a:rPr lang="zh-CN" altLang="en-US" sz="900" dirty="0">
                <a:solidFill>
                  <a:prstClr val="black"/>
                </a:solidFill>
                <a:latin typeface="Times New Roman" panose="02020603050405020304" pitchFamily="18" charset="0"/>
                <a:ea typeface="黑体" panose="02010609060101010101" pitchFamily="49" charset="-122"/>
              </a:rPr>
              <a:t>油液压缩性引起</a:t>
            </a:r>
            <a:endParaRPr lang="en-US" altLang="zh-CN" sz="900" dirty="0">
              <a:solidFill>
                <a:prstClr val="black"/>
              </a:solidFill>
              <a:latin typeface="Times New Roman" panose="02020603050405020304" pitchFamily="18" charset="0"/>
              <a:ea typeface="黑体" panose="02010609060101010101" pitchFamily="49" charset="-122"/>
            </a:endParaRPr>
          </a:p>
          <a:p>
            <a:pPr lvl="0"/>
            <a:r>
              <a:rPr lang="zh-CN" altLang="en-US" sz="900" dirty="0">
                <a:solidFill>
                  <a:prstClr val="black"/>
                </a:solidFill>
                <a:latin typeface="Times New Roman" panose="02020603050405020304" pitchFamily="18" charset="0"/>
                <a:ea typeface="黑体" panose="02010609060101010101" pitchFamily="49" charset="-122"/>
              </a:rPr>
              <a:t> 的体积变化率</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20" name="矩形 19">
            <a:extLst>
              <a:ext uri="{FF2B5EF4-FFF2-40B4-BE49-F238E27FC236}">
                <a16:creationId xmlns:a16="http://schemas.microsoft.com/office/drawing/2014/main" id="{7EDFFAB3-2BB0-467E-83CC-4D75E69134E1}"/>
              </a:ext>
            </a:extLst>
          </p:cNvPr>
          <p:cNvSpPr/>
          <p:nvPr/>
        </p:nvSpPr>
        <p:spPr>
          <a:xfrm>
            <a:off x="2839792" y="2815585"/>
            <a:ext cx="4572000" cy="369332"/>
          </a:xfrm>
          <a:prstGeom prst="rect">
            <a:avLst/>
          </a:prstGeom>
        </p:spPr>
        <p:txBody>
          <a:bodyPr>
            <a:spAutoFit/>
          </a:bodyPr>
          <a:lstStyle/>
          <a:p>
            <a:pPr lvl="0">
              <a:defRPr/>
            </a:pPr>
            <a:r>
              <a:rPr lang="zh-CN" altLang="en-US" sz="900" dirty="0">
                <a:solidFill>
                  <a:prstClr val="black"/>
                </a:solidFill>
                <a:latin typeface="Times New Roman" panose="02020603050405020304" pitchFamily="18" charset="0"/>
                <a:ea typeface="黑体" panose="02010609060101010101" pitchFamily="49" charset="-122"/>
              </a:rPr>
              <a:t>流入反馈柱塞</a:t>
            </a:r>
            <a:endParaRPr lang="en-US" altLang="zh-CN" sz="900" dirty="0">
              <a:solidFill>
                <a:prstClr val="black"/>
              </a:solidFill>
              <a:latin typeface="Times New Roman" panose="02020603050405020304" pitchFamily="18" charset="0"/>
              <a:ea typeface="黑体" panose="02010609060101010101" pitchFamily="49" charset="-122"/>
            </a:endParaRPr>
          </a:p>
          <a:p>
            <a:pPr lvl="0">
              <a:defRPr/>
            </a:pPr>
            <a:r>
              <a:rPr lang="zh-CN" altLang="en-US" sz="900" dirty="0">
                <a:solidFill>
                  <a:prstClr val="black"/>
                </a:solidFill>
                <a:latin typeface="Times New Roman" panose="02020603050405020304" pitchFamily="18" charset="0"/>
                <a:ea typeface="黑体" panose="02010609060101010101" pitchFamily="49" charset="-122"/>
              </a:rPr>
              <a:t>  缸的流量</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21" name="矩形 20">
            <a:extLst>
              <a:ext uri="{FF2B5EF4-FFF2-40B4-BE49-F238E27FC236}">
                <a16:creationId xmlns:a16="http://schemas.microsoft.com/office/drawing/2014/main" id="{B9C6E20E-A4F1-49A7-9522-3128B4211BCB}"/>
              </a:ext>
            </a:extLst>
          </p:cNvPr>
          <p:cNvSpPr/>
          <p:nvPr/>
        </p:nvSpPr>
        <p:spPr>
          <a:xfrm>
            <a:off x="346169" y="3203888"/>
            <a:ext cx="4572000" cy="1077218"/>
          </a:xfrm>
          <a:prstGeom prst="rect">
            <a:avLst/>
          </a:prstGeom>
        </p:spPr>
        <p:txBody>
          <a:bodyPr>
            <a:spAutoFit/>
          </a:bodyPr>
          <a:lstStyle/>
          <a:p>
            <a:r>
              <a:rPr lang="zh-CN" altLang="zh-CN" sz="1600" dirty="0">
                <a:latin typeface="Times New Roman" panose="02020603050405020304" pitchFamily="18" charset="0"/>
                <a:ea typeface="黑体" panose="02010609060101010101" pitchFamily="49" charset="-122"/>
              </a:rPr>
              <a:t>式中　</a:t>
            </a:r>
            <a:r>
              <a:rPr lang="en-US" altLang="zh-CN" sz="1600" i="1" dirty="0">
                <a:latin typeface="Times New Roman" panose="02020603050405020304" pitchFamily="18" charset="0"/>
                <a:ea typeface="黑体" panose="02010609060101010101" pitchFamily="49" charset="-122"/>
              </a:rPr>
              <a:t>k</a:t>
            </a:r>
            <a:r>
              <a:rPr lang="en-US" altLang="zh-CN" sz="1600" baseline="-25000" dirty="0">
                <a:latin typeface="Times New Roman" panose="02020603050405020304" pitchFamily="18" charset="0"/>
                <a:ea typeface="黑体" panose="02010609060101010101" pitchFamily="49" charset="-122"/>
              </a:rPr>
              <a:t>l</a:t>
            </a:r>
            <a:r>
              <a:rPr lang="en-US" altLang="zh-CN" sz="1600" dirty="0">
                <a:latin typeface="Times New Roman" panose="02020603050405020304" pitchFamily="18" charset="0"/>
                <a:ea typeface="黑体" panose="02010609060101010101" pitchFamily="49" charset="-122"/>
              </a:rPr>
              <a:t>—— </a:t>
            </a:r>
            <a:r>
              <a:rPr lang="zh-CN" altLang="zh-CN" sz="1600" dirty="0">
                <a:latin typeface="Times New Roman" panose="02020603050405020304" pitchFamily="18" charset="0"/>
                <a:ea typeface="黑体" panose="02010609060101010101" pitchFamily="49" charset="-122"/>
              </a:rPr>
              <a:t>泵的泄漏系数</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a:p>
            <a:r>
              <a:rPr lang="en-US" altLang="zh-CN" sz="1600" dirty="0">
                <a:latin typeface="Times New Roman" panose="02020603050405020304" pitchFamily="18" charset="0"/>
                <a:ea typeface="黑体" panose="02010609060101010101" pitchFamily="49" charset="-122"/>
              </a:rPr>
              <a:t>	 </a:t>
            </a:r>
            <a:r>
              <a:rPr lang="en-US" altLang="zh-CN" sz="1600" i="1" dirty="0">
                <a:latin typeface="Times New Roman" panose="02020603050405020304" pitchFamily="18" charset="0"/>
                <a:ea typeface="黑体" panose="02010609060101010101" pitchFamily="49" charset="-122"/>
              </a:rPr>
              <a:t>V </a:t>
            </a:r>
            <a:r>
              <a:rPr lang="en-US" altLang="zh-CN" sz="1600" dirty="0">
                <a:latin typeface="Times New Roman" panose="02020603050405020304" pitchFamily="18" charset="0"/>
                <a:ea typeface="黑体" panose="02010609060101010101" pitchFamily="49" charset="-122"/>
              </a:rPr>
              <a:t>—— </a:t>
            </a:r>
            <a:r>
              <a:rPr lang="zh-CN" altLang="zh-CN" sz="1600" dirty="0">
                <a:latin typeface="Times New Roman" panose="02020603050405020304" pitchFamily="18" charset="0"/>
                <a:ea typeface="黑体" panose="02010609060101010101" pitchFamily="49" charset="-122"/>
              </a:rPr>
              <a:t>泵的压油腔容积</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a:p>
            <a:r>
              <a:rPr lang="en-US" altLang="zh-CN" sz="1600" dirty="0">
                <a:latin typeface="Times New Roman" panose="02020603050405020304" pitchFamily="18" charset="0"/>
                <a:ea typeface="黑体" panose="02010609060101010101" pitchFamily="49" charset="-122"/>
              </a:rPr>
              <a:t>	 </a:t>
            </a:r>
            <a:r>
              <a:rPr lang="en-US" altLang="zh-CN" sz="1600" i="1" dirty="0">
                <a:latin typeface="Times New Roman" panose="02020603050405020304" pitchFamily="18" charset="0"/>
                <a:ea typeface="黑体" panose="02010609060101010101" pitchFamily="49" charset="-122"/>
              </a:rPr>
              <a:t>K </a:t>
            </a:r>
            <a:r>
              <a:rPr lang="en-US" altLang="zh-CN" sz="1600" dirty="0">
                <a:latin typeface="Times New Roman" panose="02020603050405020304" pitchFamily="18" charset="0"/>
                <a:ea typeface="黑体" panose="02010609060101010101" pitchFamily="49" charset="-122"/>
              </a:rPr>
              <a:t>—— </a:t>
            </a:r>
            <a:r>
              <a:rPr lang="zh-CN" altLang="zh-CN" sz="1600" dirty="0">
                <a:latin typeface="Times New Roman" panose="02020603050405020304" pitchFamily="18" charset="0"/>
                <a:ea typeface="黑体" panose="02010609060101010101" pitchFamily="49" charset="-122"/>
              </a:rPr>
              <a:t>油液的体积模量</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a:p>
            <a:r>
              <a:rPr lang="en-US" altLang="zh-CN" sz="1600" dirty="0">
                <a:latin typeface="Times New Roman" panose="02020603050405020304" pitchFamily="18" charset="0"/>
                <a:ea typeface="黑体" panose="02010609060101010101" pitchFamily="49" charset="-122"/>
              </a:rPr>
              <a:t>	 </a:t>
            </a:r>
            <a:r>
              <a:rPr lang="en-US" altLang="zh-CN" sz="1600" i="1" dirty="0">
                <a:latin typeface="Times New Roman" panose="02020603050405020304" pitchFamily="18" charset="0"/>
                <a:ea typeface="黑体" panose="02010609060101010101" pitchFamily="49" charset="-122"/>
              </a:rPr>
              <a:t>A</a:t>
            </a:r>
            <a:r>
              <a:rPr lang="en-US" altLang="zh-CN" sz="1600" i="1" baseline="-25000" dirty="0">
                <a:latin typeface="Times New Roman" panose="02020603050405020304" pitchFamily="18" charset="0"/>
                <a:ea typeface="黑体" panose="02010609060101010101" pitchFamily="49" charset="-122"/>
              </a:rPr>
              <a:t>x </a:t>
            </a:r>
            <a:r>
              <a:rPr lang="en-US" altLang="zh-CN" sz="1600" dirty="0">
                <a:latin typeface="Times New Roman" panose="02020603050405020304" pitchFamily="18" charset="0"/>
                <a:ea typeface="黑体" panose="02010609060101010101" pitchFamily="49" charset="-122"/>
              </a:rPr>
              <a:t>—— </a:t>
            </a:r>
            <a:r>
              <a:rPr lang="zh-CN" altLang="zh-CN" sz="1600" dirty="0">
                <a:latin typeface="Times New Roman" panose="02020603050405020304" pitchFamily="18" charset="0"/>
                <a:ea typeface="黑体" panose="02010609060101010101" pitchFamily="49" charset="-122"/>
              </a:rPr>
              <a:t>柱塞面积</a:t>
            </a:r>
            <a:r>
              <a:rPr lang="zh-CN" altLang="en-US" sz="1600" dirty="0">
                <a:latin typeface="Times New Roman" panose="02020603050405020304" pitchFamily="18" charset="0"/>
                <a:ea typeface="黑体" panose="02010609060101010101" pitchFamily="49" charset="-122"/>
              </a:rPr>
              <a:t>。</a:t>
            </a:r>
          </a:p>
        </p:txBody>
      </p:sp>
      <p:sp>
        <p:nvSpPr>
          <p:cNvPr id="23" name="文本框 22">
            <a:extLst>
              <a:ext uri="{FF2B5EF4-FFF2-40B4-BE49-F238E27FC236}">
                <a16:creationId xmlns:a16="http://schemas.microsoft.com/office/drawing/2014/main" id="{320DD376-7423-4171-B3A5-5403E8E36909}"/>
              </a:ext>
            </a:extLst>
          </p:cNvPr>
          <p:cNvSpPr txBox="1"/>
          <p:nvPr/>
        </p:nvSpPr>
        <p:spPr>
          <a:xfrm>
            <a:off x="3418709" y="2292368"/>
            <a:ext cx="2136094" cy="230832"/>
          </a:xfrm>
          <a:prstGeom prst="rect">
            <a:avLst/>
          </a:prstGeom>
          <a:noFill/>
        </p:spPr>
        <p:txBody>
          <a:bodyPr wrap="square" rtlCol="0">
            <a:spAutoFit/>
          </a:bodyPr>
          <a:lstStyle/>
          <a:p>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3076FD7D-DDFD-4D74-A771-9756A32D003C}"/>
                  </a:ext>
                </a:extLst>
              </p:cNvPr>
              <p:cNvSpPr/>
              <p:nvPr/>
            </p:nvSpPr>
            <p:spPr>
              <a:xfrm>
                <a:off x="4349642" y="1056992"/>
                <a:ext cx="5282418" cy="3628237"/>
              </a:xfrm>
              <a:prstGeom prst="rect">
                <a:avLst/>
              </a:prstGeom>
            </p:spPr>
            <p:txBody>
              <a:bodyPr wrap="square">
                <a:spAutoFit/>
              </a:bodyPr>
              <a:lstStyle/>
              <a:p>
                <a:pPr indent="2667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4-14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泵的理论流量为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pPr indent="266700">
                  <a:lnSpc>
                    <a:spcPct val="150000"/>
                  </a:lnSpc>
                  <a:spcAft>
                    <a:spcPts val="0"/>
                  </a:spcAft>
                </a:pPr>
                <a:r>
                  <a:rPr lang="en-US" altLang="zh-CN" sz="1600" dirty="0">
                    <a:latin typeface="Times New Roman" panose="02020603050405020304" pitchFamily="18" charset="0"/>
                    <a:ea typeface="黑体" panose="02010609060101010101" pitchFamily="49" charset="-122"/>
                  </a:rPr>
                  <a:t>           </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𝑞</m:t>
                        </m:r>
                      </m:e>
                      <m:sub>
                        <m:r>
                          <m:rPr>
                            <m:sty m:val="p"/>
                          </m:rPr>
                          <a:rPr lang="en-US" altLang="zh-CN" sz="1600">
                            <a:latin typeface="Cambria Math" panose="02040503050406030204" pitchFamily="18" charset="0"/>
                          </a:rPr>
                          <m:t>t</m:t>
                        </m:r>
                      </m:sub>
                    </m:sSub>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𝑘</m:t>
                        </m:r>
                      </m:e>
                      <m:sub>
                        <m:r>
                          <a:rPr lang="en-US" altLang="zh-CN" sz="1600" i="1">
                            <a:latin typeface="Cambria Math" panose="02040503050406030204" pitchFamily="18" charset="0"/>
                          </a:rPr>
                          <m:t>𝑞</m:t>
                        </m:r>
                      </m:sub>
                    </m:sSub>
                    <m:r>
                      <a:rPr lang="en-US" altLang="zh-CN" sz="1600" i="1">
                        <a:latin typeface="Cambria Math" panose="02040503050406030204" pitchFamily="18" charset="0"/>
                      </a:rPr>
                      <m:t>𝑒</m:t>
                    </m:r>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𝑘</m:t>
                        </m:r>
                      </m:e>
                      <m:sub>
                        <m:r>
                          <a:rPr lang="en-US" altLang="zh-CN" sz="1600" i="1">
                            <a:latin typeface="Cambria Math" panose="02040503050406030204" pitchFamily="18" charset="0"/>
                          </a:rPr>
                          <m:t>𝑞</m:t>
                        </m:r>
                      </m:sub>
                    </m:sSub>
                    <m:r>
                      <m:rPr>
                        <m:nor/>
                      </m:rPr>
                      <a:rPr lang="en-US" altLang="zh-CN" sz="1600">
                        <a:latin typeface="Times New Roman" panose="02020603050405020304" pitchFamily="18" charset="0"/>
                        <a:ea typeface="黑体" panose="02010609060101010101" pitchFamily="49" charset="-122"/>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𝑒</m:t>
                        </m:r>
                      </m:e>
                      <m:sub>
                        <m:r>
                          <m:rPr>
                            <m:sty m:val="p"/>
                          </m:rPr>
                          <a:rPr lang="en-US" altLang="zh-CN" sz="1600">
                            <a:latin typeface="Cambria Math" panose="02040503050406030204" pitchFamily="18" charset="0"/>
                          </a:rPr>
                          <m:t>max</m:t>
                        </m:r>
                      </m:sub>
                    </m:sSub>
                    <m:r>
                      <m:rPr>
                        <m:nor/>
                      </m:rPr>
                      <a:rPr lang="en-US" altLang="zh-CN" sz="1600" i="1">
                        <a:latin typeface="Times New Roman" panose="02020603050405020304" pitchFamily="18" charset="0"/>
                        <a:ea typeface="黑体" panose="02010609060101010101" pitchFamily="49" charset="-122"/>
                      </a:rPr>
                      <m:t>−</m:t>
                    </m:r>
                    <m:r>
                      <a:rPr lang="en-US" altLang="zh-CN" sz="1600" i="1">
                        <a:latin typeface="Cambria Math" panose="02040503050406030204" pitchFamily="18" charset="0"/>
                      </a:rPr>
                      <m:t>𝑥</m:t>
                    </m:r>
                    <m:r>
                      <m:rPr>
                        <m:nor/>
                      </m:rPr>
                      <a:rPr lang="en-US" altLang="zh-CN" sz="1600">
                        <a:latin typeface="Times New Roman" panose="02020603050405020304" pitchFamily="18" charset="0"/>
                        <a:ea typeface="黑体" panose="02010609060101010101" pitchFamily="49" charset="-122"/>
                      </a:rPr>
                      <m:t>)</m:t>
                    </m:r>
                  </m:oMath>
                </a14:m>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zh-CN" altLang="zh-CN" sz="1600" dirty="0">
                    <a:latin typeface="Times New Roman" panose="02020603050405020304" pitchFamily="18" charset="0"/>
                    <a:ea typeface="黑体" panose="02010609060101010101" pitchFamily="49" charset="-122"/>
                  </a:rPr>
                  <a:t>式中　</a:t>
                </a:r>
                <a:r>
                  <a:rPr lang="en-US" altLang="zh-CN" sz="1600" i="1" dirty="0">
                    <a:latin typeface="Times New Roman" panose="02020603050405020304" pitchFamily="18" charset="0"/>
                    <a:ea typeface="黑体" panose="02010609060101010101" pitchFamily="49" charset="-122"/>
                  </a:rPr>
                  <a:t>k</a:t>
                </a:r>
                <a:r>
                  <a:rPr lang="en-US" altLang="zh-CN" sz="1600" i="1" baseline="-25000" dirty="0">
                    <a:latin typeface="Times New Roman" panose="02020603050405020304" pitchFamily="18" charset="0"/>
                    <a:ea typeface="黑体" panose="02010609060101010101" pitchFamily="49" charset="-122"/>
                  </a:rPr>
                  <a:t>q</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泵的流量常数</a:t>
                </a:r>
                <a:r>
                  <a:rPr lang="en-US" altLang="zh-CN" sz="1600" dirty="0">
                    <a:latin typeface="Times New Roman" panose="02020603050405020304" pitchFamily="18" charset="0"/>
                    <a:ea typeface="黑体" panose="02010609060101010101" pitchFamily="49" charset="-122"/>
                  </a:rPr>
                  <a:t>;</a:t>
                </a:r>
              </a:p>
              <a:p>
                <a:pPr indent="266700">
                  <a:lnSpc>
                    <a:spcPct val="150000"/>
                  </a:lnSpc>
                  <a:spcAft>
                    <a:spcPts val="0"/>
                  </a:spcAft>
                </a:pPr>
                <a:r>
                  <a:rPr lang="en-US" altLang="zh-CN" sz="1600" i="1" dirty="0">
                    <a:latin typeface="Times New Roman" panose="02020603050405020304" pitchFamily="18" charset="0"/>
                    <a:ea typeface="黑体" panose="02010609060101010101" pitchFamily="49" charset="-122"/>
                  </a:rPr>
                  <a:t>     e</a:t>
                </a:r>
                <a:r>
                  <a:rPr lang="en-US" altLang="zh-CN" sz="1600" baseline="-25000" dirty="0">
                    <a:latin typeface="Times New Roman" panose="02020603050405020304" pitchFamily="18" charset="0"/>
                    <a:ea typeface="黑体" panose="02010609060101010101" pitchFamily="49" charset="-122"/>
                  </a:rPr>
                  <a:t>max</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预调的最大偏心距</a:t>
                </a:r>
                <a:r>
                  <a:rPr lang="en-US" altLang="zh-CN" sz="1600" dirty="0">
                    <a:latin typeface="Times New Roman" panose="02020603050405020304" pitchFamily="18" charset="0"/>
                    <a:ea typeface="黑体" panose="02010609060101010101" pitchFamily="49" charset="-122"/>
                  </a:rPr>
                  <a:t>;</a:t>
                </a:r>
              </a:p>
              <a:p>
                <a:pPr>
                  <a:lnSpc>
                    <a:spcPct val="150000"/>
                  </a:lnSpc>
                </a:pPr>
                <a:r>
                  <a:rPr lang="en-US" altLang="zh-CN" sz="1600" i="1" dirty="0">
                    <a:latin typeface="Times New Roman" panose="02020603050405020304" pitchFamily="18" charset="0"/>
                    <a:ea typeface="黑体" panose="02010609060101010101" pitchFamily="49" charset="-122"/>
                  </a:rPr>
                  <a:t>   x</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定子自其预调后位置起算的左移距离。</a:t>
                </a:r>
              </a:p>
              <a:p>
                <a:pPr>
                  <a:lnSpc>
                    <a:spcPct val="150000"/>
                  </a:lnSpc>
                </a:pPr>
                <a:r>
                  <a:rPr lang="en-US" altLang="zh-CN" sz="1600" dirty="0">
                    <a:latin typeface="Times New Roman" panose="02020603050405020304" pitchFamily="18" charset="0"/>
                    <a:ea typeface="黑体" panose="02010609060101010101" pitchFamily="49" charset="-122"/>
                  </a:rPr>
                  <a:t>   </a:t>
                </a:r>
                <a:r>
                  <a:rPr lang="zh-CN" altLang="zh-CN" sz="1600" dirty="0">
                    <a:latin typeface="Times New Roman" panose="02020603050405020304" pitchFamily="18" charset="0"/>
                    <a:ea typeface="黑体" panose="02010609060101010101" pitchFamily="49" charset="-122"/>
                  </a:rPr>
                  <a:t>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(12-1)</a:t>
                </a:r>
                <a:r>
                  <a:rPr lang="zh-CN" altLang="zh-CN" sz="1600" dirty="0">
                    <a:latin typeface="Times New Roman" panose="02020603050405020304" pitchFamily="18" charset="0"/>
                    <a:ea typeface="黑体" panose="02010609060101010101" pitchFamily="49" charset="-122"/>
                  </a:rPr>
                  <a:t>和式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a:t>
                </a:r>
                <a:r>
                  <a:rPr lang="zh-CN" altLang="zh-CN" sz="1600" dirty="0">
                    <a:latin typeface="Times New Roman" panose="02020603050405020304" pitchFamily="18" charset="0"/>
                    <a:ea typeface="黑体" panose="02010609060101010101" pitchFamily="49" charset="-122"/>
                  </a:rPr>
                  <a:t>取增量并经拉氏变换后整理得</a:t>
                </a:r>
              </a:p>
              <a:p>
                <a:pPr>
                  <a:lnSpc>
                    <a:spcPct val="150000"/>
                  </a:lnSpc>
                </a:pPr>
                <a14:m>
                  <m:oMath xmlns:m="http://schemas.openxmlformats.org/officeDocument/2006/math">
                    <m:r>
                      <a:rPr lang="en-US" altLang="zh-CN" sz="1600" b="0" i="1" smtClean="0">
                        <a:latin typeface="Cambria Math" panose="02040503050406030204" pitchFamily="18" charset="0"/>
                      </a:rPr>
                      <m:t>        </m:t>
                    </m:r>
                    <m:r>
                      <a:rPr lang="en-US" altLang="zh-CN" sz="1600" i="1">
                        <a:latin typeface="Cambria Math" panose="02040503050406030204" pitchFamily="18" charset="0"/>
                      </a:rPr>
                      <m:t>𝑞</m:t>
                    </m:r>
                    <m:r>
                      <m:rPr>
                        <m:nor/>
                      </m:rPr>
                      <a:rPr lang="en-US" altLang="zh-CN" sz="1600">
                        <a:latin typeface="Times New Roman" panose="02020603050405020304" pitchFamily="18" charset="0"/>
                        <a:ea typeface="黑体" panose="02010609060101010101" pitchFamily="49" charset="-122"/>
                      </a:rPr>
                      <m:t>(</m:t>
                    </m:r>
                    <m:r>
                      <a:rPr lang="en-US" altLang="zh-CN" sz="1600" i="1">
                        <a:latin typeface="Cambria Math" panose="02040503050406030204" pitchFamily="18" charset="0"/>
                      </a:rPr>
                      <m:t>𝑠</m:t>
                    </m:r>
                    <m:r>
                      <m:rPr>
                        <m:nor/>
                      </m:rPr>
                      <a:rPr lang="en-US" altLang="zh-CN" sz="1600">
                        <a:latin typeface="Times New Roman" panose="02020603050405020304" pitchFamily="18" charset="0"/>
                        <a:ea typeface="黑体" panose="02010609060101010101" pitchFamily="49" charset="-122"/>
                      </a:rPr>
                      <m:t>)</m:t>
                    </m:r>
                    <m:r>
                      <a:rPr lang="en-US" altLang="zh-CN" sz="1600">
                        <a:latin typeface="Cambria Math" panose="02040503050406030204" pitchFamily="18" charset="0"/>
                      </a:rPr>
                      <m:t>=</m:t>
                    </m:r>
                    <m:r>
                      <m:rPr>
                        <m:nor/>
                      </m:rPr>
                      <a:rPr lang="en-US" altLang="zh-CN" sz="1600" i="1">
                        <a:latin typeface="Times New Roman" panose="02020603050405020304" pitchFamily="18" charset="0"/>
                        <a:ea typeface="黑体" panose="02010609060101010101" pitchFamily="49" charset="-122"/>
                      </a:rPr>
                      <m:t>−</m:t>
                    </m:r>
                    <m:r>
                      <m:rPr>
                        <m:nor/>
                      </m:rPr>
                      <a:rPr lang="en-US" altLang="zh-CN" sz="1600">
                        <a:latin typeface="Times New Roman" panose="02020603050405020304" pitchFamily="18" charset="0"/>
                        <a:ea typeface="黑体" panose="02010609060101010101" pitchFamily="49" charset="-122"/>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𝑘</m:t>
                        </m:r>
                      </m:e>
                      <m:sub>
                        <m:r>
                          <a:rPr lang="en-US" altLang="zh-CN" sz="1600" i="1">
                            <a:latin typeface="Cambria Math" panose="02040503050406030204" pitchFamily="18" charset="0"/>
                          </a:rPr>
                          <m:t>𝑞</m:t>
                        </m:r>
                      </m:sub>
                    </m:sSub>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𝑥</m:t>
                        </m:r>
                      </m:sub>
                    </m:sSub>
                    <m:r>
                      <a:rPr lang="en-US" altLang="zh-CN" sz="1600" i="1">
                        <a:latin typeface="Cambria Math" panose="02040503050406030204" pitchFamily="18" charset="0"/>
                      </a:rPr>
                      <m:t>𝑠</m:t>
                    </m:r>
                    <m:r>
                      <m:rPr>
                        <m:nor/>
                      </m:rPr>
                      <a:rPr lang="en-US" altLang="zh-CN" sz="1600">
                        <a:latin typeface="Times New Roman" panose="02020603050405020304" pitchFamily="18" charset="0"/>
                        <a:ea typeface="黑体" panose="02010609060101010101" pitchFamily="49" charset="-122"/>
                      </a:rPr>
                      <m:t>)</m:t>
                    </m:r>
                    <m:r>
                      <a:rPr lang="en-US" altLang="zh-CN" sz="1600" i="1">
                        <a:latin typeface="Cambria Math" panose="02040503050406030204" pitchFamily="18" charset="0"/>
                      </a:rPr>
                      <m:t>𝑥</m:t>
                    </m:r>
                    <m:r>
                      <m:rPr>
                        <m:nor/>
                      </m:rPr>
                      <a:rPr lang="en-US" altLang="zh-CN" sz="1600">
                        <a:latin typeface="Times New Roman" panose="02020603050405020304" pitchFamily="18" charset="0"/>
                        <a:ea typeface="黑体" panose="02010609060101010101" pitchFamily="49" charset="-122"/>
                      </a:rPr>
                      <m:t>(</m:t>
                    </m:r>
                    <m:r>
                      <a:rPr lang="en-US" altLang="zh-CN" sz="1600" i="1">
                        <a:latin typeface="Cambria Math" panose="02040503050406030204" pitchFamily="18" charset="0"/>
                      </a:rPr>
                      <m:t>𝑠</m:t>
                    </m:r>
                    <m:r>
                      <m:rPr>
                        <m:nor/>
                      </m:rPr>
                      <a:rPr lang="en-US" altLang="zh-CN" sz="1600">
                        <a:latin typeface="Times New Roman" panose="02020603050405020304" pitchFamily="18" charset="0"/>
                        <a:ea typeface="黑体" panose="02010609060101010101" pitchFamily="49" charset="-122"/>
                      </a:rPr>
                      <m:t>)</m:t>
                    </m:r>
                    <m:r>
                      <m:rPr>
                        <m:nor/>
                      </m:rPr>
                      <a:rPr lang="en-US" altLang="zh-CN" sz="1600" i="1">
                        <a:latin typeface="Times New Roman" panose="02020603050405020304" pitchFamily="18" charset="0"/>
                        <a:ea typeface="黑体" panose="02010609060101010101" pitchFamily="49" charset="-122"/>
                      </a:rPr>
                      <m:t>−</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𝑘</m:t>
                            </m:r>
                          </m:e>
                          <m:sub>
                            <m:r>
                              <m:rPr>
                                <m:sty m:val="p"/>
                              </m:rPr>
                              <a:rPr lang="en-US" altLang="zh-CN" sz="1600">
                                <a:latin typeface="Cambria Math" panose="02040503050406030204" pitchFamily="18" charset="0"/>
                              </a:rPr>
                              <m:t>l</m:t>
                            </m:r>
                          </m:sub>
                        </m:sSub>
                        <m:r>
                          <a:rPr lang="en-US" altLang="zh-CN" sz="1600">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𝑉</m:t>
                            </m:r>
                          </m:num>
                          <m:den>
                            <m:r>
                              <a:rPr lang="en-US" altLang="zh-CN" sz="1600" i="1">
                                <a:latin typeface="Cambria Math" panose="02040503050406030204" pitchFamily="18" charset="0"/>
                              </a:rPr>
                              <m:t>𝐾</m:t>
                            </m:r>
                          </m:den>
                        </m:f>
                        <m:r>
                          <a:rPr lang="en-US" altLang="zh-CN" sz="1600" i="1">
                            <a:latin typeface="Cambria Math" panose="02040503050406030204" pitchFamily="18" charset="0"/>
                          </a:rPr>
                          <m:t>𝑠</m:t>
                        </m:r>
                      </m:e>
                    </m:d>
                    <m:r>
                      <a:rPr lang="en-US" altLang="zh-CN" sz="1600" i="1">
                        <a:latin typeface="Cambria Math" panose="02040503050406030204" pitchFamily="18" charset="0"/>
                      </a:rPr>
                      <m:t>𝑝</m:t>
                    </m:r>
                    <m:r>
                      <m:rPr>
                        <m:nor/>
                      </m:rPr>
                      <a:rPr lang="en-US" altLang="zh-CN" sz="1600">
                        <a:latin typeface="Times New Roman" panose="02020603050405020304" pitchFamily="18" charset="0"/>
                        <a:ea typeface="黑体" panose="02010609060101010101" pitchFamily="49" charset="-122"/>
                      </a:rPr>
                      <m:t>(</m:t>
                    </m:r>
                    <m:r>
                      <a:rPr lang="en-US" altLang="zh-CN" sz="1600" i="1">
                        <a:latin typeface="Cambria Math" panose="02040503050406030204" pitchFamily="18" charset="0"/>
                      </a:rPr>
                      <m:t>𝑠</m:t>
                    </m:r>
                    <m:r>
                      <m:rPr>
                        <m:nor/>
                      </m:rPr>
                      <a:rPr lang="en-US" altLang="zh-CN" sz="1600">
                        <a:latin typeface="Times New Roman" panose="02020603050405020304" pitchFamily="18" charset="0"/>
                        <a:ea typeface="黑体" panose="02010609060101010101" pitchFamily="49" charset="-122"/>
                      </a:rPr>
                      <m:t>)</m:t>
                    </m:r>
                  </m:oMath>
                </a14:m>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1600" dirty="0">
                    <a:latin typeface="Times New Roman" panose="02020603050405020304" pitchFamily="18" charset="0"/>
                    <a:ea typeface="黑体" panose="02010609060101010101" pitchFamily="49" charset="-122"/>
                  </a:rPr>
                  <a:t>   </a:t>
                </a:r>
                <a:endParaRPr lang="zh-CN" altLang="zh-CN" sz="1600" dirty="0">
                  <a:latin typeface="Times New Roman" panose="02020603050405020304" pitchFamily="18" charset="0"/>
                  <a:ea typeface="黑体" panose="02010609060101010101" pitchFamily="49" charset="-122"/>
                </a:endParaRPr>
              </a:p>
              <a:p>
                <a:pPr indent="266700">
                  <a:lnSpc>
                    <a:spcPct val="150000"/>
                  </a:lnSpc>
                  <a:spcAft>
                    <a:spcPts val="0"/>
                  </a:spcAft>
                </a:pP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4" name="矩形 23">
                <a:extLst>
                  <a:ext uri="{FF2B5EF4-FFF2-40B4-BE49-F238E27FC236}">
                    <a16:creationId xmlns:a16="http://schemas.microsoft.com/office/drawing/2014/main" id="{3076FD7D-DDFD-4D74-A771-9756A32D003C}"/>
                  </a:ext>
                </a:extLst>
              </p:cNvPr>
              <p:cNvSpPr>
                <a:spLocks noRot="1" noChangeAspect="1" noMove="1" noResize="1" noEditPoints="1" noAdjustHandles="1" noChangeArrowheads="1" noChangeShapeType="1" noTextEdit="1"/>
              </p:cNvSpPr>
              <p:nvPr/>
            </p:nvSpPr>
            <p:spPr>
              <a:xfrm>
                <a:off x="4349642" y="1056992"/>
                <a:ext cx="5282418" cy="3628237"/>
              </a:xfrm>
              <a:prstGeom prst="rect">
                <a:avLst/>
              </a:prstGeom>
              <a:blipFill>
                <a:blip r:embed="rId3"/>
                <a:stretch>
                  <a:fillRect/>
                </a:stretch>
              </a:blipFill>
            </p:spPr>
            <p:txBody>
              <a:bodyPr/>
              <a:lstStyle/>
              <a:p>
                <a:r>
                  <a:rPr lang="zh-CN" altLang="en-US">
                    <a:noFill/>
                  </a:rPr>
                  <a:t> </a:t>
                </a:r>
              </a:p>
            </p:txBody>
          </p:sp>
        </mc:Fallback>
      </mc:AlternateContent>
      <p:sp>
        <p:nvSpPr>
          <p:cNvPr id="27" name="圆角矩形 6">
            <a:extLst>
              <a:ext uri="{FF2B5EF4-FFF2-40B4-BE49-F238E27FC236}">
                <a16:creationId xmlns:a16="http://schemas.microsoft.com/office/drawing/2014/main" id="{A92EF220-FAAE-46F1-9515-A92A3226D7C5}"/>
              </a:ext>
            </a:extLst>
          </p:cNvPr>
          <p:cNvSpPr/>
          <p:nvPr/>
        </p:nvSpPr>
        <p:spPr>
          <a:xfrm>
            <a:off x="272384" y="1072689"/>
            <a:ext cx="3728115" cy="320841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28" name="圆角矩形 6">
            <a:extLst>
              <a:ext uri="{FF2B5EF4-FFF2-40B4-BE49-F238E27FC236}">
                <a16:creationId xmlns:a16="http://schemas.microsoft.com/office/drawing/2014/main" id="{D3625B24-B933-4948-92CC-E4C46E5711CF}"/>
              </a:ext>
            </a:extLst>
          </p:cNvPr>
          <p:cNvSpPr/>
          <p:nvPr/>
        </p:nvSpPr>
        <p:spPr>
          <a:xfrm>
            <a:off x="4374617" y="1072689"/>
            <a:ext cx="4614741" cy="320841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47647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fade">
                                      <p:cBhvr>
                                        <p:cTn id="27" dur="1000"/>
                                        <p:tgtEl>
                                          <p:spTgt spid="23">
                                            <p:txEl>
                                              <p:pRg st="0" end="0"/>
                                            </p:txEl>
                                          </p:spTgt>
                                        </p:tgtEl>
                                      </p:cBhvr>
                                    </p:animEffect>
                                    <p:anim calcmode="lin" valueType="num">
                                      <p:cBhvr>
                                        <p:cTn id="28"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23">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1000"/>
                                        <p:tgtEl>
                                          <p:spTgt spid="10"/>
                                        </p:tgtEl>
                                      </p:cBhvr>
                                    </p:animEffect>
                                    <p:anim calcmode="lin" valueType="num">
                                      <p:cBhvr>
                                        <p:cTn id="68" dur="1000" fill="hold"/>
                                        <p:tgtEl>
                                          <p:spTgt spid="10"/>
                                        </p:tgtEl>
                                        <p:attrNameLst>
                                          <p:attrName>ppt_x</p:attrName>
                                        </p:attrNameLst>
                                      </p:cBhvr>
                                      <p:tavLst>
                                        <p:tav tm="0">
                                          <p:val>
                                            <p:strVal val="#ppt_x"/>
                                          </p:val>
                                        </p:tav>
                                        <p:tav tm="100000">
                                          <p:val>
                                            <p:strVal val="#ppt_x"/>
                                          </p:val>
                                        </p:tav>
                                      </p:tavLst>
                                    </p:anim>
                                    <p:anim calcmode="lin" valueType="num">
                                      <p:cBhvr>
                                        <p:cTn id="69" dur="1000" fill="hold"/>
                                        <p:tgtEl>
                                          <p:spTgt spid="1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1000"/>
                                        <p:tgtEl>
                                          <p:spTgt spid="18"/>
                                        </p:tgtEl>
                                      </p:cBhvr>
                                    </p:animEffect>
                                    <p:anim calcmode="lin" valueType="num">
                                      <p:cBhvr>
                                        <p:cTn id="73" dur="1000" fill="hold"/>
                                        <p:tgtEl>
                                          <p:spTgt spid="18"/>
                                        </p:tgtEl>
                                        <p:attrNameLst>
                                          <p:attrName>ppt_x</p:attrName>
                                        </p:attrNameLst>
                                      </p:cBhvr>
                                      <p:tavLst>
                                        <p:tav tm="0">
                                          <p:val>
                                            <p:strVal val="#ppt_x"/>
                                          </p:val>
                                        </p:tav>
                                        <p:tav tm="100000">
                                          <p:val>
                                            <p:strVal val="#ppt_x"/>
                                          </p:val>
                                        </p:tav>
                                      </p:tavLst>
                                    </p:anim>
                                    <p:anim calcmode="lin" valueType="num">
                                      <p:cBhvr>
                                        <p:cTn id="74" dur="1000" fill="hold"/>
                                        <p:tgtEl>
                                          <p:spTgt spid="1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1000"/>
                                        <p:tgtEl>
                                          <p:spTgt spid="20"/>
                                        </p:tgtEl>
                                      </p:cBhvr>
                                    </p:animEffect>
                                    <p:anim calcmode="lin" valueType="num">
                                      <p:cBhvr>
                                        <p:cTn id="78" dur="1000" fill="hold"/>
                                        <p:tgtEl>
                                          <p:spTgt spid="20"/>
                                        </p:tgtEl>
                                        <p:attrNameLst>
                                          <p:attrName>ppt_x</p:attrName>
                                        </p:attrNameLst>
                                      </p:cBhvr>
                                      <p:tavLst>
                                        <p:tav tm="0">
                                          <p:val>
                                            <p:strVal val="#ppt_x"/>
                                          </p:val>
                                        </p:tav>
                                        <p:tav tm="100000">
                                          <p:val>
                                            <p:strVal val="#ppt_x"/>
                                          </p:val>
                                        </p:tav>
                                      </p:tavLst>
                                    </p:anim>
                                    <p:anim calcmode="lin" valueType="num">
                                      <p:cBhvr>
                                        <p:cTn id="7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1" presetClass="entr" presetSubtype="1" fill="hold" grpId="0" nodeType="click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wheel(1)">
                                      <p:cBhvr>
                                        <p:cTn id="84" dur="500"/>
                                        <p:tgtEl>
                                          <p:spTgt spid="21"/>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1000"/>
                                        <p:tgtEl>
                                          <p:spTgt spid="28"/>
                                        </p:tgtEl>
                                      </p:cBhvr>
                                    </p:animEffect>
                                    <p:anim calcmode="lin" valueType="num">
                                      <p:cBhvr>
                                        <p:cTn id="90" dur="1000" fill="hold"/>
                                        <p:tgtEl>
                                          <p:spTgt spid="28"/>
                                        </p:tgtEl>
                                        <p:attrNameLst>
                                          <p:attrName>ppt_x</p:attrName>
                                        </p:attrNameLst>
                                      </p:cBhvr>
                                      <p:tavLst>
                                        <p:tav tm="0">
                                          <p:val>
                                            <p:strVal val="#ppt_x"/>
                                          </p:val>
                                        </p:tav>
                                        <p:tav tm="100000">
                                          <p:val>
                                            <p:strVal val="#ppt_x"/>
                                          </p:val>
                                        </p:tav>
                                      </p:tavLst>
                                    </p:anim>
                                    <p:anim calcmode="lin" valueType="num">
                                      <p:cBhvr>
                                        <p:cTn id="9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wipe(up)">
                                      <p:cBhvr>
                                        <p:cTn id="96"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11" grpId="0" animBg="1"/>
      <p:bldP spid="13" grpId="0" animBg="1"/>
      <p:bldP spid="14" grpId="0" animBg="1"/>
      <p:bldP spid="18" grpId="0" animBg="1"/>
      <p:bldP spid="19" grpId="0" animBg="1"/>
      <p:bldP spid="5" grpId="0"/>
      <p:bldP spid="6" grpId="0"/>
      <p:bldP spid="8" grpId="0"/>
      <p:bldP spid="10" grpId="0"/>
      <p:bldP spid="20" grpId="0"/>
      <p:bldP spid="21" grpId="0"/>
      <p:bldP spid="24" grpId="0"/>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587059" y="129199"/>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第一节   </a:t>
            </a:r>
            <a:r>
              <a:rPr lang="zh-CN" altLang="zh-CN" sz="2800" dirty="0">
                <a:solidFill>
                  <a:prstClr val="white"/>
                </a:solidFill>
                <a:latin typeface="Times New Roman" panose="02020603050405020304" pitchFamily="18" charset="0"/>
                <a:ea typeface="黑体" panose="02010609060101010101" pitchFamily="49" charset="-122"/>
              </a:rPr>
              <a:t>限压式变量泵的动态特性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矩形 6">
            <a:extLst>
              <a:ext uri="{FF2B5EF4-FFF2-40B4-BE49-F238E27FC236}">
                <a16:creationId xmlns:a16="http://schemas.microsoft.com/office/drawing/2014/main" id="{AFA74E93-2E5B-42BA-9D6C-62DC1D230E8D}"/>
              </a:ext>
            </a:extLst>
          </p:cNvPr>
          <p:cNvSpPr/>
          <p:nvPr/>
        </p:nvSpPr>
        <p:spPr>
          <a:xfrm>
            <a:off x="1549739" y="950893"/>
            <a:ext cx="3517163" cy="584775"/>
          </a:xfrm>
          <a:prstGeom prst="rect">
            <a:avLst/>
          </a:prstGeom>
        </p:spPr>
        <p:txBody>
          <a:bodyPr wrap="square">
            <a:spAutoFit/>
          </a:bodyPr>
          <a:lstStyle/>
          <a:p>
            <a:pPr indent="432000"/>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当不计滑块在支承处的摩擦力时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定子的受力方程为</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CC621B7-CDFE-4767-97AE-95F83C37F8C4}"/>
                  </a:ext>
                </a:extLst>
              </p:cNvPr>
              <p:cNvSpPr/>
              <p:nvPr/>
            </p:nvSpPr>
            <p:spPr>
              <a:xfrm>
                <a:off x="1531105" y="1357307"/>
                <a:ext cx="4223529" cy="648126"/>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sSub>
                        <m:sSubPr>
                          <m:ctrlPr>
                            <a:rPr lang="zh-CN" altLang="en-US" i="1" smtClean="0">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𝑝</m:t>
                          </m:r>
                          <m:sSub>
                            <m:sSubPr>
                              <m:ctrlPr>
                                <a:rPr lang="en-US" altLang="zh-CN" b="0" i="1" smtClean="0">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𝐴</m:t>
                              </m:r>
                            </m:e>
                            <m:sub>
                              <m:r>
                                <a:rPr lang="en-US" altLang="zh-CN" b="0" i="1" smtClean="0">
                                  <a:solidFill>
                                    <a:prstClr val="black"/>
                                  </a:solidFill>
                                  <a:latin typeface="Cambria Math" panose="02040503050406030204" pitchFamily="18" charset="0"/>
                                </a:rPr>
                                <m:t>𝑥</m:t>
                              </m:r>
                            </m:sub>
                          </m:sSub>
                        </m:e>
                        <m:sub>
                          <m:r>
                            <a:rPr lang="en-US" altLang="zh-CN" i="1">
                              <a:solidFill>
                                <a:prstClr val="black"/>
                              </a:solidFill>
                              <a:latin typeface="Cambria Math" panose="02040503050406030204" pitchFamily="18" charset="0"/>
                            </a:rPr>
                            <m:t>   </m:t>
                          </m:r>
                        </m:sub>
                      </m:sSub>
                      <m:r>
                        <a:rPr lang="zh-CN" altLang="en-US">
                          <a:solidFill>
                            <a:prstClr val="black"/>
                          </a:solidFill>
                          <a:latin typeface="Cambria Math" panose="02040503050406030204" pitchFamily="18" charset="0"/>
                        </a:rPr>
                        <m:t>=</m:t>
                      </m:r>
                      <m:r>
                        <a:rPr lang="en-US" altLang="zh-CN" b="0" i="0" smtClean="0">
                          <a:solidFill>
                            <a:prstClr val="black"/>
                          </a:solidFill>
                          <a:latin typeface="Cambria Math" panose="02040503050406030204" pitchFamily="18" charset="0"/>
                        </a:rPr>
                        <m:t>  </m:t>
                      </m:r>
                      <m:sSub>
                        <m:sSubPr>
                          <m:ctrlPr>
                            <a:rPr lang="en-US" altLang="zh-CN" b="0" i="1" smtClean="0">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𝐹</m:t>
                          </m:r>
                        </m:e>
                        <m:sub>
                          <m:r>
                            <a:rPr lang="en-US" altLang="zh-CN" b="0" i="1" smtClean="0">
                              <a:solidFill>
                                <a:prstClr val="black"/>
                              </a:solidFill>
                              <a:latin typeface="Cambria Math" panose="02040503050406030204" pitchFamily="18" charset="0"/>
                            </a:rPr>
                            <m:t>𝑠</m:t>
                          </m:r>
                        </m:sub>
                      </m:sSub>
                      <m:r>
                        <a:rPr lang="en-US" altLang="zh-CN" i="1">
                          <a:solidFill>
                            <a:prstClr val="black"/>
                          </a:solidFill>
                          <a:latin typeface="Cambria Math" panose="02040503050406030204" pitchFamily="18" charset="0"/>
                          <a:ea typeface="Cambria Math" panose="02040503050406030204" pitchFamily="18" charset="0"/>
                        </a:rPr>
                        <m:t>+</m:t>
                      </m:r>
                      <m:r>
                        <a:rPr lang="en-US" altLang="zh-CN" b="0" i="1" smtClean="0">
                          <a:solidFill>
                            <a:prstClr val="black"/>
                          </a:solidFill>
                          <a:latin typeface="Cambria Math" panose="02040503050406030204" pitchFamily="18" charset="0"/>
                          <a:ea typeface="Cambria Math" panose="02040503050406030204" pitchFamily="18" charset="0"/>
                        </a:rPr>
                        <m:t>  </m:t>
                      </m:r>
                      <m:sSub>
                        <m:sSubPr>
                          <m:ctrlPr>
                            <a:rPr lang="en-US" altLang="zh-CN" i="1">
                              <a:solidFill>
                                <a:prstClr val="black"/>
                              </a:solidFill>
                              <a:latin typeface="Cambria Math" panose="02040503050406030204" pitchFamily="18" charset="0"/>
                              <a:ea typeface="Cambria Math" panose="02040503050406030204" pitchFamily="18" charset="0"/>
                            </a:rPr>
                          </m:ctrlPr>
                        </m:sSubPr>
                        <m:e>
                          <m:r>
                            <a:rPr lang="en-US" altLang="zh-CN" i="1">
                              <a:solidFill>
                                <a:prstClr val="black"/>
                              </a:solidFill>
                              <a:latin typeface="Cambria Math" panose="02040503050406030204" pitchFamily="18" charset="0"/>
                              <a:ea typeface="Cambria Math" panose="02040503050406030204" pitchFamily="18" charset="0"/>
                            </a:rPr>
                            <m:t>𝑘</m:t>
                          </m:r>
                        </m:e>
                        <m:sub>
                          <m:r>
                            <a:rPr lang="en-US" altLang="zh-CN" b="0" i="1" smtClean="0">
                              <a:solidFill>
                                <a:prstClr val="black"/>
                              </a:solidFill>
                              <a:latin typeface="Cambria Math" panose="02040503050406030204" pitchFamily="18" charset="0"/>
                              <a:ea typeface="Cambria Math" panose="02040503050406030204" pitchFamily="18" charset="0"/>
                            </a:rPr>
                            <m:t>𝑠</m:t>
                          </m:r>
                        </m:sub>
                      </m:sSub>
                      <m:r>
                        <a:rPr lang="en-US" altLang="zh-CN" b="0" i="1" smtClean="0">
                          <a:solidFill>
                            <a:prstClr val="black"/>
                          </a:solidFill>
                          <a:latin typeface="Cambria Math" panose="02040503050406030204" pitchFamily="18" charset="0"/>
                          <a:ea typeface="Cambria Math" panose="02040503050406030204" pitchFamily="18" charset="0"/>
                        </a:rPr>
                        <m:t>𝑥</m:t>
                      </m:r>
                      <m:r>
                        <a:rPr lang="en-US" altLang="zh-CN" b="0" i="1" smtClean="0">
                          <a:solidFill>
                            <a:prstClr val="black"/>
                          </a:solidFill>
                          <a:latin typeface="Cambria Math" panose="02040503050406030204" pitchFamily="18" charset="0"/>
                          <a:ea typeface="Cambria Math" panose="02040503050406030204" pitchFamily="18" charset="0"/>
                        </a:rPr>
                        <m:t>  +  </m:t>
                      </m:r>
                      <m:r>
                        <a:rPr lang="en-US" altLang="zh-CN" b="0" i="1" smtClean="0">
                          <a:solidFill>
                            <a:prstClr val="black"/>
                          </a:solidFill>
                          <a:latin typeface="Cambria Math" panose="02040503050406030204" pitchFamily="18" charset="0"/>
                          <a:ea typeface="Cambria Math" panose="02040503050406030204" pitchFamily="18" charset="0"/>
                        </a:rPr>
                        <m:t>𝐵</m:t>
                      </m:r>
                      <m:f>
                        <m:fPr>
                          <m:ctrlPr>
                            <a:rPr lang="en-US" altLang="zh-CN" i="1">
                              <a:solidFill>
                                <a:prstClr val="black"/>
                              </a:solidFill>
                              <a:latin typeface="Cambria Math" panose="02040503050406030204" pitchFamily="18" charset="0"/>
                              <a:ea typeface="Cambria Math" panose="02040503050406030204" pitchFamily="18" charset="0"/>
                            </a:rPr>
                          </m:ctrlPr>
                        </m:fPr>
                        <m:num>
                          <m:r>
                            <a:rPr lang="en-US" altLang="zh-CN" i="1">
                              <a:solidFill>
                                <a:prstClr val="black"/>
                              </a:solidFill>
                              <a:latin typeface="Cambria Math" panose="02040503050406030204" pitchFamily="18" charset="0"/>
                              <a:ea typeface="Cambria Math" panose="02040503050406030204" pitchFamily="18" charset="0"/>
                            </a:rPr>
                            <m:t>𝑑</m:t>
                          </m:r>
                          <m:r>
                            <a:rPr lang="en-US" altLang="zh-CN" b="0" i="1" smtClean="0">
                              <a:solidFill>
                                <a:prstClr val="black"/>
                              </a:solidFill>
                              <a:latin typeface="Cambria Math" panose="02040503050406030204" pitchFamily="18" charset="0"/>
                              <a:ea typeface="Cambria Math" panose="02040503050406030204" pitchFamily="18" charset="0"/>
                            </a:rPr>
                            <m:t>𝑥</m:t>
                          </m:r>
                        </m:num>
                        <m:den>
                          <m:r>
                            <a:rPr lang="en-US" altLang="zh-CN" i="1">
                              <a:solidFill>
                                <a:prstClr val="black"/>
                              </a:solidFill>
                              <a:latin typeface="Cambria Math" panose="02040503050406030204" pitchFamily="18" charset="0"/>
                              <a:ea typeface="Cambria Math" panose="02040503050406030204" pitchFamily="18" charset="0"/>
                            </a:rPr>
                            <m:t>𝑑𝑡</m:t>
                          </m:r>
                        </m:den>
                      </m:f>
                      <m:r>
                        <a:rPr lang="en-US" altLang="zh-CN" b="0" i="1" smtClean="0">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m:t>
                      </m:r>
                      <m:r>
                        <a:rPr lang="en-US" altLang="zh-CN" b="0" i="1" smtClean="0">
                          <a:solidFill>
                            <a:prstClr val="black"/>
                          </a:solidFill>
                          <a:latin typeface="Cambria Math" panose="02040503050406030204" pitchFamily="18" charset="0"/>
                          <a:ea typeface="Cambria Math" panose="02040503050406030204" pitchFamily="18" charset="0"/>
                        </a:rPr>
                        <m:t>   </m:t>
                      </m:r>
                      <m:r>
                        <a:rPr lang="en-US" altLang="zh-CN" b="0" i="1" smtClean="0">
                          <a:solidFill>
                            <a:prstClr val="black"/>
                          </a:solidFill>
                          <a:latin typeface="Cambria Math" panose="02040503050406030204" pitchFamily="18" charset="0"/>
                          <a:ea typeface="Cambria Math" panose="02040503050406030204" pitchFamily="18" charset="0"/>
                        </a:rPr>
                        <m:t>𝑚</m:t>
                      </m:r>
                      <m:f>
                        <m:fPr>
                          <m:ctrlPr>
                            <a:rPr lang="en-US" altLang="zh-CN" i="1">
                              <a:solidFill>
                                <a:prstClr val="black"/>
                              </a:solidFill>
                              <a:latin typeface="Cambria Math" panose="02040503050406030204" pitchFamily="18" charset="0"/>
                              <a:ea typeface="Cambria Math" panose="02040503050406030204" pitchFamily="18" charset="0"/>
                            </a:rPr>
                          </m:ctrlPr>
                        </m:fPr>
                        <m:num>
                          <m:sSup>
                            <m:sSupPr>
                              <m:ctrlPr>
                                <a:rPr lang="en-US" altLang="zh-CN" i="1" smtClean="0">
                                  <a:solidFill>
                                    <a:prstClr val="black"/>
                                  </a:solidFill>
                                  <a:latin typeface="Cambria Math" panose="02040503050406030204" pitchFamily="18" charset="0"/>
                                  <a:ea typeface="Cambria Math" panose="02040503050406030204" pitchFamily="18" charset="0"/>
                                </a:rPr>
                              </m:ctrlPr>
                            </m:sSupPr>
                            <m:e>
                              <m:r>
                                <a:rPr lang="en-US" altLang="zh-CN" b="0" i="1" smtClean="0">
                                  <a:solidFill>
                                    <a:prstClr val="black"/>
                                  </a:solidFill>
                                  <a:latin typeface="Cambria Math" panose="02040503050406030204" pitchFamily="18" charset="0"/>
                                  <a:ea typeface="Cambria Math" panose="02040503050406030204" pitchFamily="18" charset="0"/>
                                </a:rPr>
                                <m:t>𝑑</m:t>
                              </m:r>
                            </m:e>
                            <m:sup>
                              <m:r>
                                <a:rPr lang="en-US" altLang="zh-CN" b="0" i="1" smtClean="0">
                                  <a:solidFill>
                                    <a:prstClr val="black"/>
                                  </a:solidFill>
                                  <a:latin typeface="Cambria Math" panose="02040503050406030204" pitchFamily="18" charset="0"/>
                                  <a:ea typeface="Cambria Math" panose="02040503050406030204" pitchFamily="18" charset="0"/>
                                </a:rPr>
                                <m:t>2</m:t>
                              </m:r>
                            </m:sup>
                          </m:sSup>
                          <m:r>
                            <a:rPr lang="en-US" altLang="zh-CN" i="1">
                              <a:solidFill>
                                <a:prstClr val="black"/>
                              </a:solidFill>
                              <a:latin typeface="Cambria Math" panose="02040503050406030204" pitchFamily="18" charset="0"/>
                              <a:ea typeface="Cambria Math" panose="02040503050406030204" pitchFamily="18" charset="0"/>
                            </a:rPr>
                            <m:t>𝑥</m:t>
                          </m:r>
                        </m:num>
                        <m:den>
                          <m:r>
                            <a:rPr lang="en-US" altLang="zh-CN" i="1">
                              <a:solidFill>
                                <a:prstClr val="black"/>
                              </a:solidFill>
                              <a:latin typeface="Cambria Math" panose="02040503050406030204" pitchFamily="18" charset="0"/>
                              <a:ea typeface="Cambria Math" panose="02040503050406030204" pitchFamily="18" charset="0"/>
                            </a:rPr>
                            <m:t>𝑑</m:t>
                          </m:r>
                          <m:sSup>
                            <m:sSupPr>
                              <m:ctrlPr>
                                <a:rPr lang="en-US" altLang="zh-CN" i="1" smtClean="0">
                                  <a:solidFill>
                                    <a:prstClr val="black"/>
                                  </a:solidFill>
                                  <a:latin typeface="Cambria Math" panose="02040503050406030204" pitchFamily="18" charset="0"/>
                                  <a:ea typeface="Cambria Math" panose="02040503050406030204" pitchFamily="18" charset="0"/>
                                </a:rPr>
                              </m:ctrlPr>
                            </m:sSupPr>
                            <m:e>
                              <m:r>
                                <a:rPr lang="en-US" altLang="zh-CN" b="0" i="1" smtClean="0">
                                  <a:solidFill>
                                    <a:prstClr val="black"/>
                                  </a:solidFill>
                                  <a:latin typeface="Cambria Math" panose="02040503050406030204" pitchFamily="18" charset="0"/>
                                  <a:ea typeface="Cambria Math" panose="02040503050406030204" pitchFamily="18" charset="0"/>
                                </a:rPr>
                                <m:t>𝑡</m:t>
                              </m:r>
                            </m:e>
                            <m:sup>
                              <m:r>
                                <a:rPr lang="en-US" altLang="zh-CN" b="0" i="1" smtClean="0">
                                  <a:solidFill>
                                    <a:prstClr val="black"/>
                                  </a:solidFill>
                                  <a:latin typeface="Cambria Math" panose="02040503050406030204" pitchFamily="18" charset="0"/>
                                  <a:ea typeface="Cambria Math" panose="02040503050406030204" pitchFamily="18" charset="0"/>
                                </a:rPr>
                                <m:t>2</m:t>
                              </m:r>
                            </m:sup>
                          </m:sSup>
                        </m:den>
                      </m:f>
                    </m:oMath>
                  </m:oMathPara>
                </a14:m>
                <a:endParaRPr lang="zh-CN" altLang="en-US" dirty="0">
                  <a:solidFill>
                    <a:prstClr val="black"/>
                  </a:solidFill>
                  <a:latin typeface="Times New Roman" panose="02020603050405020304" pitchFamily="18" charset="0"/>
                  <a:ea typeface="黑体" panose="02010609060101010101" pitchFamily="49" charset="-122"/>
                </a:endParaRPr>
              </a:p>
            </p:txBody>
          </p:sp>
        </mc:Choice>
        <mc:Fallback xmlns="">
          <p:sp>
            <p:nvSpPr>
              <p:cNvPr id="9" name="矩形 8">
                <a:extLst>
                  <a:ext uri="{FF2B5EF4-FFF2-40B4-BE49-F238E27FC236}">
                    <a16:creationId xmlns:a16="http://schemas.microsoft.com/office/drawing/2014/main" id="{DCC621B7-CDFE-4767-97AE-95F83C37F8C4}"/>
                  </a:ext>
                </a:extLst>
              </p:cNvPr>
              <p:cNvSpPr>
                <a:spLocks noRot="1" noChangeAspect="1" noMove="1" noResize="1" noEditPoints="1" noAdjustHandles="1" noChangeArrowheads="1" noChangeShapeType="1" noTextEdit="1"/>
              </p:cNvSpPr>
              <p:nvPr/>
            </p:nvSpPr>
            <p:spPr>
              <a:xfrm>
                <a:off x="1531105" y="1357307"/>
                <a:ext cx="4223529" cy="648126"/>
              </a:xfrm>
              <a:prstGeom prst="rect">
                <a:avLst/>
              </a:prstGeom>
              <a:blipFill>
                <a:blip r:embed="rId2"/>
                <a:stretch>
                  <a:fillRect/>
                </a:stretch>
              </a:blipFill>
            </p:spPr>
            <p:txBody>
              <a:bodyPr/>
              <a:lstStyle/>
              <a:p>
                <a:r>
                  <a:rPr lang="zh-CN" altLang="en-US">
                    <a:noFill/>
                  </a:rPr>
                  <a:t> </a:t>
                </a:r>
              </a:p>
            </p:txBody>
          </p:sp>
        </mc:Fallback>
      </mc:AlternateContent>
      <p:sp>
        <p:nvSpPr>
          <p:cNvPr id="10" name="左大括号 9">
            <a:extLst>
              <a:ext uri="{FF2B5EF4-FFF2-40B4-BE49-F238E27FC236}">
                <a16:creationId xmlns:a16="http://schemas.microsoft.com/office/drawing/2014/main" id="{6ACD1104-5278-42B5-9F15-2B27FAD1229B}"/>
              </a:ext>
            </a:extLst>
          </p:cNvPr>
          <p:cNvSpPr/>
          <p:nvPr/>
        </p:nvSpPr>
        <p:spPr>
          <a:xfrm rot="16200000">
            <a:off x="1778332" y="1703141"/>
            <a:ext cx="120534" cy="4393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latin typeface="Times New Roman" panose="02020603050405020304" pitchFamily="18" charset="0"/>
              <a:ea typeface="黑体" panose="02010609060101010101" pitchFamily="49" charset="-122"/>
            </a:endParaRPr>
          </a:p>
        </p:txBody>
      </p:sp>
      <p:sp>
        <p:nvSpPr>
          <p:cNvPr id="11" name="左大括号 10">
            <a:extLst>
              <a:ext uri="{FF2B5EF4-FFF2-40B4-BE49-F238E27FC236}">
                <a16:creationId xmlns:a16="http://schemas.microsoft.com/office/drawing/2014/main" id="{1285FED4-8971-42AE-9269-348EA0914935}"/>
              </a:ext>
            </a:extLst>
          </p:cNvPr>
          <p:cNvSpPr/>
          <p:nvPr/>
        </p:nvSpPr>
        <p:spPr>
          <a:xfrm rot="16200000">
            <a:off x="2584445" y="1727428"/>
            <a:ext cx="120534" cy="35041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latin typeface="Times New Roman" panose="02020603050405020304" pitchFamily="18" charset="0"/>
              <a:ea typeface="黑体" panose="02010609060101010101" pitchFamily="49" charset="-122"/>
            </a:endParaRPr>
          </a:p>
        </p:txBody>
      </p:sp>
      <p:sp>
        <p:nvSpPr>
          <p:cNvPr id="13" name="左大括号 12">
            <a:extLst>
              <a:ext uri="{FF2B5EF4-FFF2-40B4-BE49-F238E27FC236}">
                <a16:creationId xmlns:a16="http://schemas.microsoft.com/office/drawing/2014/main" id="{8EDDDEBB-9105-4DE2-AC56-4E893307CC84}"/>
              </a:ext>
            </a:extLst>
          </p:cNvPr>
          <p:cNvSpPr/>
          <p:nvPr/>
        </p:nvSpPr>
        <p:spPr>
          <a:xfrm rot="16200000">
            <a:off x="3285373" y="1737685"/>
            <a:ext cx="120534" cy="35041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latin typeface="Times New Roman" panose="02020603050405020304" pitchFamily="18" charset="0"/>
              <a:ea typeface="黑体" panose="02010609060101010101" pitchFamily="49" charset="-122"/>
            </a:endParaRPr>
          </a:p>
        </p:txBody>
      </p:sp>
      <p:sp>
        <p:nvSpPr>
          <p:cNvPr id="14" name="左大括号 13">
            <a:extLst>
              <a:ext uri="{FF2B5EF4-FFF2-40B4-BE49-F238E27FC236}">
                <a16:creationId xmlns:a16="http://schemas.microsoft.com/office/drawing/2014/main" id="{3C134905-A447-4A8F-847C-3DC795A80395}"/>
              </a:ext>
            </a:extLst>
          </p:cNvPr>
          <p:cNvSpPr/>
          <p:nvPr/>
        </p:nvSpPr>
        <p:spPr>
          <a:xfrm rot="16200000">
            <a:off x="4179841" y="1754848"/>
            <a:ext cx="120534" cy="56606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latin typeface="Times New Roman" panose="02020603050405020304" pitchFamily="18" charset="0"/>
              <a:ea typeface="黑体" panose="02010609060101010101" pitchFamily="49" charset="-122"/>
            </a:endParaRPr>
          </a:p>
        </p:txBody>
      </p:sp>
      <p:sp>
        <p:nvSpPr>
          <p:cNvPr id="17" name="左大括号 16">
            <a:extLst>
              <a:ext uri="{FF2B5EF4-FFF2-40B4-BE49-F238E27FC236}">
                <a16:creationId xmlns:a16="http://schemas.microsoft.com/office/drawing/2014/main" id="{9F59B2FB-98BF-4145-89E2-B9EA0CAE7D64}"/>
              </a:ext>
            </a:extLst>
          </p:cNvPr>
          <p:cNvSpPr/>
          <p:nvPr/>
        </p:nvSpPr>
        <p:spPr>
          <a:xfrm rot="16200000">
            <a:off x="5297622" y="1703487"/>
            <a:ext cx="120534" cy="67969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7D4FB0AE-7749-4AA2-B904-009DF1604507}"/>
              </a:ext>
            </a:extLst>
          </p:cNvPr>
          <p:cNvSpPr/>
          <p:nvPr/>
        </p:nvSpPr>
        <p:spPr>
          <a:xfrm>
            <a:off x="1454927" y="1969520"/>
            <a:ext cx="4572000" cy="369332"/>
          </a:xfrm>
          <a:prstGeom prst="rect">
            <a:avLst/>
          </a:prstGeom>
        </p:spPr>
        <p:txBody>
          <a:bodyPr>
            <a:spAutoFit/>
          </a:bodyPr>
          <a:lstStyle/>
          <a:p>
            <a:pPr lvl="0"/>
            <a:r>
              <a:rPr lang="zh-CN" altLang="en-US" sz="900" dirty="0">
                <a:solidFill>
                  <a:prstClr val="black"/>
                </a:solidFill>
                <a:latin typeface="Times New Roman" panose="02020603050405020304" pitchFamily="18" charset="0"/>
                <a:ea typeface="黑体" panose="02010609060101010101" pitchFamily="49" charset="-122"/>
              </a:rPr>
              <a:t>反馈柱塞上</a:t>
            </a:r>
            <a:endParaRPr lang="en-US" altLang="zh-CN" sz="900" dirty="0">
              <a:solidFill>
                <a:prstClr val="black"/>
              </a:solidFill>
              <a:latin typeface="Times New Roman" panose="02020603050405020304" pitchFamily="18" charset="0"/>
              <a:ea typeface="黑体" panose="02010609060101010101" pitchFamily="49" charset="-122"/>
            </a:endParaRPr>
          </a:p>
          <a:p>
            <a:pPr lvl="0"/>
            <a:r>
              <a:rPr lang="en-US" altLang="zh-CN" sz="900" dirty="0">
                <a:solidFill>
                  <a:prstClr val="black"/>
                </a:solidFill>
                <a:latin typeface="Times New Roman" panose="02020603050405020304" pitchFamily="18" charset="0"/>
                <a:ea typeface="黑体" panose="02010609060101010101" pitchFamily="49" charset="-122"/>
              </a:rPr>
              <a:t>  </a:t>
            </a:r>
            <a:r>
              <a:rPr lang="zh-CN" altLang="en-US" sz="900" dirty="0">
                <a:solidFill>
                  <a:prstClr val="black"/>
                </a:solidFill>
                <a:latin typeface="Times New Roman" panose="02020603050405020304" pitchFamily="18" charset="0"/>
                <a:ea typeface="黑体" panose="02010609060101010101" pitchFamily="49" charset="-122"/>
              </a:rPr>
              <a:t>的推力</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5073F6E0-7B0C-4023-9B8A-11C5FC47D8A4}"/>
              </a:ext>
            </a:extLst>
          </p:cNvPr>
          <p:cNvSpPr/>
          <p:nvPr/>
        </p:nvSpPr>
        <p:spPr>
          <a:xfrm>
            <a:off x="2296729" y="2007340"/>
            <a:ext cx="4572000" cy="230832"/>
          </a:xfrm>
          <a:prstGeom prst="rect">
            <a:avLst/>
          </a:prstGeom>
        </p:spPr>
        <p:txBody>
          <a:bodyPr>
            <a:spAutoFit/>
          </a:bodyPr>
          <a:lstStyle/>
          <a:p>
            <a:pPr lvl="0"/>
            <a:r>
              <a:rPr lang="zh-CN" altLang="en-US" sz="900" dirty="0">
                <a:solidFill>
                  <a:prstClr val="black"/>
                </a:solidFill>
                <a:latin typeface="Times New Roman" panose="02020603050405020304" pitchFamily="18" charset="0"/>
                <a:ea typeface="黑体" panose="02010609060101010101" pitchFamily="49" charset="-122"/>
              </a:rPr>
              <a:t>弹簧预紧力</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5" name="矩形 4">
            <a:extLst>
              <a:ext uri="{FF2B5EF4-FFF2-40B4-BE49-F238E27FC236}">
                <a16:creationId xmlns:a16="http://schemas.microsoft.com/office/drawing/2014/main" id="{D15F5008-F2CB-4180-A860-4472601F351A}"/>
              </a:ext>
            </a:extLst>
          </p:cNvPr>
          <p:cNvSpPr/>
          <p:nvPr/>
        </p:nvSpPr>
        <p:spPr>
          <a:xfrm>
            <a:off x="3119223" y="1989353"/>
            <a:ext cx="4572000" cy="230832"/>
          </a:xfrm>
          <a:prstGeom prst="rect">
            <a:avLst/>
          </a:prstGeom>
        </p:spPr>
        <p:txBody>
          <a:bodyPr>
            <a:spAutoFit/>
          </a:bodyPr>
          <a:lstStyle/>
          <a:p>
            <a:pPr lvl="0"/>
            <a:r>
              <a:rPr lang="zh-CN" altLang="en-US" sz="900" dirty="0">
                <a:solidFill>
                  <a:prstClr val="black"/>
                </a:solidFill>
                <a:latin typeface="Times New Roman" panose="02020603050405020304" pitchFamily="18" charset="0"/>
                <a:ea typeface="黑体" panose="02010609060101010101" pitchFamily="49" charset="-122"/>
              </a:rPr>
              <a:t>弹性力</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6" name="矩形 5">
            <a:extLst>
              <a:ext uri="{FF2B5EF4-FFF2-40B4-BE49-F238E27FC236}">
                <a16:creationId xmlns:a16="http://schemas.microsoft.com/office/drawing/2014/main" id="{1E944657-E532-4135-B4D2-FEA9873EAD46}"/>
              </a:ext>
            </a:extLst>
          </p:cNvPr>
          <p:cNvSpPr/>
          <p:nvPr/>
        </p:nvSpPr>
        <p:spPr>
          <a:xfrm>
            <a:off x="3957076" y="2109887"/>
            <a:ext cx="4572000" cy="230832"/>
          </a:xfrm>
          <a:prstGeom prst="rect">
            <a:avLst/>
          </a:prstGeom>
        </p:spPr>
        <p:txBody>
          <a:bodyPr>
            <a:spAutoFit/>
          </a:bodyPr>
          <a:lstStyle/>
          <a:p>
            <a:pPr lvl="0"/>
            <a:r>
              <a:rPr lang="zh-CN" altLang="en-US" sz="900" dirty="0">
                <a:solidFill>
                  <a:prstClr val="black"/>
                </a:solidFill>
                <a:latin typeface="Times New Roman" panose="02020603050405020304" pitchFamily="18" charset="0"/>
                <a:ea typeface="黑体" panose="02010609060101010101" pitchFamily="49" charset="-122"/>
              </a:rPr>
              <a:t>阻尼力</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FC51F637-D885-452B-82E9-73A6EDDDC4DB}"/>
              </a:ext>
            </a:extLst>
          </p:cNvPr>
          <p:cNvSpPr/>
          <p:nvPr/>
        </p:nvSpPr>
        <p:spPr>
          <a:xfrm>
            <a:off x="5104222" y="2110138"/>
            <a:ext cx="4572000" cy="230832"/>
          </a:xfrm>
          <a:prstGeom prst="rect">
            <a:avLst/>
          </a:prstGeom>
        </p:spPr>
        <p:txBody>
          <a:bodyPr>
            <a:spAutoFit/>
          </a:bodyPr>
          <a:lstStyle/>
          <a:p>
            <a:pPr lvl="0"/>
            <a:r>
              <a:rPr lang="zh-CN" altLang="en-US" sz="900" dirty="0">
                <a:solidFill>
                  <a:prstClr val="black"/>
                </a:solidFill>
                <a:latin typeface="Times New Roman" panose="02020603050405020304" pitchFamily="18" charset="0"/>
                <a:ea typeface="黑体" panose="02010609060101010101" pitchFamily="49" charset="-122"/>
              </a:rPr>
              <a:t>惯性力</a:t>
            </a:r>
            <a:endParaRPr lang="en-US" altLang="zh-CN" sz="900" dirty="0">
              <a:solidFill>
                <a:prstClr val="black"/>
              </a:solidFill>
              <a:latin typeface="Times New Roman" panose="02020603050405020304" pitchFamily="18" charset="0"/>
              <a:ea typeface="黑体" panose="02010609060101010101" pitchFamily="49" charset="-122"/>
            </a:endParaRPr>
          </a:p>
        </p:txBody>
      </p:sp>
      <p:sp>
        <p:nvSpPr>
          <p:cNvPr id="18" name="矩形 17">
            <a:extLst>
              <a:ext uri="{FF2B5EF4-FFF2-40B4-BE49-F238E27FC236}">
                <a16:creationId xmlns:a16="http://schemas.microsoft.com/office/drawing/2014/main" id="{B002469E-A3C9-42F5-ADFF-4F435E55142C}"/>
              </a:ext>
            </a:extLst>
          </p:cNvPr>
          <p:cNvSpPr/>
          <p:nvPr/>
        </p:nvSpPr>
        <p:spPr>
          <a:xfrm>
            <a:off x="5579011" y="1641260"/>
            <a:ext cx="4572000" cy="230832"/>
          </a:xfrm>
          <a:prstGeom prst="rect">
            <a:avLst/>
          </a:prstGeom>
        </p:spPr>
        <p:txBody>
          <a:bodyPr>
            <a:spAutoFit/>
          </a:bodyPr>
          <a:lstStyle/>
          <a:p>
            <a:pPr lvl="0"/>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AEFB4B49-9403-44E1-BEB2-699A84158404}"/>
                  </a:ext>
                </a:extLst>
              </p:cNvPr>
              <p:cNvSpPr/>
              <p:nvPr/>
            </p:nvSpPr>
            <p:spPr>
              <a:xfrm>
                <a:off x="1556258" y="2287067"/>
                <a:ext cx="5405223" cy="1246495"/>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黑体" panose="02010609060101010101" pitchFamily="49" charset="-122"/>
                  </a:rPr>
                  <a:t>式中</a:t>
                </a:r>
                <a:r>
                  <a:rPr lang="en-US" altLang="zh-CN" dirty="0">
                    <a:solidFill>
                      <a:prstClr val="black"/>
                    </a:solidFill>
                    <a:latin typeface="Times New Roman" panose="02020603050405020304" pitchFamily="18" charset="0"/>
                    <a:ea typeface="黑体" panose="02010609060101010101" pitchFamily="49" charset="-122"/>
                  </a:rPr>
                  <a:t>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𝑘</m:t>
                        </m:r>
                      </m:e>
                      <m:sub>
                        <m:r>
                          <a:rPr lang="en-US" altLang="zh-CN" i="1">
                            <a:solidFill>
                              <a:prstClr val="black"/>
                            </a:solidFill>
                            <a:latin typeface="Cambria Math" panose="02040503050406030204" pitchFamily="18" charset="0"/>
                          </a:rPr>
                          <m:t>𝑠</m:t>
                        </m:r>
                      </m:sub>
                    </m:sSub>
                    <m:r>
                      <a:rPr lang="en-US" altLang="zh-CN">
                        <a:solidFill>
                          <a:prstClr val="black"/>
                        </a:solidFill>
                        <a:latin typeface="Cambria Math" panose="02040503050406030204" pitchFamily="18" charset="0"/>
                      </a:rPr>
                      <m:t> </m:t>
                    </m:r>
                  </m:oMath>
                </a14:m>
                <a:r>
                  <a:rPr lang="en-US" altLang="zh-CN" sz="1600" dirty="0">
                    <a:latin typeface="Times New Roman" panose="02020603050405020304" pitchFamily="18" charset="0"/>
                    <a:ea typeface="黑体" panose="02010609060101010101" pitchFamily="49" charset="-122"/>
                  </a:rPr>
                  <a:t>——</a:t>
                </a:r>
                <a:r>
                  <a:rPr lang="zh-CN" altLang="en-US" sz="1600" dirty="0">
                    <a:latin typeface="Times New Roman" panose="02020603050405020304" pitchFamily="18" charset="0"/>
                    <a:ea typeface="黑体" panose="02010609060101010101" pitchFamily="49" charset="-122"/>
                  </a:rPr>
                  <a:t>弹簧刚度</a:t>
                </a:r>
                <a:r>
                  <a:rPr lang="en-US" altLang="zh-CN" sz="1600" dirty="0">
                    <a:latin typeface="Times New Roman" panose="02020603050405020304" pitchFamily="18" charset="0"/>
                    <a:ea typeface="黑体" panose="02010609060101010101" pitchFamily="49" charset="-122"/>
                  </a:rPr>
                  <a:t>;</a:t>
                </a:r>
              </a:p>
              <a:p>
                <a:pPr>
                  <a:lnSpc>
                    <a:spcPct val="150000"/>
                  </a:lnSpc>
                </a:pPr>
                <a:r>
                  <a:rPr lang="en-US" altLang="zh-CN" sz="1600" dirty="0">
                    <a:latin typeface="Times New Roman" panose="02020603050405020304" pitchFamily="18" charset="0"/>
                    <a:ea typeface="黑体" panose="02010609060101010101" pitchFamily="49" charset="-122"/>
                  </a:rPr>
                  <a:t>	 </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B</a:t>
                </a:r>
                <a:r>
                  <a:rPr lang="en-US" altLang="zh-CN" sz="1600" dirty="0">
                    <a:latin typeface="Times New Roman" panose="02020603050405020304" pitchFamily="18" charset="0"/>
                    <a:ea typeface="黑体" panose="02010609060101010101" pitchFamily="49" charset="-122"/>
                  </a:rPr>
                  <a:t> ——</a:t>
                </a:r>
                <a:r>
                  <a:rPr lang="zh-CN" altLang="en-US" sz="1600" dirty="0">
                    <a:latin typeface="Times New Roman" panose="02020603050405020304" pitchFamily="18" charset="0"/>
                    <a:ea typeface="黑体" panose="02010609060101010101" pitchFamily="49" charset="-122"/>
                  </a:rPr>
                  <a:t>泵的粘性阻尼系数</a:t>
                </a:r>
                <a:r>
                  <a:rPr lang="en-US" altLang="zh-CN" sz="1600" dirty="0">
                    <a:latin typeface="Times New Roman" panose="02020603050405020304" pitchFamily="18" charset="0"/>
                    <a:ea typeface="黑体" panose="02010609060101010101" pitchFamily="49" charset="-122"/>
                  </a:rPr>
                  <a:t>;</a:t>
                </a:r>
              </a:p>
              <a:p>
                <a:pPr>
                  <a:lnSpc>
                    <a:spcPct val="150000"/>
                  </a:lnSpc>
                </a:pPr>
                <a:r>
                  <a:rPr lang="en-US" altLang="zh-CN" sz="1600" dirty="0">
                    <a:latin typeface="Times New Roman" panose="02020603050405020304" pitchFamily="18" charset="0"/>
                    <a:ea typeface="黑体" panose="02010609060101010101" pitchFamily="49" charset="-122"/>
                  </a:rPr>
                  <a:t>	 </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sz="1600" dirty="0">
                    <a:latin typeface="Times New Roman" panose="02020603050405020304" pitchFamily="18" charset="0"/>
                    <a:ea typeface="黑体" panose="02010609060101010101" pitchFamily="49" charset="-122"/>
                  </a:rPr>
                  <a:t> ——</a:t>
                </a:r>
                <a:r>
                  <a:rPr lang="zh-CN" altLang="en-US" sz="1600" dirty="0">
                    <a:latin typeface="Times New Roman" panose="02020603050405020304" pitchFamily="18" charset="0"/>
                    <a:ea typeface="黑体" panose="02010609060101010101" pitchFamily="49" charset="-122"/>
                  </a:rPr>
                  <a:t>移动部分</a:t>
                </a:r>
                <a:r>
                  <a:rPr lang="en-US" altLang="zh-CN" sz="1600" dirty="0">
                    <a:latin typeface="Times New Roman" panose="02020603050405020304" pitchFamily="18" charset="0"/>
                    <a:ea typeface="黑体" panose="02010609060101010101" pitchFamily="49" charset="-122"/>
                  </a:rPr>
                  <a:t>(</a:t>
                </a:r>
                <a:r>
                  <a:rPr lang="zh-CN" altLang="en-US" sz="1600" dirty="0">
                    <a:latin typeface="Times New Roman" panose="02020603050405020304" pitchFamily="18" charset="0"/>
                    <a:ea typeface="黑体" panose="02010609060101010101" pitchFamily="49" charset="-122"/>
                  </a:rPr>
                  <a:t>包括定子、反馈柱塞等</a:t>
                </a:r>
                <a:r>
                  <a:rPr lang="en-US" altLang="zh-CN" sz="1600" dirty="0">
                    <a:latin typeface="Times New Roman" panose="02020603050405020304" pitchFamily="18" charset="0"/>
                    <a:ea typeface="黑体" panose="02010609060101010101" pitchFamily="49" charset="-122"/>
                  </a:rPr>
                  <a:t>)</a:t>
                </a:r>
                <a:r>
                  <a:rPr lang="zh-CN" altLang="en-US" sz="1600" dirty="0">
                    <a:latin typeface="Times New Roman" panose="02020603050405020304" pitchFamily="18" charset="0"/>
                    <a:ea typeface="黑体" panose="02010609060101010101" pitchFamily="49" charset="-122"/>
                  </a:rPr>
                  <a:t>的质量</a:t>
                </a:r>
              </a:p>
            </p:txBody>
          </p:sp>
        </mc:Choice>
        <mc:Fallback xmlns="">
          <p:sp>
            <p:nvSpPr>
              <p:cNvPr id="19" name="矩形 18">
                <a:extLst>
                  <a:ext uri="{FF2B5EF4-FFF2-40B4-BE49-F238E27FC236}">
                    <a16:creationId xmlns:a16="http://schemas.microsoft.com/office/drawing/2014/main" id="{AEFB4B49-9403-44E1-BEB2-699A84158404}"/>
                  </a:ext>
                </a:extLst>
              </p:cNvPr>
              <p:cNvSpPr>
                <a:spLocks noRot="1" noChangeAspect="1" noMove="1" noResize="1" noEditPoints="1" noAdjustHandles="1" noChangeArrowheads="1" noChangeShapeType="1" noTextEdit="1"/>
              </p:cNvSpPr>
              <p:nvPr/>
            </p:nvSpPr>
            <p:spPr>
              <a:xfrm>
                <a:off x="1556258" y="2287067"/>
                <a:ext cx="5405223" cy="1246495"/>
              </a:xfrm>
              <a:prstGeom prst="rect">
                <a:avLst/>
              </a:prstGeom>
              <a:blipFill>
                <a:blip r:embed="rId3"/>
                <a:stretch>
                  <a:fillRect l="-564" b="-1951"/>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418EBE4D-2B85-41FB-9A8B-9805F278DB41}"/>
              </a:ext>
            </a:extLst>
          </p:cNvPr>
          <p:cNvSpPr/>
          <p:nvPr/>
        </p:nvSpPr>
        <p:spPr>
          <a:xfrm>
            <a:off x="1316463" y="3497017"/>
            <a:ext cx="3531736" cy="297517"/>
          </a:xfrm>
          <a:prstGeom prst="rect">
            <a:avLst/>
          </a:prstGeom>
        </p:spPr>
        <p:txBody>
          <a:bodyPr wrap="none">
            <a:spAutoFit/>
          </a:bodyPr>
          <a:lstStyle/>
          <a:p>
            <a:pPr indent="266700">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取增量并经拉氏变换后得</a:t>
            </a:r>
          </a:p>
        </p:txBody>
      </p: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4682E9A4-A4FC-42EE-8E26-946E8E70855F}"/>
                  </a:ext>
                </a:extLst>
              </p:cNvPr>
              <p:cNvSpPr/>
              <p:nvPr/>
            </p:nvSpPr>
            <p:spPr>
              <a:xfrm>
                <a:off x="1486436" y="3793409"/>
                <a:ext cx="32655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a:latin typeface="Times New Roman" panose="02020603050405020304" pitchFamily="18" charset="0"/>
                          <a:ea typeface="黑体" panose="02010609060101010101" pitchFamily="49" charset="-122"/>
                          <a:cs typeface="Times New Roman" panose="02020603050405020304" pitchFamily="18" charset="0"/>
                        </a:rPr>
                        <m:t>(</m:t>
                      </m:r>
                      <m:r>
                        <a:rPr lang="zh-CN" altLang="en-US" i="1">
                          <a:latin typeface="Cambria Math" panose="02040503050406030204" pitchFamily="18" charset="0"/>
                        </a:rPr>
                        <m:t>𝑚</m:t>
                      </m:r>
                      <m:sSup>
                        <m:sSupPr>
                          <m:ctrlPr>
                            <a:rPr lang="zh-CN" altLang="en-US" i="1">
                              <a:latin typeface="Cambria Math" panose="02040503050406030204" pitchFamily="18" charset="0"/>
                            </a:rPr>
                          </m:ctrlPr>
                        </m:sSupPr>
                        <m:e>
                          <m:r>
                            <a:rPr lang="zh-CN" altLang="en-US" i="1">
                              <a:latin typeface="Cambria Math" panose="02040503050406030204" pitchFamily="18" charset="0"/>
                            </a:rPr>
                            <m:t>𝑠</m:t>
                          </m:r>
                        </m:e>
                        <m:sup>
                          <m:r>
                            <a:rPr lang="zh-CN" altLang="en-US" i="0">
                              <a:latin typeface="Cambria Math" panose="02040503050406030204" pitchFamily="18" charset="0"/>
                            </a:rPr>
                            <m:t>2</m:t>
                          </m:r>
                        </m:sup>
                      </m:sSup>
                      <m:r>
                        <a:rPr lang="zh-CN" altLang="en-US" i="0">
                          <a:latin typeface="Cambria Math" panose="02040503050406030204" pitchFamily="18" charset="0"/>
                        </a:rPr>
                        <m:t>+</m:t>
                      </m:r>
                      <m:r>
                        <a:rPr lang="zh-CN" altLang="en-US" i="1">
                          <a:latin typeface="Cambria Math" panose="02040503050406030204" pitchFamily="18" charset="0"/>
                        </a:rPr>
                        <m:t>𝐵𝑠</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m:rPr>
                              <m:sty m:val="p"/>
                            </m:rPr>
                            <a:rPr lang="zh-CN" altLang="en-US" i="0">
                              <a:latin typeface="Cambria Math" panose="02040503050406030204" pitchFamily="18" charset="0"/>
                            </a:rPr>
                            <m:t>s</m:t>
                          </m:r>
                        </m:sub>
                      </m:sSub>
                      <m:r>
                        <m:rPr>
                          <m:nor/>
                        </m:rPr>
                        <a:rPr lang="zh-CN" altLang="en-US" i="1">
                          <a:latin typeface="Times New Roman" panose="02020603050405020304" pitchFamily="18" charset="0"/>
                          <a:ea typeface="黑体" panose="02010609060101010101" pitchFamily="49" charset="-122"/>
                          <a:cs typeface="Times New Roman" panose="02020603050405020304" pitchFamily="18" charset="0"/>
                        </a:rPr>
                        <m:t>)</m:t>
                      </m:r>
                      <m:r>
                        <a:rPr lang="zh-CN" altLang="en-US" i="1">
                          <a:latin typeface="Cambria Math" panose="02040503050406030204" pitchFamily="18" charset="0"/>
                        </a:rPr>
                        <m:t>𝑥</m:t>
                      </m:r>
                      <m:r>
                        <m:rPr>
                          <m:nor/>
                        </m:rPr>
                        <a:rPr lang="zh-CN" altLang="en-US" i="1">
                          <a:latin typeface="Times New Roman" panose="02020603050405020304" pitchFamily="18" charset="0"/>
                          <a:ea typeface="黑体" panose="02010609060101010101" pitchFamily="49" charset="-122"/>
                          <a:cs typeface="Times New Roman" panose="02020603050405020304" pitchFamily="18" charset="0"/>
                        </a:rPr>
                        <m:t>(</m:t>
                      </m:r>
                      <m:r>
                        <a:rPr lang="zh-CN" altLang="en-US" i="1">
                          <a:latin typeface="Cambria Math" panose="02040503050406030204" pitchFamily="18" charset="0"/>
                        </a:rPr>
                        <m:t>𝑠</m:t>
                      </m:r>
                      <m:r>
                        <m:rPr>
                          <m:nor/>
                        </m:rPr>
                        <a:rPr lang="zh-CN" altLang="en-US" i="1">
                          <a:latin typeface="Times New Roman" panose="02020603050405020304" pitchFamily="18" charset="0"/>
                          <a:ea typeface="黑体" panose="02010609060101010101" pitchFamily="49" charset="-122"/>
                          <a:cs typeface="Times New Roman" panose="02020603050405020304" pitchFamily="18" charset="0"/>
                        </a:rPr>
                        <m:t>)</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𝑥</m:t>
                          </m:r>
                        </m:sub>
                      </m:sSub>
                      <m:r>
                        <a:rPr lang="zh-CN" altLang="en-US" i="1">
                          <a:latin typeface="Cambria Math" panose="02040503050406030204" pitchFamily="18" charset="0"/>
                        </a:rPr>
                        <m:t>𝑝</m:t>
                      </m:r>
                      <m:r>
                        <m:rPr>
                          <m:nor/>
                        </m:rPr>
                        <a:rPr lang="zh-CN" altLang="en-US" i="1">
                          <a:latin typeface="Times New Roman" panose="02020603050405020304" pitchFamily="18" charset="0"/>
                          <a:ea typeface="黑体" panose="02010609060101010101" pitchFamily="49" charset="-122"/>
                          <a:cs typeface="Times New Roman" panose="02020603050405020304" pitchFamily="18" charset="0"/>
                        </a:rPr>
                        <m:t>(</m:t>
                      </m:r>
                      <m:r>
                        <a:rPr lang="zh-CN" altLang="en-US" i="1">
                          <a:latin typeface="Cambria Math" panose="02040503050406030204" pitchFamily="18" charset="0"/>
                        </a:rPr>
                        <m:t>𝑠</m:t>
                      </m:r>
                      <m:r>
                        <m:rPr>
                          <m:nor/>
                        </m:rPr>
                        <a:rPr lang="zh-CN" altLang="en-US" i="1" smtClean="0">
                          <a:latin typeface="Times New Roman" panose="02020603050405020304" pitchFamily="18" charset="0"/>
                          <a:ea typeface="黑体" panose="02010609060101010101" pitchFamily="49" charset="-122"/>
                          <a:cs typeface="Times New Roman" panose="02020603050405020304" pitchFamily="18" charset="0"/>
                        </a:rPr>
                        <m:t>)</m:t>
                      </m:r>
                    </m:oMath>
                  </m:oMathPara>
                </a14:m>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1" name="矩形 20">
                <a:extLst>
                  <a:ext uri="{FF2B5EF4-FFF2-40B4-BE49-F238E27FC236}">
                    <a16:creationId xmlns:a16="http://schemas.microsoft.com/office/drawing/2014/main" id="{4682E9A4-A4FC-42EE-8E26-946E8E70855F}"/>
                  </a:ext>
                </a:extLst>
              </p:cNvPr>
              <p:cNvSpPr>
                <a:spLocks noRot="1" noChangeAspect="1" noMove="1" noResize="1" noEditPoints="1" noAdjustHandles="1" noChangeArrowheads="1" noChangeShapeType="1" noTextEdit="1"/>
              </p:cNvSpPr>
              <p:nvPr/>
            </p:nvSpPr>
            <p:spPr>
              <a:xfrm>
                <a:off x="1486436" y="3793409"/>
                <a:ext cx="3265573" cy="369332"/>
              </a:xfrm>
              <a:prstGeom prst="rect">
                <a:avLst/>
              </a:prstGeom>
              <a:blipFill>
                <a:blip r:embed="rId4"/>
                <a:stretch>
                  <a:fillRect b="-13115"/>
                </a:stretch>
              </a:blipFill>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79A7E0D7-0599-4DE0-B2E6-404C33AEC56C}"/>
              </a:ext>
            </a:extLst>
          </p:cNvPr>
          <p:cNvSpPr/>
          <p:nvPr/>
        </p:nvSpPr>
        <p:spPr>
          <a:xfrm>
            <a:off x="4457891" y="3863221"/>
            <a:ext cx="646331" cy="230832"/>
          </a:xfrm>
          <a:prstGeom prst="rect">
            <a:avLst/>
          </a:prstGeom>
        </p:spPr>
        <p:txBody>
          <a:bodyPr wrap="none">
            <a:spAutoFit/>
          </a:bodyPr>
          <a:lstStyle/>
          <a:p>
            <a:pPr lvl="0"/>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12-5</a:t>
            </a:r>
            <a:r>
              <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4196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1000"/>
                                        <p:tgtEl>
                                          <p:spTgt spid="8">
                                            <p:txEl>
                                              <p:pRg st="0" end="0"/>
                                            </p:txEl>
                                          </p:spTgt>
                                        </p:tgtEl>
                                      </p:cBhvr>
                                    </p:animEffect>
                                    <p:anim calcmode="lin" valueType="num">
                                      <p:cBhvr>
                                        <p:cTn id="1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anim calcmode="lin" valueType="num">
                                      <p:cBhvr>
                                        <p:cTn id="53" dur="1000" fill="hold"/>
                                        <p:tgtEl>
                                          <p:spTgt spid="6"/>
                                        </p:tgtEl>
                                        <p:attrNameLst>
                                          <p:attrName>ppt_x</p:attrName>
                                        </p:attrNameLst>
                                      </p:cBhvr>
                                      <p:tavLst>
                                        <p:tav tm="0">
                                          <p:val>
                                            <p:strVal val="#ppt_x"/>
                                          </p:val>
                                        </p:tav>
                                        <p:tav tm="100000">
                                          <p:val>
                                            <p:strVal val="#ppt_x"/>
                                          </p:val>
                                        </p:tav>
                                      </p:tavLst>
                                    </p:anim>
                                    <p:anim calcmode="lin" valueType="num">
                                      <p:cBhvr>
                                        <p:cTn id="54" dur="1000" fill="hold"/>
                                        <p:tgtEl>
                                          <p:spTgt spid="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5">
                                            <p:txEl>
                                              <p:pRg st="0" end="0"/>
                                            </p:txEl>
                                          </p:spTgt>
                                        </p:tgtEl>
                                        <p:attrNameLst>
                                          <p:attrName>style.visibility</p:attrName>
                                        </p:attrNameLst>
                                      </p:cBhvr>
                                      <p:to>
                                        <p:strVal val="visible"/>
                                      </p:to>
                                    </p:set>
                                    <p:animEffect transition="in" filter="fade">
                                      <p:cBhvr>
                                        <p:cTn id="57" dur="1000"/>
                                        <p:tgtEl>
                                          <p:spTgt spid="5">
                                            <p:txEl>
                                              <p:pRg st="0" end="0"/>
                                            </p:txEl>
                                          </p:spTgt>
                                        </p:tgtEl>
                                      </p:cBhvr>
                                    </p:animEffect>
                                    <p:anim calcmode="lin" valueType="num">
                                      <p:cBhvr>
                                        <p:cTn id="5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
                                            <p:txEl>
                                              <p:pRg st="0" end="0"/>
                                            </p:txEl>
                                          </p:spTgt>
                                        </p:tgtEl>
                                        <p:attrNameLst>
                                          <p:attrName>style.visibility</p:attrName>
                                        </p:attrNameLst>
                                      </p:cBhvr>
                                      <p:to>
                                        <p:strVal val="visible"/>
                                      </p:to>
                                    </p:set>
                                    <p:animEffect transition="in" filter="fade">
                                      <p:cBhvr>
                                        <p:cTn id="62" dur="1000"/>
                                        <p:tgtEl>
                                          <p:spTgt spid="4">
                                            <p:txEl>
                                              <p:pRg st="0" end="0"/>
                                            </p:txEl>
                                          </p:spTgt>
                                        </p:tgtEl>
                                      </p:cBhvr>
                                    </p:animEffect>
                                    <p:anim calcmode="lin" valueType="num">
                                      <p:cBhvr>
                                        <p:cTn id="6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1000"/>
                                        <p:tgtEl>
                                          <p:spTgt spid="2"/>
                                        </p:tgtEl>
                                      </p:cBhvr>
                                    </p:animEffect>
                                    <p:anim calcmode="lin" valueType="num">
                                      <p:cBhvr>
                                        <p:cTn id="68" dur="1000" fill="hold"/>
                                        <p:tgtEl>
                                          <p:spTgt spid="2"/>
                                        </p:tgtEl>
                                        <p:attrNameLst>
                                          <p:attrName>ppt_x</p:attrName>
                                        </p:attrNameLst>
                                      </p:cBhvr>
                                      <p:tavLst>
                                        <p:tav tm="0">
                                          <p:val>
                                            <p:strVal val="#ppt_x"/>
                                          </p:val>
                                        </p:tav>
                                        <p:tav tm="100000">
                                          <p:val>
                                            <p:strVal val="#ppt_x"/>
                                          </p:val>
                                        </p:tav>
                                      </p:tavLst>
                                    </p:anim>
                                    <p:anim calcmode="lin" valueType="num">
                                      <p:cBhvr>
                                        <p:cTn id="6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up)">
                                      <p:cBhvr>
                                        <p:cTn id="74" dur="5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fade">
                                      <p:cBhvr>
                                        <p:cTn id="89" dur="1000"/>
                                        <p:tgtEl>
                                          <p:spTgt spid="23"/>
                                        </p:tgtEl>
                                      </p:cBhvr>
                                    </p:animEffect>
                                    <p:anim calcmode="lin" valueType="num">
                                      <p:cBhvr>
                                        <p:cTn id="90" dur="1000" fill="hold"/>
                                        <p:tgtEl>
                                          <p:spTgt spid="23"/>
                                        </p:tgtEl>
                                        <p:attrNameLst>
                                          <p:attrName>ppt_x</p:attrName>
                                        </p:attrNameLst>
                                      </p:cBhvr>
                                      <p:tavLst>
                                        <p:tav tm="0">
                                          <p:val>
                                            <p:strVal val="#ppt_x"/>
                                          </p:val>
                                        </p:tav>
                                        <p:tav tm="100000">
                                          <p:val>
                                            <p:strVal val="#ppt_x"/>
                                          </p:val>
                                        </p:tav>
                                      </p:tavLst>
                                    </p:anim>
                                    <p:anim calcmode="lin" valueType="num">
                                      <p:cBhvr>
                                        <p:cTn id="9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1" grpId="0" animBg="1"/>
      <p:bldP spid="13" grpId="0" animBg="1"/>
      <p:bldP spid="14" grpId="0" animBg="1"/>
      <p:bldP spid="17" grpId="0" animBg="1"/>
      <p:bldP spid="2" grpId="0"/>
      <p:bldP spid="6" grpId="0"/>
      <p:bldP spid="18" grpId="0"/>
      <p:bldP spid="19" grpId="0"/>
      <p:bldP spid="20" grpId="0"/>
      <p:bldP spid="21"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587059" y="129199"/>
            <a:ext cx="7636329" cy="523220"/>
          </a:xfrm>
          <a:prstGeom prst="rect">
            <a:avLst/>
          </a:prstGeom>
          <a:noFill/>
        </p:spPr>
        <p:txBody>
          <a:bodyPr wrap="square" rtlCol="0">
            <a:spAutoFit/>
          </a:bodyPr>
          <a:lstStyle/>
          <a:p>
            <a:pPr lvl="0">
              <a:defRPr/>
            </a:pPr>
            <a:r>
              <a:rPr lang="zh-CN" altLang="en-US" sz="2800" dirty="0">
                <a:solidFill>
                  <a:prstClr val="white"/>
                </a:solidFill>
                <a:latin typeface="Times New Roman" panose="02020603050405020304" pitchFamily="18" charset="0"/>
                <a:ea typeface="黑体" panose="02010609060101010101" pitchFamily="49" charset="-122"/>
              </a:rPr>
              <a:t>第一节   </a:t>
            </a:r>
            <a:r>
              <a:rPr lang="zh-CN" altLang="zh-CN" sz="2800" dirty="0">
                <a:solidFill>
                  <a:prstClr val="white"/>
                </a:solidFill>
                <a:latin typeface="Times New Roman" panose="02020603050405020304" pitchFamily="18" charset="0"/>
                <a:ea typeface="黑体" panose="02010609060101010101" pitchFamily="49" charset="-122"/>
              </a:rPr>
              <a:t>限压式变量泵的动态特性</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黑体" panose="02010609060101010101" pitchFamily="49" charset="-122"/>
              <a:cs typeface="+mn-cs"/>
            </a:endParaRPr>
          </a:p>
        </p:txBody>
      </p:sp>
      <p:sp>
        <p:nvSpPr>
          <p:cNvPr id="7" name="矩形 6">
            <a:extLst>
              <a:ext uri="{FF2B5EF4-FFF2-40B4-BE49-F238E27FC236}">
                <a16:creationId xmlns:a16="http://schemas.microsoft.com/office/drawing/2014/main" id="{AFA74E93-2E5B-42BA-9D6C-62DC1D230E8D}"/>
              </a:ext>
            </a:extLst>
          </p:cNvPr>
          <p:cNvSpPr/>
          <p:nvPr/>
        </p:nvSpPr>
        <p:spPr>
          <a:xfrm>
            <a:off x="988932" y="983768"/>
            <a:ext cx="7298894" cy="338554"/>
          </a:xfrm>
          <a:prstGeom prst="rect">
            <a:avLst/>
          </a:prstGeom>
        </p:spPr>
        <p:txBody>
          <a:bodyPr wrap="square">
            <a:spAutoFit/>
          </a:bodyPr>
          <a:lstStyle/>
          <a:p>
            <a:pPr lvl="0"/>
            <a:r>
              <a:rPr lang="zh-CN" altLang="zh-CN" sz="1600" dirty="0">
                <a:latin typeface="Times New Roman" panose="02020603050405020304" pitchFamily="18" charset="0"/>
                <a:ea typeface="黑体" panose="02010609060101010101" pitchFamily="49" charset="-122"/>
              </a:rPr>
              <a:t>由式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(12-3)</a:t>
            </a:r>
            <a:r>
              <a:rPr lang="zh-CN" altLang="zh-CN" sz="1600" dirty="0">
                <a:latin typeface="Times New Roman" panose="02020603050405020304" pitchFamily="18" charset="0"/>
                <a:ea typeface="黑体" panose="02010609060101010101" pitchFamily="49" charset="-122"/>
              </a:rPr>
              <a:t>和式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(12-5)</a:t>
            </a:r>
            <a:r>
              <a:rPr lang="zh-CN" altLang="zh-CN" sz="1600" dirty="0">
                <a:latin typeface="Times New Roman" panose="02020603050405020304" pitchFamily="18" charset="0"/>
                <a:ea typeface="黑体" panose="02010609060101010101" pitchFamily="49" charset="-122"/>
              </a:rPr>
              <a:t>可画出泵的框图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FF0000"/>
                </a:solidFill>
                <a:latin typeface="Times New Roman" panose="02020603050405020304" pitchFamily="18" charset="0"/>
                <a:ea typeface="黑体" panose="02010609060101010101" pitchFamily="49" charset="-122"/>
              </a:rPr>
              <a:t>见图</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12-2)</a:t>
            </a:r>
            <a:r>
              <a:rPr lang="en-US" altLang="zh-CN" sz="1600" dirty="0">
                <a:solidFill>
                  <a:srgbClr val="FF0000"/>
                </a:solidFill>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并写出泵的传递函数如下</a:t>
            </a:r>
            <a:r>
              <a:rPr lang="zh-CN" altLang="en-US" sz="1600" dirty="0">
                <a:latin typeface="Times New Roman" panose="02020603050405020304" pitchFamily="18" charset="0"/>
                <a:ea typeface="黑体" panose="02010609060101010101" pitchFamily="49" charset="-122"/>
              </a:rPr>
              <a:t>：</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endParaRPr>
          </a:p>
        </p:txBody>
      </p:sp>
      <p:pic>
        <p:nvPicPr>
          <p:cNvPr id="24" name="12T2.EPS" descr="id:2147508361;FounderCES">
            <a:extLst>
              <a:ext uri="{FF2B5EF4-FFF2-40B4-BE49-F238E27FC236}">
                <a16:creationId xmlns:a16="http://schemas.microsoft.com/office/drawing/2014/main" id="{AAD2EA3F-2808-4330-BA3D-6C9BF41E3876}"/>
              </a:ext>
            </a:extLst>
          </p:cNvPr>
          <p:cNvPicPr/>
          <p:nvPr/>
        </p:nvPicPr>
        <p:blipFill>
          <a:blip r:embed="rId2"/>
          <a:stretch>
            <a:fillRect/>
          </a:stretch>
        </p:blipFill>
        <p:spPr>
          <a:xfrm>
            <a:off x="2945538" y="1639450"/>
            <a:ext cx="3227083" cy="1055567"/>
          </a:xfrm>
          <a:prstGeom prst="rect">
            <a:avLst/>
          </a:prstGeom>
        </p:spPr>
      </p:pic>
      <p:sp>
        <p:nvSpPr>
          <p:cNvPr id="3" name="矩形 2">
            <a:extLst>
              <a:ext uri="{FF2B5EF4-FFF2-40B4-BE49-F238E27FC236}">
                <a16:creationId xmlns:a16="http://schemas.microsoft.com/office/drawing/2014/main" id="{F849E544-5E57-42BB-8B13-4F3448C2FFA0}"/>
              </a:ext>
            </a:extLst>
          </p:cNvPr>
          <p:cNvSpPr/>
          <p:nvPr/>
        </p:nvSpPr>
        <p:spPr>
          <a:xfrm>
            <a:off x="3419137" y="2710232"/>
            <a:ext cx="2127505" cy="252633"/>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12-2</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限压式变量叶片泵的框图</a:t>
            </a:r>
            <a:endParaRPr lang="zh-CN" alt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89F08BA7-8D5C-495B-9926-F866394C3DBE}"/>
                  </a:ext>
                </a:extLst>
              </p:cNvPr>
              <p:cNvSpPr/>
              <p:nvPr/>
            </p:nvSpPr>
            <p:spPr>
              <a:xfrm>
                <a:off x="465581" y="3198048"/>
                <a:ext cx="8034618" cy="7253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𝛷</m:t>
                      </m:r>
                      <m:r>
                        <m:rPr>
                          <m:nor/>
                        </m:rPr>
                        <a:rPr lang="zh-CN" altLang="en-US" i="1">
                          <a:latin typeface="Times New Roman" panose="02020603050405020304" pitchFamily="18" charset="0"/>
                          <a:ea typeface="黑体" panose="02010609060101010101" pitchFamily="49" charset="-122"/>
                          <a:cs typeface="Times New Roman" panose="02020603050405020304" pitchFamily="18" charset="0"/>
                        </a:rPr>
                        <m:t>(</m:t>
                      </m:r>
                      <m:r>
                        <a:rPr lang="zh-CN" altLang="en-US" i="1">
                          <a:latin typeface="Cambria Math" panose="02040503050406030204" pitchFamily="18" charset="0"/>
                        </a:rPr>
                        <m:t>𝑠</m:t>
                      </m:r>
                      <m:r>
                        <m:rPr>
                          <m:nor/>
                        </m:rPr>
                        <a:rPr lang="zh-CN" altLang="en-US" i="1">
                          <a:latin typeface="Times New Roman" panose="02020603050405020304" pitchFamily="18" charset="0"/>
                          <a:ea typeface="黑体" panose="02010609060101010101" pitchFamily="49" charset="-122"/>
                          <a:cs typeface="Times New Roman" panose="02020603050405020304" pitchFamily="18" charset="0"/>
                        </a:rPr>
                        <m:t>)</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𝑝</m:t>
                          </m:r>
                          <m:r>
                            <m:rPr>
                              <m:nor/>
                            </m:rPr>
                            <a:rPr lang="zh-CN" altLang="en-US" i="1">
                              <a:latin typeface="Times New Roman" panose="02020603050405020304" pitchFamily="18" charset="0"/>
                              <a:ea typeface="黑体" panose="02010609060101010101" pitchFamily="49" charset="-122"/>
                              <a:cs typeface="Times New Roman" panose="02020603050405020304" pitchFamily="18" charset="0"/>
                            </a:rPr>
                            <m:t>(</m:t>
                          </m:r>
                          <m:r>
                            <a:rPr lang="zh-CN" altLang="en-US" i="1">
                              <a:latin typeface="Cambria Math" panose="02040503050406030204" pitchFamily="18" charset="0"/>
                            </a:rPr>
                            <m:t>𝑠</m:t>
                          </m:r>
                          <m:r>
                            <m:rPr>
                              <m:nor/>
                            </m:rPr>
                            <a:rPr lang="zh-CN" altLang="en-US" i="1">
                              <a:latin typeface="Times New Roman" panose="02020603050405020304" pitchFamily="18" charset="0"/>
                              <a:ea typeface="黑体" panose="02010609060101010101" pitchFamily="49" charset="-122"/>
                              <a:cs typeface="Times New Roman" panose="02020603050405020304" pitchFamily="18" charset="0"/>
                            </a:rPr>
                            <m:t>)</m:t>
                          </m:r>
                        </m:num>
                        <m:den>
                          <m:r>
                            <a:rPr lang="zh-CN" altLang="en-US" i="1">
                              <a:latin typeface="Cambria Math" panose="02040503050406030204" pitchFamily="18" charset="0"/>
                            </a:rPr>
                            <m:t>𝑞</m:t>
                          </m:r>
                          <m:r>
                            <m:rPr>
                              <m:nor/>
                            </m:rPr>
                            <a:rPr lang="zh-CN" altLang="en-US" i="1">
                              <a:latin typeface="Times New Roman" panose="02020603050405020304" pitchFamily="18" charset="0"/>
                              <a:ea typeface="黑体" panose="02010609060101010101" pitchFamily="49" charset="-122"/>
                              <a:cs typeface="Times New Roman" panose="02020603050405020304" pitchFamily="18" charset="0"/>
                            </a:rPr>
                            <m:t>(</m:t>
                          </m:r>
                          <m:r>
                            <a:rPr lang="zh-CN" altLang="en-US" i="1">
                              <a:latin typeface="Cambria Math" panose="02040503050406030204" pitchFamily="18" charset="0"/>
                            </a:rPr>
                            <m:t>𝑠</m:t>
                          </m:r>
                          <m:r>
                            <m:rPr>
                              <m:nor/>
                            </m:rPr>
                            <a:rPr lang="zh-CN" altLang="en-US" i="1">
                              <a:latin typeface="Times New Roman" panose="02020603050405020304" pitchFamily="18" charset="0"/>
                              <a:ea typeface="黑体" panose="02010609060101010101" pitchFamily="49" charset="-122"/>
                              <a:cs typeface="Times New Roman" panose="02020603050405020304" pitchFamily="18" charset="0"/>
                            </a:rPr>
                            <m:t>)</m:t>
                          </m:r>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m:rPr>
                              <m:nor/>
                            </m:rPr>
                            <a:rPr lang="zh-CN" altLang="en-US" i="1">
                              <a:latin typeface="Times New Roman" panose="02020603050405020304" pitchFamily="18" charset="0"/>
                              <a:ea typeface="黑体" panose="02010609060101010101" pitchFamily="49" charset="-122"/>
                              <a:cs typeface="Times New Roman" panose="02020603050405020304" pitchFamily="18" charset="0"/>
                            </a:rPr>
                            <m:t>−(</m:t>
                          </m:r>
                          <m:r>
                            <a:rPr lang="zh-CN" altLang="en-US" i="1">
                              <a:latin typeface="Cambria Math" panose="02040503050406030204" pitchFamily="18" charset="0"/>
                            </a:rPr>
                            <m:t>𝑚</m:t>
                          </m:r>
                          <m:sSup>
                            <m:sSupPr>
                              <m:ctrlPr>
                                <a:rPr lang="zh-CN" altLang="en-US" i="1">
                                  <a:latin typeface="Cambria Math" panose="02040503050406030204" pitchFamily="18" charset="0"/>
                                </a:rPr>
                              </m:ctrlPr>
                            </m:sSupPr>
                            <m:e>
                              <m:r>
                                <a:rPr lang="zh-CN" altLang="en-US" i="1">
                                  <a:latin typeface="Cambria Math" panose="02040503050406030204" pitchFamily="18" charset="0"/>
                                </a:rPr>
                                <m:t>𝑠</m:t>
                              </m:r>
                            </m:e>
                            <m:sup>
                              <m:r>
                                <a:rPr lang="zh-CN" altLang="en-US" i="0">
                                  <a:latin typeface="Cambria Math" panose="02040503050406030204" pitchFamily="18" charset="0"/>
                                </a:rPr>
                                <m:t>2</m:t>
                              </m:r>
                            </m:sup>
                          </m:sSup>
                          <m:r>
                            <a:rPr lang="zh-CN" altLang="en-US" i="0">
                              <a:latin typeface="Cambria Math" panose="02040503050406030204" pitchFamily="18" charset="0"/>
                            </a:rPr>
                            <m:t>+</m:t>
                          </m:r>
                          <m:r>
                            <a:rPr lang="zh-CN" altLang="en-US" i="1">
                              <a:latin typeface="Cambria Math" panose="02040503050406030204" pitchFamily="18" charset="0"/>
                            </a:rPr>
                            <m:t>𝐵𝑠</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m:rPr>
                                  <m:sty m:val="p"/>
                                </m:rPr>
                                <a:rPr lang="zh-CN" altLang="en-US" i="0">
                                  <a:latin typeface="Cambria Math" panose="02040503050406030204" pitchFamily="18" charset="0"/>
                                </a:rPr>
                                <m:t>s</m:t>
                              </m:r>
                            </m:sub>
                          </m:sSub>
                          <m:r>
                            <m:rPr>
                              <m:nor/>
                            </m:rPr>
                            <a:rPr lang="zh-CN" altLang="en-US" i="1">
                              <a:latin typeface="Times New Roman" panose="02020603050405020304" pitchFamily="18" charset="0"/>
                              <a:ea typeface="黑体" panose="02010609060101010101" pitchFamily="49" charset="-122"/>
                              <a:cs typeface="Times New Roman" panose="02020603050405020304" pitchFamily="18" charset="0"/>
                            </a:rPr>
                            <m:t>)</m:t>
                          </m:r>
                          <m:r>
                            <a:rPr lang="zh-CN" altLang="en-US" i="1">
                              <a:latin typeface="Cambria Math" panose="02040503050406030204" pitchFamily="18" charset="0"/>
                            </a:rPr>
                            <m:t>𝐾</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𝑥</m:t>
                              </m:r>
                            </m:sub>
                          </m:sSub>
                          <m:r>
                            <a:rPr lang="zh-CN" altLang="en-US" i="1">
                              <a:latin typeface="Cambria Math" panose="02040503050406030204" pitchFamily="18" charset="0"/>
                            </a:rPr>
                            <m:t>𝐾</m:t>
                          </m:r>
                          <m:r>
                            <m:rPr>
                              <m:nor/>
                            </m:rPr>
                            <a:rPr lang="zh-CN" altLang="en-US" i="1">
                              <a:latin typeface="Times New Roman" panose="02020603050405020304" pitchFamily="18" charset="0"/>
                              <a:ea typeface="黑体" panose="02010609060101010101" pitchFamily="49" charset="-122"/>
                              <a:cs typeface="Times New Roman" panose="020206030504050203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𝑞</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𝑥</m:t>
                              </m:r>
                            </m:sub>
                          </m:sSub>
                          <m:r>
                            <a:rPr lang="zh-CN" altLang="en-US" i="1">
                              <a:latin typeface="Cambria Math" panose="02040503050406030204" pitchFamily="18" charset="0"/>
                            </a:rPr>
                            <m:t>𝑠</m:t>
                          </m:r>
                          <m:r>
                            <m:rPr>
                              <m:nor/>
                            </m:rPr>
                            <a:rPr lang="zh-CN" altLang="en-US" i="1">
                              <a:latin typeface="Times New Roman" panose="02020603050405020304" pitchFamily="18" charset="0"/>
                              <a:ea typeface="黑体" panose="02010609060101010101" pitchFamily="49" charset="-122"/>
                              <a:cs typeface="Times New Roman" panose="02020603050405020304" pitchFamily="18" charset="0"/>
                            </a:rPr>
                            <m:t>)</m:t>
                          </m:r>
                          <m:r>
                            <a:rPr lang="zh-CN" altLang="en-US" i="0">
                              <a:latin typeface="Cambria Math" panose="02040503050406030204" pitchFamily="18" charset="0"/>
                            </a:rPr>
                            <m:t>+</m:t>
                          </m:r>
                          <m:r>
                            <m:rPr>
                              <m:nor/>
                            </m:rPr>
                            <a:rPr lang="zh-CN" altLang="en-US" i="1">
                              <a:latin typeface="Times New Roman" panose="02020603050405020304" pitchFamily="18" charset="0"/>
                              <a:ea typeface="黑体" panose="02010609060101010101" pitchFamily="49" charset="-122"/>
                              <a:cs typeface="Times New Roman" panose="02020603050405020304" pitchFamily="18" charset="0"/>
                            </a:rPr>
                            <m:t>(</m:t>
                          </m:r>
                          <m:r>
                            <a:rPr lang="zh-CN" altLang="en-US" i="1">
                              <a:latin typeface="Cambria Math" panose="02040503050406030204" pitchFamily="18" charset="0"/>
                            </a:rPr>
                            <m:t>𝑚</m:t>
                          </m:r>
                          <m:sSup>
                            <m:sSupPr>
                              <m:ctrlPr>
                                <a:rPr lang="zh-CN" altLang="en-US" i="1">
                                  <a:latin typeface="Cambria Math" panose="02040503050406030204" pitchFamily="18" charset="0"/>
                                </a:rPr>
                              </m:ctrlPr>
                            </m:sSupPr>
                            <m:e>
                              <m:r>
                                <a:rPr lang="zh-CN" altLang="en-US" i="1">
                                  <a:latin typeface="Cambria Math" panose="02040503050406030204" pitchFamily="18" charset="0"/>
                                </a:rPr>
                                <m:t>𝑠</m:t>
                              </m:r>
                            </m:e>
                            <m:sup>
                              <m:r>
                                <a:rPr lang="zh-CN" altLang="en-US" i="0">
                                  <a:latin typeface="Cambria Math" panose="02040503050406030204" pitchFamily="18" charset="0"/>
                                </a:rPr>
                                <m:t>2</m:t>
                              </m:r>
                            </m:sup>
                          </m:sSup>
                          <m:r>
                            <a:rPr lang="zh-CN" altLang="en-US" i="0">
                              <a:latin typeface="Cambria Math" panose="02040503050406030204" pitchFamily="18" charset="0"/>
                            </a:rPr>
                            <m:t>+</m:t>
                          </m:r>
                          <m:r>
                            <a:rPr lang="zh-CN" altLang="en-US" i="1">
                              <a:latin typeface="Cambria Math" panose="02040503050406030204" pitchFamily="18" charset="0"/>
                            </a:rPr>
                            <m:t>𝐵𝑠</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m:rPr>
                                  <m:sty m:val="p"/>
                                </m:rPr>
                                <a:rPr lang="zh-CN" altLang="en-US" i="0">
                                  <a:latin typeface="Cambria Math" panose="02040503050406030204" pitchFamily="18" charset="0"/>
                                </a:rPr>
                                <m:t>s</m:t>
                              </m:r>
                            </m:sub>
                          </m:sSub>
                          <m:r>
                            <m:rPr>
                              <m:nor/>
                            </m:rPr>
                            <a:rPr lang="zh-CN" altLang="en-US" i="1">
                              <a:latin typeface="Times New Roman" panose="02020603050405020304" pitchFamily="18" charset="0"/>
                              <a:ea typeface="黑体" panose="02010609060101010101" pitchFamily="49" charset="-122"/>
                              <a:cs typeface="Times New Roman" panose="02020603050405020304" pitchFamily="18" charset="0"/>
                            </a:rPr>
                            <m:t>)(</m:t>
                          </m:r>
                          <m:r>
                            <a:rPr lang="zh-CN" altLang="en-US" i="1">
                              <a:latin typeface="Cambria Math" panose="02040503050406030204" pitchFamily="18" charset="0"/>
                            </a:rPr>
                            <m:t>𝑉𝑠</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m:rPr>
                                  <m:sty m:val="p"/>
                                </m:rPr>
                                <a:rPr lang="zh-CN" altLang="en-US" i="0">
                                  <a:latin typeface="Cambria Math" panose="02040503050406030204" pitchFamily="18" charset="0"/>
                                </a:rPr>
                                <m:t>l</m:t>
                              </m:r>
                            </m:sub>
                          </m:sSub>
                          <m:r>
                            <a:rPr lang="zh-CN" altLang="en-US" i="1">
                              <a:latin typeface="Cambria Math" panose="02040503050406030204" pitchFamily="18" charset="0"/>
                            </a:rPr>
                            <m:t>𝐾</m:t>
                          </m:r>
                          <m:r>
                            <m:rPr>
                              <m:nor/>
                            </m:rPr>
                            <a:rPr lang="zh-CN" altLang="en-US" i="1">
                              <a:latin typeface="Times New Roman" panose="02020603050405020304" pitchFamily="18" charset="0"/>
                              <a:ea typeface="黑体" panose="02010609060101010101" pitchFamily="49" charset="-122"/>
                              <a:cs typeface="Times New Roman" panose="02020603050405020304" pitchFamily="18" charset="0"/>
                            </a:rPr>
                            <m:t>)</m:t>
                          </m:r>
                        </m:den>
                      </m:f>
                    </m:oMath>
                  </m:oMathPara>
                </a14:m>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5" name="矩形 24">
                <a:extLst>
                  <a:ext uri="{FF2B5EF4-FFF2-40B4-BE49-F238E27FC236}">
                    <a16:creationId xmlns:a16="http://schemas.microsoft.com/office/drawing/2014/main" id="{89F08BA7-8D5C-495B-9926-F866394C3DBE}"/>
                  </a:ext>
                </a:extLst>
              </p:cNvPr>
              <p:cNvSpPr>
                <a:spLocks noRot="1" noChangeAspect="1" noMove="1" noResize="1" noEditPoints="1" noAdjustHandles="1" noChangeArrowheads="1" noChangeShapeType="1" noTextEdit="1"/>
              </p:cNvSpPr>
              <p:nvPr/>
            </p:nvSpPr>
            <p:spPr>
              <a:xfrm>
                <a:off x="465581" y="3198048"/>
                <a:ext cx="8034618" cy="725391"/>
              </a:xfrm>
              <a:prstGeom prst="rect">
                <a:avLst/>
              </a:prstGeom>
              <a:blipFill>
                <a:blip r:embed="rId3"/>
                <a:stretch>
                  <a:fillRect/>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B5D59FF9-3A8D-4371-99EA-385DEEE036CE}"/>
              </a:ext>
            </a:extLst>
          </p:cNvPr>
          <p:cNvSpPr txBox="1"/>
          <p:nvPr/>
        </p:nvSpPr>
        <p:spPr>
          <a:xfrm>
            <a:off x="7377368" y="3445327"/>
            <a:ext cx="2043953" cy="230832"/>
          </a:xfrm>
          <a:prstGeom prst="rect">
            <a:avLst/>
          </a:prstGeom>
          <a:noFill/>
        </p:spPr>
        <p:txBody>
          <a:bodyPr wrap="square" rtlCol="0">
            <a:spAutoFit/>
          </a:bodyPr>
          <a:lstStyle/>
          <a:p>
            <a:r>
              <a:rPr lang="en-US" altLang="zh-CN"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(12-6)</a:t>
            </a:r>
            <a:endParaRPr lang="zh-CN" altLang="en-US" sz="9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圆角矩形 6">
            <a:extLst>
              <a:ext uri="{FF2B5EF4-FFF2-40B4-BE49-F238E27FC236}">
                <a16:creationId xmlns:a16="http://schemas.microsoft.com/office/drawing/2014/main" id="{8F35EFA7-D13A-4ADE-8116-F52B233DDBBC}"/>
              </a:ext>
            </a:extLst>
          </p:cNvPr>
          <p:cNvSpPr/>
          <p:nvPr/>
        </p:nvSpPr>
        <p:spPr>
          <a:xfrm>
            <a:off x="2878197" y="1678943"/>
            <a:ext cx="3361766" cy="130204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24691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randombar(horizontal)">
                                      <p:cBhvr>
                                        <p:cTn id="29" dur="500"/>
                                        <p:tgtEl>
                                          <p:spTgt spid="25"/>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randombar(horizontal)">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25" grpId="0"/>
      <p:bldP spid="26" grpId="0"/>
      <p:bldP spid="27"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3267</TotalTime>
  <Words>7276</Words>
  <Application>Microsoft Office PowerPoint</Application>
  <PresentationFormat>全屏显示(16:9)</PresentationFormat>
  <Paragraphs>635</Paragraphs>
  <Slides>66</Slides>
  <Notes>0</Notes>
  <HiddenSlides>0</HiddenSlides>
  <MMClips>0</MMClips>
  <ScaleCrop>false</ScaleCrop>
  <HeadingPairs>
    <vt:vector size="6" baseType="variant">
      <vt:variant>
        <vt:lpstr>已用的字体</vt:lpstr>
      </vt:variant>
      <vt:variant>
        <vt:i4>12</vt:i4>
      </vt:variant>
      <vt:variant>
        <vt:lpstr>主题</vt:lpstr>
      </vt:variant>
      <vt:variant>
        <vt:i4>6</vt:i4>
      </vt:variant>
      <vt:variant>
        <vt:lpstr>幻灯片标题</vt:lpstr>
      </vt:variant>
      <vt:variant>
        <vt:i4>66</vt:i4>
      </vt:variant>
    </vt:vector>
  </HeadingPairs>
  <TitlesOfParts>
    <vt:vector size="84" baseType="lpstr">
      <vt:lpstr>Droid Sans</vt:lpstr>
      <vt:lpstr>Open Sans</vt:lpstr>
      <vt:lpstr>等线</vt:lpstr>
      <vt:lpstr>方正书宋_GBK</vt:lpstr>
      <vt:lpstr>方正正中黑简体</vt:lpstr>
      <vt:lpstr>方正中倩简体</vt:lpstr>
      <vt:lpstr>黑体</vt:lpstr>
      <vt:lpstr>宋体</vt:lpstr>
      <vt:lpstr>微软雅黑</vt:lpstr>
      <vt:lpstr>Arial</vt:lpstr>
      <vt:lpstr>Cambria Math</vt:lpstr>
      <vt:lpstr>Times New Roman</vt:lpstr>
      <vt:lpstr>Office 主题​​</vt:lpstr>
      <vt:lpstr>1_Office 主题​​</vt:lpstr>
      <vt:lpstr>2_Office 主题​​</vt:lpstr>
      <vt:lpstr>3_Office 主题​​</vt:lpstr>
      <vt:lpstr>4_Office 主题​​</vt:lpstr>
      <vt:lpstr>5_Office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Administrator</cp:lastModifiedBy>
  <cp:revision>445</cp:revision>
  <dcterms:created xsi:type="dcterms:W3CDTF">2017-08-24T00:38:37Z</dcterms:created>
  <dcterms:modified xsi:type="dcterms:W3CDTF">2017-10-26T07:22:42Z</dcterms:modified>
</cp:coreProperties>
</file>