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8"/>
  </p:notesMasterIdLst>
  <p:sldIdLst>
    <p:sldId id="256" r:id="rId2"/>
    <p:sldId id="267" r:id="rId3"/>
    <p:sldId id="339" r:id="rId4"/>
    <p:sldId id="259" r:id="rId5"/>
    <p:sldId id="268" r:id="rId6"/>
    <p:sldId id="340" r:id="rId7"/>
    <p:sldId id="341" r:id="rId8"/>
    <p:sldId id="342" r:id="rId9"/>
    <p:sldId id="343" r:id="rId10"/>
    <p:sldId id="344" r:id="rId11"/>
    <p:sldId id="345" r:id="rId12"/>
    <p:sldId id="346" r:id="rId13"/>
    <p:sldId id="347" r:id="rId14"/>
    <p:sldId id="349" r:id="rId15"/>
    <p:sldId id="348" r:id="rId16"/>
    <p:sldId id="350" r:id="rId17"/>
    <p:sldId id="351" r:id="rId18"/>
    <p:sldId id="352" r:id="rId19"/>
    <p:sldId id="353" r:id="rId20"/>
    <p:sldId id="354" r:id="rId21"/>
    <p:sldId id="355" r:id="rId22"/>
    <p:sldId id="356" r:id="rId23"/>
    <p:sldId id="357" r:id="rId24"/>
    <p:sldId id="358" r:id="rId25"/>
    <p:sldId id="360" r:id="rId26"/>
    <p:sldId id="361" r:id="rId27"/>
    <p:sldId id="363" r:id="rId28"/>
    <p:sldId id="362" r:id="rId29"/>
    <p:sldId id="364" r:id="rId30"/>
    <p:sldId id="365" r:id="rId31"/>
    <p:sldId id="366" r:id="rId32"/>
    <p:sldId id="367" r:id="rId33"/>
    <p:sldId id="368" r:id="rId34"/>
    <p:sldId id="369" r:id="rId35"/>
    <p:sldId id="370" r:id="rId36"/>
    <p:sldId id="371" r:id="rId37"/>
    <p:sldId id="372" r:id="rId38"/>
    <p:sldId id="373" r:id="rId39"/>
    <p:sldId id="374" r:id="rId40"/>
    <p:sldId id="375" r:id="rId41"/>
    <p:sldId id="377" r:id="rId42"/>
    <p:sldId id="376" r:id="rId43"/>
    <p:sldId id="378" r:id="rId44"/>
    <p:sldId id="379" r:id="rId45"/>
    <p:sldId id="380" r:id="rId46"/>
    <p:sldId id="381" r:id="rId47"/>
    <p:sldId id="382" r:id="rId48"/>
    <p:sldId id="383" r:id="rId49"/>
    <p:sldId id="384" r:id="rId50"/>
    <p:sldId id="385" r:id="rId51"/>
    <p:sldId id="386" r:id="rId52"/>
    <p:sldId id="387" r:id="rId53"/>
    <p:sldId id="389" r:id="rId54"/>
    <p:sldId id="390" r:id="rId55"/>
    <p:sldId id="391" r:id="rId56"/>
    <p:sldId id="392" r:id="rId57"/>
    <p:sldId id="393" r:id="rId58"/>
    <p:sldId id="394" r:id="rId59"/>
    <p:sldId id="396" r:id="rId60"/>
    <p:sldId id="397" r:id="rId61"/>
    <p:sldId id="398" r:id="rId62"/>
    <p:sldId id="399" r:id="rId63"/>
    <p:sldId id="400" r:id="rId64"/>
    <p:sldId id="401" r:id="rId65"/>
    <p:sldId id="402" r:id="rId66"/>
    <p:sldId id="403" r:id="rId67"/>
    <p:sldId id="404" r:id="rId68"/>
    <p:sldId id="405" r:id="rId69"/>
    <p:sldId id="406" r:id="rId70"/>
    <p:sldId id="407" r:id="rId71"/>
    <p:sldId id="408" r:id="rId72"/>
    <p:sldId id="409" r:id="rId73"/>
    <p:sldId id="410" r:id="rId74"/>
    <p:sldId id="411" r:id="rId75"/>
    <p:sldId id="412" r:id="rId76"/>
    <p:sldId id="413" r:id="rId77"/>
    <p:sldId id="414" r:id="rId78"/>
    <p:sldId id="415" r:id="rId79"/>
    <p:sldId id="416" r:id="rId80"/>
    <p:sldId id="417" r:id="rId81"/>
    <p:sldId id="418" r:id="rId82"/>
    <p:sldId id="419" r:id="rId83"/>
    <p:sldId id="420" r:id="rId84"/>
    <p:sldId id="421" r:id="rId85"/>
    <p:sldId id="422" r:id="rId86"/>
    <p:sldId id="423" r:id="rId87"/>
    <p:sldId id="424" r:id="rId88"/>
    <p:sldId id="425" r:id="rId89"/>
    <p:sldId id="426" r:id="rId90"/>
    <p:sldId id="427" r:id="rId91"/>
    <p:sldId id="428" r:id="rId92"/>
    <p:sldId id="429" r:id="rId93"/>
    <p:sldId id="430" r:id="rId94"/>
    <p:sldId id="431" r:id="rId95"/>
    <p:sldId id="432" r:id="rId96"/>
    <p:sldId id="261" r:id="rId9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972"/>
    <a:srgbClr val="F5F5EB"/>
    <a:srgbClr val="365D7E"/>
    <a:srgbClr val="F6C954"/>
    <a:srgbClr val="E99414"/>
    <a:srgbClr val="E8646B"/>
    <a:srgbClr val="01AAE8"/>
    <a:srgbClr val="CAA51A"/>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4" autoAdjust="0"/>
    <p:restoredTop sz="94660"/>
  </p:normalViewPr>
  <p:slideViewPr>
    <p:cSldViewPr snapToGrid="0">
      <p:cViewPr varScale="1">
        <p:scale>
          <a:sx n="98" d="100"/>
          <a:sy n="98" d="100"/>
        </p:scale>
        <p:origin x="77" y="28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F6E1A-E549-4B70-917C-430D63EF1281}" type="datetimeFigureOut">
              <a:rPr lang="zh-CN" altLang="en-US" smtClean="0"/>
              <a:t>2017/10/26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74D63-EDE8-4C57-947F-59F7EB7C1C3D}" type="slidenum">
              <a:rPr lang="zh-CN" altLang="en-US" smtClean="0"/>
              <a:t>‹#›</a:t>
            </a:fld>
            <a:endParaRPr lang="zh-CN" altLang="en-US"/>
          </a:p>
        </p:txBody>
      </p:sp>
    </p:spTree>
    <p:extLst>
      <p:ext uri="{BB962C8B-B14F-4D97-AF65-F5344CB8AC3E}">
        <p14:creationId xmlns:p14="http://schemas.microsoft.com/office/powerpoint/2010/main" val="2724504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3ECA926-3ABE-4D2D-AFF3-2D7FC57D74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258300" cy="5143500"/>
          </a:xfrm>
          <a:prstGeom prst="rect">
            <a:avLst/>
          </a:prstGeom>
        </p:spPr>
      </p:pic>
      <p:sp>
        <p:nvSpPr>
          <p:cNvPr id="10" name="文本框 9">
            <a:extLst>
              <a:ext uri="{FF2B5EF4-FFF2-40B4-BE49-F238E27FC236}">
                <a16:creationId xmlns:a16="http://schemas.microsoft.com/office/drawing/2014/main" id="{431EBA66-E817-427B-8D65-9E7E4371C7CD}"/>
              </a:ext>
            </a:extLst>
          </p:cNvPr>
          <p:cNvSpPr txBox="1"/>
          <p:nvPr userDrawn="1"/>
        </p:nvSpPr>
        <p:spPr>
          <a:xfrm>
            <a:off x="2751625" y="2054691"/>
            <a:ext cx="6709875" cy="1015663"/>
          </a:xfrm>
          <a:prstGeom prst="rect">
            <a:avLst/>
          </a:prstGeom>
          <a:noFill/>
        </p:spPr>
        <p:txBody>
          <a:bodyPr wrap="square" rtlCol="0">
            <a:spAutoFit/>
          </a:bodyPr>
          <a:lstStyle/>
          <a:p>
            <a:r>
              <a:rPr lang="zh-CN" altLang="en-US" sz="6000" b="1" i="1" dirty="0">
                <a:solidFill>
                  <a:schemeClr val="bg1"/>
                </a:solidFill>
                <a:latin typeface="方正中倩简体" panose="03000509000000000000" pitchFamily="65" charset="-122"/>
                <a:ea typeface="方正中倩简体" panose="03000509000000000000" pitchFamily="65" charset="-122"/>
              </a:rPr>
              <a:t>液压与气压传动</a:t>
            </a:r>
          </a:p>
        </p:txBody>
      </p:sp>
    </p:spTree>
    <p:extLst>
      <p:ext uri="{BB962C8B-B14F-4D97-AF65-F5344CB8AC3E}">
        <p14:creationId xmlns:p14="http://schemas.microsoft.com/office/powerpoint/2010/main" val="304969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6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775237" y="1657275"/>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304156" y="1657243"/>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238968" y="4132907"/>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252998" y="291689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669060" y="2846549"/>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1048368" y="1371117"/>
            <a:ext cx="3352182" cy="93393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1068711" y="2623075"/>
            <a:ext cx="3352182" cy="9328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75270" y="4080699"/>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1068711" y="3890261"/>
            <a:ext cx="3352182"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6" name="圆角矩形 5">
            <a:extLst>
              <a:ext uri="{FF2B5EF4-FFF2-40B4-BE49-F238E27FC236}">
                <a16:creationId xmlns:a16="http://schemas.microsoft.com/office/drawing/2014/main" id="{ECEB1D05-E356-4133-8899-0679356FEB34}"/>
              </a:ext>
            </a:extLst>
          </p:cNvPr>
          <p:cNvSpPr/>
          <p:nvPr userDrawn="1"/>
        </p:nvSpPr>
        <p:spPr>
          <a:xfrm>
            <a:off x="5497217" y="1365250"/>
            <a:ext cx="3352180" cy="93980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497217" y="2622550"/>
            <a:ext cx="3352180" cy="93336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497217" y="3890261"/>
            <a:ext cx="3352180"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9" name="矩形 28">
            <a:extLst>
              <a:ext uri="{FF2B5EF4-FFF2-40B4-BE49-F238E27FC236}">
                <a16:creationId xmlns:a16="http://schemas.microsoft.com/office/drawing/2014/main" id="{654F3353-1189-4B28-BAD9-76F07AE9AE6E}"/>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178722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1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850350" y="1788924"/>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304156" y="1657243"/>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728037" y="638876"/>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252998" y="291689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577489" y="310471"/>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752391" y="2934459"/>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1048368" y="1371117"/>
            <a:ext cx="3352182" cy="93393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1068711" y="2623075"/>
            <a:ext cx="3352182" cy="9328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884680" y="4183254"/>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1068711" y="3890261"/>
            <a:ext cx="3352182"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73" name="组合 72">
            <a:extLst>
              <a:ext uri="{FF2B5EF4-FFF2-40B4-BE49-F238E27FC236}">
                <a16:creationId xmlns:a16="http://schemas.microsoft.com/office/drawing/2014/main" id="{C66E7BB8-4A2E-4608-9A28-E5751CD69EDC}"/>
              </a:ext>
            </a:extLst>
          </p:cNvPr>
          <p:cNvGrpSpPr/>
          <p:nvPr userDrawn="1"/>
        </p:nvGrpSpPr>
        <p:grpSpPr>
          <a:xfrm>
            <a:off x="201808" y="3993389"/>
            <a:ext cx="684889" cy="734891"/>
            <a:chOff x="11158538" y="2828925"/>
            <a:chExt cx="444499" cy="506413"/>
          </a:xfrm>
          <a:solidFill>
            <a:schemeClr val="bg1"/>
          </a:solidFill>
        </p:grpSpPr>
        <p:sp>
          <p:nvSpPr>
            <p:cNvPr id="74" name="Freeform 5">
              <a:extLst>
                <a:ext uri="{FF2B5EF4-FFF2-40B4-BE49-F238E27FC236}">
                  <a16:creationId xmlns:a16="http://schemas.microsoft.com/office/drawing/2014/main" id="{DAA43A22-0B2C-4C4C-A147-5AB12E86859B}"/>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 name="Freeform 6">
              <a:extLst>
                <a:ext uri="{FF2B5EF4-FFF2-40B4-BE49-F238E27FC236}">
                  <a16:creationId xmlns:a16="http://schemas.microsoft.com/office/drawing/2014/main" id="{9D628621-CD9D-4F45-840F-A92654C06155}"/>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 name="Freeform 7">
              <a:extLst>
                <a:ext uri="{FF2B5EF4-FFF2-40B4-BE49-F238E27FC236}">
                  <a16:creationId xmlns:a16="http://schemas.microsoft.com/office/drawing/2014/main" id="{F45A12EF-ECCA-4740-BF6A-81DDD9B9B7DA}"/>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 name="Freeform 8">
              <a:extLst>
                <a:ext uri="{FF2B5EF4-FFF2-40B4-BE49-F238E27FC236}">
                  <a16:creationId xmlns:a16="http://schemas.microsoft.com/office/drawing/2014/main" id="{2D2AA47D-67DA-405E-9231-9B090C930D9B}"/>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 name="Freeform 9">
              <a:extLst>
                <a:ext uri="{FF2B5EF4-FFF2-40B4-BE49-F238E27FC236}">
                  <a16:creationId xmlns:a16="http://schemas.microsoft.com/office/drawing/2014/main" id="{F76BEA2A-F9FD-4E72-BBD5-FD61C9ECFA4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 name="Freeform 10">
              <a:extLst>
                <a:ext uri="{FF2B5EF4-FFF2-40B4-BE49-F238E27FC236}">
                  <a16:creationId xmlns:a16="http://schemas.microsoft.com/office/drawing/2014/main" id="{7877B73A-D04E-4CE0-87AD-01EE055A391A}"/>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 name="Freeform 11">
              <a:extLst>
                <a:ext uri="{FF2B5EF4-FFF2-40B4-BE49-F238E27FC236}">
                  <a16:creationId xmlns:a16="http://schemas.microsoft.com/office/drawing/2014/main" id="{D7CC3915-1310-456E-90B7-57D28FE62609}"/>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 name="Freeform 12">
              <a:extLst>
                <a:ext uri="{FF2B5EF4-FFF2-40B4-BE49-F238E27FC236}">
                  <a16:creationId xmlns:a16="http://schemas.microsoft.com/office/drawing/2014/main" id="{A88501B8-A1D5-4474-8B0E-DD9D2EC06065}"/>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 name="Freeform 13">
              <a:extLst>
                <a:ext uri="{FF2B5EF4-FFF2-40B4-BE49-F238E27FC236}">
                  <a16:creationId xmlns:a16="http://schemas.microsoft.com/office/drawing/2014/main" id="{0EAC252E-2F23-4E00-AFE2-687293515F02}"/>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 name="Freeform 14">
              <a:extLst>
                <a:ext uri="{FF2B5EF4-FFF2-40B4-BE49-F238E27FC236}">
                  <a16:creationId xmlns:a16="http://schemas.microsoft.com/office/drawing/2014/main" id="{BB554C2F-929E-4BCD-BA31-CC45466FD5C6}"/>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 name="Freeform 15">
              <a:extLst>
                <a:ext uri="{FF2B5EF4-FFF2-40B4-BE49-F238E27FC236}">
                  <a16:creationId xmlns:a16="http://schemas.microsoft.com/office/drawing/2014/main" id="{45842A2B-4B4A-449D-8D43-04B1E38E47F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 name="Freeform 16">
              <a:extLst>
                <a:ext uri="{FF2B5EF4-FFF2-40B4-BE49-F238E27FC236}">
                  <a16:creationId xmlns:a16="http://schemas.microsoft.com/office/drawing/2014/main" id="{F1DD3E77-8E0B-41FC-ABAE-3DCB0FD215BC}"/>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86" name="圆角矩形 5">
            <a:extLst>
              <a:ext uri="{FF2B5EF4-FFF2-40B4-BE49-F238E27FC236}">
                <a16:creationId xmlns:a16="http://schemas.microsoft.com/office/drawing/2014/main" id="{ECEB1D05-E356-4133-8899-0679356FEB34}"/>
              </a:ext>
            </a:extLst>
          </p:cNvPr>
          <p:cNvSpPr/>
          <p:nvPr userDrawn="1"/>
        </p:nvSpPr>
        <p:spPr>
          <a:xfrm>
            <a:off x="5577489" y="15092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577489" y="2733168"/>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605167" y="3942658"/>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92797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5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704937" y="2574047"/>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223108" y="715161"/>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623531" y="1532723"/>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158121" y="171674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93719" y="3481375"/>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01852" y="4446696"/>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73" name="组合 72">
            <a:extLst>
              <a:ext uri="{FF2B5EF4-FFF2-40B4-BE49-F238E27FC236}">
                <a16:creationId xmlns:a16="http://schemas.microsoft.com/office/drawing/2014/main" id="{C66E7BB8-4A2E-4608-9A28-E5751CD69EDC}"/>
              </a:ext>
            </a:extLst>
          </p:cNvPr>
          <p:cNvGrpSpPr/>
          <p:nvPr userDrawn="1"/>
        </p:nvGrpSpPr>
        <p:grpSpPr>
          <a:xfrm>
            <a:off x="158121" y="2445250"/>
            <a:ext cx="564772" cy="604059"/>
            <a:chOff x="11158538" y="2828925"/>
            <a:chExt cx="444499" cy="506413"/>
          </a:xfrm>
          <a:solidFill>
            <a:schemeClr val="bg1"/>
          </a:solidFill>
        </p:grpSpPr>
        <p:sp>
          <p:nvSpPr>
            <p:cNvPr id="74" name="Freeform 5">
              <a:extLst>
                <a:ext uri="{FF2B5EF4-FFF2-40B4-BE49-F238E27FC236}">
                  <a16:creationId xmlns:a16="http://schemas.microsoft.com/office/drawing/2014/main" id="{DAA43A22-0B2C-4C4C-A147-5AB12E86859B}"/>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 name="Freeform 6">
              <a:extLst>
                <a:ext uri="{FF2B5EF4-FFF2-40B4-BE49-F238E27FC236}">
                  <a16:creationId xmlns:a16="http://schemas.microsoft.com/office/drawing/2014/main" id="{9D628621-CD9D-4F45-840F-A92654C06155}"/>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 name="Freeform 7">
              <a:extLst>
                <a:ext uri="{FF2B5EF4-FFF2-40B4-BE49-F238E27FC236}">
                  <a16:creationId xmlns:a16="http://schemas.microsoft.com/office/drawing/2014/main" id="{F45A12EF-ECCA-4740-BF6A-81DDD9B9B7DA}"/>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 name="Freeform 8">
              <a:extLst>
                <a:ext uri="{FF2B5EF4-FFF2-40B4-BE49-F238E27FC236}">
                  <a16:creationId xmlns:a16="http://schemas.microsoft.com/office/drawing/2014/main" id="{2D2AA47D-67DA-405E-9231-9B090C930D9B}"/>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 name="Freeform 9">
              <a:extLst>
                <a:ext uri="{FF2B5EF4-FFF2-40B4-BE49-F238E27FC236}">
                  <a16:creationId xmlns:a16="http://schemas.microsoft.com/office/drawing/2014/main" id="{F76BEA2A-F9FD-4E72-BBD5-FD61C9ECFA4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 name="Freeform 10">
              <a:extLst>
                <a:ext uri="{FF2B5EF4-FFF2-40B4-BE49-F238E27FC236}">
                  <a16:creationId xmlns:a16="http://schemas.microsoft.com/office/drawing/2014/main" id="{7877B73A-D04E-4CE0-87AD-01EE055A391A}"/>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 name="Freeform 11">
              <a:extLst>
                <a:ext uri="{FF2B5EF4-FFF2-40B4-BE49-F238E27FC236}">
                  <a16:creationId xmlns:a16="http://schemas.microsoft.com/office/drawing/2014/main" id="{D7CC3915-1310-456E-90B7-57D28FE62609}"/>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 name="Freeform 12">
              <a:extLst>
                <a:ext uri="{FF2B5EF4-FFF2-40B4-BE49-F238E27FC236}">
                  <a16:creationId xmlns:a16="http://schemas.microsoft.com/office/drawing/2014/main" id="{A88501B8-A1D5-4474-8B0E-DD9D2EC06065}"/>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 name="Freeform 13">
              <a:extLst>
                <a:ext uri="{FF2B5EF4-FFF2-40B4-BE49-F238E27FC236}">
                  <a16:creationId xmlns:a16="http://schemas.microsoft.com/office/drawing/2014/main" id="{0EAC252E-2F23-4E00-AFE2-687293515F02}"/>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 name="Freeform 14">
              <a:extLst>
                <a:ext uri="{FF2B5EF4-FFF2-40B4-BE49-F238E27FC236}">
                  <a16:creationId xmlns:a16="http://schemas.microsoft.com/office/drawing/2014/main" id="{BB554C2F-929E-4BCD-BA31-CC45466FD5C6}"/>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 name="Freeform 15">
              <a:extLst>
                <a:ext uri="{FF2B5EF4-FFF2-40B4-BE49-F238E27FC236}">
                  <a16:creationId xmlns:a16="http://schemas.microsoft.com/office/drawing/2014/main" id="{45842A2B-4B4A-449D-8D43-04B1E38E47F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 name="Freeform 16">
              <a:extLst>
                <a:ext uri="{FF2B5EF4-FFF2-40B4-BE49-F238E27FC236}">
                  <a16:creationId xmlns:a16="http://schemas.microsoft.com/office/drawing/2014/main" id="{F1DD3E77-8E0B-41FC-ABAE-3DCB0FD215BC}"/>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60" name="圆角矩形 5">
            <a:extLst>
              <a:ext uri="{FF2B5EF4-FFF2-40B4-BE49-F238E27FC236}">
                <a16:creationId xmlns:a16="http://schemas.microsoft.com/office/drawing/2014/main" id="{2787E28C-1393-4C03-B149-9D131FEFC85B}"/>
              </a:ext>
            </a:extLst>
          </p:cNvPr>
          <p:cNvSpPr/>
          <p:nvPr userDrawn="1"/>
        </p:nvSpPr>
        <p:spPr>
          <a:xfrm>
            <a:off x="886697" y="586628"/>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4" name="圆角矩形 5">
            <a:extLst>
              <a:ext uri="{FF2B5EF4-FFF2-40B4-BE49-F238E27FC236}">
                <a16:creationId xmlns:a16="http://schemas.microsoft.com/office/drawing/2014/main" id="{895A52EE-02A3-4FB6-8820-97958A2451BB}"/>
              </a:ext>
            </a:extLst>
          </p:cNvPr>
          <p:cNvSpPr/>
          <p:nvPr userDrawn="1"/>
        </p:nvSpPr>
        <p:spPr>
          <a:xfrm>
            <a:off x="886697" y="1472749"/>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5" name="圆角矩形 5">
            <a:extLst>
              <a:ext uri="{FF2B5EF4-FFF2-40B4-BE49-F238E27FC236}">
                <a16:creationId xmlns:a16="http://schemas.microsoft.com/office/drawing/2014/main" id="{801E20F9-007C-4508-B173-1F120A199734}"/>
              </a:ext>
            </a:extLst>
          </p:cNvPr>
          <p:cNvSpPr/>
          <p:nvPr userDrawn="1"/>
        </p:nvSpPr>
        <p:spPr>
          <a:xfrm>
            <a:off x="886697" y="2417026"/>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6" name="圆角矩形 5">
            <a:extLst>
              <a:ext uri="{FF2B5EF4-FFF2-40B4-BE49-F238E27FC236}">
                <a16:creationId xmlns:a16="http://schemas.microsoft.com/office/drawing/2014/main" id="{A5CDE024-19AD-4A0B-B258-01FB82094B22}"/>
              </a:ext>
            </a:extLst>
          </p:cNvPr>
          <p:cNvSpPr/>
          <p:nvPr userDrawn="1"/>
        </p:nvSpPr>
        <p:spPr>
          <a:xfrm>
            <a:off x="886697" y="4305580"/>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7" name="圆角矩形 5">
            <a:extLst>
              <a:ext uri="{FF2B5EF4-FFF2-40B4-BE49-F238E27FC236}">
                <a16:creationId xmlns:a16="http://schemas.microsoft.com/office/drawing/2014/main" id="{6FB024B9-0A28-41F7-840B-A57286F24809}"/>
              </a:ext>
            </a:extLst>
          </p:cNvPr>
          <p:cNvSpPr/>
          <p:nvPr userDrawn="1"/>
        </p:nvSpPr>
        <p:spPr>
          <a:xfrm>
            <a:off x="886697" y="3361303"/>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8" name="组合 9">
            <a:extLst>
              <a:ext uri="{FF2B5EF4-FFF2-40B4-BE49-F238E27FC236}">
                <a16:creationId xmlns:a16="http://schemas.microsoft.com/office/drawing/2014/main" id="{F2897FF1-D95A-4B77-869B-516A46F6C93F}"/>
              </a:ext>
            </a:extLst>
          </p:cNvPr>
          <p:cNvGrpSpPr>
            <a:grpSpLocks/>
          </p:cNvGrpSpPr>
          <p:nvPr userDrawn="1"/>
        </p:nvGrpSpPr>
        <p:grpSpPr bwMode="auto">
          <a:xfrm>
            <a:off x="162554" y="3620960"/>
            <a:ext cx="535340" cy="321698"/>
            <a:chOff x="5798020" y="3988475"/>
            <a:chExt cx="1659130" cy="776059"/>
          </a:xfrm>
        </p:grpSpPr>
        <p:sp>
          <p:nvSpPr>
            <p:cNvPr id="70" name="等腰三角形 69">
              <a:extLst>
                <a:ext uri="{FF2B5EF4-FFF2-40B4-BE49-F238E27FC236}">
                  <a16:creationId xmlns:a16="http://schemas.microsoft.com/office/drawing/2014/main" id="{C1101A95-C2A4-465A-842E-1FD43AF603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 name="等腰三角形 70">
              <a:extLst>
                <a:ext uri="{FF2B5EF4-FFF2-40B4-BE49-F238E27FC236}">
                  <a16:creationId xmlns:a16="http://schemas.microsoft.com/office/drawing/2014/main" id="{F4E05295-FCFB-4586-9ABF-58C192B0653D}"/>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等腰三角形 71">
              <a:extLst>
                <a:ext uri="{FF2B5EF4-FFF2-40B4-BE49-F238E27FC236}">
                  <a16:creationId xmlns:a16="http://schemas.microsoft.com/office/drawing/2014/main" id="{BA4F2BE4-53CB-4640-AB7A-D04FACFB63E8}"/>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89" name="组合 5">
            <a:extLst>
              <a:ext uri="{FF2B5EF4-FFF2-40B4-BE49-F238E27FC236}">
                <a16:creationId xmlns:a16="http://schemas.microsoft.com/office/drawing/2014/main" id="{F54AD622-2D0E-4AD5-A6E0-2886E0A30029}"/>
              </a:ext>
            </a:extLst>
          </p:cNvPr>
          <p:cNvGrpSpPr>
            <a:grpSpLocks/>
          </p:cNvGrpSpPr>
          <p:nvPr userDrawn="1"/>
        </p:nvGrpSpPr>
        <p:grpSpPr bwMode="auto">
          <a:xfrm>
            <a:off x="221195" y="4456705"/>
            <a:ext cx="395853" cy="388593"/>
            <a:chOff x="5398306" y="552049"/>
            <a:chExt cx="835710" cy="731456"/>
          </a:xfrm>
        </p:grpSpPr>
        <p:sp>
          <p:nvSpPr>
            <p:cNvPr id="90" name="等腰三角形 89">
              <a:extLst>
                <a:ext uri="{FF2B5EF4-FFF2-40B4-BE49-F238E27FC236}">
                  <a16:creationId xmlns:a16="http://schemas.microsoft.com/office/drawing/2014/main" id="{96FC88DF-5F67-4F95-96AD-264AEBDEED38}"/>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等腰三角形 90">
              <a:extLst>
                <a:ext uri="{FF2B5EF4-FFF2-40B4-BE49-F238E27FC236}">
                  <a16:creationId xmlns:a16="http://schemas.microsoft.com/office/drawing/2014/main" id="{97E7941F-B61A-463C-BA19-3D6714B42A3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 name="圆角矩形 5">
            <a:extLst>
              <a:ext uri="{FF2B5EF4-FFF2-40B4-BE49-F238E27FC236}">
                <a16:creationId xmlns:a16="http://schemas.microsoft.com/office/drawing/2014/main" id="{1B045E0B-4F39-4F9C-8524-08BD2855BDA7}"/>
              </a:ext>
            </a:extLst>
          </p:cNvPr>
          <p:cNvSpPr/>
          <p:nvPr userDrawn="1"/>
        </p:nvSpPr>
        <p:spPr>
          <a:xfrm>
            <a:off x="5560681" y="1472749"/>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3" name="圆角矩形 5">
            <a:extLst>
              <a:ext uri="{FF2B5EF4-FFF2-40B4-BE49-F238E27FC236}">
                <a16:creationId xmlns:a16="http://schemas.microsoft.com/office/drawing/2014/main" id="{D219E933-8BB3-4ADA-BA94-21805DAF0AAC}"/>
              </a:ext>
            </a:extLst>
          </p:cNvPr>
          <p:cNvSpPr/>
          <p:nvPr userDrawn="1"/>
        </p:nvSpPr>
        <p:spPr>
          <a:xfrm>
            <a:off x="5560681" y="2417026"/>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4" name="圆角矩形 5">
            <a:extLst>
              <a:ext uri="{FF2B5EF4-FFF2-40B4-BE49-F238E27FC236}">
                <a16:creationId xmlns:a16="http://schemas.microsoft.com/office/drawing/2014/main" id="{74C140D0-5C92-422A-A11A-93331D72C3DD}"/>
              </a:ext>
            </a:extLst>
          </p:cNvPr>
          <p:cNvSpPr/>
          <p:nvPr userDrawn="1"/>
        </p:nvSpPr>
        <p:spPr>
          <a:xfrm>
            <a:off x="5560681" y="4305580"/>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5" name="圆角矩形 5">
            <a:extLst>
              <a:ext uri="{FF2B5EF4-FFF2-40B4-BE49-F238E27FC236}">
                <a16:creationId xmlns:a16="http://schemas.microsoft.com/office/drawing/2014/main" id="{0CCDAEF8-B68C-4EB5-8D29-20E5DFB1A294}"/>
              </a:ext>
            </a:extLst>
          </p:cNvPr>
          <p:cNvSpPr/>
          <p:nvPr userDrawn="1"/>
        </p:nvSpPr>
        <p:spPr>
          <a:xfrm>
            <a:off x="5560681" y="3361303"/>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74336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rgbClr val="E8646B">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22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sp>
        <p:nvSpPr>
          <p:cNvPr id="18" name="任意多边形: 形状 17">
            <a:extLst>
              <a:ext uri="{FF2B5EF4-FFF2-40B4-BE49-F238E27FC236}">
                <a16:creationId xmlns:a16="http://schemas.microsoft.com/office/drawing/2014/main" id="{E1645079-34CA-49DD-A198-701D9E0D29B0}"/>
              </a:ext>
            </a:extLst>
          </p:cNvPr>
          <p:cNvSpPr/>
          <p:nvPr userDrawn="1"/>
        </p:nvSpPr>
        <p:spPr>
          <a:xfrm rot="1872629">
            <a:off x="5926493" y="344949"/>
            <a:ext cx="3582272" cy="1767553"/>
          </a:xfrm>
          <a:custGeom>
            <a:avLst/>
            <a:gdLst>
              <a:gd name="connsiteX0" fmla="*/ 2200804 w 4698788"/>
              <a:gd name="connsiteY0" fmla="*/ 1736770 h 2362544"/>
              <a:gd name="connsiteX1" fmla="*/ 4396613 w 4698788"/>
              <a:gd name="connsiteY1" fmla="*/ 1040806 h 2362544"/>
              <a:gd name="connsiteX2" fmla="*/ 4698788 w 4698788"/>
              <a:gd name="connsiteY2" fmla="*/ 1994190 h 2362544"/>
              <a:gd name="connsiteX3" fmla="*/ 1643573 w 4698788"/>
              <a:gd name="connsiteY3" fmla="*/ 1436806 h 2362544"/>
              <a:gd name="connsiteX4" fmla="*/ 1836454 w 4698788"/>
              <a:gd name="connsiteY4" fmla="*/ 1754306 h 2362544"/>
              <a:gd name="connsiteX5" fmla="*/ 1450692 w 4698788"/>
              <a:gd name="connsiteY5" fmla="*/ 1754306 h 2362544"/>
              <a:gd name="connsiteX6" fmla="*/ 415321 w 4698788"/>
              <a:gd name="connsiteY6" fmla="*/ 1912253 h 2362544"/>
              <a:gd name="connsiteX7" fmla="*/ 1042521 w 4698788"/>
              <a:gd name="connsiteY7" fmla="*/ 1993209 h 2362544"/>
              <a:gd name="connsiteX8" fmla="*/ 503211 w 4698788"/>
              <a:gd name="connsiteY8" fmla="*/ 2362544 h 2362544"/>
              <a:gd name="connsiteX9" fmla="*/ 1153241 w 4698788"/>
              <a:gd name="connsiteY9" fmla="*/ 604968 h 2362544"/>
              <a:gd name="connsiteX10" fmla="*/ 1397335 w 4698788"/>
              <a:gd name="connsiteY10" fmla="*/ 505652 h 2362544"/>
              <a:gd name="connsiteX11" fmla="*/ 1500245 w 4698788"/>
              <a:gd name="connsiteY11" fmla="*/ 1108197 h 2362544"/>
              <a:gd name="connsiteX12" fmla="*/ 2150717 w 4698788"/>
              <a:gd name="connsiteY12" fmla="*/ 0 h 2362544"/>
              <a:gd name="connsiteX13" fmla="*/ 2833952 w 4698788"/>
              <a:gd name="connsiteY13" fmla="*/ 295850 h 2362544"/>
              <a:gd name="connsiteX14" fmla="*/ 1875503 w 4698788"/>
              <a:gd name="connsiteY14" fmla="*/ 1299378 h 2362544"/>
              <a:gd name="connsiteX15" fmla="*/ 218304 w 4698788"/>
              <a:gd name="connsiteY15" fmla="*/ 689732 h 2362544"/>
              <a:gd name="connsiteX16" fmla="*/ 1126657 w 4698788"/>
              <a:gd name="connsiteY16" fmla="*/ 1440414 h 2362544"/>
              <a:gd name="connsiteX17" fmla="*/ 0 w 4698788"/>
              <a:gd name="connsiteY17" fmla="*/ 1095057 h 236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98788" h="2362544">
                <a:moveTo>
                  <a:pt x="2200804" y="1736770"/>
                </a:moveTo>
                <a:lnTo>
                  <a:pt x="4396613" y="1040806"/>
                </a:lnTo>
                <a:lnTo>
                  <a:pt x="4698788" y="1994190"/>
                </a:lnTo>
                <a:close/>
                <a:moveTo>
                  <a:pt x="1643573" y="1436806"/>
                </a:moveTo>
                <a:lnTo>
                  <a:pt x="1836454" y="1754306"/>
                </a:lnTo>
                <a:lnTo>
                  <a:pt x="1450692" y="1754306"/>
                </a:lnTo>
                <a:close/>
                <a:moveTo>
                  <a:pt x="415321" y="1912253"/>
                </a:moveTo>
                <a:lnTo>
                  <a:pt x="1042521" y="1993209"/>
                </a:lnTo>
                <a:lnTo>
                  <a:pt x="503211" y="2362544"/>
                </a:lnTo>
                <a:close/>
                <a:moveTo>
                  <a:pt x="1153241" y="604968"/>
                </a:moveTo>
                <a:lnTo>
                  <a:pt x="1397335" y="505652"/>
                </a:lnTo>
                <a:lnTo>
                  <a:pt x="1500245" y="1108197"/>
                </a:lnTo>
                <a:close/>
                <a:moveTo>
                  <a:pt x="2150717" y="0"/>
                </a:moveTo>
                <a:lnTo>
                  <a:pt x="2833952" y="295850"/>
                </a:lnTo>
                <a:lnTo>
                  <a:pt x="1875503" y="1299378"/>
                </a:lnTo>
                <a:close/>
                <a:moveTo>
                  <a:pt x="218304" y="689732"/>
                </a:moveTo>
                <a:lnTo>
                  <a:pt x="1126657" y="1440414"/>
                </a:lnTo>
                <a:lnTo>
                  <a:pt x="0" y="1095057"/>
                </a:lnTo>
                <a:close/>
              </a:path>
            </a:pathLst>
          </a:custGeom>
          <a:solidFill>
            <a:srgbClr val="CAA51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cxnSp>
        <p:nvCxnSpPr>
          <p:cNvPr id="22" name="直接连接符 21">
            <a:extLst>
              <a:ext uri="{FF2B5EF4-FFF2-40B4-BE49-F238E27FC236}">
                <a16:creationId xmlns:a16="http://schemas.microsoft.com/office/drawing/2014/main" id="{C76ECF66-5115-442A-AF50-B65B5B1CA7EA}"/>
              </a:ext>
            </a:extLst>
          </p:cNvPr>
          <p:cNvCxnSpPr>
            <a:cxnSpLocks/>
          </p:cNvCxnSpPr>
          <p:nvPr userDrawn="1"/>
        </p:nvCxnSpPr>
        <p:spPr>
          <a:xfrm flipH="1">
            <a:off x="1739970" y="-95250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B6BEF82-0ADD-4EF7-B68D-75E11CB7BDD6}"/>
              </a:ext>
            </a:extLst>
          </p:cNvPr>
          <p:cNvCxnSpPr>
            <a:cxnSpLocks/>
          </p:cNvCxnSpPr>
          <p:nvPr userDrawn="1"/>
        </p:nvCxnSpPr>
        <p:spPr>
          <a:xfrm flipH="1">
            <a:off x="389008" y="3833932"/>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431401A-6012-43C0-AF88-5F448F875123}"/>
              </a:ext>
            </a:extLst>
          </p:cNvPr>
          <p:cNvCxnSpPr>
            <a:cxnSpLocks/>
          </p:cNvCxnSpPr>
          <p:nvPr userDrawn="1"/>
        </p:nvCxnSpPr>
        <p:spPr>
          <a:xfrm flipH="1">
            <a:off x="-1515992" y="228112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38BEDAD-9AB1-4805-A3B2-E36D99B3A4E8}"/>
              </a:ext>
            </a:extLst>
          </p:cNvPr>
          <p:cNvCxnSpPr>
            <a:cxnSpLocks/>
          </p:cNvCxnSpPr>
          <p:nvPr userDrawn="1"/>
        </p:nvCxnSpPr>
        <p:spPr>
          <a:xfrm flipH="1">
            <a:off x="5334000" y="3983797"/>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38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5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33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6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8" name="任意多边形: 形状 17">
            <a:extLst>
              <a:ext uri="{FF2B5EF4-FFF2-40B4-BE49-F238E27FC236}">
                <a16:creationId xmlns:a16="http://schemas.microsoft.com/office/drawing/2014/main" id="{E1645079-34CA-49DD-A198-701D9E0D29B0}"/>
              </a:ext>
            </a:extLst>
          </p:cNvPr>
          <p:cNvSpPr/>
          <p:nvPr userDrawn="1"/>
        </p:nvSpPr>
        <p:spPr>
          <a:xfrm rot="1872629">
            <a:off x="5926493" y="344949"/>
            <a:ext cx="3582272" cy="1767553"/>
          </a:xfrm>
          <a:custGeom>
            <a:avLst/>
            <a:gdLst>
              <a:gd name="connsiteX0" fmla="*/ 2200804 w 4698788"/>
              <a:gd name="connsiteY0" fmla="*/ 1736770 h 2362544"/>
              <a:gd name="connsiteX1" fmla="*/ 4396613 w 4698788"/>
              <a:gd name="connsiteY1" fmla="*/ 1040806 h 2362544"/>
              <a:gd name="connsiteX2" fmla="*/ 4698788 w 4698788"/>
              <a:gd name="connsiteY2" fmla="*/ 1994190 h 2362544"/>
              <a:gd name="connsiteX3" fmla="*/ 1643573 w 4698788"/>
              <a:gd name="connsiteY3" fmla="*/ 1436806 h 2362544"/>
              <a:gd name="connsiteX4" fmla="*/ 1836454 w 4698788"/>
              <a:gd name="connsiteY4" fmla="*/ 1754306 h 2362544"/>
              <a:gd name="connsiteX5" fmla="*/ 1450692 w 4698788"/>
              <a:gd name="connsiteY5" fmla="*/ 1754306 h 2362544"/>
              <a:gd name="connsiteX6" fmla="*/ 415321 w 4698788"/>
              <a:gd name="connsiteY6" fmla="*/ 1912253 h 2362544"/>
              <a:gd name="connsiteX7" fmla="*/ 1042521 w 4698788"/>
              <a:gd name="connsiteY7" fmla="*/ 1993209 h 2362544"/>
              <a:gd name="connsiteX8" fmla="*/ 503211 w 4698788"/>
              <a:gd name="connsiteY8" fmla="*/ 2362544 h 2362544"/>
              <a:gd name="connsiteX9" fmla="*/ 1153241 w 4698788"/>
              <a:gd name="connsiteY9" fmla="*/ 604968 h 2362544"/>
              <a:gd name="connsiteX10" fmla="*/ 1397335 w 4698788"/>
              <a:gd name="connsiteY10" fmla="*/ 505652 h 2362544"/>
              <a:gd name="connsiteX11" fmla="*/ 1500245 w 4698788"/>
              <a:gd name="connsiteY11" fmla="*/ 1108197 h 2362544"/>
              <a:gd name="connsiteX12" fmla="*/ 2150717 w 4698788"/>
              <a:gd name="connsiteY12" fmla="*/ 0 h 2362544"/>
              <a:gd name="connsiteX13" fmla="*/ 2833952 w 4698788"/>
              <a:gd name="connsiteY13" fmla="*/ 295850 h 2362544"/>
              <a:gd name="connsiteX14" fmla="*/ 1875503 w 4698788"/>
              <a:gd name="connsiteY14" fmla="*/ 1299378 h 2362544"/>
              <a:gd name="connsiteX15" fmla="*/ 218304 w 4698788"/>
              <a:gd name="connsiteY15" fmla="*/ 689732 h 2362544"/>
              <a:gd name="connsiteX16" fmla="*/ 1126657 w 4698788"/>
              <a:gd name="connsiteY16" fmla="*/ 1440414 h 2362544"/>
              <a:gd name="connsiteX17" fmla="*/ 0 w 4698788"/>
              <a:gd name="connsiteY17" fmla="*/ 1095057 h 236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98788" h="2362544">
                <a:moveTo>
                  <a:pt x="2200804" y="1736770"/>
                </a:moveTo>
                <a:lnTo>
                  <a:pt x="4396613" y="1040806"/>
                </a:lnTo>
                <a:lnTo>
                  <a:pt x="4698788" y="1994190"/>
                </a:lnTo>
                <a:close/>
                <a:moveTo>
                  <a:pt x="1643573" y="1436806"/>
                </a:moveTo>
                <a:lnTo>
                  <a:pt x="1836454" y="1754306"/>
                </a:lnTo>
                <a:lnTo>
                  <a:pt x="1450692" y="1754306"/>
                </a:lnTo>
                <a:close/>
                <a:moveTo>
                  <a:pt x="415321" y="1912253"/>
                </a:moveTo>
                <a:lnTo>
                  <a:pt x="1042521" y="1993209"/>
                </a:lnTo>
                <a:lnTo>
                  <a:pt x="503211" y="2362544"/>
                </a:lnTo>
                <a:close/>
                <a:moveTo>
                  <a:pt x="1153241" y="604968"/>
                </a:moveTo>
                <a:lnTo>
                  <a:pt x="1397335" y="505652"/>
                </a:lnTo>
                <a:lnTo>
                  <a:pt x="1500245" y="1108197"/>
                </a:lnTo>
                <a:close/>
                <a:moveTo>
                  <a:pt x="2150717" y="0"/>
                </a:moveTo>
                <a:lnTo>
                  <a:pt x="2833952" y="295850"/>
                </a:lnTo>
                <a:lnTo>
                  <a:pt x="1875503" y="1299378"/>
                </a:lnTo>
                <a:close/>
                <a:moveTo>
                  <a:pt x="218304" y="689732"/>
                </a:moveTo>
                <a:lnTo>
                  <a:pt x="1126657" y="1440414"/>
                </a:lnTo>
                <a:lnTo>
                  <a:pt x="0" y="1095057"/>
                </a:lnTo>
                <a:close/>
              </a:path>
            </a:pathLst>
          </a:custGeom>
          <a:solidFill>
            <a:srgbClr val="01AA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cxnSp>
        <p:nvCxnSpPr>
          <p:cNvPr id="22" name="直接连接符 21">
            <a:extLst>
              <a:ext uri="{FF2B5EF4-FFF2-40B4-BE49-F238E27FC236}">
                <a16:creationId xmlns:a16="http://schemas.microsoft.com/office/drawing/2014/main" id="{C76ECF66-5115-442A-AF50-B65B5B1CA7EA}"/>
              </a:ext>
            </a:extLst>
          </p:cNvPr>
          <p:cNvCxnSpPr>
            <a:cxnSpLocks/>
          </p:cNvCxnSpPr>
          <p:nvPr userDrawn="1"/>
        </p:nvCxnSpPr>
        <p:spPr>
          <a:xfrm flipH="1">
            <a:off x="1739970" y="-95250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B6BEF82-0ADD-4EF7-B68D-75E11CB7BDD6}"/>
              </a:ext>
            </a:extLst>
          </p:cNvPr>
          <p:cNvCxnSpPr>
            <a:cxnSpLocks/>
          </p:cNvCxnSpPr>
          <p:nvPr userDrawn="1"/>
        </p:nvCxnSpPr>
        <p:spPr>
          <a:xfrm flipH="1">
            <a:off x="389008" y="3833932"/>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431401A-6012-43C0-AF88-5F448F875123}"/>
              </a:ext>
            </a:extLst>
          </p:cNvPr>
          <p:cNvCxnSpPr>
            <a:cxnSpLocks/>
          </p:cNvCxnSpPr>
          <p:nvPr userDrawn="1"/>
        </p:nvCxnSpPr>
        <p:spPr>
          <a:xfrm flipH="1">
            <a:off x="-1515992" y="228112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38BEDAD-9AB1-4805-A3B2-E36D99B3A4E8}"/>
              </a:ext>
            </a:extLst>
          </p:cNvPr>
          <p:cNvCxnSpPr>
            <a:cxnSpLocks/>
          </p:cNvCxnSpPr>
          <p:nvPr userDrawn="1"/>
        </p:nvCxnSpPr>
        <p:spPr>
          <a:xfrm flipH="1">
            <a:off x="5334000" y="3983797"/>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30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7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rgbClr val="E8646B">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29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311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id="{EFD71DE3-7127-4ADD-8C88-545CE769B607}"/>
              </a:ext>
            </a:extLst>
          </p:cNvPr>
          <p:cNvSpPr/>
          <p:nvPr userDrawn="1"/>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直角三角形 2">
            <a:extLst>
              <a:ext uri="{FF2B5EF4-FFF2-40B4-BE49-F238E27FC236}">
                <a16:creationId xmlns:a16="http://schemas.microsoft.com/office/drawing/2014/main" id="{A80A0638-622C-4C77-B690-3379957F3E34}"/>
              </a:ext>
            </a:extLst>
          </p:cNvPr>
          <p:cNvSpPr/>
          <p:nvPr userDrawn="1"/>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770884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3_标题和内容">
    <p:spTree>
      <p:nvGrpSpPr>
        <p:cNvPr id="1" name=""/>
        <p:cNvGrpSpPr/>
        <p:nvPr/>
      </p:nvGrpSpPr>
      <p:grpSpPr>
        <a:xfrm>
          <a:off x="0" y="0"/>
          <a:ext cx="0" cy="0"/>
          <a:chOff x="0" y="0"/>
          <a:chExt cx="0" cy="0"/>
        </a:xfrm>
      </p:grpSpPr>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156419" y="960569"/>
            <a:ext cx="1192825" cy="893633"/>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156419" y="3131184"/>
            <a:ext cx="1337187" cy="838483"/>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8842" y="893811"/>
            <a:ext cx="3024505" cy="114572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8841" y="2962947"/>
            <a:ext cx="3024505" cy="1145728"/>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99775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标题和内容">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id="{ECE674EB-9855-46C4-955D-A16DEE538EA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90729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43856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4_标题和内容">
    <p:spTree>
      <p:nvGrpSpPr>
        <p:cNvPr id="1" name=""/>
        <p:cNvGrpSpPr/>
        <p:nvPr/>
      </p:nvGrpSpPr>
      <p:grpSpPr>
        <a:xfrm>
          <a:off x="0" y="0"/>
          <a:ext cx="0" cy="0"/>
          <a:chOff x="0" y="0"/>
          <a:chExt cx="0" cy="0"/>
        </a:xfrm>
      </p:grpSpPr>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315898" y="2167899"/>
            <a:ext cx="981308" cy="975620"/>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176366" y="679844"/>
            <a:ext cx="1205525" cy="969833"/>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147339" y="3712540"/>
            <a:ext cx="1263577" cy="901983"/>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18042" y="708473"/>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9" name="圆角矩形 5">
            <a:extLst>
              <a:ext uri="{FF2B5EF4-FFF2-40B4-BE49-F238E27FC236}">
                <a16:creationId xmlns:a16="http://schemas.microsoft.com/office/drawing/2014/main" id="{AB5C48B8-6319-4F5A-B89C-FB56B19F96AD}"/>
              </a:ext>
            </a:extLst>
          </p:cNvPr>
          <p:cNvSpPr/>
          <p:nvPr userDrawn="1"/>
        </p:nvSpPr>
        <p:spPr>
          <a:xfrm>
            <a:off x="5718041" y="2170566"/>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6B17DAB3-15B2-4D99-835D-F16B30D806D1}"/>
              </a:ext>
            </a:extLst>
          </p:cNvPr>
          <p:cNvSpPr/>
          <p:nvPr userDrawn="1"/>
        </p:nvSpPr>
        <p:spPr>
          <a:xfrm>
            <a:off x="5718041" y="3657356"/>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87739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518873" y="3911273"/>
            <a:ext cx="597303" cy="59475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455893" y="1729480"/>
            <a:ext cx="597303" cy="594759"/>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306275" y="547817"/>
            <a:ext cx="858745" cy="618727"/>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380855" y="2869917"/>
            <a:ext cx="855909" cy="478870"/>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18042" y="708474"/>
            <a:ext cx="3024505" cy="50419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8" name="圆角矩形 7">
            <a:extLst>
              <a:ext uri="{FF2B5EF4-FFF2-40B4-BE49-F238E27FC236}">
                <a16:creationId xmlns:a16="http://schemas.microsoft.com/office/drawing/2014/main" id="{A66F5B2D-E72C-4B22-8DD2-31576E5E7B44}"/>
              </a:ext>
            </a:extLst>
          </p:cNvPr>
          <p:cNvSpPr/>
          <p:nvPr userDrawn="1"/>
        </p:nvSpPr>
        <p:spPr>
          <a:xfrm>
            <a:off x="5718042" y="1826358"/>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8843" y="2886880"/>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7" name="圆角矩形 9">
            <a:extLst>
              <a:ext uri="{FF2B5EF4-FFF2-40B4-BE49-F238E27FC236}">
                <a16:creationId xmlns:a16="http://schemas.microsoft.com/office/drawing/2014/main" id="{D2452951-422F-4784-AB2F-BF5D041CB99E}"/>
              </a:ext>
            </a:extLst>
          </p:cNvPr>
          <p:cNvSpPr/>
          <p:nvPr userDrawn="1"/>
        </p:nvSpPr>
        <p:spPr>
          <a:xfrm>
            <a:off x="5768843" y="3970575"/>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71901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8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510099" y="3209978"/>
            <a:ext cx="597303" cy="59475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497922" y="1166863"/>
            <a:ext cx="597303" cy="594759"/>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348301" y="154188"/>
            <a:ext cx="858745" cy="618727"/>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372081" y="2227179"/>
            <a:ext cx="855909" cy="478870"/>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8" y="314845"/>
            <a:ext cx="3024505" cy="50419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8" name="圆角矩形 7">
            <a:extLst>
              <a:ext uri="{FF2B5EF4-FFF2-40B4-BE49-F238E27FC236}">
                <a16:creationId xmlns:a16="http://schemas.microsoft.com/office/drawing/2014/main" id="{A66F5B2D-E72C-4B22-8DD2-31576E5E7B44}"/>
              </a:ext>
            </a:extLst>
          </p:cNvPr>
          <p:cNvSpPr/>
          <p:nvPr userDrawn="1"/>
        </p:nvSpPr>
        <p:spPr>
          <a:xfrm>
            <a:off x="5760071" y="1263741"/>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0069" y="2244142"/>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5" name="圆角矩形 17">
            <a:extLst>
              <a:ext uri="{FF2B5EF4-FFF2-40B4-BE49-F238E27FC236}">
                <a16:creationId xmlns:a16="http://schemas.microsoft.com/office/drawing/2014/main" id="{09BB4C7C-678F-4C73-94B2-96D5E961BA99}"/>
              </a:ext>
            </a:extLst>
          </p:cNvPr>
          <p:cNvSpPr/>
          <p:nvPr userDrawn="1"/>
        </p:nvSpPr>
        <p:spPr>
          <a:xfrm>
            <a:off x="5760067" y="4272662"/>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7" name="圆角矩形 9">
            <a:extLst>
              <a:ext uri="{FF2B5EF4-FFF2-40B4-BE49-F238E27FC236}">
                <a16:creationId xmlns:a16="http://schemas.microsoft.com/office/drawing/2014/main" id="{D2452951-422F-4784-AB2F-BF5D041CB99E}"/>
              </a:ext>
            </a:extLst>
          </p:cNvPr>
          <p:cNvSpPr/>
          <p:nvPr userDrawn="1"/>
        </p:nvSpPr>
        <p:spPr>
          <a:xfrm>
            <a:off x="5760069" y="3269280"/>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425236" y="4173936"/>
            <a:ext cx="849329" cy="61872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181343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0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613194" y="2866332"/>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557613" y="1385922"/>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457159" y="604189"/>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507297" y="215077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498776" y="604189"/>
            <a:ext cx="3267089" cy="45197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07297" y="3513097"/>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588914" y="4289061"/>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5" name="圆角矩形 5">
            <a:extLst>
              <a:ext uri="{FF2B5EF4-FFF2-40B4-BE49-F238E27FC236}">
                <a16:creationId xmlns:a16="http://schemas.microsoft.com/office/drawing/2014/main" id="{1FBB39DC-5167-4EF3-AE54-4CE9724734F4}"/>
              </a:ext>
            </a:extLst>
          </p:cNvPr>
          <p:cNvSpPr/>
          <p:nvPr userDrawn="1"/>
        </p:nvSpPr>
        <p:spPr>
          <a:xfrm>
            <a:off x="5498779" y="1297434"/>
            <a:ext cx="3267086" cy="45197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6" name="圆角矩形 5">
            <a:extLst>
              <a:ext uri="{FF2B5EF4-FFF2-40B4-BE49-F238E27FC236}">
                <a16:creationId xmlns:a16="http://schemas.microsoft.com/office/drawing/2014/main" id="{51A53079-5F89-4C43-9BC0-EB86F582A69A}"/>
              </a:ext>
            </a:extLst>
          </p:cNvPr>
          <p:cNvSpPr/>
          <p:nvPr userDrawn="1"/>
        </p:nvSpPr>
        <p:spPr>
          <a:xfrm>
            <a:off x="5498779" y="2046248"/>
            <a:ext cx="3267086" cy="45197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7" name="圆角矩形 5">
            <a:extLst>
              <a:ext uri="{FF2B5EF4-FFF2-40B4-BE49-F238E27FC236}">
                <a16:creationId xmlns:a16="http://schemas.microsoft.com/office/drawing/2014/main" id="{AB97F17B-7588-46C6-B5A5-565B69740D32}"/>
              </a:ext>
            </a:extLst>
          </p:cNvPr>
          <p:cNvSpPr/>
          <p:nvPr userDrawn="1"/>
        </p:nvSpPr>
        <p:spPr>
          <a:xfrm>
            <a:off x="5498779" y="2757467"/>
            <a:ext cx="3247790" cy="45197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8" name="圆角矩形 5">
            <a:extLst>
              <a:ext uri="{FF2B5EF4-FFF2-40B4-BE49-F238E27FC236}">
                <a16:creationId xmlns:a16="http://schemas.microsoft.com/office/drawing/2014/main" id="{6C5A17BC-4ABE-4F04-8402-A2BEED6D3995}"/>
              </a:ext>
            </a:extLst>
          </p:cNvPr>
          <p:cNvSpPr/>
          <p:nvPr userDrawn="1"/>
        </p:nvSpPr>
        <p:spPr>
          <a:xfrm>
            <a:off x="5498779" y="3545903"/>
            <a:ext cx="3267086" cy="45197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9" name="圆角矩形 5">
            <a:extLst>
              <a:ext uri="{FF2B5EF4-FFF2-40B4-BE49-F238E27FC236}">
                <a16:creationId xmlns:a16="http://schemas.microsoft.com/office/drawing/2014/main" id="{F2191A2D-C434-400A-BDD2-0B90285FF564}"/>
              </a:ext>
            </a:extLst>
          </p:cNvPr>
          <p:cNvSpPr/>
          <p:nvPr userDrawn="1"/>
        </p:nvSpPr>
        <p:spPr>
          <a:xfrm>
            <a:off x="5498779" y="4278481"/>
            <a:ext cx="3247790" cy="45197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4254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9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613194" y="2447232"/>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557613" y="966822"/>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457159" y="185089"/>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507297" y="173167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7" y="24270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07297" y="3093997"/>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5760065" y="961508"/>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5760061" y="169991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9" name="圆角矩形 5">
            <a:extLst>
              <a:ext uri="{FF2B5EF4-FFF2-40B4-BE49-F238E27FC236}">
                <a16:creationId xmlns:a16="http://schemas.microsoft.com/office/drawing/2014/main" id="{47953DB2-EA58-44B8-BD38-58F3D0B04E1E}"/>
              </a:ext>
            </a:extLst>
          </p:cNvPr>
          <p:cNvSpPr/>
          <p:nvPr userDrawn="1"/>
        </p:nvSpPr>
        <p:spPr>
          <a:xfrm>
            <a:off x="5760063" y="2438323"/>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0" name="圆角矩形 5">
            <a:extLst>
              <a:ext uri="{FF2B5EF4-FFF2-40B4-BE49-F238E27FC236}">
                <a16:creationId xmlns:a16="http://schemas.microsoft.com/office/drawing/2014/main" id="{02F226A2-46AB-42B6-9BB1-650554B7A9FA}"/>
              </a:ext>
            </a:extLst>
          </p:cNvPr>
          <p:cNvSpPr/>
          <p:nvPr userDrawn="1"/>
        </p:nvSpPr>
        <p:spPr>
          <a:xfrm>
            <a:off x="5760062" y="3157126"/>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588914" y="3869961"/>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4" name="圆角矩形 5">
            <a:extLst>
              <a:ext uri="{FF2B5EF4-FFF2-40B4-BE49-F238E27FC236}">
                <a16:creationId xmlns:a16="http://schemas.microsoft.com/office/drawing/2014/main" id="{EF774AC3-A24C-4916-AEB6-5B3BE7A400D8}"/>
              </a:ext>
            </a:extLst>
          </p:cNvPr>
          <p:cNvSpPr/>
          <p:nvPr userDrawn="1"/>
        </p:nvSpPr>
        <p:spPr>
          <a:xfrm>
            <a:off x="5760060" y="389282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5" name="组合 9">
            <a:extLst>
              <a:ext uri="{FF2B5EF4-FFF2-40B4-BE49-F238E27FC236}">
                <a16:creationId xmlns:a16="http://schemas.microsoft.com/office/drawing/2014/main" id="{09E52EE5-4B8F-4226-9507-321376E73896}"/>
              </a:ext>
            </a:extLst>
          </p:cNvPr>
          <p:cNvGrpSpPr>
            <a:grpSpLocks/>
          </p:cNvGrpSpPr>
          <p:nvPr userDrawn="1"/>
        </p:nvGrpSpPr>
        <p:grpSpPr bwMode="auto">
          <a:xfrm>
            <a:off x="4507297" y="4630380"/>
            <a:ext cx="535340" cy="321698"/>
            <a:chOff x="5798020" y="3988475"/>
            <a:chExt cx="1659130" cy="776059"/>
          </a:xfrm>
        </p:grpSpPr>
        <p:sp>
          <p:nvSpPr>
            <p:cNvPr id="66" name="等腰三角形 65">
              <a:extLst>
                <a:ext uri="{FF2B5EF4-FFF2-40B4-BE49-F238E27FC236}">
                  <a16:creationId xmlns:a16="http://schemas.microsoft.com/office/drawing/2014/main" id="{CC678EBC-7178-4E95-ACA5-E7DACEC4726F}"/>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等腰三角形 66">
              <a:extLst>
                <a:ext uri="{FF2B5EF4-FFF2-40B4-BE49-F238E27FC236}">
                  <a16:creationId xmlns:a16="http://schemas.microsoft.com/office/drawing/2014/main" id="{B59D843D-D14D-4D13-B5F8-B5808EDDCD39}"/>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等腰三角形 67">
              <a:extLst>
                <a:ext uri="{FF2B5EF4-FFF2-40B4-BE49-F238E27FC236}">
                  <a16:creationId xmlns:a16="http://schemas.microsoft.com/office/drawing/2014/main" id="{A7363BA9-CF36-4857-B947-1B245A7F9954}"/>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5760061" y="4598620"/>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4612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227717" y="3860024"/>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104817" y="2315695"/>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954269" y="1987290"/>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603405" y="2188581"/>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67821" y="3820912"/>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6" name="圆角矩形 5">
            <a:extLst>
              <a:ext uri="{FF2B5EF4-FFF2-40B4-BE49-F238E27FC236}">
                <a16:creationId xmlns:a16="http://schemas.microsoft.com/office/drawing/2014/main" id="{ECEB1D05-E356-4133-8899-0679356FEB34}"/>
              </a:ext>
            </a:extLst>
          </p:cNvPr>
          <p:cNvSpPr/>
          <p:nvPr userDrawn="1"/>
        </p:nvSpPr>
        <p:spPr>
          <a:xfrm>
            <a:off x="954856" y="35803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428503" y="1987290"/>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488308" y="35803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93993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7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756187" y="1619175"/>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219918" y="3784098"/>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219918" y="2306629"/>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650010" y="2808449"/>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4" name="圆角矩形 5">
            <a:extLst>
              <a:ext uri="{FF2B5EF4-FFF2-40B4-BE49-F238E27FC236}">
                <a16:creationId xmlns:a16="http://schemas.microsoft.com/office/drawing/2014/main" id="{95881F17-591E-4260-A8E9-38C55B6CA959}"/>
              </a:ext>
            </a:extLst>
          </p:cNvPr>
          <p:cNvSpPr/>
          <p:nvPr userDrawn="1"/>
        </p:nvSpPr>
        <p:spPr>
          <a:xfrm>
            <a:off x="936755" y="2001056"/>
            <a:ext cx="3352182" cy="9328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56220" y="4042599"/>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936755" y="3506427"/>
            <a:ext cx="3352182"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6" name="圆角矩形 5">
            <a:extLst>
              <a:ext uri="{FF2B5EF4-FFF2-40B4-BE49-F238E27FC236}">
                <a16:creationId xmlns:a16="http://schemas.microsoft.com/office/drawing/2014/main" id="{ECEB1D05-E356-4133-8899-0679356FEB34}"/>
              </a:ext>
            </a:extLst>
          </p:cNvPr>
          <p:cNvSpPr/>
          <p:nvPr userDrawn="1"/>
        </p:nvSpPr>
        <p:spPr>
          <a:xfrm>
            <a:off x="5478167" y="1327150"/>
            <a:ext cx="3352180" cy="93980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478167" y="2584450"/>
            <a:ext cx="3352180" cy="93336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478167" y="3852161"/>
            <a:ext cx="3352180"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5" name="矩形 24">
            <a:extLst>
              <a:ext uri="{FF2B5EF4-FFF2-40B4-BE49-F238E27FC236}">
                <a16:creationId xmlns:a16="http://schemas.microsoft.com/office/drawing/2014/main" id="{EE5E423E-B2D7-4301-8E5E-03F08914B745}"/>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135679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AE9569B7-A342-4388-AF97-82A3FC4CB245}"/>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222000589"/>
      </p:ext>
    </p:extLst>
  </p:cSld>
  <p:clrMap bg1="lt1" tx1="dk1" bg2="lt2" tx2="dk2" accent1="accent1" accent2="accent2" accent3="accent3" accent4="accent4" accent5="accent5" accent6="accent6" hlink="hlink" folHlink="folHlink"/>
  <p:sldLayoutIdLst>
    <p:sldLayoutId id="2147483661" r:id="rId1"/>
    <p:sldLayoutId id="2147483676" r:id="rId2"/>
    <p:sldLayoutId id="2147483677" r:id="rId3"/>
    <p:sldLayoutId id="2147483662" r:id="rId4"/>
    <p:sldLayoutId id="2147483670" r:id="rId5"/>
    <p:sldLayoutId id="2147483672" r:id="rId6"/>
    <p:sldLayoutId id="2147483671" r:id="rId7"/>
    <p:sldLayoutId id="2147483675" r:id="rId8"/>
    <p:sldLayoutId id="2147483680" r:id="rId9"/>
    <p:sldLayoutId id="2147483679" r:id="rId10"/>
    <p:sldLayoutId id="2147483674" r:id="rId11"/>
    <p:sldLayoutId id="2147483678" r:id="rId12"/>
    <p:sldLayoutId id="2147483663" r:id="rId13"/>
    <p:sldLayoutId id="2147483666" r:id="rId14"/>
    <p:sldLayoutId id="2147483667" r:id="rId15"/>
    <p:sldLayoutId id="2147483668" r:id="rId16"/>
    <p:sldLayoutId id="2147483669" r:id="rId17"/>
    <p:sldLayoutId id="2147483681" r:id="rId18"/>
    <p:sldLayoutId id="2147483664" r:id="rId19"/>
    <p:sldLayoutId id="2147483665" r:id="rId20"/>
    <p:sldLayoutId id="2147483673" r:id="rId2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8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8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8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9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9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9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82734D6-A2A0-4B4E-88B3-F729C5329AF1}"/>
              </a:ext>
            </a:extLst>
          </p:cNvPr>
          <p:cNvSpPr txBox="1"/>
          <p:nvPr/>
        </p:nvSpPr>
        <p:spPr>
          <a:xfrm>
            <a:off x="2857500" y="3098800"/>
            <a:ext cx="3594254" cy="461665"/>
          </a:xfrm>
          <a:prstGeom prst="rect">
            <a:avLst/>
          </a:prstGeom>
          <a:noFill/>
        </p:spPr>
        <p:txBody>
          <a:bodyPr wrap="none" rtlCol="0">
            <a:spAutoFit/>
          </a:bodyPr>
          <a:lstStyle/>
          <a:p>
            <a:r>
              <a:rPr lang="zh-CN" altLang="en-US" sz="2400" i="1" dirty="0">
                <a:solidFill>
                  <a:srgbClr val="FFC000"/>
                </a:solidFill>
                <a:latin typeface="Times New Roman" panose="02020603050405020304" pitchFamily="18" charset="0"/>
                <a:ea typeface="微软雅黑" panose="020B0503020204020204" pitchFamily="34" charset="-122"/>
              </a:rPr>
              <a:t>第十章</a:t>
            </a:r>
            <a:r>
              <a:rPr lang="en-US" altLang="zh-CN" sz="2400" i="1" dirty="0">
                <a:solidFill>
                  <a:srgbClr val="FFC000"/>
                </a:solidFill>
                <a:latin typeface="Times New Roman" panose="02020603050405020304" pitchFamily="18" charset="0"/>
                <a:ea typeface="微软雅黑" panose="020B0503020204020204" pitchFamily="34" charset="-122"/>
              </a:rPr>
              <a:t>       </a:t>
            </a:r>
            <a:r>
              <a:rPr lang="zh-CN" altLang="en-US" sz="2400" i="1" dirty="0">
                <a:solidFill>
                  <a:srgbClr val="FFC000"/>
                </a:solidFill>
                <a:latin typeface="Times New Roman" panose="02020603050405020304" pitchFamily="18" charset="0"/>
                <a:ea typeface="微软雅黑" panose="020B0503020204020204" pitchFamily="34" charset="-122"/>
              </a:rPr>
              <a:t>典型液压系统</a:t>
            </a:r>
          </a:p>
        </p:txBody>
      </p:sp>
      <p:sp>
        <p:nvSpPr>
          <p:cNvPr id="7" name="文本框 6">
            <a:extLst>
              <a:ext uri="{FF2B5EF4-FFF2-40B4-BE49-F238E27FC236}">
                <a16:creationId xmlns:a16="http://schemas.microsoft.com/office/drawing/2014/main" id="{BD2EFF8C-38A4-4A0F-ABF7-BEA30BF1ED00}"/>
              </a:ext>
            </a:extLst>
          </p:cNvPr>
          <p:cNvSpPr txBox="1"/>
          <p:nvPr/>
        </p:nvSpPr>
        <p:spPr>
          <a:xfrm>
            <a:off x="6617354" y="1625600"/>
            <a:ext cx="1936989" cy="369332"/>
          </a:xfrm>
          <a:prstGeom prst="rect">
            <a:avLst/>
          </a:prstGeom>
          <a:noFill/>
        </p:spPr>
        <p:txBody>
          <a:bodyPr wrap="square" rtlCol="0">
            <a:spAutoFit/>
          </a:bodyPr>
          <a:lstStyle/>
          <a:p>
            <a:r>
              <a:rPr lang="zh-CN" altLang="en-US" dirty="0">
                <a:solidFill>
                  <a:srgbClr val="FFC000"/>
                </a:solidFill>
                <a:latin typeface="Times New Roman" panose="02020603050405020304" pitchFamily="18" charset="0"/>
                <a:ea typeface="微软雅黑" panose="020B0503020204020204" pitchFamily="34" charset="-122"/>
              </a:rPr>
              <a:t>机械工业出版社 </a:t>
            </a:r>
            <a:endParaRPr lang="en-US" altLang="zh-CN" dirty="0">
              <a:solidFill>
                <a:srgbClr val="FFC000"/>
              </a:solidFill>
              <a:latin typeface="Times New Roman" panose="02020603050405020304" pitchFamily="18" charset="0"/>
              <a:ea typeface="微软雅黑" panose="020B0503020204020204" pitchFamily="34" charset="-122"/>
            </a:endParaRPr>
          </a:p>
        </p:txBody>
      </p:sp>
      <p:sp>
        <p:nvSpPr>
          <p:cNvPr id="11" name="任意多边形: 形状 10">
            <a:extLst>
              <a:ext uri="{FF2B5EF4-FFF2-40B4-BE49-F238E27FC236}">
                <a16:creationId xmlns:a16="http://schemas.microsoft.com/office/drawing/2014/main" id="{DA916F97-D55F-491C-8975-9CEEE45CEF1D}"/>
              </a:ext>
            </a:extLst>
          </p:cNvPr>
          <p:cNvSpPr/>
          <p:nvPr/>
        </p:nvSpPr>
        <p:spPr>
          <a:xfrm>
            <a:off x="6432518" y="1574799"/>
            <a:ext cx="1913684" cy="431801"/>
          </a:xfrm>
          <a:custGeom>
            <a:avLst/>
            <a:gdLst>
              <a:gd name="connsiteX0" fmla="*/ 723900 w 2705100"/>
              <a:gd name="connsiteY0" fmla="*/ 0 h 685801"/>
              <a:gd name="connsiteX1" fmla="*/ 2705100 w 2705100"/>
              <a:gd name="connsiteY1" fmla="*/ 0 h 685801"/>
              <a:gd name="connsiteX2" fmla="*/ 2705100 w 2705100"/>
              <a:gd name="connsiteY2" fmla="*/ 685800 h 685801"/>
              <a:gd name="connsiteX3" fmla="*/ 762046 w 2705100"/>
              <a:gd name="connsiteY3" fmla="*/ 685800 h 685801"/>
              <a:gd name="connsiteX4" fmla="*/ 762045 w 2705100"/>
              <a:gd name="connsiteY4" fmla="*/ 685801 h 685801"/>
              <a:gd name="connsiteX5" fmla="*/ 0 w 2705100"/>
              <a:gd name="connsiteY5" fmla="*/ 685801 h 685801"/>
              <a:gd name="connsiteX6" fmla="*/ 380955 w 2705100"/>
              <a:gd name="connsiteY6" fmla="*/ 1 h 685801"/>
              <a:gd name="connsiteX7" fmla="*/ 723900 w 2705100"/>
              <a:gd name="connsiteY7" fmla="*/ 1 h 68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5100" h="685801">
                <a:moveTo>
                  <a:pt x="723900" y="0"/>
                </a:moveTo>
                <a:lnTo>
                  <a:pt x="2705100" y="0"/>
                </a:lnTo>
                <a:lnTo>
                  <a:pt x="2705100" y="685800"/>
                </a:lnTo>
                <a:lnTo>
                  <a:pt x="762046" y="685800"/>
                </a:lnTo>
                <a:lnTo>
                  <a:pt x="762045" y="685801"/>
                </a:lnTo>
                <a:lnTo>
                  <a:pt x="0" y="685801"/>
                </a:lnTo>
                <a:lnTo>
                  <a:pt x="380955" y="1"/>
                </a:lnTo>
                <a:lnTo>
                  <a:pt x="723900" y="1"/>
                </a:lnTo>
                <a:close/>
              </a:path>
            </a:pathLst>
          </a:custGeom>
          <a:noFill/>
          <a:ln>
            <a:solidFill>
              <a:srgbClr val="F6C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Tree>
    <p:extLst>
      <p:ext uri="{BB962C8B-B14F-4D97-AF65-F5344CB8AC3E}">
        <p14:creationId xmlns:p14="http://schemas.microsoft.com/office/powerpoint/2010/main" val="16360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08478" y="89411"/>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组合机床动力滑台液压系统</a:t>
            </a: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9" name="直角三角形 8">
            <a:extLst>
              <a:ext uri="{FF2B5EF4-FFF2-40B4-BE49-F238E27FC236}">
                <a16:creationId xmlns:a16="http://schemas.microsoft.com/office/drawing/2014/main" id="{F3E424B6-D77A-4120-A8FD-413B88AC7BC6}"/>
              </a:ext>
            </a:extLst>
          </p:cNvPr>
          <p:cNvSpPr/>
          <p:nvPr/>
        </p:nvSpPr>
        <p:spPr>
          <a:xfrm rot="2637755" flipH="1" flipV="1">
            <a:off x="1299816" y="1289064"/>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E1EBD109-3D0C-4FF7-B5C7-33F5C85AF62A}"/>
              </a:ext>
            </a:extLst>
          </p:cNvPr>
          <p:cNvSpPr/>
          <p:nvPr/>
        </p:nvSpPr>
        <p:spPr>
          <a:xfrm>
            <a:off x="1095566" y="1109383"/>
            <a:ext cx="7188009" cy="1286250"/>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(3)</a:t>
            </a:r>
            <a:r>
              <a:rPr lang="zh-CN" altLang="zh-CN" dirty="0">
                <a:latin typeface="Times New Roman" panose="02020603050405020304" pitchFamily="18" charset="0"/>
                <a:ea typeface="黑体" panose="02010609060101010101" pitchFamily="49" charset="-122"/>
              </a:rPr>
              <a:t>二次工作进给　在一次工作进给结束</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挡块压下行程开关</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电磁铁</a:t>
            </a:r>
            <a:r>
              <a:rPr lang="en-US" altLang="zh-CN" dirty="0">
                <a:latin typeface="Times New Roman" panose="02020603050405020304" pitchFamily="18" charset="0"/>
                <a:ea typeface="黑体" panose="02010609060101010101" pitchFamily="49" charset="-122"/>
              </a:rPr>
              <a:t>3YA</a:t>
            </a:r>
            <a:r>
              <a:rPr lang="zh-CN" altLang="zh-CN" dirty="0">
                <a:latin typeface="Times New Roman" panose="02020603050405020304" pitchFamily="18" charset="0"/>
                <a:ea typeface="黑体" panose="02010609060101010101" pitchFamily="49" charset="-122"/>
              </a:rPr>
              <a:t>通电时开始。顺序阀</a:t>
            </a: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仍打开</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变量泵</a:t>
            </a:r>
            <a:r>
              <a:rPr lang="en-US" altLang="zh-CN" dirty="0">
                <a:latin typeface="Times New Roman" panose="02020603050405020304" pitchFamily="18" charset="0"/>
                <a:ea typeface="黑体" panose="02010609060101010101" pitchFamily="49" charset="-122"/>
              </a:rPr>
              <a:t>14</a:t>
            </a:r>
            <a:r>
              <a:rPr lang="zh-CN" altLang="zh-CN" dirty="0">
                <a:latin typeface="Times New Roman" panose="02020603050405020304" pitchFamily="18" charset="0"/>
                <a:ea typeface="黑体" panose="02010609060101010101" pitchFamily="49" charset="-122"/>
              </a:rPr>
              <a:t>输出流量与调速阀</a:t>
            </a:r>
            <a:r>
              <a:rPr lang="en-US" altLang="zh-CN" dirty="0">
                <a:latin typeface="Times New Roman" panose="02020603050405020304" pitchFamily="18" charset="0"/>
                <a:ea typeface="黑体" panose="02010609060101010101" pitchFamily="49" charset="-122"/>
              </a:rPr>
              <a:t>10</a:t>
            </a:r>
            <a:r>
              <a:rPr lang="zh-CN" altLang="zh-CN" dirty="0">
                <a:latin typeface="Times New Roman" panose="02020603050405020304" pitchFamily="18" charset="0"/>
                <a:ea typeface="黑体" panose="02010609060101010101" pitchFamily="49" charset="-122"/>
              </a:rPr>
              <a:t>的开口相适应。系统中油液流动情况为</a:t>
            </a:r>
            <a:r>
              <a:rPr lang="en-US" altLang="zh-CN" dirty="0">
                <a:latin typeface="Times New Roman" panose="02020603050405020304" pitchFamily="18" charset="0"/>
                <a:ea typeface="黑体" panose="02010609060101010101" pitchFamily="49" charset="-122"/>
              </a:rPr>
              <a:t>:</a:t>
            </a:r>
            <a:endParaRPr lang="zh-CN" altLang="en-US" dirty="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7EFC8690-4F00-4AF1-BE5B-C4AA53C1A513}"/>
              </a:ext>
            </a:extLst>
          </p:cNvPr>
          <p:cNvSpPr/>
          <p:nvPr/>
        </p:nvSpPr>
        <p:spPr>
          <a:xfrm>
            <a:off x="1074224" y="2395633"/>
            <a:ext cx="7545519" cy="1286250"/>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进油路　变量泵</a:t>
            </a:r>
            <a:r>
              <a:rPr lang="en-US" altLang="zh-CN" dirty="0">
                <a:latin typeface="Times New Roman" panose="02020603050405020304" pitchFamily="18" charset="0"/>
                <a:ea typeface="黑体" panose="02010609060101010101" pitchFamily="49" charset="-122"/>
              </a:rPr>
              <a:t>14→</a:t>
            </a:r>
            <a:r>
              <a:rPr lang="zh-CN" altLang="zh-CN" dirty="0">
                <a:latin typeface="Times New Roman" panose="02020603050405020304" pitchFamily="18" charset="0"/>
                <a:ea typeface="黑体" panose="02010609060101010101" pitchFamily="49" charset="-122"/>
              </a:rPr>
              <a:t>单向阀</a:t>
            </a:r>
            <a:r>
              <a:rPr lang="en-US" altLang="zh-CN" dirty="0">
                <a:latin typeface="Times New Roman" panose="02020603050405020304" pitchFamily="18" charset="0"/>
                <a:ea typeface="黑体" panose="02010609060101010101" pitchFamily="49" charset="-122"/>
              </a:rPr>
              <a:t>13→</a:t>
            </a:r>
            <a:r>
              <a:rPr lang="zh-CN" altLang="zh-CN" dirty="0">
                <a:latin typeface="Times New Roman" panose="02020603050405020304" pitchFamily="18" charset="0"/>
                <a:ea typeface="黑体" panose="02010609060101010101" pitchFamily="49" charset="-122"/>
              </a:rPr>
              <a:t>换向阀</a:t>
            </a:r>
            <a:r>
              <a:rPr lang="en-US" altLang="zh-CN" dirty="0">
                <a:latin typeface="Times New Roman" panose="02020603050405020304" pitchFamily="18" charset="0"/>
                <a:ea typeface="黑体" panose="02010609060101010101" pitchFamily="49" charset="-122"/>
              </a:rPr>
              <a:t>12(</a:t>
            </a:r>
            <a:r>
              <a:rPr lang="zh-CN" altLang="zh-CN" dirty="0">
                <a:latin typeface="Times New Roman" panose="02020603050405020304" pitchFamily="18" charset="0"/>
                <a:ea typeface="黑体" panose="02010609060101010101" pitchFamily="49" charset="-122"/>
              </a:rPr>
              <a:t>左位</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调速阀</a:t>
            </a:r>
            <a:r>
              <a:rPr lang="en-US" altLang="zh-CN" dirty="0">
                <a:latin typeface="Times New Roman" panose="02020603050405020304" pitchFamily="18" charset="0"/>
                <a:ea typeface="黑体" panose="02010609060101010101" pitchFamily="49" charset="-122"/>
              </a:rPr>
              <a:t>4→</a:t>
            </a:r>
            <a:r>
              <a:rPr lang="zh-CN" altLang="zh-CN" dirty="0">
                <a:latin typeface="Times New Roman" panose="02020603050405020304" pitchFamily="18" charset="0"/>
                <a:ea typeface="黑体" panose="02010609060101010101" pitchFamily="49" charset="-122"/>
              </a:rPr>
              <a:t>调速阀</a:t>
            </a:r>
            <a:r>
              <a:rPr lang="en-US" altLang="zh-CN" dirty="0">
                <a:latin typeface="Times New Roman" panose="02020603050405020304" pitchFamily="18" charset="0"/>
                <a:ea typeface="黑体" panose="02010609060101010101" pitchFamily="49" charset="-122"/>
              </a:rPr>
              <a:t>10→</a:t>
            </a:r>
            <a:r>
              <a:rPr lang="zh-CN" altLang="zh-CN" dirty="0">
                <a:latin typeface="Times New Roman" panose="02020603050405020304" pitchFamily="18" charset="0"/>
                <a:ea typeface="黑体" panose="02010609060101010101" pitchFamily="49" charset="-122"/>
              </a:rPr>
              <a:t>液压缸</a:t>
            </a:r>
            <a:r>
              <a:rPr lang="en-US" altLang="zh-CN" dirty="0">
                <a:latin typeface="Times New Roman" panose="02020603050405020304" pitchFamily="18" charset="0"/>
                <a:ea typeface="黑体" panose="02010609060101010101" pitchFamily="49" charset="-122"/>
              </a:rPr>
              <a:t>7</a:t>
            </a:r>
            <a:r>
              <a:rPr lang="zh-CN" altLang="zh-CN" dirty="0">
                <a:latin typeface="Times New Roman" panose="02020603050405020304" pitchFamily="18" charset="0"/>
                <a:ea typeface="黑体" panose="02010609060101010101" pitchFamily="49" charset="-122"/>
              </a:rPr>
              <a:t>左腔。</a:t>
            </a:r>
          </a:p>
          <a:p>
            <a:pPr indent="450000">
              <a:lnSpc>
                <a:spcPct val="150000"/>
              </a:lnSpc>
            </a:pPr>
            <a:r>
              <a:rPr lang="zh-CN" altLang="zh-CN" dirty="0">
                <a:latin typeface="Times New Roman" panose="02020603050405020304" pitchFamily="18" charset="0"/>
                <a:ea typeface="黑体" panose="02010609060101010101" pitchFamily="49" charset="-122"/>
              </a:rPr>
              <a:t>回油路　液压缸</a:t>
            </a:r>
            <a:r>
              <a:rPr lang="en-US" altLang="zh-CN" dirty="0">
                <a:latin typeface="Times New Roman" panose="02020603050405020304" pitchFamily="18" charset="0"/>
                <a:ea typeface="黑体" panose="02010609060101010101" pitchFamily="49" charset="-122"/>
              </a:rPr>
              <a:t>7</a:t>
            </a:r>
            <a:r>
              <a:rPr lang="zh-CN" altLang="zh-CN" dirty="0">
                <a:latin typeface="Times New Roman" panose="02020603050405020304" pitchFamily="18" charset="0"/>
                <a:ea typeface="黑体" panose="02010609060101010101" pitchFamily="49" charset="-122"/>
              </a:rPr>
              <a:t>右腔</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换向阀</a:t>
            </a:r>
            <a:r>
              <a:rPr lang="en-US" altLang="zh-CN" dirty="0">
                <a:latin typeface="Times New Roman" panose="02020603050405020304" pitchFamily="18" charset="0"/>
                <a:ea typeface="黑体" panose="02010609060101010101" pitchFamily="49" charset="-122"/>
              </a:rPr>
              <a:t>12(</a:t>
            </a:r>
            <a:r>
              <a:rPr lang="zh-CN" altLang="zh-CN" dirty="0">
                <a:latin typeface="Times New Roman" panose="02020603050405020304" pitchFamily="18" charset="0"/>
                <a:ea typeface="黑体" panose="02010609060101010101" pitchFamily="49" charset="-122"/>
              </a:rPr>
              <a:t>左位</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顺序阀</a:t>
            </a: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背压阀</a:t>
            </a:r>
            <a:r>
              <a:rPr lang="en-US" altLang="zh-CN" dirty="0">
                <a:latin typeface="Times New Roman" panose="02020603050405020304" pitchFamily="18" charset="0"/>
                <a:ea typeface="黑体" panose="02010609060101010101" pitchFamily="49" charset="-122"/>
              </a:rPr>
              <a:t>1→</a:t>
            </a:r>
            <a:r>
              <a:rPr lang="zh-CN" altLang="zh-CN" dirty="0">
                <a:latin typeface="Times New Roman" panose="02020603050405020304" pitchFamily="18" charset="0"/>
                <a:ea typeface="黑体" panose="02010609060101010101" pitchFamily="49" charset="-122"/>
              </a:rPr>
              <a:t>油箱。</a:t>
            </a:r>
          </a:p>
        </p:txBody>
      </p:sp>
      <p:sp>
        <p:nvSpPr>
          <p:cNvPr id="12" name="圆角矩形 6">
            <a:extLst>
              <a:ext uri="{FF2B5EF4-FFF2-40B4-BE49-F238E27FC236}">
                <a16:creationId xmlns:a16="http://schemas.microsoft.com/office/drawing/2014/main" id="{1AA2B4BE-DC64-4443-B287-2F15EF7DC2BC}"/>
              </a:ext>
            </a:extLst>
          </p:cNvPr>
          <p:cNvSpPr/>
          <p:nvPr/>
        </p:nvSpPr>
        <p:spPr>
          <a:xfrm>
            <a:off x="551095" y="1043304"/>
            <a:ext cx="8351093" cy="2827428"/>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03808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0-#ppt_w/2"/>
                                          </p:val>
                                        </p:tav>
                                        <p:tav tm="100000">
                                          <p:val>
                                            <p:strVal val="#ppt_x"/>
                                          </p:val>
                                        </p:tav>
                                      </p:tavLst>
                                    </p:anim>
                                    <p:anim calcmode="lin" valueType="num">
                                      <p:cBhvr additive="base">
                                        <p:cTn id="15" dur="1000" fill="hold"/>
                                        <p:tgtEl>
                                          <p:spTgt spid="9"/>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3"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08478" y="89411"/>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组合机床动力滑台液压系统</a:t>
            </a: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9" name="直角三角形 8">
            <a:extLst>
              <a:ext uri="{FF2B5EF4-FFF2-40B4-BE49-F238E27FC236}">
                <a16:creationId xmlns:a16="http://schemas.microsoft.com/office/drawing/2014/main" id="{F3E424B6-D77A-4120-A8FD-413B88AC7BC6}"/>
              </a:ext>
            </a:extLst>
          </p:cNvPr>
          <p:cNvSpPr/>
          <p:nvPr/>
        </p:nvSpPr>
        <p:spPr>
          <a:xfrm rot="2637755" flipH="1" flipV="1">
            <a:off x="1299816" y="1289064"/>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E1EBD109-3D0C-4FF7-B5C7-33F5C85AF62A}"/>
              </a:ext>
            </a:extLst>
          </p:cNvPr>
          <p:cNvSpPr/>
          <p:nvPr/>
        </p:nvSpPr>
        <p:spPr>
          <a:xfrm>
            <a:off x="1132636" y="1124149"/>
            <a:ext cx="7188009" cy="1286250"/>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(4)</a:t>
            </a:r>
            <a:r>
              <a:rPr lang="zh-CN" altLang="zh-CN" dirty="0">
                <a:latin typeface="Times New Roman" panose="02020603050405020304" pitchFamily="18" charset="0"/>
                <a:ea typeface="黑体" panose="02010609060101010101" pitchFamily="49" charset="-122"/>
              </a:rPr>
              <a:t>停留　在滑台以二工进速度行进到碰上死挡块不再前进时开始</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并在系统压力进一步升高、压力继电器</a:t>
            </a:r>
            <a:r>
              <a:rPr lang="en-US" altLang="zh-CN" dirty="0">
                <a:latin typeface="Times New Roman" panose="02020603050405020304" pitchFamily="18" charset="0"/>
                <a:ea typeface="黑体" panose="02010609060101010101" pitchFamily="49" charset="-122"/>
              </a:rPr>
              <a:t>5</a:t>
            </a:r>
            <a:r>
              <a:rPr lang="zh-CN" altLang="zh-CN" dirty="0">
                <a:latin typeface="Times New Roman" panose="02020603050405020304" pitchFamily="18" charset="0"/>
                <a:ea typeface="黑体" panose="02010609060101010101" pitchFamily="49" charset="-122"/>
              </a:rPr>
              <a:t>经时间继电器</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图中未示出</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按预定停留时间发出信号后终止</a:t>
            </a:r>
            <a:endParaRPr lang="zh-CN" altLang="en-US" dirty="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7EFC8690-4F00-4AF1-BE5B-C4AA53C1A513}"/>
              </a:ext>
            </a:extLst>
          </p:cNvPr>
          <p:cNvSpPr/>
          <p:nvPr/>
        </p:nvSpPr>
        <p:spPr>
          <a:xfrm>
            <a:off x="1074224" y="2277334"/>
            <a:ext cx="7545519" cy="870751"/>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(5)</a:t>
            </a:r>
            <a:r>
              <a:rPr lang="zh-CN" altLang="zh-CN" dirty="0">
                <a:latin typeface="Times New Roman" panose="02020603050405020304" pitchFamily="18" charset="0"/>
                <a:ea typeface="黑体" panose="02010609060101010101" pitchFamily="49" charset="-122"/>
              </a:rPr>
              <a:t>快退　在时间继电器发出信号</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电磁铁</a:t>
            </a:r>
            <a:r>
              <a:rPr lang="en-US" altLang="zh-CN" dirty="0">
                <a:latin typeface="Times New Roman" panose="02020603050405020304" pitchFamily="18" charset="0"/>
                <a:ea typeface="黑体" panose="02010609060101010101" pitchFamily="49" charset="-122"/>
              </a:rPr>
              <a:t>1YA</a:t>
            </a:r>
            <a:r>
              <a:rPr lang="zh-CN" altLang="zh-CN" dirty="0">
                <a:latin typeface="Times New Roman" panose="02020603050405020304" pitchFamily="18" charset="0"/>
                <a:ea typeface="黑体" panose="02010609060101010101" pitchFamily="49" charset="-122"/>
              </a:rPr>
              <a:t>断电、</a:t>
            </a:r>
            <a:r>
              <a:rPr lang="en-US" altLang="zh-CN" dirty="0">
                <a:latin typeface="Times New Roman" panose="02020603050405020304" pitchFamily="18" charset="0"/>
                <a:ea typeface="黑体" panose="02010609060101010101" pitchFamily="49" charset="-122"/>
              </a:rPr>
              <a:t>2YA</a:t>
            </a:r>
            <a:r>
              <a:rPr lang="zh-CN" altLang="zh-CN" dirty="0">
                <a:latin typeface="Times New Roman" panose="02020603050405020304" pitchFamily="18" charset="0"/>
                <a:ea typeface="黑体" panose="02010609060101010101" pitchFamily="49" charset="-122"/>
              </a:rPr>
              <a:t>通电时开始。这时系统压力下降</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变量泵</a:t>
            </a:r>
            <a:r>
              <a:rPr lang="en-US" altLang="zh-CN" dirty="0">
                <a:latin typeface="Times New Roman" panose="02020603050405020304" pitchFamily="18" charset="0"/>
                <a:ea typeface="黑体" panose="02010609060101010101" pitchFamily="49" charset="-122"/>
              </a:rPr>
              <a:t>14</a:t>
            </a:r>
            <a:r>
              <a:rPr lang="zh-CN" altLang="zh-CN" dirty="0">
                <a:latin typeface="Times New Roman" panose="02020603050405020304" pitchFamily="18" charset="0"/>
                <a:ea typeface="黑体" panose="02010609060101010101" pitchFamily="49" charset="-122"/>
              </a:rPr>
              <a:t>流量又自动增大。系统中油液的流动情况为</a:t>
            </a:r>
            <a:r>
              <a:rPr lang="en-US" altLang="zh-CN" dirty="0">
                <a:latin typeface="Times New Roman" panose="02020603050405020304" pitchFamily="18" charset="0"/>
                <a:ea typeface="黑体" panose="02010609060101010101" pitchFamily="49" charset="-122"/>
              </a:rPr>
              <a:t>:</a:t>
            </a:r>
            <a:endParaRPr lang="zh-CN" altLang="zh-CN" dirty="0">
              <a:latin typeface="Times New Roman" panose="02020603050405020304" pitchFamily="18" charset="0"/>
              <a:ea typeface="黑体" panose="02010609060101010101" pitchFamily="49" charset="-122"/>
            </a:endParaRPr>
          </a:p>
        </p:txBody>
      </p:sp>
      <p:sp>
        <p:nvSpPr>
          <p:cNvPr id="12" name="圆角矩形 6">
            <a:extLst>
              <a:ext uri="{FF2B5EF4-FFF2-40B4-BE49-F238E27FC236}">
                <a16:creationId xmlns:a16="http://schemas.microsoft.com/office/drawing/2014/main" id="{1AA2B4BE-DC64-4443-B287-2F15EF7DC2BC}"/>
              </a:ext>
            </a:extLst>
          </p:cNvPr>
          <p:cNvSpPr/>
          <p:nvPr/>
        </p:nvSpPr>
        <p:spPr>
          <a:xfrm>
            <a:off x="551095" y="1043303"/>
            <a:ext cx="8351093" cy="308868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10" name="直角三角形 9">
            <a:extLst>
              <a:ext uri="{FF2B5EF4-FFF2-40B4-BE49-F238E27FC236}">
                <a16:creationId xmlns:a16="http://schemas.microsoft.com/office/drawing/2014/main" id="{1F9E64A6-477A-4487-B1EF-A97F708B0B1D}"/>
              </a:ext>
            </a:extLst>
          </p:cNvPr>
          <p:cNvSpPr/>
          <p:nvPr/>
        </p:nvSpPr>
        <p:spPr>
          <a:xfrm rot="2637755" flipH="1" flipV="1">
            <a:off x="1299815" y="2495771"/>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4" name="矩形 3">
            <a:extLst>
              <a:ext uri="{FF2B5EF4-FFF2-40B4-BE49-F238E27FC236}">
                <a16:creationId xmlns:a16="http://schemas.microsoft.com/office/drawing/2014/main" id="{A2BD85C1-2AFD-4095-AA17-EA04BB5C53C2}"/>
              </a:ext>
            </a:extLst>
          </p:cNvPr>
          <p:cNvSpPr/>
          <p:nvPr/>
        </p:nvSpPr>
        <p:spPr>
          <a:xfrm>
            <a:off x="1074224" y="3129067"/>
            <a:ext cx="7986348" cy="870751"/>
          </a:xfrm>
          <a:prstGeom prst="rect">
            <a:avLst/>
          </a:prstGeom>
        </p:spPr>
        <p:txBody>
          <a:bodyPr wrap="square">
            <a:spAutoFit/>
          </a:bodyPr>
          <a:lstStyle/>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进油路　变量泵</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14→</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13→</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右位</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右腔。</a:t>
            </a:r>
          </a:p>
          <a:p>
            <a:pPr indent="450000">
              <a:lnSpc>
                <a:spcPct val="150000"/>
              </a:lnSpc>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回油路　液压缸</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左腔</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右位</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油箱。</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28147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0-#ppt_w/2"/>
                                          </p:val>
                                        </p:tav>
                                        <p:tav tm="100000">
                                          <p:val>
                                            <p:strVal val="#ppt_x"/>
                                          </p:val>
                                        </p:tav>
                                      </p:tavLst>
                                    </p:anim>
                                    <p:anim calcmode="lin" valueType="num">
                                      <p:cBhvr additive="base">
                                        <p:cTn id="15" dur="1000" fill="hold"/>
                                        <p:tgtEl>
                                          <p:spTgt spid="9"/>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0-#ppt_w/2"/>
                                          </p:val>
                                        </p:tav>
                                        <p:tav tm="100000">
                                          <p:val>
                                            <p:strVal val="#ppt_x"/>
                                          </p:val>
                                        </p:tav>
                                      </p:tavLst>
                                    </p:anim>
                                    <p:anim calcmode="lin" valueType="num">
                                      <p:cBhvr additive="base">
                                        <p:cTn id="24" dur="100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1"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10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3" grpId="0"/>
      <p:bldP spid="12" grpId="0" animBg="1"/>
      <p:bldP spid="10"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08478" y="89411"/>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组合机床动力滑台液压系统</a:t>
            </a: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9" name="直角三角形 8">
            <a:extLst>
              <a:ext uri="{FF2B5EF4-FFF2-40B4-BE49-F238E27FC236}">
                <a16:creationId xmlns:a16="http://schemas.microsoft.com/office/drawing/2014/main" id="{F3E424B6-D77A-4120-A8FD-413B88AC7BC6}"/>
              </a:ext>
            </a:extLst>
          </p:cNvPr>
          <p:cNvSpPr/>
          <p:nvPr/>
        </p:nvSpPr>
        <p:spPr>
          <a:xfrm rot="2637755" flipH="1" flipV="1">
            <a:off x="1798893" y="1589942"/>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E1EBD109-3D0C-4FF7-B5C7-33F5C85AF62A}"/>
              </a:ext>
            </a:extLst>
          </p:cNvPr>
          <p:cNvSpPr/>
          <p:nvPr/>
        </p:nvSpPr>
        <p:spPr>
          <a:xfrm>
            <a:off x="1592701" y="1404190"/>
            <a:ext cx="5584994" cy="1754326"/>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(6)</a:t>
            </a:r>
            <a:r>
              <a:rPr lang="zh-CN" altLang="zh-CN" dirty="0">
                <a:latin typeface="Times New Roman" panose="02020603050405020304" pitchFamily="18" charset="0"/>
                <a:ea typeface="黑体" panose="02010609060101010101" pitchFamily="49" charset="-122"/>
              </a:rPr>
              <a:t>停止　在滑台快速退回到原位</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挡块压下终点开关</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电磁铁</a:t>
            </a:r>
            <a:r>
              <a:rPr lang="en-US" altLang="zh-CN" dirty="0">
                <a:latin typeface="Times New Roman" panose="02020603050405020304" pitchFamily="18" charset="0"/>
                <a:ea typeface="黑体" panose="02010609060101010101" pitchFamily="49" charset="-122"/>
              </a:rPr>
              <a:t>2YA</a:t>
            </a:r>
            <a:r>
              <a:rPr lang="zh-CN" altLang="zh-CN" dirty="0">
                <a:latin typeface="Times New Roman" panose="02020603050405020304" pitchFamily="18" charset="0"/>
                <a:ea typeface="黑体" panose="02010609060101010101" pitchFamily="49" charset="-122"/>
              </a:rPr>
              <a:t>和</a:t>
            </a:r>
            <a:r>
              <a:rPr lang="en-US" altLang="zh-CN" dirty="0">
                <a:latin typeface="Times New Roman" panose="02020603050405020304" pitchFamily="18" charset="0"/>
                <a:ea typeface="黑体" panose="02010609060101010101" pitchFamily="49" charset="-122"/>
              </a:rPr>
              <a:t>3YA</a:t>
            </a:r>
            <a:r>
              <a:rPr lang="zh-CN" altLang="zh-CN" dirty="0">
                <a:latin typeface="Times New Roman" panose="02020603050405020304" pitchFamily="18" charset="0"/>
                <a:ea typeface="黑体" panose="02010609060101010101" pitchFamily="49" charset="-122"/>
              </a:rPr>
              <a:t>都断电时出现。这时换向阀</a:t>
            </a:r>
            <a:r>
              <a:rPr lang="en-US" altLang="zh-CN" dirty="0">
                <a:latin typeface="Times New Roman" panose="02020603050405020304" pitchFamily="18" charset="0"/>
                <a:ea typeface="黑体" panose="02010609060101010101" pitchFamily="49" charset="-122"/>
              </a:rPr>
              <a:t>12</a:t>
            </a:r>
            <a:r>
              <a:rPr lang="zh-CN" altLang="zh-CN" dirty="0">
                <a:latin typeface="Times New Roman" panose="02020603050405020304" pitchFamily="18" charset="0"/>
                <a:ea typeface="黑体" panose="02010609060101010101" pitchFamily="49" charset="-122"/>
              </a:rPr>
              <a:t>处于中位</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液压缸</a:t>
            </a:r>
            <a:r>
              <a:rPr lang="en-US" altLang="zh-CN" dirty="0">
                <a:latin typeface="Times New Roman" panose="02020603050405020304" pitchFamily="18" charset="0"/>
                <a:ea typeface="黑体" panose="02010609060101010101" pitchFamily="49" charset="-122"/>
              </a:rPr>
              <a:t>7</a:t>
            </a:r>
            <a:r>
              <a:rPr lang="zh-CN" altLang="zh-CN" dirty="0">
                <a:latin typeface="Times New Roman" panose="02020603050405020304" pitchFamily="18" charset="0"/>
                <a:ea typeface="黑体" panose="02010609060101010101" pitchFamily="49" charset="-122"/>
              </a:rPr>
              <a:t>两腔封闭</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滑台停止运动。系统中油液的流动情况为</a:t>
            </a:r>
            <a:r>
              <a:rPr lang="en-US" altLang="zh-CN" dirty="0">
                <a:latin typeface="Times New Roman" panose="02020603050405020304" pitchFamily="18" charset="0"/>
                <a:ea typeface="黑体" panose="02010609060101010101" pitchFamily="49" charset="-122"/>
              </a:rPr>
              <a:t>:</a:t>
            </a:r>
            <a:endParaRPr lang="zh-CN" altLang="en-US" dirty="0">
              <a:latin typeface="Times New Roman" panose="02020603050405020304" pitchFamily="18" charset="0"/>
              <a:ea typeface="黑体" panose="02010609060101010101" pitchFamily="49" charset="-122"/>
            </a:endParaRPr>
          </a:p>
        </p:txBody>
      </p:sp>
      <p:sp>
        <p:nvSpPr>
          <p:cNvPr id="12" name="圆角矩形 6">
            <a:extLst>
              <a:ext uri="{FF2B5EF4-FFF2-40B4-BE49-F238E27FC236}">
                <a16:creationId xmlns:a16="http://schemas.microsoft.com/office/drawing/2014/main" id="{1AA2B4BE-DC64-4443-B287-2F15EF7DC2BC}"/>
              </a:ext>
            </a:extLst>
          </p:cNvPr>
          <p:cNvSpPr/>
          <p:nvPr/>
        </p:nvSpPr>
        <p:spPr>
          <a:xfrm>
            <a:off x="1251284" y="1299411"/>
            <a:ext cx="6421426" cy="275695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4" name="矩形 3">
            <a:extLst>
              <a:ext uri="{FF2B5EF4-FFF2-40B4-BE49-F238E27FC236}">
                <a16:creationId xmlns:a16="http://schemas.microsoft.com/office/drawing/2014/main" id="{A2BD85C1-2AFD-4095-AA17-EA04BB5C53C2}"/>
              </a:ext>
            </a:extLst>
          </p:cNvPr>
          <p:cNvSpPr/>
          <p:nvPr/>
        </p:nvSpPr>
        <p:spPr>
          <a:xfrm>
            <a:off x="1592701" y="3015384"/>
            <a:ext cx="5371863" cy="870751"/>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卸荷油路　变量泵</a:t>
            </a:r>
            <a:r>
              <a:rPr lang="en-US" altLang="zh-CN" dirty="0">
                <a:latin typeface="Times New Roman" panose="02020603050405020304" pitchFamily="18" charset="0"/>
                <a:ea typeface="黑体" panose="02010609060101010101" pitchFamily="49" charset="-122"/>
              </a:rPr>
              <a:t>14→</a:t>
            </a:r>
            <a:r>
              <a:rPr lang="zh-CN" altLang="zh-CN" dirty="0">
                <a:latin typeface="Times New Roman" panose="02020603050405020304" pitchFamily="18" charset="0"/>
                <a:ea typeface="黑体" panose="02010609060101010101" pitchFamily="49" charset="-122"/>
              </a:rPr>
              <a:t>单向阀</a:t>
            </a:r>
            <a:r>
              <a:rPr lang="en-US" altLang="zh-CN" dirty="0">
                <a:latin typeface="Times New Roman" panose="02020603050405020304" pitchFamily="18" charset="0"/>
                <a:ea typeface="黑体" panose="02010609060101010101" pitchFamily="49" charset="-122"/>
              </a:rPr>
              <a:t>13→</a:t>
            </a:r>
            <a:r>
              <a:rPr lang="zh-CN" altLang="zh-CN" dirty="0">
                <a:latin typeface="Times New Roman" panose="02020603050405020304" pitchFamily="18" charset="0"/>
                <a:ea typeface="黑体" panose="02010609060101010101" pitchFamily="49" charset="-122"/>
              </a:rPr>
              <a:t>换向阀</a:t>
            </a:r>
            <a:r>
              <a:rPr lang="en-US" altLang="zh-CN" dirty="0">
                <a:latin typeface="Times New Roman" panose="02020603050405020304" pitchFamily="18" charset="0"/>
                <a:ea typeface="黑体" panose="02010609060101010101" pitchFamily="49" charset="-122"/>
              </a:rPr>
              <a:t>12(</a:t>
            </a:r>
            <a:r>
              <a:rPr lang="zh-CN" altLang="zh-CN" dirty="0">
                <a:latin typeface="Times New Roman" panose="02020603050405020304" pitchFamily="18" charset="0"/>
                <a:ea typeface="黑体" panose="02010609060101010101" pitchFamily="49" charset="-122"/>
              </a:rPr>
              <a:t>中位</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油箱。</a:t>
            </a:r>
          </a:p>
        </p:txBody>
      </p:sp>
    </p:spTree>
    <p:extLst>
      <p:ext uri="{BB962C8B-B14F-4D97-AF65-F5344CB8AC3E}">
        <p14:creationId xmlns:p14="http://schemas.microsoft.com/office/powerpoint/2010/main" val="56142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0-#ppt_w/2"/>
                                          </p:val>
                                        </p:tav>
                                        <p:tav tm="100000">
                                          <p:val>
                                            <p:strVal val="#ppt_x"/>
                                          </p:val>
                                        </p:tav>
                                      </p:tavLst>
                                    </p:anim>
                                    <p:anim calcmode="lin" valueType="num">
                                      <p:cBhvr additive="base">
                                        <p:cTn id="15" dur="1000" fill="hold"/>
                                        <p:tgtEl>
                                          <p:spTgt spid="9"/>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12"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08478" y="89411"/>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组合机床动力滑台液压系统</a:t>
            </a: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5" name="矩形 4">
            <a:extLst>
              <a:ext uri="{FF2B5EF4-FFF2-40B4-BE49-F238E27FC236}">
                <a16:creationId xmlns:a16="http://schemas.microsoft.com/office/drawing/2014/main" id="{58420A10-BA99-42B7-98E2-485C26A8302C}"/>
              </a:ext>
            </a:extLst>
          </p:cNvPr>
          <p:cNvSpPr/>
          <p:nvPr/>
        </p:nvSpPr>
        <p:spPr>
          <a:xfrm>
            <a:off x="981550" y="867113"/>
            <a:ext cx="7222385" cy="369332"/>
          </a:xfrm>
          <a:prstGeom prst="rect">
            <a:avLst/>
          </a:prstGeom>
        </p:spPr>
        <p:txBody>
          <a:bodyPr wrap="square">
            <a:spAutoFit/>
          </a:bodyPr>
          <a:lstStyle/>
          <a:p>
            <a:pPr indent="450000"/>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从以上的叙述中可以看到</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这个液压系统有以下一些特点</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黑体" panose="02010609060101010101" pitchFamily="49" charset="-122"/>
            </a:endParaRPr>
          </a:p>
        </p:txBody>
      </p:sp>
      <p:grpSp>
        <p:nvGrpSpPr>
          <p:cNvPr id="24" name="组合 5">
            <a:extLst>
              <a:ext uri="{FF2B5EF4-FFF2-40B4-BE49-F238E27FC236}">
                <a16:creationId xmlns:a16="http://schemas.microsoft.com/office/drawing/2014/main" id="{5A148CF0-D5F4-4571-A22E-983790D73509}"/>
              </a:ext>
            </a:extLst>
          </p:cNvPr>
          <p:cNvGrpSpPr>
            <a:grpSpLocks/>
          </p:cNvGrpSpPr>
          <p:nvPr/>
        </p:nvGrpSpPr>
        <p:grpSpPr bwMode="auto">
          <a:xfrm>
            <a:off x="512625" y="1661752"/>
            <a:ext cx="395853" cy="388593"/>
            <a:chOff x="5398306" y="552049"/>
            <a:chExt cx="835710" cy="731456"/>
          </a:xfrm>
        </p:grpSpPr>
        <p:sp>
          <p:nvSpPr>
            <p:cNvPr id="25" name="等腰三角形 24">
              <a:extLst>
                <a:ext uri="{FF2B5EF4-FFF2-40B4-BE49-F238E27FC236}">
                  <a16:creationId xmlns:a16="http://schemas.microsoft.com/office/drawing/2014/main" id="{DC84F696-FACB-4395-9F53-EB3F0A896CC5}"/>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6" name="等腰三角形 25">
              <a:extLst>
                <a:ext uri="{FF2B5EF4-FFF2-40B4-BE49-F238E27FC236}">
                  <a16:creationId xmlns:a16="http://schemas.microsoft.com/office/drawing/2014/main" id="{D267FC53-A854-4419-B295-6FE1659D6E82}"/>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7" name="圆角矩形 5">
            <a:extLst>
              <a:ext uri="{FF2B5EF4-FFF2-40B4-BE49-F238E27FC236}">
                <a16:creationId xmlns:a16="http://schemas.microsoft.com/office/drawing/2014/main" id="{2232C2FA-6488-4739-95B1-5BA8A023A9E9}"/>
              </a:ext>
            </a:extLst>
          </p:cNvPr>
          <p:cNvSpPr/>
          <p:nvPr/>
        </p:nvSpPr>
        <p:spPr>
          <a:xfrm>
            <a:off x="981550" y="1283436"/>
            <a:ext cx="7892716" cy="92581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 name="矩形 5">
            <a:extLst>
              <a:ext uri="{FF2B5EF4-FFF2-40B4-BE49-F238E27FC236}">
                <a16:creationId xmlns:a16="http://schemas.microsoft.com/office/drawing/2014/main" id="{CA2264DC-3FEB-441E-A9BE-2FD25347379F}"/>
              </a:ext>
            </a:extLst>
          </p:cNvPr>
          <p:cNvSpPr/>
          <p:nvPr/>
        </p:nvSpPr>
        <p:spPr>
          <a:xfrm>
            <a:off x="1011106" y="1293116"/>
            <a:ext cx="7833603" cy="784254"/>
          </a:xfrm>
          <a:prstGeom prst="rect">
            <a:avLst/>
          </a:prstGeom>
        </p:spPr>
        <p:txBody>
          <a:bodyPr wrap="square">
            <a:spAutoFit/>
          </a:bodyPr>
          <a:lstStyle/>
          <a:p>
            <a:pPr indent="432000">
              <a:lnSpc>
                <a:spcPct val="150000"/>
              </a:lnSpc>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系统采用了</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限压式变量叶片泵</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调速阀</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背压阀</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式调速回路</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能保证稳定的低速运动</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进给速度最小可达</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6.6mm/min)</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、较好的速度刚性和较大的调速范围</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≈100)</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dirty="0">
              <a:solidFill>
                <a:schemeClr val="bg1"/>
              </a:solidFill>
              <a:latin typeface="Times New Roman" panose="02020603050405020304" pitchFamily="18" charset="0"/>
              <a:ea typeface="黑体" panose="02010609060101010101" pitchFamily="49" charset="-122"/>
            </a:endParaRPr>
          </a:p>
        </p:txBody>
      </p:sp>
      <p:grpSp>
        <p:nvGrpSpPr>
          <p:cNvPr id="17" name="组合 8">
            <a:extLst>
              <a:ext uri="{FF2B5EF4-FFF2-40B4-BE49-F238E27FC236}">
                <a16:creationId xmlns:a16="http://schemas.microsoft.com/office/drawing/2014/main" id="{57957A2B-3854-43DE-8306-9872E7F6341F}"/>
              </a:ext>
            </a:extLst>
          </p:cNvPr>
          <p:cNvGrpSpPr>
            <a:grpSpLocks/>
          </p:cNvGrpSpPr>
          <p:nvPr/>
        </p:nvGrpSpPr>
        <p:grpSpPr bwMode="auto">
          <a:xfrm flipH="1">
            <a:off x="351687" y="2449147"/>
            <a:ext cx="610656" cy="392137"/>
            <a:chOff x="5975131" y="413090"/>
            <a:chExt cx="1303171" cy="777765"/>
          </a:xfrm>
        </p:grpSpPr>
        <p:sp>
          <p:nvSpPr>
            <p:cNvPr id="18" name="等腰三角形 17">
              <a:extLst>
                <a:ext uri="{FF2B5EF4-FFF2-40B4-BE49-F238E27FC236}">
                  <a16:creationId xmlns:a16="http://schemas.microsoft.com/office/drawing/2014/main" id="{F4785FF4-5E15-487A-A42A-D5DABA5C79B1}"/>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9" name="等腰三角形 18">
              <a:extLst>
                <a:ext uri="{FF2B5EF4-FFF2-40B4-BE49-F238E27FC236}">
                  <a16:creationId xmlns:a16="http://schemas.microsoft.com/office/drawing/2014/main" id="{B2714228-55DA-405A-9FA2-EC0AEA97210C}"/>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0" name="等腰三角形 19">
              <a:extLst>
                <a:ext uri="{FF2B5EF4-FFF2-40B4-BE49-F238E27FC236}">
                  <a16:creationId xmlns:a16="http://schemas.microsoft.com/office/drawing/2014/main" id="{2C261F8C-8FC5-435E-AD4D-0EBF761A7447}"/>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1" name="圆角矩形 5">
            <a:extLst>
              <a:ext uri="{FF2B5EF4-FFF2-40B4-BE49-F238E27FC236}">
                <a16:creationId xmlns:a16="http://schemas.microsoft.com/office/drawing/2014/main" id="{D6E4E7D5-E61B-4187-8BD0-8B9F3F08209E}"/>
              </a:ext>
            </a:extLst>
          </p:cNvPr>
          <p:cNvSpPr/>
          <p:nvPr/>
        </p:nvSpPr>
        <p:spPr>
          <a:xfrm>
            <a:off x="981550" y="2328403"/>
            <a:ext cx="7892716" cy="92581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 name="矩形 2">
            <a:extLst>
              <a:ext uri="{FF2B5EF4-FFF2-40B4-BE49-F238E27FC236}">
                <a16:creationId xmlns:a16="http://schemas.microsoft.com/office/drawing/2014/main" id="{A8876EBF-AFD4-44A3-AEBE-E9F2F84A74D7}"/>
              </a:ext>
            </a:extLst>
          </p:cNvPr>
          <p:cNvSpPr/>
          <p:nvPr/>
        </p:nvSpPr>
        <p:spPr>
          <a:xfrm>
            <a:off x="1091991" y="2367704"/>
            <a:ext cx="7918148" cy="784254"/>
          </a:xfrm>
          <a:prstGeom prst="rect">
            <a:avLst/>
          </a:prstGeom>
        </p:spPr>
        <p:txBody>
          <a:bodyPr wrap="square">
            <a:spAutoFit/>
          </a:bodyPr>
          <a:lstStyle/>
          <a:p>
            <a:pPr indent="432000">
              <a:lnSpc>
                <a:spcPct val="150000"/>
              </a:lnSpc>
              <a:spcAft>
                <a:spcPts val="0"/>
              </a:spcAft>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系统采用了限压式变量泵和差动连接式液压缸来实现快进</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能量利用比较合理。滑台停止运动时</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换向阀使液压泵在低压下卸荷</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减少能量损耗。</a:t>
            </a:r>
            <a:endParaRPr lang="zh-CN" altLang="zh-CN" sz="16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2" name="组合 5">
            <a:extLst>
              <a:ext uri="{FF2B5EF4-FFF2-40B4-BE49-F238E27FC236}">
                <a16:creationId xmlns:a16="http://schemas.microsoft.com/office/drawing/2014/main" id="{429C1B41-7111-45DA-89AA-1FEC23485F1C}"/>
              </a:ext>
            </a:extLst>
          </p:cNvPr>
          <p:cNvGrpSpPr>
            <a:grpSpLocks/>
          </p:cNvGrpSpPr>
          <p:nvPr/>
        </p:nvGrpSpPr>
        <p:grpSpPr bwMode="auto">
          <a:xfrm>
            <a:off x="547067" y="3617880"/>
            <a:ext cx="395853" cy="388593"/>
            <a:chOff x="5398306" y="552049"/>
            <a:chExt cx="835710" cy="731456"/>
          </a:xfrm>
        </p:grpSpPr>
        <p:sp>
          <p:nvSpPr>
            <p:cNvPr id="23" name="等腰三角形 22">
              <a:extLst>
                <a:ext uri="{FF2B5EF4-FFF2-40B4-BE49-F238E27FC236}">
                  <a16:creationId xmlns:a16="http://schemas.microsoft.com/office/drawing/2014/main" id="{2C7E1BC8-D654-4E21-B354-9A802879E873}"/>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8" name="等腰三角形 27">
              <a:extLst>
                <a:ext uri="{FF2B5EF4-FFF2-40B4-BE49-F238E27FC236}">
                  <a16:creationId xmlns:a16="http://schemas.microsoft.com/office/drawing/2014/main" id="{7E74ACCB-52D8-4778-98E7-4625ECF04C92}"/>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9" name="圆角矩形 5">
            <a:extLst>
              <a:ext uri="{FF2B5EF4-FFF2-40B4-BE49-F238E27FC236}">
                <a16:creationId xmlns:a16="http://schemas.microsoft.com/office/drawing/2014/main" id="{33F29B72-3378-462B-AB98-006E7352AC14}"/>
              </a:ext>
            </a:extLst>
          </p:cNvPr>
          <p:cNvSpPr/>
          <p:nvPr/>
        </p:nvSpPr>
        <p:spPr>
          <a:xfrm>
            <a:off x="1011106" y="3373370"/>
            <a:ext cx="7892716" cy="1098751"/>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7" name="矩形 6">
            <a:extLst>
              <a:ext uri="{FF2B5EF4-FFF2-40B4-BE49-F238E27FC236}">
                <a16:creationId xmlns:a16="http://schemas.microsoft.com/office/drawing/2014/main" id="{B8BECC39-CB3A-4755-B2B5-894EEB381128}"/>
              </a:ext>
            </a:extLst>
          </p:cNvPr>
          <p:cNvSpPr/>
          <p:nvPr/>
        </p:nvSpPr>
        <p:spPr>
          <a:xfrm>
            <a:off x="1099628" y="3322580"/>
            <a:ext cx="7804194" cy="1153586"/>
          </a:xfrm>
          <a:prstGeom prst="rect">
            <a:avLst/>
          </a:prstGeom>
        </p:spPr>
        <p:txBody>
          <a:bodyPr wrap="square">
            <a:spAutoFit/>
          </a:bodyPr>
          <a:lstStyle/>
          <a:p>
            <a:pPr indent="432000">
              <a:lnSpc>
                <a:spcPct val="150000"/>
              </a:lnSpc>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系统采用了行程阀和顺序阀实现快进与工进的换接</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不仅简化了电路</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而且使动作可靠</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换接精度亦比电气控制式高。至于两个工进之间的换接则由于两者速度都较低</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采用电磁阀完全能保证换接精度。</a:t>
            </a:r>
            <a:endParaRPr lang="zh-CN" altLang="en-US" sz="1600" dirty="0">
              <a:solidFill>
                <a:schemeClr val="bg1"/>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73754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anim calcmode="lin" valueType="num">
                                      <p:cBhvr>
                                        <p:cTn id="35" dur="1000" fill="hold"/>
                                        <p:tgtEl>
                                          <p:spTgt spid="21"/>
                                        </p:tgtEl>
                                        <p:attrNameLst>
                                          <p:attrName>ppt_x</p:attrName>
                                        </p:attrNameLst>
                                      </p:cBhvr>
                                      <p:tavLst>
                                        <p:tav tm="0">
                                          <p:val>
                                            <p:strVal val="#ppt_x"/>
                                          </p:val>
                                        </p:tav>
                                        <p:tav tm="100000">
                                          <p:val>
                                            <p:strVal val="#ppt_x"/>
                                          </p:val>
                                        </p:tav>
                                      </p:tavLst>
                                    </p:anim>
                                    <p:anim calcmode="lin" valueType="num">
                                      <p:cBhvr>
                                        <p:cTn id="36" dur="1000" fill="hold"/>
                                        <p:tgtEl>
                                          <p:spTgt spid="2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anim calcmode="lin" valueType="num">
                                      <p:cBhvr>
                                        <p:cTn id="47" dur="1000" fill="hold"/>
                                        <p:tgtEl>
                                          <p:spTgt spid="22"/>
                                        </p:tgtEl>
                                        <p:attrNameLst>
                                          <p:attrName>ppt_x</p:attrName>
                                        </p:attrNameLst>
                                      </p:cBhvr>
                                      <p:tavLst>
                                        <p:tav tm="0">
                                          <p:val>
                                            <p:strVal val="#ppt_x"/>
                                          </p:val>
                                        </p:tav>
                                        <p:tav tm="100000">
                                          <p:val>
                                            <p:strVal val="#ppt_x"/>
                                          </p:val>
                                        </p:tav>
                                      </p:tavLst>
                                    </p:anim>
                                    <p:anim calcmode="lin" valueType="num">
                                      <p:cBhvr>
                                        <p:cTn id="48" dur="1000" fill="hold"/>
                                        <p:tgtEl>
                                          <p:spTgt spid="2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1000"/>
                                        <p:tgtEl>
                                          <p:spTgt spid="29"/>
                                        </p:tgtEl>
                                      </p:cBhvr>
                                    </p:animEffect>
                                    <p:anim calcmode="lin" valueType="num">
                                      <p:cBhvr>
                                        <p:cTn id="52" dur="1000" fill="hold"/>
                                        <p:tgtEl>
                                          <p:spTgt spid="29"/>
                                        </p:tgtEl>
                                        <p:attrNameLst>
                                          <p:attrName>ppt_x</p:attrName>
                                        </p:attrNameLst>
                                      </p:cBhvr>
                                      <p:tavLst>
                                        <p:tav tm="0">
                                          <p:val>
                                            <p:strVal val="#ppt_x"/>
                                          </p:val>
                                        </p:tav>
                                        <p:tav tm="100000">
                                          <p:val>
                                            <p:strVal val="#ppt_x"/>
                                          </p:val>
                                        </p:tav>
                                      </p:tavLst>
                                    </p:anim>
                                    <p:anim calcmode="lin" valueType="num">
                                      <p:cBhvr>
                                        <p:cTn id="53" dur="1000" fill="hold"/>
                                        <p:tgtEl>
                                          <p:spTgt spid="29"/>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1000"/>
                                        <p:tgtEl>
                                          <p:spTgt spid="7"/>
                                        </p:tgtEl>
                                      </p:cBhvr>
                                    </p:animEffect>
                                    <p:anim calcmode="lin" valueType="num">
                                      <p:cBhvr>
                                        <p:cTn id="57" dur="1000" fill="hold"/>
                                        <p:tgtEl>
                                          <p:spTgt spid="7"/>
                                        </p:tgtEl>
                                        <p:attrNameLst>
                                          <p:attrName>ppt_x</p:attrName>
                                        </p:attrNameLst>
                                      </p:cBhvr>
                                      <p:tavLst>
                                        <p:tav tm="0">
                                          <p:val>
                                            <p:strVal val="#ppt_x"/>
                                          </p:val>
                                        </p:tav>
                                        <p:tav tm="100000">
                                          <p:val>
                                            <p:strVal val="#ppt_x"/>
                                          </p:val>
                                        </p:tav>
                                      </p:tavLst>
                                    </p:anim>
                                    <p:anim calcmode="lin" valueType="num">
                                      <p:cBhvr>
                                        <p:cTn id="5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7" grpId="0" animBg="1"/>
      <p:bldP spid="6" grpId="0"/>
      <p:bldP spid="21" grpId="0" animBg="1"/>
      <p:bldP spid="3" grpId="0"/>
      <p:bldP spid="29"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1658142" y="1523322"/>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8000" b="0" i="0" u="none" strike="noStrike" kern="1200" cap="none" spc="0" normalizeH="0" baseline="0" noProof="0" dirty="0">
                <a:ln>
                  <a:noFill/>
                </a:ln>
                <a:solidFill>
                  <a:srgbClr val="FFFFFF"/>
                </a:solidFill>
                <a:effectLst/>
                <a:uLnTx/>
                <a:uFillTx/>
                <a:latin typeface="Times New Roman" panose="02020603050405020304" pitchFamily="18" charset="0"/>
                <a:ea typeface="方正中倩简体" panose="03000509000000000000" pitchFamily="65" charset="-122"/>
                <a:cs typeface="Open Sans" panose="020B0604020202020204" charset="0"/>
              </a:rPr>
              <a:t>二、</a:t>
            </a:r>
          </a:p>
        </p:txBody>
      </p:sp>
      <p:sp>
        <p:nvSpPr>
          <p:cNvPr id="4" name="矩形 3">
            <a:extLst>
              <a:ext uri="{FF2B5EF4-FFF2-40B4-BE49-F238E27FC236}">
                <a16:creationId xmlns:a16="http://schemas.microsoft.com/office/drawing/2014/main" id="{FAE06C64-609A-4F36-A730-9AD9211085B4}"/>
              </a:ext>
            </a:extLst>
          </p:cNvPr>
          <p:cNvSpPr/>
          <p:nvPr/>
        </p:nvSpPr>
        <p:spPr>
          <a:xfrm>
            <a:off x="3036741" y="1578323"/>
            <a:ext cx="3901442" cy="1323439"/>
          </a:xfrm>
          <a:prstGeom prst="rect">
            <a:avLst/>
          </a:prstGeom>
        </p:spPr>
        <p:txBody>
          <a:bodyPr wrap="square">
            <a:spAutoFit/>
          </a:bodyPr>
          <a:lstStyle/>
          <a:p>
            <a:pPr lvl="0" algn="ctr"/>
            <a:r>
              <a:rPr lang="zh-CN" altLang="zh-CN" sz="4000" dirty="0">
                <a:solidFill>
                  <a:srgbClr val="FFC000"/>
                </a:solidFill>
                <a:latin typeface="Times New Roman" panose="02020603050405020304" pitchFamily="18" charset="0"/>
                <a:ea typeface="黑体" panose="02010609060101010101" pitchFamily="49" charset="-122"/>
              </a:rPr>
              <a:t>万能外圆磨床</a:t>
            </a:r>
            <a:endParaRPr lang="en-US" altLang="zh-CN" sz="4000" dirty="0">
              <a:solidFill>
                <a:srgbClr val="FFC000"/>
              </a:solidFill>
              <a:latin typeface="Times New Roman" panose="02020603050405020304" pitchFamily="18" charset="0"/>
              <a:ea typeface="黑体" panose="02010609060101010101" pitchFamily="49" charset="-122"/>
            </a:endParaRPr>
          </a:p>
          <a:p>
            <a:pPr lvl="0" algn="ctr"/>
            <a:r>
              <a:rPr lang="zh-CN" altLang="zh-CN" sz="4000" dirty="0">
                <a:solidFill>
                  <a:srgbClr val="FFC000"/>
                </a:solidFill>
                <a:latin typeface="Times New Roman" panose="02020603050405020304" pitchFamily="18" charset="0"/>
                <a:ea typeface="黑体" panose="02010609060101010101" pitchFamily="49" charset="-122"/>
              </a:rPr>
              <a:t>液压系统</a:t>
            </a:r>
            <a:endParaRPr kumimoji="0" lang="zh-CN" altLang="en-US" sz="4000" b="0" i="0" u="none" strike="noStrike" kern="1200" cap="none" spc="0" normalizeH="0" baseline="0" noProof="0" dirty="0">
              <a:ln>
                <a:noFill/>
              </a:ln>
              <a:solidFill>
                <a:srgbClr val="FFC000"/>
              </a:solidFill>
              <a:effectLst/>
              <a:uLnTx/>
              <a:uFillTx/>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07193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第二节     </a:t>
            </a:r>
            <a:r>
              <a:rPr lang="zh-CN" altLang="zh-CN" sz="3000" dirty="0">
                <a:solidFill>
                  <a:schemeClr val="bg1"/>
                </a:solidFill>
                <a:latin typeface="Times New Roman" panose="02020603050405020304" pitchFamily="18" charset="0"/>
                <a:ea typeface="黑体" panose="02010609060101010101" pitchFamily="49" charset="-122"/>
              </a:rPr>
              <a:t>万能外圆磨床液压系统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7" name="矩形 6">
            <a:extLst>
              <a:ext uri="{FF2B5EF4-FFF2-40B4-BE49-F238E27FC236}">
                <a16:creationId xmlns:a16="http://schemas.microsoft.com/office/drawing/2014/main" id="{B8BECC39-CB3A-4755-B2B5-894EEB381128}"/>
              </a:ext>
            </a:extLst>
          </p:cNvPr>
          <p:cNvSpPr/>
          <p:nvPr/>
        </p:nvSpPr>
        <p:spPr>
          <a:xfrm>
            <a:off x="837201" y="1121596"/>
            <a:ext cx="7804194" cy="3000821"/>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rPr>
              <a:t>万能外圆磨床主要用来磨削柱形</a:t>
            </a:r>
            <a:r>
              <a:rPr lang="en-US" altLang="zh-CN" dirty="0">
                <a:latin typeface="Times New Roman" panose="02020603050405020304" pitchFamily="18" charset="0"/>
              </a:rPr>
              <a:t>(</a:t>
            </a:r>
            <a:r>
              <a:rPr lang="zh-CN" altLang="zh-CN" dirty="0">
                <a:latin typeface="Times New Roman" panose="02020603050405020304" pitchFamily="18" charset="0"/>
              </a:rPr>
              <a:t>包括阶梯形</a:t>
            </a:r>
            <a:r>
              <a:rPr lang="en-US" altLang="zh-CN" dirty="0">
                <a:latin typeface="Times New Roman" panose="02020603050405020304" pitchFamily="18" charset="0"/>
              </a:rPr>
              <a:t>)</a:t>
            </a:r>
            <a:r>
              <a:rPr lang="zh-CN" altLang="zh-CN" dirty="0">
                <a:latin typeface="Times New Roman" panose="02020603050405020304" pitchFamily="18" charset="0"/>
              </a:rPr>
              <a:t>或锥形外圆表面</a:t>
            </a:r>
            <a:r>
              <a:rPr lang="en-US" altLang="zh-CN" dirty="0">
                <a:latin typeface="Times New Roman" panose="02020603050405020304" pitchFamily="18" charset="0"/>
              </a:rPr>
              <a:t>,</a:t>
            </a:r>
            <a:r>
              <a:rPr lang="zh-CN" altLang="zh-CN" dirty="0">
                <a:latin typeface="Times New Roman" panose="02020603050405020304" pitchFamily="18" charset="0"/>
              </a:rPr>
              <a:t>在使用附加装置时还可以磨削圆柱孔和圆锥孔。外圆磨床上工作台的往复运动和抖动、工作台的手动和机动的互锁、砂轮架的间歇进给运动和快速运动、尾架的松开等都是用液压来实现的。外圆磨床对往复运动的要求很高</a:t>
            </a:r>
            <a:r>
              <a:rPr lang="en-US" altLang="zh-CN" dirty="0">
                <a:latin typeface="Times New Roman" panose="02020603050405020304" pitchFamily="18" charset="0"/>
              </a:rPr>
              <a:t>——</a:t>
            </a:r>
            <a:r>
              <a:rPr lang="zh-CN" altLang="zh-CN" dirty="0">
                <a:latin typeface="Times New Roman" panose="02020603050405020304" pitchFamily="18" charset="0"/>
              </a:rPr>
              <a:t>不但应保证机床有尽可能高的生产率</a:t>
            </a:r>
            <a:r>
              <a:rPr lang="en-US" altLang="zh-CN" dirty="0">
                <a:latin typeface="Times New Roman" panose="02020603050405020304" pitchFamily="18" charset="0"/>
              </a:rPr>
              <a:t>,</a:t>
            </a:r>
            <a:r>
              <a:rPr lang="zh-CN" altLang="zh-CN" dirty="0">
                <a:latin typeface="Times New Roman" panose="02020603050405020304" pitchFamily="18" charset="0"/>
              </a:rPr>
              <a:t>还应保证换向过程平稳、换向精度高。为此机床上常采用行程制动式换向回路</a:t>
            </a:r>
            <a:r>
              <a:rPr lang="en-US" altLang="zh-CN" dirty="0">
                <a:latin typeface="Times New Roman" panose="02020603050405020304" pitchFamily="18" charset="0"/>
              </a:rPr>
              <a:t>(</a:t>
            </a:r>
            <a:r>
              <a:rPr lang="zh-CN" altLang="zh-CN" dirty="0">
                <a:latin typeface="Times New Roman" panose="02020603050405020304" pitchFamily="18" charset="0"/>
              </a:rPr>
              <a:t>见第九章第四节</a:t>
            </a:r>
            <a:r>
              <a:rPr lang="en-US" altLang="zh-CN" dirty="0">
                <a:latin typeface="Times New Roman" panose="02020603050405020304" pitchFamily="18" charset="0"/>
              </a:rPr>
              <a:t>),</a:t>
            </a:r>
            <a:r>
              <a:rPr lang="zh-CN" altLang="zh-CN" dirty="0">
                <a:latin typeface="Times New Roman" panose="02020603050405020304" pitchFamily="18" charset="0"/>
              </a:rPr>
              <a:t>使工作台起动和停止迅速</a:t>
            </a:r>
            <a:r>
              <a:rPr lang="en-US" altLang="zh-CN" dirty="0">
                <a:latin typeface="Times New Roman" panose="02020603050405020304" pitchFamily="18" charset="0"/>
              </a:rPr>
              <a:t>,</a:t>
            </a:r>
            <a:r>
              <a:rPr lang="zh-CN" altLang="zh-CN" dirty="0">
                <a:latin typeface="Times New Roman" panose="02020603050405020304" pitchFamily="18" charset="0"/>
              </a:rPr>
              <a:t>并在换向过程中有一段短时间的停留。</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34" name="圆角矩形 6">
            <a:extLst>
              <a:ext uri="{FF2B5EF4-FFF2-40B4-BE49-F238E27FC236}">
                <a16:creationId xmlns:a16="http://schemas.microsoft.com/office/drawing/2014/main" id="{825751DF-79BB-4F64-BD24-35F1D2A8F1B4}"/>
              </a:ext>
            </a:extLst>
          </p:cNvPr>
          <p:cNvSpPr/>
          <p:nvPr/>
        </p:nvSpPr>
        <p:spPr>
          <a:xfrm>
            <a:off x="742520" y="1121596"/>
            <a:ext cx="7955760" cy="304785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5612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第二节     </a:t>
            </a:r>
            <a:r>
              <a:rPr lang="zh-CN" altLang="zh-CN" sz="3000" dirty="0">
                <a:solidFill>
                  <a:schemeClr val="bg1"/>
                </a:solidFill>
                <a:latin typeface="Times New Roman" panose="02020603050405020304" pitchFamily="18" charset="0"/>
                <a:ea typeface="黑体" panose="02010609060101010101" pitchFamily="49" charset="-122"/>
              </a:rPr>
              <a:t>万能外圆磨床液压系统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7" name="矩形 6">
            <a:extLst>
              <a:ext uri="{FF2B5EF4-FFF2-40B4-BE49-F238E27FC236}">
                <a16:creationId xmlns:a16="http://schemas.microsoft.com/office/drawing/2014/main" id="{B8BECC39-CB3A-4755-B2B5-894EEB381128}"/>
              </a:ext>
            </a:extLst>
          </p:cNvPr>
          <p:cNvSpPr/>
          <p:nvPr/>
        </p:nvSpPr>
        <p:spPr>
          <a:xfrm>
            <a:off x="430212" y="876423"/>
            <a:ext cx="8458363" cy="1153586"/>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图</a:t>
            </a:r>
            <a:r>
              <a:rPr lang="en-US" altLang="zh-CN" sz="1600" dirty="0">
                <a:latin typeface="Times New Roman" panose="02020603050405020304" pitchFamily="18" charset="0"/>
                <a:ea typeface="黑体" panose="02010609060101010101" pitchFamily="49" charset="-122"/>
              </a:rPr>
              <a:t>10-3</a:t>
            </a:r>
            <a:r>
              <a:rPr lang="zh-CN" altLang="zh-CN" sz="1600" dirty="0">
                <a:latin typeface="Times New Roman" panose="02020603050405020304" pitchFamily="18" charset="0"/>
                <a:ea typeface="黑体" panose="02010609060101010101" pitchFamily="49" charset="-122"/>
              </a:rPr>
              <a:t>所示为</a:t>
            </a:r>
            <a:r>
              <a:rPr lang="en-US" altLang="zh-CN" sz="1600" dirty="0">
                <a:latin typeface="Times New Roman" panose="02020603050405020304" pitchFamily="18" charset="0"/>
                <a:ea typeface="黑体" panose="02010609060101010101" pitchFamily="49" charset="-122"/>
              </a:rPr>
              <a:t>M1432A</a:t>
            </a:r>
            <a:r>
              <a:rPr lang="zh-CN" altLang="zh-CN" sz="1600" dirty="0">
                <a:latin typeface="Times New Roman" panose="02020603050405020304" pitchFamily="18" charset="0"/>
                <a:ea typeface="黑体" panose="02010609060101010101" pitchFamily="49" charset="-122"/>
              </a:rPr>
              <a:t>型万能外圆磨床的液压系统图。由图可见</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这个系统利用工作台挡块</a:t>
            </a:r>
            <a:r>
              <a:rPr lang="en-US" altLang="zh-CN" sz="1600" dirty="0">
                <a:latin typeface="Times New Roman" panose="02020603050405020304" pitchFamily="18" charset="0"/>
                <a:ea typeface="黑体" panose="02010609060101010101" pitchFamily="49" charset="-122"/>
              </a:rPr>
              <a:t>16</a:t>
            </a:r>
            <a:r>
              <a:rPr lang="zh-CN" altLang="zh-CN" sz="1600" dirty="0">
                <a:latin typeface="Times New Roman" panose="02020603050405020304" pitchFamily="18" charset="0"/>
                <a:ea typeface="黑体" panose="02010609060101010101" pitchFamily="49" charset="-122"/>
              </a:rPr>
              <a:t>和先导阀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的拨杆可以连续地实现工作台的往复运动和砂轮架的间歇自动进给运动</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其工作情况如下。</a:t>
            </a:r>
            <a:endParaRPr lang="zh-CN" altLang="en-US" sz="1600" dirty="0">
              <a:solidFill>
                <a:schemeClr val="bg1"/>
              </a:solidFill>
              <a:latin typeface="Times New Roman" panose="02020603050405020304" pitchFamily="18" charset="0"/>
              <a:ea typeface="黑体" panose="02010609060101010101" pitchFamily="49" charset="-122"/>
            </a:endParaRPr>
          </a:p>
        </p:txBody>
      </p:sp>
      <p:pic>
        <p:nvPicPr>
          <p:cNvPr id="2" name="图片 1">
            <a:extLst>
              <a:ext uri="{FF2B5EF4-FFF2-40B4-BE49-F238E27FC236}">
                <a16:creationId xmlns:a16="http://schemas.microsoft.com/office/drawing/2014/main" id="{7E8A3569-69CA-4BD8-A0E9-71B54FEDBC92}"/>
              </a:ext>
            </a:extLst>
          </p:cNvPr>
          <p:cNvPicPr>
            <a:picLocks noChangeAspect="1"/>
          </p:cNvPicPr>
          <p:nvPr/>
        </p:nvPicPr>
        <p:blipFill>
          <a:blip r:embed="rId2"/>
          <a:stretch>
            <a:fillRect/>
          </a:stretch>
        </p:blipFill>
        <p:spPr>
          <a:xfrm>
            <a:off x="2220685" y="1636814"/>
            <a:ext cx="4097613" cy="3283181"/>
          </a:xfrm>
          <a:prstGeom prst="rect">
            <a:avLst/>
          </a:prstGeom>
        </p:spPr>
      </p:pic>
    </p:spTree>
    <p:extLst>
      <p:ext uri="{BB962C8B-B14F-4D97-AF65-F5344CB8AC3E}">
        <p14:creationId xmlns:p14="http://schemas.microsoft.com/office/powerpoint/2010/main" val="411634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第二节     </a:t>
            </a:r>
            <a:r>
              <a:rPr lang="zh-CN" altLang="zh-CN" sz="3000" dirty="0">
                <a:solidFill>
                  <a:schemeClr val="bg1"/>
                </a:solidFill>
                <a:latin typeface="Times New Roman" panose="02020603050405020304" pitchFamily="18" charset="0"/>
                <a:ea typeface="黑体" panose="02010609060101010101" pitchFamily="49" charset="-122"/>
              </a:rPr>
              <a:t>万能外圆磨床液压系统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7" name="矩形 6">
            <a:extLst>
              <a:ext uri="{FF2B5EF4-FFF2-40B4-BE49-F238E27FC236}">
                <a16:creationId xmlns:a16="http://schemas.microsoft.com/office/drawing/2014/main" id="{B8BECC39-CB3A-4755-B2B5-894EEB381128}"/>
              </a:ext>
            </a:extLst>
          </p:cNvPr>
          <p:cNvSpPr/>
          <p:nvPr/>
        </p:nvSpPr>
        <p:spPr>
          <a:xfrm>
            <a:off x="1284742" y="1390594"/>
            <a:ext cx="6553936" cy="1286250"/>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(1)</a:t>
            </a:r>
            <a:r>
              <a:rPr lang="zh-CN" altLang="zh-CN" dirty="0">
                <a:latin typeface="Times New Roman" panose="02020603050405020304" pitchFamily="18" charset="0"/>
                <a:ea typeface="黑体" panose="02010609060101010101" pitchFamily="49" charset="-122"/>
              </a:rPr>
              <a:t>工作台往复运动　在图</a:t>
            </a:r>
            <a:r>
              <a:rPr lang="en-US" altLang="zh-CN" dirty="0">
                <a:latin typeface="Times New Roman" panose="02020603050405020304" pitchFamily="18" charset="0"/>
                <a:ea typeface="黑体" panose="02010609060101010101" pitchFamily="49" charset="-122"/>
              </a:rPr>
              <a:t>10-3</a:t>
            </a:r>
            <a:r>
              <a:rPr lang="zh-CN" altLang="zh-CN" dirty="0">
                <a:latin typeface="Times New Roman" panose="02020603050405020304" pitchFamily="18" charset="0"/>
                <a:ea typeface="黑体" panose="02010609060101010101" pitchFamily="49" charset="-122"/>
              </a:rPr>
              <a:t>所示状态下</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开停阀</a:t>
            </a:r>
            <a:r>
              <a:rPr lang="en-US" altLang="zh-CN" dirty="0">
                <a:latin typeface="Times New Roman" panose="02020603050405020304" pitchFamily="18" charset="0"/>
                <a:ea typeface="黑体" panose="02010609060101010101" pitchFamily="49" charset="-122"/>
              </a:rPr>
              <a:t>3</a:t>
            </a:r>
            <a:r>
              <a:rPr lang="zh-CN" altLang="zh-CN" dirty="0">
                <a:latin typeface="Times New Roman" panose="02020603050405020304" pitchFamily="18" charset="0"/>
                <a:ea typeface="黑体" panose="02010609060101010101" pitchFamily="49" charset="-122"/>
              </a:rPr>
              <a:t>处于右位</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先导阀</a:t>
            </a:r>
            <a:r>
              <a:rPr lang="en-US" altLang="zh-CN" dirty="0">
                <a:latin typeface="Times New Roman" panose="02020603050405020304" pitchFamily="18" charset="0"/>
                <a:ea typeface="黑体" panose="02010609060101010101" pitchFamily="49" charset="-122"/>
              </a:rPr>
              <a:t>17</a:t>
            </a:r>
            <a:r>
              <a:rPr lang="zh-CN" altLang="zh-CN" dirty="0">
                <a:latin typeface="Times New Roman" panose="02020603050405020304" pitchFamily="18" charset="0"/>
                <a:ea typeface="黑体" panose="02010609060101010101" pitchFamily="49" charset="-122"/>
              </a:rPr>
              <a:t>和换向阀</a:t>
            </a:r>
            <a:r>
              <a:rPr lang="en-US" altLang="zh-CN" dirty="0">
                <a:latin typeface="Times New Roman" panose="02020603050405020304" pitchFamily="18" charset="0"/>
                <a:ea typeface="黑体" panose="02010609060101010101" pitchFamily="49" charset="-122"/>
              </a:rPr>
              <a:t>1</a:t>
            </a:r>
            <a:r>
              <a:rPr lang="zh-CN" altLang="zh-CN" dirty="0">
                <a:latin typeface="Times New Roman" panose="02020603050405020304" pitchFamily="18" charset="0"/>
                <a:ea typeface="黑体" panose="02010609060101010101" pitchFamily="49" charset="-122"/>
              </a:rPr>
              <a:t>都处于右端位置</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工作台向右运动</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主油路中的油液流动情况为</a:t>
            </a:r>
            <a:r>
              <a:rPr lang="en-US" altLang="zh-CN" dirty="0">
                <a:latin typeface="Times New Roman" panose="02020603050405020304" pitchFamily="18" charset="0"/>
                <a:ea typeface="黑体" panose="02010609060101010101" pitchFamily="49" charset="-122"/>
              </a:rPr>
              <a:t>:</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8" name="直角三角形 7">
            <a:extLst>
              <a:ext uri="{FF2B5EF4-FFF2-40B4-BE49-F238E27FC236}">
                <a16:creationId xmlns:a16="http://schemas.microsoft.com/office/drawing/2014/main" id="{91EB78CD-3C8E-40D2-A8AE-066013C98619}"/>
              </a:ext>
            </a:extLst>
          </p:cNvPr>
          <p:cNvSpPr/>
          <p:nvPr/>
        </p:nvSpPr>
        <p:spPr>
          <a:xfrm rot="2637755" flipH="1" flipV="1">
            <a:off x="1581698" y="1562984"/>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1341954" y="2642081"/>
            <a:ext cx="6626435" cy="1286250"/>
          </a:xfrm>
          <a:prstGeom prst="rect">
            <a:avLst/>
          </a:prstGeom>
        </p:spPr>
        <p:txBody>
          <a:bodyPr wrap="square">
            <a:spAutoFit/>
          </a:bodyPr>
          <a:lstStyle/>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进油路　液压泵</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右位</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工作台液压缸</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右腔。</a:t>
            </a:r>
          </a:p>
          <a:p>
            <a:pPr indent="450000">
              <a:lnSpc>
                <a:spcPct val="150000"/>
              </a:lnSpc>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回油路　工作台液压缸</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左腔</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右位</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先导阀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17(</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右位</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开停阀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右位</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节流阀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油箱。</a:t>
            </a:r>
            <a:endParaRPr lang="zh-CN" altLang="en-US" dirty="0">
              <a:latin typeface="Times New Roman" panose="02020603050405020304" pitchFamily="18" charset="0"/>
              <a:ea typeface="黑体" panose="02010609060101010101" pitchFamily="49" charset="-122"/>
            </a:endParaRPr>
          </a:p>
        </p:txBody>
      </p:sp>
      <p:sp>
        <p:nvSpPr>
          <p:cNvPr id="10" name="圆角矩形 6">
            <a:extLst>
              <a:ext uri="{FF2B5EF4-FFF2-40B4-BE49-F238E27FC236}">
                <a16:creationId xmlns:a16="http://schemas.microsoft.com/office/drawing/2014/main" id="{044DC17B-56B7-4CE0-AE92-A700E85F3670}"/>
              </a:ext>
            </a:extLst>
          </p:cNvPr>
          <p:cNvSpPr/>
          <p:nvPr/>
        </p:nvSpPr>
        <p:spPr>
          <a:xfrm>
            <a:off x="1155031" y="1330036"/>
            <a:ext cx="7128543" cy="2801952"/>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94541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0-#ppt_w/2"/>
                                          </p:val>
                                        </p:tav>
                                        <p:tav tm="100000">
                                          <p:val>
                                            <p:strVal val="#ppt_x"/>
                                          </p:val>
                                        </p:tav>
                                      </p:tavLst>
                                    </p:anim>
                                    <p:anim calcmode="lin" valueType="num">
                                      <p:cBhvr additive="base">
                                        <p:cTn id="15" dur="1000" fill="hold"/>
                                        <p:tgtEl>
                                          <p:spTgt spid="8"/>
                                        </p:tgtEl>
                                        <p:attrNameLst>
                                          <p:attrName>ppt_y</p:attrName>
                                        </p:attrNameLst>
                                      </p:cBhvr>
                                      <p:tavLst>
                                        <p:tav tm="0">
                                          <p:val>
                                            <p:strVal val="#ppt_y"/>
                                          </p:val>
                                        </p:tav>
                                        <p:tav tm="100000">
                                          <p:val>
                                            <p:strVal val="#ppt_y"/>
                                          </p:val>
                                        </p:tav>
                                      </p:tavLst>
                                    </p:anim>
                                  </p:childTnLst>
                                </p:cTn>
                              </p:par>
                              <p:par>
                                <p:cTn id="16" presetID="53" presetClass="entr" presetSubtype="16"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ppt_w</p:attrName>
                                        </p:attrNameLst>
                                      </p:cBhvr>
                                      <p:tavLst>
                                        <p:tav tm="0">
                                          <p:val>
                                            <p:fltVal val="0"/>
                                          </p:val>
                                        </p:tav>
                                        <p:tav tm="100000">
                                          <p:val>
                                            <p:strVal val="#ppt_w"/>
                                          </p:val>
                                        </p:tav>
                                      </p:tavLst>
                                    </p:anim>
                                    <p:anim calcmode="lin" valueType="num">
                                      <p:cBhvr>
                                        <p:cTn id="19" dur="1000" fill="hold"/>
                                        <p:tgtEl>
                                          <p:spTgt spid="7"/>
                                        </p:tgtEl>
                                        <p:attrNameLst>
                                          <p:attrName>ppt_h</p:attrName>
                                        </p:attrNameLst>
                                      </p:cBhvr>
                                      <p:tavLst>
                                        <p:tav tm="0">
                                          <p:val>
                                            <p:fltVal val="0"/>
                                          </p:val>
                                        </p:tav>
                                        <p:tav tm="100000">
                                          <p:val>
                                            <p:strVal val="#ppt_h"/>
                                          </p:val>
                                        </p:tav>
                                      </p:tavLst>
                                    </p:anim>
                                    <p:animEffect transition="in" filter="fade">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fltVal val="0"/>
                                          </p:val>
                                        </p:tav>
                                        <p:tav tm="100000">
                                          <p:val>
                                            <p:strVal val="#ppt_w"/>
                                          </p:val>
                                        </p:tav>
                                      </p:tavLst>
                                    </p:anim>
                                    <p:anim calcmode="lin" valueType="num">
                                      <p:cBhvr>
                                        <p:cTn id="26" dur="1000" fill="hold"/>
                                        <p:tgtEl>
                                          <p:spTgt spid="3"/>
                                        </p:tgtEl>
                                        <p:attrNameLst>
                                          <p:attrName>ppt_h</p:attrName>
                                        </p:attrNameLst>
                                      </p:cBhvr>
                                      <p:tavLst>
                                        <p:tav tm="0">
                                          <p:val>
                                            <p:fltVal val="0"/>
                                          </p:val>
                                        </p:tav>
                                        <p:tav tm="100000">
                                          <p:val>
                                            <p:strVal val="#ppt_h"/>
                                          </p:val>
                                        </p:tav>
                                      </p:tavLst>
                                    </p:anim>
                                    <p:animEffect transition="in" filter="fade">
                                      <p:cBhvr>
                                        <p:cTn id="2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3" grpId="0"/>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第二节     </a:t>
            </a:r>
            <a:r>
              <a:rPr lang="zh-CN" altLang="zh-CN" sz="3000" dirty="0">
                <a:solidFill>
                  <a:schemeClr val="bg1"/>
                </a:solidFill>
                <a:latin typeface="Times New Roman" panose="02020603050405020304" pitchFamily="18" charset="0"/>
                <a:ea typeface="黑体" panose="02010609060101010101" pitchFamily="49" charset="-122"/>
              </a:rPr>
              <a:t>万能外圆磨床液压系统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7" name="矩形 6">
            <a:extLst>
              <a:ext uri="{FF2B5EF4-FFF2-40B4-BE49-F238E27FC236}">
                <a16:creationId xmlns:a16="http://schemas.microsoft.com/office/drawing/2014/main" id="{B8BECC39-CB3A-4755-B2B5-894EEB381128}"/>
              </a:ext>
            </a:extLst>
          </p:cNvPr>
          <p:cNvSpPr/>
          <p:nvPr/>
        </p:nvSpPr>
        <p:spPr>
          <a:xfrm>
            <a:off x="622212" y="1052468"/>
            <a:ext cx="7997532" cy="1153586"/>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当工作台向右移动到预定位置时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工作台上的左挡块</a:t>
            </a:r>
            <a:r>
              <a:rPr lang="en-US" altLang="zh-CN" sz="1600" dirty="0">
                <a:latin typeface="Times New Roman" panose="02020603050405020304" pitchFamily="18" charset="0"/>
                <a:ea typeface="黑体" panose="02010609060101010101" pitchFamily="49" charset="-122"/>
              </a:rPr>
              <a:t>16</a:t>
            </a:r>
            <a:r>
              <a:rPr lang="zh-CN" altLang="zh-CN" sz="1600" dirty="0">
                <a:latin typeface="Times New Roman" panose="02020603050405020304" pitchFamily="18" charset="0"/>
                <a:ea typeface="黑体" panose="02010609060101010101" pitchFamily="49" charset="-122"/>
              </a:rPr>
              <a:t>拨动先导阀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并使它最终处于左端位置上。这时操纵油路上</a:t>
            </a:r>
            <a:r>
              <a:rPr lang="en-US" altLang="zh-CN" sz="1600" dirty="0">
                <a:latin typeface="Times New Roman" panose="02020603050405020304" pitchFamily="18" charset="0"/>
                <a:ea typeface="黑体" panose="02010609060101010101" pitchFamily="49" charset="-122"/>
              </a:rPr>
              <a:t>a</a:t>
            </a:r>
            <a:r>
              <a:rPr lang="en-US" altLang="zh-CN" sz="1600" baseline="-25000" dirty="0">
                <a:latin typeface="Times New Roman" panose="02020603050405020304" pitchFamily="18" charset="0"/>
                <a:ea typeface="黑体" panose="02010609060101010101" pitchFamily="49" charset="-122"/>
              </a:rPr>
              <a:t>2</a:t>
            </a:r>
            <a:r>
              <a:rPr lang="zh-CN" altLang="zh-CN" sz="1600" dirty="0">
                <a:latin typeface="Times New Roman" panose="02020603050405020304" pitchFamily="18" charset="0"/>
                <a:ea typeface="黑体" panose="02010609060101010101" pitchFamily="49" charset="-122"/>
              </a:rPr>
              <a:t>点接通高压油、</a:t>
            </a:r>
            <a:r>
              <a:rPr lang="en-US" altLang="zh-CN" sz="1600" dirty="0">
                <a:latin typeface="Times New Roman" panose="02020603050405020304" pitchFamily="18" charset="0"/>
                <a:ea typeface="黑体" panose="02010609060101010101" pitchFamily="49" charset="-122"/>
              </a:rPr>
              <a:t>a</a:t>
            </a:r>
            <a:r>
              <a:rPr lang="en-US" altLang="zh-CN" sz="1600" baseline="-250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点接通油箱</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使换向阀</a:t>
            </a:r>
            <a:r>
              <a:rPr lang="en-US" altLang="zh-CN" sz="16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亦处于其左端位置上</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详见下文</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于是主油路中油液流动情况就变为</a:t>
            </a:r>
            <a:r>
              <a:rPr lang="en-US" altLang="zh-CN" sz="1600" dirty="0">
                <a:latin typeface="Times New Roman" panose="02020603050405020304" pitchFamily="18" charset="0"/>
                <a:ea typeface="黑体" panose="02010609060101010101" pitchFamily="49" charset="-122"/>
              </a:rPr>
              <a:t>:</a:t>
            </a:r>
            <a:endParaRPr lang="zh-CN" altLang="zh-CN" sz="1600" dirty="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713125E6-C8C1-4AD6-82CA-A957368FF469}"/>
              </a:ext>
            </a:extLst>
          </p:cNvPr>
          <p:cNvSpPr/>
          <p:nvPr/>
        </p:nvSpPr>
        <p:spPr>
          <a:xfrm>
            <a:off x="622212" y="2195088"/>
            <a:ext cx="8086082" cy="1153586"/>
          </a:xfrm>
          <a:prstGeom prst="rect">
            <a:avLst/>
          </a:prstGeom>
        </p:spPr>
        <p:txBody>
          <a:bodyPr wrap="square">
            <a:spAutoFit/>
          </a:bodyPr>
          <a:lstStyle/>
          <a:p>
            <a:pPr indent="450000">
              <a:lnSpc>
                <a:spcPct val="150000"/>
              </a:lnSpc>
            </a:pPr>
            <a:r>
              <a:rPr lang="zh-CN" altLang="zh-CN" sz="1600" dirty="0">
                <a:latin typeface="Times New Roman" panose="02020603050405020304" pitchFamily="18" charset="0"/>
                <a:ea typeface="黑体" panose="02010609060101010101" pitchFamily="49" charset="-122"/>
              </a:rPr>
              <a:t>进油路　液压泵</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换向阀</a:t>
            </a:r>
            <a:r>
              <a:rPr lang="en-US" altLang="zh-CN" sz="16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左位</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工作台液压缸</a:t>
            </a:r>
            <a:r>
              <a:rPr lang="en-US" altLang="zh-CN" sz="1600" dirty="0">
                <a:latin typeface="Times New Roman" panose="02020603050405020304" pitchFamily="18" charset="0"/>
                <a:ea typeface="黑体" panose="02010609060101010101" pitchFamily="49" charset="-122"/>
              </a:rPr>
              <a:t>4</a:t>
            </a:r>
            <a:r>
              <a:rPr lang="zh-CN" altLang="zh-CN" sz="1600" dirty="0">
                <a:latin typeface="Times New Roman" panose="02020603050405020304" pitchFamily="18" charset="0"/>
                <a:ea typeface="黑体" panose="02010609060101010101" pitchFamily="49" charset="-122"/>
              </a:rPr>
              <a:t>左腔。</a:t>
            </a:r>
          </a:p>
          <a:p>
            <a:pPr indent="432000">
              <a:lnSpc>
                <a:spcPct val="150000"/>
              </a:lnSpc>
            </a:pPr>
            <a:r>
              <a:rPr lang="zh-CN" altLang="zh-CN" sz="1600" dirty="0">
                <a:latin typeface="Times New Roman" panose="02020603050405020304" pitchFamily="18" charset="0"/>
                <a:ea typeface="黑体" panose="02010609060101010101" pitchFamily="49" charset="-122"/>
              </a:rPr>
              <a:t>回油路　工作台液压缸</a:t>
            </a:r>
            <a:r>
              <a:rPr lang="en-US" altLang="zh-CN" sz="1600" dirty="0">
                <a:latin typeface="Times New Roman" panose="02020603050405020304" pitchFamily="18" charset="0"/>
                <a:ea typeface="黑体" panose="02010609060101010101" pitchFamily="49" charset="-122"/>
              </a:rPr>
              <a:t>4</a:t>
            </a:r>
            <a:r>
              <a:rPr lang="zh-CN" altLang="zh-CN" sz="1600" dirty="0">
                <a:latin typeface="Times New Roman" panose="02020603050405020304" pitchFamily="18" charset="0"/>
                <a:ea typeface="黑体" panose="02010609060101010101" pitchFamily="49" charset="-122"/>
              </a:rPr>
              <a:t>右腔</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换向阀</a:t>
            </a:r>
            <a:r>
              <a:rPr lang="en-US" altLang="zh-CN" sz="16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左位</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左位</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开停阀</a:t>
            </a:r>
            <a:r>
              <a:rPr lang="en-US" altLang="zh-CN" sz="1600" dirty="0">
                <a:latin typeface="Times New Roman" panose="02020603050405020304" pitchFamily="18" charset="0"/>
                <a:ea typeface="黑体" panose="02010609060101010101" pitchFamily="49" charset="-122"/>
              </a:rPr>
              <a:t>3(</a:t>
            </a:r>
            <a:r>
              <a:rPr lang="zh-CN" altLang="zh-CN" sz="1600" dirty="0">
                <a:latin typeface="Times New Roman" panose="02020603050405020304" pitchFamily="18" charset="0"/>
                <a:ea typeface="黑体" panose="02010609060101010101" pitchFamily="49" charset="-122"/>
              </a:rPr>
              <a:t>右位</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节流阀</a:t>
            </a:r>
            <a:r>
              <a:rPr lang="en-US" altLang="zh-CN" sz="1600" dirty="0">
                <a:latin typeface="Times New Roman" panose="02020603050405020304" pitchFamily="18" charset="0"/>
                <a:ea typeface="黑体" panose="02010609060101010101" pitchFamily="49" charset="-122"/>
              </a:rPr>
              <a:t>5→</a:t>
            </a:r>
            <a:r>
              <a:rPr lang="zh-CN" altLang="zh-CN" sz="1600" dirty="0">
                <a:latin typeface="Times New Roman" panose="02020603050405020304" pitchFamily="18" charset="0"/>
                <a:ea typeface="黑体" panose="02010609060101010101" pitchFamily="49" charset="-122"/>
              </a:rPr>
              <a:t>油箱。</a:t>
            </a:r>
          </a:p>
        </p:txBody>
      </p:sp>
      <p:sp>
        <p:nvSpPr>
          <p:cNvPr id="2" name="矩形 1">
            <a:extLst>
              <a:ext uri="{FF2B5EF4-FFF2-40B4-BE49-F238E27FC236}">
                <a16:creationId xmlns:a16="http://schemas.microsoft.com/office/drawing/2014/main" id="{0C4E2B95-4917-4D88-9779-CC0C7BB00C68}"/>
              </a:ext>
            </a:extLst>
          </p:cNvPr>
          <p:cNvSpPr/>
          <p:nvPr/>
        </p:nvSpPr>
        <p:spPr>
          <a:xfrm>
            <a:off x="648884" y="3334075"/>
            <a:ext cx="8059409" cy="784254"/>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工作台向左运动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并在其右挡块</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16</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碰上拨杆后发生与上述情况相反的变换</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使工作台又改变方向向右运动。如此不停地反复进行下去</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直到开停阀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拨向左位时才使运动停下来。</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圆角矩形 6">
            <a:extLst>
              <a:ext uri="{FF2B5EF4-FFF2-40B4-BE49-F238E27FC236}">
                <a16:creationId xmlns:a16="http://schemas.microsoft.com/office/drawing/2014/main" id="{A2C6EB95-0238-41A4-8337-46C6F6FD7BC8}"/>
              </a:ext>
            </a:extLst>
          </p:cNvPr>
          <p:cNvSpPr/>
          <p:nvPr/>
        </p:nvSpPr>
        <p:spPr>
          <a:xfrm>
            <a:off x="533663" y="1052467"/>
            <a:ext cx="8174630" cy="342422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240549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1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1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inVertical)">
                                      <p:cBhvr>
                                        <p:cTn id="24"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2" grpId="0"/>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第二节     </a:t>
            </a:r>
            <a:r>
              <a:rPr lang="zh-CN" altLang="zh-CN" sz="3000" dirty="0">
                <a:solidFill>
                  <a:schemeClr val="bg1"/>
                </a:solidFill>
                <a:latin typeface="Times New Roman" panose="02020603050405020304" pitchFamily="18" charset="0"/>
                <a:ea typeface="黑体" panose="02010609060101010101" pitchFamily="49" charset="-122"/>
              </a:rPr>
              <a:t>万能外圆磨床液压系统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1171569" y="1273765"/>
            <a:ext cx="6898817" cy="2169825"/>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工作台换向过程　工作台换向时</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先导阀</a:t>
            </a:r>
            <a:r>
              <a:rPr lang="en-US" altLang="zh-CN" dirty="0">
                <a:latin typeface="Times New Roman" panose="02020603050405020304" pitchFamily="18" charset="0"/>
                <a:ea typeface="黑体" panose="02010609060101010101" pitchFamily="49" charset="-122"/>
              </a:rPr>
              <a:t>17</a:t>
            </a:r>
            <a:r>
              <a:rPr lang="zh-CN" altLang="zh-CN" dirty="0">
                <a:latin typeface="Times New Roman" panose="02020603050405020304" pitchFamily="18" charset="0"/>
                <a:ea typeface="黑体" panose="02010609060101010101" pitchFamily="49" charset="-122"/>
              </a:rPr>
              <a:t>先受到挡块的操纵而移动</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接着又受到抖动缸</a:t>
            </a:r>
            <a:r>
              <a:rPr lang="en-US" altLang="zh-CN" dirty="0">
                <a:latin typeface="Times New Roman" panose="02020603050405020304" pitchFamily="18" charset="0"/>
                <a:ea typeface="黑体" panose="02010609060101010101" pitchFamily="49" charset="-122"/>
              </a:rPr>
              <a:t>15</a:t>
            </a:r>
            <a:r>
              <a:rPr lang="zh-CN" altLang="zh-CN" dirty="0">
                <a:latin typeface="Times New Roman" panose="02020603050405020304" pitchFamily="18" charset="0"/>
                <a:ea typeface="黑体" panose="02010609060101010101" pitchFamily="49" charset="-122"/>
              </a:rPr>
              <a:t>的操纵而产生快跳</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换向阀</a:t>
            </a:r>
            <a:r>
              <a:rPr lang="en-US" altLang="zh-CN" dirty="0">
                <a:latin typeface="Times New Roman" panose="02020603050405020304" pitchFamily="18" charset="0"/>
                <a:ea typeface="黑体" panose="02010609060101010101" pitchFamily="49" charset="-122"/>
              </a:rPr>
              <a:t>1</a:t>
            </a:r>
            <a:r>
              <a:rPr lang="zh-CN" altLang="zh-CN" dirty="0">
                <a:latin typeface="Times New Roman" panose="02020603050405020304" pitchFamily="18" charset="0"/>
                <a:ea typeface="黑体" panose="02010609060101010101" pitchFamily="49" charset="-122"/>
              </a:rPr>
              <a:t>的操纵油路则先后三次变换通流情况</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使其阀心产生第一次快跳、慢速移动和第二次快跳。这样就使工作台的换向经历了迅速制动、停留和迅速反向起动三个阶段。具体情况如下。</a:t>
            </a:r>
            <a:endParaRPr lang="zh-CN" altLang="zh-CN" sz="1600" dirty="0">
              <a:latin typeface="Times New Roman" panose="02020603050405020304" pitchFamily="18" charset="0"/>
              <a:ea typeface="黑体" panose="02010609060101010101" pitchFamily="49" charset="-122"/>
            </a:endParaRPr>
          </a:p>
        </p:txBody>
      </p:sp>
      <p:sp>
        <p:nvSpPr>
          <p:cNvPr id="11" name="圆角矩形 6">
            <a:extLst>
              <a:ext uri="{FF2B5EF4-FFF2-40B4-BE49-F238E27FC236}">
                <a16:creationId xmlns:a16="http://schemas.microsoft.com/office/drawing/2014/main" id="{A2C6EB95-0238-41A4-8337-46C6F6FD7BC8}"/>
              </a:ext>
            </a:extLst>
          </p:cNvPr>
          <p:cNvSpPr/>
          <p:nvPr/>
        </p:nvSpPr>
        <p:spPr>
          <a:xfrm>
            <a:off x="914400" y="1273766"/>
            <a:ext cx="7232698" cy="2273832"/>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10" name="直角三角形 9">
            <a:extLst>
              <a:ext uri="{FF2B5EF4-FFF2-40B4-BE49-F238E27FC236}">
                <a16:creationId xmlns:a16="http://schemas.microsoft.com/office/drawing/2014/main" id="{57AD5C53-B8B4-498D-8109-69DE67B17BA5}"/>
              </a:ext>
            </a:extLst>
          </p:cNvPr>
          <p:cNvSpPr/>
          <p:nvPr/>
        </p:nvSpPr>
        <p:spPr>
          <a:xfrm rot="2637755" flipH="1" flipV="1">
            <a:off x="1495826" y="1455403"/>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Tree>
    <p:extLst>
      <p:ext uri="{BB962C8B-B14F-4D97-AF65-F5344CB8AC3E}">
        <p14:creationId xmlns:p14="http://schemas.microsoft.com/office/powerpoint/2010/main" val="66704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1000" fill="hold"/>
                                        <p:tgtEl>
                                          <p:spTgt spid="10"/>
                                        </p:tgtEl>
                                        <p:attrNameLst>
                                          <p:attrName>ppt_x</p:attrName>
                                        </p:attrNameLst>
                                      </p:cBhvr>
                                      <p:tavLst>
                                        <p:tav tm="0">
                                          <p:val>
                                            <p:strVal val="0-#ppt_w/2"/>
                                          </p:val>
                                        </p:tav>
                                        <p:tav tm="100000">
                                          <p:val>
                                            <p:strVal val="#ppt_x"/>
                                          </p:val>
                                        </p:tav>
                                      </p:tavLst>
                                    </p:anim>
                                    <p:anim calcmode="lin" valueType="num">
                                      <p:cBhvr additive="base">
                                        <p:cTn id="15" dur="1000" fill="hold"/>
                                        <p:tgtEl>
                                          <p:spTgt spid="10"/>
                                        </p:tgtEl>
                                        <p:attrNameLst>
                                          <p:attrName>ppt_y</p:attrName>
                                        </p:attrNameLst>
                                      </p:cBhvr>
                                      <p:tavLst>
                                        <p:tav tm="0">
                                          <p:val>
                                            <p:strVal val="#ppt_y"/>
                                          </p:val>
                                        </p:tav>
                                        <p:tav tm="100000">
                                          <p:val>
                                            <p:strVal val="#ppt_y"/>
                                          </p:val>
                                        </p:tav>
                                      </p:tavLst>
                                    </p:anim>
                                  </p:childTnLst>
                                </p:cTn>
                              </p:par>
                              <p:par>
                                <p:cTn id="16" presetID="53" presetClass="entr" presetSubtype="16"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fltVal val="0"/>
                                          </p:val>
                                        </p:tav>
                                        <p:tav tm="100000">
                                          <p:val>
                                            <p:strVal val="#ppt_w"/>
                                          </p:val>
                                        </p:tav>
                                      </p:tavLst>
                                    </p:anim>
                                    <p:anim calcmode="lin" valueType="num">
                                      <p:cBhvr>
                                        <p:cTn id="19" dur="1000" fill="hold"/>
                                        <p:tgtEl>
                                          <p:spTgt spid="3"/>
                                        </p:tgtEl>
                                        <p:attrNameLst>
                                          <p:attrName>ppt_h</p:attrName>
                                        </p:attrNameLst>
                                      </p:cBhvr>
                                      <p:tavLst>
                                        <p:tav tm="0">
                                          <p:val>
                                            <p:fltVal val="0"/>
                                          </p:val>
                                        </p:tav>
                                        <p:tav tm="100000">
                                          <p:val>
                                            <p:strVal val="#ppt_h"/>
                                          </p:val>
                                        </p:tav>
                                      </p:tavLst>
                                    </p:anim>
                                    <p:animEffect transition="in" filter="fade">
                                      <p:cBhvr>
                                        <p:cTn id="2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37F5F5F-733D-4B04-B3D7-B7859C374AAF}"/>
              </a:ext>
            </a:extLst>
          </p:cNvPr>
          <p:cNvSpPr/>
          <p:nvPr/>
        </p:nvSpPr>
        <p:spPr>
          <a:xfrm>
            <a:off x="5578780" y="649625"/>
            <a:ext cx="3078480" cy="369332"/>
          </a:xfrm>
          <a:prstGeom prst="rect">
            <a:avLst/>
          </a:prstGeom>
        </p:spPr>
        <p:txBody>
          <a:bodyPr wrap="square">
            <a:spAutoFit/>
          </a:bodyPr>
          <a:lstStyle/>
          <a:p>
            <a:pPr algn="ctr"/>
            <a:r>
              <a:rPr lang="zh-CN" altLang="zh-CN" dirty="0">
                <a:solidFill>
                  <a:schemeClr val="bg1"/>
                </a:solidFill>
                <a:latin typeface="Times New Roman" panose="02020603050405020304" pitchFamily="18" charset="0"/>
              </a:rPr>
              <a:t>组合机床动力滑台液压系统</a:t>
            </a:r>
            <a:endParaRPr lang="zh-CN" altLang="en-US" sz="2000" dirty="0">
              <a:solidFill>
                <a:schemeClr val="bg1"/>
              </a:solidFill>
              <a:latin typeface="Times New Roman" panose="02020603050405020304" pitchFamily="18" charset="0"/>
              <a:ea typeface="微软雅黑" panose="020B0503020204020204" pitchFamily="34" charset="-122"/>
            </a:endParaRPr>
          </a:p>
        </p:txBody>
      </p:sp>
      <p:sp>
        <p:nvSpPr>
          <p:cNvPr id="6" name="文本框 5">
            <a:extLst>
              <a:ext uri="{FF2B5EF4-FFF2-40B4-BE49-F238E27FC236}">
                <a16:creationId xmlns:a16="http://schemas.microsoft.com/office/drawing/2014/main" id="{42340508-3A5D-4E4E-904B-720EC70EDC22}"/>
              </a:ext>
            </a:extLst>
          </p:cNvPr>
          <p:cNvSpPr txBox="1"/>
          <p:nvPr/>
        </p:nvSpPr>
        <p:spPr>
          <a:xfrm>
            <a:off x="1096434" y="592667"/>
            <a:ext cx="1415772" cy="584775"/>
          </a:xfrm>
          <a:prstGeom prst="rect">
            <a:avLst/>
          </a:prstGeom>
          <a:noFill/>
        </p:spPr>
        <p:txBody>
          <a:bodyPr wrap="none" rtlCol="0">
            <a:spAutoFit/>
          </a:bodyPr>
          <a:lstStyle/>
          <a:p>
            <a:r>
              <a:rPr lang="zh-CN" altLang="en-US" sz="3200" dirty="0">
                <a:solidFill>
                  <a:schemeClr val="bg1">
                    <a:lumMod val="95000"/>
                  </a:schemeClr>
                </a:solidFill>
                <a:latin typeface="Times New Roman" panose="02020603050405020304" pitchFamily="18" charset="0"/>
                <a:ea typeface="微软雅黑" panose="020B0503020204020204" pitchFamily="34" charset="-122"/>
              </a:rPr>
              <a:t>第十章</a:t>
            </a:r>
          </a:p>
        </p:txBody>
      </p:sp>
      <p:sp>
        <p:nvSpPr>
          <p:cNvPr id="7" name="矩形 6">
            <a:extLst>
              <a:ext uri="{FF2B5EF4-FFF2-40B4-BE49-F238E27FC236}">
                <a16:creationId xmlns:a16="http://schemas.microsoft.com/office/drawing/2014/main" id="{CF508671-31D2-4EF4-BA4A-636566B1952C}"/>
              </a:ext>
            </a:extLst>
          </p:cNvPr>
          <p:cNvSpPr/>
          <p:nvPr/>
        </p:nvSpPr>
        <p:spPr>
          <a:xfrm>
            <a:off x="450809" y="3468768"/>
            <a:ext cx="2835530" cy="584775"/>
          </a:xfrm>
          <a:prstGeom prst="rect">
            <a:avLst/>
          </a:prstGeom>
        </p:spPr>
        <p:txBody>
          <a:bodyPr wrap="square">
            <a:spAutoFit/>
          </a:bodyPr>
          <a:lstStyle/>
          <a:p>
            <a:pPr algn="ctr"/>
            <a:r>
              <a:rPr lang="zh-CN" altLang="en-US" sz="3200" dirty="0">
                <a:solidFill>
                  <a:schemeClr val="bg1">
                    <a:lumMod val="95000"/>
                  </a:schemeClr>
                </a:solidFill>
                <a:latin typeface="Times New Roman" panose="02020603050405020304" pitchFamily="18" charset="0"/>
                <a:ea typeface="微软雅黑" panose="020B0503020204020204" pitchFamily="34" charset="-122"/>
              </a:rPr>
              <a:t>典型液压系统</a:t>
            </a:r>
          </a:p>
        </p:txBody>
      </p:sp>
      <p:sp>
        <p:nvSpPr>
          <p:cNvPr id="2" name="矩形 1">
            <a:extLst>
              <a:ext uri="{FF2B5EF4-FFF2-40B4-BE49-F238E27FC236}">
                <a16:creationId xmlns:a16="http://schemas.microsoft.com/office/drawing/2014/main" id="{EEF3BC3B-EDD8-49CF-A7DD-458A6187C0A6}"/>
              </a:ext>
            </a:extLst>
          </p:cNvPr>
          <p:cNvSpPr/>
          <p:nvPr/>
        </p:nvSpPr>
        <p:spPr>
          <a:xfrm>
            <a:off x="5944952" y="1321430"/>
            <a:ext cx="2492990" cy="369332"/>
          </a:xfrm>
          <a:prstGeom prst="rect">
            <a:avLst/>
          </a:prstGeom>
        </p:spPr>
        <p:txBody>
          <a:bodyPr wrap="none">
            <a:spAutoFit/>
          </a:bodyPr>
          <a:lstStyle/>
          <a:p>
            <a:r>
              <a:rPr lang="zh-CN" altLang="zh-CN" dirty="0">
                <a:solidFill>
                  <a:schemeClr val="bg1"/>
                </a:solidFill>
                <a:latin typeface="Times New Roman" panose="02020603050405020304" pitchFamily="18" charset="0"/>
                <a:ea typeface="黑体" panose="02010609060101010101" pitchFamily="49" charset="-122"/>
              </a:rPr>
              <a:t>万能外圆磨床液压系统</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DEBB039D-B896-4965-AC30-78FC2AB4B8F6}"/>
              </a:ext>
            </a:extLst>
          </p:cNvPr>
          <p:cNvSpPr/>
          <p:nvPr/>
        </p:nvSpPr>
        <p:spPr>
          <a:xfrm>
            <a:off x="6346201" y="2063950"/>
            <a:ext cx="1800493" cy="369332"/>
          </a:xfrm>
          <a:prstGeom prst="rect">
            <a:avLst/>
          </a:prstGeom>
        </p:spPr>
        <p:txBody>
          <a:bodyPr wrap="none">
            <a:spAutoFit/>
          </a:bodyPr>
          <a:lstStyle/>
          <a:p>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液压机液压系统</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8" name="矩形 7">
            <a:extLst>
              <a:ext uri="{FF2B5EF4-FFF2-40B4-BE49-F238E27FC236}">
                <a16:creationId xmlns:a16="http://schemas.microsoft.com/office/drawing/2014/main" id="{93813F32-B4C6-41DC-BAC9-BA13E2F264AE}"/>
              </a:ext>
            </a:extLst>
          </p:cNvPr>
          <p:cNvSpPr/>
          <p:nvPr/>
        </p:nvSpPr>
        <p:spPr>
          <a:xfrm>
            <a:off x="6060368" y="2806470"/>
            <a:ext cx="2262158" cy="369332"/>
          </a:xfrm>
          <a:prstGeom prst="rect">
            <a:avLst/>
          </a:prstGeom>
        </p:spPr>
        <p:txBody>
          <a:bodyPr wrap="none">
            <a:spAutoFit/>
          </a:bodyPr>
          <a:lstStyle/>
          <a:p>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汽车起重机液压系统</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9" name="矩形 8">
            <a:extLst>
              <a:ext uri="{FF2B5EF4-FFF2-40B4-BE49-F238E27FC236}">
                <a16:creationId xmlns:a16="http://schemas.microsoft.com/office/drawing/2014/main" id="{9C5FBED7-556A-49D0-9A63-B22CB6F1AE14}"/>
              </a:ext>
            </a:extLst>
          </p:cNvPr>
          <p:cNvSpPr/>
          <p:nvPr/>
        </p:nvSpPr>
        <p:spPr>
          <a:xfrm>
            <a:off x="6175784" y="3576490"/>
            <a:ext cx="2031325" cy="369332"/>
          </a:xfrm>
          <a:prstGeom prst="rect">
            <a:avLst/>
          </a:prstGeom>
        </p:spPr>
        <p:txBody>
          <a:bodyPr wrap="none">
            <a:spAutoFit/>
          </a:bodyPr>
          <a:lstStyle/>
          <a:p>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电液比例控制系统</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10" name="矩形 9">
            <a:extLst>
              <a:ext uri="{FF2B5EF4-FFF2-40B4-BE49-F238E27FC236}">
                <a16:creationId xmlns:a16="http://schemas.microsoft.com/office/drawing/2014/main" id="{00D2A64D-1129-48C8-8980-3ACA6245ADE7}"/>
              </a:ext>
            </a:extLst>
          </p:cNvPr>
          <p:cNvSpPr/>
          <p:nvPr/>
        </p:nvSpPr>
        <p:spPr>
          <a:xfrm>
            <a:off x="6230784" y="4318476"/>
            <a:ext cx="2031325" cy="369332"/>
          </a:xfrm>
          <a:prstGeom prst="rect">
            <a:avLst/>
          </a:prstGeom>
        </p:spPr>
        <p:txBody>
          <a:bodyPr wrap="none">
            <a:spAutoFit/>
          </a:bodyPr>
          <a:lstStyle/>
          <a:p>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电液伺服控制系统</a:t>
            </a:r>
            <a:endParaRPr lang="zh-CN" altLang="en-US" dirty="0">
              <a:solidFill>
                <a:schemeClr val="bg1"/>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67548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p:stCondLst>
                              <p:cond delay="500"/>
                            </p:stCondLst>
                            <p:childTnLst>
                              <p:par>
                                <p:cTn id="9" presetID="26" presetClass="emph" presetSubtype="0" fill="hold" grpId="0" nodeType="afterEffect">
                                  <p:stCondLst>
                                    <p:cond delay="0"/>
                                  </p:stCondLst>
                                  <p:childTnLst>
                                    <p:animEffect transition="out" filter="fade">
                                      <p:cBhvr>
                                        <p:cTn id="10" dur="500" tmFilter="0, 0; .2, .5; .8, .5; 1, 0"/>
                                        <p:tgtEl>
                                          <p:spTgt spid="7"/>
                                        </p:tgtEl>
                                      </p:cBhvr>
                                    </p:animEffect>
                                    <p:animScale>
                                      <p:cBhvr>
                                        <p:cTn id="11" dur="250" autoRev="1" fill="hold"/>
                                        <p:tgtEl>
                                          <p:spTgt spid="7"/>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animEffect transition="in" filter="fade">
                                      <p:cBhvr>
                                        <p:cTn id="23" dur="1000"/>
                                        <p:tgtEl>
                                          <p:spTgt spid="2">
                                            <p:txEl>
                                              <p:pRg st="0" end="0"/>
                                            </p:txEl>
                                          </p:spTgt>
                                        </p:tgtEl>
                                      </p:cBhvr>
                                    </p:animEffect>
                                    <p:anim calcmode="lin" valueType="num">
                                      <p:cBhvr>
                                        <p:cTn id="2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anim calcmode="lin" valueType="num">
                                      <p:cBhvr>
                                        <p:cTn id="31" dur="1000" fill="hold"/>
                                        <p:tgtEl>
                                          <p:spTgt spid="3"/>
                                        </p:tgtEl>
                                        <p:attrNameLst>
                                          <p:attrName>ppt_x</p:attrName>
                                        </p:attrNameLst>
                                      </p:cBhvr>
                                      <p:tavLst>
                                        <p:tav tm="0">
                                          <p:val>
                                            <p:strVal val="#ppt_x"/>
                                          </p:val>
                                        </p:tav>
                                        <p:tav tm="100000">
                                          <p:val>
                                            <p:strVal val="#ppt_x"/>
                                          </p:val>
                                        </p:tav>
                                      </p:tavLst>
                                    </p:anim>
                                    <p:anim calcmode="lin" valueType="num">
                                      <p:cBhvr>
                                        <p:cTn id="3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000"/>
                                        <p:tgtEl>
                                          <p:spTgt spid="10"/>
                                        </p:tgtEl>
                                      </p:cBhvr>
                                    </p:animEffect>
                                    <p:anim calcmode="lin" valueType="num">
                                      <p:cBhvr>
                                        <p:cTn id="52" dur="1000" fill="hold"/>
                                        <p:tgtEl>
                                          <p:spTgt spid="10"/>
                                        </p:tgtEl>
                                        <p:attrNameLst>
                                          <p:attrName>ppt_x</p:attrName>
                                        </p:attrNameLst>
                                      </p:cBhvr>
                                      <p:tavLst>
                                        <p:tav tm="0">
                                          <p:val>
                                            <p:strVal val="#ppt_x"/>
                                          </p:val>
                                        </p:tav>
                                        <p:tav tm="100000">
                                          <p:val>
                                            <p:strVal val="#ppt_x"/>
                                          </p:val>
                                        </p:tav>
                                      </p:tavLst>
                                    </p:anim>
                                    <p:anim calcmode="lin" valueType="num">
                                      <p:cBhvr>
                                        <p:cTn id="5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3" grpId="0"/>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第二节     </a:t>
            </a:r>
            <a:r>
              <a:rPr lang="zh-CN" altLang="zh-CN" sz="3000" dirty="0">
                <a:solidFill>
                  <a:schemeClr val="bg1"/>
                </a:solidFill>
                <a:latin typeface="Times New Roman" panose="02020603050405020304" pitchFamily="18" charset="0"/>
                <a:ea typeface="黑体" panose="02010609060101010101" pitchFamily="49" charset="-122"/>
              </a:rPr>
              <a:t>万能外圆磨床液压系统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905019" y="1109456"/>
            <a:ext cx="7171004" cy="1938992"/>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当图</a:t>
            </a:r>
            <a:r>
              <a:rPr lang="en-US" altLang="zh-CN" sz="1600" dirty="0">
                <a:latin typeface="Times New Roman" panose="02020603050405020304" pitchFamily="18" charset="0"/>
                <a:ea typeface="黑体" panose="02010609060101010101" pitchFamily="49" charset="-122"/>
              </a:rPr>
              <a:t>10-3</a:t>
            </a:r>
            <a:r>
              <a:rPr lang="zh-CN" altLang="zh-CN" sz="1600" dirty="0">
                <a:latin typeface="Times New Roman" panose="02020603050405020304" pitchFamily="18" charset="0"/>
                <a:ea typeface="黑体" panose="02010609060101010101" pitchFamily="49" charset="-122"/>
              </a:rPr>
              <a:t>中先导阀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被拨杆推着向左移动时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中段的右制动锥逐渐将通向节流阀</a:t>
            </a:r>
            <a:r>
              <a:rPr lang="en-US" altLang="zh-CN" sz="1600" dirty="0">
                <a:latin typeface="Times New Roman" panose="02020603050405020304" pitchFamily="18" charset="0"/>
                <a:ea typeface="黑体" panose="02010609060101010101" pitchFamily="49" charset="-122"/>
              </a:rPr>
              <a:t>5</a:t>
            </a:r>
            <a:r>
              <a:rPr lang="zh-CN" altLang="zh-CN" sz="1600" dirty="0">
                <a:latin typeface="Times New Roman" panose="02020603050405020304" pitchFamily="18" charset="0"/>
                <a:ea typeface="黑体" panose="02010609060101010101" pitchFamily="49" charset="-122"/>
              </a:rPr>
              <a:t>的通道关小</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使工作台逐渐减速</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实现预制动。当工作台挡块</a:t>
            </a:r>
            <a:r>
              <a:rPr lang="en-US" altLang="zh-CN" sz="1600" dirty="0">
                <a:latin typeface="Times New Roman" panose="02020603050405020304" pitchFamily="18" charset="0"/>
                <a:ea typeface="黑体" panose="02010609060101010101" pitchFamily="49" charset="-122"/>
              </a:rPr>
              <a:t>16</a:t>
            </a:r>
            <a:r>
              <a:rPr lang="zh-CN" altLang="zh-CN" sz="1600" dirty="0">
                <a:latin typeface="Times New Roman" panose="02020603050405020304" pitchFamily="18" charset="0"/>
                <a:ea typeface="黑体" panose="02010609060101010101" pitchFamily="49" charset="-122"/>
              </a:rPr>
              <a:t>推动先导阀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直到先导阀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阀心右部环形槽使</a:t>
            </a:r>
            <a:r>
              <a:rPr lang="en-US" altLang="zh-CN" sz="1600" dirty="0">
                <a:latin typeface="Times New Roman" panose="02020603050405020304" pitchFamily="18" charset="0"/>
                <a:ea typeface="黑体" panose="02010609060101010101" pitchFamily="49" charset="-122"/>
              </a:rPr>
              <a:t>a</a:t>
            </a:r>
            <a:r>
              <a:rPr lang="en-US" altLang="zh-CN" sz="1600" baseline="-25000" dirty="0">
                <a:latin typeface="Times New Roman" panose="02020603050405020304" pitchFamily="18" charset="0"/>
                <a:ea typeface="黑体" panose="02010609060101010101" pitchFamily="49" charset="-122"/>
              </a:rPr>
              <a:t>2</a:t>
            </a:r>
            <a:r>
              <a:rPr lang="zh-CN" altLang="zh-CN" sz="1600" dirty="0">
                <a:latin typeface="Times New Roman" panose="02020603050405020304" pitchFamily="18" charset="0"/>
                <a:ea typeface="黑体" panose="02010609060101010101" pitchFamily="49" charset="-122"/>
              </a:rPr>
              <a:t>点接通高压油</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左部环形槽使</a:t>
            </a:r>
            <a:r>
              <a:rPr lang="en-US" altLang="zh-CN" sz="1600" dirty="0">
                <a:latin typeface="Times New Roman" panose="02020603050405020304" pitchFamily="18" charset="0"/>
                <a:ea typeface="黑体" panose="02010609060101010101" pitchFamily="49" charset="-122"/>
              </a:rPr>
              <a:t>a</a:t>
            </a:r>
            <a:r>
              <a:rPr lang="en-US" altLang="zh-CN" sz="1600" baseline="-250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点接通油箱时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控制油路被切换。这时抖动缸</a:t>
            </a:r>
            <a:r>
              <a:rPr lang="en-US" altLang="zh-CN" sz="1600" dirty="0">
                <a:latin typeface="Times New Roman" panose="02020603050405020304" pitchFamily="18" charset="0"/>
                <a:ea typeface="黑体" panose="02010609060101010101" pitchFamily="49" charset="-122"/>
              </a:rPr>
              <a:t>15</a:t>
            </a:r>
            <a:r>
              <a:rPr lang="zh-CN" altLang="zh-CN" sz="1600" dirty="0">
                <a:latin typeface="Times New Roman" panose="02020603050405020304" pitchFamily="18" charset="0"/>
                <a:ea typeface="黑体" panose="02010609060101010101" pitchFamily="49" charset="-122"/>
              </a:rPr>
              <a:t>便推动先导阀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向左快跳</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因为这里的油液流动情况是</a:t>
            </a:r>
            <a:r>
              <a:rPr lang="en-US" altLang="zh-CN" sz="1600" dirty="0">
                <a:latin typeface="Times New Roman" panose="02020603050405020304" pitchFamily="18" charset="0"/>
                <a:ea typeface="黑体" panose="02010609060101010101" pitchFamily="49" charset="-122"/>
              </a:rPr>
              <a:t>:</a:t>
            </a:r>
            <a:endParaRPr lang="zh-CN" altLang="zh-CN" sz="1600" dirty="0">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608C223D-895C-4460-A441-3266DBC9717D}"/>
              </a:ext>
            </a:extLst>
          </p:cNvPr>
          <p:cNvSpPr/>
          <p:nvPr/>
        </p:nvSpPr>
        <p:spPr>
          <a:xfrm>
            <a:off x="857743" y="2904475"/>
            <a:ext cx="7071131" cy="1569660"/>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进油路　液压泵</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精滤油器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18→</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先导阀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17(</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左位</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抖动缸</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左缸。</a:t>
            </a:r>
          </a:p>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回油路　抖动缸</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右缸</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先导阀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17(</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左位</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油箱。</a:t>
            </a:r>
          </a:p>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液动换向阀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亦开始向左移动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因为阀心右端接通高压油</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432000">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精过滤器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18→</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先导阀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17(</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左位</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单向阀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阀心右端。</a:t>
            </a:r>
            <a:endParaRPr lang="zh-CN" altLang="en-US" sz="1600" dirty="0">
              <a:latin typeface="Times New Roman" panose="02020603050405020304" pitchFamily="18" charset="0"/>
              <a:ea typeface="黑体" panose="02010609060101010101" pitchFamily="49" charset="-122"/>
            </a:endParaRPr>
          </a:p>
        </p:txBody>
      </p:sp>
      <p:sp>
        <p:nvSpPr>
          <p:cNvPr id="12" name="圆角矩形 6">
            <a:extLst>
              <a:ext uri="{FF2B5EF4-FFF2-40B4-BE49-F238E27FC236}">
                <a16:creationId xmlns:a16="http://schemas.microsoft.com/office/drawing/2014/main" id="{FD14FA3C-6337-4B4A-B9D8-BE654A7AFFF9}"/>
              </a:ext>
            </a:extLst>
          </p:cNvPr>
          <p:cNvSpPr/>
          <p:nvPr/>
        </p:nvSpPr>
        <p:spPr>
          <a:xfrm>
            <a:off x="804397" y="1121595"/>
            <a:ext cx="7342702" cy="3340401"/>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96445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1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第二节     </a:t>
            </a:r>
            <a:r>
              <a:rPr lang="zh-CN" altLang="zh-CN" sz="3000" dirty="0">
                <a:solidFill>
                  <a:schemeClr val="bg1"/>
                </a:solidFill>
                <a:latin typeface="Times New Roman" panose="02020603050405020304" pitchFamily="18" charset="0"/>
                <a:ea typeface="黑体" panose="02010609060101010101" pitchFamily="49" charset="-122"/>
              </a:rPr>
              <a:t>万能外圆磨床液压系统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918260" y="1240084"/>
            <a:ext cx="7171004" cy="3046988"/>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而阀心左端通向油箱的油路则先后出现三种接法。在图</a:t>
            </a:r>
            <a:r>
              <a:rPr lang="en-US" altLang="zh-CN" sz="1600" dirty="0">
                <a:latin typeface="Times New Roman" panose="02020603050405020304" pitchFamily="18" charset="0"/>
                <a:ea typeface="黑体" panose="02010609060101010101" pitchFamily="49" charset="-122"/>
              </a:rPr>
              <a:t>10-3</a:t>
            </a:r>
            <a:r>
              <a:rPr lang="zh-CN" altLang="zh-CN" sz="1600" dirty="0">
                <a:latin typeface="Times New Roman" panose="02020603050405020304" pitchFamily="18" charset="0"/>
                <a:ea typeface="黑体" panose="02010609060101010101" pitchFamily="49" charset="-122"/>
              </a:rPr>
              <a:t>所示的状态下</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回油的流动路线为</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换向阀</a:t>
            </a:r>
            <a:r>
              <a:rPr lang="en-US" altLang="zh-CN" sz="16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阀心左端</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左位</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油箱。回油路通畅无阻</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阀心移动速度很大</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出现第一次快跳</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右部制动锥很快地关小主回油路的通道</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使工作台迅速制动。当换向阀</a:t>
            </a:r>
            <a:r>
              <a:rPr lang="en-US" altLang="zh-CN" sz="16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阀心快速移过一小段距离后</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它的中部台肩移到阀体中间沉割槽处</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使液压缸</a:t>
            </a:r>
            <a:r>
              <a:rPr lang="en-US" altLang="zh-CN" sz="1600" dirty="0">
                <a:latin typeface="Times New Roman" panose="02020603050405020304" pitchFamily="18" charset="0"/>
                <a:ea typeface="黑体" panose="02010609060101010101" pitchFamily="49" charset="-122"/>
              </a:rPr>
              <a:t>4</a:t>
            </a:r>
            <a:r>
              <a:rPr lang="zh-CN" altLang="zh-CN" sz="1600" dirty="0">
                <a:latin typeface="Times New Roman" panose="02020603050405020304" pitchFamily="18" charset="0"/>
                <a:ea typeface="黑体" panose="02010609060101010101" pitchFamily="49" charset="-122"/>
              </a:rPr>
              <a:t>两腔油路相通</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工作台停止运动。此后换向阀</a:t>
            </a:r>
            <a:r>
              <a:rPr lang="en-US" altLang="zh-CN" sz="16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在压力油作用下继续左移时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直通先导阀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的通道被切断</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回油流动路线改为</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换向阀</a:t>
            </a:r>
            <a:r>
              <a:rPr lang="en-US" altLang="zh-CN" sz="16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阀心左端</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节流阀</a:t>
            </a:r>
            <a:r>
              <a:rPr lang="en-US" altLang="zh-CN" sz="1600" dirty="0">
                <a:latin typeface="Times New Roman" panose="02020603050405020304" pitchFamily="18" charset="0"/>
                <a:ea typeface="黑体" panose="02010609060101010101" pitchFamily="49" charset="-122"/>
              </a:rPr>
              <a:t>J</a:t>
            </a:r>
            <a:r>
              <a:rPr lang="en-US" altLang="zh-CN" sz="1600" baseline="-25000" dirty="0">
                <a:latin typeface="Times New Roman" panose="02020603050405020304" pitchFamily="18" charset="0"/>
                <a:ea typeface="黑体" panose="02010609060101010101" pitchFamily="49" charset="-122"/>
              </a:rPr>
              <a:t>1</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左位</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油箱。这时阀心按节流阀</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亦称停留阀</a:t>
            </a:r>
            <a:r>
              <a:rPr lang="en-US" altLang="zh-CN" sz="1600" dirty="0">
                <a:latin typeface="Times New Roman" panose="02020603050405020304" pitchFamily="18" charset="0"/>
                <a:ea typeface="黑体" panose="02010609060101010101" pitchFamily="49" charset="-122"/>
              </a:rPr>
              <a:t>)J</a:t>
            </a:r>
            <a:r>
              <a:rPr lang="en-US" altLang="zh-CN" sz="1600" baseline="-250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调定的速度慢速移动。</a:t>
            </a:r>
          </a:p>
        </p:txBody>
      </p:sp>
      <p:sp>
        <p:nvSpPr>
          <p:cNvPr id="12" name="圆角矩形 6">
            <a:extLst>
              <a:ext uri="{FF2B5EF4-FFF2-40B4-BE49-F238E27FC236}">
                <a16:creationId xmlns:a16="http://schemas.microsoft.com/office/drawing/2014/main" id="{FD14FA3C-6337-4B4A-B9D8-BE654A7AFFF9}"/>
              </a:ext>
            </a:extLst>
          </p:cNvPr>
          <p:cNvSpPr/>
          <p:nvPr/>
        </p:nvSpPr>
        <p:spPr>
          <a:xfrm>
            <a:off x="804397" y="1148156"/>
            <a:ext cx="7342702" cy="3251964"/>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90179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2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第二节     </a:t>
            </a:r>
            <a:r>
              <a:rPr lang="zh-CN" altLang="zh-CN" sz="3000" dirty="0">
                <a:solidFill>
                  <a:schemeClr val="bg1"/>
                </a:solidFill>
                <a:latin typeface="Times New Roman" panose="02020603050405020304" pitchFamily="18" charset="0"/>
                <a:ea typeface="黑体" panose="02010609060101010101" pitchFamily="49" charset="-122"/>
              </a:rPr>
              <a:t>万能外圆磨床液压系统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1052877" y="1141280"/>
            <a:ext cx="7171004" cy="2308324"/>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由于阀体上沉割槽宽度大于阀心中部台肩的宽度</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液压缸</a:t>
            </a:r>
            <a:r>
              <a:rPr lang="en-US" altLang="zh-CN" sz="1600" dirty="0">
                <a:latin typeface="Times New Roman" panose="02020603050405020304" pitchFamily="18" charset="0"/>
                <a:ea typeface="黑体" panose="02010609060101010101" pitchFamily="49" charset="-122"/>
              </a:rPr>
              <a:t>4</a:t>
            </a:r>
            <a:r>
              <a:rPr lang="zh-CN" altLang="zh-CN" sz="1600" dirty="0">
                <a:latin typeface="Times New Roman" panose="02020603050405020304" pitchFamily="18" charset="0"/>
                <a:ea typeface="黑体" panose="02010609060101010101" pitchFamily="49" charset="-122"/>
              </a:rPr>
              <a:t>两腔油路在阀心慢速移动期间继续保持相通</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使工作台的停止持续一段时间</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可在</a:t>
            </a:r>
            <a:r>
              <a:rPr lang="en-US" altLang="zh-CN" sz="1600" dirty="0">
                <a:latin typeface="Times New Roman" panose="02020603050405020304" pitchFamily="18" charset="0"/>
                <a:ea typeface="黑体" panose="02010609060101010101" pitchFamily="49" charset="-122"/>
              </a:rPr>
              <a:t>0~5s</a:t>
            </a:r>
            <a:r>
              <a:rPr lang="zh-CN" altLang="zh-CN" sz="1600" dirty="0">
                <a:latin typeface="Times New Roman" panose="02020603050405020304" pitchFamily="18" charset="0"/>
                <a:ea typeface="黑体" panose="02010609060101010101" pitchFamily="49" charset="-122"/>
              </a:rPr>
              <a:t>内调整</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这就是工作台在其反向前的端点停留。最后</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当阀心慢速移动到其左部环形槽和先导阀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相接的通道接通时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回油流动路线又改变成</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换向阀</a:t>
            </a:r>
            <a:r>
              <a:rPr lang="en-US" altLang="zh-CN" sz="16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阀心左端</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通道</a:t>
            </a:r>
            <a:r>
              <a:rPr lang="en-US" altLang="zh-CN" sz="1600" dirty="0">
                <a:latin typeface="Times New Roman" panose="02020603050405020304" pitchFamily="18" charset="0"/>
                <a:ea typeface="黑体" panose="02010609060101010101" pitchFamily="49" charset="-122"/>
              </a:rPr>
              <a:t>b</a:t>
            </a:r>
            <a:r>
              <a:rPr lang="en-US" altLang="zh-CN" sz="1600" baseline="-25000" dirty="0">
                <a:latin typeface="Times New Roman" panose="02020603050405020304" pitchFamily="18" charset="0"/>
                <a:ea typeface="黑体" panose="02010609060101010101" pitchFamily="49" charset="-122"/>
              </a:rPr>
              <a:t>1</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换向阀</a:t>
            </a:r>
            <a:r>
              <a:rPr lang="en-US" altLang="zh-CN" sz="16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左部环形槽</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先导阀</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左位</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油箱。回油路又通畅无阻</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阀心出现第二次快跳</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主油路被迅速切换</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工作台迅速反向起动</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最终完成了全部换向过程。</a:t>
            </a:r>
          </a:p>
        </p:txBody>
      </p:sp>
      <p:sp>
        <p:nvSpPr>
          <p:cNvPr id="12" name="圆角矩形 6">
            <a:extLst>
              <a:ext uri="{FF2B5EF4-FFF2-40B4-BE49-F238E27FC236}">
                <a16:creationId xmlns:a16="http://schemas.microsoft.com/office/drawing/2014/main" id="{FD14FA3C-6337-4B4A-B9D8-BE654A7AFFF9}"/>
              </a:ext>
            </a:extLst>
          </p:cNvPr>
          <p:cNvSpPr/>
          <p:nvPr/>
        </p:nvSpPr>
        <p:spPr>
          <a:xfrm>
            <a:off x="993464" y="1089350"/>
            <a:ext cx="7170821" cy="331852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2" name="矩形 1">
            <a:extLst>
              <a:ext uri="{FF2B5EF4-FFF2-40B4-BE49-F238E27FC236}">
                <a16:creationId xmlns:a16="http://schemas.microsoft.com/office/drawing/2014/main" id="{64852964-A483-4626-BF94-96A65284EBBE}"/>
              </a:ext>
            </a:extLst>
          </p:cNvPr>
          <p:cNvSpPr/>
          <p:nvPr/>
        </p:nvSpPr>
        <p:spPr>
          <a:xfrm>
            <a:off x="1052877" y="3375492"/>
            <a:ext cx="6981338" cy="830997"/>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在反向时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先导阀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17</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和换向阀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自左向右移动的换向过程与上相同</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但这时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点接通油箱而</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点接通高压油。</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8704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225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第二节     </a:t>
            </a:r>
            <a:r>
              <a:rPr lang="zh-CN" altLang="zh-CN" sz="3000" dirty="0">
                <a:solidFill>
                  <a:schemeClr val="bg1"/>
                </a:solidFill>
                <a:latin typeface="Times New Roman" panose="02020603050405020304" pitchFamily="18" charset="0"/>
                <a:ea typeface="黑体" panose="02010609060101010101" pitchFamily="49" charset="-122"/>
              </a:rPr>
              <a:t>万能外圆磨床液压系统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1195075" y="1211870"/>
            <a:ext cx="6967028" cy="3000821"/>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(3)</a:t>
            </a:r>
            <a:r>
              <a:rPr lang="zh-CN" altLang="zh-CN" dirty="0">
                <a:latin typeface="Times New Roman" panose="02020603050405020304" pitchFamily="18" charset="0"/>
                <a:ea typeface="黑体" panose="02010609060101010101" pitchFamily="49" charset="-122"/>
              </a:rPr>
              <a:t>砂轮架的快进快退运动　这个运动由快动阀</a:t>
            </a:r>
            <a:r>
              <a:rPr lang="en-US" altLang="zh-CN" dirty="0">
                <a:latin typeface="Times New Roman" panose="02020603050405020304" pitchFamily="18" charset="0"/>
                <a:ea typeface="黑体" panose="02010609060101010101" pitchFamily="49" charset="-122"/>
              </a:rPr>
              <a:t>8</a:t>
            </a:r>
            <a:r>
              <a:rPr lang="zh-CN" altLang="zh-CN" dirty="0">
                <a:latin typeface="Times New Roman" panose="02020603050405020304" pitchFamily="18" charset="0"/>
                <a:ea typeface="黑体" panose="02010609060101010101" pitchFamily="49" charset="-122"/>
              </a:rPr>
              <a:t>操纵</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由快动缸</a:t>
            </a:r>
            <a:r>
              <a:rPr lang="en-US" altLang="zh-CN" dirty="0">
                <a:latin typeface="Times New Roman" panose="02020603050405020304" pitchFamily="18" charset="0"/>
                <a:ea typeface="黑体" panose="02010609060101010101" pitchFamily="49" charset="-122"/>
              </a:rPr>
              <a:t>7</a:t>
            </a:r>
            <a:r>
              <a:rPr lang="zh-CN" altLang="zh-CN" dirty="0">
                <a:latin typeface="Times New Roman" panose="02020603050405020304" pitchFamily="18" charset="0"/>
                <a:ea typeface="黑体" panose="02010609060101010101" pitchFamily="49" charset="-122"/>
              </a:rPr>
              <a:t>来实现。在图</a:t>
            </a:r>
            <a:r>
              <a:rPr lang="en-US" altLang="zh-CN" dirty="0">
                <a:latin typeface="Times New Roman" panose="02020603050405020304" pitchFamily="18" charset="0"/>
                <a:ea typeface="黑体" panose="02010609060101010101" pitchFamily="49" charset="-122"/>
              </a:rPr>
              <a:t>10-3</a:t>
            </a:r>
            <a:r>
              <a:rPr lang="zh-CN" altLang="zh-CN" dirty="0">
                <a:latin typeface="Times New Roman" panose="02020603050405020304" pitchFamily="18" charset="0"/>
                <a:ea typeface="黑体" panose="02010609060101010101" pitchFamily="49" charset="-122"/>
              </a:rPr>
              <a:t>所示的状态下</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快动阀</a:t>
            </a:r>
            <a:r>
              <a:rPr lang="en-US" altLang="zh-CN" dirty="0">
                <a:latin typeface="Times New Roman" panose="02020603050405020304" pitchFamily="18" charset="0"/>
                <a:ea typeface="黑体" panose="02010609060101010101" pitchFamily="49" charset="-122"/>
              </a:rPr>
              <a:t>8</a:t>
            </a:r>
            <a:r>
              <a:rPr lang="zh-CN" altLang="zh-CN" dirty="0">
                <a:latin typeface="Times New Roman" panose="02020603050405020304" pitchFamily="18" charset="0"/>
                <a:ea typeface="黑体" panose="02010609060101010101" pitchFamily="49" charset="-122"/>
              </a:rPr>
              <a:t>右位接入系统</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砂轮架快速前进到其最前端位置</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快进的终点位置是靠活塞与缸盖的接触来保证的。为了防止砂轮架在快速运动终点处引起冲击和提高快进运动的重复位置精度</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快动缸</a:t>
            </a:r>
            <a:r>
              <a:rPr lang="en-US" altLang="zh-CN" dirty="0">
                <a:latin typeface="Times New Roman" panose="02020603050405020304" pitchFamily="18" charset="0"/>
                <a:ea typeface="黑体" panose="02010609060101010101" pitchFamily="49" charset="-122"/>
              </a:rPr>
              <a:t>7</a:t>
            </a:r>
            <a:r>
              <a:rPr lang="zh-CN" altLang="zh-CN" dirty="0">
                <a:latin typeface="Times New Roman" panose="02020603050405020304" pitchFamily="18" charset="0"/>
                <a:ea typeface="黑体" panose="02010609060101010101" pitchFamily="49" charset="-122"/>
              </a:rPr>
              <a:t>的两端设有缓冲装置</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图中未画出</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并设有抵住砂轮架的闸缸</a:t>
            </a:r>
            <a:r>
              <a:rPr lang="en-US" altLang="zh-CN" dirty="0">
                <a:latin typeface="Times New Roman" panose="02020603050405020304" pitchFamily="18" charset="0"/>
                <a:ea typeface="黑体" panose="02010609060101010101" pitchFamily="49" charset="-122"/>
              </a:rPr>
              <a:t>6,</a:t>
            </a:r>
            <a:r>
              <a:rPr lang="zh-CN" altLang="zh-CN" dirty="0">
                <a:latin typeface="Times New Roman" panose="02020603050405020304" pitchFamily="18" charset="0"/>
                <a:ea typeface="黑体" panose="02010609060101010101" pitchFamily="49" charset="-122"/>
              </a:rPr>
              <a:t>用以消除丝杠和螺母间的间隙。快动阀</a:t>
            </a:r>
            <a:r>
              <a:rPr lang="en-US" altLang="zh-CN" dirty="0">
                <a:latin typeface="Times New Roman" panose="02020603050405020304" pitchFamily="18" charset="0"/>
                <a:ea typeface="黑体" panose="02010609060101010101" pitchFamily="49" charset="-122"/>
              </a:rPr>
              <a:t>8</a:t>
            </a:r>
            <a:r>
              <a:rPr lang="zh-CN" altLang="zh-CN" dirty="0">
                <a:latin typeface="Times New Roman" panose="02020603050405020304" pitchFamily="18" charset="0"/>
                <a:ea typeface="黑体" panose="02010609060101010101" pitchFamily="49" charset="-122"/>
              </a:rPr>
              <a:t>左位接入系统时</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砂轮架快速后退到其最后端位置。</a:t>
            </a:r>
          </a:p>
        </p:txBody>
      </p:sp>
      <p:sp>
        <p:nvSpPr>
          <p:cNvPr id="12" name="圆角矩形 6">
            <a:extLst>
              <a:ext uri="{FF2B5EF4-FFF2-40B4-BE49-F238E27FC236}">
                <a16:creationId xmlns:a16="http://schemas.microsoft.com/office/drawing/2014/main" id="{FD14FA3C-6337-4B4A-B9D8-BE654A7AFFF9}"/>
              </a:ext>
            </a:extLst>
          </p:cNvPr>
          <p:cNvSpPr/>
          <p:nvPr/>
        </p:nvSpPr>
        <p:spPr>
          <a:xfrm>
            <a:off x="976278" y="1134406"/>
            <a:ext cx="7307298" cy="307828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9" name="直角三角形 8">
            <a:extLst>
              <a:ext uri="{FF2B5EF4-FFF2-40B4-BE49-F238E27FC236}">
                <a16:creationId xmlns:a16="http://schemas.microsoft.com/office/drawing/2014/main" id="{D8DE170D-EFE3-4000-B960-6EE28D13AAF6}"/>
              </a:ext>
            </a:extLst>
          </p:cNvPr>
          <p:cNvSpPr/>
          <p:nvPr/>
        </p:nvSpPr>
        <p:spPr>
          <a:xfrm rot="2637755" flipH="1" flipV="1">
            <a:off x="1468326" y="1393527"/>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Tree>
    <p:extLst>
      <p:ext uri="{BB962C8B-B14F-4D97-AF65-F5344CB8AC3E}">
        <p14:creationId xmlns:p14="http://schemas.microsoft.com/office/powerpoint/2010/main" val="413164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0-#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par>
                                <p:cTn id="16" presetID="14" presetClass="entr" presetSubtype="1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randombar(horizont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第二节     </a:t>
            </a:r>
            <a:r>
              <a:rPr lang="zh-CN" altLang="zh-CN" sz="3000" dirty="0">
                <a:solidFill>
                  <a:schemeClr val="bg1"/>
                </a:solidFill>
                <a:latin typeface="Times New Roman" panose="02020603050405020304" pitchFamily="18" charset="0"/>
                <a:ea typeface="黑体" panose="02010609060101010101" pitchFamily="49" charset="-122"/>
              </a:rPr>
              <a:t>万能外圆磨床液压系统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1195075" y="1211870"/>
            <a:ext cx="6967028" cy="3046988"/>
          </a:xfrm>
          <a:prstGeom prst="rect">
            <a:avLst/>
          </a:prstGeom>
        </p:spPr>
        <p:txBody>
          <a:bodyPr wrap="square">
            <a:spAutoFit/>
          </a:bodyPr>
          <a:lstStyle/>
          <a:p>
            <a:pPr indent="432000">
              <a:lnSpc>
                <a:spcPct val="150000"/>
              </a:lnSpc>
            </a:pPr>
            <a:r>
              <a:rPr lang="en-US" altLang="zh-CN" sz="1600" dirty="0">
                <a:latin typeface="Times New Roman" panose="02020603050405020304" pitchFamily="18" charset="0"/>
                <a:ea typeface="黑体" panose="02010609060101010101" pitchFamily="49" charset="-122"/>
              </a:rPr>
              <a:t>(4)</a:t>
            </a:r>
            <a:r>
              <a:rPr lang="zh-CN" altLang="zh-CN" sz="1600" dirty="0">
                <a:latin typeface="Times New Roman" panose="02020603050405020304" pitchFamily="18" charset="0"/>
                <a:ea typeface="黑体" panose="02010609060101010101" pitchFamily="49" charset="-122"/>
              </a:rPr>
              <a:t>砂轮架的周期进给运动　这个运动由进给阀</a:t>
            </a:r>
            <a:r>
              <a:rPr lang="en-US" altLang="zh-CN" sz="1600" dirty="0">
                <a:latin typeface="Times New Roman" panose="02020603050405020304" pitchFamily="18" charset="0"/>
                <a:ea typeface="黑体" panose="02010609060101010101" pitchFamily="49" charset="-122"/>
              </a:rPr>
              <a:t>12</a:t>
            </a:r>
            <a:r>
              <a:rPr lang="zh-CN" altLang="zh-CN" sz="1600" dirty="0">
                <a:latin typeface="Times New Roman" panose="02020603050405020304" pitchFamily="18" charset="0"/>
                <a:ea typeface="黑体" panose="02010609060101010101" pitchFamily="49" charset="-122"/>
              </a:rPr>
              <a:t>操纵</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由砂轮架进给缸</a:t>
            </a:r>
            <a:r>
              <a:rPr lang="en-US" altLang="zh-CN" sz="1600" dirty="0">
                <a:latin typeface="Times New Roman" panose="02020603050405020304" pitchFamily="18" charset="0"/>
                <a:ea typeface="黑体" panose="02010609060101010101" pitchFamily="49" charset="-122"/>
              </a:rPr>
              <a:t>11</a:t>
            </a:r>
            <a:r>
              <a:rPr lang="zh-CN" altLang="zh-CN" sz="1600" dirty="0">
                <a:latin typeface="Times New Roman" panose="02020603050405020304" pitchFamily="18" charset="0"/>
                <a:ea typeface="黑体" panose="02010609060101010101" pitchFamily="49" charset="-122"/>
              </a:rPr>
              <a:t>通过其活塞上的拨爪棘轮、齿轮、丝杠螺母等传动副来实现。砂轮架的周期进给运动可以在工件左端停留时进行</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可以在工件右端停留时进行</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也可以在工件两端停留时进行</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也可以不进行</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这些都由选择阀</a:t>
            </a:r>
            <a:r>
              <a:rPr lang="en-US" altLang="zh-CN" sz="1600" dirty="0">
                <a:latin typeface="Times New Roman" panose="02020603050405020304" pitchFamily="18" charset="0"/>
                <a:ea typeface="黑体" panose="02010609060101010101" pitchFamily="49" charset="-122"/>
              </a:rPr>
              <a:t>13</a:t>
            </a:r>
            <a:r>
              <a:rPr lang="zh-CN" altLang="zh-CN" sz="1600" dirty="0">
                <a:latin typeface="Times New Roman" panose="02020603050405020304" pitchFamily="18" charset="0"/>
                <a:ea typeface="黑体" panose="02010609060101010101" pitchFamily="49" charset="-122"/>
              </a:rPr>
              <a:t>的位置决定。在图</a:t>
            </a:r>
            <a:r>
              <a:rPr lang="en-US" altLang="zh-CN" sz="1600" dirty="0">
                <a:latin typeface="Times New Roman" panose="02020603050405020304" pitchFamily="18" charset="0"/>
                <a:ea typeface="黑体" panose="02010609060101010101" pitchFamily="49" charset="-122"/>
              </a:rPr>
              <a:t>10-3</a:t>
            </a:r>
            <a:r>
              <a:rPr lang="zh-CN" altLang="zh-CN" sz="1600" dirty="0">
                <a:latin typeface="Times New Roman" panose="02020603050405020304" pitchFamily="18" charset="0"/>
                <a:ea typeface="黑体" panose="02010609060101010101" pitchFamily="49" charset="-122"/>
              </a:rPr>
              <a:t>所示的状态下</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选择阀</a:t>
            </a:r>
            <a:r>
              <a:rPr lang="en-US" altLang="zh-CN" sz="1600" dirty="0">
                <a:latin typeface="Times New Roman" panose="02020603050405020304" pitchFamily="18" charset="0"/>
                <a:ea typeface="黑体" panose="02010609060101010101" pitchFamily="49" charset="-122"/>
              </a:rPr>
              <a:t>13</a:t>
            </a:r>
            <a:r>
              <a:rPr lang="zh-CN" altLang="zh-CN" sz="1600" dirty="0">
                <a:latin typeface="Times New Roman" panose="02020603050405020304" pitchFamily="18" charset="0"/>
                <a:ea typeface="黑体" panose="02010609060101010101" pitchFamily="49" charset="-122"/>
              </a:rPr>
              <a:t>选定的是</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双向进给</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进给阀</a:t>
            </a:r>
            <a:r>
              <a:rPr lang="en-US" altLang="zh-CN" sz="1600" dirty="0">
                <a:latin typeface="Times New Roman" panose="02020603050405020304" pitchFamily="18" charset="0"/>
                <a:ea typeface="黑体" panose="02010609060101010101" pitchFamily="49" charset="-122"/>
              </a:rPr>
              <a:t>12</a:t>
            </a:r>
            <a:r>
              <a:rPr lang="zh-CN" altLang="zh-CN" sz="1600" dirty="0">
                <a:latin typeface="Times New Roman" panose="02020603050405020304" pitchFamily="18" charset="0"/>
                <a:ea typeface="黑体" panose="02010609060101010101" pitchFamily="49" charset="-122"/>
              </a:rPr>
              <a:t>在操纵油路的</a:t>
            </a:r>
            <a:r>
              <a:rPr lang="en-US" altLang="zh-CN" sz="1600" dirty="0">
                <a:latin typeface="Times New Roman" panose="02020603050405020304" pitchFamily="18" charset="0"/>
                <a:ea typeface="黑体" panose="02010609060101010101" pitchFamily="49" charset="-122"/>
              </a:rPr>
              <a:t>a</a:t>
            </a:r>
            <a:r>
              <a:rPr lang="en-US" altLang="zh-CN" sz="1600" baseline="-250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和</a:t>
            </a:r>
            <a:r>
              <a:rPr lang="en-US" altLang="zh-CN" sz="1600" dirty="0">
                <a:latin typeface="Times New Roman" panose="02020603050405020304" pitchFamily="18" charset="0"/>
                <a:ea typeface="黑体" panose="02010609060101010101" pitchFamily="49" charset="-122"/>
              </a:rPr>
              <a:t>a</a:t>
            </a:r>
            <a:r>
              <a:rPr lang="en-US" altLang="zh-CN" sz="1600" baseline="-25000" dirty="0">
                <a:latin typeface="Times New Roman" panose="02020603050405020304" pitchFamily="18" charset="0"/>
                <a:ea typeface="黑体" panose="02010609060101010101" pitchFamily="49" charset="-122"/>
              </a:rPr>
              <a:t>2</a:t>
            </a:r>
            <a:r>
              <a:rPr lang="zh-CN" altLang="zh-CN" sz="1600" dirty="0">
                <a:latin typeface="Times New Roman" panose="02020603050405020304" pitchFamily="18" charset="0"/>
                <a:ea typeface="黑体" panose="02010609060101010101" pitchFamily="49" charset="-122"/>
              </a:rPr>
              <a:t>点每次相互变换压力时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向左或向右移动一次</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因为通道</a:t>
            </a:r>
            <a:r>
              <a:rPr lang="en-US" altLang="zh-CN" sz="1600" dirty="0">
                <a:latin typeface="Times New Roman" panose="02020603050405020304" pitchFamily="18" charset="0"/>
                <a:ea typeface="黑体" panose="02010609060101010101" pitchFamily="49" charset="-122"/>
              </a:rPr>
              <a:t>d</a:t>
            </a:r>
            <a:r>
              <a:rPr lang="zh-CN" altLang="zh-CN" sz="1600" dirty="0">
                <a:latin typeface="Times New Roman" panose="02020603050405020304" pitchFamily="18" charset="0"/>
                <a:ea typeface="黑体" panose="02010609060101010101" pitchFamily="49" charset="-122"/>
              </a:rPr>
              <a:t>与通道</a:t>
            </a:r>
            <a:r>
              <a:rPr lang="en-US" altLang="zh-CN" sz="1600" dirty="0">
                <a:latin typeface="Times New Roman" panose="02020603050405020304" pitchFamily="18" charset="0"/>
                <a:ea typeface="黑体" panose="02010609060101010101" pitchFamily="49" charset="-122"/>
              </a:rPr>
              <a:t>c</a:t>
            </a:r>
            <a:r>
              <a:rPr lang="en-US" altLang="zh-CN" sz="1600" baseline="-250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和</a:t>
            </a:r>
            <a:r>
              <a:rPr lang="en-US" altLang="zh-CN" sz="1600" dirty="0">
                <a:latin typeface="Times New Roman" panose="02020603050405020304" pitchFamily="18" charset="0"/>
                <a:ea typeface="黑体" panose="02010609060101010101" pitchFamily="49" charset="-122"/>
              </a:rPr>
              <a:t>c</a:t>
            </a:r>
            <a:r>
              <a:rPr lang="en-US" altLang="zh-CN" sz="1600" baseline="-25000" dirty="0">
                <a:latin typeface="Times New Roman" panose="02020603050405020304" pitchFamily="18" charset="0"/>
                <a:ea typeface="黑体" panose="02010609060101010101" pitchFamily="49" charset="-122"/>
              </a:rPr>
              <a:t>2</a:t>
            </a:r>
            <a:r>
              <a:rPr lang="zh-CN" altLang="zh-CN" sz="1600" dirty="0">
                <a:latin typeface="Times New Roman" panose="02020603050405020304" pitchFamily="18" charset="0"/>
                <a:ea typeface="黑体" panose="02010609060101010101" pitchFamily="49" charset="-122"/>
              </a:rPr>
              <a:t>各接通一次</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于是砂轮架便作一次间歇进给。进给量大小由拨爪棘轮机构调整</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进给快慢及平稳性则通过调整节流阀</a:t>
            </a:r>
            <a:r>
              <a:rPr lang="en-US" altLang="zh-CN" sz="1600" dirty="0">
                <a:latin typeface="Times New Roman" panose="02020603050405020304" pitchFamily="18" charset="0"/>
                <a:ea typeface="黑体" panose="02010609060101010101" pitchFamily="49" charset="-122"/>
              </a:rPr>
              <a:t>J</a:t>
            </a:r>
            <a:r>
              <a:rPr lang="en-US" altLang="zh-CN" sz="1600" baseline="-25000" dirty="0">
                <a:latin typeface="Times New Roman" panose="02020603050405020304" pitchFamily="18" charset="0"/>
                <a:ea typeface="黑体" panose="02010609060101010101" pitchFamily="49" charset="-122"/>
              </a:rPr>
              <a:t>3</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J</a:t>
            </a:r>
            <a:r>
              <a:rPr lang="en-US" altLang="zh-CN" sz="1600" baseline="-25000" dirty="0">
                <a:latin typeface="Times New Roman" panose="02020603050405020304" pitchFamily="18" charset="0"/>
                <a:ea typeface="黑体" panose="02010609060101010101" pitchFamily="49" charset="-122"/>
              </a:rPr>
              <a:t>4</a:t>
            </a:r>
            <a:r>
              <a:rPr lang="zh-CN" altLang="zh-CN" sz="1600" dirty="0">
                <a:latin typeface="Times New Roman" panose="02020603050405020304" pitchFamily="18" charset="0"/>
                <a:ea typeface="黑体" panose="02010609060101010101" pitchFamily="49" charset="-122"/>
              </a:rPr>
              <a:t>来保证。</a:t>
            </a:r>
          </a:p>
        </p:txBody>
      </p:sp>
      <p:sp>
        <p:nvSpPr>
          <p:cNvPr id="12" name="圆角矩形 6">
            <a:extLst>
              <a:ext uri="{FF2B5EF4-FFF2-40B4-BE49-F238E27FC236}">
                <a16:creationId xmlns:a16="http://schemas.microsoft.com/office/drawing/2014/main" id="{FD14FA3C-6337-4B4A-B9D8-BE654A7AFFF9}"/>
              </a:ext>
            </a:extLst>
          </p:cNvPr>
          <p:cNvSpPr/>
          <p:nvPr/>
        </p:nvSpPr>
        <p:spPr>
          <a:xfrm>
            <a:off x="976278" y="1134406"/>
            <a:ext cx="7307298" cy="3148668"/>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9" name="直角三角形 8">
            <a:extLst>
              <a:ext uri="{FF2B5EF4-FFF2-40B4-BE49-F238E27FC236}">
                <a16:creationId xmlns:a16="http://schemas.microsoft.com/office/drawing/2014/main" id="{D8DE170D-EFE3-4000-B960-6EE28D13AAF6}"/>
              </a:ext>
            </a:extLst>
          </p:cNvPr>
          <p:cNvSpPr/>
          <p:nvPr/>
        </p:nvSpPr>
        <p:spPr>
          <a:xfrm rot="2637755" flipH="1" flipV="1">
            <a:off x="1468326" y="1393527"/>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Tree>
    <p:extLst>
      <p:ext uri="{BB962C8B-B14F-4D97-AF65-F5344CB8AC3E}">
        <p14:creationId xmlns:p14="http://schemas.microsoft.com/office/powerpoint/2010/main" val="382916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0-#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第二节     </a:t>
            </a:r>
            <a:r>
              <a:rPr lang="zh-CN" altLang="zh-CN" sz="3000" dirty="0">
                <a:solidFill>
                  <a:schemeClr val="bg1"/>
                </a:solidFill>
                <a:latin typeface="Times New Roman" panose="02020603050405020304" pitchFamily="18" charset="0"/>
                <a:ea typeface="黑体" panose="02010609060101010101" pitchFamily="49" charset="-122"/>
              </a:rPr>
              <a:t>万能外圆磨床液压系统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681976" y="1176577"/>
            <a:ext cx="8086430" cy="2169825"/>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(5)</a:t>
            </a:r>
            <a:r>
              <a:rPr lang="zh-CN" altLang="zh-CN" dirty="0">
                <a:latin typeface="Times New Roman" panose="02020603050405020304" pitchFamily="18" charset="0"/>
                <a:ea typeface="黑体" panose="02010609060101010101" pitchFamily="49" charset="-122"/>
              </a:rPr>
              <a:t>工作台液动手动的互锁　这个动作是由互锁缸</a:t>
            </a: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来实现的。当开停阀</a:t>
            </a:r>
            <a:r>
              <a:rPr lang="en-US" altLang="zh-CN" dirty="0">
                <a:latin typeface="Times New Roman" panose="02020603050405020304" pitchFamily="18" charset="0"/>
                <a:ea typeface="黑体" panose="02010609060101010101" pitchFamily="49" charset="-122"/>
              </a:rPr>
              <a:t>3</a:t>
            </a:r>
            <a:r>
              <a:rPr lang="zh-CN" altLang="zh-CN" dirty="0">
                <a:latin typeface="Times New Roman" panose="02020603050405020304" pitchFamily="18" charset="0"/>
                <a:ea typeface="黑体" panose="02010609060101010101" pitchFamily="49" charset="-122"/>
              </a:rPr>
              <a:t>处于图</a:t>
            </a:r>
            <a:r>
              <a:rPr lang="en-US" altLang="zh-CN" dirty="0">
                <a:latin typeface="Times New Roman" panose="02020603050405020304" pitchFamily="18" charset="0"/>
                <a:ea typeface="黑体" panose="02010609060101010101" pitchFamily="49" charset="-122"/>
              </a:rPr>
              <a:t>10-3</a:t>
            </a:r>
            <a:r>
              <a:rPr lang="zh-CN" altLang="zh-CN" dirty="0">
                <a:latin typeface="Times New Roman" panose="02020603050405020304" pitchFamily="18" charset="0"/>
                <a:ea typeface="黑体" panose="02010609060101010101" pitchFamily="49" charset="-122"/>
              </a:rPr>
              <a:t>所示位置时</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互锁缸</a:t>
            </a: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内通入压力油</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推动活塞使齿轮</a:t>
            </a:r>
            <a:r>
              <a:rPr lang="en-US" altLang="zh-CN" dirty="0">
                <a:latin typeface="Times New Roman" panose="02020603050405020304" pitchFamily="18" charset="0"/>
                <a:ea typeface="黑体" panose="02010609060101010101" pitchFamily="49" charset="-122"/>
              </a:rPr>
              <a:t>z</a:t>
            </a:r>
            <a:r>
              <a:rPr lang="en-US" altLang="zh-CN" baseline="-25000" dirty="0">
                <a:latin typeface="Times New Roman" panose="02020603050405020304" pitchFamily="18" charset="0"/>
                <a:ea typeface="黑体" panose="02010609060101010101" pitchFamily="49" charset="-122"/>
              </a:rPr>
              <a:t>1</a:t>
            </a:r>
            <a:r>
              <a:rPr lang="zh-CN" altLang="zh-CN" dirty="0">
                <a:latin typeface="Times New Roman" panose="02020603050405020304" pitchFamily="18" charset="0"/>
                <a:ea typeface="黑体" panose="02010609060101010101" pitchFamily="49" charset="-122"/>
              </a:rPr>
              <a:t>和</a:t>
            </a:r>
            <a:r>
              <a:rPr lang="en-US" altLang="zh-CN" dirty="0">
                <a:latin typeface="Times New Roman" panose="02020603050405020304" pitchFamily="18" charset="0"/>
                <a:ea typeface="黑体" panose="02010609060101010101" pitchFamily="49" charset="-122"/>
              </a:rPr>
              <a:t>z</a:t>
            </a:r>
            <a:r>
              <a:rPr lang="en-US" altLang="zh-CN" baseline="-25000"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脱开</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工作台运动时就不会带动手轮转动。当开停阀</a:t>
            </a:r>
            <a:r>
              <a:rPr lang="en-US" altLang="zh-CN" dirty="0">
                <a:latin typeface="Times New Roman" panose="02020603050405020304" pitchFamily="18" charset="0"/>
                <a:ea typeface="黑体" panose="02010609060101010101" pitchFamily="49" charset="-122"/>
              </a:rPr>
              <a:t>3</a:t>
            </a:r>
            <a:r>
              <a:rPr lang="zh-CN" altLang="zh-CN" dirty="0">
                <a:latin typeface="Times New Roman" panose="02020603050405020304" pitchFamily="18" charset="0"/>
                <a:ea typeface="黑体" panose="02010609060101010101" pitchFamily="49" charset="-122"/>
              </a:rPr>
              <a:t>左位接入系统时</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互锁缸</a:t>
            </a: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接通油箱</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活塞在弹簧作用下移动</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使齿轮</a:t>
            </a:r>
            <a:r>
              <a:rPr lang="en-US" altLang="zh-CN" dirty="0">
                <a:latin typeface="Times New Roman" panose="02020603050405020304" pitchFamily="18" charset="0"/>
                <a:ea typeface="黑体" panose="02010609060101010101" pitchFamily="49" charset="-122"/>
              </a:rPr>
              <a:t>z</a:t>
            </a:r>
            <a:r>
              <a:rPr lang="en-US" altLang="zh-CN" baseline="-25000" dirty="0">
                <a:latin typeface="Times New Roman" panose="02020603050405020304" pitchFamily="18" charset="0"/>
                <a:ea typeface="黑体" panose="02010609060101010101" pitchFamily="49" charset="-122"/>
              </a:rPr>
              <a:t>1</a:t>
            </a:r>
            <a:r>
              <a:rPr lang="zh-CN" altLang="zh-CN" dirty="0">
                <a:latin typeface="Times New Roman" panose="02020603050405020304" pitchFamily="18" charset="0"/>
                <a:ea typeface="黑体" panose="02010609060101010101" pitchFamily="49" charset="-122"/>
              </a:rPr>
              <a:t>和</a:t>
            </a:r>
            <a:r>
              <a:rPr lang="en-US" altLang="zh-CN" dirty="0">
                <a:latin typeface="Times New Roman" panose="02020603050405020304" pitchFamily="18" charset="0"/>
                <a:ea typeface="黑体" panose="02010609060101010101" pitchFamily="49" charset="-122"/>
              </a:rPr>
              <a:t>z</a:t>
            </a:r>
            <a:r>
              <a:rPr lang="en-US" altLang="zh-CN" baseline="-25000"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啮合</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工作台就可以通过摇动手轮来移动</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以调整工件。</a:t>
            </a:r>
          </a:p>
        </p:txBody>
      </p:sp>
      <p:sp>
        <p:nvSpPr>
          <p:cNvPr id="12" name="圆角矩形 6">
            <a:extLst>
              <a:ext uri="{FF2B5EF4-FFF2-40B4-BE49-F238E27FC236}">
                <a16:creationId xmlns:a16="http://schemas.microsoft.com/office/drawing/2014/main" id="{FD14FA3C-6337-4B4A-B9D8-BE654A7AFFF9}"/>
              </a:ext>
            </a:extLst>
          </p:cNvPr>
          <p:cNvSpPr/>
          <p:nvPr/>
        </p:nvSpPr>
        <p:spPr>
          <a:xfrm>
            <a:off x="543140" y="1113781"/>
            <a:ext cx="8250226" cy="348572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9" name="直角三角形 8">
            <a:extLst>
              <a:ext uri="{FF2B5EF4-FFF2-40B4-BE49-F238E27FC236}">
                <a16:creationId xmlns:a16="http://schemas.microsoft.com/office/drawing/2014/main" id="{D8DE170D-EFE3-4000-B960-6EE28D13AAF6}"/>
              </a:ext>
            </a:extLst>
          </p:cNvPr>
          <p:cNvSpPr/>
          <p:nvPr/>
        </p:nvSpPr>
        <p:spPr>
          <a:xfrm rot="2637755" flipH="1" flipV="1">
            <a:off x="916489" y="1366023"/>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10" name="直角三角形 9">
            <a:extLst>
              <a:ext uri="{FF2B5EF4-FFF2-40B4-BE49-F238E27FC236}">
                <a16:creationId xmlns:a16="http://schemas.microsoft.com/office/drawing/2014/main" id="{1A20FADE-F8D4-4E0F-A6E5-24F89017A8CC}"/>
              </a:ext>
            </a:extLst>
          </p:cNvPr>
          <p:cNvSpPr/>
          <p:nvPr/>
        </p:nvSpPr>
        <p:spPr>
          <a:xfrm rot="2637755" flipH="1" flipV="1">
            <a:off x="916489" y="3358628"/>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4495B880-9CF8-49B0-8F5E-AC82E822B0DE}"/>
              </a:ext>
            </a:extLst>
          </p:cNvPr>
          <p:cNvSpPr/>
          <p:nvPr/>
        </p:nvSpPr>
        <p:spPr>
          <a:xfrm>
            <a:off x="681976" y="3207547"/>
            <a:ext cx="8131965" cy="1286250"/>
          </a:xfrm>
          <a:prstGeom prst="rect">
            <a:avLst/>
          </a:prstGeom>
        </p:spPr>
        <p:txBody>
          <a:bodyPr wrap="square">
            <a:spAutoFit/>
          </a:bodyPr>
          <a:lstStyle/>
          <a:p>
            <a:pPr indent="450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尾架顶尖的退出　这个动作由一个脚踏式的尾架阀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操纵</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由尾架缸</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来实现。尾架顶尖只在砂轮架快速退出时才能后退以确保安全</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因为这时系统中的压力油须在快动阀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左位接入时才能通向尾架阀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处。</a:t>
            </a:r>
            <a:endParaRPr lang="zh-CN" altLang="zh-CN"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7130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0-#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par>
                                <p:cTn id="16" presetID="14" presetClass="entr" presetSubtype="1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randombar(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14" presetClass="entr" presetSubtype="1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randombar(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9" grpId="0" animBg="1"/>
      <p:bldP spid="10" grpId="0" animBg="1"/>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第二节     </a:t>
            </a:r>
            <a:r>
              <a:rPr lang="zh-CN" altLang="zh-CN" sz="3000" dirty="0">
                <a:solidFill>
                  <a:schemeClr val="bg1"/>
                </a:solidFill>
                <a:latin typeface="Times New Roman" panose="02020603050405020304" pitchFamily="18" charset="0"/>
                <a:ea typeface="黑体" panose="02010609060101010101" pitchFamily="49" charset="-122"/>
              </a:rPr>
              <a:t>万能外圆磨床液压系统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940300" y="881209"/>
            <a:ext cx="8086430" cy="369332"/>
          </a:xfrm>
          <a:prstGeom prst="rect">
            <a:avLst/>
          </a:prstGeom>
        </p:spPr>
        <p:txBody>
          <a:bodyPr wrap="square">
            <a:spAutoFit/>
          </a:bodyPr>
          <a:lstStyle/>
          <a:p>
            <a:pPr indent="450000"/>
            <a:r>
              <a:rPr lang="zh-CN" altLang="zh-CN" dirty="0">
                <a:latin typeface="Times New Roman" panose="02020603050405020304" pitchFamily="18" charset="0"/>
                <a:ea typeface="黑体" panose="02010609060101010101" pitchFamily="49" charset="-122"/>
              </a:rPr>
              <a:t>这台磨床的液压系统具有以下一些特点</a:t>
            </a:r>
            <a:r>
              <a:rPr lang="en-US" altLang="zh-CN" dirty="0">
                <a:latin typeface="Times New Roman" panose="02020603050405020304" pitchFamily="18" charset="0"/>
                <a:ea typeface="黑体" panose="02010609060101010101" pitchFamily="49" charset="-122"/>
              </a:rPr>
              <a:t>:</a:t>
            </a:r>
            <a:endParaRPr lang="zh-CN" altLang="zh-CN" dirty="0">
              <a:latin typeface="Times New Roman" panose="02020603050405020304" pitchFamily="18" charset="0"/>
              <a:ea typeface="黑体" panose="02010609060101010101" pitchFamily="49" charset="-122"/>
            </a:endParaRPr>
          </a:p>
        </p:txBody>
      </p:sp>
      <p:grpSp>
        <p:nvGrpSpPr>
          <p:cNvPr id="11" name="组合 5">
            <a:extLst>
              <a:ext uri="{FF2B5EF4-FFF2-40B4-BE49-F238E27FC236}">
                <a16:creationId xmlns:a16="http://schemas.microsoft.com/office/drawing/2014/main" id="{9475C2A0-EF25-44F9-8B3E-7C0DDDD0C424}"/>
              </a:ext>
            </a:extLst>
          </p:cNvPr>
          <p:cNvGrpSpPr>
            <a:grpSpLocks/>
          </p:cNvGrpSpPr>
          <p:nvPr/>
        </p:nvGrpSpPr>
        <p:grpSpPr bwMode="auto">
          <a:xfrm rot="16200000">
            <a:off x="466719" y="1541249"/>
            <a:ext cx="347294" cy="347229"/>
            <a:chOff x="5398306" y="552049"/>
            <a:chExt cx="835710" cy="731456"/>
          </a:xfrm>
        </p:grpSpPr>
        <p:sp>
          <p:nvSpPr>
            <p:cNvPr id="17" name="等腰三角形 16">
              <a:extLst>
                <a:ext uri="{FF2B5EF4-FFF2-40B4-BE49-F238E27FC236}">
                  <a16:creationId xmlns:a16="http://schemas.microsoft.com/office/drawing/2014/main" id="{8091787F-6B73-4B87-A5C0-16686467763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8" name="等腰三角形 17">
              <a:extLst>
                <a:ext uri="{FF2B5EF4-FFF2-40B4-BE49-F238E27FC236}">
                  <a16:creationId xmlns:a16="http://schemas.microsoft.com/office/drawing/2014/main" id="{D3A7B30C-1BB5-4F38-B16B-46C7FB70E880}"/>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grpSp>
        <p:nvGrpSpPr>
          <p:cNvPr id="19" name="组合 8">
            <a:extLst>
              <a:ext uri="{FF2B5EF4-FFF2-40B4-BE49-F238E27FC236}">
                <a16:creationId xmlns:a16="http://schemas.microsoft.com/office/drawing/2014/main" id="{0C78F3C9-6B1D-43F8-9FB0-71E9C723173B}"/>
              </a:ext>
            </a:extLst>
          </p:cNvPr>
          <p:cNvGrpSpPr>
            <a:grpSpLocks/>
          </p:cNvGrpSpPr>
          <p:nvPr/>
        </p:nvGrpSpPr>
        <p:grpSpPr bwMode="auto">
          <a:xfrm flipH="1">
            <a:off x="273647" y="2493436"/>
            <a:ext cx="610656" cy="392137"/>
            <a:chOff x="5975131" y="413090"/>
            <a:chExt cx="1303171" cy="777765"/>
          </a:xfrm>
        </p:grpSpPr>
        <p:sp>
          <p:nvSpPr>
            <p:cNvPr id="20" name="等腰三角形 19">
              <a:extLst>
                <a:ext uri="{FF2B5EF4-FFF2-40B4-BE49-F238E27FC236}">
                  <a16:creationId xmlns:a16="http://schemas.microsoft.com/office/drawing/2014/main" id="{5F581FD8-00E6-4324-848D-3F3EA64B7353}"/>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1" name="等腰三角形 20">
              <a:extLst>
                <a:ext uri="{FF2B5EF4-FFF2-40B4-BE49-F238E27FC236}">
                  <a16:creationId xmlns:a16="http://schemas.microsoft.com/office/drawing/2014/main" id="{F0644A2E-85C4-4259-93FB-187274EF7269}"/>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2" name="等腰三角形 21">
              <a:extLst>
                <a:ext uri="{FF2B5EF4-FFF2-40B4-BE49-F238E27FC236}">
                  <a16:creationId xmlns:a16="http://schemas.microsoft.com/office/drawing/2014/main" id="{C5F68994-C723-4ECA-924C-1276D4AFA0E9}"/>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3" name="圆角矩形 5">
            <a:extLst>
              <a:ext uri="{FF2B5EF4-FFF2-40B4-BE49-F238E27FC236}">
                <a16:creationId xmlns:a16="http://schemas.microsoft.com/office/drawing/2014/main" id="{8F5B47AB-7DB6-4E46-9D2E-E69C8CC792F7}"/>
              </a:ext>
            </a:extLst>
          </p:cNvPr>
          <p:cNvSpPr/>
          <p:nvPr/>
        </p:nvSpPr>
        <p:spPr>
          <a:xfrm>
            <a:off x="929252" y="1314664"/>
            <a:ext cx="7892716" cy="820382"/>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4" name="矩形 3">
            <a:extLst>
              <a:ext uri="{FF2B5EF4-FFF2-40B4-BE49-F238E27FC236}">
                <a16:creationId xmlns:a16="http://schemas.microsoft.com/office/drawing/2014/main" id="{28B1F4E5-5CD2-4127-9C55-776E98A43CCB}"/>
              </a:ext>
            </a:extLst>
          </p:cNvPr>
          <p:cNvSpPr/>
          <p:nvPr/>
        </p:nvSpPr>
        <p:spPr>
          <a:xfrm>
            <a:off x="1058059" y="1306156"/>
            <a:ext cx="7524893" cy="784254"/>
          </a:xfrm>
          <a:prstGeom prst="rect">
            <a:avLst/>
          </a:prstGeom>
        </p:spPr>
        <p:txBody>
          <a:bodyPr wrap="square">
            <a:spAutoFit/>
          </a:bodyPr>
          <a:lstStyle/>
          <a:p>
            <a:pPr indent="432000">
              <a:lnSpc>
                <a:spcPct val="150000"/>
              </a:lnSpc>
              <a:spcAft>
                <a:spcPts val="0"/>
              </a:spcAft>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系统采用了活塞杆固定式双杆液压缸</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保证左、右两向运动速度一致</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并使机床的占地面积不大。</a:t>
            </a:r>
            <a:endParaRPr lang="zh-CN" altLang="zh-CN" sz="16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圆角矩形 5">
            <a:extLst>
              <a:ext uri="{FF2B5EF4-FFF2-40B4-BE49-F238E27FC236}">
                <a16:creationId xmlns:a16="http://schemas.microsoft.com/office/drawing/2014/main" id="{CE638D92-EAFF-4683-AAC5-4ADFB108651B}"/>
              </a:ext>
            </a:extLst>
          </p:cNvPr>
          <p:cNvSpPr/>
          <p:nvPr/>
        </p:nvSpPr>
        <p:spPr>
          <a:xfrm>
            <a:off x="971181" y="2191377"/>
            <a:ext cx="7850788" cy="117139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 name="矩形 4">
            <a:extLst>
              <a:ext uri="{FF2B5EF4-FFF2-40B4-BE49-F238E27FC236}">
                <a16:creationId xmlns:a16="http://schemas.microsoft.com/office/drawing/2014/main" id="{780C839E-E2FF-4A0A-95B8-5D7FC39D9960}"/>
              </a:ext>
            </a:extLst>
          </p:cNvPr>
          <p:cNvSpPr/>
          <p:nvPr/>
        </p:nvSpPr>
        <p:spPr>
          <a:xfrm>
            <a:off x="1058059" y="2177599"/>
            <a:ext cx="7850788" cy="1153586"/>
          </a:xfrm>
          <a:prstGeom prst="rect">
            <a:avLst/>
          </a:prstGeom>
        </p:spPr>
        <p:txBody>
          <a:bodyPr wrap="square">
            <a:spAutoFit/>
          </a:bodyPr>
          <a:lstStyle/>
          <a:p>
            <a:pPr indent="432000">
              <a:lnSpc>
                <a:spcPct val="150000"/>
              </a:lnSpc>
              <a:spcAft>
                <a:spcPts val="0"/>
              </a:spcAft>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系统采用了普通节流阀式调速回路</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功率损失小</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这对调速范围不需很大、负载较小且基本恒定的磨床来说是很相宜的。此外</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出口节流的形式在液压缸回油腔中造成的背压力有助于工作稳定</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有助于加速工作台的制动</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也有助于防止系统中渗入空气。</a:t>
            </a:r>
            <a:endParaRPr lang="zh-CN" altLang="zh-CN" sz="16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5" name="组合 5">
            <a:extLst>
              <a:ext uri="{FF2B5EF4-FFF2-40B4-BE49-F238E27FC236}">
                <a16:creationId xmlns:a16="http://schemas.microsoft.com/office/drawing/2014/main" id="{DEFB741F-2CE8-42D5-AD9E-6EA5F059633C}"/>
              </a:ext>
            </a:extLst>
          </p:cNvPr>
          <p:cNvGrpSpPr>
            <a:grpSpLocks/>
          </p:cNvGrpSpPr>
          <p:nvPr/>
        </p:nvGrpSpPr>
        <p:grpSpPr bwMode="auto">
          <a:xfrm rot="16200000">
            <a:off x="491331" y="3919532"/>
            <a:ext cx="347294" cy="347229"/>
            <a:chOff x="5398306" y="552049"/>
            <a:chExt cx="835710" cy="731456"/>
          </a:xfrm>
        </p:grpSpPr>
        <p:sp>
          <p:nvSpPr>
            <p:cNvPr id="26" name="等腰三角形 25">
              <a:extLst>
                <a:ext uri="{FF2B5EF4-FFF2-40B4-BE49-F238E27FC236}">
                  <a16:creationId xmlns:a16="http://schemas.microsoft.com/office/drawing/2014/main" id="{7049712C-D794-4368-988F-97FD65B0EEAA}"/>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7" name="等腰三角形 26">
              <a:extLst>
                <a:ext uri="{FF2B5EF4-FFF2-40B4-BE49-F238E27FC236}">
                  <a16:creationId xmlns:a16="http://schemas.microsoft.com/office/drawing/2014/main" id="{2868DDD0-2547-4071-8B6D-1A64B16A3FB2}"/>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8" name="圆角矩形 5">
            <a:extLst>
              <a:ext uri="{FF2B5EF4-FFF2-40B4-BE49-F238E27FC236}">
                <a16:creationId xmlns:a16="http://schemas.microsoft.com/office/drawing/2014/main" id="{1D23536B-85C1-4FF6-9530-FF392B742FA6}"/>
              </a:ext>
            </a:extLst>
          </p:cNvPr>
          <p:cNvSpPr/>
          <p:nvPr/>
        </p:nvSpPr>
        <p:spPr>
          <a:xfrm>
            <a:off x="950216" y="3437652"/>
            <a:ext cx="7850788" cy="1285602"/>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 name="矩形 5">
            <a:extLst>
              <a:ext uri="{FF2B5EF4-FFF2-40B4-BE49-F238E27FC236}">
                <a16:creationId xmlns:a16="http://schemas.microsoft.com/office/drawing/2014/main" id="{2E83B36A-94C4-4160-B1D0-D4CE17D27987}"/>
              </a:ext>
            </a:extLst>
          </p:cNvPr>
          <p:cNvSpPr/>
          <p:nvPr/>
        </p:nvSpPr>
        <p:spPr>
          <a:xfrm>
            <a:off x="1083673" y="3465049"/>
            <a:ext cx="7807122" cy="1153586"/>
          </a:xfrm>
          <a:prstGeom prst="rect">
            <a:avLst/>
          </a:prstGeom>
        </p:spPr>
        <p:txBody>
          <a:bodyPr wrap="square">
            <a:spAutoFit/>
          </a:bodyPr>
          <a:lstStyle/>
          <a:p>
            <a:pPr indent="432000">
              <a:lnSpc>
                <a:spcPct val="150000"/>
              </a:lnSpc>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系统采用了</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HYY21/3P-25T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型快跳式操纵箱</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结构紧凑</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操纵方便</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换向精度和换向平稳性都较高。此外</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这种操纵箱还能使工作台高频抖动</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即在很短的行程内实现快速往复运动</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有利于提高切入磨削时的加工质量。</a:t>
            </a:r>
            <a:endParaRPr lang="zh-CN" altLang="en-US" sz="1600" dirty="0">
              <a:solidFill>
                <a:schemeClr val="bg1"/>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806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1000"/>
                                        <p:tgtEl>
                                          <p:spTgt spid="24"/>
                                        </p:tgtEl>
                                      </p:cBhvr>
                                    </p:animEffect>
                                    <p:anim calcmode="lin" valueType="num">
                                      <p:cBhvr>
                                        <p:cTn id="37" dur="1000" fill="hold"/>
                                        <p:tgtEl>
                                          <p:spTgt spid="24"/>
                                        </p:tgtEl>
                                        <p:attrNameLst>
                                          <p:attrName>ppt_x</p:attrName>
                                        </p:attrNameLst>
                                      </p:cBhvr>
                                      <p:tavLst>
                                        <p:tav tm="0">
                                          <p:val>
                                            <p:strVal val="#ppt_x"/>
                                          </p:val>
                                        </p:tav>
                                        <p:tav tm="100000">
                                          <p:val>
                                            <p:strVal val="#ppt_x"/>
                                          </p:val>
                                        </p:tav>
                                      </p:tavLst>
                                    </p:anim>
                                    <p:anim calcmode="lin" valueType="num">
                                      <p:cBhvr>
                                        <p:cTn id="38" dur="1000" fill="hold"/>
                                        <p:tgtEl>
                                          <p:spTgt spid="24"/>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000"/>
                                        <p:tgtEl>
                                          <p:spTgt spid="5"/>
                                        </p:tgtEl>
                                      </p:cBhvr>
                                    </p:animEffect>
                                    <p:anim calcmode="lin" valueType="num">
                                      <p:cBhvr>
                                        <p:cTn id="42" dur="1000" fill="hold"/>
                                        <p:tgtEl>
                                          <p:spTgt spid="5"/>
                                        </p:tgtEl>
                                        <p:attrNameLst>
                                          <p:attrName>ppt_x</p:attrName>
                                        </p:attrNameLst>
                                      </p:cBhvr>
                                      <p:tavLst>
                                        <p:tav tm="0">
                                          <p:val>
                                            <p:strVal val="#ppt_x"/>
                                          </p:val>
                                        </p:tav>
                                        <p:tav tm="100000">
                                          <p:val>
                                            <p:strVal val="#ppt_x"/>
                                          </p:val>
                                        </p:tav>
                                      </p:tavLst>
                                    </p:anim>
                                    <p:anim calcmode="lin" valueType="num">
                                      <p:cBhvr>
                                        <p:cTn id="4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ppt_x</p:attrName>
                                        </p:attrNameLst>
                                      </p:cBhvr>
                                      <p:tavLst>
                                        <p:tav tm="0">
                                          <p:val>
                                            <p:strVal val="#ppt_x"/>
                                          </p:val>
                                        </p:tav>
                                        <p:tav tm="100000">
                                          <p:val>
                                            <p:strVal val="#ppt_x"/>
                                          </p:val>
                                        </p:tav>
                                      </p:tavLst>
                                    </p:anim>
                                    <p:anim calcmode="lin" valueType="num">
                                      <p:cBhvr>
                                        <p:cTn id="50" dur="1000" fill="hold"/>
                                        <p:tgtEl>
                                          <p:spTgt spid="2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1000"/>
                                        <p:tgtEl>
                                          <p:spTgt spid="28"/>
                                        </p:tgtEl>
                                      </p:cBhvr>
                                    </p:animEffect>
                                    <p:anim calcmode="lin" valueType="num">
                                      <p:cBhvr>
                                        <p:cTn id="54" dur="1000" fill="hold"/>
                                        <p:tgtEl>
                                          <p:spTgt spid="28"/>
                                        </p:tgtEl>
                                        <p:attrNameLst>
                                          <p:attrName>ppt_x</p:attrName>
                                        </p:attrNameLst>
                                      </p:cBhvr>
                                      <p:tavLst>
                                        <p:tav tm="0">
                                          <p:val>
                                            <p:strVal val="#ppt_x"/>
                                          </p:val>
                                        </p:tav>
                                        <p:tav tm="100000">
                                          <p:val>
                                            <p:strVal val="#ppt_x"/>
                                          </p:val>
                                        </p:tav>
                                      </p:tavLst>
                                    </p:anim>
                                    <p:anim calcmode="lin" valueType="num">
                                      <p:cBhvr>
                                        <p:cTn id="55" dur="1000" fill="hold"/>
                                        <p:tgtEl>
                                          <p:spTgt spid="28"/>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1000"/>
                                        <p:tgtEl>
                                          <p:spTgt spid="6"/>
                                        </p:tgtEl>
                                      </p:cBhvr>
                                    </p:animEffect>
                                    <p:anim calcmode="lin" valueType="num">
                                      <p:cBhvr>
                                        <p:cTn id="59" dur="1000" fill="hold"/>
                                        <p:tgtEl>
                                          <p:spTgt spid="6"/>
                                        </p:tgtEl>
                                        <p:attrNameLst>
                                          <p:attrName>ppt_x</p:attrName>
                                        </p:attrNameLst>
                                      </p:cBhvr>
                                      <p:tavLst>
                                        <p:tav tm="0">
                                          <p:val>
                                            <p:strVal val="#ppt_x"/>
                                          </p:val>
                                        </p:tav>
                                        <p:tav tm="100000">
                                          <p:val>
                                            <p:strVal val="#ppt_x"/>
                                          </p:val>
                                        </p:tav>
                                      </p:tavLst>
                                    </p:anim>
                                    <p:anim calcmode="lin" valueType="num">
                                      <p:cBhvr>
                                        <p:cTn id="6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animBg="1"/>
      <p:bldP spid="4" grpId="0"/>
      <p:bldP spid="24" grpId="0" animBg="1"/>
      <p:bldP spid="5" grpId="0"/>
      <p:bldP spid="28" grpId="0" animBg="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1658142" y="1523322"/>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8000" b="0" i="0" u="none" strike="noStrike" kern="1200" cap="none" spc="0" normalizeH="0" baseline="0" noProof="0" dirty="0">
                <a:ln>
                  <a:noFill/>
                </a:ln>
                <a:solidFill>
                  <a:srgbClr val="FFFFFF"/>
                </a:solidFill>
                <a:effectLst/>
                <a:uLnTx/>
                <a:uFillTx/>
                <a:latin typeface="Times New Roman" panose="02020603050405020304" pitchFamily="18" charset="0"/>
                <a:ea typeface="方正中倩简体" panose="03000509000000000000" pitchFamily="65" charset="-122"/>
                <a:cs typeface="Open Sans" panose="020B0604020202020204" charset="0"/>
              </a:rPr>
              <a:t>三、</a:t>
            </a:r>
          </a:p>
        </p:txBody>
      </p:sp>
      <p:sp>
        <p:nvSpPr>
          <p:cNvPr id="4" name="矩形 3">
            <a:extLst>
              <a:ext uri="{FF2B5EF4-FFF2-40B4-BE49-F238E27FC236}">
                <a16:creationId xmlns:a16="http://schemas.microsoft.com/office/drawing/2014/main" id="{FAE06C64-609A-4F36-A730-9AD9211085B4}"/>
              </a:ext>
            </a:extLst>
          </p:cNvPr>
          <p:cNvSpPr/>
          <p:nvPr/>
        </p:nvSpPr>
        <p:spPr>
          <a:xfrm>
            <a:off x="3167370" y="1750203"/>
            <a:ext cx="3901442" cy="707886"/>
          </a:xfrm>
          <a:prstGeom prst="rect">
            <a:avLst/>
          </a:prstGeom>
        </p:spPr>
        <p:txBody>
          <a:bodyPr wrap="square">
            <a:spAutoFit/>
          </a:bodyPr>
          <a:lstStyle/>
          <a:p>
            <a:pPr lvl="0" algn="ctr"/>
            <a:r>
              <a:rPr lang="zh-CN" altLang="zh-CN" sz="4000" dirty="0">
                <a:solidFill>
                  <a:srgbClr val="FFC000"/>
                </a:solidFill>
                <a:latin typeface="Times New Roman" panose="02020603050405020304" pitchFamily="18" charset="0"/>
              </a:rPr>
              <a:t>液压机液压系统</a:t>
            </a:r>
            <a:endParaRPr kumimoji="0" lang="zh-CN" altLang="en-US" sz="4000" b="0" i="0" u="none" strike="noStrike" kern="1200" cap="none" spc="0" normalizeH="0" baseline="0" noProof="0" dirty="0">
              <a:ln>
                <a:noFill/>
              </a:ln>
              <a:solidFill>
                <a:srgbClr val="FFC000"/>
              </a:solidFill>
              <a:effectLst/>
              <a:uLnTx/>
              <a:uFillTx/>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54719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709778" y="1026547"/>
            <a:ext cx="7573797" cy="1569660"/>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液压机是一种用静压来加工金属、塑料、橡胶、粉末制品的机械</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在许多工业部门得到了广泛的应用。液压机的类型很多</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其中四柱式液压机最为典型</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应用也最广泛。这种液压机在它的四个立柱之间安置着主、辅两个液压缸。主液压缸驱动上滑块</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实现</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快速下行</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慢速下行、加压</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保压</a:t>
            </a:r>
            <a:r>
              <a:rPr lang="en-US" altLang="zh-CN" sz="1600" dirty="0">
                <a:latin typeface="Times New Roman" panose="02020603050405020304" pitchFamily="18" charset="0"/>
                <a:ea typeface="黑体" panose="02010609060101010101" pitchFamily="49" charset="-122"/>
              </a:rPr>
              <a:t>→</a:t>
            </a:r>
            <a:endParaRPr lang="zh-CN" altLang="zh-CN" sz="1600" dirty="0">
              <a:latin typeface="Times New Roman" panose="02020603050405020304" pitchFamily="18" charset="0"/>
              <a:ea typeface="黑体" panose="02010609060101010101" pitchFamily="49" charset="-122"/>
            </a:endParaRPr>
          </a:p>
        </p:txBody>
      </p:sp>
      <p:pic>
        <p:nvPicPr>
          <p:cNvPr id="2" name="图片 1">
            <a:extLst>
              <a:ext uri="{FF2B5EF4-FFF2-40B4-BE49-F238E27FC236}">
                <a16:creationId xmlns:a16="http://schemas.microsoft.com/office/drawing/2014/main" id="{369024C4-615F-476A-8A37-F3EBFBB7489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110506" y="2238054"/>
            <a:ext cx="3509237" cy="2207753"/>
          </a:xfrm>
          <a:prstGeom prst="rect">
            <a:avLst/>
          </a:prstGeom>
        </p:spPr>
      </p:pic>
      <p:sp>
        <p:nvSpPr>
          <p:cNvPr id="9" name="矩形 8">
            <a:extLst>
              <a:ext uri="{FF2B5EF4-FFF2-40B4-BE49-F238E27FC236}">
                <a16:creationId xmlns:a16="http://schemas.microsoft.com/office/drawing/2014/main" id="{4B1C4F59-87E3-44E2-B13F-2381332C9FCF}"/>
              </a:ext>
            </a:extLst>
          </p:cNvPr>
          <p:cNvSpPr/>
          <p:nvPr/>
        </p:nvSpPr>
        <p:spPr>
          <a:xfrm>
            <a:off x="709778" y="2506815"/>
            <a:ext cx="4400728" cy="1938992"/>
          </a:xfrm>
          <a:prstGeom prst="rect">
            <a:avLst/>
          </a:prstGeom>
        </p:spPr>
        <p:txBody>
          <a:bodyPr wrap="square">
            <a:spAutoFit/>
          </a:bodyPr>
          <a:lstStyle/>
          <a:p>
            <a:pPr>
              <a:lnSpc>
                <a:spcPct val="150000"/>
              </a:lnSpc>
            </a:pPr>
            <a:r>
              <a:rPr lang="zh-CN" altLang="zh-CN" sz="1600" dirty="0">
                <a:latin typeface="Times New Roman" panose="02020603050405020304" pitchFamily="18" charset="0"/>
                <a:ea typeface="黑体" panose="02010609060101010101" pitchFamily="49" charset="-122"/>
              </a:rPr>
              <a:t>卸压换向</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快速返回</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原位停止</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的动作循环</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辅助液压缸驱动下滑块</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实现</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向上顶出</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向下退回</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原位停止</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的动作循环</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见图</a:t>
            </a:r>
            <a:r>
              <a:rPr lang="en-US" altLang="zh-CN" sz="1600" dirty="0">
                <a:latin typeface="Times New Roman" panose="02020603050405020304" pitchFamily="18" charset="0"/>
                <a:ea typeface="黑体" panose="02010609060101010101" pitchFamily="49" charset="-122"/>
              </a:rPr>
              <a:t>10-4)</a:t>
            </a:r>
            <a:r>
              <a:rPr lang="zh-CN" altLang="zh-CN" sz="1600" dirty="0">
                <a:latin typeface="Times New Roman" panose="02020603050405020304" pitchFamily="18" charset="0"/>
                <a:ea typeface="黑体" panose="02010609060101010101" pitchFamily="49" charset="-122"/>
              </a:rPr>
              <a:t>。在这种液压机上</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可以进行冲剪、弯曲、翻边、拉深、装配、冷挤、成形等多种加工工艺。</a:t>
            </a:r>
            <a:endParaRPr lang="zh-CN" altLang="en-US" sz="1600" dirty="0">
              <a:latin typeface="Times New Roman" panose="02020603050405020304" pitchFamily="18" charset="0"/>
            </a:endParaRPr>
          </a:p>
        </p:txBody>
      </p:sp>
    </p:spTree>
    <p:extLst>
      <p:ext uri="{BB962C8B-B14F-4D97-AF65-F5344CB8AC3E}">
        <p14:creationId xmlns:p14="http://schemas.microsoft.com/office/powerpoint/2010/main" val="398585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2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792832" y="871059"/>
            <a:ext cx="8074077" cy="1200329"/>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表</a:t>
            </a:r>
            <a:r>
              <a:rPr lang="en-US" altLang="zh-CN" sz="1600" dirty="0">
                <a:latin typeface="Times New Roman" panose="02020603050405020304" pitchFamily="18" charset="0"/>
                <a:ea typeface="黑体" panose="02010609060101010101" pitchFamily="49" charset="-122"/>
              </a:rPr>
              <a:t>10-2</a:t>
            </a:r>
            <a:r>
              <a:rPr lang="zh-CN" altLang="zh-CN" sz="1600" dirty="0">
                <a:latin typeface="Times New Roman" panose="02020603050405020304" pitchFamily="18" charset="0"/>
                <a:ea typeface="黑体" panose="02010609060101010101" pitchFamily="49" charset="-122"/>
              </a:rPr>
              <a:t>所示为</a:t>
            </a:r>
            <a:r>
              <a:rPr lang="en-US" altLang="zh-CN" sz="1600" dirty="0">
                <a:latin typeface="Times New Roman" panose="02020603050405020304" pitchFamily="18" charset="0"/>
                <a:ea typeface="黑体" panose="02010609060101010101" pitchFamily="49" charset="-122"/>
              </a:rPr>
              <a:t>3150kN</a:t>
            </a:r>
            <a:r>
              <a:rPr lang="zh-CN" altLang="zh-CN" sz="1600" dirty="0">
                <a:latin typeface="Times New Roman" panose="02020603050405020304" pitchFamily="18" charset="0"/>
                <a:ea typeface="黑体" panose="02010609060101010101" pitchFamily="49" charset="-122"/>
              </a:rPr>
              <a:t>插装阀式液压机液压系统电磁铁动作循环表</a:t>
            </a:r>
            <a:r>
              <a:rPr lang="zh-CN" altLang="en-US"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图</a:t>
            </a:r>
            <a:r>
              <a:rPr lang="en-US" altLang="zh-CN" sz="1600" dirty="0">
                <a:latin typeface="Times New Roman" panose="02020603050405020304" pitchFamily="18" charset="0"/>
                <a:ea typeface="黑体" panose="02010609060101010101" pitchFamily="49" charset="-122"/>
              </a:rPr>
              <a:t>10-5</a:t>
            </a:r>
            <a:r>
              <a:rPr lang="zh-CN" altLang="zh-CN" sz="1600" dirty="0">
                <a:latin typeface="Times New Roman" panose="02020603050405020304" pitchFamily="18" charset="0"/>
                <a:ea typeface="黑体" panose="02010609060101010101" pitchFamily="49" charset="-122"/>
              </a:rPr>
              <a:t>则是这种液压机的液压系统图</a:t>
            </a:r>
            <a:r>
              <a:rPr lang="zh-CN" altLang="en-US" sz="1600" dirty="0">
                <a:latin typeface="Times New Roman" panose="02020603050405020304" pitchFamily="18" charset="0"/>
                <a:ea typeface="黑体" panose="02010609060101010101" pitchFamily="49" charset="-122"/>
              </a:rPr>
              <a:t>。</a:t>
            </a:r>
            <a:endParaRPr lang="zh-CN" altLang="zh-CN" sz="1600" dirty="0">
              <a:latin typeface="Times New Roman" panose="02020603050405020304" pitchFamily="18" charset="0"/>
              <a:ea typeface="黑体" panose="02010609060101010101" pitchFamily="49" charset="-122"/>
            </a:endParaRPr>
          </a:p>
          <a:p>
            <a:pPr indent="432000">
              <a:lnSpc>
                <a:spcPct val="150000"/>
              </a:lnSpc>
            </a:pPr>
            <a:endParaRPr lang="zh-CN" altLang="zh-CN" sz="1600" dirty="0">
              <a:latin typeface="Times New Roman" panose="02020603050405020304" pitchFamily="18" charset="0"/>
              <a:ea typeface="黑体" panose="02010609060101010101" pitchFamily="49" charset="-122"/>
            </a:endParaRPr>
          </a:p>
        </p:txBody>
      </p:sp>
      <p:pic>
        <p:nvPicPr>
          <p:cNvPr id="4" name="图片 3">
            <a:extLst>
              <a:ext uri="{FF2B5EF4-FFF2-40B4-BE49-F238E27FC236}">
                <a16:creationId xmlns:a16="http://schemas.microsoft.com/office/drawing/2014/main" id="{FD089161-C593-4684-9E71-CD967CD60D56}"/>
              </a:ext>
            </a:extLst>
          </p:cNvPr>
          <p:cNvPicPr>
            <a:picLocks noChangeAspect="1"/>
          </p:cNvPicPr>
          <p:nvPr/>
        </p:nvPicPr>
        <p:blipFill>
          <a:blip r:embed="rId2"/>
          <a:stretch>
            <a:fillRect/>
          </a:stretch>
        </p:blipFill>
        <p:spPr>
          <a:xfrm>
            <a:off x="792832" y="1745844"/>
            <a:ext cx="7895004" cy="2530059"/>
          </a:xfrm>
          <a:prstGeom prst="rect">
            <a:avLst/>
          </a:prstGeom>
        </p:spPr>
      </p:pic>
    </p:spTree>
    <p:extLst>
      <p:ext uri="{BB962C8B-B14F-4D97-AF65-F5344CB8AC3E}">
        <p14:creationId xmlns:p14="http://schemas.microsoft.com/office/powerpoint/2010/main" val="291174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657015" y="37435"/>
            <a:ext cx="7636329"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rPr>
              <a:t>概  述</a:t>
            </a: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a:cs typeface="+mn-cs"/>
            </a:endParaRPr>
          </a:p>
        </p:txBody>
      </p:sp>
      <p:sp>
        <p:nvSpPr>
          <p:cNvPr id="4" name="矩形 3">
            <a:extLst>
              <a:ext uri="{FF2B5EF4-FFF2-40B4-BE49-F238E27FC236}">
                <a16:creationId xmlns:a16="http://schemas.microsoft.com/office/drawing/2014/main" id="{5E9C9C0B-2405-4E8B-AEB8-DDD21C82E903}"/>
              </a:ext>
            </a:extLst>
          </p:cNvPr>
          <p:cNvSpPr/>
          <p:nvPr/>
        </p:nvSpPr>
        <p:spPr>
          <a:xfrm>
            <a:off x="1241208" y="1438214"/>
            <a:ext cx="6740885" cy="2585323"/>
          </a:xfrm>
          <a:prstGeom prst="rect">
            <a:avLst/>
          </a:prstGeom>
        </p:spPr>
        <p:txBody>
          <a:bodyPr wrap="square">
            <a:spAutoFit/>
          </a:bodyPr>
          <a:lstStyle/>
          <a:p>
            <a:pPr indent="450000">
              <a:lnSpc>
                <a:spcPct val="150000"/>
              </a:lnSpc>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在各种工作机械上</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采用液压系统的地方是很多的</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不可能一一列举。本章只介绍几个典型系统</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借以说明液压技术是如何发挥其无级调速</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输出力大</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高速起动、制动和换向</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易于实现自动化等种种优点的。各个典型系统图都用图形符号绘制</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其工作原理则通过工作循环图和</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或</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系统的动作循环表</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或用文字叙述其油液流动路线来说明。</a:t>
            </a:r>
            <a:endParaRPr lang="zh-CN" altLang="en-US" dirty="0">
              <a:latin typeface="Times New Roman" panose="02020603050405020304" pitchFamily="18" charset="0"/>
              <a:ea typeface="黑体" panose="02010609060101010101" pitchFamily="49" charset="-122"/>
            </a:endParaRPr>
          </a:p>
        </p:txBody>
      </p:sp>
      <p:sp>
        <p:nvSpPr>
          <p:cNvPr id="22" name="圆角矩形 6">
            <a:extLst>
              <a:ext uri="{FF2B5EF4-FFF2-40B4-BE49-F238E27FC236}">
                <a16:creationId xmlns:a16="http://schemas.microsoft.com/office/drawing/2014/main" id="{12E4EB9F-764D-4A70-AE89-0604FD713B6B}"/>
              </a:ext>
            </a:extLst>
          </p:cNvPr>
          <p:cNvSpPr/>
          <p:nvPr/>
        </p:nvSpPr>
        <p:spPr>
          <a:xfrm>
            <a:off x="1120657" y="1375038"/>
            <a:ext cx="6992066" cy="275007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281297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heel(1)">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pic>
        <p:nvPicPr>
          <p:cNvPr id="2" name="图片 1">
            <a:extLst>
              <a:ext uri="{FF2B5EF4-FFF2-40B4-BE49-F238E27FC236}">
                <a16:creationId xmlns:a16="http://schemas.microsoft.com/office/drawing/2014/main" id="{DDB41761-3965-4ECB-8EC0-CF341DF8DFE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022764" y="814546"/>
            <a:ext cx="5170848" cy="4043499"/>
          </a:xfrm>
          <a:prstGeom prst="rect">
            <a:avLst/>
          </a:prstGeom>
        </p:spPr>
      </p:pic>
    </p:spTree>
    <p:extLst>
      <p:ext uri="{BB962C8B-B14F-4D97-AF65-F5344CB8AC3E}">
        <p14:creationId xmlns:p14="http://schemas.microsoft.com/office/powerpoint/2010/main" val="105632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270164" y="800526"/>
            <a:ext cx="8013411" cy="784254"/>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　该液压机采用二通插装阀集成液压系统</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由五个集成块</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油路块</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组成</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各集成块组成元件及其在系统中的作用见表</a:t>
            </a:r>
            <a:r>
              <a:rPr lang="en-US" altLang="zh-CN" sz="1600" dirty="0">
                <a:latin typeface="Times New Roman" panose="02020603050405020304" pitchFamily="18" charset="0"/>
                <a:ea typeface="黑体" panose="02010609060101010101" pitchFamily="49" charset="-122"/>
              </a:rPr>
              <a:t>10-3</a:t>
            </a:r>
            <a:r>
              <a:rPr lang="zh-CN" altLang="zh-CN" sz="1600" dirty="0">
                <a:latin typeface="Times New Roman" panose="02020603050405020304" pitchFamily="18" charset="0"/>
                <a:ea typeface="黑体" panose="02010609060101010101" pitchFamily="49" charset="-122"/>
              </a:rPr>
              <a:t>。</a:t>
            </a:r>
          </a:p>
        </p:txBody>
      </p:sp>
      <p:pic>
        <p:nvPicPr>
          <p:cNvPr id="4" name="图片 3">
            <a:extLst>
              <a:ext uri="{FF2B5EF4-FFF2-40B4-BE49-F238E27FC236}">
                <a16:creationId xmlns:a16="http://schemas.microsoft.com/office/drawing/2014/main" id="{B1BA452D-F02F-4ACA-A4AE-B0418D233528}"/>
              </a:ext>
            </a:extLst>
          </p:cNvPr>
          <p:cNvPicPr>
            <a:picLocks noChangeAspect="1"/>
          </p:cNvPicPr>
          <p:nvPr/>
        </p:nvPicPr>
        <p:blipFill>
          <a:blip r:embed="rId2"/>
          <a:stretch>
            <a:fillRect/>
          </a:stretch>
        </p:blipFill>
        <p:spPr>
          <a:xfrm>
            <a:off x="1879415" y="1541065"/>
            <a:ext cx="5385170" cy="3446300"/>
          </a:xfrm>
          <a:prstGeom prst="rect">
            <a:avLst/>
          </a:prstGeom>
        </p:spPr>
      </p:pic>
    </p:spTree>
    <p:extLst>
      <p:ext uri="{BB962C8B-B14F-4D97-AF65-F5344CB8AC3E}">
        <p14:creationId xmlns:p14="http://schemas.microsoft.com/office/powerpoint/2010/main" val="140732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1230699" y="1437836"/>
            <a:ext cx="6744947" cy="1754326"/>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液压机的液压系统实现空载起动</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按下起动按钮后</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液压泵起动</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此时所有电磁阀的电磁铁都处于断电状态</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于是</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三位四通电磁阀</a:t>
            </a:r>
            <a:r>
              <a:rPr lang="en-US" altLang="zh-CN" dirty="0">
                <a:latin typeface="Times New Roman" panose="02020603050405020304" pitchFamily="18" charset="0"/>
                <a:ea typeface="黑体" panose="02010609060101010101" pitchFamily="49" charset="-122"/>
              </a:rPr>
              <a:t>4</a:t>
            </a:r>
            <a:r>
              <a:rPr lang="zh-CN" altLang="zh-CN" dirty="0">
                <a:latin typeface="Times New Roman" panose="02020603050405020304" pitchFamily="18" charset="0"/>
                <a:ea typeface="黑体" panose="02010609060101010101" pitchFamily="49" charset="-122"/>
              </a:rPr>
              <a:t>处在中位。插装阀</a:t>
            </a:r>
            <a:r>
              <a:rPr lang="en-US" altLang="zh-CN" dirty="0">
                <a:latin typeface="Times New Roman" panose="02020603050405020304" pitchFamily="18" charset="0"/>
                <a:ea typeface="黑体" panose="02010609060101010101" pitchFamily="49" charset="-122"/>
              </a:rPr>
              <a:t>F2</a:t>
            </a:r>
            <a:r>
              <a:rPr lang="zh-CN" altLang="zh-CN" dirty="0">
                <a:latin typeface="Times New Roman" panose="02020603050405020304" pitchFamily="18" charset="0"/>
                <a:ea typeface="黑体" panose="02010609060101010101" pitchFamily="49" charset="-122"/>
              </a:rPr>
              <a:t>的控制腔经阀</a:t>
            </a:r>
            <a:r>
              <a:rPr lang="en-US" altLang="zh-CN" dirty="0">
                <a:latin typeface="Times New Roman" panose="02020603050405020304" pitchFamily="18" charset="0"/>
                <a:ea typeface="黑体" panose="02010609060101010101" pitchFamily="49" charset="-122"/>
              </a:rPr>
              <a:t>3</a:t>
            </a:r>
            <a:r>
              <a:rPr lang="zh-CN" altLang="zh-CN" dirty="0">
                <a:latin typeface="Times New Roman" panose="02020603050405020304" pitchFamily="18" charset="0"/>
                <a:ea typeface="黑体" panose="02010609060101010101" pitchFamily="49" charset="-122"/>
              </a:rPr>
              <a:t>、阀</a:t>
            </a:r>
            <a:r>
              <a:rPr lang="en-US" altLang="zh-CN" dirty="0">
                <a:latin typeface="Times New Roman" panose="02020603050405020304" pitchFamily="18" charset="0"/>
                <a:ea typeface="黑体" panose="02010609060101010101" pitchFamily="49" charset="-122"/>
              </a:rPr>
              <a:t>4</a:t>
            </a:r>
            <a:r>
              <a:rPr lang="zh-CN" altLang="zh-CN" dirty="0">
                <a:latin typeface="Times New Roman" panose="02020603050405020304" pitchFamily="18" charset="0"/>
                <a:ea typeface="黑体" panose="02010609060101010101" pitchFamily="49" charset="-122"/>
              </a:rPr>
              <a:t>与油箱相通</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阀</a:t>
            </a:r>
            <a:r>
              <a:rPr lang="en-US" altLang="zh-CN" dirty="0">
                <a:latin typeface="Times New Roman" panose="02020603050405020304" pitchFamily="18" charset="0"/>
                <a:ea typeface="黑体" panose="02010609060101010101" pitchFamily="49" charset="-122"/>
              </a:rPr>
              <a:t>F2</a:t>
            </a:r>
            <a:r>
              <a:rPr lang="zh-CN" altLang="zh-CN" dirty="0">
                <a:latin typeface="Times New Roman" panose="02020603050405020304" pitchFamily="18" charset="0"/>
                <a:ea typeface="黑体" panose="02010609060101010101" pitchFamily="49" charset="-122"/>
              </a:rPr>
              <a:t>在很低的压力下被打开</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液压泵输出的油液经阀</a:t>
            </a:r>
            <a:r>
              <a:rPr lang="en-US" altLang="zh-CN" dirty="0">
                <a:latin typeface="Times New Roman" panose="02020603050405020304" pitchFamily="18" charset="0"/>
                <a:ea typeface="黑体" panose="02010609060101010101" pitchFamily="49" charset="-122"/>
              </a:rPr>
              <a:t>F2</a:t>
            </a:r>
            <a:r>
              <a:rPr lang="zh-CN" altLang="zh-CN" dirty="0">
                <a:latin typeface="Times New Roman" panose="02020603050405020304" pitchFamily="18" charset="0"/>
                <a:ea typeface="黑体" panose="02010609060101010101" pitchFamily="49" charset="-122"/>
              </a:rPr>
              <a:t>直接回油箱。</a:t>
            </a:r>
          </a:p>
        </p:txBody>
      </p:sp>
      <p:sp>
        <p:nvSpPr>
          <p:cNvPr id="11" name="圆角矩形 6">
            <a:extLst>
              <a:ext uri="{FF2B5EF4-FFF2-40B4-BE49-F238E27FC236}">
                <a16:creationId xmlns:a16="http://schemas.microsoft.com/office/drawing/2014/main" id="{EB146CC7-6167-41AF-BF32-795948EDB2E4}"/>
              </a:ext>
            </a:extLst>
          </p:cNvPr>
          <p:cNvSpPr/>
          <p:nvPr/>
        </p:nvSpPr>
        <p:spPr>
          <a:xfrm>
            <a:off x="1011382" y="1316182"/>
            <a:ext cx="7183582" cy="211974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98372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750" fill="hold"/>
                                        <p:tgtEl>
                                          <p:spTgt spid="3"/>
                                        </p:tgtEl>
                                        <p:attrNameLst>
                                          <p:attrName>ppt_w</p:attrName>
                                        </p:attrNameLst>
                                      </p:cBhvr>
                                      <p:tavLst>
                                        <p:tav tm="0">
                                          <p:val>
                                            <p:fltVal val="0"/>
                                          </p:val>
                                        </p:tav>
                                        <p:tav tm="100000">
                                          <p:val>
                                            <p:strVal val="#ppt_w"/>
                                          </p:val>
                                        </p:tav>
                                      </p:tavLst>
                                    </p:anim>
                                    <p:anim calcmode="lin" valueType="num">
                                      <p:cBhvr>
                                        <p:cTn id="15" dur="750" fill="hold"/>
                                        <p:tgtEl>
                                          <p:spTgt spid="3"/>
                                        </p:tgtEl>
                                        <p:attrNameLst>
                                          <p:attrName>ppt_h</p:attrName>
                                        </p:attrNameLst>
                                      </p:cBhvr>
                                      <p:tavLst>
                                        <p:tav tm="0">
                                          <p:val>
                                            <p:fltVal val="0"/>
                                          </p:val>
                                        </p:tav>
                                        <p:tav tm="100000">
                                          <p:val>
                                            <p:strVal val="#ppt_h"/>
                                          </p:val>
                                        </p:tav>
                                      </p:tavLst>
                                    </p:anim>
                                    <p:anim calcmode="lin" valueType="num">
                                      <p:cBhvr>
                                        <p:cTn id="16" dur="750" fill="hold"/>
                                        <p:tgtEl>
                                          <p:spTgt spid="3"/>
                                        </p:tgtEl>
                                        <p:attrNameLst>
                                          <p:attrName>style.rotation</p:attrName>
                                        </p:attrNameLst>
                                      </p:cBhvr>
                                      <p:tavLst>
                                        <p:tav tm="0">
                                          <p:val>
                                            <p:fltVal val="90"/>
                                          </p:val>
                                        </p:tav>
                                        <p:tav tm="100000">
                                          <p:val>
                                            <p:fltVal val="0"/>
                                          </p:val>
                                        </p:tav>
                                      </p:tavLst>
                                    </p:anim>
                                    <p:animEffect transition="in" filter="fade">
                                      <p:cBhvr>
                                        <p:cTn id="1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713125E6-C8C1-4AD6-82CA-A957368FF469}"/>
              </a:ext>
            </a:extLst>
          </p:cNvPr>
          <p:cNvSpPr/>
          <p:nvPr/>
        </p:nvSpPr>
        <p:spPr>
          <a:xfrm>
            <a:off x="499485" y="932145"/>
            <a:ext cx="6744947" cy="414922"/>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液压系统在连续实现上述自动工作循环时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主液压缸的工作情况如下</a:t>
            </a:r>
            <a:r>
              <a:rPr lang="en-US" altLang="zh-CN" sz="1600" dirty="0">
                <a:latin typeface="Times New Roman" panose="02020603050405020304" pitchFamily="18" charset="0"/>
                <a:ea typeface="黑体" panose="02010609060101010101" pitchFamily="49" charset="-122"/>
              </a:rPr>
              <a:t>:</a:t>
            </a:r>
            <a:endParaRPr lang="zh-CN" altLang="zh-CN" sz="1600" dirty="0">
              <a:latin typeface="Times New Roman" panose="02020603050405020304" pitchFamily="18" charset="0"/>
              <a:ea typeface="黑体" panose="02010609060101010101" pitchFamily="49" charset="-122"/>
            </a:endParaRPr>
          </a:p>
        </p:txBody>
      </p:sp>
      <p:sp>
        <p:nvSpPr>
          <p:cNvPr id="8" name="直角三角形 7">
            <a:extLst>
              <a:ext uri="{FF2B5EF4-FFF2-40B4-BE49-F238E27FC236}">
                <a16:creationId xmlns:a16="http://schemas.microsoft.com/office/drawing/2014/main" id="{EE518585-74E7-4581-B1B8-C3228A8C6313}"/>
              </a:ext>
            </a:extLst>
          </p:cNvPr>
          <p:cNvSpPr/>
          <p:nvPr/>
        </p:nvSpPr>
        <p:spPr>
          <a:xfrm rot="2637755" flipH="1" flipV="1">
            <a:off x="850636" y="1701464"/>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1CA289FE-FAEA-4DC3-8D62-0DC203D549C2}"/>
              </a:ext>
            </a:extLst>
          </p:cNvPr>
          <p:cNvSpPr/>
          <p:nvPr/>
        </p:nvSpPr>
        <p:spPr>
          <a:xfrm>
            <a:off x="641429" y="1564741"/>
            <a:ext cx="8120258" cy="1569660"/>
          </a:xfrm>
          <a:prstGeom prst="rect">
            <a:avLst/>
          </a:prstGeom>
        </p:spPr>
        <p:txBody>
          <a:bodyPr wrap="square">
            <a:spAutoFit/>
          </a:bodyPr>
          <a:lstStyle/>
          <a:p>
            <a:pPr indent="432000">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快速下行　液压泵起动后</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按下工作按钮</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电磁铁</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1YA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3YA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6YA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通电</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下位接入系统</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上位接入系统。因而阀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控制腔与调压阀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相连</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F6</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的控制腔则与油箱相通</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所以阀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关闭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F6</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打开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液压泵向系统输油。这时系统中油液流动情况为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01BF8963-8829-4F0F-AA41-29AE2B94EC8C}"/>
              </a:ext>
            </a:extLst>
          </p:cNvPr>
          <p:cNvSpPr/>
          <p:nvPr/>
        </p:nvSpPr>
        <p:spPr>
          <a:xfrm>
            <a:off x="627993" y="2921227"/>
            <a:ext cx="8133694" cy="1569660"/>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进油路　液压泵</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主液压缸上腔。</a:t>
            </a:r>
          </a:p>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回油路　主液压缸下腔</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F6→</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油箱。</a:t>
            </a:r>
          </a:p>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液压机上滑块在自重作用下迅速下降。由于液压泵的流量较小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主液压缸上腔产生负压</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这时液压机顶部的副油箱</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通过充液阀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向主液压缸上腔补油。</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圆角矩形 6">
            <a:extLst>
              <a:ext uri="{FF2B5EF4-FFF2-40B4-BE49-F238E27FC236}">
                <a16:creationId xmlns:a16="http://schemas.microsoft.com/office/drawing/2014/main" id="{50733502-7116-426F-891F-1DCE308B4A69}"/>
              </a:ext>
            </a:extLst>
          </p:cNvPr>
          <p:cNvSpPr/>
          <p:nvPr/>
        </p:nvSpPr>
        <p:spPr>
          <a:xfrm>
            <a:off x="545629" y="1438250"/>
            <a:ext cx="8351093" cy="311406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56672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2" presetClass="entr" presetSubtype="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1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2" grpId="0"/>
      <p:bldP spid="4" grpId="0"/>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8" name="直角三角形 7">
            <a:extLst>
              <a:ext uri="{FF2B5EF4-FFF2-40B4-BE49-F238E27FC236}">
                <a16:creationId xmlns:a16="http://schemas.microsoft.com/office/drawing/2014/main" id="{EE518585-74E7-4581-B1B8-C3228A8C6313}"/>
              </a:ext>
            </a:extLst>
          </p:cNvPr>
          <p:cNvSpPr/>
          <p:nvPr/>
        </p:nvSpPr>
        <p:spPr>
          <a:xfrm rot="2637755" flipH="1" flipV="1">
            <a:off x="1417564" y="1258198"/>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1CA289FE-FAEA-4DC3-8D62-0DC203D549C2}"/>
              </a:ext>
            </a:extLst>
          </p:cNvPr>
          <p:cNvSpPr/>
          <p:nvPr/>
        </p:nvSpPr>
        <p:spPr>
          <a:xfrm>
            <a:off x="1232993" y="1089535"/>
            <a:ext cx="6891192" cy="1938992"/>
          </a:xfrm>
          <a:prstGeom prst="rect">
            <a:avLst/>
          </a:prstGeom>
        </p:spPr>
        <p:txBody>
          <a:bodyPr wrap="square">
            <a:spAutoFit/>
          </a:bodyPr>
          <a:lstStyle/>
          <a:p>
            <a:pPr indent="432000">
              <a:lnSpc>
                <a:spcPct val="150000"/>
              </a:lnSpc>
            </a:pPr>
            <a:r>
              <a:rPr lang="en-US" altLang="zh-CN" sz="1600" dirty="0">
                <a:latin typeface="Times New Roman" panose="02020603050405020304" pitchFamily="18" charset="0"/>
                <a:ea typeface="黑体" panose="02010609060101010101" pitchFamily="49" charset="-122"/>
              </a:rPr>
              <a:t>(2)</a:t>
            </a:r>
            <a:r>
              <a:rPr lang="zh-CN" altLang="zh-CN" sz="1600" dirty="0">
                <a:latin typeface="Times New Roman" panose="02020603050405020304" pitchFamily="18" charset="0"/>
                <a:ea typeface="黑体" panose="02010609060101010101" pitchFamily="49" charset="-122"/>
              </a:rPr>
              <a:t>慢速下行　当滑块以快速下行至一定位置</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滑块上的挡块压下行程开关</a:t>
            </a:r>
            <a:r>
              <a:rPr lang="en-US" altLang="zh-CN" sz="1600" dirty="0">
                <a:latin typeface="Times New Roman" panose="02020603050405020304" pitchFamily="18" charset="0"/>
                <a:ea typeface="黑体" panose="02010609060101010101" pitchFamily="49" charset="-122"/>
              </a:rPr>
              <a:t>2XK</a:t>
            </a:r>
            <a:r>
              <a:rPr lang="zh-CN" altLang="zh-CN" sz="1600" dirty="0">
                <a:latin typeface="Times New Roman" panose="02020603050405020304" pitchFamily="18" charset="0"/>
                <a:ea typeface="黑体" panose="02010609060101010101" pitchFamily="49" charset="-122"/>
              </a:rPr>
              <a:t>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电磁铁</a:t>
            </a:r>
            <a:r>
              <a:rPr lang="en-US" altLang="zh-CN" sz="1600" dirty="0">
                <a:latin typeface="Times New Roman" panose="02020603050405020304" pitchFamily="18" charset="0"/>
                <a:ea typeface="黑体" panose="02010609060101010101" pitchFamily="49" charset="-122"/>
              </a:rPr>
              <a:t>6YA</a:t>
            </a:r>
            <a:r>
              <a:rPr lang="zh-CN" altLang="zh-CN" sz="1600" dirty="0">
                <a:latin typeface="Times New Roman" panose="02020603050405020304" pitchFamily="18" charset="0"/>
                <a:ea typeface="黑体" panose="02010609060101010101" pitchFamily="49" charset="-122"/>
              </a:rPr>
              <a:t>断电</a:t>
            </a:r>
            <a:r>
              <a:rPr lang="en-US" altLang="zh-CN" sz="1600" dirty="0">
                <a:latin typeface="Times New Roman" panose="02020603050405020304" pitchFamily="18" charset="0"/>
                <a:ea typeface="黑体" panose="02010609060101010101" pitchFamily="49" charset="-122"/>
              </a:rPr>
              <a:t>,7YA</a:t>
            </a:r>
            <a:r>
              <a:rPr lang="zh-CN" altLang="zh-CN" sz="1600" dirty="0">
                <a:latin typeface="Times New Roman" panose="02020603050405020304" pitchFamily="18" charset="0"/>
                <a:ea typeface="黑体" panose="02010609060101010101" pitchFamily="49" charset="-122"/>
              </a:rPr>
              <a:t>通电</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使阀</a:t>
            </a:r>
            <a:r>
              <a:rPr lang="en-US" altLang="zh-CN" sz="1600" dirty="0">
                <a:latin typeface="Times New Roman" panose="02020603050405020304" pitchFamily="18" charset="0"/>
                <a:ea typeface="黑体" panose="02010609060101010101" pitchFamily="49" charset="-122"/>
              </a:rPr>
              <a:t>12</a:t>
            </a:r>
            <a:r>
              <a:rPr lang="zh-CN" altLang="zh-CN" sz="1600" dirty="0">
                <a:latin typeface="Times New Roman" panose="02020603050405020304" pitchFamily="18" charset="0"/>
                <a:ea typeface="黑体" panose="02010609060101010101" pitchFamily="49" charset="-122"/>
              </a:rPr>
              <a:t>下位接入系统</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插装阀</a:t>
            </a:r>
            <a:r>
              <a:rPr lang="en-US" altLang="zh-CN" sz="1600" dirty="0">
                <a:latin typeface="Times New Roman" panose="02020603050405020304" pitchFamily="18" charset="0"/>
                <a:ea typeface="黑体" panose="02010609060101010101" pitchFamily="49" charset="-122"/>
              </a:rPr>
              <a:t>F6</a:t>
            </a:r>
            <a:r>
              <a:rPr lang="zh-CN" altLang="zh-CN" sz="1600" dirty="0">
                <a:latin typeface="Times New Roman" panose="02020603050405020304" pitchFamily="18" charset="0"/>
                <a:ea typeface="黑体" panose="02010609060101010101" pitchFamily="49" charset="-122"/>
              </a:rPr>
              <a:t>的控制腔与调压阀</a:t>
            </a:r>
            <a:r>
              <a:rPr lang="en-US" altLang="zh-CN" sz="1600" dirty="0">
                <a:latin typeface="Times New Roman" panose="02020603050405020304" pitchFamily="18" charset="0"/>
                <a:ea typeface="黑体" panose="02010609060101010101" pitchFamily="49" charset="-122"/>
              </a:rPr>
              <a:t>11</a:t>
            </a:r>
            <a:r>
              <a:rPr lang="zh-CN" altLang="zh-CN" sz="1600" dirty="0">
                <a:latin typeface="Times New Roman" panose="02020603050405020304" pitchFamily="18" charset="0"/>
                <a:ea typeface="黑体" panose="02010609060101010101" pitchFamily="49" charset="-122"/>
              </a:rPr>
              <a:t>相连</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主液压缸下腔的油液经过阀</a:t>
            </a:r>
            <a:r>
              <a:rPr lang="en-US" altLang="zh-CN" sz="1600" dirty="0">
                <a:latin typeface="Times New Roman" panose="02020603050405020304" pitchFamily="18" charset="0"/>
                <a:ea typeface="黑体" panose="02010609060101010101" pitchFamily="49" charset="-122"/>
              </a:rPr>
              <a:t>F6</a:t>
            </a:r>
            <a:r>
              <a:rPr lang="zh-CN" altLang="zh-CN" sz="1600" dirty="0">
                <a:latin typeface="Times New Roman" panose="02020603050405020304" pitchFamily="18" charset="0"/>
                <a:ea typeface="黑体" panose="02010609060101010101" pitchFamily="49" charset="-122"/>
              </a:rPr>
              <a:t>在阀</a:t>
            </a:r>
            <a:r>
              <a:rPr lang="en-US" altLang="zh-CN" sz="1600" dirty="0">
                <a:latin typeface="Times New Roman" panose="02020603050405020304" pitchFamily="18" charset="0"/>
                <a:ea typeface="黑体" panose="02010609060101010101" pitchFamily="49" charset="-122"/>
              </a:rPr>
              <a:t>11</a:t>
            </a:r>
            <a:r>
              <a:rPr lang="zh-CN" altLang="zh-CN" sz="1600" dirty="0">
                <a:latin typeface="Times New Roman" panose="02020603050405020304" pitchFamily="18" charset="0"/>
                <a:ea typeface="黑体" panose="02010609060101010101" pitchFamily="49" charset="-122"/>
              </a:rPr>
              <a:t>的调定压力下溢流</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因而下腔产生一定背压</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上腔压力随之增高</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使充液阀</a:t>
            </a:r>
            <a:r>
              <a:rPr lang="en-US" altLang="zh-CN" sz="1600" dirty="0">
                <a:latin typeface="Times New Roman" panose="02020603050405020304" pitchFamily="18" charset="0"/>
                <a:ea typeface="黑体" panose="02010609060101010101" pitchFamily="49" charset="-122"/>
              </a:rPr>
              <a:t>21</a:t>
            </a:r>
            <a:r>
              <a:rPr lang="zh-CN" altLang="zh-CN" sz="1600" dirty="0">
                <a:latin typeface="Times New Roman" panose="02020603050405020304" pitchFamily="18" charset="0"/>
                <a:ea typeface="黑体" panose="02010609060101010101" pitchFamily="49" charset="-122"/>
              </a:rPr>
              <a:t>关闭。进入主液压缸上腔的油液仅为液压泵的流量</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滑块慢速下行。这时系统中油液流动情况为</a:t>
            </a:r>
            <a:r>
              <a:rPr lang="en-US" altLang="zh-CN" sz="1600" dirty="0">
                <a:latin typeface="Times New Roman" panose="02020603050405020304" pitchFamily="18" charset="0"/>
                <a:ea typeface="黑体" panose="02010609060101010101" pitchFamily="49" charset="-122"/>
              </a:rPr>
              <a:t>:</a:t>
            </a:r>
            <a:endParaRPr lang="zh-CN" altLang="zh-CN" sz="1600" dirty="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01BF8963-8829-4F0F-AA41-29AE2B94EC8C}"/>
              </a:ext>
            </a:extLst>
          </p:cNvPr>
          <p:cNvSpPr/>
          <p:nvPr/>
        </p:nvSpPr>
        <p:spPr>
          <a:xfrm>
            <a:off x="1192783" y="2928718"/>
            <a:ext cx="8133694" cy="784254"/>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进油路　液压泵</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F1→</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F3→</a:t>
            </a:r>
            <a:r>
              <a:rPr lang="zh-CN" altLang="zh-CN" sz="1600" dirty="0">
                <a:latin typeface="Times New Roman" panose="02020603050405020304" pitchFamily="18" charset="0"/>
                <a:ea typeface="黑体" panose="02010609060101010101" pitchFamily="49" charset="-122"/>
              </a:rPr>
              <a:t>主液压缸上腔。</a:t>
            </a:r>
          </a:p>
          <a:p>
            <a:pPr indent="432000">
              <a:lnSpc>
                <a:spcPct val="150000"/>
              </a:lnSpc>
            </a:pPr>
            <a:r>
              <a:rPr lang="zh-CN" altLang="zh-CN" sz="1600" dirty="0">
                <a:latin typeface="Times New Roman" panose="02020603050405020304" pitchFamily="18" charset="0"/>
                <a:ea typeface="黑体" panose="02010609060101010101" pitchFamily="49" charset="-122"/>
              </a:rPr>
              <a:t>回油路　主液压缸下腔</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F6→</a:t>
            </a:r>
            <a:r>
              <a:rPr lang="zh-CN" altLang="zh-CN" sz="1600" dirty="0">
                <a:latin typeface="Times New Roman" panose="02020603050405020304" pitchFamily="18" charset="0"/>
                <a:ea typeface="黑体" panose="02010609060101010101" pitchFamily="49" charset="-122"/>
              </a:rPr>
              <a:t>油箱。</a:t>
            </a:r>
          </a:p>
        </p:txBody>
      </p:sp>
      <p:sp>
        <p:nvSpPr>
          <p:cNvPr id="12" name="圆角矩形 6">
            <a:extLst>
              <a:ext uri="{FF2B5EF4-FFF2-40B4-BE49-F238E27FC236}">
                <a16:creationId xmlns:a16="http://schemas.microsoft.com/office/drawing/2014/main" id="{50733502-7116-426F-891F-1DCE308B4A69}"/>
              </a:ext>
            </a:extLst>
          </p:cNvPr>
          <p:cNvSpPr/>
          <p:nvPr/>
        </p:nvSpPr>
        <p:spPr>
          <a:xfrm>
            <a:off x="1002133" y="1027466"/>
            <a:ext cx="7206685" cy="290722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404627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0-#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1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4" grpId="0"/>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8" name="直角三角形 7">
            <a:extLst>
              <a:ext uri="{FF2B5EF4-FFF2-40B4-BE49-F238E27FC236}">
                <a16:creationId xmlns:a16="http://schemas.microsoft.com/office/drawing/2014/main" id="{EE518585-74E7-4581-B1B8-C3228A8C6313}"/>
              </a:ext>
            </a:extLst>
          </p:cNvPr>
          <p:cNvSpPr/>
          <p:nvPr/>
        </p:nvSpPr>
        <p:spPr>
          <a:xfrm rot="2637755" flipH="1" flipV="1">
            <a:off x="1417564" y="1258198"/>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1CA289FE-FAEA-4DC3-8D62-0DC203D549C2}"/>
              </a:ext>
            </a:extLst>
          </p:cNvPr>
          <p:cNvSpPr/>
          <p:nvPr/>
        </p:nvSpPr>
        <p:spPr>
          <a:xfrm>
            <a:off x="1192783" y="1099476"/>
            <a:ext cx="6891192" cy="1569660"/>
          </a:xfrm>
          <a:prstGeom prst="rect">
            <a:avLst/>
          </a:prstGeom>
        </p:spPr>
        <p:txBody>
          <a:bodyPr wrap="square">
            <a:spAutoFit/>
          </a:bodyPr>
          <a:lstStyle/>
          <a:p>
            <a:pPr indent="432000">
              <a:lnSpc>
                <a:spcPct val="150000"/>
              </a:lnSpc>
            </a:pPr>
            <a:r>
              <a:rPr lang="en-US" altLang="zh-CN" sz="1600" dirty="0">
                <a:latin typeface="Times New Roman" panose="02020603050405020304" pitchFamily="18" charset="0"/>
                <a:ea typeface="黑体" panose="02010609060101010101" pitchFamily="49" charset="-122"/>
              </a:rPr>
              <a:t>(3)</a:t>
            </a:r>
            <a:r>
              <a:rPr lang="zh-CN" altLang="zh-CN" sz="1600" dirty="0">
                <a:latin typeface="Times New Roman" panose="02020603050405020304" pitchFamily="18" charset="0"/>
                <a:ea typeface="黑体" panose="02010609060101010101" pitchFamily="49" charset="-122"/>
              </a:rPr>
              <a:t>加压　当滑块慢速下行碰上工件时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主液压缸上腔压力升高</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恒功率变量液压泵输出的流量自动减小</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对工件进行加压。当压力升至调压阀</a:t>
            </a:r>
            <a:r>
              <a:rPr lang="en-US" altLang="zh-CN" sz="1600" dirty="0">
                <a:latin typeface="Times New Roman" panose="02020603050405020304" pitchFamily="18" charset="0"/>
                <a:ea typeface="黑体" panose="02010609060101010101" pitchFamily="49" charset="-122"/>
              </a:rPr>
              <a:t>2</a:t>
            </a:r>
            <a:r>
              <a:rPr lang="zh-CN" altLang="zh-CN" sz="1600" dirty="0">
                <a:latin typeface="Times New Roman" panose="02020603050405020304" pitchFamily="18" charset="0"/>
                <a:ea typeface="黑体" panose="02010609060101010101" pitchFamily="49" charset="-122"/>
              </a:rPr>
              <a:t>调定压力时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液压泵输出的流量全部经阀</a:t>
            </a:r>
            <a:r>
              <a:rPr lang="en-US" altLang="zh-CN" sz="1600" dirty="0">
                <a:latin typeface="Times New Roman" panose="02020603050405020304" pitchFamily="18" charset="0"/>
                <a:ea typeface="黑体" panose="02010609060101010101" pitchFamily="49" charset="-122"/>
              </a:rPr>
              <a:t>F2</a:t>
            </a:r>
            <a:r>
              <a:rPr lang="zh-CN" altLang="zh-CN" sz="1600" dirty="0">
                <a:latin typeface="Times New Roman" panose="02020603050405020304" pitchFamily="18" charset="0"/>
                <a:ea typeface="黑体" panose="02010609060101010101" pitchFamily="49" charset="-122"/>
              </a:rPr>
              <a:t>溢流回油箱</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没有油液进入主液压缸上腔</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滑块便停止运动。</a:t>
            </a:r>
          </a:p>
        </p:txBody>
      </p:sp>
      <p:sp>
        <p:nvSpPr>
          <p:cNvPr id="12" name="圆角矩形 6">
            <a:extLst>
              <a:ext uri="{FF2B5EF4-FFF2-40B4-BE49-F238E27FC236}">
                <a16:creationId xmlns:a16="http://schemas.microsoft.com/office/drawing/2014/main" id="{50733502-7116-426F-891F-1DCE308B4A69}"/>
              </a:ext>
            </a:extLst>
          </p:cNvPr>
          <p:cNvSpPr/>
          <p:nvPr/>
        </p:nvSpPr>
        <p:spPr>
          <a:xfrm>
            <a:off x="1002133" y="1027465"/>
            <a:ext cx="7206685" cy="349279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10" name="直角三角形 9">
            <a:extLst>
              <a:ext uri="{FF2B5EF4-FFF2-40B4-BE49-F238E27FC236}">
                <a16:creationId xmlns:a16="http://schemas.microsoft.com/office/drawing/2014/main" id="{F6B1357C-8526-478B-8C4B-60CEE2BBA337}"/>
              </a:ext>
            </a:extLst>
          </p:cNvPr>
          <p:cNvSpPr/>
          <p:nvPr/>
        </p:nvSpPr>
        <p:spPr>
          <a:xfrm rot="2637755" flipH="1" flipV="1">
            <a:off x="1417562" y="2719868"/>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3" name="矩形 2">
            <a:extLst>
              <a:ext uri="{FF2B5EF4-FFF2-40B4-BE49-F238E27FC236}">
                <a16:creationId xmlns:a16="http://schemas.microsoft.com/office/drawing/2014/main" id="{ED4976DC-4EB8-49A2-A246-1B45CE244632}"/>
              </a:ext>
            </a:extLst>
          </p:cNvPr>
          <p:cNvSpPr/>
          <p:nvPr/>
        </p:nvSpPr>
        <p:spPr>
          <a:xfrm>
            <a:off x="1155473" y="2550912"/>
            <a:ext cx="6965812" cy="1938992"/>
          </a:xfrm>
          <a:prstGeom prst="rect">
            <a:avLst/>
          </a:prstGeom>
        </p:spPr>
        <p:txBody>
          <a:bodyPr wrap="square">
            <a:spAutoFit/>
          </a:bodyPr>
          <a:lstStyle/>
          <a:p>
            <a:pPr indent="432000">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保压　当主液压缸上腔压力达到所要求的工作压力时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电接点压力表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发出信号</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使电磁铁</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1YA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3YA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7YA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全部断电</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因而阀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处于中位</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上位接入系统</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控制腔通压力油</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F6</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控制腔被封闭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控制腔通油箱。所以</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F6</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关闭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打开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这样</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主液压缸上腔闭锁</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对工件实施保压</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液压泵输出的油液经阀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直接回油箱</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液压泵卸荷。</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9902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0-#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1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1"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2" grpId="0" animBg="1"/>
      <p:bldP spid="10" grpId="0" animBg="1"/>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8" name="直角三角形 7">
            <a:extLst>
              <a:ext uri="{FF2B5EF4-FFF2-40B4-BE49-F238E27FC236}">
                <a16:creationId xmlns:a16="http://schemas.microsoft.com/office/drawing/2014/main" id="{EE518585-74E7-4581-B1B8-C3228A8C6313}"/>
              </a:ext>
            </a:extLst>
          </p:cNvPr>
          <p:cNvSpPr/>
          <p:nvPr/>
        </p:nvSpPr>
        <p:spPr>
          <a:xfrm rot="2637755" flipH="1" flipV="1">
            <a:off x="2027164" y="1479870"/>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1CA289FE-FAEA-4DC3-8D62-0DC203D549C2}"/>
              </a:ext>
            </a:extLst>
          </p:cNvPr>
          <p:cNvSpPr/>
          <p:nvPr/>
        </p:nvSpPr>
        <p:spPr>
          <a:xfrm>
            <a:off x="1831825" y="1293591"/>
            <a:ext cx="5899012" cy="2169825"/>
          </a:xfrm>
          <a:prstGeom prst="rect">
            <a:avLst/>
          </a:prstGeom>
        </p:spPr>
        <p:txBody>
          <a:bodyPr wrap="square">
            <a:spAutoFit/>
          </a:bodyPr>
          <a:lstStyle/>
          <a:p>
            <a:pPr indent="432000">
              <a:lnSpc>
                <a:spcPct val="150000"/>
              </a:lnSpc>
            </a:pPr>
            <a:r>
              <a:rPr lang="en-US" altLang="zh-CN" dirty="0">
                <a:latin typeface="Times New Roman" panose="02020603050405020304" pitchFamily="18" charset="0"/>
                <a:ea typeface="黑体" panose="02010609060101010101" pitchFamily="49" charset="-122"/>
              </a:rPr>
              <a:t>(5)</a:t>
            </a:r>
            <a:r>
              <a:rPr lang="zh-CN" altLang="zh-CN" dirty="0">
                <a:latin typeface="Times New Roman" panose="02020603050405020304" pitchFamily="18" charset="0"/>
                <a:ea typeface="黑体" panose="02010609060101010101" pitchFamily="49" charset="-122"/>
              </a:rPr>
              <a:t>卸压　主液压缸上腔保压一段所需时间后</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时间继电器发出信号</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使电磁铁</a:t>
            </a:r>
            <a:r>
              <a:rPr lang="en-US" altLang="zh-CN" dirty="0">
                <a:latin typeface="Times New Roman" panose="02020603050405020304" pitchFamily="18" charset="0"/>
                <a:ea typeface="黑体" panose="02010609060101010101" pitchFamily="49" charset="-122"/>
              </a:rPr>
              <a:t>4YA</a:t>
            </a:r>
            <a:r>
              <a:rPr lang="zh-CN" altLang="zh-CN" dirty="0">
                <a:latin typeface="Times New Roman" panose="02020603050405020304" pitchFamily="18" charset="0"/>
                <a:ea typeface="黑体" panose="02010609060101010101" pitchFamily="49" charset="-122"/>
              </a:rPr>
              <a:t>通电</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阀</a:t>
            </a:r>
            <a:r>
              <a:rPr lang="en-US" altLang="zh-CN" dirty="0">
                <a:latin typeface="Times New Roman" panose="02020603050405020304" pitchFamily="18" charset="0"/>
                <a:ea typeface="黑体" panose="02010609060101010101" pitchFamily="49" charset="-122"/>
              </a:rPr>
              <a:t>8</a:t>
            </a:r>
            <a:r>
              <a:rPr lang="zh-CN" altLang="zh-CN" dirty="0">
                <a:latin typeface="Times New Roman" panose="02020603050405020304" pitchFamily="18" charset="0"/>
                <a:ea typeface="黑体" panose="02010609060101010101" pitchFamily="49" charset="-122"/>
              </a:rPr>
              <a:t>下位接入系统</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于是</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插装阀</a:t>
            </a:r>
            <a:r>
              <a:rPr lang="en-US" altLang="zh-CN" dirty="0">
                <a:latin typeface="Times New Roman" panose="02020603050405020304" pitchFamily="18" charset="0"/>
                <a:ea typeface="黑体" panose="02010609060101010101" pitchFamily="49" charset="-122"/>
              </a:rPr>
              <a:t>F4</a:t>
            </a:r>
            <a:r>
              <a:rPr lang="zh-CN" altLang="zh-CN" dirty="0">
                <a:latin typeface="Times New Roman" panose="02020603050405020304" pitchFamily="18" charset="0"/>
                <a:ea typeface="黑体" panose="02010609060101010101" pitchFamily="49" charset="-122"/>
              </a:rPr>
              <a:t>的控制腔通过缓冲阀</a:t>
            </a:r>
            <a:r>
              <a:rPr lang="en-US" altLang="zh-CN" dirty="0">
                <a:latin typeface="Times New Roman" panose="02020603050405020304" pitchFamily="18" charset="0"/>
                <a:ea typeface="黑体" panose="02010609060101010101" pitchFamily="49" charset="-122"/>
              </a:rPr>
              <a:t>7</a:t>
            </a:r>
            <a:r>
              <a:rPr lang="zh-CN" altLang="zh-CN" dirty="0">
                <a:latin typeface="Times New Roman" panose="02020603050405020304" pitchFamily="18" charset="0"/>
                <a:ea typeface="黑体" panose="02010609060101010101" pitchFamily="49" charset="-122"/>
              </a:rPr>
              <a:t>及阀</a:t>
            </a:r>
            <a:r>
              <a:rPr lang="en-US" altLang="zh-CN" dirty="0">
                <a:latin typeface="Times New Roman" panose="02020603050405020304" pitchFamily="18" charset="0"/>
                <a:ea typeface="黑体" panose="02010609060101010101" pitchFamily="49" charset="-122"/>
              </a:rPr>
              <a:t>8</a:t>
            </a:r>
            <a:r>
              <a:rPr lang="zh-CN" altLang="zh-CN" dirty="0">
                <a:latin typeface="Times New Roman" panose="02020603050405020304" pitchFamily="18" charset="0"/>
                <a:ea typeface="黑体" panose="02010609060101010101" pitchFamily="49" charset="-122"/>
              </a:rPr>
              <a:t>与油箱相通。由于缓冲阀</a:t>
            </a:r>
            <a:r>
              <a:rPr lang="en-US" altLang="zh-CN" dirty="0">
                <a:latin typeface="Times New Roman" panose="02020603050405020304" pitchFamily="18" charset="0"/>
                <a:ea typeface="黑体" panose="02010609060101010101" pitchFamily="49" charset="-122"/>
              </a:rPr>
              <a:t>7</a:t>
            </a:r>
            <a:r>
              <a:rPr lang="zh-CN" altLang="zh-CN" dirty="0">
                <a:latin typeface="Times New Roman" panose="02020603050405020304" pitchFamily="18" charset="0"/>
                <a:ea typeface="黑体" panose="02010609060101010101" pitchFamily="49" charset="-122"/>
              </a:rPr>
              <a:t>节流口的作用</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阀</a:t>
            </a:r>
            <a:r>
              <a:rPr lang="en-US" altLang="zh-CN" dirty="0">
                <a:latin typeface="Times New Roman" panose="02020603050405020304" pitchFamily="18" charset="0"/>
                <a:ea typeface="黑体" panose="02010609060101010101" pitchFamily="49" charset="-122"/>
              </a:rPr>
              <a:t>F4</a:t>
            </a:r>
            <a:r>
              <a:rPr lang="zh-CN" altLang="zh-CN" dirty="0">
                <a:latin typeface="Times New Roman" panose="02020603050405020304" pitchFamily="18" charset="0"/>
                <a:ea typeface="黑体" panose="02010609060101010101" pitchFamily="49" charset="-122"/>
              </a:rPr>
              <a:t>缓慢打开</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从而使主液压缸上腔的压力慢慢释放</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系统实现无冲击卸压。</a:t>
            </a:r>
          </a:p>
        </p:txBody>
      </p:sp>
      <p:sp>
        <p:nvSpPr>
          <p:cNvPr id="12" name="圆角矩形 6">
            <a:extLst>
              <a:ext uri="{FF2B5EF4-FFF2-40B4-BE49-F238E27FC236}">
                <a16:creationId xmlns:a16="http://schemas.microsoft.com/office/drawing/2014/main" id="{50733502-7116-426F-891F-1DCE308B4A69}"/>
              </a:ext>
            </a:extLst>
          </p:cNvPr>
          <p:cNvSpPr/>
          <p:nvPr/>
        </p:nvSpPr>
        <p:spPr>
          <a:xfrm>
            <a:off x="1604807" y="1246701"/>
            <a:ext cx="6126030" cy="233470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4669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0-#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8" name="直角三角形 7">
            <a:extLst>
              <a:ext uri="{FF2B5EF4-FFF2-40B4-BE49-F238E27FC236}">
                <a16:creationId xmlns:a16="http://schemas.microsoft.com/office/drawing/2014/main" id="{EE518585-74E7-4581-B1B8-C3228A8C6313}"/>
              </a:ext>
            </a:extLst>
          </p:cNvPr>
          <p:cNvSpPr/>
          <p:nvPr/>
        </p:nvSpPr>
        <p:spPr>
          <a:xfrm rot="2637755" flipH="1" flipV="1">
            <a:off x="897683" y="1165795"/>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1CA289FE-FAEA-4DC3-8D62-0DC203D549C2}"/>
              </a:ext>
            </a:extLst>
          </p:cNvPr>
          <p:cNvSpPr/>
          <p:nvPr/>
        </p:nvSpPr>
        <p:spPr>
          <a:xfrm>
            <a:off x="673381" y="1024409"/>
            <a:ext cx="7839739" cy="1938992"/>
          </a:xfrm>
          <a:prstGeom prst="rect">
            <a:avLst/>
          </a:prstGeom>
        </p:spPr>
        <p:txBody>
          <a:bodyPr wrap="square">
            <a:spAutoFit/>
          </a:bodyPr>
          <a:lstStyle/>
          <a:p>
            <a:pPr indent="432000">
              <a:lnSpc>
                <a:spcPct val="150000"/>
              </a:lnSpc>
            </a:pPr>
            <a:r>
              <a:rPr lang="en-US" altLang="zh-CN" sz="1600" dirty="0">
                <a:latin typeface="Times New Roman" panose="02020603050405020304" pitchFamily="18" charset="0"/>
                <a:ea typeface="黑体" panose="02010609060101010101" pitchFamily="49" charset="-122"/>
              </a:rPr>
              <a:t>(6)</a:t>
            </a:r>
            <a:r>
              <a:rPr lang="zh-CN" altLang="zh-CN" sz="1600" dirty="0">
                <a:latin typeface="Times New Roman" panose="02020603050405020304" pitchFamily="18" charset="0"/>
                <a:ea typeface="黑体" panose="02010609060101010101" pitchFamily="49" charset="-122"/>
              </a:rPr>
              <a:t>快速返回　主液压缸上腔压力降低到一定值后</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电接点压力表</a:t>
            </a:r>
            <a:r>
              <a:rPr lang="en-US" altLang="zh-CN" sz="1600" dirty="0">
                <a:latin typeface="Times New Roman" panose="02020603050405020304" pitchFamily="18" charset="0"/>
                <a:ea typeface="黑体" panose="02010609060101010101" pitchFamily="49" charset="-122"/>
              </a:rPr>
              <a:t>22</a:t>
            </a:r>
            <a:r>
              <a:rPr lang="zh-CN" altLang="zh-CN" sz="1600" dirty="0">
                <a:latin typeface="Times New Roman" panose="02020603050405020304" pitchFamily="18" charset="0"/>
                <a:ea typeface="黑体" panose="02010609060101010101" pitchFamily="49" charset="-122"/>
              </a:rPr>
              <a:t>发出信号</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使电磁铁</a:t>
            </a:r>
            <a:r>
              <a:rPr lang="en-US" altLang="zh-CN" sz="1600" dirty="0">
                <a:latin typeface="Times New Roman" panose="02020603050405020304" pitchFamily="18" charset="0"/>
                <a:ea typeface="黑体" panose="02010609060101010101" pitchFamily="49" charset="-122"/>
              </a:rPr>
              <a:t>2YA</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4YA</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5YA</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12YA</a:t>
            </a:r>
            <a:r>
              <a:rPr lang="zh-CN" altLang="zh-CN" sz="1600" dirty="0">
                <a:latin typeface="Times New Roman" panose="02020603050405020304" pitchFamily="18" charset="0"/>
                <a:ea typeface="黑体" panose="02010609060101010101" pitchFamily="49" charset="-122"/>
              </a:rPr>
              <a:t>都通电</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于是</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4</a:t>
            </a:r>
            <a:r>
              <a:rPr lang="zh-CN" altLang="zh-CN" sz="1600" dirty="0">
                <a:latin typeface="Times New Roman" panose="02020603050405020304" pitchFamily="18" charset="0"/>
                <a:ea typeface="黑体" panose="02010609060101010101" pitchFamily="49" charset="-122"/>
              </a:rPr>
              <a:t>上位接入系统</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8</a:t>
            </a:r>
            <a:r>
              <a:rPr lang="zh-CN" altLang="zh-CN" sz="1600" dirty="0">
                <a:latin typeface="Times New Roman" panose="02020603050405020304" pitchFamily="18" charset="0"/>
                <a:ea typeface="黑体" panose="02010609060101010101" pitchFamily="49" charset="-122"/>
              </a:rPr>
              <a:t>和阀</a:t>
            </a:r>
            <a:r>
              <a:rPr lang="en-US" altLang="zh-CN" sz="1600" dirty="0">
                <a:latin typeface="Times New Roman" panose="02020603050405020304" pitchFamily="18" charset="0"/>
                <a:ea typeface="黑体" panose="02010609060101010101" pitchFamily="49" charset="-122"/>
              </a:rPr>
              <a:t>9</a:t>
            </a:r>
            <a:r>
              <a:rPr lang="zh-CN" altLang="zh-CN" sz="1600" dirty="0">
                <a:latin typeface="Times New Roman" panose="02020603050405020304" pitchFamily="18" charset="0"/>
                <a:ea typeface="黑体" panose="02010609060101010101" pitchFamily="49" charset="-122"/>
              </a:rPr>
              <a:t>下位接入系统</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20</a:t>
            </a:r>
            <a:r>
              <a:rPr lang="zh-CN" altLang="zh-CN" sz="1600" dirty="0">
                <a:latin typeface="Times New Roman" panose="02020603050405020304" pitchFamily="18" charset="0"/>
                <a:ea typeface="黑体" panose="02010609060101010101" pitchFamily="49" charset="-122"/>
              </a:rPr>
              <a:t>右位接入系统</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F2</a:t>
            </a:r>
            <a:r>
              <a:rPr lang="zh-CN" altLang="zh-CN" sz="1600" dirty="0">
                <a:latin typeface="Times New Roman" panose="02020603050405020304" pitchFamily="18" charset="0"/>
                <a:ea typeface="黑体" panose="02010609060101010101" pitchFamily="49" charset="-122"/>
              </a:rPr>
              <a:t>的控制腔被封闭</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F4</a:t>
            </a:r>
            <a:r>
              <a:rPr lang="zh-CN" altLang="zh-CN" sz="1600" dirty="0">
                <a:latin typeface="Times New Roman" panose="02020603050405020304" pitchFamily="18" charset="0"/>
                <a:ea typeface="黑体" panose="02010609060101010101" pitchFamily="49" charset="-122"/>
              </a:rPr>
              <a:t>和阀</a:t>
            </a:r>
            <a:r>
              <a:rPr lang="en-US" altLang="zh-CN" sz="1600" dirty="0">
                <a:latin typeface="Times New Roman" panose="02020603050405020304" pitchFamily="18" charset="0"/>
                <a:ea typeface="黑体" panose="02010609060101010101" pitchFamily="49" charset="-122"/>
              </a:rPr>
              <a:t>F5</a:t>
            </a:r>
            <a:r>
              <a:rPr lang="zh-CN" altLang="zh-CN" sz="1600" dirty="0">
                <a:latin typeface="Times New Roman" panose="02020603050405020304" pitchFamily="18" charset="0"/>
                <a:ea typeface="黑体" panose="02010609060101010101" pitchFamily="49" charset="-122"/>
              </a:rPr>
              <a:t>的控制腔都通油箱</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充液阀</a:t>
            </a:r>
            <a:r>
              <a:rPr lang="en-US" altLang="zh-CN" sz="1600" dirty="0">
                <a:latin typeface="Times New Roman" panose="02020603050405020304" pitchFamily="18" charset="0"/>
                <a:ea typeface="黑体" panose="02010609060101010101" pitchFamily="49" charset="-122"/>
              </a:rPr>
              <a:t>21</a:t>
            </a:r>
            <a:r>
              <a:rPr lang="zh-CN" altLang="zh-CN" sz="1600" dirty="0">
                <a:latin typeface="Times New Roman" panose="02020603050405020304" pitchFamily="18" charset="0"/>
                <a:ea typeface="黑体" panose="02010609060101010101" pitchFamily="49" charset="-122"/>
              </a:rPr>
              <a:t>的控制腔通压力油。因而阀</a:t>
            </a:r>
            <a:r>
              <a:rPr lang="en-US" altLang="zh-CN" sz="1600" dirty="0">
                <a:latin typeface="Times New Roman" panose="02020603050405020304" pitchFamily="18" charset="0"/>
                <a:ea typeface="黑体" panose="02010609060101010101" pitchFamily="49" charset="-122"/>
              </a:rPr>
              <a:t>F2</a:t>
            </a:r>
            <a:r>
              <a:rPr lang="zh-CN" altLang="zh-CN" sz="1600" dirty="0">
                <a:latin typeface="Times New Roman" panose="02020603050405020304" pitchFamily="18" charset="0"/>
                <a:ea typeface="黑体" panose="02010609060101010101" pitchFamily="49" charset="-122"/>
              </a:rPr>
              <a:t>关闭</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F4</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F5</a:t>
            </a:r>
            <a:r>
              <a:rPr lang="zh-CN" altLang="zh-CN" sz="1600" dirty="0">
                <a:latin typeface="Times New Roman" panose="02020603050405020304" pitchFamily="18" charset="0"/>
                <a:ea typeface="黑体" panose="02010609060101010101" pitchFamily="49" charset="-122"/>
              </a:rPr>
              <a:t>和阀</a:t>
            </a:r>
            <a:r>
              <a:rPr lang="en-US" altLang="zh-CN" sz="1600" dirty="0">
                <a:latin typeface="Times New Roman" panose="02020603050405020304" pitchFamily="18" charset="0"/>
                <a:ea typeface="黑体" panose="02010609060101010101" pitchFamily="49" charset="-122"/>
              </a:rPr>
              <a:t>21</a:t>
            </a:r>
            <a:r>
              <a:rPr lang="zh-CN" altLang="zh-CN" sz="1600" dirty="0">
                <a:latin typeface="Times New Roman" panose="02020603050405020304" pitchFamily="18" charset="0"/>
                <a:ea typeface="黑体" panose="02010609060101010101" pitchFamily="49" charset="-122"/>
              </a:rPr>
              <a:t>打开。液压泵输出的油液全部进入主液压缸下腔</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由于下腔有效面积较小</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主液压缸快速返回。这时系统中油液流动情况为</a:t>
            </a:r>
            <a:r>
              <a:rPr lang="en-US" altLang="zh-CN" sz="1600" dirty="0">
                <a:latin typeface="Times New Roman" panose="02020603050405020304" pitchFamily="18" charset="0"/>
                <a:ea typeface="黑体" panose="02010609060101010101" pitchFamily="49" charset="-122"/>
              </a:rPr>
              <a:t>:</a:t>
            </a:r>
            <a:endParaRPr lang="zh-CN" altLang="zh-CN" sz="1600" dirty="0">
              <a:latin typeface="Times New Roman" panose="02020603050405020304" pitchFamily="18" charset="0"/>
              <a:ea typeface="黑体" panose="02010609060101010101" pitchFamily="49" charset="-122"/>
            </a:endParaRPr>
          </a:p>
        </p:txBody>
      </p:sp>
      <p:sp>
        <p:nvSpPr>
          <p:cNvPr id="12" name="圆角矩形 6">
            <a:extLst>
              <a:ext uri="{FF2B5EF4-FFF2-40B4-BE49-F238E27FC236}">
                <a16:creationId xmlns:a16="http://schemas.microsoft.com/office/drawing/2014/main" id="{50733502-7116-426F-891F-1DCE308B4A69}"/>
              </a:ext>
            </a:extLst>
          </p:cNvPr>
          <p:cNvSpPr/>
          <p:nvPr/>
        </p:nvSpPr>
        <p:spPr>
          <a:xfrm>
            <a:off x="629844" y="944798"/>
            <a:ext cx="8017070" cy="333827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3" name="矩形 2">
            <a:extLst>
              <a:ext uri="{FF2B5EF4-FFF2-40B4-BE49-F238E27FC236}">
                <a16:creationId xmlns:a16="http://schemas.microsoft.com/office/drawing/2014/main" id="{B4B4AFE6-B769-474B-8696-3BB2D55EDF53}"/>
              </a:ext>
            </a:extLst>
          </p:cNvPr>
          <p:cNvSpPr/>
          <p:nvPr/>
        </p:nvSpPr>
        <p:spPr>
          <a:xfrm>
            <a:off x="657015" y="2833340"/>
            <a:ext cx="6837218" cy="414922"/>
          </a:xfrm>
          <a:prstGeom prst="rect">
            <a:avLst/>
          </a:prstGeom>
        </p:spPr>
        <p:txBody>
          <a:bodyPr wrap="square">
            <a:spAutoFit/>
          </a:bodyPr>
          <a:lstStyle/>
          <a:p>
            <a:pPr indent="432000">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进油路　液压泵</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主液压缸下腔。</a:t>
            </a:r>
            <a:endParaRPr lang="zh-CN" altLang="en-US" sz="1600" dirty="0">
              <a:latin typeface="Times New Roman" panose="02020603050405020304" pitchFamily="18" charset="0"/>
              <a:ea typeface="黑体" panose="02010609060101010101" pitchFamily="49" charset="-122"/>
            </a:endParaRPr>
          </a:p>
        </p:txBody>
      </p:sp>
      <p:sp>
        <p:nvSpPr>
          <p:cNvPr id="6" name="矩形 5">
            <a:extLst>
              <a:ext uri="{FF2B5EF4-FFF2-40B4-BE49-F238E27FC236}">
                <a16:creationId xmlns:a16="http://schemas.microsoft.com/office/drawing/2014/main" id="{D7FDA8EB-915D-48A0-89EE-D3C09E8B74EB}"/>
              </a:ext>
            </a:extLst>
          </p:cNvPr>
          <p:cNvSpPr/>
          <p:nvPr/>
        </p:nvSpPr>
        <p:spPr>
          <a:xfrm>
            <a:off x="1114942" y="3470360"/>
            <a:ext cx="2236510"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回油路　主液压缸上腔</a:t>
            </a:r>
            <a:endParaRPr lang="zh-CN" altLang="en-US" sz="1600" dirty="0">
              <a:latin typeface="Times New Roman" panose="02020603050405020304" pitchFamily="18" charset="0"/>
              <a:ea typeface="黑体" panose="02010609060101010101" pitchFamily="49" charset="-122"/>
            </a:endParaRPr>
          </a:p>
        </p:txBody>
      </p:sp>
      <p:pic>
        <p:nvPicPr>
          <p:cNvPr id="17" name="JT2.jpg" descr="id:2147507704;FounderCES">
            <a:extLst>
              <a:ext uri="{FF2B5EF4-FFF2-40B4-BE49-F238E27FC236}">
                <a16:creationId xmlns:a16="http://schemas.microsoft.com/office/drawing/2014/main" id="{42942EA3-9690-43F3-8384-2BEDE2425F48}"/>
              </a:ext>
            </a:extLst>
          </p:cNvPr>
          <p:cNvPicPr/>
          <p:nvPr/>
        </p:nvPicPr>
        <p:blipFill>
          <a:blip r:embed="rId2"/>
          <a:stretch>
            <a:fillRect/>
          </a:stretch>
        </p:blipFill>
        <p:spPr>
          <a:xfrm>
            <a:off x="3270302" y="3379227"/>
            <a:ext cx="304171" cy="673227"/>
          </a:xfrm>
          <a:prstGeom prst="rect">
            <a:avLst/>
          </a:prstGeom>
        </p:spPr>
      </p:pic>
      <p:sp>
        <p:nvSpPr>
          <p:cNvPr id="7" name="矩形 6">
            <a:extLst>
              <a:ext uri="{FF2B5EF4-FFF2-40B4-BE49-F238E27FC236}">
                <a16:creationId xmlns:a16="http://schemas.microsoft.com/office/drawing/2014/main" id="{1ABA578C-351F-493A-820F-95DC683CBFEF}"/>
              </a:ext>
            </a:extLst>
          </p:cNvPr>
          <p:cNvSpPr/>
          <p:nvPr/>
        </p:nvSpPr>
        <p:spPr>
          <a:xfrm>
            <a:off x="3574473" y="3260429"/>
            <a:ext cx="1415772"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油箱。</a:t>
            </a:r>
            <a:endParaRPr lang="zh-CN" altLang="en-US" sz="1600" dirty="0">
              <a:latin typeface="Times New Roman" panose="02020603050405020304" pitchFamily="18" charset="0"/>
              <a:ea typeface="黑体" panose="02010609060101010101" pitchFamily="49" charset="-122"/>
            </a:endParaRPr>
          </a:p>
        </p:txBody>
      </p:sp>
      <p:sp>
        <p:nvSpPr>
          <p:cNvPr id="9" name="矩形 8">
            <a:extLst>
              <a:ext uri="{FF2B5EF4-FFF2-40B4-BE49-F238E27FC236}">
                <a16:creationId xmlns:a16="http://schemas.microsoft.com/office/drawing/2014/main" id="{748FD337-9FEB-4574-8B16-C89FE5C47BC2}"/>
              </a:ext>
            </a:extLst>
          </p:cNvPr>
          <p:cNvSpPr/>
          <p:nvPr/>
        </p:nvSpPr>
        <p:spPr>
          <a:xfrm>
            <a:off x="3574473" y="3842319"/>
            <a:ext cx="1620957" cy="338554"/>
          </a:xfrm>
          <a:prstGeom prst="rect">
            <a:avLst/>
          </a:prstGeom>
        </p:spPr>
        <p:txBody>
          <a:bodyPr wrap="none">
            <a:spAutoFit/>
          </a:bodyPr>
          <a:lstStyle/>
          <a:p>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副油箱。</a:t>
            </a:r>
            <a:endParaRPr lang="zh-CN" altLang="en-US" sz="16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3933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0-#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1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2" grpId="0" animBg="1"/>
      <p:bldP spid="3" grpId="0"/>
      <p:bldP spid="6" grpId="0"/>
      <p:bldP spid="7"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8" name="直角三角形 7">
            <a:extLst>
              <a:ext uri="{FF2B5EF4-FFF2-40B4-BE49-F238E27FC236}">
                <a16:creationId xmlns:a16="http://schemas.microsoft.com/office/drawing/2014/main" id="{EE518585-74E7-4581-B1B8-C3228A8C6313}"/>
              </a:ext>
            </a:extLst>
          </p:cNvPr>
          <p:cNvSpPr/>
          <p:nvPr/>
        </p:nvSpPr>
        <p:spPr>
          <a:xfrm rot="2637755" flipH="1" flipV="1">
            <a:off x="2019900" y="1193504"/>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1CA289FE-FAEA-4DC3-8D62-0DC203D549C2}"/>
              </a:ext>
            </a:extLst>
          </p:cNvPr>
          <p:cNvSpPr/>
          <p:nvPr/>
        </p:nvSpPr>
        <p:spPr>
          <a:xfrm>
            <a:off x="1763224" y="1006861"/>
            <a:ext cx="5965458" cy="3000821"/>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(7)</a:t>
            </a:r>
            <a:r>
              <a:rPr lang="zh-CN" altLang="zh-CN" dirty="0">
                <a:latin typeface="Times New Roman" panose="02020603050405020304" pitchFamily="18" charset="0"/>
                <a:ea typeface="黑体" panose="02010609060101010101" pitchFamily="49" charset="-122"/>
              </a:rPr>
              <a:t>原位停止　当主液压缸快速返回到达终点时</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滑块上的挡块压下行程开关</a:t>
            </a:r>
            <a:r>
              <a:rPr lang="en-US" altLang="zh-CN" dirty="0">
                <a:latin typeface="Times New Roman" panose="02020603050405020304" pitchFamily="18" charset="0"/>
                <a:ea typeface="黑体" panose="02010609060101010101" pitchFamily="49" charset="-122"/>
              </a:rPr>
              <a:t>1XK</a:t>
            </a:r>
            <a:r>
              <a:rPr lang="zh-CN" altLang="zh-CN" dirty="0">
                <a:latin typeface="Times New Roman" panose="02020603050405020304" pitchFamily="18" charset="0"/>
                <a:ea typeface="黑体" panose="02010609060101010101" pitchFamily="49" charset="-122"/>
              </a:rPr>
              <a:t>让其发出信号</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使所有电磁铁都断电</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于是全部电磁阀都处于原位</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阀</a:t>
            </a:r>
            <a:r>
              <a:rPr lang="en-US" altLang="zh-CN" dirty="0">
                <a:latin typeface="Times New Roman" panose="02020603050405020304" pitchFamily="18" charset="0"/>
                <a:ea typeface="黑体" panose="02010609060101010101" pitchFamily="49" charset="-122"/>
              </a:rPr>
              <a:t>F2</a:t>
            </a:r>
            <a:r>
              <a:rPr lang="zh-CN" altLang="zh-CN" dirty="0">
                <a:latin typeface="Times New Roman" panose="02020603050405020304" pitchFamily="18" charset="0"/>
                <a:ea typeface="黑体" panose="02010609060101010101" pitchFamily="49" charset="-122"/>
              </a:rPr>
              <a:t>的控制腔依靠阀</a:t>
            </a:r>
            <a:r>
              <a:rPr lang="en-US" altLang="zh-CN" dirty="0">
                <a:latin typeface="Times New Roman" panose="02020603050405020304" pitchFamily="18" charset="0"/>
                <a:ea typeface="黑体" panose="02010609060101010101" pitchFamily="49" charset="-122"/>
              </a:rPr>
              <a:t>4</a:t>
            </a:r>
            <a:r>
              <a:rPr lang="zh-CN" altLang="zh-CN" dirty="0">
                <a:latin typeface="Times New Roman" panose="02020603050405020304" pitchFamily="18" charset="0"/>
                <a:ea typeface="黑体" panose="02010609060101010101" pitchFamily="49" charset="-122"/>
              </a:rPr>
              <a:t>的</a:t>
            </a:r>
            <a:r>
              <a:rPr lang="en-US" altLang="zh-CN" dirty="0">
                <a:latin typeface="Times New Roman" panose="02020603050405020304" pitchFamily="18" charset="0"/>
                <a:ea typeface="黑体" panose="02010609060101010101" pitchFamily="49" charset="-122"/>
              </a:rPr>
              <a:t>d</a:t>
            </a:r>
            <a:r>
              <a:rPr lang="zh-CN" altLang="zh-CN" dirty="0">
                <a:latin typeface="Times New Roman" panose="02020603050405020304" pitchFamily="18" charset="0"/>
                <a:ea typeface="黑体" panose="02010609060101010101" pitchFamily="49" charset="-122"/>
              </a:rPr>
              <a:t>型中位机能与油箱相通</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阀</a:t>
            </a:r>
            <a:r>
              <a:rPr lang="en-US" altLang="zh-CN" dirty="0">
                <a:latin typeface="Times New Roman" panose="02020603050405020304" pitchFamily="18" charset="0"/>
                <a:ea typeface="黑体" panose="02010609060101010101" pitchFamily="49" charset="-122"/>
              </a:rPr>
              <a:t>F5</a:t>
            </a:r>
            <a:r>
              <a:rPr lang="zh-CN" altLang="zh-CN" dirty="0">
                <a:latin typeface="Times New Roman" panose="02020603050405020304" pitchFamily="18" charset="0"/>
                <a:ea typeface="黑体" panose="02010609060101010101" pitchFamily="49" charset="-122"/>
              </a:rPr>
              <a:t>的控制腔与压力油相通。因而</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阀</a:t>
            </a:r>
            <a:r>
              <a:rPr lang="en-US" altLang="zh-CN" dirty="0">
                <a:latin typeface="Times New Roman" panose="02020603050405020304" pitchFamily="18" charset="0"/>
                <a:ea typeface="黑体" panose="02010609060101010101" pitchFamily="49" charset="-122"/>
              </a:rPr>
              <a:t>F2</a:t>
            </a:r>
            <a:r>
              <a:rPr lang="zh-CN" altLang="zh-CN" dirty="0">
                <a:latin typeface="Times New Roman" panose="02020603050405020304" pitchFamily="18" charset="0"/>
                <a:ea typeface="黑体" panose="02010609060101010101" pitchFamily="49" charset="-122"/>
              </a:rPr>
              <a:t>打开</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液压泵输出的油液全部经阀</a:t>
            </a:r>
            <a:r>
              <a:rPr lang="en-US" altLang="zh-CN" dirty="0">
                <a:latin typeface="Times New Roman" panose="02020603050405020304" pitchFamily="18" charset="0"/>
                <a:ea typeface="黑体" panose="02010609060101010101" pitchFamily="49" charset="-122"/>
              </a:rPr>
              <a:t>F2</a:t>
            </a:r>
            <a:r>
              <a:rPr lang="zh-CN" altLang="zh-CN" dirty="0">
                <a:latin typeface="Times New Roman" panose="02020603050405020304" pitchFamily="18" charset="0"/>
                <a:ea typeface="黑体" panose="02010609060101010101" pitchFamily="49" charset="-122"/>
              </a:rPr>
              <a:t>回油箱</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液压泵处于卸荷状态</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阀</a:t>
            </a:r>
            <a:r>
              <a:rPr lang="en-US" altLang="zh-CN" dirty="0">
                <a:latin typeface="Times New Roman" panose="02020603050405020304" pitchFamily="18" charset="0"/>
                <a:ea typeface="黑体" panose="02010609060101010101" pitchFamily="49" charset="-122"/>
              </a:rPr>
              <a:t>F5</a:t>
            </a:r>
            <a:r>
              <a:rPr lang="zh-CN" altLang="zh-CN" dirty="0">
                <a:latin typeface="Times New Roman" panose="02020603050405020304" pitchFamily="18" charset="0"/>
                <a:ea typeface="黑体" panose="02010609060101010101" pitchFamily="49" charset="-122"/>
              </a:rPr>
              <a:t>关闭</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封住压力油流向主液压缸下腔的通道</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主液压缸停止运动。</a:t>
            </a:r>
          </a:p>
        </p:txBody>
      </p:sp>
      <p:sp>
        <p:nvSpPr>
          <p:cNvPr id="12" name="圆角矩形 6">
            <a:extLst>
              <a:ext uri="{FF2B5EF4-FFF2-40B4-BE49-F238E27FC236}">
                <a16:creationId xmlns:a16="http://schemas.microsoft.com/office/drawing/2014/main" id="{50733502-7116-426F-891F-1DCE308B4A69}"/>
              </a:ext>
            </a:extLst>
          </p:cNvPr>
          <p:cNvSpPr/>
          <p:nvPr/>
        </p:nvSpPr>
        <p:spPr>
          <a:xfrm>
            <a:off x="1295400" y="944799"/>
            <a:ext cx="6601691" cy="321156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68082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0-#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8" name="直角三角形 7">
            <a:extLst>
              <a:ext uri="{FF2B5EF4-FFF2-40B4-BE49-F238E27FC236}">
                <a16:creationId xmlns:a16="http://schemas.microsoft.com/office/drawing/2014/main" id="{EE518585-74E7-4581-B1B8-C3228A8C6313}"/>
              </a:ext>
            </a:extLst>
          </p:cNvPr>
          <p:cNvSpPr/>
          <p:nvPr/>
        </p:nvSpPr>
        <p:spPr>
          <a:xfrm rot="2637755" flipH="1" flipV="1">
            <a:off x="1006001" y="1561013"/>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1CA289FE-FAEA-4DC3-8D62-0DC203D549C2}"/>
              </a:ext>
            </a:extLst>
          </p:cNvPr>
          <p:cNvSpPr/>
          <p:nvPr/>
        </p:nvSpPr>
        <p:spPr>
          <a:xfrm>
            <a:off x="690345" y="951192"/>
            <a:ext cx="5965458" cy="369332"/>
          </a:xfrm>
          <a:prstGeom prst="rect">
            <a:avLst/>
          </a:prstGeom>
        </p:spPr>
        <p:txBody>
          <a:bodyPr wrap="square">
            <a:spAutoFit/>
          </a:bodyPr>
          <a:lstStyle/>
          <a:p>
            <a:pPr indent="432000"/>
            <a:r>
              <a:rPr lang="zh-CN" altLang="zh-CN" dirty="0">
                <a:latin typeface="Times New Roman" panose="02020603050405020304" pitchFamily="18" charset="0"/>
                <a:ea typeface="黑体" panose="02010609060101010101" pitchFamily="49" charset="-122"/>
              </a:rPr>
              <a:t>液压机辅助液压缸的工作情况如下</a:t>
            </a:r>
            <a:r>
              <a:rPr lang="en-US" altLang="zh-CN" dirty="0">
                <a:latin typeface="Times New Roman" panose="02020603050405020304" pitchFamily="18" charset="0"/>
                <a:ea typeface="黑体" panose="02010609060101010101" pitchFamily="49" charset="-122"/>
              </a:rPr>
              <a:t>:</a:t>
            </a:r>
            <a:endParaRPr lang="zh-CN" altLang="zh-CN" dirty="0">
              <a:latin typeface="Times New Roman" panose="02020603050405020304" pitchFamily="18" charset="0"/>
              <a:ea typeface="黑体" panose="02010609060101010101" pitchFamily="49" charset="-122"/>
            </a:endParaRPr>
          </a:p>
        </p:txBody>
      </p:sp>
      <p:sp>
        <p:nvSpPr>
          <p:cNvPr id="12" name="圆角矩形 6">
            <a:extLst>
              <a:ext uri="{FF2B5EF4-FFF2-40B4-BE49-F238E27FC236}">
                <a16:creationId xmlns:a16="http://schemas.microsoft.com/office/drawing/2014/main" id="{50733502-7116-426F-891F-1DCE308B4A69}"/>
              </a:ext>
            </a:extLst>
          </p:cNvPr>
          <p:cNvSpPr/>
          <p:nvPr/>
        </p:nvSpPr>
        <p:spPr>
          <a:xfrm>
            <a:off x="690345" y="1387108"/>
            <a:ext cx="8023442" cy="266534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3" name="矩形 2">
            <a:extLst>
              <a:ext uri="{FF2B5EF4-FFF2-40B4-BE49-F238E27FC236}">
                <a16:creationId xmlns:a16="http://schemas.microsoft.com/office/drawing/2014/main" id="{C51E0E6F-3476-4342-8EC1-49B679B9F79B}"/>
              </a:ext>
            </a:extLst>
          </p:cNvPr>
          <p:cNvSpPr/>
          <p:nvPr/>
        </p:nvSpPr>
        <p:spPr>
          <a:xfrm>
            <a:off x="784389" y="1387108"/>
            <a:ext cx="7929398" cy="1754326"/>
          </a:xfrm>
          <a:prstGeom prst="rect">
            <a:avLst/>
          </a:prstGeom>
        </p:spPr>
        <p:txBody>
          <a:bodyPr wrap="square">
            <a:spAutoFit/>
          </a:bodyPr>
          <a:lstStyle/>
          <a:p>
            <a:pPr indent="450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向上顶出　工件压制完毕后</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按下顶出按钮</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使电磁铁</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2YA</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9YA</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10YA</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都通电</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于是阀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上位接入系统</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16</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17</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下位接入系统</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的控制腔被封死</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F8</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F9</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的控制腔通油箱。因而阀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关闭</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F8</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F9</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打开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液压泵输出的油液进入辅助液压缸下腔</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实现向上顶出。此时系统中油液流动情况为</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CB4A1BCF-D9C7-4C53-A93E-E048659122D6}"/>
              </a:ext>
            </a:extLst>
          </p:cNvPr>
          <p:cNvSpPr/>
          <p:nvPr/>
        </p:nvSpPr>
        <p:spPr>
          <a:xfrm>
            <a:off x="860425" y="3049101"/>
            <a:ext cx="7252133" cy="870751"/>
          </a:xfrm>
          <a:prstGeom prst="rect">
            <a:avLst/>
          </a:prstGeom>
        </p:spPr>
        <p:txBody>
          <a:bodyPr wrap="square">
            <a:spAutoFit/>
          </a:bodyPr>
          <a:lstStyle/>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进油路　液压泵</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F9→</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辅助液压缸下腔。</a:t>
            </a:r>
          </a:p>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回油路　辅助液压缸上腔</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F8→</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油箱。</a:t>
            </a:r>
            <a:endParaRPr lang="zh-CN" altLang="zh-CN"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1461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1000" fill="hold"/>
                                        <p:tgtEl>
                                          <p:spTgt spid="8"/>
                                        </p:tgtEl>
                                        <p:attrNameLst>
                                          <p:attrName>ppt_x</p:attrName>
                                        </p:attrNameLst>
                                      </p:cBhvr>
                                      <p:tavLst>
                                        <p:tav tm="0">
                                          <p:val>
                                            <p:strVal val="0-#ppt_w/2"/>
                                          </p:val>
                                        </p:tav>
                                        <p:tav tm="100000">
                                          <p:val>
                                            <p:strVal val="#ppt_x"/>
                                          </p:val>
                                        </p:tav>
                                      </p:tavLst>
                                    </p:anim>
                                    <p:anim calcmode="lin" valueType="num">
                                      <p:cBhvr additive="base">
                                        <p:cTn id="22" dur="1000" fill="hold"/>
                                        <p:tgtEl>
                                          <p:spTgt spid="8"/>
                                        </p:tgtEl>
                                        <p:attrNameLst>
                                          <p:attrName>ppt_y</p:attrName>
                                        </p:attrNameLst>
                                      </p:cBhvr>
                                      <p:tavLst>
                                        <p:tav tm="0">
                                          <p:val>
                                            <p:strVal val="#ppt_y"/>
                                          </p:val>
                                        </p:tav>
                                        <p:tav tm="100000">
                                          <p:val>
                                            <p:strVal val="#ppt_y"/>
                                          </p:val>
                                        </p:tav>
                                      </p:tavLst>
                                    </p:anim>
                                  </p:childTnLst>
                                </p:cTn>
                              </p:par>
                              <p:par>
                                <p:cTn id="23" presetID="16" presetClass="entr" presetSubtype="21"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inVertical)">
                                      <p:cBhvr>
                                        <p:cTn id="25" dur="1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arn(inVertical)">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2" grpId="0" animBg="1"/>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1747519" y="1592074"/>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0" dirty="0">
                <a:solidFill>
                  <a:srgbClr val="FFFFFF"/>
                </a:solidFill>
                <a:latin typeface="Times New Roman" panose="02020603050405020304" pitchFamily="18" charset="0"/>
                <a:ea typeface="方正中倩简体" panose="03000509000000000000" pitchFamily="65" charset="-122"/>
                <a:cs typeface="Open Sans" panose="020B0604020202020204" charset="0"/>
              </a:rPr>
              <a:t>一、</a:t>
            </a:r>
          </a:p>
        </p:txBody>
      </p:sp>
      <p:sp>
        <p:nvSpPr>
          <p:cNvPr id="4" name="矩形 3">
            <a:extLst>
              <a:ext uri="{FF2B5EF4-FFF2-40B4-BE49-F238E27FC236}">
                <a16:creationId xmlns:a16="http://schemas.microsoft.com/office/drawing/2014/main" id="{FAE06C64-609A-4F36-A730-9AD9211085B4}"/>
              </a:ext>
            </a:extLst>
          </p:cNvPr>
          <p:cNvSpPr/>
          <p:nvPr/>
        </p:nvSpPr>
        <p:spPr>
          <a:xfrm>
            <a:off x="3353001" y="1808005"/>
            <a:ext cx="3901442" cy="1323439"/>
          </a:xfrm>
          <a:prstGeom prst="rect">
            <a:avLst/>
          </a:prstGeom>
        </p:spPr>
        <p:txBody>
          <a:bodyPr wrap="square">
            <a:spAutoFit/>
          </a:bodyPr>
          <a:lstStyle/>
          <a:p>
            <a:pPr algn="ctr"/>
            <a:r>
              <a:rPr lang="zh-CN" altLang="zh-CN" sz="4000" dirty="0">
                <a:solidFill>
                  <a:srgbClr val="FFC000"/>
                </a:solidFill>
                <a:latin typeface="Times New Roman" panose="02020603050405020304" pitchFamily="18" charset="0"/>
                <a:ea typeface="黑体" panose="02010609060101010101" pitchFamily="49" charset="-122"/>
              </a:rPr>
              <a:t>组合机床动力滑台液压系统</a:t>
            </a:r>
            <a:endParaRPr lang="zh-CN" altLang="en-US" sz="4000" dirty="0">
              <a:solidFill>
                <a:srgbClr val="FFC000"/>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08940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8" name="直角三角形 7">
            <a:extLst>
              <a:ext uri="{FF2B5EF4-FFF2-40B4-BE49-F238E27FC236}">
                <a16:creationId xmlns:a16="http://schemas.microsoft.com/office/drawing/2014/main" id="{EE518585-74E7-4581-B1B8-C3228A8C6313}"/>
              </a:ext>
            </a:extLst>
          </p:cNvPr>
          <p:cNvSpPr/>
          <p:nvPr/>
        </p:nvSpPr>
        <p:spPr>
          <a:xfrm rot="2637755" flipH="1" flipV="1">
            <a:off x="878743" y="1088110"/>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12" name="圆角矩形 6">
            <a:extLst>
              <a:ext uri="{FF2B5EF4-FFF2-40B4-BE49-F238E27FC236}">
                <a16:creationId xmlns:a16="http://schemas.microsoft.com/office/drawing/2014/main" id="{50733502-7116-426F-891F-1DCE308B4A69}"/>
              </a:ext>
            </a:extLst>
          </p:cNvPr>
          <p:cNvSpPr/>
          <p:nvPr/>
        </p:nvSpPr>
        <p:spPr>
          <a:xfrm>
            <a:off x="505691" y="936577"/>
            <a:ext cx="8208096" cy="3768288"/>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3" name="矩形 2">
            <a:extLst>
              <a:ext uri="{FF2B5EF4-FFF2-40B4-BE49-F238E27FC236}">
                <a16:creationId xmlns:a16="http://schemas.microsoft.com/office/drawing/2014/main" id="{C51E0E6F-3476-4342-8EC1-49B679B9F79B}"/>
              </a:ext>
            </a:extLst>
          </p:cNvPr>
          <p:cNvSpPr/>
          <p:nvPr/>
        </p:nvSpPr>
        <p:spPr>
          <a:xfrm>
            <a:off x="657015" y="952475"/>
            <a:ext cx="7962728" cy="1938992"/>
          </a:xfrm>
          <a:prstGeom prst="rect">
            <a:avLst/>
          </a:prstGeom>
        </p:spPr>
        <p:txBody>
          <a:bodyPr wrap="square">
            <a:spAutoFit/>
          </a:bodyPr>
          <a:lstStyle/>
          <a:p>
            <a:pPr indent="432000">
              <a:lnSpc>
                <a:spcPct val="150000"/>
              </a:lnSpc>
            </a:pPr>
            <a:r>
              <a:rPr lang="en-US" altLang="zh-CN" sz="1600" dirty="0">
                <a:latin typeface="Times New Roman" panose="02020603050405020304" pitchFamily="18" charset="0"/>
                <a:ea typeface="黑体" panose="02010609060101010101" pitchFamily="49" charset="-122"/>
              </a:rPr>
              <a:t>(2)</a:t>
            </a:r>
            <a:r>
              <a:rPr lang="zh-CN" altLang="zh-CN" sz="1600" dirty="0">
                <a:latin typeface="Times New Roman" panose="02020603050405020304" pitchFamily="18" charset="0"/>
                <a:ea typeface="黑体" panose="02010609060101010101" pitchFamily="49" charset="-122"/>
              </a:rPr>
              <a:t>向下退回　把工件顶出模子后</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按下退回按钮</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使</a:t>
            </a:r>
            <a:r>
              <a:rPr lang="en-US" altLang="zh-CN" sz="1600" dirty="0">
                <a:latin typeface="Times New Roman" panose="02020603050405020304" pitchFamily="18" charset="0"/>
                <a:ea typeface="黑体" panose="02010609060101010101" pitchFamily="49" charset="-122"/>
              </a:rPr>
              <a:t>9YA</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10YA</a:t>
            </a:r>
            <a:r>
              <a:rPr lang="zh-CN" altLang="zh-CN" sz="1600" dirty="0">
                <a:latin typeface="Times New Roman" panose="02020603050405020304" pitchFamily="18" charset="0"/>
                <a:ea typeface="黑体" panose="02010609060101010101" pitchFamily="49" charset="-122"/>
              </a:rPr>
              <a:t>断电</a:t>
            </a:r>
            <a:r>
              <a:rPr lang="en-US" altLang="zh-CN" sz="1600" dirty="0">
                <a:latin typeface="Times New Roman" panose="02020603050405020304" pitchFamily="18" charset="0"/>
                <a:ea typeface="黑体" panose="02010609060101010101" pitchFamily="49" charset="-122"/>
              </a:rPr>
              <a:t>,8YA</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11YA</a:t>
            </a:r>
            <a:r>
              <a:rPr lang="zh-CN" altLang="zh-CN" sz="1600" dirty="0">
                <a:latin typeface="Times New Roman" panose="02020603050405020304" pitchFamily="18" charset="0"/>
                <a:ea typeface="黑体" panose="02010609060101010101" pitchFamily="49" charset="-122"/>
              </a:rPr>
              <a:t>通电</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于是阀</a:t>
            </a:r>
            <a:r>
              <a:rPr lang="en-US" altLang="zh-CN" sz="1600" dirty="0">
                <a:latin typeface="Times New Roman" panose="02020603050405020304" pitchFamily="18" charset="0"/>
                <a:ea typeface="黑体" panose="02010609060101010101" pitchFamily="49" charset="-122"/>
              </a:rPr>
              <a:t>13</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19</a:t>
            </a:r>
            <a:r>
              <a:rPr lang="zh-CN" altLang="zh-CN" sz="1600" dirty="0">
                <a:latin typeface="Times New Roman" panose="02020603050405020304" pitchFamily="18" charset="0"/>
                <a:ea typeface="黑体" panose="02010609060101010101" pitchFamily="49" charset="-122"/>
              </a:rPr>
              <a:t>下位接入系统</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16</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17</a:t>
            </a:r>
            <a:r>
              <a:rPr lang="zh-CN" altLang="zh-CN" sz="1600" dirty="0">
                <a:latin typeface="Times New Roman" panose="02020603050405020304" pitchFamily="18" charset="0"/>
                <a:ea typeface="黑体" panose="02010609060101010101" pitchFamily="49" charset="-122"/>
              </a:rPr>
              <a:t>上位移入系统</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F7</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F10</a:t>
            </a:r>
            <a:r>
              <a:rPr lang="zh-CN" altLang="zh-CN" sz="1600" dirty="0">
                <a:latin typeface="Times New Roman" panose="02020603050405020304" pitchFamily="18" charset="0"/>
                <a:ea typeface="黑体" panose="02010609060101010101" pitchFamily="49" charset="-122"/>
              </a:rPr>
              <a:t>的控制腔与油箱相通</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F8</a:t>
            </a:r>
            <a:r>
              <a:rPr lang="zh-CN" altLang="zh-CN" sz="1600" dirty="0">
                <a:latin typeface="Times New Roman" panose="02020603050405020304" pitchFamily="18" charset="0"/>
                <a:ea typeface="黑体" panose="02010609060101010101" pitchFamily="49" charset="-122"/>
              </a:rPr>
              <a:t>的控制腔被封死</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F9</a:t>
            </a:r>
            <a:r>
              <a:rPr lang="zh-CN" altLang="zh-CN" sz="1600" dirty="0">
                <a:latin typeface="Times New Roman" panose="02020603050405020304" pitchFamily="18" charset="0"/>
                <a:ea typeface="黑体" panose="02010609060101010101" pitchFamily="49" charset="-122"/>
              </a:rPr>
              <a:t>的控制腔通压力油。因而</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F7</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F10</a:t>
            </a:r>
            <a:r>
              <a:rPr lang="zh-CN" altLang="zh-CN" sz="1600" dirty="0">
                <a:latin typeface="Times New Roman" panose="02020603050405020304" pitchFamily="18" charset="0"/>
                <a:ea typeface="黑体" panose="02010609060101010101" pitchFamily="49" charset="-122"/>
              </a:rPr>
              <a:t>打开</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F8</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F9</a:t>
            </a:r>
            <a:r>
              <a:rPr lang="zh-CN" altLang="zh-CN" sz="1600" dirty="0">
                <a:latin typeface="Times New Roman" panose="02020603050405020304" pitchFamily="18" charset="0"/>
                <a:ea typeface="黑体" panose="02010609060101010101" pitchFamily="49" charset="-122"/>
              </a:rPr>
              <a:t>关闭。液压泵输出的油液进入辅助液压缸上腔</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其下腔油液回油箱</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实现向下退回。这时系统中油液流动情况为</a:t>
            </a:r>
            <a:r>
              <a:rPr lang="en-US" altLang="zh-CN" sz="1600" dirty="0">
                <a:latin typeface="Times New Roman" panose="02020603050405020304" pitchFamily="18" charset="0"/>
                <a:ea typeface="黑体" panose="02010609060101010101" pitchFamily="49" charset="-122"/>
              </a:rPr>
              <a:t>:</a:t>
            </a:r>
            <a:endParaRPr lang="zh-CN" altLang="zh-CN" sz="1600" dirty="0">
              <a:latin typeface="Times New Roman" panose="02020603050405020304" pitchFamily="18" charset="0"/>
              <a:ea typeface="黑体" panose="02010609060101010101" pitchFamily="49" charset="-122"/>
            </a:endParaRPr>
          </a:p>
        </p:txBody>
      </p:sp>
      <p:sp>
        <p:nvSpPr>
          <p:cNvPr id="5" name="矩形 4">
            <a:extLst>
              <a:ext uri="{FF2B5EF4-FFF2-40B4-BE49-F238E27FC236}">
                <a16:creationId xmlns:a16="http://schemas.microsoft.com/office/drawing/2014/main" id="{37402023-CD0C-41C6-A4D3-FDBF68C995A9}"/>
              </a:ext>
            </a:extLst>
          </p:cNvPr>
          <p:cNvSpPr/>
          <p:nvPr/>
        </p:nvSpPr>
        <p:spPr>
          <a:xfrm>
            <a:off x="657015" y="2735240"/>
            <a:ext cx="6102927" cy="784254"/>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进油路　液压泵</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F7→</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辅助液压缸上腔。</a:t>
            </a:r>
          </a:p>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回油路　辅助液压缸下腔</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F10→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油箱。</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直角三角形 16">
            <a:extLst>
              <a:ext uri="{FF2B5EF4-FFF2-40B4-BE49-F238E27FC236}">
                <a16:creationId xmlns:a16="http://schemas.microsoft.com/office/drawing/2014/main" id="{2D770952-88D8-47EA-83BD-6627C2E3C272}"/>
              </a:ext>
            </a:extLst>
          </p:cNvPr>
          <p:cNvSpPr/>
          <p:nvPr/>
        </p:nvSpPr>
        <p:spPr>
          <a:xfrm rot="2637755" flipH="1" flipV="1">
            <a:off x="878743" y="3640095"/>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6" name="矩形 5">
            <a:extLst>
              <a:ext uri="{FF2B5EF4-FFF2-40B4-BE49-F238E27FC236}">
                <a16:creationId xmlns:a16="http://schemas.microsoft.com/office/drawing/2014/main" id="{AC72D377-6F97-452A-ACD8-32590ACE97D4}"/>
              </a:ext>
            </a:extLst>
          </p:cNvPr>
          <p:cNvSpPr/>
          <p:nvPr/>
        </p:nvSpPr>
        <p:spPr>
          <a:xfrm>
            <a:off x="657015" y="3507172"/>
            <a:ext cx="7981295" cy="1153586"/>
          </a:xfrm>
          <a:prstGeom prst="rect">
            <a:avLst/>
          </a:prstGeom>
        </p:spPr>
        <p:txBody>
          <a:bodyPr wrap="square">
            <a:spAutoFit/>
          </a:bodyPr>
          <a:lstStyle/>
          <a:p>
            <a:pPr indent="432000">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原位停止　辅助液压缸到达下终点后</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使所有电磁铁都断电</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各电磁阀均处于原位</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F8</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F9</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关闭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打开。因而辅助液压缸上、下腔油路被闭锁</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实现原位停止</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液压泵经阀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卸荷。</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9092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0-#ppt_w/2"/>
                                          </p:val>
                                        </p:tav>
                                        <p:tav tm="100000">
                                          <p:val>
                                            <p:strVal val="#ppt_x"/>
                                          </p:val>
                                        </p:tav>
                                      </p:tavLst>
                                    </p:anim>
                                    <p:anim calcmode="lin" valueType="num">
                                      <p:cBhvr additive="base">
                                        <p:cTn id="15" dur="1000" fill="hold"/>
                                        <p:tgtEl>
                                          <p:spTgt spid="8"/>
                                        </p:tgtEl>
                                        <p:attrNameLst>
                                          <p:attrName>ppt_y</p:attrName>
                                        </p:attrNameLst>
                                      </p:cBhvr>
                                      <p:tavLst>
                                        <p:tav tm="0">
                                          <p:val>
                                            <p:strVal val="#ppt_y"/>
                                          </p:val>
                                        </p:tav>
                                        <p:tav tm="100000">
                                          <p:val>
                                            <p:strVal val="#ppt_y"/>
                                          </p:val>
                                        </p:tav>
                                      </p:tavLst>
                                    </p:anim>
                                  </p:childTnLst>
                                </p:cTn>
                              </p:par>
                              <p:par>
                                <p:cTn id="16" presetID="16" presetClass="entr" presetSubtype="21"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1000"/>
                                        <p:tgtEl>
                                          <p:spTgt spid="3"/>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0-#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16" presetClass="entr" presetSubtype="21"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arn(inVertical)">
                                      <p:cBhvr>
                                        <p:cTn id="3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3" grpId="0"/>
      <p:bldP spid="5" grpId="0"/>
      <p:bldP spid="17" grpId="0" animBg="1"/>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0" name="直角三角形 9">
            <a:extLst>
              <a:ext uri="{FF2B5EF4-FFF2-40B4-BE49-F238E27FC236}">
                <a16:creationId xmlns:a16="http://schemas.microsoft.com/office/drawing/2014/main" id="{9C109F20-28C1-4FB0-B23F-2B199CC54F11}"/>
              </a:ext>
            </a:extLst>
          </p:cNvPr>
          <p:cNvSpPr/>
          <p:nvPr/>
        </p:nvSpPr>
        <p:spPr>
          <a:xfrm rot="18962245" flipV="1">
            <a:off x="3185959" y="98915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1" name="直角三角形 10">
            <a:extLst>
              <a:ext uri="{FF2B5EF4-FFF2-40B4-BE49-F238E27FC236}">
                <a16:creationId xmlns:a16="http://schemas.microsoft.com/office/drawing/2014/main" id="{72B8F771-597E-4F12-B8F7-BEC4050861AD}"/>
              </a:ext>
            </a:extLst>
          </p:cNvPr>
          <p:cNvSpPr/>
          <p:nvPr/>
        </p:nvSpPr>
        <p:spPr>
          <a:xfrm rot="18962245" flipV="1">
            <a:off x="3336206" y="98915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7" name="直角三角形 16">
            <a:extLst>
              <a:ext uri="{FF2B5EF4-FFF2-40B4-BE49-F238E27FC236}">
                <a16:creationId xmlns:a16="http://schemas.microsoft.com/office/drawing/2014/main" id="{D1DF6D90-8523-4E00-BC0A-FE42AD42514B}"/>
              </a:ext>
            </a:extLst>
          </p:cNvPr>
          <p:cNvSpPr/>
          <p:nvPr/>
        </p:nvSpPr>
        <p:spPr>
          <a:xfrm rot="2637755" flipH="1" flipV="1">
            <a:off x="5009581" y="98915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8" name="直角三角形 17">
            <a:extLst>
              <a:ext uri="{FF2B5EF4-FFF2-40B4-BE49-F238E27FC236}">
                <a16:creationId xmlns:a16="http://schemas.microsoft.com/office/drawing/2014/main" id="{28BF968D-C010-4217-984A-5CD147F4B19E}"/>
              </a:ext>
            </a:extLst>
          </p:cNvPr>
          <p:cNvSpPr/>
          <p:nvPr/>
        </p:nvSpPr>
        <p:spPr>
          <a:xfrm rot="2637755" flipH="1" flipV="1">
            <a:off x="5159828" y="98915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2" name="矩形 1">
            <a:extLst>
              <a:ext uri="{FF2B5EF4-FFF2-40B4-BE49-F238E27FC236}">
                <a16:creationId xmlns:a16="http://schemas.microsoft.com/office/drawing/2014/main" id="{858EC074-E073-4D6F-83E6-E2974547FED2}"/>
              </a:ext>
            </a:extLst>
          </p:cNvPr>
          <p:cNvSpPr/>
          <p:nvPr/>
        </p:nvSpPr>
        <p:spPr>
          <a:xfrm>
            <a:off x="3400234" y="1047780"/>
            <a:ext cx="1685077" cy="314638"/>
          </a:xfrm>
          <a:prstGeom prst="rect">
            <a:avLst/>
          </a:prstGeom>
        </p:spPr>
        <p:txBody>
          <a:bodyPr wrap="none">
            <a:spAutoFit/>
          </a:bodyPr>
          <a:lstStyle/>
          <a:p>
            <a:pPr indent="266700" algn="ctr">
              <a:lnSpc>
                <a:spcPts val="1575"/>
              </a:lnSpc>
              <a:spcAft>
                <a:spcPts val="0"/>
              </a:spcAft>
            </a:pPr>
            <a:r>
              <a:rPr lang="zh-CN" altLang="zh-CN"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性能分析</a:t>
            </a:r>
          </a:p>
        </p:txBody>
      </p:sp>
      <p:sp>
        <p:nvSpPr>
          <p:cNvPr id="4" name="矩形 3">
            <a:extLst>
              <a:ext uri="{FF2B5EF4-FFF2-40B4-BE49-F238E27FC236}">
                <a16:creationId xmlns:a16="http://schemas.microsoft.com/office/drawing/2014/main" id="{C43CF0D9-2C3A-4AC7-8B7F-5EEDC1B77183}"/>
              </a:ext>
            </a:extLst>
          </p:cNvPr>
          <p:cNvSpPr/>
          <p:nvPr/>
        </p:nvSpPr>
        <p:spPr>
          <a:xfrm>
            <a:off x="860425" y="1446128"/>
            <a:ext cx="7303937" cy="1153586"/>
          </a:xfrm>
          <a:prstGeom prst="rect">
            <a:avLst/>
          </a:prstGeom>
        </p:spPr>
        <p:txBody>
          <a:bodyPr wrap="square">
            <a:spAutoFit/>
          </a:bodyPr>
          <a:lstStyle/>
          <a:p>
            <a:pPr indent="432000">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从上述可知</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该液压机液压系统主要由压力控制回路、换向回路和快慢速转换回路和卸压回路等组成</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并采用二通插装阀集成化结构。因此</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可以归纳出这台液压机液压系统的以下一些性能特点</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dirty="0">
              <a:latin typeface="Times New Roman" panose="02020603050405020304" pitchFamily="18" charset="0"/>
              <a:ea typeface="黑体" panose="02010609060101010101" pitchFamily="49" charset="-122"/>
            </a:endParaRPr>
          </a:p>
        </p:txBody>
      </p:sp>
      <p:grpSp>
        <p:nvGrpSpPr>
          <p:cNvPr id="19" name="组合 5">
            <a:extLst>
              <a:ext uri="{FF2B5EF4-FFF2-40B4-BE49-F238E27FC236}">
                <a16:creationId xmlns:a16="http://schemas.microsoft.com/office/drawing/2014/main" id="{77F371BA-9F3B-4D03-A697-3A827114F92A}"/>
              </a:ext>
            </a:extLst>
          </p:cNvPr>
          <p:cNvGrpSpPr>
            <a:grpSpLocks/>
          </p:cNvGrpSpPr>
          <p:nvPr/>
        </p:nvGrpSpPr>
        <p:grpSpPr bwMode="auto">
          <a:xfrm rot="16200000">
            <a:off x="538310" y="3171007"/>
            <a:ext cx="347294" cy="347229"/>
            <a:chOff x="5398306" y="552049"/>
            <a:chExt cx="835710" cy="731456"/>
          </a:xfrm>
        </p:grpSpPr>
        <p:sp>
          <p:nvSpPr>
            <p:cNvPr id="20" name="等腰三角形 19">
              <a:extLst>
                <a:ext uri="{FF2B5EF4-FFF2-40B4-BE49-F238E27FC236}">
                  <a16:creationId xmlns:a16="http://schemas.microsoft.com/office/drawing/2014/main" id="{F19C76B0-2B9C-4609-9596-8F7342CEEF60}"/>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1" name="等腰三角形 20">
              <a:extLst>
                <a:ext uri="{FF2B5EF4-FFF2-40B4-BE49-F238E27FC236}">
                  <a16:creationId xmlns:a16="http://schemas.microsoft.com/office/drawing/2014/main" id="{46380D69-4AB2-467C-AA0F-3DE4D25BEB23}"/>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6" name="圆角矩形 5">
            <a:extLst>
              <a:ext uri="{FF2B5EF4-FFF2-40B4-BE49-F238E27FC236}">
                <a16:creationId xmlns:a16="http://schemas.microsoft.com/office/drawing/2014/main" id="{9975E85A-0C47-4516-B3AE-8B35AB6CD113}"/>
              </a:ext>
            </a:extLst>
          </p:cNvPr>
          <p:cNvSpPr/>
          <p:nvPr/>
        </p:nvSpPr>
        <p:spPr>
          <a:xfrm>
            <a:off x="988707" y="2719260"/>
            <a:ext cx="7351730" cy="132626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 name="矩形 2">
            <a:extLst>
              <a:ext uri="{FF2B5EF4-FFF2-40B4-BE49-F238E27FC236}">
                <a16:creationId xmlns:a16="http://schemas.microsoft.com/office/drawing/2014/main" id="{26B424BC-F207-4D5E-8D9A-EE55C7826039}"/>
              </a:ext>
            </a:extLst>
          </p:cNvPr>
          <p:cNvSpPr/>
          <p:nvPr/>
        </p:nvSpPr>
        <p:spPr>
          <a:xfrm>
            <a:off x="1129663" y="2782228"/>
            <a:ext cx="7153912" cy="1153586"/>
          </a:xfrm>
          <a:prstGeom prst="rect">
            <a:avLst/>
          </a:prstGeom>
        </p:spPr>
        <p:txBody>
          <a:bodyPr wrap="square">
            <a:spAutoFit/>
          </a:bodyPr>
          <a:lstStyle/>
          <a:p>
            <a:pPr indent="432000">
              <a:lnSpc>
                <a:spcPct val="150000"/>
              </a:lnSpc>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系统采用高压大流量恒功率</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压力补偿</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变量液压泵供油</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并配以由调压阀和电磁阀构成的电磁溢流阀</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使液压泵空载起动</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主、辅液压缸原位停止时液压泵均卸荷</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这样既符合液压机的工艺要求</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又节省能量。</a:t>
            </a:r>
            <a:endParaRPr lang="zh-CN" altLang="en-US" sz="1600" dirty="0">
              <a:solidFill>
                <a:schemeClr val="bg1"/>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35040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randombar(horizontal)">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1000" fill="hold"/>
                                        <p:tgtEl>
                                          <p:spTgt spid="1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0"/>
                                        <p:tgtEl>
                                          <p:spTgt spid="26"/>
                                        </p:tgtEl>
                                      </p:cBhvr>
                                    </p:animEffect>
                                    <p:anim calcmode="lin" valueType="num">
                                      <p:cBhvr>
                                        <p:cTn id="45" dur="1000" fill="hold"/>
                                        <p:tgtEl>
                                          <p:spTgt spid="26"/>
                                        </p:tgtEl>
                                        <p:attrNameLst>
                                          <p:attrName>ppt_x</p:attrName>
                                        </p:attrNameLst>
                                      </p:cBhvr>
                                      <p:tavLst>
                                        <p:tav tm="0">
                                          <p:val>
                                            <p:strVal val="#ppt_x"/>
                                          </p:val>
                                        </p:tav>
                                        <p:tav tm="100000">
                                          <p:val>
                                            <p:strVal val="#ppt_x"/>
                                          </p:val>
                                        </p:tav>
                                      </p:tavLst>
                                    </p:anim>
                                    <p:anim calcmode="lin" valueType="num">
                                      <p:cBhvr>
                                        <p:cTn id="46" dur="1000" fill="hold"/>
                                        <p:tgtEl>
                                          <p:spTgt spid="2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1000"/>
                                        <p:tgtEl>
                                          <p:spTgt spid="3"/>
                                        </p:tgtEl>
                                      </p:cBhvr>
                                    </p:animEffect>
                                    <p:anim calcmode="lin" valueType="num">
                                      <p:cBhvr>
                                        <p:cTn id="50" dur="1000" fill="hold"/>
                                        <p:tgtEl>
                                          <p:spTgt spid="3"/>
                                        </p:tgtEl>
                                        <p:attrNameLst>
                                          <p:attrName>ppt_x</p:attrName>
                                        </p:attrNameLst>
                                      </p:cBhvr>
                                      <p:tavLst>
                                        <p:tav tm="0">
                                          <p:val>
                                            <p:strVal val="#ppt_x"/>
                                          </p:val>
                                        </p:tav>
                                        <p:tav tm="100000">
                                          <p:val>
                                            <p:strVal val="#ppt_x"/>
                                          </p:val>
                                        </p:tav>
                                      </p:tavLst>
                                    </p:anim>
                                    <p:anim calcmode="lin" valueType="num">
                                      <p:cBhvr>
                                        <p:cTn id="5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18" grpId="0" animBg="1"/>
      <p:bldP spid="2" grpId="0"/>
      <p:bldP spid="4" grpId="0"/>
      <p:bldP spid="26" grpId="0" animBg="1"/>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7" name="直角三角形 16">
            <a:extLst>
              <a:ext uri="{FF2B5EF4-FFF2-40B4-BE49-F238E27FC236}">
                <a16:creationId xmlns:a16="http://schemas.microsoft.com/office/drawing/2014/main" id="{D1DF6D90-8523-4E00-BC0A-FE42AD42514B}"/>
              </a:ext>
            </a:extLst>
          </p:cNvPr>
          <p:cNvSpPr/>
          <p:nvPr/>
        </p:nvSpPr>
        <p:spPr>
          <a:xfrm rot="2637755" flipH="1" flipV="1">
            <a:off x="113812" y="96022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8" name="直角三角形 17">
            <a:extLst>
              <a:ext uri="{FF2B5EF4-FFF2-40B4-BE49-F238E27FC236}">
                <a16:creationId xmlns:a16="http://schemas.microsoft.com/office/drawing/2014/main" id="{28BF968D-C010-4217-984A-5CD147F4B19E}"/>
              </a:ext>
            </a:extLst>
          </p:cNvPr>
          <p:cNvSpPr/>
          <p:nvPr/>
        </p:nvSpPr>
        <p:spPr>
          <a:xfrm rot="2637755" flipH="1" flipV="1">
            <a:off x="264059" y="96022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2" name="矩形 1">
            <a:extLst>
              <a:ext uri="{FF2B5EF4-FFF2-40B4-BE49-F238E27FC236}">
                <a16:creationId xmlns:a16="http://schemas.microsoft.com/office/drawing/2014/main" id="{858EC074-E073-4D6F-83E6-E2974547FED2}"/>
              </a:ext>
            </a:extLst>
          </p:cNvPr>
          <p:cNvSpPr/>
          <p:nvPr/>
        </p:nvSpPr>
        <p:spPr>
          <a:xfrm>
            <a:off x="406803" y="1033832"/>
            <a:ext cx="1479892" cy="303225"/>
          </a:xfrm>
          <a:prstGeom prst="rect">
            <a:avLst/>
          </a:prstGeom>
        </p:spPr>
        <p:txBody>
          <a:bodyPr wrap="none">
            <a:spAutoFit/>
          </a:bodyPr>
          <a:lstStyle/>
          <a:p>
            <a:pPr indent="266700" algn="ctr">
              <a:lnSpc>
                <a:spcPts val="1575"/>
              </a:lnSpc>
              <a:spcAft>
                <a:spcPts val="0"/>
              </a:spcAft>
            </a:pPr>
            <a:r>
              <a:rPr lang="zh-CN" altLang="zh-CN" sz="20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性能分析</a:t>
            </a:r>
          </a:p>
        </p:txBody>
      </p:sp>
      <p:grpSp>
        <p:nvGrpSpPr>
          <p:cNvPr id="19" name="组合 5">
            <a:extLst>
              <a:ext uri="{FF2B5EF4-FFF2-40B4-BE49-F238E27FC236}">
                <a16:creationId xmlns:a16="http://schemas.microsoft.com/office/drawing/2014/main" id="{77F371BA-9F3B-4D03-A697-3A827114F92A}"/>
              </a:ext>
            </a:extLst>
          </p:cNvPr>
          <p:cNvGrpSpPr>
            <a:grpSpLocks/>
          </p:cNvGrpSpPr>
          <p:nvPr/>
        </p:nvGrpSpPr>
        <p:grpSpPr bwMode="auto">
          <a:xfrm rot="16200000">
            <a:off x="796108" y="1708662"/>
            <a:ext cx="347294" cy="347229"/>
            <a:chOff x="5398306" y="552049"/>
            <a:chExt cx="835710" cy="731456"/>
          </a:xfrm>
        </p:grpSpPr>
        <p:sp>
          <p:nvSpPr>
            <p:cNvPr id="20" name="等腰三角形 19">
              <a:extLst>
                <a:ext uri="{FF2B5EF4-FFF2-40B4-BE49-F238E27FC236}">
                  <a16:creationId xmlns:a16="http://schemas.microsoft.com/office/drawing/2014/main" id="{F19C76B0-2B9C-4609-9596-8F7342CEEF60}"/>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1" name="等腰三角形 20">
              <a:extLst>
                <a:ext uri="{FF2B5EF4-FFF2-40B4-BE49-F238E27FC236}">
                  <a16:creationId xmlns:a16="http://schemas.microsoft.com/office/drawing/2014/main" id="{46380D69-4AB2-467C-AA0F-3DE4D25BEB23}"/>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grpSp>
        <p:nvGrpSpPr>
          <p:cNvPr id="22" name="组合 8">
            <a:extLst>
              <a:ext uri="{FF2B5EF4-FFF2-40B4-BE49-F238E27FC236}">
                <a16:creationId xmlns:a16="http://schemas.microsoft.com/office/drawing/2014/main" id="{9E592E9A-5123-496A-95C3-F06501C4390F}"/>
              </a:ext>
            </a:extLst>
          </p:cNvPr>
          <p:cNvGrpSpPr>
            <a:grpSpLocks/>
          </p:cNvGrpSpPr>
          <p:nvPr/>
        </p:nvGrpSpPr>
        <p:grpSpPr bwMode="auto">
          <a:xfrm flipH="1">
            <a:off x="591460" y="2623918"/>
            <a:ext cx="610656" cy="392137"/>
            <a:chOff x="5975131" y="413090"/>
            <a:chExt cx="1303171" cy="777765"/>
          </a:xfrm>
        </p:grpSpPr>
        <p:sp>
          <p:nvSpPr>
            <p:cNvPr id="23" name="等腰三角形 22">
              <a:extLst>
                <a:ext uri="{FF2B5EF4-FFF2-40B4-BE49-F238E27FC236}">
                  <a16:creationId xmlns:a16="http://schemas.microsoft.com/office/drawing/2014/main" id="{3AE8DBBD-7FCC-42E3-B3DA-4DD9AD7C6829}"/>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4" name="等腰三角形 23">
              <a:extLst>
                <a:ext uri="{FF2B5EF4-FFF2-40B4-BE49-F238E27FC236}">
                  <a16:creationId xmlns:a16="http://schemas.microsoft.com/office/drawing/2014/main" id="{078FB1F9-D905-4D90-A62E-24FDA0D9F0AD}"/>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5" name="等腰三角形 24">
              <a:extLst>
                <a:ext uri="{FF2B5EF4-FFF2-40B4-BE49-F238E27FC236}">
                  <a16:creationId xmlns:a16="http://schemas.microsoft.com/office/drawing/2014/main" id="{3A2754A7-9873-42F6-A0B0-7DDB0FE7DEB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6" name="圆角矩形 5">
            <a:extLst>
              <a:ext uri="{FF2B5EF4-FFF2-40B4-BE49-F238E27FC236}">
                <a16:creationId xmlns:a16="http://schemas.microsoft.com/office/drawing/2014/main" id="{9975E85A-0C47-4516-B3AE-8B35AB6CD113}"/>
              </a:ext>
            </a:extLst>
          </p:cNvPr>
          <p:cNvSpPr/>
          <p:nvPr/>
        </p:nvSpPr>
        <p:spPr>
          <a:xfrm>
            <a:off x="1274972" y="1510242"/>
            <a:ext cx="7418033" cy="74407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27" name="组合 5">
            <a:extLst>
              <a:ext uri="{FF2B5EF4-FFF2-40B4-BE49-F238E27FC236}">
                <a16:creationId xmlns:a16="http://schemas.microsoft.com/office/drawing/2014/main" id="{AFDF23B5-D0CB-4389-B809-29679589CED1}"/>
              </a:ext>
            </a:extLst>
          </p:cNvPr>
          <p:cNvGrpSpPr>
            <a:grpSpLocks/>
          </p:cNvGrpSpPr>
          <p:nvPr/>
        </p:nvGrpSpPr>
        <p:grpSpPr bwMode="auto">
          <a:xfrm rot="16200000">
            <a:off x="787165" y="3644730"/>
            <a:ext cx="347294" cy="347229"/>
            <a:chOff x="5398306" y="552049"/>
            <a:chExt cx="835710" cy="731456"/>
          </a:xfrm>
        </p:grpSpPr>
        <p:sp>
          <p:nvSpPr>
            <p:cNvPr id="28" name="等腰三角形 27">
              <a:extLst>
                <a:ext uri="{FF2B5EF4-FFF2-40B4-BE49-F238E27FC236}">
                  <a16:creationId xmlns:a16="http://schemas.microsoft.com/office/drawing/2014/main" id="{98AF5FD7-EF78-442C-A5D0-DBE3FAF01316}"/>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9" name="等腰三角形 28">
              <a:extLst>
                <a:ext uri="{FF2B5EF4-FFF2-40B4-BE49-F238E27FC236}">
                  <a16:creationId xmlns:a16="http://schemas.microsoft.com/office/drawing/2014/main" id="{E6C42C24-C53B-4606-B576-94791471E4C8}"/>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6" name="矩形 5">
            <a:extLst>
              <a:ext uri="{FF2B5EF4-FFF2-40B4-BE49-F238E27FC236}">
                <a16:creationId xmlns:a16="http://schemas.microsoft.com/office/drawing/2014/main" id="{1D0567AA-EE61-4C10-B163-BEFB2C3C27E4}"/>
              </a:ext>
            </a:extLst>
          </p:cNvPr>
          <p:cNvSpPr/>
          <p:nvPr/>
        </p:nvSpPr>
        <p:spPr>
          <a:xfrm>
            <a:off x="1352628" y="1464701"/>
            <a:ext cx="7262720" cy="784254"/>
          </a:xfrm>
          <a:prstGeom prst="rect">
            <a:avLst/>
          </a:prstGeom>
        </p:spPr>
        <p:txBody>
          <a:bodyPr wrap="square">
            <a:spAutoFit/>
          </a:bodyPr>
          <a:lstStyle/>
          <a:p>
            <a:pPr indent="432000">
              <a:lnSpc>
                <a:spcPct val="150000"/>
              </a:lnSpc>
              <a:spcAft>
                <a:spcPts val="0"/>
              </a:spcAft>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系统采用密封性能好、通流能力大、压力损失小的插装阀组成液压系统</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具有油路简单、结构紧凑、动作灵敏等优点。</a:t>
            </a:r>
            <a:endParaRPr lang="zh-CN" altLang="zh-CN" sz="16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圆角矩形 5">
            <a:extLst>
              <a:ext uri="{FF2B5EF4-FFF2-40B4-BE49-F238E27FC236}">
                <a16:creationId xmlns:a16="http://schemas.microsoft.com/office/drawing/2014/main" id="{F95D9528-ADD3-41A4-AD1E-C32BA34D8EE0}"/>
              </a:ext>
            </a:extLst>
          </p:cNvPr>
          <p:cNvSpPr/>
          <p:nvPr/>
        </p:nvSpPr>
        <p:spPr>
          <a:xfrm>
            <a:off x="1268769" y="2488997"/>
            <a:ext cx="7418034" cy="74407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7" name="矩形 6">
            <a:extLst>
              <a:ext uri="{FF2B5EF4-FFF2-40B4-BE49-F238E27FC236}">
                <a16:creationId xmlns:a16="http://schemas.microsoft.com/office/drawing/2014/main" id="{676A8501-CFE5-4D84-A73C-15DC723B2976}"/>
              </a:ext>
            </a:extLst>
          </p:cNvPr>
          <p:cNvSpPr/>
          <p:nvPr/>
        </p:nvSpPr>
        <p:spPr>
          <a:xfrm>
            <a:off x="1388223" y="2474591"/>
            <a:ext cx="7298580" cy="784254"/>
          </a:xfrm>
          <a:prstGeom prst="rect">
            <a:avLst/>
          </a:prstGeom>
        </p:spPr>
        <p:txBody>
          <a:bodyPr wrap="square">
            <a:spAutoFit/>
          </a:bodyPr>
          <a:lstStyle/>
          <a:p>
            <a:pPr indent="432000">
              <a:lnSpc>
                <a:spcPct val="150000"/>
              </a:lnSpc>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系统利用滑块的自重实现主液压缸快速下行</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并用充液阀补油</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使快动回路结构简单</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使用元件少。</a:t>
            </a:r>
            <a:endParaRPr lang="zh-CN" altLang="en-US" sz="1600" dirty="0">
              <a:solidFill>
                <a:schemeClr val="bg1"/>
              </a:solidFill>
              <a:latin typeface="Times New Roman" panose="02020603050405020304" pitchFamily="18" charset="0"/>
              <a:ea typeface="黑体" panose="02010609060101010101" pitchFamily="49" charset="-122"/>
            </a:endParaRPr>
          </a:p>
        </p:txBody>
      </p:sp>
      <p:sp>
        <p:nvSpPr>
          <p:cNvPr id="31" name="圆角矩形 5">
            <a:extLst>
              <a:ext uri="{FF2B5EF4-FFF2-40B4-BE49-F238E27FC236}">
                <a16:creationId xmlns:a16="http://schemas.microsoft.com/office/drawing/2014/main" id="{2A16CB18-AAA6-42C7-9CCC-5F31EDF6F70C}"/>
              </a:ext>
            </a:extLst>
          </p:cNvPr>
          <p:cNvSpPr/>
          <p:nvPr/>
        </p:nvSpPr>
        <p:spPr>
          <a:xfrm>
            <a:off x="1291039" y="3452468"/>
            <a:ext cx="7418035" cy="74407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9" name="矩形 8">
            <a:extLst>
              <a:ext uri="{FF2B5EF4-FFF2-40B4-BE49-F238E27FC236}">
                <a16:creationId xmlns:a16="http://schemas.microsoft.com/office/drawing/2014/main" id="{BEB877BE-E2FE-410F-9C38-D5F99F5F53E8}"/>
              </a:ext>
            </a:extLst>
          </p:cNvPr>
          <p:cNvSpPr/>
          <p:nvPr/>
        </p:nvSpPr>
        <p:spPr>
          <a:xfrm>
            <a:off x="1406773" y="3408809"/>
            <a:ext cx="7186566" cy="784254"/>
          </a:xfrm>
          <a:prstGeom prst="rect">
            <a:avLst/>
          </a:prstGeom>
        </p:spPr>
        <p:txBody>
          <a:bodyPr wrap="square">
            <a:spAutoFit/>
          </a:bodyPr>
          <a:lstStyle/>
          <a:p>
            <a:pPr indent="432000">
              <a:lnSpc>
                <a:spcPct val="150000"/>
              </a:lnSpc>
              <a:spcAft>
                <a:spcPts val="0"/>
              </a:spcAft>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系统采用由可调缓冲阀</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和电磁阀</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组成的卸压回路</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来减少由</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保压</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转为</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快退</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时的液压冲击</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使液压机工作平稳。</a:t>
            </a:r>
            <a:endParaRPr lang="zh-CN" altLang="zh-CN" sz="16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614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0-#ppt_w/2"/>
                                          </p:val>
                                        </p:tav>
                                        <p:tav tm="100000">
                                          <p:val>
                                            <p:strVal val="#ppt_x"/>
                                          </p:val>
                                        </p:tav>
                                      </p:tavLst>
                                    </p:anim>
                                    <p:anim calcmode="lin" valueType="num">
                                      <p:cBhvr additive="base">
                                        <p:cTn id="8" dur="75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1000"/>
                                        <p:tgtEl>
                                          <p:spTgt spid="22"/>
                                        </p:tgtEl>
                                      </p:cBhvr>
                                    </p:animEffect>
                                    <p:anim calcmode="lin" valueType="num">
                                      <p:cBhvr>
                                        <p:cTn id="39" dur="1000" fill="hold"/>
                                        <p:tgtEl>
                                          <p:spTgt spid="22"/>
                                        </p:tgtEl>
                                        <p:attrNameLst>
                                          <p:attrName>ppt_x</p:attrName>
                                        </p:attrNameLst>
                                      </p:cBhvr>
                                      <p:tavLst>
                                        <p:tav tm="0">
                                          <p:val>
                                            <p:strVal val="#ppt_x"/>
                                          </p:val>
                                        </p:tav>
                                        <p:tav tm="100000">
                                          <p:val>
                                            <p:strVal val="#ppt_x"/>
                                          </p:val>
                                        </p:tav>
                                      </p:tavLst>
                                    </p:anim>
                                    <p:anim calcmode="lin" valueType="num">
                                      <p:cBhvr>
                                        <p:cTn id="40" dur="1000" fill="hold"/>
                                        <p:tgtEl>
                                          <p:spTgt spid="2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1000"/>
                                        <p:tgtEl>
                                          <p:spTgt spid="30"/>
                                        </p:tgtEl>
                                      </p:cBhvr>
                                    </p:animEffect>
                                    <p:anim calcmode="lin" valueType="num">
                                      <p:cBhvr>
                                        <p:cTn id="44" dur="1000" fill="hold"/>
                                        <p:tgtEl>
                                          <p:spTgt spid="30"/>
                                        </p:tgtEl>
                                        <p:attrNameLst>
                                          <p:attrName>ppt_x</p:attrName>
                                        </p:attrNameLst>
                                      </p:cBhvr>
                                      <p:tavLst>
                                        <p:tav tm="0">
                                          <p:val>
                                            <p:strVal val="#ppt_x"/>
                                          </p:val>
                                        </p:tav>
                                        <p:tav tm="100000">
                                          <p:val>
                                            <p:strVal val="#ppt_x"/>
                                          </p:val>
                                        </p:tav>
                                      </p:tavLst>
                                    </p:anim>
                                    <p:anim calcmode="lin" valueType="num">
                                      <p:cBhvr>
                                        <p:cTn id="45" dur="1000" fill="hold"/>
                                        <p:tgtEl>
                                          <p:spTgt spid="3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1000"/>
                                        <p:tgtEl>
                                          <p:spTgt spid="27"/>
                                        </p:tgtEl>
                                      </p:cBhvr>
                                    </p:animEffect>
                                    <p:anim calcmode="lin" valueType="num">
                                      <p:cBhvr>
                                        <p:cTn id="56" dur="1000" fill="hold"/>
                                        <p:tgtEl>
                                          <p:spTgt spid="27"/>
                                        </p:tgtEl>
                                        <p:attrNameLst>
                                          <p:attrName>ppt_x</p:attrName>
                                        </p:attrNameLst>
                                      </p:cBhvr>
                                      <p:tavLst>
                                        <p:tav tm="0">
                                          <p:val>
                                            <p:strVal val="#ppt_x"/>
                                          </p:val>
                                        </p:tav>
                                        <p:tav tm="100000">
                                          <p:val>
                                            <p:strVal val="#ppt_x"/>
                                          </p:val>
                                        </p:tav>
                                      </p:tavLst>
                                    </p:anim>
                                    <p:anim calcmode="lin" valueType="num">
                                      <p:cBhvr>
                                        <p:cTn id="57" dur="1000" fill="hold"/>
                                        <p:tgtEl>
                                          <p:spTgt spid="27"/>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1000"/>
                                        <p:tgtEl>
                                          <p:spTgt spid="31"/>
                                        </p:tgtEl>
                                      </p:cBhvr>
                                    </p:animEffect>
                                    <p:anim calcmode="lin" valueType="num">
                                      <p:cBhvr>
                                        <p:cTn id="61" dur="1000" fill="hold"/>
                                        <p:tgtEl>
                                          <p:spTgt spid="31"/>
                                        </p:tgtEl>
                                        <p:attrNameLst>
                                          <p:attrName>ppt_x</p:attrName>
                                        </p:attrNameLst>
                                      </p:cBhvr>
                                      <p:tavLst>
                                        <p:tav tm="0">
                                          <p:val>
                                            <p:strVal val="#ppt_x"/>
                                          </p:val>
                                        </p:tav>
                                        <p:tav tm="100000">
                                          <p:val>
                                            <p:strVal val="#ppt_x"/>
                                          </p:val>
                                        </p:tav>
                                      </p:tavLst>
                                    </p:anim>
                                    <p:anim calcmode="lin" valueType="num">
                                      <p:cBhvr>
                                        <p:cTn id="62" dur="1000" fill="hold"/>
                                        <p:tgtEl>
                                          <p:spTgt spid="31"/>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1000"/>
                                        <p:tgtEl>
                                          <p:spTgt spid="9"/>
                                        </p:tgtEl>
                                      </p:cBhvr>
                                    </p:animEffect>
                                    <p:anim calcmode="lin" valueType="num">
                                      <p:cBhvr>
                                        <p:cTn id="66" dur="1000" fill="hold"/>
                                        <p:tgtEl>
                                          <p:spTgt spid="9"/>
                                        </p:tgtEl>
                                        <p:attrNameLst>
                                          <p:attrName>ppt_x</p:attrName>
                                        </p:attrNameLst>
                                      </p:cBhvr>
                                      <p:tavLst>
                                        <p:tav tm="0">
                                          <p:val>
                                            <p:strVal val="#ppt_x"/>
                                          </p:val>
                                        </p:tav>
                                        <p:tav tm="100000">
                                          <p:val>
                                            <p:strVal val="#ppt_x"/>
                                          </p:val>
                                        </p:tav>
                                      </p:tavLst>
                                    </p:anim>
                                    <p:anim calcmode="lin" valueType="num">
                                      <p:cBhvr>
                                        <p:cTn id="6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 grpId="0"/>
      <p:bldP spid="26" grpId="0" animBg="1"/>
      <p:bldP spid="6" grpId="0"/>
      <p:bldP spid="30" grpId="0" animBg="1"/>
      <p:bldP spid="7" grpId="0"/>
      <p:bldP spid="31" grpId="0" animBg="1"/>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60425" y="127381"/>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第三节   </a:t>
            </a:r>
            <a:r>
              <a:rPr lang="zh-CN" altLang="zh-CN" sz="3000" dirty="0">
                <a:solidFill>
                  <a:schemeClr val="bg1"/>
                </a:solidFill>
                <a:latin typeface="Times New Roman" panose="02020603050405020304" pitchFamily="18" charset="0"/>
                <a:ea typeface="黑体" panose="02010609060101010101" pitchFamily="49" charset="-122"/>
              </a:rPr>
              <a:t>液压机液压系统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7" name="直角三角形 16">
            <a:extLst>
              <a:ext uri="{FF2B5EF4-FFF2-40B4-BE49-F238E27FC236}">
                <a16:creationId xmlns:a16="http://schemas.microsoft.com/office/drawing/2014/main" id="{D1DF6D90-8523-4E00-BC0A-FE42AD42514B}"/>
              </a:ext>
            </a:extLst>
          </p:cNvPr>
          <p:cNvSpPr/>
          <p:nvPr/>
        </p:nvSpPr>
        <p:spPr>
          <a:xfrm rot="2637755" flipH="1" flipV="1">
            <a:off x="113812" y="96022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8" name="直角三角形 17">
            <a:extLst>
              <a:ext uri="{FF2B5EF4-FFF2-40B4-BE49-F238E27FC236}">
                <a16:creationId xmlns:a16="http://schemas.microsoft.com/office/drawing/2014/main" id="{28BF968D-C010-4217-984A-5CD147F4B19E}"/>
              </a:ext>
            </a:extLst>
          </p:cNvPr>
          <p:cNvSpPr/>
          <p:nvPr/>
        </p:nvSpPr>
        <p:spPr>
          <a:xfrm rot="2637755" flipH="1" flipV="1">
            <a:off x="264059" y="96022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2" name="矩形 1">
            <a:extLst>
              <a:ext uri="{FF2B5EF4-FFF2-40B4-BE49-F238E27FC236}">
                <a16:creationId xmlns:a16="http://schemas.microsoft.com/office/drawing/2014/main" id="{858EC074-E073-4D6F-83E6-E2974547FED2}"/>
              </a:ext>
            </a:extLst>
          </p:cNvPr>
          <p:cNvSpPr/>
          <p:nvPr/>
        </p:nvSpPr>
        <p:spPr>
          <a:xfrm>
            <a:off x="406803" y="1033832"/>
            <a:ext cx="1479892" cy="303225"/>
          </a:xfrm>
          <a:prstGeom prst="rect">
            <a:avLst/>
          </a:prstGeom>
        </p:spPr>
        <p:txBody>
          <a:bodyPr wrap="none">
            <a:spAutoFit/>
          </a:bodyPr>
          <a:lstStyle/>
          <a:p>
            <a:pPr indent="266700" algn="ctr">
              <a:lnSpc>
                <a:spcPts val="1575"/>
              </a:lnSpc>
              <a:spcAft>
                <a:spcPts val="0"/>
              </a:spcAft>
            </a:pPr>
            <a:r>
              <a:rPr lang="zh-CN" altLang="zh-CN" sz="20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性能分析</a:t>
            </a:r>
          </a:p>
        </p:txBody>
      </p:sp>
      <p:grpSp>
        <p:nvGrpSpPr>
          <p:cNvPr id="19" name="组合 5">
            <a:extLst>
              <a:ext uri="{FF2B5EF4-FFF2-40B4-BE49-F238E27FC236}">
                <a16:creationId xmlns:a16="http://schemas.microsoft.com/office/drawing/2014/main" id="{77F371BA-9F3B-4D03-A697-3A827114F92A}"/>
              </a:ext>
            </a:extLst>
          </p:cNvPr>
          <p:cNvGrpSpPr>
            <a:grpSpLocks/>
          </p:cNvGrpSpPr>
          <p:nvPr/>
        </p:nvGrpSpPr>
        <p:grpSpPr bwMode="auto">
          <a:xfrm rot="16200000">
            <a:off x="826753" y="2427726"/>
            <a:ext cx="347294" cy="347229"/>
            <a:chOff x="5398306" y="552049"/>
            <a:chExt cx="835710" cy="731456"/>
          </a:xfrm>
        </p:grpSpPr>
        <p:sp>
          <p:nvSpPr>
            <p:cNvPr id="20" name="等腰三角形 19">
              <a:extLst>
                <a:ext uri="{FF2B5EF4-FFF2-40B4-BE49-F238E27FC236}">
                  <a16:creationId xmlns:a16="http://schemas.microsoft.com/office/drawing/2014/main" id="{F19C76B0-2B9C-4609-9596-8F7342CEEF60}"/>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1" name="等腰三角形 20">
              <a:extLst>
                <a:ext uri="{FF2B5EF4-FFF2-40B4-BE49-F238E27FC236}">
                  <a16:creationId xmlns:a16="http://schemas.microsoft.com/office/drawing/2014/main" id="{46380D69-4AB2-467C-AA0F-3DE4D25BEB23}"/>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6" name="圆角矩形 5">
            <a:extLst>
              <a:ext uri="{FF2B5EF4-FFF2-40B4-BE49-F238E27FC236}">
                <a16:creationId xmlns:a16="http://schemas.microsoft.com/office/drawing/2014/main" id="{9975E85A-0C47-4516-B3AE-8B35AB6CD113}"/>
              </a:ext>
            </a:extLst>
          </p:cNvPr>
          <p:cNvSpPr/>
          <p:nvPr/>
        </p:nvSpPr>
        <p:spPr>
          <a:xfrm>
            <a:off x="1274971" y="1579617"/>
            <a:ext cx="7221783" cy="204344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 name="矩形 5">
            <a:extLst>
              <a:ext uri="{FF2B5EF4-FFF2-40B4-BE49-F238E27FC236}">
                <a16:creationId xmlns:a16="http://schemas.microsoft.com/office/drawing/2014/main" id="{1D0567AA-EE61-4C10-B163-BEFB2C3C27E4}"/>
              </a:ext>
            </a:extLst>
          </p:cNvPr>
          <p:cNvSpPr/>
          <p:nvPr/>
        </p:nvSpPr>
        <p:spPr>
          <a:xfrm>
            <a:off x="1524367" y="1722101"/>
            <a:ext cx="6821554" cy="1754326"/>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rPr>
              <a:t>5)</a:t>
            </a:r>
            <a:r>
              <a:rPr lang="zh-CN" altLang="zh-CN" dirty="0">
                <a:solidFill>
                  <a:schemeClr val="bg1"/>
                </a:solidFill>
                <a:latin typeface="Times New Roman" panose="02020603050405020304" pitchFamily="18" charset="0"/>
                <a:ea typeface="黑体" panose="02010609060101010101" pitchFamily="49" charset="-122"/>
              </a:rPr>
              <a:t>系统在液压泵的出口设置了单向阀和安全阀</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在主液压缸和辅助液压缸的上、下腔的进出油路上均设有安全阀</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另外</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在通过压力油的插装阀</a:t>
            </a:r>
            <a:r>
              <a:rPr lang="en-US" altLang="zh-CN" dirty="0">
                <a:solidFill>
                  <a:schemeClr val="bg1"/>
                </a:solidFill>
                <a:latin typeface="Times New Roman" panose="02020603050405020304" pitchFamily="18" charset="0"/>
                <a:ea typeface="黑体" panose="02010609060101010101" pitchFamily="49" charset="-122"/>
              </a:rPr>
              <a:t>F3</a:t>
            </a:r>
            <a:r>
              <a:rPr lang="zh-CN" altLang="zh-CN" dirty="0">
                <a:solidFill>
                  <a:schemeClr val="bg1"/>
                </a:solidFill>
                <a:latin typeface="Times New Roman" panose="02020603050405020304" pitchFamily="18" charset="0"/>
                <a:ea typeface="黑体" panose="02010609060101010101" pitchFamily="49" charset="-122"/>
              </a:rPr>
              <a:t>、</a:t>
            </a:r>
            <a:r>
              <a:rPr lang="en-US" altLang="zh-CN" dirty="0">
                <a:solidFill>
                  <a:schemeClr val="bg1"/>
                </a:solidFill>
                <a:latin typeface="Times New Roman" panose="02020603050405020304" pitchFamily="18" charset="0"/>
                <a:ea typeface="黑体" panose="02010609060101010101" pitchFamily="49" charset="-122"/>
              </a:rPr>
              <a:t>F5</a:t>
            </a:r>
            <a:r>
              <a:rPr lang="zh-CN" altLang="zh-CN" dirty="0">
                <a:solidFill>
                  <a:schemeClr val="bg1"/>
                </a:solidFill>
                <a:latin typeface="Times New Roman" panose="02020603050405020304" pitchFamily="18" charset="0"/>
                <a:ea typeface="黑体" panose="02010609060101010101" pitchFamily="49" charset="-122"/>
              </a:rPr>
              <a:t>、</a:t>
            </a:r>
            <a:r>
              <a:rPr lang="en-US" altLang="zh-CN" dirty="0">
                <a:solidFill>
                  <a:schemeClr val="bg1"/>
                </a:solidFill>
                <a:latin typeface="Times New Roman" panose="02020603050405020304" pitchFamily="18" charset="0"/>
                <a:ea typeface="黑体" panose="02010609060101010101" pitchFamily="49" charset="-122"/>
              </a:rPr>
              <a:t>F7</a:t>
            </a:r>
            <a:r>
              <a:rPr lang="zh-CN" altLang="zh-CN" dirty="0">
                <a:solidFill>
                  <a:schemeClr val="bg1"/>
                </a:solidFill>
                <a:latin typeface="Times New Roman" panose="02020603050405020304" pitchFamily="18" charset="0"/>
                <a:ea typeface="黑体" panose="02010609060101010101" pitchFamily="49" charset="-122"/>
              </a:rPr>
              <a:t>、</a:t>
            </a:r>
            <a:r>
              <a:rPr lang="en-US" altLang="zh-CN" dirty="0">
                <a:solidFill>
                  <a:schemeClr val="bg1"/>
                </a:solidFill>
                <a:latin typeface="Times New Roman" panose="02020603050405020304" pitchFamily="18" charset="0"/>
                <a:ea typeface="黑体" panose="02010609060101010101" pitchFamily="49" charset="-122"/>
              </a:rPr>
              <a:t>F9</a:t>
            </a:r>
            <a:r>
              <a:rPr lang="zh-CN" altLang="zh-CN" dirty="0">
                <a:solidFill>
                  <a:schemeClr val="bg1"/>
                </a:solidFill>
                <a:latin typeface="Times New Roman" panose="02020603050405020304" pitchFamily="18" charset="0"/>
                <a:ea typeface="黑体" panose="02010609060101010101" pitchFamily="49" charset="-122"/>
              </a:rPr>
              <a:t>的控制油路上都装有梭阀。这些多重保护措施保证了液压机的工作安全可靠。</a:t>
            </a:r>
            <a:endParaRPr lang="zh-CN" altLang="zh-CN"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975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0-#ppt_w/2"/>
                                          </p:val>
                                        </p:tav>
                                        <p:tav tm="100000">
                                          <p:val>
                                            <p:strVal val="#ppt_x"/>
                                          </p:val>
                                        </p:tav>
                                      </p:tavLst>
                                    </p:anim>
                                    <p:anim calcmode="lin" valueType="num">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0-#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 grpId="0"/>
      <p:bldP spid="26" grpId="0" animBg="1"/>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1658142" y="1523322"/>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8000" dirty="0">
                <a:solidFill>
                  <a:srgbClr val="FFFFFF"/>
                </a:solidFill>
                <a:latin typeface="Times New Roman" panose="02020603050405020304" pitchFamily="18" charset="0"/>
                <a:ea typeface="方正中倩简体" panose="03000509000000000000" pitchFamily="65" charset="-122"/>
                <a:cs typeface="Open Sans" panose="020B0604020202020204" charset="0"/>
              </a:rPr>
              <a:t>四</a:t>
            </a:r>
            <a:r>
              <a:rPr kumimoji="0" lang="zh-CN" altLang="en-US" sz="8000" b="0" i="0" u="none" strike="noStrike" kern="1200" cap="none" spc="0" normalizeH="0" baseline="0" noProof="0" dirty="0">
                <a:ln>
                  <a:noFill/>
                </a:ln>
                <a:solidFill>
                  <a:srgbClr val="FFFFFF"/>
                </a:solidFill>
                <a:effectLst/>
                <a:uLnTx/>
                <a:uFillTx/>
                <a:latin typeface="Times New Roman" panose="02020603050405020304" pitchFamily="18" charset="0"/>
                <a:ea typeface="方正中倩简体" panose="03000509000000000000" pitchFamily="65" charset="-122"/>
                <a:cs typeface="Open Sans" panose="020B0604020202020204" charset="0"/>
              </a:rPr>
              <a:t>、</a:t>
            </a:r>
          </a:p>
        </p:txBody>
      </p:sp>
      <p:sp>
        <p:nvSpPr>
          <p:cNvPr id="4" name="矩形 3">
            <a:extLst>
              <a:ext uri="{FF2B5EF4-FFF2-40B4-BE49-F238E27FC236}">
                <a16:creationId xmlns:a16="http://schemas.microsoft.com/office/drawing/2014/main" id="{FAE06C64-609A-4F36-A730-9AD9211085B4}"/>
              </a:ext>
            </a:extLst>
          </p:cNvPr>
          <p:cNvSpPr/>
          <p:nvPr/>
        </p:nvSpPr>
        <p:spPr>
          <a:xfrm>
            <a:off x="2689387" y="1583949"/>
            <a:ext cx="4376431" cy="1323439"/>
          </a:xfrm>
          <a:prstGeom prst="rect">
            <a:avLst/>
          </a:prstGeom>
        </p:spPr>
        <p:txBody>
          <a:bodyPr wrap="square">
            <a:spAutoFit/>
          </a:bodyPr>
          <a:lstStyle/>
          <a:p>
            <a:pPr lvl="0" algn="ctr"/>
            <a:r>
              <a:rPr lang="zh-CN" altLang="zh-CN" sz="4000" dirty="0">
                <a:solidFill>
                  <a:srgbClr val="FFC000"/>
                </a:solidFill>
                <a:latin typeface="Times New Roman" panose="02020603050405020304" pitchFamily="18" charset="0"/>
              </a:rPr>
              <a:t>汽车起重</a:t>
            </a:r>
            <a:endParaRPr lang="en-US" altLang="zh-CN" sz="4000" dirty="0">
              <a:solidFill>
                <a:srgbClr val="FFC000"/>
              </a:solidFill>
              <a:latin typeface="Times New Roman" panose="02020603050405020304" pitchFamily="18" charset="0"/>
            </a:endParaRPr>
          </a:p>
          <a:p>
            <a:pPr lvl="0" algn="ctr"/>
            <a:r>
              <a:rPr lang="zh-CN" altLang="zh-CN" sz="4000" dirty="0">
                <a:solidFill>
                  <a:srgbClr val="FFC000"/>
                </a:solidFill>
                <a:latin typeface="Times New Roman" panose="02020603050405020304" pitchFamily="18" charset="0"/>
              </a:rPr>
              <a:t>机液压系统</a:t>
            </a:r>
            <a:endParaRPr kumimoji="0" lang="zh-CN" altLang="en-US" sz="4000" b="0" i="0" u="none" strike="noStrike" kern="1200" cap="none" spc="0" normalizeH="0" baseline="0" noProof="0" dirty="0">
              <a:ln>
                <a:noFill/>
              </a:ln>
              <a:solidFill>
                <a:srgbClr val="FFC000"/>
              </a:solidFill>
              <a:effectLst/>
              <a:uLnTx/>
              <a:uFillTx/>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55407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96825"/>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第四节  </a:t>
            </a:r>
            <a:r>
              <a:rPr lang="zh-CN" altLang="zh-CN" sz="3000" dirty="0">
                <a:solidFill>
                  <a:schemeClr val="bg1"/>
                </a:solidFill>
                <a:latin typeface="Times New Roman" panose="02020603050405020304" pitchFamily="18" charset="0"/>
                <a:ea typeface="黑体" panose="02010609060101010101" pitchFamily="49" charset="-122"/>
              </a:rPr>
              <a:t>汽车起重机液压系统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6" name="矩形 5">
            <a:extLst>
              <a:ext uri="{FF2B5EF4-FFF2-40B4-BE49-F238E27FC236}">
                <a16:creationId xmlns:a16="http://schemas.microsoft.com/office/drawing/2014/main" id="{1D0567AA-EE61-4C10-B163-BEFB2C3C27E4}"/>
              </a:ext>
            </a:extLst>
          </p:cNvPr>
          <p:cNvSpPr/>
          <p:nvPr/>
        </p:nvSpPr>
        <p:spPr>
          <a:xfrm>
            <a:off x="1524367" y="1722101"/>
            <a:ext cx="6821554" cy="1754326"/>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rPr>
              <a:t>5)</a:t>
            </a:r>
            <a:r>
              <a:rPr lang="zh-CN" altLang="zh-CN" dirty="0">
                <a:solidFill>
                  <a:schemeClr val="bg1"/>
                </a:solidFill>
                <a:latin typeface="Times New Roman" panose="02020603050405020304" pitchFamily="18" charset="0"/>
                <a:ea typeface="黑体" panose="02010609060101010101" pitchFamily="49" charset="-122"/>
              </a:rPr>
              <a:t>系统在液压泵的出口设置了单向阀和安全阀</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在主液压缸和辅助液压缸的上、下腔的进出油路上均设有安全阀</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另外</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在通过压力油的插装阀</a:t>
            </a:r>
            <a:r>
              <a:rPr lang="en-US" altLang="zh-CN" dirty="0">
                <a:solidFill>
                  <a:schemeClr val="bg1"/>
                </a:solidFill>
                <a:latin typeface="Times New Roman" panose="02020603050405020304" pitchFamily="18" charset="0"/>
                <a:ea typeface="黑体" panose="02010609060101010101" pitchFamily="49" charset="-122"/>
              </a:rPr>
              <a:t>F3</a:t>
            </a:r>
            <a:r>
              <a:rPr lang="zh-CN" altLang="zh-CN" dirty="0">
                <a:solidFill>
                  <a:schemeClr val="bg1"/>
                </a:solidFill>
                <a:latin typeface="Times New Roman" panose="02020603050405020304" pitchFamily="18" charset="0"/>
                <a:ea typeface="黑体" panose="02010609060101010101" pitchFamily="49" charset="-122"/>
              </a:rPr>
              <a:t>、</a:t>
            </a:r>
            <a:r>
              <a:rPr lang="en-US" altLang="zh-CN" dirty="0">
                <a:solidFill>
                  <a:schemeClr val="bg1"/>
                </a:solidFill>
                <a:latin typeface="Times New Roman" panose="02020603050405020304" pitchFamily="18" charset="0"/>
                <a:ea typeface="黑体" panose="02010609060101010101" pitchFamily="49" charset="-122"/>
              </a:rPr>
              <a:t>F5</a:t>
            </a:r>
            <a:r>
              <a:rPr lang="zh-CN" altLang="zh-CN" dirty="0">
                <a:solidFill>
                  <a:schemeClr val="bg1"/>
                </a:solidFill>
                <a:latin typeface="Times New Roman" panose="02020603050405020304" pitchFamily="18" charset="0"/>
                <a:ea typeface="黑体" panose="02010609060101010101" pitchFamily="49" charset="-122"/>
              </a:rPr>
              <a:t>、</a:t>
            </a:r>
            <a:r>
              <a:rPr lang="en-US" altLang="zh-CN" dirty="0">
                <a:solidFill>
                  <a:schemeClr val="bg1"/>
                </a:solidFill>
                <a:latin typeface="Times New Roman" panose="02020603050405020304" pitchFamily="18" charset="0"/>
                <a:ea typeface="黑体" panose="02010609060101010101" pitchFamily="49" charset="-122"/>
              </a:rPr>
              <a:t>F7</a:t>
            </a:r>
            <a:r>
              <a:rPr lang="zh-CN" altLang="zh-CN" dirty="0">
                <a:solidFill>
                  <a:schemeClr val="bg1"/>
                </a:solidFill>
                <a:latin typeface="Times New Roman" panose="02020603050405020304" pitchFamily="18" charset="0"/>
                <a:ea typeface="黑体" panose="02010609060101010101" pitchFamily="49" charset="-122"/>
              </a:rPr>
              <a:t>、</a:t>
            </a:r>
            <a:r>
              <a:rPr lang="en-US" altLang="zh-CN" dirty="0">
                <a:solidFill>
                  <a:schemeClr val="bg1"/>
                </a:solidFill>
                <a:latin typeface="Times New Roman" panose="02020603050405020304" pitchFamily="18" charset="0"/>
                <a:ea typeface="黑体" panose="02010609060101010101" pitchFamily="49" charset="-122"/>
              </a:rPr>
              <a:t>F9</a:t>
            </a:r>
            <a:r>
              <a:rPr lang="zh-CN" altLang="zh-CN" dirty="0">
                <a:solidFill>
                  <a:schemeClr val="bg1"/>
                </a:solidFill>
                <a:latin typeface="Times New Roman" panose="02020603050405020304" pitchFamily="18" charset="0"/>
                <a:ea typeface="黑体" panose="02010609060101010101" pitchFamily="49" charset="-122"/>
              </a:rPr>
              <a:t>的控制油路上都装有梭阀。这些多重保护措施保证了液压机的工作安全可靠。</a:t>
            </a:r>
            <a:endParaRPr lang="zh-CN" altLang="zh-CN"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D33C3A2C-D10F-4782-A5FE-73FEF616CCB0}"/>
              </a:ext>
            </a:extLst>
          </p:cNvPr>
          <p:cNvSpPr/>
          <p:nvPr/>
        </p:nvSpPr>
        <p:spPr>
          <a:xfrm>
            <a:off x="1444905" y="1514350"/>
            <a:ext cx="6428509" cy="2169825"/>
          </a:xfrm>
          <a:prstGeom prst="rect">
            <a:avLst/>
          </a:prstGeom>
        </p:spPr>
        <p:txBody>
          <a:bodyPr wrap="square">
            <a:spAutoFit/>
          </a:bodyPr>
          <a:lstStyle/>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汽车起重机机动性好</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能以较快速度行走。采用液压起重机</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因而承载能力大</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可在有冲击、振动和环境较差的条件下工作。其执行元件需要完成的动作较为简单</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位置精度较低</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大部分采用手动操纵</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液压系统工作压力较高。因为是起重机械</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所以保证安全是至关重要的问题。</a:t>
            </a:r>
            <a:endParaRPr lang="zh-CN" altLang="zh-CN"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圆角矩形 6">
            <a:extLst>
              <a:ext uri="{FF2B5EF4-FFF2-40B4-BE49-F238E27FC236}">
                <a16:creationId xmlns:a16="http://schemas.microsoft.com/office/drawing/2014/main" id="{A4BD50E4-1032-41E6-9A4D-A3F327D72A05}"/>
              </a:ext>
            </a:extLst>
          </p:cNvPr>
          <p:cNvSpPr/>
          <p:nvPr/>
        </p:nvSpPr>
        <p:spPr>
          <a:xfrm>
            <a:off x="1264594" y="1357745"/>
            <a:ext cx="6771042" cy="250074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27665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fltVal val="0"/>
                                          </p:val>
                                        </p:tav>
                                        <p:tav tm="100000">
                                          <p:val>
                                            <p:strVal val="#ppt_w"/>
                                          </p:val>
                                        </p:tav>
                                      </p:tavLst>
                                    </p:anim>
                                    <p:anim calcmode="lin" valueType="num">
                                      <p:cBhvr>
                                        <p:cTn id="15" dur="1000" fill="hold"/>
                                        <p:tgtEl>
                                          <p:spTgt spid="3"/>
                                        </p:tgtEl>
                                        <p:attrNameLst>
                                          <p:attrName>ppt_h</p:attrName>
                                        </p:attrNameLst>
                                      </p:cBhvr>
                                      <p:tavLst>
                                        <p:tav tm="0">
                                          <p:val>
                                            <p:fltVal val="0"/>
                                          </p:val>
                                        </p:tav>
                                        <p:tav tm="100000">
                                          <p:val>
                                            <p:strVal val="#ppt_h"/>
                                          </p:val>
                                        </p:tav>
                                      </p:tavLst>
                                    </p:anim>
                                    <p:anim calcmode="lin" valueType="num">
                                      <p:cBhvr>
                                        <p:cTn id="16" dur="1000" fill="hold"/>
                                        <p:tgtEl>
                                          <p:spTgt spid="3"/>
                                        </p:tgtEl>
                                        <p:attrNameLst>
                                          <p:attrName>style.rotation</p:attrName>
                                        </p:attrNameLst>
                                      </p:cBhvr>
                                      <p:tavLst>
                                        <p:tav tm="0">
                                          <p:val>
                                            <p:fltVal val="90"/>
                                          </p:val>
                                        </p:tav>
                                        <p:tav tm="100000">
                                          <p:val>
                                            <p:fltVal val="0"/>
                                          </p:val>
                                        </p:tav>
                                      </p:tavLst>
                                    </p:anim>
                                    <p:animEffect transition="in" filter="fade">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96825"/>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第四节  </a:t>
            </a:r>
            <a:r>
              <a:rPr lang="zh-CN" altLang="zh-CN" sz="3000" dirty="0">
                <a:solidFill>
                  <a:schemeClr val="bg1"/>
                </a:solidFill>
                <a:latin typeface="Times New Roman" panose="02020603050405020304" pitchFamily="18" charset="0"/>
                <a:ea typeface="黑体" panose="02010609060101010101" pitchFamily="49" charset="-122"/>
              </a:rPr>
              <a:t>汽车起重机液压系统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D33C3A2C-D10F-4782-A5FE-73FEF616CCB0}"/>
              </a:ext>
            </a:extLst>
          </p:cNvPr>
          <p:cNvSpPr/>
          <p:nvPr/>
        </p:nvSpPr>
        <p:spPr>
          <a:xfrm>
            <a:off x="336541" y="1022513"/>
            <a:ext cx="7449714" cy="369332"/>
          </a:xfrm>
          <a:prstGeom prst="rect">
            <a:avLst/>
          </a:prstGeom>
        </p:spPr>
        <p:txBody>
          <a:bodyPr wrap="square">
            <a:spAutoFit/>
          </a:bodyPr>
          <a:lstStyle/>
          <a:p>
            <a:pPr indent="432000"/>
            <a:r>
              <a:rPr lang="zh-CN" altLang="zh-CN" dirty="0">
                <a:latin typeface="Times New Roman" panose="02020603050405020304" pitchFamily="18" charset="0"/>
                <a:ea typeface="黑体" panose="02010609060101010101" pitchFamily="49" charset="-122"/>
              </a:rPr>
              <a:t>图</a:t>
            </a:r>
            <a:r>
              <a:rPr lang="en-US" altLang="zh-CN" dirty="0">
                <a:latin typeface="Times New Roman" panose="02020603050405020304" pitchFamily="18" charset="0"/>
                <a:ea typeface="黑体" panose="02010609060101010101" pitchFamily="49" charset="-122"/>
              </a:rPr>
              <a:t>10-6</a:t>
            </a:r>
            <a:r>
              <a:rPr lang="zh-CN" altLang="zh-CN" dirty="0">
                <a:latin typeface="Times New Roman" panose="02020603050405020304" pitchFamily="18" charset="0"/>
                <a:ea typeface="黑体" panose="02010609060101010101" pitchFamily="49" charset="-122"/>
              </a:rPr>
              <a:t>所示为汽车起重机的工作机构</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它由如下五个部分构成</a:t>
            </a:r>
            <a:r>
              <a:rPr lang="en-US" altLang="zh-CN" dirty="0">
                <a:latin typeface="Times New Roman" panose="02020603050405020304" pitchFamily="18" charset="0"/>
                <a:ea typeface="黑体" panose="02010609060101010101" pitchFamily="49" charset="-122"/>
              </a:rPr>
              <a:t>:</a:t>
            </a:r>
            <a:endParaRPr lang="zh-CN" altLang="zh-CN" dirty="0">
              <a:latin typeface="Times New Roman" panose="02020603050405020304" pitchFamily="18" charset="0"/>
              <a:ea typeface="黑体" panose="02010609060101010101" pitchFamily="49" charset="-122"/>
            </a:endParaRPr>
          </a:p>
        </p:txBody>
      </p:sp>
      <p:pic>
        <p:nvPicPr>
          <p:cNvPr id="2" name="图片 1">
            <a:extLst>
              <a:ext uri="{FF2B5EF4-FFF2-40B4-BE49-F238E27FC236}">
                <a16:creationId xmlns:a16="http://schemas.microsoft.com/office/drawing/2014/main" id="{13301394-4F4D-4CAB-B0C3-5B01BAF09766}"/>
              </a:ext>
            </a:extLst>
          </p:cNvPr>
          <p:cNvPicPr>
            <a:picLocks noChangeAspect="1"/>
          </p:cNvPicPr>
          <p:nvPr/>
        </p:nvPicPr>
        <p:blipFill>
          <a:blip r:embed="rId2"/>
          <a:stretch>
            <a:fillRect/>
          </a:stretch>
        </p:blipFill>
        <p:spPr>
          <a:xfrm>
            <a:off x="657015" y="1485758"/>
            <a:ext cx="2667231" cy="3040643"/>
          </a:xfrm>
          <a:prstGeom prst="rect">
            <a:avLst/>
          </a:prstGeom>
        </p:spPr>
      </p:pic>
      <p:sp>
        <p:nvSpPr>
          <p:cNvPr id="4" name="矩形 3">
            <a:extLst>
              <a:ext uri="{FF2B5EF4-FFF2-40B4-BE49-F238E27FC236}">
                <a16:creationId xmlns:a16="http://schemas.microsoft.com/office/drawing/2014/main" id="{6D19ADF9-0FA5-45A5-BF25-207CC2BCC298}"/>
              </a:ext>
            </a:extLst>
          </p:cNvPr>
          <p:cNvSpPr/>
          <p:nvPr/>
        </p:nvSpPr>
        <p:spPr>
          <a:xfrm>
            <a:off x="3324246" y="1590537"/>
            <a:ext cx="5133109" cy="455253"/>
          </a:xfrm>
          <a:prstGeom prst="rect">
            <a:avLst/>
          </a:prstGeom>
        </p:spPr>
        <p:txBody>
          <a:bodyPr wrap="square">
            <a:spAutoFit/>
          </a:bodyPr>
          <a:lstStyle/>
          <a:p>
            <a:pPr indent="432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支腿　起重作业时使汽车轮胎离开地面</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A45BD8E2-CB62-4873-A881-8C6C0C8991C6}"/>
              </a:ext>
            </a:extLst>
          </p:cNvPr>
          <p:cNvSpPr/>
          <p:nvPr/>
        </p:nvSpPr>
        <p:spPr>
          <a:xfrm>
            <a:off x="3318297" y="2722715"/>
            <a:ext cx="4572000" cy="1754326"/>
          </a:xfrm>
          <a:prstGeom prst="rect">
            <a:avLst/>
          </a:prstGeom>
        </p:spPr>
        <p:txBody>
          <a:bodyPr>
            <a:spAutoFit/>
          </a:bodyPr>
          <a:lstStyle/>
          <a:p>
            <a:pPr indent="432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回转机构　使吊臂回转。</a:t>
            </a:r>
          </a:p>
          <a:p>
            <a:pPr indent="432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伸缩机构　用以改变吊臂的长度。</a:t>
            </a:r>
          </a:p>
          <a:p>
            <a:pPr indent="432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变幅机构　用以改变吊臂的倾角。</a:t>
            </a:r>
          </a:p>
          <a:p>
            <a:pPr indent="432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起降机构　使重物升降。</a:t>
            </a:r>
          </a:p>
        </p:txBody>
      </p:sp>
      <p:sp>
        <p:nvSpPr>
          <p:cNvPr id="8" name="矩形 7">
            <a:extLst>
              <a:ext uri="{FF2B5EF4-FFF2-40B4-BE49-F238E27FC236}">
                <a16:creationId xmlns:a16="http://schemas.microsoft.com/office/drawing/2014/main" id="{BC529208-1E31-450E-92EA-1469EE83E902}"/>
              </a:ext>
            </a:extLst>
          </p:cNvPr>
          <p:cNvSpPr/>
          <p:nvPr/>
        </p:nvSpPr>
        <p:spPr>
          <a:xfrm>
            <a:off x="4801578" y="2078211"/>
            <a:ext cx="4572000" cy="369332"/>
          </a:xfrm>
          <a:prstGeom prst="rect">
            <a:avLst/>
          </a:prstGeom>
        </p:spPr>
        <p:txBody>
          <a:bodyPr>
            <a:spAutoFit/>
          </a:bodyPr>
          <a:lstStyle/>
          <a:p>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架起整车</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不使载荷压在轮胎上</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latin typeface="Times New Roman" panose="02020603050405020304" pitchFamily="18" charset="0"/>
            </a:endParaRPr>
          </a:p>
        </p:txBody>
      </p:sp>
      <p:sp>
        <p:nvSpPr>
          <p:cNvPr id="9" name="矩形 8">
            <a:extLst>
              <a:ext uri="{FF2B5EF4-FFF2-40B4-BE49-F238E27FC236}">
                <a16:creationId xmlns:a16="http://schemas.microsoft.com/office/drawing/2014/main" id="{E4E4BD46-8951-445B-95F0-35809671DEEC}"/>
              </a:ext>
            </a:extLst>
          </p:cNvPr>
          <p:cNvSpPr/>
          <p:nvPr/>
        </p:nvSpPr>
        <p:spPr>
          <a:xfrm>
            <a:off x="4801578" y="2419578"/>
            <a:ext cx="2492990" cy="369332"/>
          </a:xfrm>
          <a:prstGeom prst="rect">
            <a:avLst/>
          </a:prstGeom>
        </p:spPr>
        <p:txBody>
          <a:bodyPr wrap="none">
            <a:spAutoFit/>
          </a:bodyPr>
          <a:lstStyle/>
          <a:p>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并可调节整车的水平。</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296434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randombar(horizontal)">
                                      <p:cBhvr>
                                        <p:cTn id="18" dur="750"/>
                                        <p:tgtEl>
                                          <p:spTgt spid="4"/>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750"/>
                                        <p:tgtEl>
                                          <p:spTgt spid="8"/>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750"/>
                                        <p:tgtEl>
                                          <p:spTgt spid="9"/>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96825"/>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第四节  </a:t>
            </a:r>
            <a:r>
              <a:rPr lang="zh-CN" altLang="zh-CN" sz="3000" dirty="0">
                <a:solidFill>
                  <a:schemeClr val="bg1"/>
                </a:solidFill>
                <a:latin typeface="Times New Roman" panose="02020603050405020304" pitchFamily="18" charset="0"/>
                <a:ea typeface="黑体" panose="02010609060101010101" pitchFamily="49" charset="-122"/>
              </a:rPr>
              <a:t>汽车起重机液压系统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D33C3A2C-D10F-4782-A5FE-73FEF616CCB0}"/>
              </a:ext>
            </a:extLst>
          </p:cNvPr>
          <p:cNvSpPr/>
          <p:nvPr/>
        </p:nvSpPr>
        <p:spPr>
          <a:xfrm>
            <a:off x="657015" y="835476"/>
            <a:ext cx="7895275" cy="414922"/>
          </a:xfrm>
          <a:prstGeom prst="rect">
            <a:avLst/>
          </a:prstGeom>
        </p:spPr>
        <p:txBody>
          <a:bodyPr wrap="square">
            <a:spAutoFit/>
          </a:bodyPr>
          <a:lstStyle/>
          <a:p>
            <a:pPr indent="432000">
              <a:lnSpc>
                <a:spcPct val="150000"/>
              </a:lnSpc>
            </a:pPr>
            <a:r>
              <a:rPr lang="en-US" altLang="zh-CN" sz="1600" dirty="0">
                <a:latin typeface="Times New Roman" panose="02020603050405020304" pitchFamily="18" charset="0"/>
                <a:ea typeface="黑体" panose="02010609060101010101" pitchFamily="49" charset="-122"/>
              </a:rPr>
              <a:t>Q2-8</a:t>
            </a:r>
            <a:r>
              <a:rPr lang="zh-CN" altLang="zh-CN" sz="1600" dirty="0">
                <a:latin typeface="Times New Roman" panose="02020603050405020304" pitchFamily="18" charset="0"/>
                <a:ea typeface="黑体" panose="02010609060101010101" pitchFamily="49" charset="-122"/>
              </a:rPr>
              <a:t>型汽车起重机是一种中小型起重机</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其液压系统如图</a:t>
            </a:r>
            <a:r>
              <a:rPr lang="en-US" altLang="zh-CN" sz="1600" dirty="0">
                <a:latin typeface="Times New Roman" panose="02020603050405020304" pitchFamily="18" charset="0"/>
                <a:ea typeface="黑体" panose="02010609060101010101" pitchFamily="49" charset="-122"/>
              </a:rPr>
              <a:t>10-7</a:t>
            </a:r>
            <a:r>
              <a:rPr lang="zh-CN" altLang="zh-CN" sz="1600" dirty="0">
                <a:latin typeface="Times New Roman" panose="02020603050405020304" pitchFamily="18" charset="0"/>
                <a:ea typeface="黑体" panose="02010609060101010101" pitchFamily="49" charset="-122"/>
              </a:rPr>
              <a:t>所示。</a:t>
            </a:r>
          </a:p>
        </p:txBody>
      </p:sp>
      <p:pic>
        <p:nvPicPr>
          <p:cNvPr id="12" name="图片 11">
            <a:extLst>
              <a:ext uri="{FF2B5EF4-FFF2-40B4-BE49-F238E27FC236}">
                <a16:creationId xmlns:a16="http://schemas.microsoft.com/office/drawing/2014/main" id="{1663485C-3C93-427A-97A1-80C8FC7D091D}"/>
              </a:ext>
            </a:extLst>
          </p:cNvPr>
          <p:cNvPicPr>
            <a:picLocks noChangeAspect="1"/>
          </p:cNvPicPr>
          <p:nvPr/>
        </p:nvPicPr>
        <p:blipFill>
          <a:blip r:embed="rId2"/>
          <a:stretch>
            <a:fillRect/>
          </a:stretch>
        </p:blipFill>
        <p:spPr>
          <a:xfrm>
            <a:off x="604864" y="1384654"/>
            <a:ext cx="4355063" cy="3432013"/>
          </a:xfrm>
          <a:prstGeom prst="rect">
            <a:avLst/>
          </a:prstGeom>
        </p:spPr>
      </p:pic>
      <p:sp>
        <p:nvSpPr>
          <p:cNvPr id="18" name="矩形 17">
            <a:extLst>
              <a:ext uri="{FF2B5EF4-FFF2-40B4-BE49-F238E27FC236}">
                <a16:creationId xmlns:a16="http://schemas.microsoft.com/office/drawing/2014/main" id="{79298699-602B-414A-ADBD-625B6DF639F1}"/>
              </a:ext>
            </a:extLst>
          </p:cNvPr>
          <p:cNvSpPr/>
          <p:nvPr/>
        </p:nvSpPr>
        <p:spPr>
          <a:xfrm>
            <a:off x="5188532" y="1605418"/>
            <a:ext cx="3525255" cy="2677656"/>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这是一种通过手动操纵来实现多缸各自动作的系统。为简化结构</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系统用一个液压泵给各执行元件串联供油。在轻载情况下</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各串联的执行元件可任意组合</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使几个执行元件同时动作</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如伸缩和回转</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或伸缩和变幅同时进行等等。</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圆角矩形 6">
            <a:extLst>
              <a:ext uri="{FF2B5EF4-FFF2-40B4-BE49-F238E27FC236}">
                <a16:creationId xmlns:a16="http://schemas.microsoft.com/office/drawing/2014/main" id="{AD2C9C55-718A-43F2-BDA0-B2A89CEDD9DF}"/>
              </a:ext>
            </a:extLst>
          </p:cNvPr>
          <p:cNvSpPr/>
          <p:nvPr/>
        </p:nvSpPr>
        <p:spPr>
          <a:xfrm>
            <a:off x="5056909" y="1517073"/>
            <a:ext cx="3697032" cy="288174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81938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1000"/>
                                        <p:tgtEl>
                                          <p:spTgt spid="19"/>
                                        </p:tgtEl>
                                      </p:cBhvr>
                                    </p:animEffect>
                                    <p:anim calcmode="lin" valueType="num">
                                      <p:cBhvr>
                                        <p:cTn id="19" dur="1000" fill="hold"/>
                                        <p:tgtEl>
                                          <p:spTgt spid="19"/>
                                        </p:tgtEl>
                                        <p:attrNameLst>
                                          <p:attrName>ppt_x</p:attrName>
                                        </p:attrNameLst>
                                      </p:cBhvr>
                                      <p:tavLst>
                                        <p:tav tm="0">
                                          <p:val>
                                            <p:strVal val="#ppt_x"/>
                                          </p:val>
                                        </p:tav>
                                        <p:tav tm="100000">
                                          <p:val>
                                            <p:strVal val="#ppt_x"/>
                                          </p:val>
                                        </p:tav>
                                      </p:tavLst>
                                    </p:anim>
                                    <p:anim calcmode="lin" valueType="num">
                                      <p:cBhvr>
                                        <p:cTn id="2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1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96825"/>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第四节  </a:t>
            </a:r>
            <a:r>
              <a:rPr lang="zh-CN" altLang="zh-CN" sz="3000" dirty="0">
                <a:solidFill>
                  <a:schemeClr val="bg1"/>
                </a:solidFill>
                <a:latin typeface="Times New Roman" panose="02020603050405020304" pitchFamily="18" charset="0"/>
                <a:ea typeface="黑体" panose="02010609060101010101" pitchFamily="49" charset="-122"/>
              </a:rPr>
              <a:t>汽车起重机液压系统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D33C3A2C-D10F-4782-A5FE-73FEF616CCB0}"/>
              </a:ext>
            </a:extLst>
          </p:cNvPr>
          <p:cNvSpPr/>
          <p:nvPr/>
        </p:nvSpPr>
        <p:spPr>
          <a:xfrm>
            <a:off x="657015" y="835476"/>
            <a:ext cx="7895275" cy="1569660"/>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该系统液压泵的动力由汽车发动机通过装在底盘变速箱上的取力箱提供。液压泵的额定压力为</a:t>
            </a:r>
            <a:r>
              <a:rPr lang="en-US" altLang="zh-CN" sz="1600" dirty="0">
                <a:latin typeface="Times New Roman" panose="02020603050405020304" pitchFamily="18" charset="0"/>
                <a:ea typeface="黑体" panose="02010609060101010101" pitchFamily="49" charset="-122"/>
              </a:rPr>
              <a:t>21MPa,</a:t>
            </a:r>
            <a:r>
              <a:rPr lang="zh-CN" altLang="zh-CN" sz="1600" dirty="0">
                <a:latin typeface="Times New Roman" panose="02020603050405020304" pitchFamily="18" charset="0"/>
                <a:ea typeface="黑体" panose="02010609060101010101" pitchFamily="49" charset="-122"/>
              </a:rPr>
              <a:t>排量为</a:t>
            </a:r>
            <a:r>
              <a:rPr lang="en-US" altLang="zh-CN" sz="1600" dirty="0">
                <a:latin typeface="Times New Roman" panose="02020603050405020304" pitchFamily="18" charset="0"/>
                <a:ea typeface="黑体" panose="02010609060101010101" pitchFamily="49" charset="-122"/>
              </a:rPr>
              <a:t>40mL/r,</a:t>
            </a:r>
            <a:r>
              <a:rPr lang="zh-CN" altLang="zh-CN" sz="1600" dirty="0">
                <a:latin typeface="Times New Roman" panose="02020603050405020304" pitchFamily="18" charset="0"/>
                <a:ea typeface="黑体" panose="02010609060101010101" pitchFamily="49" charset="-122"/>
              </a:rPr>
              <a:t>转速为</a:t>
            </a:r>
            <a:r>
              <a:rPr lang="en-US" altLang="zh-CN" sz="1600" dirty="0">
                <a:latin typeface="Times New Roman" panose="02020603050405020304" pitchFamily="18" charset="0"/>
                <a:ea typeface="黑体" panose="02010609060101010101" pitchFamily="49" charset="-122"/>
              </a:rPr>
              <a:t>1500r/min,</a:t>
            </a:r>
            <a:r>
              <a:rPr lang="zh-CN" altLang="zh-CN" sz="1600" dirty="0">
                <a:latin typeface="Times New Roman" panose="02020603050405020304" pitchFamily="18" charset="0"/>
                <a:ea typeface="黑体" panose="02010609060101010101" pitchFamily="49" charset="-122"/>
              </a:rPr>
              <a:t>液压泵通过中心回转接头</a:t>
            </a:r>
            <a:r>
              <a:rPr lang="en-US" altLang="zh-CN" sz="1600" dirty="0">
                <a:latin typeface="Times New Roman" panose="02020603050405020304" pitchFamily="18" charset="0"/>
                <a:ea typeface="黑体" panose="02010609060101010101" pitchFamily="49" charset="-122"/>
              </a:rPr>
              <a:t>9</a:t>
            </a:r>
            <a:r>
              <a:rPr lang="zh-CN" altLang="zh-CN" sz="1600" dirty="0">
                <a:latin typeface="Times New Roman" panose="02020603050405020304" pitchFamily="18" charset="0"/>
                <a:ea typeface="黑体" panose="02010609060101010101" pitchFamily="49" charset="-122"/>
              </a:rPr>
              <a:t>、开关</a:t>
            </a:r>
            <a:r>
              <a:rPr lang="en-US" altLang="zh-CN" sz="1600" dirty="0">
                <a:latin typeface="Times New Roman" panose="02020603050405020304" pitchFamily="18" charset="0"/>
                <a:ea typeface="黑体" panose="02010609060101010101" pitchFamily="49" charset="-122"/>
              </a:rPr>
              <a:t>10</a:t>
            </a:r>
            <a:r>
              <a:rPr lang="zh-CN" altLang="zh-CN" sz="1600" dirty="0">
                <a:latin typeface="Times New Roman" panose="02020603050405020304" pitchFamily="18" charset="0"/>
                <a:ea typeface="黑体" panose="02010609060101010101" pitchFamily="49" charset="-122"/>
              </a:rPr>
              <a:t>和过滤器</a:t>
            </a:r>
            <a:r>
              <a:rPr lang="en-US" altLang="zh-CN" sz="1600" dirty="0">
                <a:latin typeface="Times New Roman" panose="02020603050405020304" pitchFamily="18" charset="0"/>
                <a:ea typeface="黑体" panose="02010609060101010101" pitchFamily="49" charset="-122"/>
              </a:rPr>
              <a:t>11</a:t>
            </a:r>
            <a:r>
              <a:rPr lang="zh-CN" altLang="zh-CN" sz="1600" dirty="0">
                <a:latin typeface="Times New Roman" panose="02020603050405020304" pitchFamily="18" charset="0"/>
                <a:ea typeface="黑体" panose="02010609060101010101" pitchFamily="49" charset="-122"/>
              </a:rPr>
              <a:t>从油箱吸油</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输出的压力油经多路阀</a:t>
            </a:r>
            <a:r>
              <a:rPr lang="en-US" altLang="zh-CN" sz="16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和</a:t>
            </a:r>
            <a:r>
              <a:rPr lang="en-US" altLang="zh-CN" sz="1600" dirty="0">
                <a:latin typeface="Times New Roman" panose="02020603050405020304" pitchFamily="18" charset="0"/>
                <a:ea typeface="黑体" panose="02010609060101010101" pitchFamily="49" charset="-122"/>
              </a:rPr>
              <a:t>2</a:t>
            </a:r>
            <a:r>
              <a:rPr lang="zh-CN" altLang="zh-CN" sz="1600" dirty="0">
                <a:latin typeface="Times New Roman" panose="02020603050405020304" pitchFamily="18" charset="0"/>
                <a:ea typeface="黑体" panose="02010609060101010101" pitchFamily="49" charset="-122"/>
              </a:rPr>
              <a:t>串联地输送到各执行元件。系统工作情况与手动换向阀位置的关系见表</a:t>
            </a:r>
            <a:r>
              <a:rPr lang="en-US" altLang="zh-CN" sz="1600" dirty="0">
                <a:latin typeface="Times New Roman" panose="02020603050405020304" pitchFamily="18" charset="0"/>
                <a:ea typeface="黑体" panose="02010609060101010101" pitchFamily="49" charset="-122"/>
              </a:rPr>
              <a:t>10-4</a:t>
            </a:r>
            <a:r>
              <a:rPr lang="zh-CN" altLang="zh-CN" sz="1600" dirty="0">
                <a:latin typeface="Times New Roman" panose="02020603050405020304" pitchFamily="18" charset="0"/>
                <a:ea typeface="黑体" panose="02010609060101010101" pitchFamily="49" charset="-122"/>
              </a:rPr>
              <a:t>。</a:t>
            </a:r>
          </a:p>
        </p:txBody>
      </p:sp>
      <p:pic>
        <p:nvPicPr>
          <p:cNvPr id="2" name="图片 1">
            <a:extLst>
              <a:ext uri="{FF2B5EF4-FFF2-40B4-BE49-F238E27FC236}">
                <a16:creationId xmlns:a16="http://schemas.microsoft.com/office/drawing/2014/main" id="{F7273EEA-D7D9-4774-98A3-D27BED2957E3}"/>
              </a:ext>
            </a:extLst>
          </p:cNvPr>
          <p:cNvPicPr>
            <a:picLocks noChangeAspect="1"/>
          </p:cNvPicPr>
          <p:nvPr/>
        </p:nvPicPr>
        <p:blipFill>
          <a:blip r:embed="rId2"/>
          <a:stretch>
            <a:fillRect/>
          </a:stretch>
        </p:blipFill>
        <p:spPr>
          <a:xfrm>
            <a:off x="1955731" y="2358970"/>
            <a:ext cx="5477233" cy="2532427"/>
          </a:xfrm>
          <a:prstGeom prst="rect">
            <a:avLst/>
          </a:prstGeom>
        </p:spPr>
      </p:pic>
    </p:spTree>
    <p:extLst>
      <p:ext uri="{BB962C8B-B14F-4D97-AF65-F5344CB8AC3E}">
        <p14:creationId xmlns:p14="http://schemas.microsoft.com/office/powerpoint/2010/main" val="26482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96825"/>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第四节  </a:t>
            </a:r>
            <a:r>
              <a:rPr lang="zh-CN" altLang="zh-CN" sz="3000" dirty="0">
                <a:solidFill>
                  <a:schemeClr val="bg1"/>
                </a:solidFill>
                <a:latin typeface="Times New Roman" panose="02020603050405020304" pitchFamily="18" charset="0"/>
                <a:ea typeface="黑体" panose="02010609060101010101" pitchFamily="49" charset="-122"/>
              </a:rPr>
              <a:t>汽车起重机液压系统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D33C3A2C-D10F-4782-A5FE-73FEF616CCB0}"/>
              </a:ext>
            </a:extLst>
          </p:cNvPr>
          <p:cNvSpPr/>
          <p:nvPr/>
        </p:nvSpPr>
        <p:spPr>
          <a:xfrm>
            <a:off x="882648" y="941370"/>
            <a:ext cx="7895275" cy="455253"/>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下面对各个回路动作进行叙述。</a:t>
            </a:r>
          </a:p>
        </p:txBody>
      </p:sp>
      <p:sp>
        <p:nvSpPr>
          <p:cNvPr id="8" name="直角三角形 7">
            <a:extLst>
              <a:ext uri="{FF2B5EF4-FFF2-40B4-BE49-F238E27FC236}">
                <a16:creationId xmlns:a16="http://schemas.microsoft.com/office/drawing/2014/main" id="{2C55B70B-A72B-48F0-9C0D-8F784D5FF1CD}"/>
              </a:ext>
            </a:extLst>
          </p:cNvPr>
          <p:cNvSpPr/>
          <p:nvPr/>
        </p:nvSpPr>
        <p:spPr>
          <a:xfrm rot="2637755" flipH="1" flipV="1">
            <a:off x="1130130" y="1690942"/>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9" name="圆角矩形 6">
            <a:extLst>
              <a:ext uri="{FF2B5EF4-FFF2-40B4-BE49-F238E27FC236}">
                <a16:creationId xmlns:a16="http://schemas.microsoft.com/office/drawing/2014/main" id="{6DFF7648-D6EC-4BFF-B5AD-448BCB38BF94}"/>
              </a:ext>
            </a:extLst>
          </p:cNvPr>
          <p:cNvSpPr/>
          <p:nvPr/>
        </p:nvSpPr>
        <p:spPr>
          <a:xfrm>
            <a:off x="860424" y="1438674"/>
            <a:ext cx="7423151" cy="2668144"/>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4" name="矩形 3">
            <a:extLst>
              <a:ext uri="{FF2B5EF4-FFF2-40B4-BE49-F238E27FC236}">
                <a16:creationId xmlns:a16="http://schemas.microsoft.com/office/drawing/2014/main" id="{CA7AC547-9107-49F9-B0AD-B3150D5084B9}"/>
              </a:ext>
            </a:extLst>
          </p:cNvPr>
          <p:cNvSpPr/>
          <p:nvPr/>
        </p:nvSpPr>
        <p:spPr>
          <a:xfrm>
            <a:off x="882648" y="1543781"/>
            <a:ext cx="7133648" cy="2169825"/>
          </a:xfrm>
          <a:prstGeom prst="rect">
            <a:avLst/>
          </a:prstGeom>
        </p:spPr>
        <p:txBody>
          <a:bodyPr wrap="square">
            <a:spAutoFit/>
          </a:bodyPr>
          <a:lstStyle/>
          <a:p>
            <a:pPr indent="450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支腿回路　汽车起重机的底盘前后各有两条支腿</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每一条支腿由一个液压缸驱动。两条前支腿和两条后支腿分别由三位四通手动换向阀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控制其伸出或缩回。换向阀均采用</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型中位机能</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且油路是串联的。每个液压缸的油路上均设有双向锁紧回路</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以保证支腿被可靠地锁住</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防止在起重作业时发生</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软腿</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现象或行车过程中支腿自行滑落。</a:t>
            </a:r>
            <a:endParaRPr lang="zh-CN" altLang="zh-CN"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8151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250" fill="hold"/>
                                        <p:tgtEl>
                                          <p:spTgt spid="8"/>
                                        </p:tgtEl>
                                        <p:attrNameLst>
                                          <p:attrName>ppt_x</p:attrName>
                                        </p:attrNameLst>
                                      </p:cBhvr>
                                      <p:tavLst>
                                        <p:tav tm="0">
                                          <p:val>
                                            <p:strVal val="0-#ppt_w/2"/>
                                          </p:val>
                                        </p:tav>
                                        <p:tav tm="100000">
                                          <p:val>
                                            <p:strVal val="#ppt_x"/>
                                          </p:val>
                                        </p:tav>
                                      </p:tavLst>
                                    </p:anim>
                                    <p:anim calcmode="lin" valueType="num">
                                      <p:cBhvr additive="base">
                                        <p:cTn id="20" dur="250" fill="hold"/>
                                        <p:tgtEl>
                                          <p:spTgt spid="8"/>
                                        </p:tgtEl>
                                        <p:attrNameLst>
                                          <p:attrName>ppt_y</p:attrName>
                                        </p:attrNameLst>
                                      </p:cBhvr>
                                      <p:tavLst>
                                        <p:tav tm="0">
                                          <p:val>
                                            <p:strVal val="#ppt_y"/>
                                          </p:val>
                                        </p:tav>
                                        <p:tav tm="100000">
                                          <p:val>
                                            <p:strVal val="#ppt_y"/>
                                          </p:val>
                                        </p:tav>
                                      </p:tavLst>
                                    </p:anim>
                                  </p:childTnLst>
                                </p:cTn>
                              </p:par>
                              <p:par>
                                <p:cTn id="21" presetID="22" presetClass="entr" presetSubtype="1"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9"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08478" y="89411"/>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组合机床动力滑台液压系统</a:t>
            </a: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16423225-63F6-427F-BC10-32747B01B113}"/>
              </a:ext>
            </a:extLst>
          </p:cNvPr>
          <p:cNvSpPr/>
          <p:nvPr/>
        </p:nvSpPr>
        <p:spPr>
          <a:xfrm>
            <a:off x="800959" y="922979"/>
            <a:ext cx="7091756" cy="1754326"/>
          </a:xfrm>
          <a:prstGeom prst="rect">
            <a:avLst/>
          </a:prstGeom>
        </p:spPr>
        <p:txBody>
          <a:bodyPr wrap="square">
            <a:spAutoFit/>
          </a:bodyPr>
          <a:lstStyle/>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动力滑台是组合机床</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见图</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上实现进给运动的一种通用部件</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配上动力头和主轴箱后可以对工件完成各种孔加工、端面加工等工序。液压动力滑台用液压缸驱动</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它在电气和机械装置的配合下可以实现各种自动工作循环。</a:t>
            </a:r>
          </a:p>
        </p:txBody>
      </p:sp>
      <p:pic>
        <p:nvPicPr>
          <p:cNvPr id="6" name="图片 5">
            <a:extLst>
              <a:ext uri="{FF2B5EF4-FFF2-40B4-BE49-F238E27FC236}">
                <a16:creationId xmlns:a16="http://schemas.microsoft.com/office/drawing/2014/main" id="{F16598E5-CD3D-4831-B998-69C93FDD3C89}"/>
              </a:ext>
            </a:extLst>
          </p:cNvPr>
          <p:cNvPicPr>
            <a:picLocks noChangeAspect="1"/>
          </p:cNvPicPr>
          <p:nvPr/>
        </p:nvPicPr>
        <p:blipFill>
          <a:blip r:embed="rId2"/>
          <a:stretch>
            <a:fillRect/>
          </a:stretch>
        </p:blipFill>
        <p:spPr>
          <a:xfrm>
            <a:off x="2830679" y="2205178"/>
            <a:ext cx="3482642" cy="2446232"/>
          </a:xfrm>
          <a:prstGeom prst="rect">
            <a:avLst/>
          </a:prstGeom>
        </p:spPr>
      </p:pic>
    </p:spTree>
    <p:extLst>
      <p:ext uri="{BB962C8B-B14F-4D97-AF65-F5344CB8AC3E}">
        <p14:creationId xmlns:p14="http://schemas.microsoft.com/office/powerpoint/2010/main" val="359160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96825"/>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第四节  </a:t>
            </a:r>
            <a:r>
              <a:rPr lang="zh-CN" altLang="zh-CN" sz="3000" dirty="0">
                <a:solidFill>
                  <a:schemeClr val="bg1"/>
                </a:solidFill>
                <a:latin typeface="Times New Roman" panose="02020603050405020304" pitchFamily="18" charset="0"/>
                <a:ea typeface="黑体" panose="02010609060101010101" pitchFamily="49" charset="-122"/>
              </a:rPr>
              <a:t>汽车起重机液压系统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8" name="直角三角形 7">
            <a:extLst>
              <a:ext uri="{FF2B5EF4-FFF2-40B4-BE49-F238E27FC236}">
                <a16:creationId xmlns:a16="http://schemas.microsoft.com/office/drawing/2014/main" id="{2C55B70B-A72B-48F0-9C0D-8F784D5FF1CD}"/>
              </a:ext>
            </a:extLst>
          </p:cNvPr>
          <p:cNvSpPr/>
          <p:nvPr/>
        </p:nvSpPr>
        <p:spPr>
          <a:xfrm rot="2637755" flipH="1" flipV="1">
            <a:off x="1130130" y="1690942"/>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9" name="圆角矩形 6">
            <a:extLst>
              <a:ext uri="{FF2B5EF4-FFF2-40B4-BE49-F238E27FC236}">
                <a16:creationId xmlns:a16="http://schemas.microsoft.com/office/drawing/2014/main" id="{6DFF7648-D6EC-4BFF-B5AD-448BCB38BF94}"/>
              </a:ext>
            </a:extLst>
          </p:cNvPr>
          <p:cNvSpPr/>
          <p:nvPr/>
        </p:nvSpPr>
        <p:spPr>
          <a:xfrm>
            <a:off x="860424" y="1438674"/>
            <a:ext cx="7320685" cy="239903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4" name="矩形 3">
            <a:extLst>
              <a:ext uri="{FF2B5EF4-FFF2-40B4-BE49-F238E27FC236}">
                <a16:creationId xmlns:a16="http://schemas.microsoft.com/office/drawing/2014/main" id="{CA7AC547-9107-49F9-B0AD-B3150D5084B9}"/>
              </a:ext>
            </a:extLst>
          </p:cNvPr>
          <p:cNvSpPr/>
          <p:nvPr/>
        </p:nvSpPr>
        <p:spPr>
          <a:xfrm>
            <a:off x="953942" y="1498570"/>
            <a:ext cx="7133648" cy="2169825"/>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回转回路　回转机构采用液压马达作为执行元件。液压马达通过蜗轮蜗杆减速箱和一对内啮合的齿轮来驱动转盘。转盘转速较低</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每分钟仅为</a:t>
            </a:r>
            <a:r>
              <a:rPr lang="en-US" altLang="zh-CN" dirty="0">
                <a:latin typeface="Times New Roman" panose="02020603050405020304" pitchFamily="18" charset="0"/>
                <a:ea typeface="黑体" panose="02010609060101010101" pitchFamily="49" charset="-122"/>
              </a:rPr>
              <a:t>1~3</a:t>
            </a:r>
            <a:r>
              <a:rPr lang="zh-CN" altLang="zh-CN" dirty="0">
                <a:latin typeface="Times New Roman" panose="02020603050405020304" pitchFamily="18" charset="0"/>
                <a:ea typeface="黑体" panose="02010609060101010101" pitchFamily="49" charset="-122"/>
              </a:rPr>
              <a:t>转</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故液压马达的转速也不高</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就没有必要设置液压马达的制动回路。因此</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系统中只采用一个三位四通手动换向阀</a:t>
            </a:r>
            <a:r>
              <a:rPr lang="en-US" altLang="zh-CN" dirty="0">
                <a:latin typeface="Times New Roman" panose="02020603050405020304" pitchFamily="18" charset="0"/>
                <a:ea typeface="黑体" panose="02010609060101010101" pitchFamily="49" charset="-122"/>
              </a:rPr>
              <a:t>C</a:t>
            </a:r>
            <a:r>
              <a:rPr lang="zh-CN" altLang="zh-CN" dirty="0">
                <a:latin typeface="Times New Roman" panose="02020603050405020304" pitchFamily="18" charset="0"/>
                <a:ea typeface="黑体" panose="02010609060101010101" pitchFamily="49" charset="-122"/>
              </a:rPr>
              <a:t>来控制转盘的正转、反转和不动三种工况。</a:t>
            </a:r>
          </a:p>
        </p:txBody>
      </p:sp>
    </p:spTree>
    <p:extLst>
      <p:ext uri="{BB962C8B-B14F-4D97-AF65-F5344CB8AC3E}">
        <p14:creationId xmlns:p14="http://schemas.microsoft.com/office/powerpoint/2010/main" val="398072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250" fill="hold"/>
                                        <p:tgtEl>
                                          <p:spTgt spid="8"/>
                                        </p:tgtEl>
                                        <p:attrNameLst>
                                          <p:attrName>ppt_x</p:attrName>
                                        </p:attrNameLst>
                                      </p:cBhvr>
                                      <p:tavLst>
                                        <p:tav tm="0">
                                          <p:val>
                                            <p:strVal val="0-#ppt_w/2"/>
                                          </p:val>
                                        </p:tav>
                                        <p:tav tm="100000">
                                          <p:val>
                                            <p:strVal val="#ppt_x"/>
                                          </p:val>
                                        </p:tav>
                                      </p:tavLst>
                                    </p:anim>
                                    <p:anim calcmode="lin" valueType="num">
                                      <p:cBhvr additive="base">
                                        <p:cTn id="15" dur="250" fill="hold"/>
                                        <p:tgtEl>
                                          <p:spTgt spid="8"/>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96825"/>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第四节  </a:t>
            </a:r>
            <a:r>
              <a:rPr lang="zh-CN" altLang="zh-CN" sz="3000" dirty="0">
                <a:solidFill>
                  <a:schemeClr val="bg1"/>
                </a:solidFill>
                <a:latin typeface="Times New Roman" panose="02020603050405020304" pitchFamily="18" charset="0"/>
                <a:ea typeface="黑体" panose="02010609060101010101" pitchFamily="49" charset="-122"/>
              </a:rPr>
              <a:t>汽车起重机液压系统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8" name="直角三角形 7">
            <a:extLst>
              <a:ext uri="{FF2B5EF4-FFF2-40B4-BE49-F238E27FC236}">
                <a16:creationId xmlns:a16="http://schemas.microsoft.com/office/drawing/2014/main" id="{2C55B70B-A72B-48F0-9C0D-8F784D5FF1CD}"/>
              </a:ext>
            </a:extLst>
          </p:cNvPr>
          <p:cNvSpPr/>
          <p:nvPr/>
        </p:nvSpPr>
        <p:spPr>
          <a:xfrm rot="2637755" flipH="1" flipV="1">
            <a:off x="1251394" y="1301534"/>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9" name="圆角矩形 6">
            <a:extLst>
              <a:ext uri="{FF2B5EF4-FFF2-40B4-BE49-F238E27FC236}">
                <a16:creationId xmlns:a16="http://schemas.microsoft.com/office/drawing/2014/main" id="{6DFF7648-D6EC-4BFF-B5AD-448BCB38BF94}"/>
              </a:ext>
            </a:extLst>
          </p:cNvPr>
          <p:cNvSpPr/>
          <p:nvPr/>
        </p:nvSpPr>
        <p:spPr>
          <a:xfrm>
            <a:off x="860425" y="1118174"/>
            <a:ext cx="7320685" cy="275825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4" name="矩形 3">
            <a:extLst>
              <a:ext uri="{FF2B5EF4-FFF2-40B4-BE49-F238E27FC236}">
                <a16:creationId xmlns:a16="http://schemas.microsoft.com/office/drawing/2014/main" id="{CA7AC547-9107-49F9-B0AD-B3150D5084B9}"/>
              </a:ext>
            </a:extLst>
          </p:cNvPr>
          <p:cNvSpPr/>
          <p:nvPr/>
        </p:nvSpPr>
        <p:spPr>
          <a:xfrm>
            <a:off x="978191" y="1129686"/>
            <a:ext cx="7133648" cy="1286250"/>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(3)</a:t>
            </a:r>
            <a:r>
              <a:rPr lang="zh-CN" altLang="zh-CN" dirty="0">
                <a:latin typeface="Times New Roman" panose="02020603050405020304" pitchFamily="18" charset="0"/>
                <a:ea typeface="黑体" panose="02010609060101010101" pitchFamily="49" charset="-122"/>
              </a:rPr>
              <a:t>伸缩回路　起重机的吊臂由基本臂和伸缩臂组成</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伸缩臂套在基本臂之中</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用一个由三位四通手动换向阀</a:t>
            </a:r>
            <a:r>
              <a:rPr lang="en-US" altLang="zh-CN" dirty="0">
                <a:latin typeface="Times New Roman" panose="02020603050405020304" pitchFamily="18" charset="0"/>
                <a:ea typeface="黑体" panose="02010609060101010101" pitchFamily="49" charset="-122"/>
              </a:rPr>
              <a:t>D</a:t>
            </a:r>
            <a:r>
              <a:rPr lang="zh-CN" altLang="zh-CN" dirty="0">
                <a:latin typeface="Times New Roman" panose="02020603050405020304" pitchFamily="18" charset="0"/>
                <a:ea typeface="黑体" panose="02010609060101010101" pitchFamily="49" charset="-122"/>
              </a:rPr>
              <a:t>控制的伸缩液压缸来驱动吊臂的伸出和缩回。为防止因自重而使吊臂下落</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油路中设有平衡回路。</a:t>
            </a:r>
          </a:p>
        </p:txBody>
      </p:sp>
      <p:sp>
        <p:nvSpPr>
          <p:cNvPr id="10" name="直角三角形 9">
            <a:extLst>
              <a:ext uri="{FF2B5EF4-FFF2-40B4-BE49-F238E27FC236}">
                <a16:creationId xmlns:a16="http://schemas.microsoft.com/office/drawing/2014/main" id="{8B950ACE-39BA-4843-8578-16662B8BDB2B}"/>
              </a:ext>
            </a:extLst>
          </p:cNvPr>
          <p:cNvSpPr/>
          <p:nvPr/>
        </p:nvSpPr>
        <p:spPr>
          <a:xfrm rot="2637755" flipH="1" flipV="1">
            <a:off x="1251393" y="2681545"/>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A48C95EA-7FAB-4AE9-A4E6-747DE1AAEA2F}"/>
              </a:ext>
            </a:extLst>
          </p:cNvPr>
          <p:cNvSpPr/>
          <p:nvPr/>
        </p:nvSpPr>
        <p:spPr>
          <a:xfrm>
            <a:off x="978191" y="2489163"/>
            <a:ext cx="7251415" cy="1286250"/>
          </a:xfrm>
          <a:prstGeom prst="rect">
            <a:avLst/>
          </a:prstGeom>
        </p:spPr>
        <p:txBody>
          <a:bodyPr wrap="square">
            <a:spAutoFit/>
          </a:bodyPr>
          <a:lstStyle/>
          <a:p>
            <a:pPr indent="450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变幅回路　吊臂变幅就是用一个液压缸来改变起重臂的角度。变幅液压缸由三位四通手动换向阀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E</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控制。同样</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为防止在变幅作业时因自重而使吊臂下落</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在油路中设有平衡回路。</a:t>
            </a:r>
            <a:endParaRPr lang="zh-CN" altLang="zh-CN" sz="2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1109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0-#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75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fill="hold"/>
                                        <p:tgtEl>
                                          <p:spTgt spid="10"/>
                                        </p:tgtEl>
                                        <p:attrNameLst>
                                          <p:attrName>ppt_x</p:attrName>
                                        </p:attrNameLst>
                                      </p:cBhvr>
                                      <p:tavLst>
                                        <p:tav tm="0">
                                          <p:val>
                                            <p:strVal val="0-#ppt_w/2"/>
                                          </p:val>
                                        </p:tav>
                                        <p:tav tm="100000">
                                          <p:val>
                                            <p:strVal val="#ppt_x"/>
                                          </p:val>
                                        </p:tav>
                                      </p:tavLst>
                                    </p:anim>
                                    <p:anim calcmode="lin" valueType="num">
                                      <p:cBhvr additive="base">
                                        <p:cTn id="24" dur="25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1"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 grpId="0"/>
      <p:bldP spid="10" grpId="0" animBg="1"/>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96825"/>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第四节  </a:t>
            </a:r>
            <a:r>
              <a:rPr lang="zh-CN" altLang="zh-CN" sz="3000" dirty="0">
                <a:solidFill>
                  <a:schemeClr val="bg1"/>
                </a:solidFill>
                <a:latin typeface="Times New Roman" panose="02020603050405020304" pitchFamily="18" charset="0"/>
                <a:ea typeface="黑体" panose="02010609060101010101" pitchFamily="49" charset="-122"/>
              </a:rPr>
              <a:t>汽车起重机液压系统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8" name="直角三角形 7">
            <a:extLst>
              <a:ext uri="{FF2B5EF4-FFF2-40B4-BE49-F238E27FC236}">
                <a16:creationId xmlns:a16="http://schemas.microsoft.com/office/drawing/2014/main" id="{2C55B70B-A72B-48F0-9C0D-8F784D5FF1CD}"/>
              </a:ext>
            </a:extLst>
          </p:cNvPr>
          <p:cNvSpPr/>
          <p:nvPr/>
        </p:nvSpPr>
        <p:spPr>
          <a:xfrm rot="2637755" flipH="1" flipV="1">
            <a:off x="1251394" y="1301534"/>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9" name="圆角矩形 6">
            <a:extLst>
              <a:ext uri="{FF2B5EF4-FFF2-40B4-BE49-F238E27FC236}">
                <a16:creationId xmlns:a16="http://schemas.microsoft.com/office/drawing/2014/main" id="{6DFF7648-D6EC-4BFF-B5AD-448BCB38BF94}"/>
              </a:ext>
            </a:extLst>
          </p:cNvPr>
          <p:cNvSpPr/>
          <p:nvPr/>
        </p:nvSpPr>
        <p:spPr>
          <a:xfrm>
            <a:off x="860425" y="1118174"/>
            <a:ext cx="7320685" cy="3067761"/>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4" name="矩形 3">
            <a:extLst>
              <a:ext uri="{FF2B5EF4-FFF2-40B4-BE49-F238E27FC236}">
                <a16:creationId xmlns:a16="http://schemas.microsoft.com/office/drawing/2014/main" id="{CA7AC547-9107-49F9-B0AD-B3150D5084B9}"/>
              </a:ext>
            </a:extLst>
          </p:cNvPr>
          <p:cNvSpPr/>
          <p:nvPr/>
        </p:nvSpPr>
        <p:spPr>
          <a:xfrm>
            <a:off x="983414" y="1118174"/>
            <a:ext cx="7133648" cy="3000821"/>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(5)</a:t>
            </a:r>
            <a:r>
              <a:rPr lang="zh-CN" altLang="zh-CN" dirty="0">
                <a:latin typeface="Times New Roman" panose="02020603050405020304" pitchFamily="18" charset="0"/>
                <a:ea typeface="黑体" panose="02010609060101010101" pitchFamily="49" charset="-122"/>
              </a:rPr>
              <a:t>起降回路　起降机构是汽车起动机的主要工作机构</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它是一个由大转矩液压马达带动的卷扬机。液压马达的正、反转由三位四通手动换向阀</a:t>
            </a:r>
            <a:r>
              <a:rPr lang="en-US" altLang="zh-CN" dirty="0">
                <a:latin typeface="Times New Roman" panose="02020603050405020304" pitchFamily="18" charset="0"/>
                <a:ea typeface="黑体" panose="02010609060101010101" pitchFamily="49" charset="-122"/>
              </a:rPr>
              <a:t>F</a:t>
            </a:r>
            <a:r>
              <a:rPr lang="zh-CN" altLang="zh-CN" dirty="0">
                <a:latin typeface="Times New Roman" panose="02020603050405020304" pitchFamily="18" charset="0"/>
                <a:ea typeface="黑体" panose="02010609060101010101" pitchFamily="49" charset="-122"/>
              </a:rPr>
              <a:t>控制。起重机起升速度的调节是通过改变汽车发动机的转速从而改变液压泵的输出流量和液压马达的输入流量来实现的。在液压马达的回油路上设有平衡回路</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以防止重物自由落下。此外</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在液压马达上还设有由单向节流阀和单作用闸缸组成的制动回路</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使制动器张开延时而紧闭迅速</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以避免卷扬机起停时发生溜车下滑现象。</a:t>
            </a:r>
          </a:p>
        </p:txBody>
      </p:sp>
    </p:spTree>
    <p:extLst>
      <p:ext uri="{BB962C8B-B14F-4D97-AF65-F5344CB8AC3E}">
        <p14:creationId xmlns:p14="http://schemas.microsoft.com/office/powerpoint/2010/main" val="347704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250" fill="hold"/>
                                        <p:tgtEl>
                                          <p:spTgt spid="8"/>
                                        </p:tgtEl>
                                        <p:attrNameLst>
                                          <p:attrName>ppt_x</p:attrName>
                                        </p:attrNameLst>
                                      </p:cBhvr>
                                      <p:tavLst>
                                        <p:tav tm="0">
                                          <p:val>
                                            <p:strVal val="0-#ppt_w/2"/>
                                          </p:val>
                                        </p:tav>
                                        <p:tav tm="100000">
                                          <p:val>
                                            <p:strVal val="#ppt_x"/>
                                          </p:val>
                                        </p:tav>
                                      </p:tavLst>
                                    </p:anim>
                                    <p:anim calcmode="lin" valueType="num">
                                      <p:cBhvr additive="base">
                                        <p:cTn id="15" dur="250" fill="hold"/>
                                        <p:tgtEl>
                                          <p:spTgt spid="8"/>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5">
            <a:extLst>
              <a:ext uri="{FF2B5EF4-FFF2-40B4-BE49-F238E27FC236}">
                <a16:creationId xmlns:a16="http://schemas.microsoft.com/office/drawing/2014/main" id="{87564441-3EA3-42F4-9E38-C45E202C01D4}"/>
              </a:ext>
            </a:extLst>
          </p:cNvPr>
          <p:cNvSpPr/>
          <p:nvPr/>
        </p:nvSpPr>
        <p:spPr>
          <a:xfrm>
            <a:off x="1120368" y="3444534"/>
            <a:ext cx="7418033" cy="84501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96825"/>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第四节  </a:t>
            </a:r>
            <a:r>
              <a:rPr lang="zh-CN" altLang="zh-CN" sz="3000" dirty="0">
                <a:solidFill>
                  <a:schemeClr val="bg1"/>
                </a:solidFill>
                <a:latin typeface="Times New Roman" panose="02020603050405020304" pitchFamily="18" charset="0"/>
                <a:ea typeface="黑体" panose="02010609060101010101" pitchFamily="49" charset="-122"/>
              </a:rPr>
              <a:t>汽车起重机液压系统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CA7AC547-9107-49F9-B0AD-B3150D5084B9}"/>
              </a:ext>
            </a:extLst>
          </p:cNvPr>
          <p:cNvSpPr/>
          <p:nvPr/>
        </p:nvSpPr>
        <p:spPr>
          <a:xfrm>
            <a:off x="1114518" y="891669"/>
            <a:ext cx="7267482" cy="784254"/>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从图</a:t>
            </a:r>
            <a:r>
              <a:rPr lang="en-US" altLang="zh-CN" sz="1600" dirty="0">
                <a:latin typeface="Times New Roman" panose="02020603050405020304" pitchFamily="18" charset="0"/>
                <a:ea typeface="黑体" panose="02010609060101010101" pitchFamily="49" charset="-122"/>
              </a:rPr>
              <a:t>10-7</a:t>
            </a:r>
            <a:r>
              <a:rPr lang="zh-CN" altLang="zh-CN" sz="1600" dirty="0">
                <a:latin typeface="Times New Roman" panose="02020603050405020304" pitchFamily="18" charset="0"/>
                <a:ea typeface="黑体" panose="02010609060101010101" pitchFamily="49" charset="-122"/>
              </a:rPr>
              <a:t>可以看出</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该液压系统由调压、调速、换向、锁紧、平衡、制动、多缸卸荷等回路组成</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其性能特点是</a:t>
            </a:r>
            <a:r>
              <a:rPr lang="en-US" altLang="zh-CN" sz="1600" dirty="0">
                <a:latin typeface="Times New Roman" panose="02020603050405020304" pitchFamily="18" charset="0"/>
                <a:ea typeface="黑体" panose="02010609060101010101" pitchFamily="49" charset="-122"/>
              </a:rPr>
              <a:t>:</a:t>
            </a:r>
            <a:endParaRPr lang="zh-CN" altLang="zh-CN" sz="1600" dirty="0">
              <a:latin typeface="Times New Roman" panose="02020603050405020304" pitchFamily="18" charset="0"/>
              <a:ea typeface="黑体" panose="02010609060101010101" pitchFamily="49" charset="-122"/>
            </a:endParaRPr>
          </a:p>
        </p:txBody>
      </p:sp>
      <p:sp>
        <p:nvSpPr>
          <p:cNvPr id="18" name="圆角矩形 5">
            <a:extLst>
              <a:ext uri="{FF2B5EF4-FFF2-40B4-BE49-F238E27FC236}">
                <a16:creationId xmlns:a16="http://schemas.microsoft.com/office/drawing/2014/main" id="{899EF705-90D6-43AA-8B62-1707F66833C1}"/>
              </a:ext>
            </a:extLst>
          </p:cNvPr>
          <p:cNvSpPr/>
          <p:nvPr/>
        </p:nvSpPr>
        <p:spPr>
          <a:xfrm>
            <a:off x="1125143" y="1766973"/>
            <a:ext cx="7418033" cy="492722"/>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grpSp>
        <p:nvGrpSpPr>
          <p:cNvPr id="19" name="组合 5">
            <a:extLst>
              <a:ext uri="{FF2B5EF4-FFF2-40B4-BE49-F238E27FC236}">
                <a16:creationId xmlns:a16="http://schemas.microsoft.com/office/drawing/2014/main" id="{4A6AD22A-9933-4044-93A2-54D7CAE6CA9A}"/>
              </a:ext>
            </a:extLst>
          </p:cNvPr>
          <p:cNvGrpSpPr>
            <a:grpSpLocks/>
          </p:cNvGrpSpPr>
          <p:nvPr/>
        </p:nvGrpSpPr>
        <p:grpSpPr bwMode="auto">
          <a:xfrm rot="16200000">
            <a:off x="686779" y="1841020"/>
            <a:ext cx="347294" cy="347229"/>
            <a:chOff x="5398306" y="552049"/>
            <a:chExt cx="835710" cy="731456"/>
          </a:xfrm>
        </p:grpSpPr>
        <p:sp>
          <p:nvSpPr>
            <p:cNvPr id="20" name="等腰三角形 19">
              <a:extLst>
                <a:ext uri="{FF2B5EF4-FFF2-40B4-BE49-F238E27FC236}">
                  <a16:creationId xmlns:a16="http://schemas.microsoft.com/office/drawing/2014/main" id="{6B658BDA-AE9B-46CC-BC47-292CF40D7302}"/>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1" name="等腰三角形 20">
              <a:extLst>
                <a:ext uri="{FF2B5EF4-FFF2-40B4-BE49-F238E27FC236}">
                  <a16:creationId xmlns:a16="http://schemas.microsoft.com/office/drawing/2014/main" id="{13975AAE-52FA-420D-9760-7359E93925E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 name="矩形 1">
            <a:extLst>
              <a:ext uri="{FF2B5EF4-FFF2-40B4-BE49-F238E27FC236}">
                <a16:creationId xmlns:a16="http://schemas.microsoft.com/office/drawing/2014/main" id="{4744D865-6BF5-43C9-9092-F8BA13DEED6E}"/>
              </a:ext>
            </a:extLst>
          </p:cNvPr>
          <p:cNvSpPr/>
          <p:nvPr/>
        </p:nvSpPr>
        <p:spPr>
          <a:xfrm>
            <a:off x="1134086" y="1917089"/>
            <a:ext cx="6490854" cy="253339"/>
          </a:xfrm>
          <a:prstGeom prst="rect">
            <a:avLst/>
          </a:prstGeom>
        </p:spPr>
        <p:txBody>
          <a:bodyPr wrap="square">
            <a:spAutoFit/>
          </a:bodyPr>
          <a:lstStyle/>
          <a:p>
            <a:pPr indent="432000">
              <a:lnSpc>
                <a:spcPts val="1200"/>
              </a:lnSpc>
              <a:spcAft>
                <a:spcPts val="0"/>
              </a:spcAft>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在调压回路中</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用安全阀限制系统最高压力。</a:t>
            </a:r>
            <a:endParaRPr lang="zh-CN" altLang="zh-CN" sz="16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圆角矩形 5">
            <a:extLst>
              <a:ext uri="{FF2B5EF4-FFF2-40B4-BE49-F238E27FC236}">
                <a16:creationId xmlns:a16="http://schemas.microsoft.com/office/drawing/2014/main" id="{E119BEF0-42F9-48DF-84CF-8E62CEEF9552}"/>
              </a:ext>
            </a:extLst>
          </p:cNvPr>
          <p:cNvSpPr/>
          <p:nvPr/>
        </p:nvSpPr>
        <p:spPr>
          <a:xfrm>
            <a:off x="1145398" y="2454118"/>
            <a:ext cx="7418033" cy="84501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 name="矩形 2">
            <a:extLst>
              <a:ext uri="{FF2B5EF4-FFF2-40B4-BE49-F238E27FC236}">
                <a16:creationId xmlns:a16="http://schemas.microsoft.com/office/drawing/2014/main" id="{D60123FB-402A-419B-A929-F8DCFC57101D}"/>
              </a:ext>
            </a:extLst>
          </p:cNvPr>
          <p:cNvSpPr/>
          <p:nvPr/>
        </p:nvSpPr>
        <p:spPr>
          <a:xfrm>
            <a:off x="1159391" y="2454118"/>
            <a:ext cx="7339984" cy="784254"/>
          </a:xfrm>
          <a:prstGeom prst="rect">
            <a:avLst/>
          </a:prstGeom>
        </p:spPr>
        <p:txBody>
          <a:bodyPr wrap="square">
            <a:spAutoFit/>
          </a:bodyPr>
          <a:lstStyle/>
          <a:p>
            <a:pPr indent="432000">
              <a:lnSpc>
                <a:spcPct val="150000"/>
              </a:lnSpc>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在调速回路中</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用手动调节换向阀的开度大小来调整工作机构</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起降机构除外</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的速度</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方便灵活</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但劳动强度较大。</a:t>
            </a:r>
            <a:endParaRPr lang="zh-CN" altLang="en-US" sz="1600" dirty="0">
              <a:solidFill>
                <a:schemeClr val="bg1"/>
              </a:solidFill>
              <a:latin typeface="Times New Roman" panose="02020603050405020304" pitchFamily="18" charset="0"/>
              <a:ea typeface="黑体" panose="02010609060101010101" pitchFamily="49" charset="-122"/>
            </a:endParaRPr>
          </a:p>
        </p:txBody>
      </p:sp>
      <p:grpSp>
        <p:nvGrpSpPr>
          <p:cNvPr id="23" name="组合 8">
            <a:extLst>
              <a:ext uri="{FF2B5EF4-FFF2-40B4-BE49-F238E27FC236}">
                <a16:creationId xmlns:a16="http://schemas.microsoft.com/office/drawing/2014/main" id="{17DFD6D9-F814-41EC-BB8E-0AB3BDEB3EBD}"/>
              </a:ext>
            </a:extLst>
          </p:cNvPr>
          <p:cNvGrpSpPr>
            <a:grpSpLocks/>
          </p:cNvGrpSpPr>
          <p:nvPr/>
        </p:nvGrpSpPr>
        <p:grpSpPr bwMode="auto">
          <a:xfrm flipH="1">
            <a:off x="516474" y="2573198"/>
            <a:ext cx="610656" cy="392137"/>
            <a:chOff x="5975131" y="413090"/>
            <a:chExt cx="1303171" cy="777765"/>
          </a:xfrm>
        </p:grpSpPr>
        <p:sp>
          <p:nvSpPr>
            <p:cNvPr id="24" name="等腰三角形 23">
              <a:extLst>
                <a:ext uri="{FF2B5EF4-FFF2-40B4-BE49-F238E27FC236}">
                  <a16:creationId xmlns:a16="http://schemas.microsoft.com/office/drawing/2014/main" id="{22BAF607-E143-43CA-A782-C4A5B541FD0C}"/>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5" name="等腰三角形 24">
              <a:extLst>
                <a:ext uri="{FF2B5EF4-FFF2-40B4-BE49-F238E27FC236}">
                  <a16:creationId xmlns:a16="http://schemas.microsoft.com/office/drawing/2014/main" id="{03F30AEF-97B6-4625-BB41-75D0905341C0}"/>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6" name="等腰三角形 25">
              <a:extLst>
                <a:ext uri="{FF2B5EF4-FFF2-40B4-BE49-F238E27FC236}">
                  <a16:creationId xmlns:a16="http://schemas.microsoft.com/office/drawing/2014/main" id="{8ABDB0B4-8B30-4D3C-9838-01456AD06C4D}"/>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grpSp>
        <p:nvGrpSpPr>
          <p:cNvPr id="27" name="组合 5">
            <a:extLst>
              <a:ext uri="{FF2B5EF4-FFF2-40B4-BE49-F238E27FC236}">
                <a16:creationId xmlns:a16="http://schemas.microsoft.com/office/drawing/2014/main" id="{D5D472E1-5C89-4B84-A529-A1E64E12AE4B}"/>
              </a:ext>
            </a:extLst>
          </p:cNvPr>
          <p:cNvGrpSpPr>
            <a:grpSpLocks/>
          </p:cNvGrpSpPr>
          <p:nvPr/>
        </p:nvGrpSpPr>
        <p:grpSpPr bwMode="auto">
          <a:xfrm rot="16200000">
            <a:off x="656983" y="3693427"/>
            <a:ext cx="347294" cy="347229"/>
            <a:chOff x="5398306" y="552049"/>
            <a:chExt cx="835710" cy="731456"/>
          </a:xfrm>
        </p:grpSpPr>
        <p:sp>
          <p:nvSpPr>
            <p:cNvPr id="28" name="等腰三角形 27">
              <a:extLst>
                <a:ext uri="{FF2B5EF4-FFF2-40B4-BE49-F238E27FC236}">
                  <a16:creationId xmlns:a16="http://schemas.microsoft.com/office/drawing/2014/main" id="{D4FD4356-260C-4CD1-BE54-D534F9E4F033}"/>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9" name="等腰三角形 28">
              <a:extLst>
                <a:ext uri="{FF2B5EF4-FFF2-40B4-BE49-F238E27FC236}">
                  <a16:creationId xmlns:a16="http://schemas.microsoft.com/office/drawing/2014/main" id="{EBD22832-2F6F-485A-B0B1-1EDFBECCFB92}"/>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5" name="矩形 4">
            <a:extLst>
              <a:ext uri="{FF2B5EF4-FFF2-40B4-BE49-F238E27FC236}">
                <a16:creationId xmlns:a16="http://schemas.microsoft.com/office/drawing/2014/main" id="{B2D7DD26-3B0A-41EE-BDD5-13392C5CAD55}"/>
              </a:ext>
            </a:extLst>
          </p:cNvPr>
          <p:cNvSpPr/>
          <p:nvPr/>
        </p:nvSpPr>
        <p:spPr>
          <a:xfrm>
            <a:off x="1192565" y="3444534"/>
            <a:ext cx="7273637" cy="784254"/>
          </a:xfrm>
          <a:prstGeom prst="rect">
            <a:avLst/>
          </a:prstGeom>
        </p:spPr>
        <p:txBody>
          <a:bodyPr wrap="square">
            <a:spAutoFit/>
          </a:bodyPr>
          <a:lstStyle/>
          <a:p>
            <a:pPr indent="432000">
              <a:lnSpc>
                <a:spcPct val="150000"/>
              </a:lnSpc>
              <a:spcAft>
                <a:spcPts val="0"/>
              </a:spcAft>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在锁紧回路中</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采用由液控单向阀构成的双向液压锁将前后支腿锁定在一定位置上</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工作可靠</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且有效时间长。</a:t>
            </a:r>
            <a:endParaRPr lang="zh-CN" altLang="zh-CN" sz="16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6563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1000"/>
                                        <p:tgtEl>
                                          <p:spTgt spid="23"/>
                                        </p:tgtEl>
                                      </p:cBhvr>
                                    </p:animEffect>
                                    <p:anim calcmode="lin" valueType="num">
                                      <p:cBhvr>
                                        <p:cTn id="32" dur="1000" fill="hold"/>
                                        <p:tgtEl>
                                          <p:spTgt spid="23"/>
                                        </p:tgtEl>
                                        <p:attrNameLst>
                                          <p:attrName>ppt_x</p:attrName>
                                        </p:attrNameLst>
                                      </p:cBhvr>
                                      <p:tavLst>
                                        <p:tav tm="0">
                                          <p:val>
                                            <p:strVal val="#ppt_x"/>
                                          </p:val>
                                        </p:tav>
                                        <p:tav tm="100000">
                                          <p:val>
                                            <p:strVal val="#ppt_x"/>
                                          </p:val>
                                        </p:tav>
                                      </p:tavLst>
                                    </p:anim>
                                    <p:anim calcmode="lin" valueType="num">
                                      <p:cBhvr>
                                        <p:cTn id="33" dur="1000" fill="hold"/>
                                        <p:tgtEl>
                                          <p:spTgt spid="2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1000"/>
                                        <p:tgtEl>
                                          <p:spTgt spid="22"/>
                                        </p:tgtEl>
                                      </p:cBhvr>
                                    </p:animEffect>
                                    <p:anim calcmode="lin" valueType="num">
                                      <p:cBhvr>
                                        <p:cTn id="42" dur="1000" fill="hold"/>
                                        <p:tgtEl>
                                          <p:spTgt spid="22"/>
                                        </p:tgtEl>
                                        <p:attrNameLst>
                                          <p:attrName>ppt_x</p:attrName>
                                        </p:attrNameLst>
                                      </p:cBhvr>
                                      <p:tavLst>
                                        <p:tav tm="0">
                                          <p:val>
                                            <p:strVal val="#ppt_x"/>
                                          </p:val>
                                        </p:tav>
                                        <p:tav tm="100000">
                                          <p:val>
                                            <p:strVal val="#ppt_x"/>
                                          </p:val>
                                        </p:tav>
                                      </p:tavLst>
                                    </p:anim>
                                    <p:anim calcmode="lin" valueType="num">
                                      <p:cBhvr>
                                        <p:cTn id="4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1000"/>
                                        <p:tgtEl>
                                          <p:spTgt spid="27"/>
                                        </p:tgtEl>
                                      </p:cBhvr>
                                    </p:animEffect>
                                    <p:anim calcmode="lin" valueType="num">
                                      <p:cBhvr>
                                        <p:cTn id="49" dur="1000" fill="hold"/>
                                        <p:tgtEl>
                                          <p:spTgt spid="27"/>
                                        </p:tgtEl>
                                        <p:attrNameLst>
                                          <p:attrName>ppt_x</p:attrName>
                                        </p:attrNameLst>
                                      </p:cBhvr>
                                      <p:tavLst>
                                        <p:tav tm="0">
                                          <p:val>
                                            <p:strVal val="#ppt_x"/>
                                          </p:val>
                                        </p:tav>
                                        <p:tav tm="100000">
                                          <p:val>
                                            <p:strVal val="#ppt_x"/>
                                          </p:val>
                                        </p:tav>
                                      </p:tavLst>
                                    </p:anim>
                                    <p:anim calcmode="lin" valueType="num">
                                      <p:cBhvr>
                                        <p:cTn id="50" dur="1000" fill="hold"/>
                                        <p:tgtEl>
                                          <p:spTgt spid="27"/>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1000"/>
                                        <p:tgtEl>
                                          <p:spTgt spid="31"/>
                                        </p:tgtEl>
                                      </p:cBhvr>
                                    </p:animEffect>
                                    <p:anim calcmode="lin" valueType="num">
                                      <p:cBhvr>
                                        <p:cTn id="54" dur="1000" fill="hold"/>
                                        <p:tgtEl>
                                          <p:spTgt spid="31"/>
                                        </p:tgtEl>
                                        <p:attrNameLst>
                                          <p:attrName>ppt_x</p:attrName>
                                        </p:attrNameLst>
                                      </p:cBhvr>
                                      <p:tavLst>
                                        <p:tav tm="0">
                                          <p:val>
                                            <p:strVal val="#ppt_x"/>
                                          </p:val>
                                        </p:tav>
                                        <p:tav tm="100000">
                                          <p:val>
                                            <p:strVal val="#ppt_x"/>
                                          </p:val>
                                        </p:tav>
                                      </p:tavLst>
                                    </p:anim>
                                    <p:anim calcmode="lin" valueType="num">
                                      <p:cBhvr>
                                        <p:cTn id="55" dur="1000" fill="hold"/>
                                        <p:tgtEl>
                                          <p:spTgt spid="31"/>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 grpId="0"/>
      <p:bldP spid="18" grpId="0" animBg="1"/>
      <p:bldP spid="2" grpId="0"/>
      <p:bldP spid="22" grpId="0" animBg="1"/>
      <p:bldP spid="3"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5">
            <a:extLst>
              <a:ext uri="{FF2B5EF4-FFF2-40B4-BE49-F238E27FC236}">
                <a16:creationId xmlns:a16="http://schemas.microsoft.com/office/drawing/2014/main" id="{4EDC16D9-C18E-4419-B311-C53B88C5BBDE}"/>
              </a:ext>
            </a:extLst>
          </p:cNvPr>
          <p:cNvSpPr/>
          <p:nvPr/>
        </p:nvSpPr>
        <p:spPr>
          <a:xfrm>
            <a:off x="1144727" y="2371087"/>
            <a:ext cx="7418033" cy="12179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0" name="圆角矩形 5">
            <a:extLst>
              <a:ext uri="{FF2B5EF4-FFF2-40B4-BE49-F238E27FC236}">
                <a16:creationId xmlns:a16="http://schemas.microsoft.com/office/drawing/2014/main" id="{FFC65215-51A7-40E9-9D10-1030A7593695}"/>
              </a:ext>
            </a:extLst>
          </p:cNvPr>
          <p:cNvSpPr/>
          <p:nvPr/>
        </p:nvSpPr>
        <p:spPr>
          <a:xfrm>
            <a:off x="1120366" y="1063140"/>
            <a:ext cx="7418033" cy="12179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1" name="圆角矩形 5">
            <a:extLst>
              <a:ext uri="{FF2B5EF4-FFF2-40B4-BE49-F238E27FC236}">
                <a16:creationId xmlns:a16="http://schemas.microsoft.com/office/drawing/2014/main" id="{87564441-3EA3-42F4-9E38-C45E202C01D4}"/>
              </a:ext>
            </a:extLst>
          </p:cNvPr>
          <p:cNvSpPr/>
          <p:nvPr/>
        </p:nvSpPr>
        <p:spPr>
          <a:xfrm>
            <a:off x="1144727" y="3768910"/>
            <a:ext cx="7418033" cy="84501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96825"/>
            <a:ext cx="7636329" cy="55399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第四节  </a:t>
            </a:r>
            <a:r>
              <a:rPr lang="zh-CN" altLang="zh-CN" sz="3000" dirty="0">
                <a:solidFill>
                  <a:schemeClr val="bg1"/>
                </a:solidFill>
                <a:latin typeface="Times New Roman" panose="02020603050405020304" pitchFamily="18" charset="0"/>
                <a:ea typeface="黑体" panose="02010609060101010101" pitchFamily="49" charset="-122"/>
              </a:rPr>
              <a:t>汽车起重机液压系统</a:t>
            </a: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nvGrpSpPr>
          <p:cNvPr id="19" name="组合 5">
            <a:extLst>
              <a:ext uri="{FF2B5EF4-FFF2-40B4-BE49-F238E27FC236}">
                <a16:creationId xmlns:a16="http://schemas.microsoft.com/office/drawing/2014/main" id="{4A6AD22A-9933-4044-93A2-54D7CAE6CA9A}"/>
              </a:ext>
            </a:extLst>
          </p:cNvPr>
          <p:cNvGrpSpPr>
            <a:grpSpLocks/>
          </p:cNvGrpSpPr>
          <p:nvPr/>
        </p:nvGrpSpPr>
        <p:grpSpPr bwMode="auto">
          <a:xfrm rot="16200000">
            <a:off x="665927" y="1476054"/>
            <a:ext cx="347294" cy="347229"/>
            <a:chOff x="5398306" y="552049"/>
            <a:chExt cx="835710" cy="731456"/>
          </a:xfrm>
        </p:grpSpPr>
        <p:sp>
          <p:nvSpPr>
            <p:cNvPr id="20" name="等腰三角形 19">
              <a:extLst>
                <a:ext uri="{FF2B5EF4-FFF2-40B4-BE49-F238E27FC236}">
                  <a16:creationId xmlns:a16="http://schemas.microsoft.com/office/drawing/2014/main" id="{6B658BDA-AE9B-46CC-BC47-292CF40D7302}"/>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1" name="等腰三角形 20">
              <a:extLst>
                <a:ext uri="{FF2B5EF4-FFF2-40B4-BE49-F238E27FC236}">
                  <a16:creationId xmlns:a16="http://schemas.microsoft.com/office/drawing/2014/main" id="{13975AAE-52FA-420D-9760-7359E93925E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 name="矩形 1">
            <a:extLst>
              <a:ext uri="{FF2B5EF4-FFF2-40B4-BE49-F238E27FC236}">
                <a16:creationId xmlns:a16="http://schemas.microsoft.com/office/drawing/2014/main" id="{4744D865-6BF5-43C9-9092-F8BA13DEED6E}"/>
              </a:ext>
            </a:extLst>
          </p:cNvPr>
          <p:cNvSpPr/>
          <p:nvPr/>
        </p:nvSpPr>
        <p:spPr>
          <a:xfrm>
            <a:off x="1192564" y="1080714"/>
            <a:ext cx="7210217" cy="1153586"/>
          </a:xfrm>
          <a:prstGeom prst="rect">
            <a:avLst/>
          </a:prstGeom>
        </p:spPr>
        <p:txBody>
          <a:bodyPr wrap="square">
            <a:spAutoFit/>
          </a:bodyPr>
          <a:lstStyle/>
          <a:p>
            <a:pPr indent="432000">
              <a:lnSpc>
                <a:spcPct val="150000"/>
              </a:lnSpc>
              <a:spcAft>
                <a:spcPts val="0"/>
              </a:spcAft>
            </a:pPr>
            <a:r>
              <a:rPr lang="en-US" altLang="zh-CN" sz="1600" dirty="0">
                <a:solidFill>
                  <a:schemeClr val="bg1"/>
                </a:solidFill>
                <a:latin typeface="Times New Roman" panose="02020603050405020304" pitchFamily="18" charset="0"/>
                <a:ea typeface="黑体" panose="02010609060101010101" pitchFamily="49" charset="-122"/>
              </a:rPr>
              <a:t>4)</a:t>
            </a:r>
            <a:r>
              <a:rPr lang="zh-CN" altLang="zh-CN" sz="1600" dirty="0">
                <a:solidFill>
                  <a:schemeClr val="bg1"/>
                </a:solidFill>
                <a:latin typeface="Times New Roman" panose="02020603050405020304" pitchFamily="18" charset="0"/>
                <a:ea typeface="黑体" panose="02010609060101010101" pitchFamily="49" charset="-122"/>
              </a:rPr>
              <a:t>在平衡回路中</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采用经过改进的单向液控顺序阀作平衡阀</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以防止在起升、吊臂伸缩和变幅作业过程中因重物自重而下降</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工作可靠</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但在一个方向有背压</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造成一定的功率损耗。</a:t>
            </a:r>
            <a:endParaRPr lang="zh-CN" altLang="zh-CN" sz="16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D60123FB-402A-419B-A929-F8DCFC57101D}"/>
              </a:ext>
            </a:extLst>
          </p:cNvPr>
          <p:cNvSpPr/>
          <p:nvPr/>
        </p:nvSpPr>
        <p:spPr>
          <a:xfrm>
            <a:off x="1222776" y="2371087"/>
            <a:ext cx="7339984" cy="1153586"/>
          </a:xfrm>
          <a:prstGeom prst="rect">
            <a:avLst/>
          </a:prstGeom>
        </p:spPr>
        <p:txBody>
          <a:bodyPr wrap="square">
            <a:spAutoFit/>
          </a:bodyPr>
          <a:lstStyle/>
          <a:p>
            <a:pPr indent="432000">
              <a:lnSpc>
                <a:spcPct val="150000"/>
              </a:lnSpc>
            </a:pPr>
            <a:r>
              <a:rPr lang="en-US" altLang="zh-CN" sz="1600" dirty="0">
                <a:solidFill>
                  <a:schemeClr val="bg1"/>
                </a:solidFill>
                <a:latin typeface="Times New Roman" panose="02020603050405020304" pitchFamily="18" charset="0"/>
                <a:ea typeface="黑体" panose="02010609060101010101" pitchFamily="49" charset="-122"/>
              </a:rPr>
              <a:t>5)</a:t>
            </a:r>
            <a:r>
              <a:rPr lang="zh-CN" altLang="zh-CN" sz="1600" dirty="0">
                <a:solidFill>
                  <a:schemeClr val="bg1"/>
                </a:solidFill>
                <a:latin typeface="Times New Roman" panose="02020603050405020304" pitchFamily="18" charset="0"/>
                <a:ea typeface="黑体" panose="02010609060101010101" pitchFamily="49" charset="-122"/>
              </a:rPr>
              <a:t>在多缸卸荷回路中</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采用三位换向阀</a:t>
            </a:r>
            <a:r>
              <a:rPr lang="en-US" altLang="zh-CN" sz="1600" dirty="0">
                <a:solidFill>
                  <a:schemeClr val="bg1"/>
                </a:solidFill>
                <a:latin typeface="Times New Roman" panose="02020603050405020304" pitchFamily="18" charset="0"/>
                <a:ea typeface="黑体" panose="02010609060101010101" pitchFamily="49" charset="-122"/>
              </a:rPr>
              <a:t>M</a:t>
            </a:r>
            <a:r>
              <a:rPr lang="zh-CN" altLang="zh-CN" sz="1600" dirty="0">
                <a:solidFill>
                  <a:schemeClr val="bg1"/>
                </a:solidFill>
                <a:latin typeface="Times New Roman" panose="02020603050405020304" pitchFamily="18" charset="0"/>
                <a:ea typeface="黑体" panose="02010609060101010101" pitchFamily="49" charset="-122"/>
              </a:rPr>
              <a:t>型中位机能并将油路串联起来</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使任何一个工作机构既可单独动作</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也可在轻载下任意组合地同时动作。但</a:t>
            </a:r>
            <a:r>
              <a:rPr lang="en-US" altLang="zh-CN" sz="1600" dirty="0">
                <a:solidFill>
                  <a:schemeClr val="bg1"/>
                </a:solidFill>
                <a:latin typeface="Times New Roman" panose="02020603050405020304" pitchFamily="18" charset="0"/>
                <a:ea typeface="黑体" panose="02010609060101010101" pitchFamily="49" charset="-122"/>
              </a:rPr>
              <a:t>6</a:t>
            </a:r>
            <a:r>
              <a:rPr lang="zh-CN" altLang="zh-CN" sz="1600" dirty="0">
                <a:solidFill>
                  <a:schemeClr val="bg1"/>
                </a:solidFill>
                <a:latin typeface="Times New Roman" panose="02020603050405020304" pitchFamily="18" charset="0"/>
                <a:ea typeface="黑体" panose="02010609060101010101" pitchFamily="49" charset="-122"/>
              </a:rPr>
              <a:t>个换向阀串接</a:t>
            </a:r>
            <a:r>
              <a:rPr lang="en-US" altLang="zh-CN" sz="1600" dirty="0">
                <a:solidFill>
                  <a:schemeClr val="bg1"/>
                </a:solidFill>
                <a:latin typeface="Times New Roman" panose="02020603050405020304" pitchFamily="18" charset="0"/>
                <a:ea typeface="黑体" panose="02010609060101010101" pitchFamily="49" charset="-122"/>
              </a:rPr>
              <a:t>,</a:t>
            </a:r>
            <a:r>
              <a:rPr lang="zh-CN" altLang="zh-CN" sz="1600" dirty="0">
                <a:solidFill>
                  <a:schemeClr val="bg1"/>
                </a:solidFill>
                <a:latin typeface="Times New Roman" panose="02020603050405020304" pitchFamily="18" charset="0"/>
                <a:ea typeface="黑体" panose="02010609060101010101" pitchFamily="49" charset="-122"/>
              </a:rPr>
              <a:t>也使液压泵的卸荷压力加大。</a:t>
            </a:r>
          </a:p>
        </p:txBody>
      </p:sp>
      <p:grpSp>
        <p:nvGrpSpPr>
          <p:cNvPr id="23" name="组合 8">
            <a:extLst>
              <a:ext uri="{FF2B5EF4-FFF2-40B4-BE49-F238E27FC236}">
                <a16:creationId xmlns:a16="http://schemas.microsoft.com/office/drawing/2014/main" id="{17DFD6D9-F814-41EC-BB8E-0AB3BDEB3EBD}"/>
              </a:ext>
            </a:extLst>
          </p:cNvPr>
          <p:cNvGrpSpPr>
            <a:grpSpLocks/>
          </p:cNvGrpSpPr>
          <p:nvPr/>
        </p:nvGrpSpPr>
        <p:grpSpPr bwMode="auto">
          <a:xfrm flipH="1">
            <a:off x="427345" y="2576946"/>
            <a:ext cx="610656" cy="392137"/>
            <a:chOff x="5975131" y="413090"/>
            <a:chExt cx="1303171" cy="777765"/>
          </a:xfrm>
        </p:grpSpPr>
        <p:sp>
          <p:nvSpPr>
            <p:cNvPr id="24" name="等腰三角形 23">
              <a:extLst>
                <a:ext uri="{FF2B5EF4-FFF2-40B4-BE49-F238E27FC236}">
                  <a16:creationId xmlns:a16="http://schemas.microsoft.com/office/drawing/2014/main" id="{22BAF607-E143-43CA-A782-C4A5B541FD0C}"/>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5" name="等腰三角形 24">
              <a:extLst>
                <a:ext uri="{FF2B5EF4-FFF2-40B4-BE49-F238E27FC236}">
                  <a16:creationId xmlns:a16="http://schemas.microsoft.com/office/drawing/2014/main" id="{03F30AEF-97B6-4625-BB41-75D0905341C0}"/>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6" name="等腰三角形 25">
              <a:extLst>
                <a:ext uri="{FF2B5EF4-FFF2-40B4-BE49-F238E27FC236}">
                  <a16:creationId xmlns:a16="http://schemas.microsoft.com/office/drawing/2014/main" id="{8ABDB0B4-8B30-4D3C-9838-01456AD06C4D}"/>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grpSp>
        <p:nvGrpSpPr>
          <p:cNvPr id="27" name="组合 5">
            <a:extLst>
              <a:ext uri="{FF2B5EF4-FFF2-40B4-BE49-F238E27FC236}">
                <a16:creationId xmlns:a16="http://schemas.microsoft.com/office/drawing/2014/main" id="{D5D472E1-5C89-4B84-A529-A1E64E12AE4B}"/>
              </a:ext>
            </a:extLst>
          </p:cNvPr>
          <p:cNvGrpSpPr>
            <a:grpSpLocks/>
          </p:cNvGrpSpPr>
          <p:nvPr/>
        </p:nvGrpSpPr>
        <p:grpSpPr bwMode="auto">
          <a:xfrm rot="16200000">
            <a:off x="665927" y="4010793"/>
            <a:ext cx="347294" cy="347229"/>
            <a:chOff x="5398306" y="552049"/>
            <a:chExt cx="835710" cy="731456"/>
          </a:xfrm>
        </p:grpSpPr>
        <p:sp>
          <p:nvSpPr>
            <p:cNvPr id="28" name="等腰三角形 27">
              <a:extLst>
                <a:ext uri="{FF2B5EF4-FFF2-40B4-BE49-F238E27FC236}">
                  <a16:creationId xmlns:a16="http://schemas.microsoft.com/office/drawing/2014/main" id="{D4FD4356-260C-4CD1-BE54-D534F9E4F033}"/>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9" name="等腰三角形 28">
              <a:extLst>
                <a:ext uri="{FF2B5EF4-FFF2-40B4-BE49-F238E27FC236}">
                  <a16:creationId xmlns:a16="http://schemas.microsoft.com/office/drawing/2014/main" id="{EBD22832-2F6F-485A-B0B1-1EDFBECCFB92}"/>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6" name="矩形 5">
            <a:extLst>
              <a:ext uri="{FF2B5EF4-FFF2-40B4-BE49-F238E27FC236}">
                <a16:creationId xmlns:a16="http://schemas.microsoft.com/office/drawing/2014/main" id="{36B7BFCC-0DD1-4B5C-BF16-5E164DF28E30}"/>
              </a:ext>
            </a:extLst>
          </p:cNvPr>
          <p:cNvSpPr/>
          <p:nvPr/>
        </p:nvSpPr>
        <p:spPr>
          <a:xfrm>
            <a:off x="1276508" y="3768910"/>
            <a:ext cx="7126273" cy="784254"/>
          </a:xfrm>
          <a:prstGeom prst="rect">
            <a:avLst/>
          </a:prstGeom>
        </p:spPr>
        <p:txBody>
          <a:bodyPr wrap="square">
            <a:spAutoFit/>
          </a:bodyPr>
          <a:lstStyle/>
          <a:p>
            <a:pPr indent="432000">
              <a:lnSpc>
                <a:spcPct val="150000"/>
              </a:lnSpc>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在制动回路中</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采用由单向节流阀和单作用闸缸构成的制动器</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工作可靠</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且制动动作快</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松开动作慢</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确保安全。</a:t>
            </a:r>
            <a:endParaRPr lang="zh-CN" altLang="en-US" sz="1600" dirty="0">
              <a:solidFill>
                <a:schemeClr val="bg1"/>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19801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1000"/>
                                        <p:tgtEl>
                                          <p:spTgt spid="32"/>
                                        </p:tgtEl>
                                      </p:cBhvr>
                                    </p:animEffect>
                                    <p:anim calcmode="lin" valueType="num">
                                      <p:cBhvr>
                                        <p:cTn id="30" dur="1000" fill="hold"/>
                                        <p:tgtEl>
                                          <p:spTgt spid="32"/>
                                        </p:tgtEl>
                                        <p:attrNameLst>
                                          <p:attrName>ppt_x</p:attrName>
                                        </p:attrNameLst>
                                      </p:cBhvr>
                                      <p:tavLst>
                                        <p:tav tm="0">
                                          <p:val>
                                            <p:strVal val="#ppt_x"/>
                                          </p:val>
                                        </p:tav>
                                        <p:tav tm="100000">
                                          <p:val>
                                            <p:strVal val="#ppt_x"/>
                                          </p:val>
                                        </p:tav>
                                      </p:tavLst>
                                    </p:anim>
                                    <p:anim calcmode="lin" valueType="num">
                                      <p:cBhvr>
                                        <p:cTn id="31" dur="1000" fill="hold"/>
                                        <p:tgtEl>
                                          <p:spTgt spid="3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1000"/>
                                        <p:tgtEl>
                                          <p:spTgt spid="3"/>
                                        </p:tgtEl>
                                      </p:cBhvr>
                                    </p:animEffect>
                                    <p:anim calcmode="lin" valueType="num">
                                      <p:cBhvr>
                                        <p:cTn id="35" dur="1000" fill="hold"/>
                                        <p:tgtEl>
                                          <p:spTgt spid="3"/>
                                        </p:tgtEl>
                                        <p:attrNameLst>
                                          <p:attrName>ppt_x</p:attrName>
                                        </p:attrNameLst>
                                      </p:cBhvr>
                                      <p:tavLst>
                                        <p:tav tm="0">
                                          <p:val>
                                            <p:strVal val="#ppt_x"/>
                                          </p:val>
                                        </p:tav>
                                        <p:tav tm="100000">
                                          <p:val>
                                            <p:strVal val="#ppt_x"/>
                                          </p:val>
                                        </p:tav>
                                      </p:tavLst>
                                    </p:anim>
                                    <p:anim calcmode="lin" valueType="num">
                                      <p:cBhvr>
                                        <p:cTn id="3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1000"/>
                                        <p:tgtEl>
                                          <p:spTgt spid="27"/>
                                        </p:tgtEl>
                                      </p:cBhvr>
                                    </p:animEffect>
                                    <p:anim calcmode="lin" valueType="num">
                                      <p:cBhvr>
                                        <p:cTn id="42" dur="1000" fill="hold"/>
                                        <p:tgtEl>
                                          <p:spTgt spid="27"/>
                                        </p:tgtEl>
                                        <p:attrNameLst>
                                          <p:attrName>ppt_x</p:attrName>
                                        </p:attrNameLst>
                                      </p:cBhvr>
                                      <p:tavLst>
                                        <p:tav tm="0">
                                          <p:val>
                                            <p:strVal val="#ppt_x"/>
                                          </p:val>
                                        </p:tav>
                                        <p:tav tm="100000">
                                          <p:val>
                                            <p:strVal val="#ppt_x"/>
                                          </p:val>
                                        </p:tav>
                                      </p:tavLst>
                                    </p:anim>
                                    <p:anim calcmode="lin" valueType="num">
                                      <p:cBhvr>
                                        <p:cTn id="43" dur="1000" fill="hold"/>
                                        <p:tgtEl>
                                          <p:spTgt spid="2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strVal val="#ppt_x"/>
                                          </p:val>
                                        </p:tav>
                                        <p:tav tm="100000">
                                          <p:val>
                                            <p:strVal val="#ppt_x"/>
                                          </p:val>
                                        </p:tav>
                                      </p:tavLst>
                                    </p:anim>
                                    <p:anim calcmode="lin" valueType="num">
                                      <p:cBhvr>
                                        <p:cTn id="48" dur="1000" fill="hold"/>
                                        <p:tgtEl>
                                          <p:spTgt spid="3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1000"/>
                                        <p:tgtEl>
                                          <p:spTgt spid="6"/>
                                        </p:tgtEl>
                                      </p:cBhvr>
                                    </p:animEffect>
                                    <p:anim calcmode="lin" valueType="num">
                                      <p:cBhvr>
                                        <p:cTn id="52" dur="1000" fill="hold"/>
                                        <p:tgtEl>
                                          <p:spTgt spid="6"/>
                                        </p:tgtEl>
                                        <p:attrNameLst>
                                          <p:attrName>ppt_x</p:attrName>
                                        </p:attrNameLst>
                                      </p:cBhvr>
                                      <p:tavLst>
                                        <p:tav tm="0">
                                          <p:val>
                                            <p:strVal val="#ppt_x"/>
                                          </p:val>
                                        </p:tav>
                                        <p:tav tm="100000">
                                          <p:val>
                                            <p:strVal val="#ppt_x"/>
                                          </p:val>
                                        </p:tav>
                                      </p:tavLst>
                                    </p:anim>
                                    <p:anim calcmode="lin" valueType="num">
                                      <p:cBhvr>
                                        <p:cTn id="5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0" grpId="0" animBg="1"/>
      <p:bldP spid="31" grpId="0" animBg="1"/>
      <p:bldP spid="2" grpId="0"/>
      <p:bldP spid="3" grpId="0"/>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1658142" y="1523322"/>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8000" b="0" i="0" u="none" strike="noStrike" kern="1200" cap="none" spc="0" normalizeH="0" baseline="0" noProof="0" dirty="0">
                <a:ln>
                  <a:noFill/>
                </a:ln>
                <a:solidFill>
                  <a:srgbClr val="FFFFFF"/>
                </a:solidFill>
                <a:effectLst/>
                <a:uLnTx/>
                <a:uFillTx/>
                <a:latin typeface="Times New Roman" panose="02020603050405020304" pitchFamily="18" charset="0"/>
                <a:ea typeface="方正中倩简体" panose="03000509000000000000" pitchFamily="65" charset="-122"/>
                <a:cs typeface="Open Sans" panose="020B0604020202020204" charset="0"/>
              </a:rPr>
              <a:t>五、</a:t>
            </a:r>
          </a:p>
        </p:txBody>
      </p:sp>
      <p:sp>
        <p:nvSpPr>
          <p:cNvPr id="4" name="矩形 3">
            <a:extLst>
              <a:ext uri="{FF2B5EF4-FFF2-40B4-BE49-F238E27FC236}">
                <a16:creationId xmlns:a16="http://schemas.microsoft.com/office/drawing/2014/main" id="{FAE06C64-609A-4F36-A730-9AD9211085B4}"/>
              </a:ext>
            </a:extLst>
          </p:cNvPr>
          <p:cNvSpPr/>
          <p:nvPr/>
        </p:nvSpPr>
        <p:spPr>
          <a:xfrm>
            <a:off x="3389041" y="1523322"/>
            <a:ext cx="4376431" cy="1323439"/>
          </a:xfrm>
          <a:prstGeom prst="rect">
            <a:avLst/>
          </a:prstGeom>
        </p:spPr>
        <p:txBody>
          <a:bodyPr wrap="square">
            <a:spAutoFit/>
          </a:bodyPr>
          <a:lstStyle/>
          <a:p>
            <a:r>
              <a:rPr lang="zh-CN" altLang="zh-CN" sz="4000" dirty="0">
                <a:solidFill>
                  <a:srgbClr val="FFC000"/>
                </a:solidFill>
                <a:latin typeface="Times New Roman" panose="02020603050405020304" pitchFamily="18" charset="0"/>
              </a:rPr>
              <a:t>电液比例</a:t>
            </a:r>
            <a:endParaRPr lang="en-US" altLang="zh-CN" sz="4000" dirty="0">
              <a:solidFill>
                <a:srgbClr val="FFC000"/>
              </a:solidFill>
              <a:latin typeface="Times New Roman" panose="02020603050405020304" pitchFamily="18" charset="0"/>
            </a:endParaRPr>
          </a:p>
          <a:p>
            <a:r>
              <a:rPr lang="zh-CN" altLang="zh-CN" sz="4000" dirty="0">
                <a:solidFill>
                  <a:srgbClr val="FFC000"/>
                </a:solidFill>
                <a:latin typeface="Times New Roman" panose="02020603050405020304" pitchFamily="18" charset="0"/>
              </a:rPr>
              <a:t>控制系统</a:t>
            </a:r>
          </a:p>
        </p:txBody>
      </p:sp>
    </p:spTree>
    <p:extLst>
      <p:ext uri="{BB962C8B-B14F-4D97-AF65-F5344CB8AC3E}">
        <p14:creationId xmlns:p14="http://schemas.microsoft.com/office/powerpoint/2010/main" val="65343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45252" y="1187829"/>
            <a:ext cx="7538323" cy="3000821"/>
          </a:xfrm>
          <a:prstGeom prst="rect">
            <a:avLst/>
          </a:prstGeom>
        </p:spPr>
        <p:txBody>
          <a:bodyPr wrap="square">
            <a:spAutoFit/>
          </a:bodyPr>
          <a:lstStyle/>
          <a:p>
            <a:pPr indent="450000">
              <a:lnSpc>
                <a:spcPct val="150000"/>
              </a:lnSpc>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电液比例控制系统中的控制元件为电液比例阀。它接受电信号的指令</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连续地控制系统的压力、流量等参数</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使之与输入电信号成比例地变化。电液比例控制系统按输出参数有无反馈可分为电液比例闭环控制系统和电液比例开环控制系统。开环系统一般由控制装置</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比例放大器和比例阀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、执行装置</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液压缸或液压马达</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、能源装置</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定量液压泵、变量液压泵或比例变量液压泵</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等组成</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闭环系统除构成开环系统的装置外</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还有反馈检测装置。闭环系统较开环系统有更快响应和更高的控制精度和抗干扰能力。</a:t>
            </a:r>
            <a:endParaRPr lang="zh-CN" altLang="en-US" dirty="0">
              <a:latin typeface="Times New Roman" panose="02020603050405020304" pitchFamily="18" charset="0"/>
              <a:ea typeface="黑体" panose="02010609060101010101" pitchFamily="49" charset="-122"/>
            </a:endParaRPr>
          </a:p>
        </p:txBody>
      </p:sp>
      <p:sp>
        <p:nvSpPr>
          <p:cNvPr id="33" name="圆角矩形 6">
            <a:extLst>
              <a:ext uri="{FF2B5EF4-FFF2-40B4-BE49-F238E27FC236}">
                <a16:creationId xmlns:a16="http://schemas.microsoft.com/office/drawing/2014/main" id="{E8C92808-6DAB-40C1-97F0-1EFAAF5DC025}"/>
              </a:ext>
            </a:extLst>
          </p:cNvPr>
          <p:cNvSpPr/>
          <p:nvPr/>
        </p:nvSpPr>
        <p:spPr>
          <a:xfrm>
            <a:off x="626031" y="1132145"/>
            <a:ext cx="7905475" cy="3150929"/>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09356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1121854" y="1344728"/>
            <a:ext cx="6962119" cy="2169825"/>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电液比例控制系统的突出优点是可以明显地简化系统</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实现复杂的程序控制</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并可利用电液结合提高产品的机电一体化水平</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便于信号远距离传输和计算机控制。</a:t>
            </a:r>
          </a:p>
          <a:p>
            <a:pPr indent="450000">
              <a:lnSpc>
                <a:spcPct val="150000"/>
              </a:lnSpc>
            </a:pPr>
            <a:r>
              <a:rPr lang="zh-CN" altLang="zh-CN" dirty="0">
                <a:latin typeface="Times New Roman" panose="02020603050405020304" pitchFamily="18" charset="0"/>
                <a:ea typeface="黑体" panose="02010609060101010101" pitchFamily="49" charset="-122"/>
              </a:rPr>
              <a:t>电液比例控制系统可以对压力、力、转矩进行控制</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对位置、转角进行控制</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也可以对转速、速度进行控制。</a:t>
            </a:r>
          </a:p>
        </p:txBody>
      </p:sp>
      <p:sp>
        <p:nvSpPr>
          <p:cNvPr id="33" name="圆角矩形 6">
            <a:extLst>
              <a:ext uri="{FF2B5EF4-FFF2-40B4-BE49-F238E27FC236}">
                <a16:creationId xmlns:a16="http://schemas.microsoft.com/office/drawing/2014/main" id="{E8C92808-6DAB-40C1-97F0-1EFAAF5DC025}"/>
              </a:ext>
            </a:extLst>
          </p:cNvPr>
          <p:cNvSpPr/>
          <p:nvPr/>
        </p:nvSpPr>
        <p:spPr>
          <a:xfrm>
            <a:off x="983414" y="1187829"/>
            <a:ext cx="7239000" cy="258060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6012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2462036" y="905335"/>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一、塑料注射成型机电液比例控制系统</a:t>
            </a:r>
          </a:p>
        </p:txBody>
      </p:sp>
      <p:sp>
        <p:nvSpPr>
          <p:cNvPr id="8" name="直角三角形 7">
            <a:extLst>
              <a:ext uri="{FF2B5EF4-FFF2-40B4-BE49-F238E27FC236}">
                <a16:creationId xmlns:a16="http://schemas.microsoft.com/office/drawing/2014/main" id="{8966CCC0-C502-4B0F-8E87-35F70BE5B356}"/>
              </a:ext>
            </a:extLst>
          </p:cNvPr>
          <p:cNvSpPr/>
          <p:nvPr/>
        </p:nvSpPr>
        <p:spPr>
          <a:xfrm rot="18962245" flipV="1">
            <a:off x="216642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9" name="直角三角形 8">
            <a:extLst>
              <a:ext uri="{FF2B5EF4-FFF2-40B4-BE49-F238E27FC236}">
                <a16:creationId xmlns:a16="http://schemas.microsoft.com/office/drawing/2014/main" id="{51DAB115-A909-4441-A4E7-0CF95D1EFD2A}"/>
              </a:ext>
            </a:extLst>
          </p:cNvPr>
          <p:cNvSpPr/>
          <p:nvPr/>
        </p:nvSpPr>
        <p:spPr>
          <a:xfrm rot="18962245" flipV="1">
            <a:off x="2316674"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0" name="直角三角形 9">
            <a:extLst>
              <a:ext uri="{FF2B5EF4-FFF2-40B4-BE49-F238E27FC236}">
                <a16:creationId xmlns:a16="http://schemas.microsoft.com/office/drawing/2014/main" id="{7DEA4B7A-64E9-4968-92C5-7527EFC71793}"/>
              </a:ext>
            </a:extLst>
          </p:cNvPr>
          <p:cNvSpPr/>
          <p:nvPr/>
        </p:nvSpPr>
        <p:spPr>
          <a:xfrm rot="2637755" flipH="1" flipV="1">
            <a:off x="6770217"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1" name="直角三角形 10">
            <a:extLst>
              <a:ext uri="{FF2B5EF4-FFF2-40B4-BE49-F238E27FC236}">
                <a16:creationId xmlns:a16="http://schemas.microsoft.com/office/drawing/2014/main" id="{D6FFF38D-0180-470F-96FD-BE20BF7AB84F}"/>
              </a:ext>
            </a:extLst>
          </p:cNvPr>
          <p:cNvSpPr/>
          <p:nvPr/>
        </p:nvSpPr>
        <p:spPr>
          <a:xfrm rot="2637755" flipH="1" flipV="1">
            <a:off x="6920464"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2" name="矩形 1">
            <a:extLst>
              <a:ext uri="{FF2B5EF4-FFF2-40B4-BE49-F238E27FC236}">
                <a16:creationId xmlns:a16="http://schemas.microsoft.com/office/drawing/2014/main" id="{62BD1FEC-637C-47C7-9518-7F4840374917}"/>
              </a:ext>
            </a:extLst>
          </p:cNvPr>
          <p:cNvSpPr/>
          <p:nvPr/>
        </p:nvSpPr>
        <p:spPr>
          <a:xfrm>
            <a:off x="860425" y="1355088"/>
            <a:ext cx="7322127" cy="1286250"/>
          </a:xfrm>
          <a:prstGeom prst="rect">
            <a:avLst/>
          </a:prstGeom>
        </p:spPr>
        <p:txBody>
          <a:bodyPr wrap="square">
            <a:spAutoFit/>
          </a:bodyPr>
          <a:lstStyle/>
          <a:p>
            <a:pPr indent="450000">
              <a:lnSpc>
                <a:spcPct val="150000"/>
              </a:lnSpc>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塑料注射成型机又称注塑机</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用于热塑性塑料的成形加工。它将颗粒塑料加热熔化后</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高压快速注入模腔</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经一定时间的保压、冷却后成为塑料制品。在塑料机械中</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注塑机的应用最广。</a:t>
            </a:r>
            <a:endParaRPr lang="zh-CN" altLang="en-US" dirty="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4A1F1698-0813-4C7A-B746-5C6DB5D2E8EE}"/>
              </a:ext>
            </a:extLst>
          </p:cNvPr>
          <p:cNvSpPr/>
          <p:nvPr/>
        </p:nvSpPr>
        <p:spPr>
          <a:xfrm>
            <a:off x="860425" y="2583814"/>
            <a:ext cx="3011722" cy="455253"/>
          </a:xfrm>
          <a:prstGeom prst="rect">
            <a:avLst/>
          </a:prstGeom>
        </p:spPr>
        <p:txBody>
          <a:bodyPr wrap="none">
            <a:spAutoFit/>
          </a:bodyPr>
          <a:lstStyle/>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注塑机的工作循环如下</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圆角矩形 5">
            <a:extLst>
              <a:ext uri="{FF2B5EF4-FFF2-40B4-BE49-F238E27FC236}">
                <a16:creationId xmlns:a16="http://schemas.microsoft.com/office/drawing/2014/main" id="{CB5AF489-E35E-4D59-97A5-0780CCB0A29B}"/>
              </a:ext>
            </a:extLst>
          </p:cNvPr>
          <p:cNvSpPr/>
          <p:nvPr/>
        </p:nvSpPr>
        <p:spPr>
          <a:xfrm>
            <a:off x="929362" y="3141666"/>
            <a:ext cx="7418033" cy="95957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grpSp>
        <p:nvGrpSpPr>
          <p:cNvPr id="18" name="组合 5">
            <a:extLst>
              <a:ext uri="{FF2B5EF4-FFF2-40B4-BE49-F238E27FC236}">
                <a16:creationId xmlns:a16="http://schemas.microsoft.com/office/drawing/2014/main" id="{1231B0F2-14F1-4B85-902C-AF70C0AE6272}"/>
              </a:ext>
            </a:extLst>
          </p:cNvPr>
          <p:cNvGrpSpPr>
            <a:grpSpLocks/>
          </p:cNvGrpSpPr>
          <p:nvPr/>
        </p:nvGrpSpPr>
        <p:grpSpPr bwMode="auto">
          <a:xfrm rot="16200000">
            <a:off x="483369" y="3440561"/>
            <a:ext cx="347294" cy="347229"/>
            <a:chOff x="5398306" y="552049"/>
            <a:chExt cx="835710" cy="731456"/>
          </a:xfrm>
        </p:grpSpPr>
        <p:sp>
          <p:nvSpPr>
            <p:cNvPr id="19" name="等腰三角形 18">
              <a:extLst>
                <a:ext uri="{FF2B5EF4-FFF2-40B4-BE49-F238E27FC236}">
                  <a16:creationId xmlns:a16="http://schemas.microsoft.com/office/drawing/2014/main" id="{8A70E5C5-1B7C-4BFA-804C-680FB8833863}"/>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0" name="等腰三角形 19">
              <a:extLst>
                <a:ext uri="{FF2B5EF4-FFF2-40B4-BE49-F238E27FC236}">
                  <a16:creationId xmlns:a16="http://schemas.microsoft.com/office/drawing/2014/main" id="{40F7F485-6DF5-49D3-8D1A-0671E5298AC8}"/>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5" name="矩形 4">
            <a:extLst>
              <a:ext uri="{FF2B5EF4-FFF2-40B4-BE49-F238E27FC236}">
                <a16:creationId xmlns:a16="http://schemas.microsoft.com/office/drawing/2014/main" id="{4D3BD77B-E710-43FD-A66D-EED824828B94}"/>
              </a:ext>
            </a:extLst>
          </p:cNvPr>
          <p:cNvSpPr/>
          <p:nvPr/>
        </p:nvSpPr>
        <p:spPr>
          <a:xfrm>
            <a:off x="983414" y="3150435"/>
            <a:ext cx="7228140" cy="870751"/>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合模　动模板快速前移</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接近定模板时</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液压系统转为低压、慢速控制。在确认模具内没有异物存在时</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系统转为高压</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使模具闭合。</a:t>
            </a:r>
            <a:endParaRPr lang="zh-CN" altLang="zh-CN" sz="28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4632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randombar(horizontal)">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1000"/>
                                        <p:tgtEl>
                                          <p:spTgt spid="18"/>
                                        </p:tgtEl>
                                      </p:cBhvr>
                                    </p:animEffect>
                                    <p:anim calcmode="lin" valueType="num">
                                      <p:cBhvr>
                                        <p:cTn id="45" dur="1000" fill="hold"/>
                                        <p:tgtEl>
                                          <p:spTgt spid="18"/>
                                        </p:tgtEl>
                                        <p:attrNameLst>
                                          <p:attrName>ppt_x</p:attrName>
                                        </p:attrNameLst>
                                      </p:cBhvr>
                                      <p:tavLst>
                                        <p:tav tm="0">
                                          <p:val>
                                            <p:strVal val="#ppt_x"/>
                                          </p:val>
                                        </p:tav>
                                        <p:tav tm="100000">
                                          <p:val>
                                            <p:strVal val="#ppt_x"/>
                                          </p:val>
                                        </p:tav>
                                      </p:tavLst>
                                    </p:anim>
                                    <p:anim calcmode="lin" valueType="num">
                                      <p:cBhvr>
                                        <p:cTn id="46" dur="1000" fill="hold"/>
                                        <p:tgtEl>
                                          <p:spTgt spid="1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anim calcmode="lin" valueType="num">
                                      <p:cBhvr>
                                        <p:cTn id="55" dur="1000" fill="hold"/>
                                        <p:tgtEl>
                                          <p:spTgt spid="5"/>
                                        </p:tgtEl>
                                        <p:attrNameLst>
                                          <p:attrName>ppt_x</p:attrName>
                                        </p:attrNameLst>
                                      </p:cBhvr>
                                      <p:tavLst>
                                        <p:tav tm="0">
                                          <p:val>
                                            <p:strVal val="#ppt_x"/>
                                          </p:val>
                                        </p:tav>
                                        <p:tav tm="100000">
                                          <p:val>
                                            <p:strVal val="#ppt_x"/>
                                          </p:val>
                                        </p:tav>
                                      </p:tavLst>
                                    </p:anim>
                                    <p:anim calcmode="lin" valueType="num">
                                      <p:cBhvr>
                                        <p:cTn id="5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9" grpId="0" animBg="1"/>
      <p:bldP spid="10" grpId="0" animBg="1"/>
      <p:bldP spid="11" grpId="0" animBg="1"/>
      <p:bldP spid="2" grpId="0"/>
      <p:bldP spid="3" grpId="0"/>
      <p:bldP spid="17" grpId="0" animBg="1"/>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5">
            <a:extLst>
              <a:ext uri="{FF2B5EF4-FFF2-40B4-BE49-F238E27FC236}">
                <a16:creationId xmlns:a16="http://schemas.microsoft.com/office/drawing/2014/main" id="{CB5AF489-E35E-4D59-97A5-0780CCB0A29B}"/>
              </a:ext>
            </a:extLst>
          </p:cNvPr>
          <p:cNvSpPr/>
          <p:nvPr/>
        </p:nvSpPr>
        <p:spPr>
          <a:xfrm>
            <a:off x="1092560" y="1418696"/>
            <a:ext cx="7418033" cy="57072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58805" y="957882"/>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一、塑料注射成型机电液比例控制系统</a:t>
            </a:r>
          </a:p>
        </p:txBody>
      </p:sp>
      <p:sp>
        <p:nvSpPr>
          <p:cNvPr id="10" name="直角三角形 9">
            <a:extLst>
              <a:ext uri="{FF2B5EF4-FFF2-40B4-BE49-F238E27FC236}">
                <a16:creationId xmlns:a16="http://schemas.microsoft.com/office/drawing/2014/main" id="{7DEA4B7A-64E9-4968-92C5-7527EFC71793}"/>
              </a:ext>
            </a:extLst>
          </p:cNvPr>
          <p:cNvSpPr/>
          <p:nvPr/>
        </p:nvSpPr>
        <p:spPr>
          <a:xfrm rot="2637755" flipH="1" flipV="1">
            <a:off x="174041"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1" name="直角三角形 10">
            <a:extLst>
              <a:ext uri="{FF2B5EF4-FFF2-40B4-BE49-F238E27FC236}">
                <a16:creationId xmlns:a16="http://schemas.microsoft.com/office/drawing/2014/main" id="{D6FFF38D-0180-470F-96FD-BE20BF7AB84F}"/>
              </a:ext>
            </a:extLst>
          </p:cNvPr>
          <p:cNvSpPr/>
          <p:nvPr/>
        </p:nvSpPr>
        <p:spPr>
          <a:xfrm rot="2637755" flipH="1" flipV="1">
            <a:off x="324288"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3" name="矩形 2">
            <a:extLst>
              <a:ext uri="{FF2B5EF4-FFF2-40B4-BE49-F238E27FC236}">
                <a16:creationId xmlns:a16="http://schemas.microsoft.com/office/drawing/2014/main" id="{4A1F1698-0813-4C7A-B746-5C6DB5D2E8EE}"/>
              </a:ext>
            </a:extLst>
          </p:cNvPr>
          <p:cNvSpPr/>
          <p:nvPr/>
        </p:nvSpPr>
        <p:spPr>
          <a:xfrm>
            <a:off x="1034040" y="1400929"/>
            <a:ext cx="4063292" cy="455253"/>
          </a:xfrm>
          <a:prstGeom prst="rect">
            <a:avLst/>
          </a:prstGeom>
        </p:spPr>
        <p:txBody>
          <a:bodyPr wrap="none">
            <a:spAutoFit/>
          </a:bodyPr>
          <a:lstStyle/>
          <a:p>
            <a:pPr indent="450000">
              <a:lnSpc>
                <a:spcPct val="150000"/>
              </a:lnSpc>
            </a:pPr>
            <a:r>
              <a:rPr lang="en-US" altLang="zh-CN" dirty="0">
                <a:solidFill>
                  <a:schemeClr val="bg1"/>
                </a:solidFill>
                <a:latin typeface="Times New Roman" panose="02020603050405020304" pitchFamily="18" charset="0"/>
                <a:ea typeface="黑体" panose="02010609060101010101" pitchFamily="49" charset="-122"/>
              </a:rPr>
              <a:t>2)</a:t>
            </a:r>
            <a:r>
              <a:rPr lang="zh-CN" altLang="zh-CN" dirty="0">
                <a:solidFill>
                  <a:schemeClr val="bg1"/>
                </a:solidFill>
                <a:latin typeface="Times New Roman" panose="02020603050405020304" pitchFamily="18" charset="0"/>
                <a:ea typeface="黑体" panose="02010609060101010101" pitchFamily="49" charset="-122"/>
              </a:rPr>
              <a:t>注射座前移　喷嘴和模具贴紧。</a:t>
            </a:r>
          </a:p>
        </p:txBody>
      </p:sp>
      <p:grpSp>
        <p:nvGrpSpPr>
          <p:cNvPr id="18" name="组合 5">
            <a:extLst>
              <a:ext uri="{FF2B5EF4-FFF2-40B4-BE49-F238E27FC236}">
                <a16:creationId xmlns:a16="http://schemas.microsoft.com/office/drawing/2014/main" id="{1231B0F2-14F1-4B85-902C-AF70C0AE6272}"/>
              </a:ext>
            </a:extLst>
          </p:cNvPr>
          <p:cNvGrpSpPr>
            <a:grpSpLocks/>
          </p:cNvGrpSpPr>
          <p:nvPr/>
        </p:nvGrpSpPr>
        <p:grpSpPr bwMode="auto">
          <a:xfrm rot="16200000">
            <a:off x="686779" y="1504015"/>
            <a:ext cx="347294" cy="347229"/>
            <a:chOff x="5398306" y="552049"/>
            <a:chExt cx="835710" cy="731456"/>
          </a:xfrm>
        </p:grpSpPr>
        <p:sp>
          <p:nvSpPr>
            <p:cNvPr id="19" name="等腰三角形 18">
              <a:extLst>
                <a:ext uri="{FF2B5EF4-FFF2-40B4-BE49-F238E27FC236}">
                  <a16:creationId xmlns:a16="http://schemas.microsoft.com/office/drawing/2014/main" id="{8A70E5C5-1B7C-4BFA-804C-680FB8833863}"/>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0" name="等腰三角形 19">
              <a:extLst>
                <a:ext uri="{FF2B5EF4-FFF2-40B4-BE49-F238E27FC236}">
                  <a16:creationId xmlns:a16="http://schemas.microsoft.com/office/drawing/2014/main" id="{40F7F485-6DF5-49D3-8D1A-0671E5298AC8}"/>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1" name="圆角矩形 5">
            <a:extLst>
              <a:ext uri="{FF2B5EF4-FFF2-40B4-BE49-F238E27FC236}">
                <a16:creationId xmlns:a16="http://schemas.microsoft.com/office/drawing/2014/main" id="{2EFE7D49-E774-4D0C-AEC3-C9610186EE2E}"/>
              </a:ext>
            </a:extLst>
          </p:cNvPr>
          <p:cNvSpPr/>
          <p:nvPr/>
        </p:nvSpPr>
        <p:spPr>
          <a:xfrm>
            <a:off x="1092560" y="2087984"/>
            <a:ext cx="7418033" cy="57072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grpSp>
        <p:nvGrpSpPr>
          <p:cNvPr id="22" name="组合 8">
            <a:extLst>
              <a:ext uri="{FF2B5EF4-FFF2-40B4-BE49-F238E27FC236}">
                <a16:creationId xmlns:a16="http://schemas.microsoft.com/office/drawing/2014/main" id="{C2B7789B-C350-4D4A-BB8C-996CE6E029E9}"/>
              </a:ext>
            </a:extLst>
          </p:cNvPr>
          <p:cNvGrpSpPr>
            <a:grpSpLocks/>
          </p:cNvGrpSpPr>
          <p:nvPr/>
        </p:nvGrpSpPr>
        <p:grpSpPr bwMode="auto">
          <a:xfrm flipH="1">
            <a:off x="469224" y="2101700"/>
            <a:ext cx="610656" cy="392137"/>
            <a:chOff x="5975131" y="413090"/>
            <a:chExt cx="1303171" cy="777765"/>
          </a:xfrm>
        </p:grpSpPr>
        <p:sp>
          <p:nvSpPr>
            <p:cNvPr id="23" name="等腰三角形 22">
              <a:extLst>
                <a:ext uri="{FF2B5EF4-FFF2-40B4-BE49-F238E27FC236}">
                  <a16:creationId xmlns:a16="http://schemas.microsoft.com/office/drawing/2014/main" id="{D4D33CC5-CA4C-4947-A666-60904112CC2A}"/>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4" name="等腰三角形 23">
              <a:extLst>
                <a:ext uri="{FF2B5EF4-FFF2-40B4-BE49-F238E27FC236}">
                  <a16:creationId xmlns:a16="http://schemas.microsoft.com/office/drawing/2014/main" id="{A4A06A5E-E72F-4E5E-8DEA-84124CC4BFFD}"/>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ndParaRPr>
            </a:p>
          </p:txBody>
        </p:sp>
        <p:sp>
          <p:nvSpPr>
            <p:cNvPr id="25" name="等腰三角形 24">
              <a:extLst>
                <a:ext uri="{FF2B5EF4-FFF2-40B4-BE49-F238E27FC236}">
                  <a16:creationId xmlns:a16="http://schemas.microsoft.com/office/drawing/2014/main" id="{68028AA1-2E20-40E3-A9B9-35F75E5B303A}"/>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6" name="矩形 5">
            <a:extLst>
              <a:ext uri="{FF2B5EF4-FFF2-40B4-BE49-F238E27FC236}">
                <a16:creationId xmlns:a16="http://schemas.microsoft.com/office/drawing/2014/main" id="{E820CBE1-0BE8-4BF6-BD41-B20891C2DB79}"/>
              </a:ext>
            </a:extLst>
          </p:cNvPr>
          <p:cNvSpPr/>
          <p:nvPr/>
        </p:nvSpPr>
        <p:spPr>
          <a:xfrm>
            <a:off x="1034040" y="2092115"/>
            <a:ext cx="7611967" cy="455253"/>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注射　注射螺杆以一定的压力和速度将机筒前端的熔料注入模腔。</a:t>
            </a:r>
            <a:endParaRPr lang="zh-CN" altLang="zh-CN" sz="28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圆角矩形 5">
            <a:extLst>
              <a:ext uri="{FF2B5EF4-FFF2-40B4-BE49-F238E27FC236}">
                <a16:creationId xmlns:a16="http://schemas.microsoft.com/office/drawing/2014/main" id="{FA1541D1-8106-4D42-A386-F0E1D1CC9DBA}"/>
              </a:ext>
            </a:extLst>
          </p:cNvPr>
          <p:cNvSpPr/>
          <p:nvPr/>
        </p:nvSpPr>
        <p:spPr>
          <a:xfrm>
            <a:off x="1131006" y="2762848"/>
            <a:ext cx="7418033" cy="57072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grpSp>
        <p:nvGrpSpPr>
          <p:cNvPr id="27" name="组合 5">
            <a:extLst>
              <a:ext uri="{FF2B5EF4-FFF2-40B4-BE49-F238E27FC236}">
                <a16:creationId xmlns:a16="http://schemas.microsoft.com/office/drawing/2014/main" id="{56338C2B-C09A-4803-B165-ECF564CADB2F}"/>
              </a:ext>
            </a:extLst>
          </p:cNvPr>
          <p:cNvGrpSpPr>
            <a:grpSpLocks/>
          </p:cNvGrpSpPr>
          <p:nvPr/>
        </p:nvGrpSpPr>
        <p:grpSpPr bwMode="auto">
          <a:xfrm rot="16200000">
            <a:off x="624881" y="2910497"/>
            <a:ext cx="347294" cy="347229"/>
            <a:chOff x="5398306" y="552049"/>
            <a:chExt cx="835710" cy="731456"/>
          </a:xfrm>
        </p:grpSpPr>
        <p:sp>
          <p:nvSpPr>
            <p:cNvPr id="28" name="等腰三角形 27">
              <a:extLst>
                <a:ext uri="{FF2B5EF4-FFF2-40B4-BE49-F238E27FC236}">
                  <a16:creationId xmlns:a16="http://schemas.microsoft.com/office/drawing/2014/main" id="{A9C563E1-AFE4-4A53-ACE6-5C70342AFA23}"/>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9" name="等腰三角形 28">
              <a:extLst>
                <a:ext uri="{FF2B5EF4-FFF2-40B4-BE49-F238E27FC236}">
                  <a16:creationId xmlns:a16="http://schemas.microsoft.com/office/drawing/2014/main" id="{7E49A0D6-7299-460C-AC18-947536EB9DD2}"/>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ndParaRPr>
            </a:p>
          </p:txBody>
        </p:sp>
      </p:grpSp>
      <p:sp>
        <p:nvSpPr>
          <p:cNvPr id="7" name="矩形 6">
            <a:extLst>
              <a:ext uri="{FF2B5EF4-FFF2-40B4-BE49-F238E27FC236}">
                <a16:creationId xmlns:a16="http://schemas.microsoft.com/office/drawing/2014/main" id="{78A5F97F-DA17-4976-950A-8951A4AE36D0}"/>
              </a:ext>
            </a:extLst>
          </p:cNvPr>
          <p:cNvSpPr/>
          <p:nvPr/>
        </p:nvSpPr>
        <p:spPr>
          <a:xfrm>
            <a:off x="1025097" y="2848254"/>
            <a:ext cx="5255926" cy="369332"/>
          </a:xfrm>
          <a:prstGeom prst="rect">
            <a:avLst/>
          </a:prstGeom>
        </p:spPr>
        <p:txBody>
          <a:bodyPr wrap="none">
            <a:spAutoFit/>
          </a:bodyPr>
          <a:lstStyle/>
          <a:p>
            <a:pPr indent="450000"/>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保压　注射缸对模腔内熔料保压进行补塑。</a:t>
            </a:r>
            <a:endParaRPr lang="zh-CN" altLang="en-US" dirty="0">
              <a:solidFill>
                <a:schemeClr val="bg1"/>
              </a:solidFill>
              <a:latin typeface="Times New Roman" panose="02020603050405020304" pitchFamily="18" charset="0"/>
              <a:ea typeface="黑体" panose="02010609060101010101" pitchFamily="49" charset="-122"/>
            </a:endParaRPr>
          </a:p>
        </p:txBody>
      </p:sp>
      <p:sp>
        <p:nvSpPr>
          <p:cNvPr id="30" name="圆角矩形 5">
            <a:extLst>
              <a:ext uri="{FF2B5EF4-FFF2-40B4-BE49-F238E27FC236}">
                <a16:creationId xmlns:a16="http://schemas.microsoft.com/office/drawing/2014/main" id="{904EEED4-3065-42D8-BC9F-2EB6BE5C0FE3}"/>
              </a:ext>
            </a:extLst>
          </p:cNvPr>
          <p:cNvSpPr/>
          <p:nvPr/>
        </p:nvSpPr>
        <p:spPr>
          <a:xfrm>
            <a:off x="1092559" y="3465894"/>
            <a:ext cx="7418033" cy="130117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grpSp>
        <p:nvGrpSpPr>
          <p:cNvPr id="31" name="组合 8">
            <a:extLst>
              <a:ext uri="{FF2B5EF4-FFF2-40B4-BE49-F238E27FC236}">
                <a16:creationId xmlns:a16="http://schemas.microsoft.com/office/drawing/2014/main" id="{5912E92B-273F-4D50-81A6-23674F7D462F}"/>
              </a:ext>
            </a:extLst>
          </p:cNvPr>
          <p:cNvGrpSpPr>
            <a:grpSpLocks/>
          </p:cNvGrpSpPr>
          <p:nvPr/>
        </p:nvGrpSpPr>
        <p:grpSpPr bwMode="auto">
          <a:xfrm flipH="1">
            <a:off x="453477" y="3800696"/>
            <a:ext cx="610656" cy="392137"/>
            <a:chOff x="5975131" y="413090"/>
            <a:chExt cx="1303171" cy="777765"/>
          </a:xfrm>
        </p:grpSpPr>
        <p:sp>
          <p:nvSpPr>
            <p:cNvPr id="32" name="等腰三角形 31">
              <a:extLst>
                <a:ext uri="{FF2B5EF4-FFF2-40B4-BE49-F238E27FC236}">
                  <a16:creationId xmlns:a16="http://schemas.microsoft.com/office/drawing/2014/main" id="{56CB582D-70E4-49C8-A4A4-7BF8DE34DE86}"/>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3" name="等腰三角形 32">
              <a:extLst>
                <a:ext uri="{FF2B5EF4-FFF2-40B4-BE49-F238E27FC236}">
                  <a16:creationId xmlns:a16="http://schemas.microsoft.com/office/drawing/2014/main" id="{69169F49-EC5E-4A6E-B96E-7B0018CC3454}"/>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ndParaRPr>
            </a:p>
          </p:txBody>
        </p:sp>
        <p:sp>
          <p:nvSpPr>
            <p:cNvPr id="34" name="等腰三角形 33">
              <a:extLst>
                <a:ext uri="{FF2B5EF4-FFF2-40B4-BE49-F238E27FC236}">
                  <a16:creationId xmlns:a16="http://schemas.microsoft.com/office/drawing/2014/main" id="{6D4B167B-AFFE-4437-B5F0-01D3DA9A8C3F}"/>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12" name="矩形 11">
            <a:extLst>
              <a:ext uri="{FF2B5EF4-FFF2-40B4-BE49-F238E27FC236}">
                <a16:creationId xmlns:a16="http://schemas.microsoft.com/office/drawing/2014/main" id="{D41250A9-5862-4642-9B2E-ED97969D8979}"/>
              </a:ext>
            </a:extLst>
          </p:cNvPr>
          <p:cNvSpPr/>
          <p:nvPr/>
        </p:nvSpPr>
        <p:spPr>
          <a:xfrm>
            <a:off x="1092559" y="3452674"/>
            <a:ext cx="7418033" cy="1286250"/>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制品冷却及预塑　保压完毕</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液压马达驱动螺杆并后退</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料斗中加入的物料被前推进行预塑。螺杆后退到预定位置</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停止转动</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准备下一次注射。在模腔内的制品冷却成型。</a:t>
            </a:r>
            <a:endParaRPr lang="zh-CN" altLang="zh-CN" sz="28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8364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250" fill="hold"/>
                                        <p:tgtEl>
                                          <p:spTgt spid="4"/>
                                        </p:tgtEl>
                                        <p:attrNameLst>
                                          <p:attrName>ppt_x</p:attrName>
                                        </p:attrNameLst>
                                      </p:cBhvr>
                                      <p:tavLst>
                                        <p:tav tm="0">
                                          <p:val>
                                            <p:strVal val="1+#ppt_w/2"/>
                                          </p:val>
                                        </p:tav>
                                        <p:tav tm="100000">
                                          <p:val>
                                            <p:strVal val="#ppt_x"/>
                                          </p:val>
                                        </p:tav>
                                      </p:tavLst>
                                    </p:anim>
                                    <p:anim calcmode="lin" valueType="num">
                                      <p:cBhvr additive="base">
                                        <p:cTn id="16" dur="2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1000"/>
                                        <p:tgtEl>
                                          <p:spTgt spid="22"/>
                                        </p:tgtEl>
                                      </p:cBhvr>
                                    </p:animEffect>
                                    <p:anim calcmode="lin" valueType="num">
                                      <p:cBhvr>
                                        <p:cTn id="39" dur="1000" fill="hold"/>
                                        <p:tgtEl>
                                          <p:spTgt spid="22"/>
                                        </p:tgtEl>
                                        <p:attrNameLst>
                                          <p:attrName>ppt_x</p:attrName>
                                        </p:attrNameLst>
                                      </p:cBhvr>
                                      <p:tavLst>
                                        <p:tav tm="0">
                                          <p:val>
                                            <p:strVal val="#ppt_x"/>
                                          </p:val>
                                        </p:tav>
                                        <p:tav tm="100000">
                                          <p:val>
                                            <p:strVal val="#ppt_x"/>
                                          </p:val>
                                        </p:tav>
                                      </p:tavLst>
                                    </p:anim>
                                    <p:anim calcmode="lin" valueType="num">
                                      <p:cBhvr>
                                        <p:cTn id="40" dur="1000" fill="hold"/>
                                        <p:tgtEl>
                                          <p:spTgt spid="2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1000"/>
                                        <p:tgtEl>
                                          <p:spTgt spid="21"/>
                                        </p:tgtEl>
                                      </p:cBhvr>
                                    </p:animEffect>
                                    <p:anim calcmode="lin" valueType="num">
                                      <p:cBhvr>
                                        <p:cTn id="44" dur="1000" fill="hold"/>
                                        <p:tgtEl>
                                          <p:spTgt spid="21"/>
                                        </p:tgtEl>
                                        <p:attrNameLst>
                                          <p:attrName>ppt_x</p:attrName>
                                        </p:attrNameLst>
                                      </p:cBhvr>
                                      <p:tavLst>
                                        <p:tav tm="0">
                                          <p:val>
                                            <p:strVal val="#ppt_x"/>
                                          </p:val>
                                        </p:tav>
                                        <p:tav tm="100000">
                                          <p:val>
                                            <p:strVal val="#ppt_x"/>
                                          </p:val>
                                        </p:tav>
                                      </p:tavLst>
                                    </p:anim>
                                    <p:anim calcmode="lin" valueType="num">
                                      <p:cBhvr>
                                        <p:cTn id="45" dur="1000" fill="hold"/>
                                        <p:tgtEl>
                                          <p:spTgt spid="2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anim calcmode="lin" valueType="num">
                                      <p:cBhvr>
                                        <p:cTn id="49" dur="1000" fill="hold"/>
                                        <p:tgtEl>
                                          <p:spTgt spid="6"/>
                                        </p:tgtEl>
                                        <p:attrNameLst>
                                          <p:attrName>ppt_x</p:attrName>
                                        </p:attrNameLst>
                                      </p:cBhvr>
                                      <p:tavLst>
                                        <p:tav tm="0">
                                          <p:val>
                                            <p:strVal val="#ppt_x"/>
                                          </p:val>
                                        </p:tav>
                                        <p:tav tm="100000">
                                          <p:val>
                                            <p:strVal val="#ppt_x"/>
                                          </p:val>
                                        </p:tav>
                                      </p:tavLst>
                                    </p:anim>
                                    <p:anim calcmode="lin" valueType="num">
                                      <p:cBhvr>
                                        <p:cTn id="5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1000"/>
                                        <p:tgtEl>
                                          <p:spTgt spid="27"/>
                                        </p:tgtEl>
                                      </p:cBhvr>
                                    </p:animEffect>
                                    <p:anim calcmode="lin" valueType="num">
                                      <p:cBhvr>
                                        <p:cTn id="56" dur="1000" fill="hold"/>
                                        <p:tgtEl>
                                          <p:spTgt spid="27"/>
                                        </p:tgtEl>
                                        <p:attrNameLst>
                                          <p:attrName>ppt_x</p:attrName>
                                        </p:attrNameLst>
                                      </p:cBhvr>
                                      <p:tavLst>
                                        <p:tav tm="0">
                                          <p:val>
                                            <p:strVal val="#ppt_x"/>
                                          </p:val>
                                        </p:tav>
                                        <p:tav tm="100000">
                                          <p:val>
                                            <p:strVal val="#ppt_x"/>
                                          </p:val>
                                        </p:tav>
                                      </p:tavLst>
                                    </p:anim>
                                    <p:anim calcmode="lin" valueType="num">
                                      <p:cBhvr>
                                        <p:cTn id="57" dur="1000" fill="hold"/>
                                        <p:tgtEl>
                                          <p:spTgt spid="27"/>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1000"/>
                                        <p:tgtEl>
                                          <p:spTgt spid="26"/>
                                        </p:tgtEl>
                                      </p:cBhvr>
                                    </p:animEffect>
                                    <p:anim calcmode="lin" valueType="num">
                                      <p:cBhvr>
                                        <p:cTn id="61" dur="1000" fill="hold"/>
                                        <p:tgtEl>
                                          <p:spTgt spid="26"/>
                                        </p:tgtEl>
                                        <p:attrNameLst>
                                          <p:attrName>ppt_x</p:attrName>
                                        </p:attrNameLst>
                                      </p:cBhvr>
                                      <p:tavLst>
                                        <p:tav tm="0">
                                          <p:val>
                                            <p:strVal val="#ppt_x"/>
                                          </p:val>
                                        </p:tav>
                                        <p:tav tm="100000">
                                          <p:val>
                                            <p:strVal val="#ppt_x"/>
                                          </p:val>
                                        </p:tav>
                                      </p:tavLst>
                                    </p:anim>
                                    <p:anim calcmode="lin" valueType="num">
                                      <p:cBhvr>
                                        <p:cTn id="62" dur="1000" fill="hold"/>
                                        <p:tgtEl>
                                          <p:spTgt spid="26"/>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1000"/>
                                        <p:tgtEl>
                                          <p:spTgt spid="7"/>
                                        </p:tgtEl>
                                      </p:cBhvr>
                                    </p:animEffect>
                                    <p:anim calcmode="lin" valueType="num">
                                      <p:cBhvr>
                                        <p:cTn id="66" dur="1000" fill="hold"/>
                                        <p:tgtEl>
                                          <p:spTgt spid="7"/>
                                        </p:tgtEl>
                                        <p:attrNameLst>
                                          <p:attrName>ppt_x</p:attrName>
                                        </p:attrNameLst>
                                      </p:cBhvr>
                                      <p:tavLst>
                                        <p:tav tm="0">
                                          <p:val>
                                            <p:strVal val="#ppt_x"/>
                                          </p:val>
                                        </p:tav>
                                        <p:tav tm="100000">
                                          <p:val>
                                            <p:strVal val="#ppt_x"/>
                                          </p:val>
                                        </p:tav>
                                      </p:tavLst>
                                    </p:anim>
                                    <p:anim calcmode="lin" valueType="num">
                                      <p:cBhvr>
                                        <p:cTn id="6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1000"/>
                                        <p:tgtEl>
                                          <p:spTgt spid="31"/>
                                        </p:tgtEl>
                                      </p:cBhvr>
                                    </p:animEffect>
                                    <p:anim calcmode="lin" valueType="num">
                                      <p:cBhvr>
                                        <p:cTn id="73" dur="1000" fill="hold"/>
                                        <p:tgtEl>
                                          <p:spTgt spid="31"/>
                                        </p:tgtEl>
                                        <p:attrNameLst>
                                          <p:attrName>ppt_x</p:attrName>
                                        </p:attrNameLst>
                                      </p:cBhvr>
                                      <p:tavLst>
                                        <p:tav tm="0">
                                          <p:val>
                                            <p:strVal val="#ppt_x"/>
                                          </p:val>
                                        </p:tav>
                                        <p:tav tm="100000">
                                          <p:val>
                                            <p:strVal val="#ppt_x"/>
                                          </p:val>
                                        </p:tav>
                                      </p:tavLst>
                                    </p:anim>
                                    <p:anim calcmode="lin" valueType="num">
                                      <p:cBhvr>
                                        <p:cTn id="74" dur="1000" fill="hold"/>
                                        <p:tgtEl>
                                          <p:spTgt spid="3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1000"/>
                                        <p:tgtEl>
                                          <p:spTgt spid="30"/>
                                        </p:tgtEl>
                                      </p:cBhvr>
                                    </p:animEffect>
                                    <p:anim calcmode="lin" valueType="num">
                                      <p:cBhvr>
                                        <p:cTn id="78" dur="1000" fill="hold"/>
                                        <p:tgtEl>
                                          <p:spTgt spid="30"/>
                                        </p:tgtEl>
                                        <p:attrNameLst>
                                          <p:attrName>ppt_x</p:attrName>
                                        </p:attrNameLst>
                                      </p:cBhvr>
                                      <p:tavLst>
                                        <p:tav tm="0">
                                          <p:val>
                                            <p:strVal val="#ppt_x"/>
                                          </p:val>
                                        </p:tav>
                                        <p:tav tm="100000">
                                          <p:val>
                                            <p:strVal val="#ppt_x"/>
                                          </p:val>
                                        </p:tav>
                                      </p:tavLst>
                                    </p:anim>
                                    <p:anim calcmode="lin" valueType="num">
                                      <p:cBhvr>
                                        <p:cTn id="79" dur="1000" fill="hold"/>
                                        <p:tgtEl>
                                          <p:spTgt spid="30"/>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1000"/>
                                        <p:tgtEl>
                                          <p:spTgt spid="12"/>
                                        </p:tgtEl>
                                      </p:cBhvr>
                                    </p:animEffect>
                                    <p:anim calcmode="lin" valueType="num">
                                      <p:cBhvr>
                                        <p:cTn id="83" dur="1000" fill="hold"/>
                                        <p:tgtEl>
                                          <p:spTgt spid="12"/>
                                        </p:tgtEl>
                                        <p:attrNameLst>
                                          <p:attrName>ppt_x</p:attrName>
                                        </p:attrNameLst>
                                      </p:cBhvr>
                                      <p:tavLst>
                                        <p:tav tm="0">
                                          <p:val>
                                            <p:strVal val="#ppt_x"/>
                                          </p:val>
                                        </p:tav>
                                        <p:tav tm="100000">
                                          <p:val>
                                            <p:strVal val="#ppt_x"/>
                                          </p:val>
                                        </p:tav>
                                      </p:tavLst>
                                    </p:anim>
                                    <p:anim calcmode="lin" valueType="num">
                                      <p:cBhvr>
                                        <p:cTn id="8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p:bldP spid="10" grpId="0" animBg="1"/>
      <p:bldP spid="11" grpId="0" animBg="1"/>
      <p:bldP spid="3" grpId="0"/>
      <p:bldP spid="21" grpId="0" animBg="1"/>
      <p:bldP spid="6" grpId="0"/>
      <p:bldP spid="26" grpId="0" animBg="1"/>
      <p:bldP spid="7" grpId="0"/>
      <p:bldP spid="30"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08478" y="89411"/>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组合机床动力滑台液压系统</a:t>
            </a: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16423225-63F6-427F-BC10-32747B01B113}"/>
              </a:ext>
            </a:extLst>
          </p:cNvPr>
          <p:cNvSpPr/>
          <p:nvPr/>
        </p:nvSpPr>
        <p:spPr>
          <a:xfrm>
            <a:off x="546578" y="817384"/>
            <a:ext cx="7944280" cy="1569660"/>
          </a:xfrm>
          <a:prstGeom prst="rect">
            <a:avLst/>
          </a:prstGeom>
        </p:spPr>
        <p:txBody>
          <a:bodyPr wrap="square">
            <a:spAutoFit/>
          </a:bodyPr>
          <a:lstStyle/>
          <a:p>
            <a:pPr indent="450000">
              <a:lnSpc>
                <a:spcPct val="150000"/>
              </a:lnSpc>
            </a:pPr>
            <a:r>
              <a:rPr lang="zh-CN" altLang="zh-CN" sz="1600" dirty="0">
                <a:latin typeface="Times New Roman" panose="02020603050405020304" pitchFamily="18" charset="0"/>
                <a:ea typeface="黑体" panose="02010609060101010101" pitchFamily="49" charset="-122"/>
              </a:rPr>
              <a:t>图</a:t>
            </a:r>
            <a:r>
              <a:rPr lang="en-US" altLang="zh-CN" sz="1600" dirty="0">
                <a:latin typeface="Times New Roman" panose="02020603050405020304" pitchFamily="18" charset="0"/>
                <a:ea typeface="黑体" panose="02010609060101010101" pitchFamily="49" charset="-122"/>
              </a:rPr>
              <a:t>10-2</a:t>
            </a:r>
            <a:r>
              <a:rPr lang="zh-CN" altLang="zh-CN" sz="1600" dirty="0">
                <a:latin typeface="Times New Roman" panose="02020603050405020304" pitchFamily="18" charset="0"/>
                <a:ea typeface="黑体" panose="02010609060101010101" pitchFamily="49" charset="-122"/>
              </a:rPr>
              <a:t>和表</a:t>
            </a:r>
            <a:r>
              <a:rPr lang="en-US" altLang="zh-CN" sz="1600" dirty="0">
                <a:latin typeface="Times New Roman" panose="02020603050405020304" pitchFamily="18" charset="0"/>
                <a:ea typeface="黑体" panose="02010609060101010101" pitchFamily="49" charset="-122"/>
              </a:rPr>
              <a:t>10-1</a:t>
            </a:r>
            <a:r>
              <a:rPr lang="zh-CN" altLang="zh-CN" sz="1600" dirty="0">
                <a:latin typeface="Times New Roman" panose="02020603050405020304" pitchFamily="18" charset="0"/>
                <a:ea typeface="黑体" panose="02010609060101010101" pitchFamily="49" charset="-122"/>
              </a:rPr>
              <a:t>分别为</a:t>
            </a:r>
            <a:r>
              <a:rPr lang="en-US" altLang="zh-CN" sz="1600" dirty="0">
                <a:latin typeface="Times New Roman" panose="02020603050405020304" pitchFamily="18" charset="0"/>
                <a:ea typeface="黑体" panose="02010609060101010101" pitchFamily="49" charset="-122"/>
              </a:rPr>
              <a:t>YT4543</a:t>
            </a:r>
            <a:r>
              <a:rPr lang="zh-CN" altLang="zh-CN" sz="1600" dirty="0">
                <a:latin typeface="Times New Roman" panose="02020603050405020304" pitchFamily="18" charset="0"/>
                <a:ea typeface="黑体" panose="02010609060101010101" pitchFamily="49" charset="-122"/>
              </a:rPr>
              <a:t>型动力滑台的液压系统图和系统的动作循环表。由图和表可见</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这个系统能够实现</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快进</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工进</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停留</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快退</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停止</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的半自动工作循环</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其工作情况如下。</a:t>
            </a:r>
          </a:p>
          <a:p>
            <a:pPr indent="450000">
              <a:lnSpc>
                <a:spcPct val="150000"/>
              </a:lnSpc>
            </a:pPr>
            <a:r>
              <a:rPr lang="en-US" altLang="zh-CN" sz="1600" dirty="0">
                <a:latin typeface="Times New Roman" panose="02020603050405020304" pitchFamily="18" charset="0"/>
                <a:ea typeface="黑体" panose="02010609060101010101" pitchFamily="49" charset="-122"/>
              </a:rPr>
              <a:t> </a:t>
            </a:r>
            <a:endParaRPr lang="zh-CN" altLang="zh-CN" sz="1600" dirty="0">
              <a:latin typeface="Times New Roman" panose="02020603050405020304" pitchFamily="18" charset="0"/>
              <a:ea typeface="黑体" panose="02010609060101010101" pitchFamily="49" charset="-122"/>
            </a:endParaRPr>
          </a:p>
        </p:txBody>
      </p:sp>
      <p:pic>
        <p:nvPicPr>
          <p:cNvPr id="3" name="图片 2">
            <a:extLst>
              <a:ext uri="{FF2B5EF4-FFF2-40B4-BE49-F238E27FC236}">
                <a16:creationId xmlns:a16="http://schemas.microsoft.com/office/drawing/2014/main" id="{2F975B4A-E6DB-4A0C-94E4-BA5E753CC213}"/>
              </a:ext>
            </a:extLst>
          </p:cNvPr>
          <p:cNvPicPr>
            <a:picLocks noChangeAspect="1"/>
          </p:cNvPicPr>
          <p:nvPr/>
        </p:nvPicPr>
        <p:blipFill>
          <a:blip r:embed="rId2"/>
          <a:stretch>
            <a:fillRect/>
          </a:stretch>
        </p:blipFill>
        <p:spPr>
          <a:xfrm>
            <a:off x="2296313" y="1581118"/>
            <a:ext cx="4365744" cy="3378182"/>
          </a:xfrm>
          <a:prstGeom prst="rect">
            <a:avLst/>
          </a:prstGeom>
        </p:spPr>
      </p:pic>
    </p:spTree>
    <p:extLst>
      <p:ext uri="{BB962C8B-B14F-4D97-AF65-F5344CB8AC3E}">
        <p14:creationId xmlns:p14="http://schemas.microsoft.com/office/powerpoint/2010/main" val="372781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fill="hold"/>
                                        <p:tgtEl>
                                          <p:spTgt spid="3"/>
                                        </p:tgtEl>
                                        <p:attrNameLst>
                                          <p:attrName>ppt_x</p:attrName>
                                        </p:attrNameLst>
                                      </p:cBhvr>
                                      <p:tavLst>
                                        <p:tav tm="0">
                                          <p:val>
                                            <p:strVal val="#ppt_x"/>
                                          </p:val>
                                        </p:tav>
                                        <p:tav tm="100000">
                                          <p:val>
                                            <p:strVal val="#ppt_x"/>
                                          </p:val>
                                        </p:tav>
                                      </p:tavLst>
                                    </p:anim>
                                    <p:anim calcmode="lin" valueType="num">
                                      <p:cBhvr additive="base">
                                        <p:cTn id="13"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5">
            <a:extLst>
              <a:ext uri="{FF2B5EF4-FFF2-40B4-BE49-F238E27FC236}">
                <a16:creationId xmlns:a16="http://schemas.microsoft.com/office/drawing/2014/main" id="{CB5AF489-E35E-4D59-97A5-0780CCB0A29B}"/>
              </a:ext>
            </a:extLst>
          </p:cNvPr>
          <p:cNvSpPr/>
          <p:nvPr/>
        </p:nvSpPr>
        <p:spPr>
          <a:xfrm>
            <a:off x="1110446" y="1502651"/>
            <a:ext cx="7418033" cy="95673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58805" y="957882"/>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一、塑料注射成型机电液比例控制系统</a:t>
            </a:r>
          </a:p>
        </p:txBody>
      </p:sp>
      <p:sp>
        <p:nvSpPr>
          <p:cNvPr id="10" name="直角三角形 9">
            <a:extLst>
              <a:ext uri="{FF2B5EF4-FFF2-40B4-BE49-F238E27FC236}">
                <a16:creationId xmlns:a16="http://schemas.microsoft.com/office/drawing/2014/main" id="{7DEA4B7A-64E9-4968-92C5-7527EFC71793}"/>
              </a:ext>
            </a:extLst>
          </p:cNvPr>
          <p:cNvSpPr/>
          <p:nvPr/>
        </p:nvSpPr>
        <p:spPr>
          <a:xfrm rot="2637755" flipH="1" flipV="1">
            <a:off x="174041"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1" name="直角三角形 10">
            <a:extLst>
              <a:ext uri="{FF2B5EF4-FFF2-40B4-BE49-F238E27FC236}">
                <a16:creationId xmlns:a16="http://schemas.microsoft.com/office/drawing/2014/main" id="{D6FFF38D-0180-470F-96FD-BE20BF7AB84F}"/>
              </a:ext>
            </a:extLst>
          </p:cNvPr>
          <p:cNvSpPr/>
          <p:nvPr/>
        </p:nvSpPr>
        <p:spPr>
          <a:xfrm rot="2637755" flipH="1" flipV="1">
            <a:off x="324288"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grpSp>
        <p:nvGrpSpPr>
          <p:cNvPr id="18" name="组合 5">
            <a:extLst>
              <a:ext uri="{FF2B5EF4-FFF2-40B4-BE49-F238E27FC236}">
                <a16:creationId xmlns:a16="http://schemas.microsoft.com/office/drawing/2014/main" id="{1231B0F2-14F1-4B85-902C-AF70C0AE6272}"/>
              </a:ext>
            </a:extLst>
          </p:cNvPr>
          <p:cNvGrpSpPr>
            <a:grpSpLocks/>
          </p:cNvGrpSpPr>
          <p:nvPr/>
        </p:nvGrpSpPr>
        <p:grpSpPr bwMode="auto">
          <a:xfrm rot="16200000">
            <a:off x="658378" y="1734766"/>
            <a:ext cx="347294" cy="347229"/>
            <a:chOff x="5398306" y="552049"/>
            <a:chExt cx="835710" cy="731456"/>
          </a:xfrm>
        </p:grpSpPr>
        <p:sp>
          <p:nvSpPr>
            <p:cNvPr id="19" name="等腰三角形 18">
              <a:extLst>
                <a:ext uri="{FF2B5EF4-FFF2-40B4-BE49-F238E27FC236}">
                  <a16:creationId xmlns:a16="http://schemas.microsoft.com/office/drawing/2014/main" id="{8A70E5C5-1B7C-4BFA-804C-680FB8833863}"/>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0" name="等腰三角形 19">
              <a:extLst>
                <a:ext uri="{FF2B5EF4-FFF2-40B4-BE49-F238E27FC236}">
                  <a16:creationId xmlns:a16="http://schemas.microsoft.com/office/drawing/2014/main" id="{40F7F485-6DF5-49D3-8D1A-0671E5298AC8}"/>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1" name="圆角矩形 5">
            <a:extLst>
              <a:ext uri="{FF2B5EF4-FFF2-40B4-BE49-F238E27FC236}">
                <a16:creationId xmlns:a16="http://schemas.microsoft.com/office/drawing/2014/main" id="{2EFE7D49-E774-4D0C-AEC3-C9610186EE2E}"/>
              </a:ext>
            </a:extLst>
          </p:cNvPr>
          <p:cNvSpPr/>
          <p:nvPr/>
        </p:nvSpPr>
        <p:spPr>
          <a:xfrm>
            <a:off x="1110446" y="2705547"/>
            <a:ext cx="7418033" cy="57072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grpSp>
        <p:nvGrpSpPr>
          <p:cNvPr id="27" name="组合 5">
            <a:extLst>
              <a:ext uri="{FF2B5EF4-FFF2-40B4-BE49-F238E27FC236}">
                <a16:creationId xmlns:a16="http://schemas.microsoft.com/office/drawing/2014/main" id="{56338C2B-C09A-4803-B165-ECF564CADB2F}"/>
              </a:ext>
            </a:extLst>
          </p:cNvPr>
          <p:cNvGrpSpPr>
            <a:grpSpLocks/>
          </p:cNvGrpSpPr>
          <p:nvPr/>
        </p:nvGrpSpPr>
        <p:grpSpPr bwMode="auto">
          <a:xfrm rot="16200000">
            <a:off x="632385" y="2848286"/>
            <a:ext cx="347294" cy="347229"/>
            <a:chOff x="5398306" y="552049"/>
            <a:chExt cx="835710" cy="731456"/>
          </a:xfrm>
        </p:grpSpPr>
        <p:sp>
          <p:nvSpPr>
            <p:cNvPr id="28" name="等腰三角形 27">
              <a:extLst>
                <a:ext uri="{FF2B5EF4-FFF2-40B4-BE49-F238E27FC236}">
                  <a16:creationId xmlns:a16="http://schemas.microsoft.com/office/drawing/2014/main" id="{A9C563E1-AFE4-4A53-ACE6-5C70342AFA23}"/>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9" name="等腰三角形 28">
              <a:extLst>
                <a:ext uri="{FF2B5EF4-FFF2-40B4-BE49-F238E27FC236}">
                  <a16:creationId xmlns:a16="http://schemas.microsoft.com/office/drawing/2014/main" id="{7E49A0D6-7299-460C-AC18-947536EB9DD2}"/>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7" name="矩形 6">
            <a:extLst>
              <a:ext uri="{FF2B5EF4-FFF2-40B4-BE49-F238E27FC236}">
                <a16:creationId xmlns:a16="http://schemas.microsoft.com/office/drawing/2014/main" id="{78A5F97F-DA17-4976-950A-8951A4AE36D0}"/>
              </a:ext>
            </a:extLst>
          </p:cNvPr>
          <p:cNvSpPr/>
          <p:nvPr/>
        </p:nvSpPr>
        <p:spPr>
          <a:xfrm>
            <a:off x="1201710" y="2700448"/>
            <a:ext cx="3890168" cy="455253"/>
          </a:xfrm>
          <a:prstGeom prst="rect">
            <a:avLst/>
          </a:prstGeom>
        </p:spPr>
        <p:txBody>
          <a:bodyPr wrap="none">
            <a:spAutoFit/>
          </a:bodyPr>
          <a:lstStyle/>
          <a:p>
            <a:pPr indent="450000">
              <a:lnSpc>
                <a:spcPct val="150000"/>
              </a:lnSpc>
            </a:pPr>
            <a:r>
              <a:rPr lang="en-US" altLang="zh-CN" dirty="0">
                <a:solidFill>
                  <a:schemeClr val="bg1"/>
                </a:solidFill>
                <a:latin typeface="Times New Roman" panose="02020603050405020304" pitchFamily="18" charset="0"/>
                <a:ea typeface="黑体" panose="02010609060101010101" pitchFamily="49" charset="-122"/>
              </a:rPr>
              <a:t>7)</a:t>
            </a:r>
            <a:r>
              <a:rPr lang="zh-CN" altLang="zh-CN" dirty="0">
                <a:solidFill>
                  <a:schemeClr val="bg1"/>
                </a:solidFill>
                <a:latin typeface="Times New Roman" panose="02020603050405020304" pitchFamily="18" charset="0"/>
                <a:ea typeface="黑体" panose="02010609060101010101" pitchFamily="49" charset="-122"/>
              </a:rPr>
              <a:t>注射座后退　开模</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顶出制品。</a:t>
            </a:r>
          </a:p>
        </p:txBody>
      </p:sp>
      <p:grpSp>
        <p:nvGrpSpPr>
          <p:cNvPr id="31" name="组合 8">
            <a:extLst>
              <a:ext uri="{FF2B5EF4-FFF2-40B4-BE49-F238E27FC236}">
                <a16:creationId xmlns:a16="http://schemas.microsoft.com/office/drawing/2014/main" id="{5912E92B-273F-4D50-81A6-23674F7D462F}"/>
              </a:ext>
            </a:extLst>
          </p:cNvPr>
          <p:cNvGrpSpPr>
            <a:grpSpLocks/>
          </p:cNvGrpSpPr>
          <p:nvPr/>
        </p:nvGrpSpPr>
        <p:grpSpPr bwMode="auto">
          <a:xfrm flipH="1">
            <a:off x="430212" y="3612583"/>
            <a:ext cx="610656" cy="392137"/>
            <a:chOff x="5975131" y="413090"/>
            <a:chExt cx="1303171" cy="777765"/>
          </a:xfrm>
        </p:grpSpPr>
        <p:sp>
          <p:nvSpPr>
            <p:cNvPr id="32" name="等腰三角形 31">
              <a:extLst>
                <a:ext uri="{FF2B5EF4-FFF2-40B4-BE49-F238E27FC236}">
                  <a16:creationId xmlns:a16="http://schemas.microsoft.com/office/drawing/2014/main" id="{56CB582D-70E4-49C8-A4A4-7BF8DE34DE86}"/>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3" name="等腰三角形 32">
              <a:extLst>
                <a:ext uri="{FF2B5EF4-FFF2-40B4-BE49-F238E27FC236}">
                  <a16:creationId xmlns:a16="http://schemas.microsoft.com/office/drawing/2014/main" id="{69169F49-EC5E-4A6E-B96E-7B0018CC3454}"/>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4" name="等腰三角形 33">
              <a:extLst>
                <a:ext uri="{FF2B5EF4-FFF2-40B4-BE49-F238E27FC236}">
                  <a16:creationId xmlns:a16="http://schemas.microsoft.com/office/drawing/2014/main" id="{6D4B167B-AFFE-4437-B5F0-01D3DA9A8C3F}"/>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12" name="矩形 11">
            <a:extLst>
              <a:ext uri="{FF2B5EF4-FFF2-40B4-BE49-F238E27FC236}">
                <a16:creationId xmlns:a16="http://schemas.microsoft.com/office/drawing/2014/main" id="{D41250A9-5862-4642-9B2E-ED97969D8979}"/>
              </a:ext>
            </a:extLst>
          </p:cNvPr>
          <p:cNvSpPr/>
          <p:nvPr/>
        </p:nvSpPr>
        <p:spPr>
          <a:xfrm>
            <a:off x="1201710" y="1493704"/>
            <a:ext cx="7418033" cy="870751"/>
          </a:xfrm>
          <a:prstGeom prst="rect">
            <a:avLst/>
          </a:prstGeom>
        </p:spPr>
        <p:txBody>
          <a:bodyPr wrap="square">
            <a:spAutoFit/>
          </a:bodyPr>
          <a:lstStyle/>
          <a:p>
            <a:pPr indent="450000">
              <a:lnSpc>
                <a:spcPct val="150000"/>
              </a:lnSpc>
            </a:pPr>
            <a:r>
              <a:rPr lang="en-US" altLang="zh-CN" dirty="0">
                <a:solidFill>
                  <a:schemeClr val="bg1"/>
                </a:solidFill>
                <a:latin typeface="Times New Roman" panose="02020603050405020304" pitchFamily="18" charset="0"/>
                <a:ea typeface="黑体" panose="02010609060101010101" pitchFamily="49" charset="-122"/>
              </a:rPr>
              <a:t>6)</a:t>
            </a:r>
            <a:r>
              <a:rPr lang="zh-CN" altLang="zh-CN" dirty="0">
                <a:solidFill>
                  <a:schemeClr val="bg1"/>
                </a:solidFill>
                <a:latin typeface="Times New Roman" panose="02020603050405020304" pitchFamily="18" charset="0"/>
                <a:ea typeface="黑体" panose="02010609060101010101" pitchFamily="49" charset="-122"/>
              </a:rPr>
              <a:t>防流涎　采用直通开敞式喷嘴时</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预塑加料结束</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使螺杆后退一小段距离</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减小料筒前端的压力</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防止喷嘴端部物料的流出。</a:t>
            </a:r>
          </a:p>
        </p:txBody>
      </p:sp>
      <p:sp>
        <p:nvSpPr>
          <p:cNvPr id="35" name="圆角矩形 5">
            <a:extLst>
              <a:ext uri="{FF2B5EF4-FFF2-40B4-BE49-F238E27FC236}">
                <a16:creationId xmlns:a16="http://schemas.microsoft.com/office/drawing/2014/main" id="{8616452A-7A23-4339-BC24-9220CD12CBD6}"/>
              </a:ext>
            </a:extLst>
          </p:cNvPr>
          <p:cNvSpPr/>
          <p:nvPr/>
        </p:nvSpPr>
        <p:spPr>
          <a:xfrm>
            <a:off x="1110446" y="3603281"/>
            <a:ext cx="7418033" cy="57072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 name="矩形 1">
            <a:extLst>
              <a:ext uri="{FF2B5EF4-FFF2-40B4-BE49-F238E27FC236}">
                <a16:creationId xmlns:a16="http://schemas.microsoft.com/office/drawing/2014/main" id="{97397521-5903-418C-A981-59A418BAF787}"/>
              </a:ext>
            </a:extLst>
          </p:cNvPr>
          <p:cNvSpPr/>
          <p:nvPr/>
        </p:nvSpPr>
        <p:spPr>
          <a:xfrm>
            <a:off x="1201710" y="3618542"/>
            <a:ext cx="2216632" cy="455253"/>
          </a:xfrm>
          <a:prstGeom prst="rect">
            <a:avLst/>
          </a:prstGeom>
        </p:spPr>
        <p:txBody>
          <a:bodyPr wrap="non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顶出缸后退。</a:t>
            </a:r>
            <a:endParaRPr lang="zh-CN" altLang="zh-CN" sz="28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2666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2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2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anim calcmode="lin" valueType="num">
                                      <p:cBhvr>
                                        <p:cTn id="39" dur="1000" fill="hold"/>
                                        <p:tgtEl>
                                          <p:spTgt spid="27"/>
                                        </p:tgtEl>
                                        <p:attrNameLst>
                                          <p:attrName>ppt_x</p:attrName>
                                        </p:attrNameLst>
                                      </p:cBhvr>
                                      <p:tavLst>
                                        <p:tav tm="0">
                                          <p:val>
                                            <p:strVal val="#ppt_x"/>
                                          </p:val>
                                        </p:tav>
                                        <p:tav tm="100000">
                                          <p:val>
                                            <p:strVal val="#ppt_x"/>
                                          </p:val>
                                        </p:tav>
                                      </p:tavLst>
                                    </p:anim>
                                    <p:anim calcmode="lin" valueType="num">
                                      <p:cBhvr>
                                        <p:cTn id="40" dur="1000" fill="hold"/>
                                        <p:tgtEl>
                                          <p:spTgt spid="2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1000"/>
                                        <p:tgtEl>
                                          <p:spTgt spid="21"/>
                                        </p:tgtEl>
                                      </p:cBhvr>
                                    </p:animEffect>
                                    <p:anim calcmode="lin" valueType="num">
                                      <p:cBhvr>
                                        <p:cTn id="44" dur="1000" fill="hold"/>
                                        <p:tgtEl>
                                          <p:spTgt spid="21"/>
                                        </p:tgtEl>
                                        <p:attrNameLst>
                                          <p:attrName>ppt_x</p:attrName>
                                        </p:attrNameLst>
                                      </p:cBhvr>
                                      <p:tavLst>
                                        <p:tav tm="0">
                                          <p:val>
                                            <p:strVal val="#ppt_x"/>
                                          </p:val>
                                        </p:tav>
                                        <p:tav tm="100000">
                                          <p:val>
                                            <p:strVal val="#ppt_x"/>
                                          </p:val>
                                        </p:tav>
                                      </p:tavLst>
                                    </p:anim>
                                    <p:anim calcmode="lin" valueType="num">
                                      <p:cBhvr>
                                        <p:cTn id="45" dur="1000" fill="hold"/>
                                        <p:tgtEl>
                                          <p:spTgt spid="2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1000"/>
                                        <p:tgtEl>
                                          <p:spTgt spid="31"/>
                                        </p:tgtEl>
                                      </p:cBhvr>
                                    </p:animEffect>
                                    <p:anim calcmode="lin" valueType="num">
                                      <p:cBhvr>
                                        <p:cTn id="56" dur="1000" fill="hold"/>
                                        <p:tgtEl>
                                          <p:spTgt spid="31"/>
                                        </p:tgtEl>
                                        <p:attrNameLst>
                                          <p:attrName>ppt_x</p:attrName>
                                        </p:attrNameLst>
                                      </p:cBhvr>
                                      <p:tavLst>
                                        <p:tav tm="0">
                                          <p:val>
                                            <p:strVal val="#ppt_x"/>
                                          </p:val>
                                        </p:tav>
                                        <p:tav tm="100000">
                                          <p:val>
                                            <p:strVal val="#ppt_x"/>
                                          </p:val>
                                        </p:tav>
                                      </p:tavLst>
                                    </p:anim>
                                    <p:anim calcmode="lin" valueType="num">
                                      <p:cBhvr>
                                        <p:cTn id="57" dur="1000" fill="hold"/>
                                        <p:tgtEl>
                                          <p:spTgt spid="31"/>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1000"/>
                                        <p:tgtEl>
                                          <p:spTgt spid="35"/>
                                        </p:tgtEl>
                                      </p:cBhvr>
                                    </p:animEffect>
                                    <p:anim calcmode="lin" valueType="num">
                                      <p:cBhvr>
                                        <p:cTn id="61" dur="1000" fill="hold"/>
                                        <p:tgtEl>
                                          <p:spTgt spid="35"/>
                                        </p:tgtEl>
                                        <p:attrNameLst>
                                          <p:attrName>ppt_x</p:attrName>
                                        </p:attrNameLst>
                                      </p:cBhvr>
                                      <p:tavLst>
                                        <p:tav tm="0">
                                          <p:val>
                                            <p:strVal val="#ppt_x"/>
                                          </p:val>
                                        </p:tav>
                                        <p:tav tm="100000">
                                          <p:val>
                                            <p:strVal val="#ppt_x"/>
                                          </p:val>
                                        </p:tav>
                                      </p:tavLst>
                                    </p:anim>
                                    <p:anim calcmode="lin" valueType="num">
                                      <p:cBhvr>
                                        <p:cTn id="62" dur="1000" fill="hold"/>
                                        <p:tgtEl>
                                          <p:spTgt spid="3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fade">
                                      <p:cBhvr>
                                        <p:cTn id="65" dur="1000"/>
                                        <p:tgtEl>
                                          <p:spTgt spid="2"/>
                                        </p:tgtEl>
                                      </p:cBhvr>
                                    </p:animEffect>
                                    <p:anim calcmode="lin" valueType="num">
                                      <p:cBhvr>
                                        <p:cTn id="66" dur="1000" fill="hold"/>
                                        <p:tgtEl>
                                          <p:spTgt spid="2"/>
                                        </p:tgtEl>
                                        <p:attrNameLst>
                                          <p:attrName>ppt_x</p:attrName>
                                        </p:attrNameLst>
                                      </p:cBhvr>
                                      <p:tavLst>
                                        <p:tav tm="0">
                                          <p:val>
                                            <p:strVal val="#ppt_x"/>
                                          </p:val>
                                        </p:tav>
                                        <p:tav tm="100000">
                                          <p:val>
                                            <p:strVal val="#ppt_x"/>
                                          </p:val>
                                        </p:tav>
                                      </p:tavLst>
                                    </p:anim>
                                    <p:anim calcmode="lin" valueType="num">
                                      <p:cBhvr>
                                        <p:cTn id="6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animBg="1"/>
      <p:bldP spid="11" grpId="0" animBg="1"/>
      <p:bldP spid="21" grpId="0" animBg="1"/>
      <p:bldP spid="7" grpId="0"/>
      <p:bldP spid="12" grpId="0"/>
      <p:bldP spid="35" grpId="0" animBg="1"/>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58805" y="957882"/>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一、塑料注射成型机电液比例控制系统</a:t>
            </a:r>
          </a:p>
        </p:txBody>
      </p:sp>
      <p:sp>
        <p:nvSpPr>
          <p:cNvPr id="10" name="直角三角形 9">
            <a:extLst>
              <a:ext uri="{FF2B5EF4-FFF2-40B4-BE49-F238E27FC236}">
                <a16:creationId xmlns:a16="http://schemas.microsoft.com/office/drawing/2014/main" id="{7DEA4B7A-64E9-4968-92C5-7527EFC71793}"/>
              </a:ext>
            </a:extLst>
          </p:cNvPr>
          <p:cNvSpPr/>
          <p:nvPr/>
        </p:nvSpPr>
        <p:spPr>
          <a:xfrm rot="2637755" flipH="1" flipV="1">
            <a:off x="174041"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1" name="直角三角形 10">
            <a:extLst>
              <a:ext uri="{FF2B5EF4-FFF2-40B4-BE49-F238E27FC236}">
                <a16:creationId xmlns:a16="http://schemas.microsoft.com/office/drawing/2014/main" id="{D6FFF38D-0180-470F-96FD-BE20BF7AB84F}"/>
              </a:ext>
            </a:extLst>
          </p:cNvPr>
          <p:cNvSpPr/>
          <p:nvPr/>
        </p:nvSpPr>
        <p:spPr>
          <a:xfrm rot="2637755" flipH="1" flipV="1">
            <a:off x="324288"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21" name="圆角矩形 5">
            <a:extLst>
              <a:ext uri="{FF2B5EF4-FFF2-40B4-BE49-F238E27FC236}">
                <a16:creationId xmlns:a16="http://schemas.microsoft.com/office/drawing/2014/main" id="{2EFE7D49-E774-4D0C-AEC3-C9610186EE2E}"/>
              </a:ext>
            </a:extLst>
          </p:cNvPr>
          <p:cNvSpPr/>
          <p:nvPr/>
        </p:nvSpPr>
        <p:spPr>
          <a:xfrm>
            <a:off x="1098336" y="1861486"/>
            <a:ext cx="7418033" cy="138547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grpSp>
        <p:nvGrpSpPr>
          <p:cNvPr id="27" name="组合 5">
            <a:extLst>
              <a:ext uri="{FF2B5EF4-FFF2-40B4-BE49-F238E27FC236}">
                <a16:creationId xmlns:a16="http://schemas.microsoft.com/office/drawing/2014/main" id="{56338C2B-C09A-4803-B165-ECF564CADB2F}"/>
              </a:ext>
            </a:extLst>
          </p:cNvPr>
          <p:cNvGrpSpPr>
            <a:grpSpLocks/>
          </p:cNvGrpSpPr>
          <p:nvPr/>
        </p:nvGrpSpPr>
        <p:grpSpPr bwMode="auto">
          <a:xfrm rot="16200000">
            <a:off x="627599" y="2346510"/>
            <a:ext cx="347294" cy="347229"/>
            <a:chOff x="5398306" y="552049"/>
            <a:chExt cx="835710" cy="731456"/>
          </a:xfrm>
        </p:grpSpPr>
        <p:sp>
          <p:nvSpPr>
            <p:cNvPr id="28" name="等腰三角形 27">
              <a:extLst>
                <a:ext uri="{FF2B5EF4-FFF2-40B4-BE49-F238E27FC236}">
                  <a16:creationId xmlns:a16="http://schemas.microsoft.com/office/drawing/2014/main" id="{A9C563E1-AFE4-4A53-ACE6-5C70342AFA23}"/>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9" name="等腰三角形 28">
              <a:extLst>
                <a:ext uri="{FF2B5EF4-FFF2-40B4-BE49-F238E27FC236}">
                  <a16:creationId xmlns:a16="http://schemas.microsoft.com/office/drawing/2014/main" id="{7E49A0D6-7299-460C-AC18-947536EB9DD2}"/>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grpSp>
        <p:nvGrpSpPr>
          <p:cNvPr id="31" name="组合 8">
            <a:extLst>
              <a:ext uri="{FF2B5EF4-FFF2-40B4-BE49-F238E27FC236}">
                <a16:creationId xmlns:a16="http://schemas.microsoft.com/office/drawing/2014/main" id="{5912E92B-273F-4D50-81A6-23674F7D462F}"/>
              </a:ext>
            </a:extLst>
          </p:cNvPr>
          <p:cNvGrpSpPr>
            <a:grpSpLocks/>
          </p:cNvGrpSpPr>
          <p:nvPr/>
        </p:nvGrpSpPr>
        <p:grpSpPr bwMode="auto">
          <a:xfrm flipH="1">
            <a:off x="453477" y="3707945"/>
            <a:ext cx="610656" cy="392137"/>
            <a:chOff x="5975131" y="413090"/>
            <a:chExt cx="1303171" cy="777765"/>
          </a:xfrm>
        </p:grpSpPr>
        <p:sp>
          <p:nvSpPr>
            <p:cNvPr id="32" name="等腰三角形 31">
              <a:extLst>
                <a:ext uri="{FF2B5EF4-FFF2-40B4-BE49-F238E27FC236}">
                  <a16:creationId xmlns:a16="http://schemas.microsoft.com/office/drawing/2014/main" id="{56CB582D-70E4-49C8-A4A4-7BF8DE34DE86}"/>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3" name="等腰三角形 32">
              <a:extLst>
                <a:ext uri="{FF2B5EF4-FFF2-40B4-BE49-F238E27FC236}">
                  <a16:creationId xmlns:a16="http://schemas.microsoft.com/office/drawing/2014/main" id="{69169F49-EC5E-4A6E-B96E-7B0018CC3454}"/>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ndParaRPr>
            </a:p>
          </p:txBody>
        </p:sp>
        <p:sp>
          <p:nvSpPr>
            <p:cNvPr id="34" name="等腰三角形 33">
              <a:extLst>
                <a:ext uri="{FF2B5EF4-FFF2-40B4-BE49-F238E27FC236}">
                  <a16:creationId xmlns:a16="http://schemas.microsoft.com/office/drawing/2014/main" id="{6D4B167B-AFFE-4437-B5F0-01D3DA9A8C3F}"/>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35" name="圆角矩形 5">
            <a:extLst>
              <a:ext uri="{FF2B5EF4-FFF2-40B4-BE49-F238E27FC236}">
                <a16:creationId xmlns:a16="http://schemas.microsoft.com/office/drawing/2014/main" id="{8616452A-7A23-4339-BC24-9220CD12CBD6}"/>
              </a:ext>
            </a:extLst>
          </p:cNvPr>
          <p:cNvSpPr/>
          <p:nvPr/>
        </p:nvSpPr>
        <p:spPr>
          <a:xfrm>
            <a:off x="1098336" y="3482680"/>
            <a:ext cx="7418033" cy="957702"/>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 name="矩形 2">
            <a:extLst>
              <a:ext uri="{FF2B5EF4-FFF2-40B4-BE49-F238E27FC236}">
                <a16:creationId xmlns:a16="http://schemas.microsoft.com/office/drawing/2014/main" id="{D0FE1CF5-B416-437F-8A09-B564480B771E}"/>
              </a:ext>
            </a:extLst>
          </p:cNvPr>
          <p:cNvSpPr/>
          <p:nvPr/>
        </p:nvSpPr>
        <p:spPr>
          <a:xfrm>
            <a:off x="1201710" y="1498561"/>
            <a:ext cx="3473387" cy="259045"/>
          </a:xfrm>
          <a:prstGeom prst="rect">
            <a:avLst/>
          </a:prstGeom>
        </p:spPr>
        <p:txBody>
          <a:bodyPr wrap="none">
            <a:spAutoFit/>
          </a:bodyPr>
          <a:lstStyle/>
          <a:p>
            <a:pPr indent="450000">
              <a:lnSpc>
                <a:spcPts val="12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对注塑机液压系统的要求是</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4598B182-2118-432B-B25E-F51A1960FA3F}"/>
              </a:ext>
            </a:extLst>
          </p:cNvPr>
          <p:cNvSpPr/>
          <p:nvPr/>
        </p:nvSpPr>
        <p:spPr>
          <a:xfrm>
            <a:off x="1209016" y="1884809"/>
            <a:ext cx="7185124" cy="1286250"/>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足够的合模力。熔化塑料以</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12~20MPa</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的高压注入模腔</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所以合模液压缸必须产生足够的合模力</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否则在注射时模具离缝而使塑料制品产生溢边。</a:t>
            </a:r>
            <a:endParaRPr lang="zh-CN" altLang="zh-CN"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8CA5F740-E782-4E76-B71B-4D87F206CB3A}"/>
              </a:ext>
            </a:extLst>
          </p:cNvPr>
          <p:cNvSpPr/>
          <p:nvPr/>
        </p:nvSpPr>
        <p:spPr>
          <a:xfrm>
            <a:off x="1219016" y="3499866"/>
            <a:ext cx="7165124" cy="870751"/>
          </a:xfrm>
          <a:prstGeom prst="rect">
            <a:avLst/>
          </a:prstGeom>
        </p:spPr>
        <p:txBody>
          <a:bodyPr wrap="square">
            <a:spAutoFit/>
          </a:bodyPr>
          <a:lstStyle/>
          <a:p>
            <a:pPr indent="450000">
              <a:lnSpc>
                <a:spcPct val="150000"/>
              </a:lnSpc>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可调节的开、合模速度。空程时要求快速以提高生产率</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合模时要求慢速以免机器产生冲击振动。</a:t>
            </a:r>
            <a:endParaRPr lang="zh-CN" altLang="en-US" dirty="0">
              <a:solidFill>
                <a:schemeClr val="bg1"/>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62303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anim calcmode="lin" valueType="num">
                                      <p:cBhvr>
                                        <p:cTn id="32" dur="1000" fill="hold"/>
                                        <p:tgtEl>
                                          <p:spTgt spid="21"/>
                                        </p:tgtEl>
                                        <p:attrNameLst>
                                          <p:attrName>ppt_x</p:attrName>
                                        </p:attrNameLst>
                                      </p:cBhvr>
                                      <p:tavLst>
                                        <p:tav tm="0">
                                          <p:val>
                                            <p:strVal val="#ppt_x"/>
                                          </p:val>
                                        </p:tav>
                                        <p:tav tm="100000">
                                          <p:val>
                                            <p:strVal val="#ppt_x"/>
                                          </p:val>
                                        </p:tav>
                                      </p:tavLst>
                                    </p:anim>
                                    <p:anim calcmode="lin" valueType="num">
                                      <p:cBhvr>
                                        <p:cTn id="33" dur="1000" fill="hold"/>
                                        <p:tgtEl>
                                          <p:spTgt spid="2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1000"/>
                                        <p:tgtEl>
                                          <p:spTgt spid="31"/>
                                        </p:tgtEl>
                                      </p:cBhvr>
                                    </p:animEffect>
                                    <p:anim calcmode="lin" valueType="num">
                                      <p:cBhvr>
                                        <p:cTn id="44" dur="1000" fill="hold"/>
                                        <p:tgtEl>
                                          <p:spTgt spid="31"/>
                                        </p:tgtEl>
                                        <p:attrNameLst>
                                          <p:attrName>ppt_x</p:attrName>
                                        </p:attrNameLst>
                                      </p:cBhvr>
                                      <p:tavLst>
                                        <p:tav tm="0">
                                          <p:val>
                                            <p:strVal val="#ppt_x"/>
                                          </p:val>
                                        </p:tav>
                                        <p:tav tm="100000">
                                          <p:val>
                                            <p:strVal val="#ppt_x"/>
                                          </p:val>
                                        </p:tav>
                                      </p:tavLst>
                                    </p:anim>
                                    <p:anim calcmode="lin" valueType="num">
                                      <p:cBhvr>
                                        <p:cTn id="45" dur="1000" fill="hold"/>
                                        <p:tgtEl>
                                          <p:spTgt spid="3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1000"/>
                                        <p:tgtEl>
                                          <p:spTgt spid="35"/>
                                        </p:tgtEl>
                                      </p:cBhvr>
                                    </p:animEffect>
                                    <p:anim calcmode="lin" valueType="num">
                                      <p:cBhvr>
                                        <p:cTn id="49" dur="1000" fill="hold"/>
                                        <p:tgtEl>
                                          <p:spTgt spid="35"/>
                                        </p:tgtEl>
                                        <p:attrNameLst>
                                          <p:attrName>ppt_x</p:attrName>
                                        </p:attrNameLst>
                                      </p:cBhvr>
                                      <p:tavLst>
                                        <p:tav tm="0">
                                          <p:val>
                                            <p:strVal val="#ppt_x"/>
                                          </p:val>
                                        </p:tav>
                                        <p:tav tm="100000">
                                          <p:val>
                                            <p:strVal val="#ppt_x"/>
                                          </p:val>
                                        </p:tav>
                                      </p:tavLst>
                                    </p:anim>
                                    <p:anim calcmode="lin" valueType="num">
                                      <p:cBhvr>
                                        <p:cTn id="50" dur="1000" fill="hold"/>
                                        <p:tgtEl>
                                          <p:spTgt spid="3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1000"/>
                                        <p:tgtEl>
                                          <p:spTgt spid="6"/>
                                        </p:tgtEl>
                                      </p:cBhvr>
                                    </p:animEffect>
                                    <p:anim calcmode="lin" valueType="num">
                                      <p:cBhvr>
                                        <p:cTn id="54" dur="1000" fill="hold"/>
                                        <p:tgtEl>
                                          <p:spTgt spid="6"/>
                                        </p:tgtEl>
                                        <p:attrNameLst>
                                          <p:attrName>ppt_x</p:attrName>
                                        </p:attrNameLst>
                                      </p:cBhvr>
                                      <p:tavLst>
                                        <p:tav tm="0">
                                          <p:val>
                                            <p:strVal val="#ppt_x"/>
                                          </p:val>
                                        </p:tav>
                                        <p:tav tm="100000">
                                          <p:val>
                                            <p:strVal val="#ppt_x"/>
                                          </p:val>
                                        </p:tav>
                                      </p:tavLst>
                                    </p:anim>
                                    <p:anim calcmode="lin" valueType="num">
                                      <p:cBhvr>
                                        <p:cTn id="5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P spid="21" grpId="0" animBg="1"/>
      <p:bldP spid="35" grpId="0" animBg="1"/>
      <p:bldP spid="3" grpId="0"/>
      <p:bldP spid="5" grpId="0"/>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5">
            <a:extLst>
              <a:ext uri="{FF2B5EF4-FFF2-40B4-BE49-F238E27FC236}">
                <a16:creationId xmlns:a16="http://schemas.microsoft.com/office/drawing/2014/main" id="{9AA230AB-514F-4AC0-B2C0-9B818BD186FF}"/>
              </a:ext>
            </a:extLst>
          </p:cNvPr>
          <p:cNvSpPr/>
          <p:nvPr/>
        </p:nvSpPr>
        <p:spPr>
          <a:xfrm>
            <a:off x="1102629" y="2283883"/>
            <a:ext cx="7418033" cy="81205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58805" y="957882"/>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一、塑料注射成型机电液比例控制系统</a:t>
            </a:r>
          </a:p>
        </p:txBody>
      </p:sp>
      <p:sp>
        <p:nvSpPr>
          <p:cNvPr id="10" name="直角三角形 9">
            <a:extLst>
              <a:ext uri="{FF2B5EF4-FFF2-40B4-BE49-F238E27FC236}">
                <a16:creationId xmlns:a16="http://schemas.microsoft.com/office/drawing/2014/main" id="{7DEA4B7A-64E9-4968-92C5-7527EFC71793}"/>
              </a:ext>
            </a:extLst>
          </p:cNvPr>
          <p:cNvSpPr/>
          <p:nvPr/>
        </p:nvSpPr>
        <p:spPr>
          <a:xfrm rot="2637755" flipH="1" flipV="1">
            <a:off x="174041"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1" name="直角三角形 10">
            <a:extLst>
              <a:ext uri="{FF2B5EF4-FFF2-40B4-BE49-F238E27FC236}">
                <a16:creationId xmlns:a16="http://schemas.microsoft.com/office/drawing/2014/main" id="{D6FFF38D-0180-470F-96FD-BE20BF7AB84F}"/>
              </a:ext>
            </a:extLst>
          </p:cNvPr>
          <p:cNvSpPr/>
          <p:nvPr/>
        </p:nvSpPr>
        <p:spPr>
          <a:xfrm rot="2637755" flipH="1" flipV="1">
            <a:off x="324288"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21" name="圆角矩形 5">
            <a:extLst>
              <a:ext uri="{FF2B5EF4-FFF2-40B4-BE49-F238E27FC236}">
                <a16:creationId xmlns:a16="http://schemas.microsoft.com/office/drawing/2014/main" id="{2EFE7D49-E774-4D0C-AEC3-C9610186EE2E}"/>
              </a:ext>
            </a:extLst>
          </p:cNvPr>
          <p:cNvSpPr/>
          <p:nvPr/>
        </p:nvSpPr>
        <p:spPr>
          <a:xfrm>
            <a:off x="1088766" y="1399793"/>
            <a:ext cx="7418033" cy="81205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grpSp>
        <p:nvGrpSpPr>
          <p:cNvPr id="27" name="组合 5">
            <a:extLst>
              <a:ext uri="{FF2B5EF4-FFF2-40B4-BE49-F238E27FC236}">
                <a16:creationId xmlns:a16="http://schemas.microsoft.com/office/drawing/2014/main" id="{56338C2B-C09A-4803-B165-ECF564CADB2F}"/>
              </a:ext>
            </a:extLst>
          </p:cNvPr>
          <p:cNvGrpSpPr>
            <a:grpSpLocks/>
          </p:cNvGrpSpPr>
          <p:nvPr/>
        </p:nvGrpSpPr>
        <p:grpSpPr bwMode="auto">
          <a:xfrm rot="16200000">
            <a:off x="641222" y="1701093"/>
            <a:ext cx="347294" cy="347229"/>
            <a:chOff x="5398306" y="552049"/>
            <a:chExt cx="835710" cy="731456"/>
          </a:xfrm>
        </p:grpSpPr>
        <p:sp>
          <p:nvSpPr>
            <p:cNvPr id="28" name="等腰三角形 27">
              <a:extLst>
                <a:ext uri="{FF2B5EF4-FFF2-40B4-BE49-F238E27FC236}">
                  <a16:creationId xmlns:a16="http://schemas.microsoft.com/office/drawing/2014/main" id="{A9C563E1-AFE4-4A53-ACE6-5C70342AFA23}"/>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9" name="等腰三角形 28">
              <a:extLst>
                <a:ext uri="{FF2B5EF4-FFF2-40B4-BE49-F238E27FC236}">
                  <a16:creationId xmlns:a16="http://schemas.microsoft.com/office/drawing/2014/main" id="{7E49A0D6-7299-460C-AC18-947536EB9DD2}"/>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grpSp>
        <p:nvGrpSpPr>
          <p:cNvPr id="31" name="组合 8">
            <a:extLst>
              <a:ext uri="{FF2B5EF4-FFF2-40B4-BE49-F238E27FC236}">
                <a16:creationId xmlns:a16="http://schemas.microsoft.com/office/drawing/2014/main" id="{5912E92B-273F-4D50-81A6-23674F7D462F}"/>
              </a:ext>
            </a:extLst>
          </p:cNvPr>
          <p:cNvGrpSpPr>
            <a:grpSpLocks/>
          </p:cNvGrpSpPr>
          <p:nvPr/>
        </p:nvGrpSpPr>
        <p:grpSpPr bwMode="auto">
          <a:xfrm flipH="1">
            <a:off x="453477" y="2454563"/>
            <a:ext cx="610656" cy="392137"/>
            <a:chOff x="5975131" y="413090"/>
            <a:chExt cx="1303171" cy="777765"/>
          </a:xfrm>
        </p:grpSpPr>
        <p:sp>
          <p:nvSpPr>
            <p:cNvPr id="32" name="等腰三角形 31">
              <a:extLst>
                <a:ext uri="{FF2B5EF4-FFF2-40B4-BE49-F238E27FC236}">
                  <a16:creationId xmlns:a16="http://schemas.microsoft.com/office/drawing/2014/main" id="{56CB582D-70E4-49C8-A4A4-7BF8DE34DE86}"/>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3" name="等腰三角形 32">
              <a:extLst>
                <a:ext uri="{FF2B5EF4-FFF2-40B4-BE49-F238E27FC236}">
                  <a16:creationId xmlns:a16="http://schemas.microsoft.com/office/drawing/2014/main" id="{69169F49-EC5E-4A6E-B96E-7B0018CC3454}"/>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ndParaRPr>
            </a:p>
          </p:txBody>
        </p:sp>
        <p:sp>
          <p:nvSpPr>
            <p:cNvPr id="34" name="等腰三角形 33">
              <a:extLst>
                <a:ext uri="{FF2B5EF4-FFF2-40B4-BE49-F238E27FC236}">
                  <a16:creationId xmlns:a16="http://schemas.microsoft.com/office/drawing/2014/main" id="{6D4B167B-AFFE-4437-B5F0-01D3DA9A8C3F}"/>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5" name="矩形 4">
            <a:extLst>
              <a:ext uri="{FF2B5EF4-FFF2-40B4-BE49-F238E27FC236}">
                <a16:creationId xmlns:a16="http://schemas.microsoft.com/office/drawing/2014/main" id="{4598B182-2118-432B-B25E-F51A1960FA3F}"/>
              </a:ext>
            </a:extLst>
          </p:cNvPr>
          <p:cNvSpPr/>
          <p:nvPr/>
        </p:nvSpPr>
        <p:spPr>
          <a:xfrm>
            <a:off x="1203466" y="1339646"/>
            <a:ext cx="7185124" cy="870751"/>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rPr>
              <a:t>3)</a:t>
            </a:r>
            <a:r>
              <a:rPr lang="zh-CN" altLang="zh-CN" dirty="0">
                <a:solidFill>
                  <a:schemeClr val="bg1"/>
                </a:solidFill>
                <a:latin typeface="Times New Roman" panose="02020603050405020304" pitchFamily="18" charset="0"/>
                <a:ea typeface="黑体" panose="02010609060101010101" pitchFamily="49" charset="-122"/>
              </a:rPr>
              <a:t>足够的注射座移动液压缸的推力。保证注射时喷嘴和模具浇口紧密接触。</a:t>
            </a:r>
            <a:endParaRPr lang="zh-CN" altLang="zh-CN"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8CA5F740-E782-4E76-B71B-4D87F206CB3A}"/>
              </a:ext>
            </a:extLst>
          </p:cNvPr>
          <p:cNvSpPr/>
          <p:nvPr/>
        </p:nvSpPr>
        <p:spPr>
          <a:xfrm>
            <a:off x="1213466" y="2213058"/>
            <a:ext cx="7165124" cy="870751"/>
          </a:xfrm>
          <a:prstGeom prst="rect">
            <a:avLst/>
          </a:prstGeom>
        </p:spPr>
        <p:txBody>
          <a:bodyPr wrap="square">
            <a:spAutoFit/>
          </a:bodyPr>
          <a:lstStyle/>
          <a:p>
            <a:pPr indent="450000">
              <a:lnSpc>
                <a:spcPct val="150000"/>
              </a:lnSpc>
            </a:pPr>
            <a:r>
              <a:rPr lang="en-US" altLang="zh-CN" dirty="0">
                <a:solidFill>
                  <a:schemeClr val="bg1"/>
                </a:solidFill>
                <a:latin typeface="Times New Roman" panose="02020603050405020304" pitchFamily="18" charset="0"/>
                <a:ea typeface="黑体" panose="02010609060101010101" pitchFamily="49" charset="-122"/>
              </a:rPr>
              <a:t>4)</a:t>
            </a:r>
            <a:r>
              <a:rPr lang="zh-CN" altLang="zh-CN" dirty="0">
                <a:solidFill>
                  <a:schemeClr val="bg1"/>
                </a:solidFill>
                <a:latin typeface="Times New Roman" panose="02020603050405020304" pitchFamily="18" charset="0"/>
                <a:ea typeface="黑体" panose="02010609060101010101" pitchFamily="49" charset="-122"/>
              </a:rPr>
              <a:t>可调节的注射压力和注射速度</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以适应不同塑料、制品几何形状、模具浇注系统的要求。</a:t>
            </a:r>
          </a:p>
        </p:txBody>
      </p:sp>
      <p:grpSp>
        <p:nvGrpSpPr>
          <p:cNvPr id="24" name="组合 5">
            <a:extLst>
              <a:ext uri="{FF2B5EF4-FFF2-40B4-BE49-F238E27FC236}">
                <a16:creationId xmlns:a16="http://schemas.microsoft.com/office/drawing/2014/main" id="{78D55BA5-9B26-46EB-A2AD-0A0751824076}"/>
              </a:ext>
            </a:extLst>
          </p:cNvPr>
          <p:cNvGrpSpPr>
            <a:grpSpLocks/>
          </p:cNvGrpSpPr>
          <p:nvPr/>
        </p:nvGrpSpPr>
        <p:grpSpPr bwMode="auto">
          <a:xfrm rot="16200000">
            <a:off x="576581" y="3389378"/>
            <a:ext cx="347294" cy="347229"/>
            <a:chOff x="5398306" y="552049"/>
            <a:chExt cx="835710" cy="731456"/>
          </a:xfrm>
        </p:grpSpPr>
        <p:sp>
          <p:nvSpPr>
            <p:cNvPr id="25" name="等腰三角形 24">
              <a:extLst>
                <a:ext uri="{FF2B5EF4-FFF2-40B4-BE49-F238E27FC236}">
                  <a16:creationId xmlns:a16="http://schemas.microsoft.com/office/drawing/2014/main" id="{89588FB3-F69D-4EE9-B5E6-10CFAF0F7F55}"/>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6" name="等腰三角形 25">
              <a:extLst>
                <a:ext uri="{FF2B5EF4-FFF2-40B4-BE49-F238E27FC236}">
                  <a16:creationId xmlns:a16="http://schemas.microsoft.com/office/drawing/2014/main" id="{C750A30E-CBA3-49E4-84BD-C37D1F1E9B63}"/>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30" name="圆角矩形 5">
            <a:extLst>
              <a:ext uri="{FF2B5EF4-FFF2-40B4-BE49-F238E27FC236}">
                <a16:creationId xmlns:a16="http://schemas.microsoft.com/office/drawing/2014/main" id="{8988A1EF-2123-43ED-9792-E247079D6B05}"/>
              </a:ext>
            </a:extLst>
          </p:cNvPr>
          <p:cNvSpPr/>
          <p:nvPr/>
        </p:nvSpPr>
        <p:spPr>
          <a:xfrm>
            <a:off x="1100681" y="3186916"/>
            <a:ext cx="7418033" cy="86769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 name="矩形 1">
            <a:extLst>
              <a:ext uri="{FF2B5EF4-FFF2-40B4-BE49-F238E27FC236}">
                <a16:creationId xmlns:a16="http://schemas.microsoft.com/office/drawing/2014/main" id="{A9F316AB-F443-42FE-A8F2-5DB235F5D68C}"/>
              </a:ext>
            </a:extLst>
          </p:cNvPr>
          <p:cNvSpPr/>
          <p:nvPr/>
        </p:nvSpPr>
        <p:spPr>
          <a:xfrm>
            <a:off x="1213466" y="3156868"/>
            <a:ext cx="7063250" cy="870751"/>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保压及其压力可调。是为了使塑料贴紧模腔获得精确的形状</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另外在制品冷却收缩过程中</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熔化塑料可不断充入模腔</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防止产生废品。</a:t>
            </a:r>
            <a:endParaRPr lang="zh-CN" altLang="zh-CN" sz="28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圆角矩形 5">
            <a:extLst>
              <a:ext uri="{FF2B5EF4-FFF2-40B4-BE49-F238E27FC236}">
                <a16:creationId xmlns:a16="http://schemas.microsoft.com/office/drawing/2014/main" id="{79B2AA4E-47C9-43D9-A64C-127C82CD1294}"/>
              </a:ext>
            </a:extLst>
          </p:cNvPr>
          <p:cNvSpPr/>
          <p:nvPr/>
        </p:nvSpPr>
        <p:spPr>
          <a:xfrm>
            <a:off x="1088766" y="4132748"/>
            <a:ext cx="7418033" cy="49495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grpSp>
        <p:nvGrpSpPr>
          <p:cNvPr id="37" name="组合 8">
            <a:extLst>
              <a:ext uri="{FF2B5EF4-FFF2-40B4-BE49-F238E27FC236}">
                <a16:creationId xmlns:a16="http://schemas.microsoft.com/office/drawing/2014/main" id="{C9C02364-036B-4EC2-AB08-9BD23E9C4C7B}"/>
              </a:ext>
            </a:extLst>
          </p:cNvPr>
          <p:cNvGrpSpPr>
            <a:grpSpLocks/>
          </p:cNvGrpSpPr>
          <p:nvPr/>
        </p:nvGrpSpPr>
        <p:grpSpPr bwMode="auto">
          <a:xfrm flipH="1">
            <a:off x="394419" y="4132748"/>
            <a:ext cx="610656" cy="392137"/>
            <a:chOff x="5975131" y="413090"/>
            <a:chExt cx="1303171" cy="777765"/>
          </a:xfrm>
        </p:grpSpPr>
        <p:sp>
          <p:nvSpPr>
            <p:cNvPr id="38" name="等腰三角形 37">
              <a:extLst>
                <a:ext uri="{FF2B5EF4-FFF2-40B4-BE49-F238E27FC236}">
                  <a16:creationId xmlns:a16="http://schemas.microsoft.com/office/drawing/2014/main" id="{D0136A6D-B4A5-4C00-A30F-389DE2C06AE3}"/>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9" name="等腰三角形 38">
              <a:extLst>
                <a:ext uri="{FF2B5EF4-FFF2-40B4-BE49-F238E27FC236}">
                  <a16:creationId xmlns:a16="http://schemas.microsoft.com/office/drawing/2014/main" id="{FC8D7CA5-C6E9-434E-9080-71347D215661}"/>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0" name="等腰三角形 39">
              <a:extLst>
                <a:ext uri="{FF2B5EF4-FFF2-40B4-BE49-F238E27FC236}">
                  <a16:creationId xmlns:a16="http://schemas.microsoft.com/office/drawing/2014/main" id="{7F01B117-3642-4890-B973-0A8B530F01FF}"/>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7" name="矩形 6">
            <a:extLst>
              <a:ext uri="{FF2B5EF4-FFF2-40B4-BE49-F238E27FC236}">
                <a16:creationId xmlns:a16="http://schemas.microsoft.com/office/drawing/2014/main" id="{05184B64-D831-47A8-BB91-50B33D1A6393}"/>
              </a:ext>
            </a:extLst>
          </p:cNvPr>
          <p:cNvSpPr/>
          <p:nvPr/>
        </p:nvSpPr>
        <p:spPr>
          <a:xfrm>
            <a:off x="1233416" y="4278214"/>
            <a:ext cx="3139962" cy="259045"/>
          </a:xfrm>
          <a:prstGeom prst="rect">
            <a:avLst/>
          </a:prstGeom>
        </p:spPr>
        <p:txBody>
          <a:bodyPr wrap="none">
            <a:spAutoFit/>
          </a:bodyPr>
          <a:lstStyle/>
          <a:p>
            <a:pPr indent="450000">
              <a:lnSpc>
                <a:spcPts val="12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平稳的制品顶出速度。</a:t>
            </a:r>
            <a:endParaRPr lang="zh-CN" altLang="zh-CN" sz="28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9231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250" fill="hold"/>
                                        <p:tgtEl>
                                          <p:spTgt spid="4"/>
                                        </p:tgtEl>
                                        <p:attrNameLst>
                                          <p:attrName>ppt_x</p:attrName>
                                        </p:attrNameLst>
                                      </p:cBhvr>
                                      <p:tavLst>
                                        <p:tav tm="0">
                                          <p:val>
                                            <p:strVal val="1+#ppt_w/2"/>
                                          </p:val>
                                        </p:tav>
                                        <p:tav tm="100000">
                                          <p:val>
                                            <p:strVal val="#ppt_x"/>
                                          </p:val>
                                        </p:tav>
                                      </p:tavLst>
                                    </p:anim>
                                    <p:anim calcmode="lin" valueType="num">
                                      <p:cBhvr additive="base">
                                        <p:cTn id="16" dur="2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1000"/>
                                        <p:tgtEl>
                                          <p:spTgt spid="21"/>
                                        </p:tgtEl>
                                      </p:cBhvr>
                                    </p:animEffect>
                                    <p:anim calcmode="lin" valueType="num">
                                      <p:cBhvr>
                                        <p:cTn id="27" dur="1000" fill="hold"/>
                                        <p:tgtEl>
                                          <p:spTgt spid="21"/>
                                        </p:tgtEl>
                                        <p:attrNameLst>
                                          <p:attrName>ppt_x</p:attrName>
                                        </p:attrNameLst>
                                      </p:cBhvr>
                                      <p:tavLst>
                                        <p:tav tm="0">
                                          <p:val>
                                            <p:strVal val="#ppt_x"/>
                                          </p:val>
                                        </p:tav>
                                        <p:tav tm="100000">
                                          <p:val>
                                            <p:strVal val="#ppt_x"/>
                                          </p:val>
                                        </p:tav>
                                      </p:tavLst>
                                    </p:anim>
                                    <p:anim calcmode="lin" valueType="num">
                                      <p:cBhvr>
                                        <p:cTn id="28" dur="1000" fill="hold"/>
                                        <p:tgtEl>
                                          <p:spTgt spid="21"/>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000"/>
                                        <p:tgtEl>
                                          <p:spTgt spid="23"/>
                                        </p:tgtEl>
                                      </p:cBhvr>
                                    </p:animEffect>
                                    <p:anim calcmode="lin" valueType="num">
                                      <p:cBhvr>
                                        <p:cTn id="44" dur="1000" fill="hold"/>
                                        <p:tgtEl>
                                          <p:spTgt spid="23"/>
                                        </p:tgtEl>
                                        <p:attrNameLst>
                                          <p:attrName>ppt_x</p:attrName>
                                        </p:attrNameLst>
                                      </p:cBhvr>
                                      <p:tavLst>
                                        <p:tav tm="0">
                                          <p:val>
                                            <p:strVal val="#ppt_x"/>
                                          </p:val>
                                        </p:tav>
                                        <p:tav tm="100000">
                                          <p:val>
                                            <p:strVal val="#ppt_x"/>
                                          </p:val>
                                        </p:tav>
                                      </p:tavLst>
                                    </p:anim>
                                    <p:anim calcmode="lin" valueType="num">
                                      <p:cBhvr>
                                        <p:cTn id="45" dur="1000" fill="hold"/>
                                        <p:tgtEl>
                                          <p:spTgt spid="23"/>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1000"/>
                                        <p:tgtEl>
                                          <p:spTgt spid="31"/>
                                        </p:tgtEl>
                                      </p:cBhvr>
                                    </p:animEffect>
                                    <p:anim calcmode="lin" valueType="num">
                                      <p:cBhvr>
                                        <p:cTn id="49" dur="1000" fill="hold"/>
                                        <p:tgtEl>
                                          <p:spTgt spid="31"/>
                                        </p:tgtEl>
                                        <p:attrNameLst>
                                          <p:attrName>ppt_x</p:attrName>
                                        </p:attrNameLst>
                                      </p:cBhvr>
                                      <p:tavLst>
                                        <p:tav tm="0">
                                          <p:val>
                                            <p:strVal val="#ppt_x"/>
                                          </p:val>
                                        </p:tav>
                                        <p:tav tm="100000">
                                          <p:val>
                                            <p:strVal val="#ppt_x"/>
                                          </p:val>
                                        </p:tav>
                                      </p:tavLst>
                                    </p:anim>
                                    <p:anim calcmode="lin" valueType="num">
                                      <p:cBhvr>
                                        <p:cTn id="5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0"/>
                                        <p:tgtEl>
                                          <p:spTgt spid="24"/>
                                        </p:tgtEl>
                                      </p:cBhvr>
                                    </p:animEffect>
                                    <p:anim calcmode="lin" valueType="num">
                                      <p:cBhvr>
                                        <p:cTn id="56" dur="1000" fill="hold"/>
                                        <p:tgtEl>
                                          <p:spTgt spid="24"/>
                                        </p:tgtEl>
                                        <p:attrNameLst>
                                          <p:attrName>ppt_x</p:attrName>
                                        </p:attrNameLst>
                                      </p:cBhvr>
                                      <p:tavLst>
                                        <p:tav tm="0">
                                          <p:val>
                                            <p:strVal val="#ppt_x"/>
                                          </p:val>
                                        </p:tav>
                                        <p:tav tm="100000">
                                          <p:val>
                                            <p:strVal val="#ppt_x"/>
                                          </p:val>
                                        </p:tav>
                                      </p:tavLst>
                                    </p:anim>
                                    <p:anim calcmode="lin" valueType="num">
                                      <p:cBhvr>
                                        <p:cTn id="57" dur="1000" fill="hold"/>
                                        <p:tgtEl>
                                          <p:spTgt spid="24"/>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1000"/>
                                        <p:tgtEl>
                                          <p:spTgt spid="30"/>
                                        </p:tgtEl>
                                      </p:cBhvr>
                                    </p:animEffect>
                                    <p:anim calcmode="lin" valueType="num">
                                      <p:cBhvr>
                                        <p:cTn id="61" dur="1000" fill="hold"/>
                                        <p:tgtEl>
                                          <p:spTgt spid="30"/>
                                        </p:tgtEl>
                                        <p:attrNameLst>
                                          <p:attrName>ppt_x</p:attrName>
                                        </p:attrNameLst>
                                      </p:cBhvr>
                                      <p:tavLst>
                                        <p:tav tm="0">
                                          <p:val>
                                            <p:strVal val="#ppt_x"/>
                                          </p:val>
                                        </p:tav>
                                        <p:tav tm="100000">
                                          <p:val>
                                            <p:strVal val="#ppt_x"/>
                                          </p:val>
                                        </p:tav>
                                      </p:tavLst>
                                    </p:anim>
                                    <p:anim calcmode="lin" valueType="num">
                                      <p:cBhvr>
                                        <p:cTn id="62" dur="1000" fill="hold"/>
                                        <p:tgtEl>
                                          <p:spTgt spid="30"/>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fade">
                                      <p:cBhvr>
                                        <p:cTn id="65" dur="1000"/>
                                        <p:tgtEl>
                                          <p:spTgt spid="2"/>
                                        </p:tgtEl>
                                      </p:cBhvr>
                                    </p:animEffect>
                                    <p:anim calcmode="lin" valueType="num">
                                      <p:cBhvr>
                                        <p:cTn id="66" dur="1000" fill="hold"/>
                                        <p:tgtEl>
                                          <p:spTgt spid="2"/>
                                        </p:tgtEl>
                                        <p:attrNameLst>
                                          <p:attrName>ppt_x</p:attrName>
                                        </p:attrNameLst>
                                      </p:cBhvr>
                                      <p:tavLst>
                                        <p:tav tm="0">
                                          <p:val>
                                            <p:strVal val="#ppt_x"/>
                                          </p:val>
                                        </p:tav>
                                        <p:tav tm="100000">
                                          <p:val>
                                            <p:strVal val="#ppt_x"/>
                                          </p:val>
                                        </p:tav>
                                      </p:tavLst>
                                    </p:anim>
                                    <p:anim calcmode="lin" valueType="num">
                                      <p:cBhvr>
                                        <p:cTn id="6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1000"/>
                                        <p:tgtEl>
                                          <p:spTgt spid="37"/>
                                        </p:tgtEl>
                                      </p:cBhvr>
                                    </p:animEffect>
                                    <p:anim calcmode="lin" valueType="num">
                                      <p:cBhvr>
                                        <p:cTn id="73" dur="1000" fill="hold"/>
                                        <p:tgtEl>
                                          <p:spTgt spid="37"/>
                                        </p:tgtEl>
                                        <p:attrNameLst>
                                          <p:attrName>ppt_x</p:attrName>
                                        </p:attrNameLst>
                                      </p:cBhvr>
                                      <p:tavLst>
                                        <p:tav tm="0">
                                          <p:val>
                                            <p:strVal val="#ppt_x"/>
                                          </p:val>
                                        </p:tav>
                                        <p:tav tm="100000">
                                          <p:val>
                                            <p:strVal val="#ppt_x"/>
                                          </p:val>
                                        </p:tav>
                                      </p:tavLst>
                                    </p:anim>
                                    <p:anim calcmode="lin" valueType="num">
                                      <p:cBhvr>
                                        <p:cTn id="74" dur="1000" fill="hold"/>
                                        <p:tgtEl>
                                          <p:spTgt spid="3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anim calcmode="lin" valueType="num">
                                      <p:cBhvr>
                                        <p:cTn id="78" dur="1000" fill="hold"/>
                                        <p:tgtEl>
                                          <p:spTgt spid="36"/>
                                        </p:tgtEl>
                                        <p:attrNameLst>
                                          <p:attrName>ppt_x</p:attrName>
                                        </p:attrNameLst>
                                      </p:cBhvr>
                                      <p:tavLst>
                                        <p:tav tm="0">
                                          <p:val>
                                            <p:strVal val="#ppt_x"/>
                                          </p:val>
                                        </p:tav>
                                        <p:tav tm="100000">
                                          <p:val>
                                            <p:strVal val="#ppt_x"/>
                                          </p:val>
                                        </p:tav>
                                      </p:tavLst>
                                    </p:anim>
                                    <p:anim calcmode="lin" valueType="num">
                                      <p:cBhvr>
                                        <p:cTn id="79" dur="1000" fill="hold"/>
                                        <p:tgtEl>
                                          <p:spTgt spid="3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fade">
                                      <p:cBhvr>
                                        <p:cTn id="82" dur="1000"/>
                                        <p:tgtEl>
                                          <p:spTgt spid="7"/>
                                        </p:tgtEl>
                                      </p:cBhvr>
                                    </p:animEffect>
                                    <p:anim calcmode="lin" valueType="num">
                                      <p:cBhvr>
                                        <p:cTn id="83" dur="1000" fill="hold"/>
                                        <p:tgtEl>
                                          <p:spTgt spid="7"/>
                                        </p:tgtEl>
                                        <p:attrNameLst>
                                          <p:attrName>ppt_x</p:attrName>
                                        </p:attrNameLst>
                                      </p:cBhvr>
                                      <p:tavLst>
                                        <p:tav tm="0">
                                          <p:val>
                                            <p:strVal val="#ppt_x"/>
                                          </p:val>
                                        </p:tav>
                                        <p:tav tm="100000">
                                          <p:val>
                                            <p:strVal val="#ppt_x"/>
                                          </p:val>
                                        </p:tav>
                                      </p:tavLst>
                                    </p:anim>
                                    <p:anim calcmode="lin" valueType="num">
                                      <p:cBhvr>
                                        <p:cTn id="8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p:bldP spid="10" grpId="0" animBg="1"/>
      <p:bldP spid="11" grpId="0" animBg="1"/>
      <p:bldP spid="21" grpId="0" animBg="1"/>
      <p:bldP spid="5" grpId="0"/>
      <p:bldP spid="6" grpId="0"/>
      <p:bldP spid="30" grpId="0" animBg="1"/>
      <p:bldP spid="2" grpId="0"/>
      <p:bldP spid="36" grpId="0" animBg="1"/>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58805" y="957882"/>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一、塑料注射成型机电液比例控制系统</a:t>
            </a:r>
          </a:p>
        </p:txBody>
      </p:sp>
      <p:sp>
        <p:nvSpPr>
          <p:cNvPr id="10" name="直角三角形 9">
            <a:extLst>
              <a:ext uri="{FF2B5EF4-FFF2-40B4-BE49-F238E27FC236}">
                <a16:creationId xmlns:a16="http://schemas.microsoft.com/office/drawing/2014/main" id="{7DEA4B7A-64E9-4968-92C5-7527EFC71793}"/>
              </a:ext>
            </a:extLst>
          </p:cNvPr>
          <p:cNvSpPr/>
          <p:nvPr/>
        </p:nvSpPr>
        <p:spPr>
          <a:xfrm rot="2637755" flipH="1" flipV="1">
            <a:off x="174041"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1" name="直角三角形 10">
            <a:extLst>
              <a:ext uri="{FF2B5EF4-FFF2-40B4-BE49-F238E27FC236}">
                <a16:creationId xmlns:a16="http://schemas.microsoft.com/office/drawing/2014/main" id="{D6FFF38D-0180-470F-96FD-BE20BF7AB84F}"/>
              </a:ext>
            </a:extLst>
          </p:cNvPr>
          <p:cNvSpPr/>
          <p:nvPr/>
        </p:nvSpPr>
        <p:spPr>
          <a:xfrm rot="2637755" flipH="1" flipV="1">
            <a:off x="324288"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7" name="矩形 6">
            <a:extLst>
              <a:ext uri="{FF2B5EF4-FFF2-40B4-BE49-F238E27FC236}">
                <a16:creationId xmlns:a16="http://schemas.microsoft.com/office/drawing/2014/main" id="{05184B64-D831-47A8-BB91-50B33D1A6393}"/>
              </a:ext>
            </a:extLst>
          </p:cNvPr>
          <p:cNvSpPr/>
          <p:nvPr/>
        </p:nvSpPr>
        <p:spPr>
          <a:xfrm>
            <a:off x="1233416" y="4278214"/>
            <a:ext cx="3139962" cy="259045"/>
          </a:xfrm>
          <a:prstGeom prst="rect">
            <a:avLst/>
          </a:prstGeom>
        </p:spPr>
        <p:txBody>
          <a:bodyPr wrap="none">
            <a:spAutoFit/>
          </a:bodyPr>
          <a:lstStyle/>
          <a:p>
            <a:pPr indent="450000">
              <a:lnSpc>
                <a:spcPts val="12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平稳的制品顶出速度。</a:t>
            </a:r>
            <a:endParaRPr lang="zh-CN" altLang="zh-CN" sz="28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C71F8A5A-EA8A-4545-9495-ABFA529972E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49771" y="1418455"/>
            <a:ext cx="5395708" cy="3176557"/>
          </a:xfrm>
          <a:prstGeom prst="rect">
            <a:avLst/>
          </a:prstGeom>
        </p:spPr>
      </p:pic>
      <p:sp>
        <p:nvSpPr>
          <p:cNvPr id="8" name="矩形 7">
            <a:extLst>
              <a:ext uri="{FF2B5EF4-FFF2-40B4-BE49-F238E27FC236}">
                <a16:creationId xmlns:a16="http://schemas.microsoft.com/office/drawing/2014/main" id="{D2347637-B382-4766-80E0-4B17943A7979}"/>
              </a:ext>
            </a:extLst>
          </p:cNvPr>
          <p:cNvSpPr/>
          <p:nvPr/>
        </p:nvSpPr>
        <p:spPr>
          <a:xfrm>
            <a:off x="4958684" y="1331760"/>
            <a:ext cx="3783534" cy="2677656"/>
          </a:xfrm>
          <a:prstGeom prst="rect">
            <a:avLst/>
          </a:prstGeom>
        </p:spPr>
        <p:txBody>
          <a:bodyPr wrap="square">
            <a:spAutoFit/>
          </a:bodyPr>
          <a:lstStyle/>
          <a:p>
            <a:pPr indent="450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10-8</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XS-ZY-250A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型注塑机的液压系统原理。系统采用比例阀对压力</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启闭模、注射座前移、注射、顶出、螺杆后退时的压力</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以及速度</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启闭模、注射时的速度</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进行控制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油路简单</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使用的阀少</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效率高</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压力及速度变换时冲击小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噪声小。</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 name="圆角矩形 6">
            <a:extLst>
              <a:ext uri="{FF2B5EF4-FFF2-40B4-BE49-F238E27FC236}">
                <a16:creationId xmlns:a16="http://schemas.microsoft.com/office/drawing/2014/main" id="{358B1FF5-3D71-4674-82D3-E52A78CA99AF}"/>
              </a:ext>
            </a:extLst>
          </p:cNvPr>
          <p:cNvSpPr/>
          <p:nvPr/>
        </p:nvSpPr>
        <p:spPr>
          <a:xfrm>
            <a:off x="4890655" y="1357993"/>
            <a:ext cx="3851563" cy="262519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2949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250" fill="hold"/>
                                        <p:tgtEl>
                                          <p:spTgt spid="4"/>
                                        </p:tgtEl>
                                        <p:attrNameLst>
                                          <p:attrName>ppt_x</p:attrName>
                                        </p:attrNameLst>
                                      </p:cBhvr>
                                      <p:tavLst>
                                        <p:tav tm="0">
                                          <p:val>
                                            <p:strVal val="1+#ppt_w/2"/>
                                          </p:val>
                                        </p:tav>
                                        <p:tav tm="100000">
                                          <p:val>
                                            <p:strVal val="#ppt_x"/>
                                          </p:val>
                                        </p:tav>
                                      </p:tavLst>
                                    </p:anim>
                                    <p:anim calcmode="lin" valueType="num">
                                      <p:cBhvr additive="base">
                                        <p:cTn id="16" dur="2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randombar(horizontal)">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P spid="8" grpId="0"/>
      <p:bldP spid="3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58805" y="957882"/>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一、塑料注射成型机电液比例控制系统</a:t>
            </a:r>
          </a:p>
        </p:txBody>
      </p:sp>
      <p:sp>
        <p:nvSpPr>
          <p:cNvPr id="10" name="直角三角形 9">
            <a:extLst>
              <a:ext uri="{FF2B5EF4-FFF2-40B4-BE49-F238E27FC236}">
                <a16:creationId xmlns:a16="http://schemas.microsoft.com/office/drawing/2014/main" id="{7DEA4B7A-64E9-4968-92C5-7527EFC71793}"/>
              </a:ext>
            </a:extLst>
          </p:cNvPr>
          <p:cNvSpPr/>
          <p:nvPr/>
        </p:nvSpPr>
        <p:spPr>
          <a:xfrm rot="2637755" flipH="1" flipV="1">
            <a:off x="174041"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1" name="直角三角形 10">
            <a:extLst>
              <a:ext uri="{FF2B5EF4-FFF2-40B4-BE49-F238E27FC236}">
                <a16:creationId xmlns:a16="http://schemas.microsoft.com/office/drawing/2014/main" id="{D6FFF38D-0180-470F-96FD-BE20BF7AB84F}"/>
              </a:ext>
            </a:extLst>
          </p:cNvPr>
          <p:cNvSpPr/>
          <p:nvPr/>
        </p:nvSpPr>
        <p:spPr>
          <a:xfrm rot="2637755" flipH="1" flipV="1">
            <a:off x="324288"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7" name="矩形 6">
            <a:extLst>
              <a:ext uri="{FF2B5EF4-FFF2-40B4-BE49-F238E27FC236}">
                <a16:creationId xmlns:a16="http://schemas.microsoft.com/office/drawing/2014/main" id="{05184B64-D831-47A8-BB91-50B33D1A6393}"/>
              </a:ext>
            </a:extLst>
          </p:cNvPr>
          <p:cNvSpPr/>
          <p:nvPr/>
        </p:nvSpPr>
        <p:spPr>
          <a:xfrm>
            <a:off x="1233416" y="4278214"/>
            <a:ext cx="3139962" cy="259045"/>
          </a:xfrm>
          <a:prstGeom prst="rect">
            <a:avLst/>
          </a:prstGeom>
        </p:spPr>
        <p:txBody>
          <a:bodyPr wrap="none">
            <a:spAutoFit/>
          </a:bodyPr>
          <a:lstStyle/>
          <a:p>
            <a:pPr indent="450000">
              <a:lnSpc>
                <a:spcPts val="12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平稳的制品顶出速度。</a:t>
            </a:r>
            <a:endParaRPr lang="zh-CN" altLang="zh-CN" sz="28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D2347637-B382-4766-80E0-4B17943A7979}"/>
              </a:ext>
            </a:extLst>
          </p:cNvPr>
          <p:cNvSpPr/>
          <p:nvPr/>
        </p:nvSpPr>
        <p:spPr>
          <a:xfrm>
            <a:off x="775790" y="1271038"/>
            <a:ext cx="7725177" cy="784254"/>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表</a:t>
            </a:r>
            <a:r>
              <a:rPr lang="en-US" altLang="zh-CN" sz="1600" dirty="0">
                <a:latin typeface="Times New Roman" panose="02020603050405020304" pitchFamily="18" charset="0"/>
                <a:ea typeface="黑体" panose="02010609060101010101" pitchFamily="49" charset="-122"/>
              </a:rPr>
              <a:t>10-5</a:t>
            </a:r>
            <a:r>
              <a:rPr lang="zh-CN" altLang="zh-CN" sz="1600" dirty="0">
                <a:latin typeface="Times New Roman" panose="02020603050405020304" pitchFamily="18" charset="0"/>
                <a:ea typeface="黑体" panose="02010609060101010101" pitchFamily="49" charset="-122"/>
              </a:rPr>
              <a:t>所示为电磁铁在各阶段的通、断电状态</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至于各个油路的工作情况</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详见参考文献</a:t>
            </a:r>
            <a:r>
              <a:rPr lang="en-US" altLang="zh-CN" sz="1600" dirty="0">
                <a:latin typeface="Times New Roman" panose="02020603050405020304" pitchFamily="18" charset="0"/>
                <a:ea typeface="黑体" panose="02010609060101010101" pitchFamily="49" charset="-122"/>
              </a:rPr>
              <a:t>[11])</a:t>
            </a:r>
            <a:r>
              <a:rPr lang="zh-CN" altLang="zh-CN" sz="1600" dirty="0">
                <a:latin typeface="Times New Roman" panose="02020603050405020304" pitchFamily="18" charset="0"/>
                <a:ea typeface="黑体" panose="02010609060101010101" pitchFamily="49" charset="-122"/>
              </a:rPr>
              <a:t>则是不说自明的。</a:t>
            </a:r>
          </a:p>
        </p:txBody>
      </p:sp>
      <p:pic>
        <p:nvPicPr>
          <p:cNvPr id="2" name="图片 1">
            <a:extLst>
              <a:ext uri="{FF2B5EF4-FFF2-40B4-BE49-F238E27FC236}">
                <a16:creationId xmlns:a16="http://schemas.microsoft.com/office/drawing/2014/main" id="{DCAD6E54-DCA1-44F6-86C1-73F4648E0097}"/>
              </a:ext>
            </a:extLst>
          </p:cNvPr>
          <p:cNvPicPr>
            <a:picLocks noChangeAspect="1"/>
          </p:cNvPicPr>
          <p:nvPr/>
        </p:nvPicPr>
        <p:blipFill>
          <a:blip r:embed="rId2"/>
          <a:stretch>
            <a:fillRect/>
          </a:stretch>
        </p:blipFill>
        <p:spPr>
          <a:xfrm>
            <a:off x="1027657" y="2053400"/>
            <a:ext cx="7079285" cy="2659887"/>
          </a:xfrm>
          <a:prstGeom prst="rect">
            <a:avLst/>
          </a:prstGeom>
        </p:spPr>
      </p:pic>
    </p:spTree>
    <p:extLst>
      <p:ext uri="{BB962C8B-B14F-4D97-AF65-F5344CB8AC3E}">
        <p14:creationId xmlns:p14="http://schemas.microsoft.com/office/powerpoint/2010/main" val="311148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5">
            <a:extLst>
              <a:ext uri="{FF2B5EF4-FFF2-40B4-BE49-F238E27FC236}">
                <a16:creationId xmlns:a16="http://schemas.microsoft.com/office/drawing/2014/main" id="{5E49AB04-331D-4AAE-A84B-7E65090236FD}"/>
              </a:ext>
            </a:extLst>
          </p:cNvPr>
          <p:cNvSpPr/>
          <p:nvPr/>
        </p:nvSpPr>
        <p:spPr>
          <a:xfrm>
            <a:off x="1201710" y="1874200"/>
            <a:ext cx="7418033" cy="67358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58805" y="957882"/>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一、塑料注射成型机电液比例控制系统</a:t>
            </a:r>
          </a:p>
        </p:txBody>
      </p:sp>
      <p:sp>
        <p:nvSpPr>
          <p:cNvPr id="10" name="直角三角形 9">
            <a:extLst>
              <a:ext uri="{FF2B5EF4-FFF2-40B4-BE49-F238E27FC236}">
                <a16:creationId xmlns:a16="http://schemas.microsoft.com/office/drawing/2014/main" id="{7DEA4B7A-64E9-4968-92C5-7527EFC71793}"/>
              </a:ext>
            </a:extLst>
          </p:cNvPr>
          <p:cNvSpPr/>
          <p:nvPr/>
        </p:nvSpPr>
        <p:spPr>
          <a:xfrm rot="2637755" flipH="1" flipV="1">
            <a:off x="174041"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1" name="直角三角形 10">
            <a:extLst>
              <a:ext uri="{FF2B5EF4-FFF2-40B4-BE49-F238E27FC236}">
                <a16:creationId xmlns:a16="http://schemas.microsoft.com/office/drawing/2014/main" id="{D6FFF38D-0180-470F-96FD-BE20BF7AB84F}"/>
              </a:ext>
            </a:extLst>
          </p:cNvPr>
          <p:cNvSpPr/>
          <p:nvPr/>
        </p:nvSpPr>
        <p:spPr>
          <a:xfrm rot="2637755" flipH="1" flipV="1">
            <a:off x="324288"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7" name="矩形 6">
            <a:extLst>
              <a:ext uri="{FF2B5EF4-FFF2-40B4-BE49-F238E27FC236}">
                <a16:creationId xmlns:a16="http://schemas.microsoft.com/office/drawing/2014/main" id="{05184B64-D831-47A8-BB91-50B33D1A6393}"/>
              </a:ext>
            </a:extLst>
          </p:cNvPr>
          <p:cNvSpPr/>
          <p:nvPr/>
        </p:nvSpPr>
        <p:spPr>
          <a:xfrm>
            <a:off x="1288726" y="1945080"/>
            <a:ext cx="6487032" cy="455253"/>
          </a:xfrm>
          <a:prstGeom prst="rect">
            <a:avLst/>
          </a:prstGeom>
        </p:spPr>
        <p:txBody>
          <a:bodyPr wrap="non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rPr>
              <a:t>1)</a:t>
            </a:r>
            <a:r>
              <a:rPr lang="zh-CN" altLang="zh-CN" dirty="0">
                <a:solidFill>
                  <a:schemeClr val="bg1"/>
                </a:solidFill>
                <a:latin typeface="Times New Roman" panose="02020603050405020304" pitchFamily="18" charset="0"/>
                <a:ea typeface="黑体" panose="02010609060101010101" pitchFamily="49" charset="-122"/>
              </a:rPr>
              <a:t>压力和速度的变化较多</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利用比例阀进行控制</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系统简单。</a:t>
            </a:r>
            <a:endParaRPr lang="zh-CN" altLang="zh-CN"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D2347637-B382-4766-80E0-4B17943A7979}"/>
              </a:ext>
            </a:extLst>
          </p:cNvPr>
          <p:cNvSpPr/>
          <p:nvPr/>
        </p:nvSpPr>
        <p:spPr>
          <a:xfrm>
            <a:off x="909052" y="1346472"/>
            <a:ext cx="7725177" cy="455253"/>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　这个液压系统的特点如下</a:t>
            </a:r>
            <a:r>
              <a:rPr lang="en-US" altLang="zh-CN" dirty="0">
                <a:latin typeface="Times New Roman" panose="02020603050405020304" pitchFamily="18" charset="0"/>
                <a:ea typeface="黑体" panose="02010609060101010101" pitchFamily="49" charset="-122"/>
              </a:rPr>
              <a:t>:</a:t>
            </a:r>
            <a:endParaRPr lang="zh-CN" altLang="zh-CN" dirty="0">
              <a:latin typeface="Times New Roman" panose="02020603050405020304" pitchFamily="18" charset="0"/>
              <a:ea typeface="黑体" panose="02010609060101010101" pitchFamily="49" charset="-122"/>
            </a:endParaRPr>
          </a:p>
        </p:txBody>
      </p:sp>
      <p:grpSp>
        <p:nvGrpSpPr>
          <p:cNvPr id="17" name="组合 5">
            <a:extLst>
              <a:ext uri="{FF2B5EF4-FFF2-40B4-BE49-F238E27FC236}">
                <a16:creationId xmlns:a16="http://schemas.microsoft.com/office/drawing/2014/main" id="{B4280183-DB29-400E-88F5-576520E85F1C}"/>
              </a:ext>
            </a:extLst>
          </p:cNvPr>
          <p:cNvGrpSpPr>
            <a:grpSpLocks/>
          </p:cNvGrpSpPr>
          <p:nvPr/>
        </p:nvGrpSpPr>
        <p:grpSpPr bwMode="auto">
          <a:xfrm rot="16200000">
            <a:off x="686778" y="2040022"/>
            <a:ext cx="347294" cy="347229"/>
            <a:chOff x="5398306" y="552049"/>
            <a:chExt cx="835710" cy="731456"/>
          </a:xfrm>
        </p:grpSpPr>
        <p:sp>
          <p:nvSpPr>
            <p:cNvPr id="18" name="等腰三角形 17">
              <a:extLst>
                <a:ext uri="{FF2B5EF4-FFF2-40B4-BE49-F238E27FC236}">
                  <a16:creationId xmlns:a16="http://schemas.microsoft.com/office/drawing/2014/main" id="{E685006D-D2BF-405C-BD18-8554FD136A4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9" name="等腰三角形 18">
              <a:extLst>
                <a:ext uri="{FF2B5EF4-FFF2-40B4-BE49-F238E27FC236}">
                  <a16:creationId xmlns:a16="http://schemas.microsoft.com/office/drawing/2014/main" id="{42E15049-B53F-4D1E-B561-0C0447D93F17}"/>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grpSp>
        <p:nvGrpSpPr>
          <p:cNvPr id="20" name="组合 8">
            <a:extLst>
              <a:ext uri="{FF2B5EF4-FFF2-40B4-BE49-F238E27FC236}">
                <a16:creationId xmlns:a16="http://schemas.microsoft.com/office/drawing/2014/main" id="{FFEB82D3-E087-4E49-B3BD-D0C24B902064}"/>
              </a:ext>
            </a:extLst>
          </p:cNvPr>
          <p:cNvGrpSpPr>
            <a:grpSpLocks/>
          </p:cNvGrpSpPr>
          <p:nvPr/>
        </p:nvGrpSpPr>
        <p:grpSpPr bwMode="auto">
          <a:xfrm flipH="1">
            <a:off x="532374" y="2735011"/>
            <a:ext cx="610656" cy="392137"/>
            <a:chOff x="5975131" y="413090"/>
            <a:chExt cx="1303171" cy="777765"/>
          </a:xfrm>
        </p:grpSpPr>
        <p:sp>
          <p:nvSpPr>
            <p:cNvPr id="21" name="等腰三角形 20">
              <a:extLst>
                <a:ext uri="{FF2B5EF4-FFF2-40B4-BE49-F238E27FC236}">
                  <a16:creationId xmlns:a16="http://schemas.microsoft.com/office/drawing/2014/main" id="{B5E3B7FC-36A5-4521-AE4F-A7AC99A67121}"/>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2" name="等腰三角形 21">
              <a:extLst>
                <a:ext uri="{FF2B5EF4-FFF2-40B4-BE49-F238E27FC236}">
                  <a16:creationId xmlns:a16="http://schemas.microsoft.com/office/drawing/2014/main" id="{1C968832-1B74-47C8-868C-84BF5437E5F5}"/>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ndParaRPr>
            </a:p>
          </p:txBody>
        </p:sp>
        <p:sp>
          <p:nvSpPr>
            <p:cNvPr id="23" name="等腰三角形 22">
              <a:extLst>
                <a:ext uri="{FF2B5EF4-FFF2-40B4-BE49-F238E27FC236}">
                  <a16:creationId xmlns:a16="http://schemas.microsoft.com/office/drawing/2014/main" id="{69CD9BE1-783A-449D-88CE-862C9DB5ACBB}"/>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4" name="圆角矩形 5">
            <a:extLst>
              <a:ext uri="{FF2B5EF4-FFF2-40B4-BE49-F238E27FC236}">
                <a16:creationId xmlns:a16="http://schemas.microsoft.com/office/drawing/2014/main" id="{6DB50034-F641-4F7B-9163-B0322308B3C4}"/>
              </a:ext>
            </a:extLst>
          </p:cNvPr>
          <p:cNvSpPr/>
          <p:nvPr/>
        </p:nvSpPr>
        <p:spPr>
          <a:xfrm>
            <a:off x="1201709" y="2703519"/>
            <a:ext cx="7418033" cy="67358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 name="矩形 2">
            <a:extLst>
              <a:ext uri="{FF2B5EF4-FFF2-40B4-BE49-F238E27FC236}">
                <a16:creationId xmlns:a16="http://schemas.microsoft.com/office/drawing/2014/main" id="{640EF83E-3A45-4AD9-968A-C4A9F0433063}"/>
              </a:ext>
            </a:extLst>
          </p:cNvPr>
          <p:cNvSpPr/>
          <p:nvPr/>
        </p:nvSpPr>
        <p:spPr>
          <a:xfrm>
            <a:off x="1319067" y="2793291"/>
            <a:ext cx="4755789" cy="455253"/>
          </a:xfrm>
          <a:prstGeom prst="rect">
            <a:avLst/>
          </a:prstGeom>
        </p:spPr>
        <p:txBody>
          <a:bodyPr wrap="non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自动工作循环主要靠行程开关来实现。</a:t>
            </a:r>
            <a:endParaRPr lang="zh-CN" altLang="zh-CN" sz="28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5" name="组合 5">
            <a:extLst>
              <a:ext uri="{FF2B5EF4-FFF2-40B4-BE49-F238E27FC236}">
                <a16:creationId xmlns:a16="http://schemas.microsoft.com/office/drawing/2014/main" id="{342595AA-69EF-4129-BE0C-1C91BA469DD3}"/>
              </a:ext>
            </a:extLst>
          </p:cNvPr>
          <p:cNvGrpSpPr>
            <a:grpSpLocks/>
          </p:cNvGrpSpPr>
          <p:nvPr/>
        </p:nvGrpSpPr>
        <p:grpSpPr bwMode="auto">
          <a:xfrm rot="16200000">
            <a:off x="671479" y="3875350"/>
            <a:ext cx="347294" cy="347229"/>
            <a:chOff x="5398306" y="552049"/>
            <a:chExt cx="835710" cy="731456"/>
          </a:xfrm>
        </p:grpSpPr>
        <p:sp>
          <p:nvSpPr>
            <p:cNvPr id="26" name="等腰三角形 25">
              <a:extLst>
                <a:ext uri="{FF2B5EF4-FFF2-40B4-BE49-F238E27FC236}">
                  <a16:creationId xmlns:a16="http://schemas.microsoft.com/office/drawing/2014/main" id="{4D6E91CB-0E0B-4D9E-AB73-2F280FB1EF80}"/>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ndParaRPr>
            </a:p>
          </p:txBody>
        </p:sp>
        <p:sp>
          <p:nvSpPr>
            <p:cNvPr id="27" name="等腰三角形 26">
              <a:extLst>
                <a:ext uri="{FF2B5EF4-FFF2-40B4-BE49-F238E27FC236}">
                  <a16:creationId xmlns:a16="http://schemas.microsoft.com/office/drawing/2014/main" id="{F16764BA-E12D-4E0B-876B-6EBA5FCF16B7}"/>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8" name="圆角矩形 5">
            <a:extLst>
              <a:ext uri="{FF2B5EF4-FFF2-40B4-BE49-F238E27FC236}">
                <a16:creationId xmlns:a16="http://schemas.microsoft.com/office/drawing/2014/main" id="{70216E6E-39A7-4C5B-9FEB-8B5127C637D9}"/>
              </a:ext>
            </a:extLst>
          </p:cNvPr>
          <p:cNvSpPr/>
          <p:nvPr/>
        </p:nvSpPr>
        <p:spPr>
          <a:xfrm>
            <a:off x="1177054" y="3563148"/>
            <a:ext cx="7418033" cy="97341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5" name="矩形 4">
            <a:extLst>
              <a:ext uri="{FF2B5EF4-FFF2-40B4-BE49-F238E27FC236}">
                <a16:creationId xmlns:a16="http://schemas.microsoft.com/office/drawing/2014/main" id="{D4AF7C29-7C96-47F8-BF41-0B74E1CFE5E8}"/>
              </a:ext>
            </a:extLst>
          </p:cNvPr>
          <p:cNvSpPr/>
          <p:nvPr/>
        </p:nvSpPr>
        <p:spPr>
          <a:xfrm>
            <a:off x="1288726" y="3588188"/>
            <a:ext cx="7440434" cy="870751"/>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在系统保压阶段</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多余的油液要经过溢流阀流回油箱</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所以有部分能量损耗。</a:t>
            </a:r>
            <a:endParaRPr lang="zh-CN" altLang="zh-CN" sz="28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6045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anim calcmode="lin" valueType="num">
                                      <p:cBhvr>
                                        <p:cTn id="49" dur="1000" fill="hold"/>
                                        <p:tgtEl>
                                          <p:spTgt spid="24"/>
                                        </p:tgtEl>
                                        <p:attrNameLst>
                                          <p:attrName>ppt_x</p:attrName>
                                        </p:attrNameLst>
                                      </p:cBhvr>
                                      <p:tavLst>
                                        <p:tav tm="0">
                                          <p:val>
                                            <p:strVal val="#ppt_x"/>
                                          </p:val>
                                        </p:tav>
                                        <p:tav tm="100000">
                                          <p:val>
                                            <p:strVal val="#ppt_x"/>
                                          </p:val>
                                        </p:tav>
                                      </p:tavLst>
                                    </p:anim>
                                    <p:anim calcmode="lin" valueType="num">
                                      <p:cBhvr>
                                        <p:cTn id="50" dur="1000" fill="hold"/>
                                        <p:tgtEl>
                                          <p:spTgt spid="24"/>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fade">
                                      <p:cBhvr>
                                        <p:cTn id="53" dur="1000"/>
                                        <p:tgtEl>
                                          <p:spTgt spid="3"/>
                                        </p:tgtEl>
                                      </p:cBhvr>
                                    </p:animEffect>
                                    <p:anim calcmode="lin" valueType="num">
                                      <p:cBhvr>
                                        <p:cTn id="54" dur="1000" fill="hold"/>
                                        <p:tgtEl>
                                          <p:spTgt spid="3"/>
                                        </p:tgtEl>
                                        <p:attrNameLst>
                                          <p:attrName>ppt_x</p:attrName>
                                        </p:attrNameLst>
                                      </p:cBhvr>
                                      <p:tavLst>
                                        <p:tav tm="0">
                                          <p:val>
                                            <p:strVal val="#ppt_x"/>
                                          </p:val>
                                        </p:tav>
                                        <p:tav tm="100000">
                                          <p:val>
                                            <p:strVal val="#ppt_x"/>
                                          </p:val>
                                        </p:tav>
                                      </p:tavLst>
                                    </p:anim>
                                    <p:anim calcmode="lin" valueType="num">
                                      <p:cBhvr>
                                        <p:cTn id="5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1000"/>
                                        <p:tgtEl>
                                          <p:spTgt spid="25"/>
                                        </p:tgtEl>
                                      </p:cBhvr>
                                    </p:animEffect>
                                    <p:anim calcmode="lin" valueType="num">
                                      <p:cBhvr>
                                        <p:cTn id="61" dur="1000" fill="hold"/>
                                        <p:tgtEl>
                                          <p:spTgt spid="25"/>
                                        </p:tgtEl>
                                        <p:attrNameLst>
                                          <p:attrName>ppt_x</p:attrName>
                                        </p:attrNameLst>
                                      </p:cBhvr>
                                      <p:tavLst>
                                        <p:tav tm="0">
                                          <p:val>
                                            <p:strVal val="#ppt_x"/>
                                          </p:val>
                                        </p:tav>
                                        <p:tav tm="100000">
                                          <p:val>
                                            <p:strVal val="#ppt_x"/>
                                          </p:val>
                                        </p:tav>
                                      </p:tavLst>
                                    </p:anim>
                                    <p:anim calcmode="lin" valueType="num">
                                      <p:cBhvr>
                                        <p:cTn id="62" dur="1000" fill="hold"/>
                                        <p:tgtEl>
                                          <p:spTgt spid="2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1000"/>
                                        <p:tgtEl>
                                          <p:spTgt spid="28"/>
                                        </p:tgtEl>
                                      </p:cBhvr>
                                    </p:animEffect>
                                    <p:anim calcmode="lin" valueType="num">
                                      <p:cBhvr>
                                        <p:cTn id="66" dur="1000" fill="hold"/>
                                        <p:tgtEl>
                                          <p:spTgt spid="28"/>
                                        </p:tgtEl>
                                        <p:attrNameLst>
                                          <p:attrName>ppt_x</p:attrName>
                                        </p:attrNameLst>
                                      </p:cBhvr>
                                      <p:tavLst>
                                        <p:tav tm="0">
                                          <p:val>
                                            <p:strVal val="#ppt_x"/>
                                          </p:val>
                                        </p:tav>
                                        <p:tav tm="100000">
                                          <p:val>
                                            <p:strVal val="#ppt_x"/>
                                          </p:val>
                                        </p:tav>
                                      </p:tavLst>
                                    </p:anim>
                                    <p:anim calcmode="lin" valueType="num">
                                      <p:cBhvr>
                                        <p:cTn id="67" dur="1000" fill="hold"/>
                                        <p:tgtEl>
                                          <p:spTgt spid="28"/>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fade">
                                      <p:cBhvr>
                                        <p:cTn id="70" dur="1000"/>
                                        <p:tgtEl>
                                          <p:spTgt spid="5"/>
                                        </p:tgtEl>
                                      </p:cBhvr>
                                    </p:animEffect>
                                    <p:anim calcmode="lin" valueType="num">
                                      <p:cBhvr>
                                        <p:cTn id="71" dur="1000" fill="hold"/>
                                        <p:tgtEl>
                                          <p:spTgt spid="5"/>
                                        </p:tgtEl>
                                        <p:attrNameLst>
                                          <p:attrName>ppt_x</p:attrName>
                                        </p:attrNameLst>
                                      </p:cBhvr>
                                      <p:tavLst>
                                        <p:tav tm="0">
                                          <p:val>
                                            <p:strVal val="#ppt_x"/>
                                          </p:val>
                                        </p:tav>
                                        <p:tav tm="100000">
                                          <p:val>
                                            <p:strVal val="#ppt_x"/>
                                          </p:val>
                                        </p:tav>
                                      </p:tavLst>
                                    </p:anim>
                                    <p:anim calcmode="lin" valueType="num">
                                      <p:cBhvr>
                                        <p:cTn id="7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p:bldP spid="10" grpId="0" animBg="1"/>
      <p:bldP spid="11" grpId="0" animBg="1"/>
      <p:bldP spid="7" grpId="0"/>
      <p:bldP spid="8" grpId="0"/>
      <p:bldP spid="24" grpId="0" animBg="1"/>
      <p:bldP spid="3" grpId="0"/>
      <p:bldP spid="28" grpId="0" animBg="1"/>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58805" y="957882"/>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一、塑料注射成型机电液比例控制系统</a:t>
            </a:r>
          </a:p>
        </p:txBody>
      </p:sp>
      <p:sp>
        <p:nvSpPr>
          <p:cNvPr id="10" name="直角三角形 9">
            <a:extLst>
              <a:ext uri="{FF2B5EF4-FFF2-40B4-BE49-F238E27FC236}">
                <a16:creationId xmlns:a16="http://schemas.microsoft.com/office/drawing/2014/main" id="{7DEA4B7A-64E9-4968-92C5-7527EFC71793}"/>
              </a:ext>
            </a:extLst>
          </p:cNvPr>
          <p:cNvSpPr/>
          <p:nvPr/>
        </p:nvSpPr>
        <p:spPr>
          <a:xfrm rot="2637755" flipH="1" flipV="1">
            <a:off x="174041"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1" name="直角三角形 10">
            <a:extLst>
              <a:ext uri="{FF2B5EF4-FFF2-40B4-BE49-F238E27FC236}">
                <a16:creationId xmlns:a16="http://schemas.microsoft.com/office/drawing/2014/main" id="{D6FFF38D-0180-470F-96FD-BE20BF7AB84F}"/>
              </a:ext>
            </a:extLst>
          </p:cNvPr>
          <p:cNvSpPr/>
          <p:nvPr/>
        </p:nvSpPr>
        <p:spPr>
          <a:xfrm rot="2637755" flipH="1" flipV="1">
            <a:off x="324288"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pic>
        <p:nvPicPr>
          <p:cNvPr id="2" name="图片 1">
            <a:extLst>
              <a:ext uri="{FF2B5EF4-FFF2-40B4-BE49-F238E27FC236}">
                <a16:creationId xmlns:a16="http://schemas.microsoft.com/office/drawing/2014/main" id="{C95DECA8-12F8-46CA-9405-B386F93214C6}"/>
              </a:ext>
            </a:extLst>
          </p:cNvPr>
          <p:cNvPicPr>
            <a:picLocks noChangeAspect="1"/>
          </p:cNvPicPr>
          <p:nvPr/>
        </p:nvPicPr>
        <p:blipFill>
          <a:blip r:embed="rId2"/>
          <a:stretch>
            <a:fillRect/>
          </a:stretch>
        </p:blipFill>
        <p:spPr>
          <a:xfrm>
            <a:off x="657015" y="1418455"/>
            <a:ext cx="3558848" cy="3170195"/>
          </a:xfrm>
          <a:prstGeom prst="rect">
            <a:avLst/>
          </a:prstGeom>
        </p:spPr>
      </p:pic>
      <p:sp>
        <p:nvSpPr>
          <p:cNvPr id="6" name="矩形 5">
            <a:extLst>
              <a:ext uri="{FF2B5EF4-FFF2-40B4-BE49-F238E27FC236}">
                <a16:creationId xmlns:a16="http://schemas.microsoft.com/office/drawing/2014/main" id="{6CEAB60B-128F-47F1-ADBB-C734A61D4100}"/>
              </a:ext>
            </a:extLst>
          </p:cNvPr>
          <p:cNvSpPr/>
          <p:nvPr/>
        </p:nvSpPr>
        <p:spPr>
          <a:xfrm>
            <a:off x="4562227" y="1418455"/>
            <a:ext cx="4057516" cy="3046988"/>
          </a:xfrm>
          <a:prstGeom prst="rect">
            <a:avLst/>
          </a:prstGeom>
        </p:spPr>
        <p:txBody>
          <a:bodyPr wrap="square">
            <a:spAutoFit/>
          </a:bodyPr>
          <a:lstStyle/>
          <a:p>
            <a:pPr indent="432000">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如果把图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10-8</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中采用溢流阀的节流调速回路用容积调速回路来代替</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亦即如果用电液比例压力调节泵代替比例溢流阀来对系统实行压力控制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用电液比例流量调节泵代替流量阀来对系统实现速度控制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则可以避免不必要的溢流损失和节流损失</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系统的输出便与负载功率和压力完全匹配</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这样就变成一个节能型的高效系统了</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10-9</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a:t>
            </a:r>
            <a:endParaRPr lang="zh-CN" altLang="en-US" sz="1600" dirty="0">
              <a:latin typeface="Times New Roman" panose="02020603050405020304" pitchFamily="18" charset="0"/>
              <a:ea typeface="黑体" panose="02010609060101010101" pitchFamily="49" charset="-122"/>
            </a:endParaRPr>
          </a:p>
        </p:txBody>
      </p:sp>
      <p:sp>
        <p:nvSpPr>
          <p:cNvPr id="29" name="圆角矩形 6">
            <a:extLst>
              <a:ext uri="{FF2B5EF4-FFF2-40B4-BE49-F238E27FC236}">
                <a16:creationId xmlns:a16="http://schemas.microsoft.com/office/drawing/2014/main" id="{13A52E00-2E03-488C-BAC7-061F5EC48ED2}"/>
              </a:ext>
            </a:extLst>
          </p:cNvPr>
          <p:cNvSpPr/>
          <p:nvPr/>
        </p:nvSpPr>
        <p:spPr>
          <a:xfrm>
            <a:off x="4480153" y="1406453"/>
            <a:ext cx="4139590" cy="310246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62755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randombar(horizontal)">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6" grpId="0"/>
      <p:bldP spid="2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58805" y="957882"/>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一、塑料注射成型机电液比例控制系统</a:t>
            </a:r>
          </a:p>
        </p:txBody>
      </p:sp>
      <p:sp>
        <p:nvSpPr>
          <p:cNvPr id="10" name="直角三角形 9">
            <a:extLst>
              <a:ext uri="{FF2B5EF4-FFF2-40B4-BE49-F238E27FC236}">
                <a16:creationId xmlns:a16="http://schemas.microsoft.com/office/drawing/2014/main" id="{7DEA4B7A-64E9-4968-92C5-7527EFC71793}"/>
              </a:ext>
            </a:extLst>
          </p:cNvPr>
          <p:cNvSpPr/>
          <p:nvPr/>
        </p:nvSpPr>
        <p:spPr>
          <a:xfrm rot="2637755" flipH="1" flipV="1">
            <a:off x="174041"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1" name="直角三角形 10">
            <a:extLst>
              <a:ext uri="{FF2B5EF4-FFF2-40B4-BE49-F238E27FC236}">
                <a16:creationId xmlns:a16="http://schemas.microsoft.com/office/drawing/2014/main" id="{D6FFF38D-0180-470F-96FD-BE20BF7AB84F}"/>
              </a:ext>
            </a:extLst>
          </p:cNvPr>
          <p:cNvSpPr/>
          <p:nvPr/>
        </p:nvSpPr>
        <p:spPr>
          <a:xfrm rot="2637755" flipH="1" flipV="1">
            <a:off x="324288"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pic>
        <p:nvPicPr>
          <p:cNvPr id="2" name="图片 1">
            <a:extLst>
              <a:ext uri="{FF2B5EF4-FFF2-40B4-BE49-F238E27FC236}">
                <a16:creationId xmlns:a16="http://schemas.microsoft.com/office/drawing/2014/main" id="{C95DECA8-12F8-46CA-9405-B386F93214C6}"/>
              </a:ext>
            </a:extLst>
          </p:cNvPr>
          <p:cNvPicPr>
            <a:picLocks noChangeAspect="1"/>
          </p:cNvPicPr>
          <p:nvPr/>
        </p:nvPicPr>
        <p:blipFill>
          <a:blip r:embed="rId2"/>
          <a:stretch>
            <a:fillRect/>
          </a:stretch>
        </p:blipFill>
        <p:spPr>
          <a:xfrm>
            <a:off x="657015" y="1418455"/>
            <a:ext cx="3558848" cy="3170195"/>
          </a:xfrm>
          <a:prstGeom prst="rect">
            <a:avLst/>
          </a:prstGeom>
        </p:spPr>
      </p:pic>
      <p:sp>
        <p:nvSpPr>
          <p:cNvPr id="6" name="矩形 5">
            <a:extLst>
              <a:ext uri="{FF2B5EF4-FFF2-40B4-BE49-F238E27FC236}">
                <a16:creationId xmlns:a16="http://schemas.microsoft.com/office/drawing/2014/main" id="{6CEAB60B-128F-47F1-ADBB-C734A61D4100}"/>
              </a:ext>
            </a:extLst>
          </p:cNvPr>
          <p:cNvSpPr/>
          <p:nvPr/>
        </p:nvSpPr>
        <p:spPr>
          <a:xfrm>
            <a:off x="4562226" y="1418455"/>
            <a:ext cx="4224263" cy="3046988"/>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图中前置式节流器</a:t>
            </a:r>
            <a:r>
              <a:rPr lang="en-US" altLang="zh-CN" sz="1600" dirty="0">
                <a:latin typeface="Times New Roman" panose="02020603050405020304" pitchFamily="18" charset="0"/>
                <a:ea typeface="黑体" panose="02010609060101010101" pitchFamily="49" charset="-122"/>
              </a:rPr>
              <a:t>2</a:t>
            </a:r>
            <a:r>
              <a:rPr lang="zh-CN" altLang="zh-CN" sz="1600" dirty="0">
                <a:latin typeface="Times New Roman" panose="02020603050405020304" pitchFamily="18" charset="0"/>
                <a:ea typeface="黑体" panose="02010609060101010101" pitchFamily="49" charset="-122"/>
              </a:rPr>
              <a:t>、先导式压力阀</a:t>
            </a:r>
            <a:r>
              <a:rPr lang="en-US" altLang="zh-CN" sz="16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与恒压阀</a:t>
            </a:r>
            <a:r>
              <a:rPr lang="en-US" altLang="zh-CN" sz="1600" dirty="0">
                <a:latin typeface="Times New Roman" panose="02020603050405020304" pitchFamily="18" charset="0"/>
                <a:ea typeface="黑体" panose="02010609060101010101" pitchFamily="49" charset="-122"/>
              </a:rPr>
              <a:t>6</a:t>
            </a:r>
            <a:r>
              <a:rPr lang="zh-CN" altLang="zh-CN" sz="1600" dirty="0">
                <a:latin typeface="Times New Roman" panose="02020603050405020304" pitchFamily="18" charset="0"/>
                <a:ea typeface="黑体" panose="02010609060101010101" pitchFamily="49" charset="-122"/>
              </a:rPr>
              <a:t>构成泵</a:t>
            </a:r>
            <a:r>
              <a:rPr lang="en-US" altLang="zh-CN" sz="1600" dirty="0">
                <a:latin typeface="Times New Roman" panose="02020603050405020304" pitchFamily="18" charset="0"/>
                <a:ea typeface="黑体" panose="02010609060101010101" pitchFamily="49" charset="-122"/>
              </a:rPr>
              <a:t>5</a:t>
            </a:r>
            <a:r>
              <a:rPr lang="zh-CN" altLang="zh-CN" sz="1600" dirty="0">
                <a:latin typeface="Times New Roman" panose="02020603050405020304" pitchFamily="18" charset="0"/>
                <a:ea typeface="黑体" panose="02010609060101010101" pitchFamily="49" charset="-122"/>
              </a:rPr>
              <a:t>的压力控制回路。比例节流阀</a:t>
            </a:r>
            <a:r>
              <a:rPr lang="en-US" altLang="zh-CN" sz="1600" dirty="0">
                <a:latin typeface="Times New Roman" panose="02020603050405020304" pitchFamily="18" charset="0"/>
                <a:ea typeface="黑体" panose="02010609060101010101" pitchFamily="49" charset="-122"/>
              </a:rPr>
              <a:t>4</a:t>
            </a:r>
            <a:r>
              <a:rPr lang="zh-CN" altLang="zh-CN" sz="1600" dirty="0">
                <a:latin typeface="Times New Roman" panose="02020603050405020304" pitchFamily="18" charset="0"/>
                <a:ea typeface="黑体" panose="02010609060101010101" pitchFamily="49" charset="-122"/>
              </a:rPr>
              <a:t>和恒流量阀</a:t>
            </a:r>
            <a:r>
              <a:rPr lang="en-US" altLang="zh-CN" sz="1600" dirty="0">
                <a:latin typeface="Times New Roman" panose="02020603050405020304" pitchFamily="18" charset="0"/>
                <a:ea typeface="黑体" panose="02010609060101010101" pitchFamily="49" charset="-122"/>
              </a:rPr>
              <a:t>3</a:t>
            </a:r>
            <a:r>
              <a:rPr lang="zh-CN" altLang="zh-CN" sz="1600" dirty="0">
                <a:latin typeface="Times New Roman" panose="02020603050405020304" pitchFamily="18" charset="0"/>
                <a:ea typeface="黑体" panose="02010609060101010101" pitchFamily="49" charset="-122"/>
              </a:rPr>
              <a:t>构成泵</a:t>
            </a:r>
            <a:r>
              <a:rPr lang="en-US" altLang="zh-CN" sz="1600" dirty="0">
                <a:latin typeface="Times New Roman" panose="02020603050405020304" pitchFamily="18" charset="0"/>
                <a:ea typeface="黑体" panose="02010609060101010101" pitchFamily="49" charset="-122"/>
              </a:rPr>
              <a:t>5</a:t>
            </a:r>
            <a:r>
              <a:rPr lang="zh-CN" altLang="zh-CN" sz="1600" dirty="0">
                <a:latin typeface="Times New Roman" panose="02020603050405020304" pitchFamily="18" charset="0"/>
                <a:ea typeface="黑体" panose="02010609060101010101" pitchFamily="49" charset="-122"/>
              </a:rPr>
              <a:t>的流量控制回路。图中所示</a:t>
            </a:r>
            <a:r>
              <a:rPr lang="en-US" altLang="zh-CN" sz="1600" dirty="0">
                <a:latin typeface="Times New Roman" panose="02020603050405020304" pitchFamily="18" charset="0"/>
                <a:ea typeface="黑体" panose="02010609060101010101" pitchFamily="49" charset="-122"/>
              </a:rPr>
              <a:t>3</a:t>
            </a:r>
            <a:r>
              <a:rPr lang="zh-CN" altLang="zh-CN" sz="1600"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6</a:t>
            </a:r>
            <a:r>
              <a:rPr lang="zh-CN" altLang="zh-CN" sz="1600" dirty="0">
                <a:latin typeface="Times New Roman" panose="02020603050405020304" pitchFamily="18" charset="0"/>
                <a:ea typeface="黑体" panose="02010609060101010101" pitchFamily="49" charset="-122"/>
              </a:rPr>
              <a:t>两阀的位置是系统还未设定压力时的位置。如负载变化</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使阀</a:t>
            </a:r>
            <a:r>
              <a:rPr lang="en-US" altLang="zh-CN" sz="1600" dirty="0">
                <a:latin typeface="Times New Roman" panose="02020603050405020304" pitchFamily="18" charset="0"/>
                <a:ea typeface="黑体" panose="02010609060101010101" pitchFamily="49" charset="-122"/>
              </a:rPr>
              <a:t>4</a:t>
            </a:r>
            <a:r>
              <a:rPr lang="zh-CN" altLang="zh-CN" sz="1600" dirty="0">
                <a:latin typeface="Times New Roman" panose="02020603050405020304" pitchFamily="18" charset="0"/>
                <a:ea typeface="黑体" panose="02010609060101010101" pitchFamily="49" charset="-122"/>
              </a:rPr>
              <a:t>的压差偏大或偏小</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则推动阀</a:t>
            </a:r>
            <a:r>
              <a:rPr lang="en-US" altLang="zh-CN" sz="1600" dirty="0">
                <a:latin typeface="Times New Roman" panose="02020603050405020304" pitchFamily="18" charset="0"/>
                <a:ea typeface="黑体" panose="02010609060101010101" pitchFamily="49" charset="-122"/>
              </a:rPr>
              <a:t>3</a:t>
            </a:r>
            <a:r>
              <a:rPr lang="zh-CN" altLang="zh-CN" sz="1600" dirty="0">
                <a:latin typeface="Times New Roman" panose="02020603050405020304" pitchFamily="18" charset="0"/>
                <a:ea typeface="黑体" panose="02010609060101010101" pitchFamily="49" charset="-122"/>
              </a:rPr>
              <a:t>左移或右移</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使泵的排量减小或增大</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最终使流量保持恒定。这时泵的输出压力仅比负载压力高出一个阀</a:t>
            </a:r>
            <a:r>
              <a:rPr lang="en-US" altLang="zh-CN" sz="1600" dirty="0">
                <a:latin typeface="Times New Roman" panose="02020603050405020304" pitchFamily="18" charset="0"/>
                <a:ea typeface="黑体" panose="02010609060101010101" pitchFamily="49" charset="-122"/>
              </a:rPr>
              <a:t>4</a:t>
            </a:r>
            <a:r>
              <a:rPr lang="zh-CN" altLang="zh-CN" sz="1600" dirty="0">
                <a:latin typeface="Times New Roman" panose="02020603050405020304" pitchFamily="18" charset="0"/>
                <a:ea typeface="黑体" panose="02010609060101010101" pitchFamily="49" charset="-122"/>
              </a:rPr>
              <a:t>的压差。</a:t>
            </a:r>
            <a:endParaRPr lang="zh-CN" altLang="en-US" sz="1600" dirty="0">
              <a:latin typeface="Times New Roman" panose="02020603050405020304" pitchFamily="18" charset="0"/>
              <a:ea typeface="黑体" panose="02010609060101010101" pitchFamily="49" charset="-122"/>
            </a:endParaRPr>
          </a:p>
        </p:txBody>
      </p:sp>
      <p:sp>
        <p:nvSpPr>
          <p:cNvPr id="29" name="圆角矩形 6">
            <a:extLst>
              <a:ext uri="{FF2B5EF4-FFF2-40B4-BE49-F238E27FC236}">
                <a16:creationId xmlns:a16="http://schemas.microsoft.com/office/drawing/2014/main" id="{13A52E00-2E03-488C-BAC7-061F5EC48ED2}"/>
              </a:ext>
            </a:extLst>
          </p:cNvPr>
          <p:cNvSpPr/>
          <p:nvPr/>
        </p:nvSpPr>
        <p:spPr>
          <a:xfrm>
            <a:off x="4480153" y="1406453"/>
            <a:ext cx="4306336" cy="310246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75633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randombar(horizontal)">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6" grpId="0"/>
      <p:bldP spid="2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58805" y="957882"/>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一、塑料注射成型机电液比例控制系统</a:t>
            </a:r>
          </a:p>
        </p:txBody>
      </p:sp>
      <p:sp>
        <p:nvSpPr>
          <p:cNvPr id="10" name="直角三角形 9">
            <a:extLst>
              <a:ext uri="{FF2B5EF4-FFF2-40B4-BE49-F238E27FC236}">
                <a16:creationId xmlns:a16="http://schemas.microsoft.com/office/drawing/2014/main" id="{7DEA4B7A-64E9-4968-92C5-7527EFC71793}"/>
              </a:ext>
            </a:extLst>
          </p:cNvPr>
          <p:cNvSpPr/>
          <p:nvPr/>
        </p:nvSpPr>
        <p:spPr>
          <a:xfrm rot="2637755" flipH="1" flipV="1">
            <a:off x="174041"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1" name="直角三角形 10">
            <a:extLst>
              <a:ext uri="{FF2B5EF4-FFF2-40B4-BE49-F238E27FC236}">
                <a16:creationId xmlns:a16="http://schemas.microsoft.com/office/drawing/2014/main" id="{D6FFF38D-0180-470F-96FD-BE20BF7AB84F}"/>
              </a:ext>
            </a:extLst>
          </p:cNvPr>
          <p:cNvSpPr/>
          <p:nvPr/>
        </p:nvSpPr>
        <p:spPr>
          <a:xfrm rot="2637755" flipH="1" flipV="1">
            <a:off x="324288" y="9839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pic>
        <p:nvPicPr>
          <p:cNvPr id="2" name="图片 1">
            <a:extLst>
              <a:ext uri="{FF2B5EF4-FFF2-40B4-BE49-F238E27FC236}">
                <a16:creationId xmlns:a16="http://schemas.microsoft.com/office/drawing/2014/main" id="{C95DECA8-12F8-46CA-9405-B386F93214C6}"/>
              </a:ext>
            </a:extLst>
          </p:cNvPr>
          <p:cNvPicPr>
            <a:picLocks noChangeAspect="1"/>
          </p:cNvPicPr>
          <p:nvPr/>
        </p:nvPicPr>
        <p:blipFill>
          <a:blip r:embed="rId2"/>
          <a:stretch>
            <a:fillRect/>
          </a:stretch>
        </p:blipFill>
        <p:spPr>
          <a:xfrm>
            <a:off x="657015" y="1418455"/>
            <a:ext cx="3558848" cy="3170195"/>
          </a:xfrm>
          <a:prstGeom prst="rect">
            <a:avLst/>
          </a:prstGeom>
        </p:spPr>
      </p:pic>
      <p:sp>
        <p:nvSpPr>
          <p:cNvPr id="6" name="矩形 5">
            <a:extLst>
              <a:ext uri="{FF2B5EF4-FFF2-40B4-BE49-F238E27FC236}">
                <a16:creationId xmlns:a16="http://schemas.microsoft.com/office/drawing/2014/main" id="{6CEAB60B-128F-47F1-ADBB-C734A61D4100}"/>
              </a:ext>
            </a:extLst>
          </p:cNvPr>
          <p:cNvSpPr/>
          <p:nvPr/>
        </p:nvSpPr>
        <p:spPr>
          <a:xfrm>
            <a:off x="4562226" y="1463046"/>
            <a:ext cx="4224263" cy="3046988"/>
          </a:xfrm>
          <a:prstGeom prst="rect">
            <a:avLst/>
          </a:prstGeom>
        </p:spPr>
        <p:txBody>
          <a:bodyPr wrap="square">
            <a:spAutoFit/>
          </a:bodyPr>
          <a:lstStyle/>
          <a:p>
            <a:pPr indent="450000">
              <a:lnSpc>
                <a:spcPct val="150000"/>
              </a:lnSpc>
            </a:pPr>
            <a:r>
              <a:rPr lang="zh-CN" altLang="zh-CN" sz="1600" dirty="0">
                <a:latin typeface="Times New Roman" panose="02020603050405020304" pitchFamily="18" charset="0"/>
                <a:ea typeface="黑体" panose="02010609060101010101" pitchFamily="49" charset="-122"/>
              </a:rPr>
              <a:t>在保压阶段</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当系统压力达到阀</a:t>
            </a:r>
            <a:r>
              <a:rPr lang="en-US" altLang="zh-CN" sz="16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设定的最高压力时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a:t>
            </a:r>
            <a:r>
              <a:rPr lang="en-US" altLang="zh-CN" sz="1600" dirty="0">
                <a:latin typeface="Times New Roman" panose="02020603050405020304" pitchFamily="18" charset="0"/>
                <a:ea typeface="黑体" panose="02010609060101010101" pitchFamily="49" charset="-122"/>
              </a:rPr>
              <a:t>6</a:t>
            </a:r>
            <a:r>
              <a:rPr lang="zh-CN" altLang="zh-CN" sz="1600" dirty="0">
                <a:latin typeface="Times New Roman" panose="02020603050405020304" pitchFamily="18" charset="0"/>
                <a:ea typeface="黑体" panose="02010609060101010101" pitchFamily="49" charset="-122"/>
              </a:rPr>
              <a:t>左移使泵排量迅速减小到接近于零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泵的工作就相应地变成高压小流量的工况了。</a:t>
            </a:r>
          </a:p>
          <a:p>
            <a:pPr indent="450000">
              <a:lnSpc>
                <a:spcPct val="150000"/>
              </a:lnSpc>
            </a:pPr>
            <a:r>
              <a:rPr lang="zh-CN" altLang="zh-CN" sz="1600" dirty="0">
                <a:latin typeface="Times New Roman" panose="02020603050405020304" pitchFamily="18" charset="0"/>
                <a:ea typeface="黑体" panose="02010609060101010101" pitchFamily="49" charset="-122"/>
              </a:rPr>
              <a:t>总之</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这个系统在流量控制阶段使泵的输出压力与负载相协调</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在压力控制阶段使输出流量接近于零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仅消耗极小的功率</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所以它的效率极高。</a:t>
            </a:r>
          </a:p>
        </p:txBody>
      </p:sp>
      <p:sp>
        <p:nvSpPr>
          <p:cNvPr id="29" name="圆角矩形 6">
            <a:extLst>
              <a:ext uri="{FF2B5EF4-FFF2-40B4-BE49-F238E27FC236}">
                <a16:creationId xmlns:a16="http://schemas.microsoft.com/office/drawing/2014/main" id="{13A52E00-2E03-488C-BAC7-061F5EC48ED2}"/>
              </a:ext>
            </a:extLst>
          </p:cNvPr>
          <p:cNvSpPr/>
          <p:nvPr/>
        </p:nvSpPr>
        <p:spPr>
          <a:xfrm>
            <a:off x="4480153" y="1406453"/>
            <a:ext cx="4306336" cy="310246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52571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additive="base">
                                        <p:cTn id="21"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22"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randombar(horizontal)">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6" grpId="0"/>
      <p:bldP spid="2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2223221" y="941325"/>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二、数控折弯机电液比例控制液压同步系统</a:t>
            </a:r>
          </a:p>
        </p:txBody>
      </p:sp>
      <p:sp>
        <p:nvSpPr>
          <p:cNvPr id="6" name="矩形 5">
            <a:extLst>
              <a:ext uri="{FF2B5EF4-FFF2-40B4-BE49-F238E27FC236}">
                <a16:creationId xmlns:a16="http://schemas.microsoft.com/office/drawing/2014/main" id="{6CEAB60B-128F-47F1-ADBB-C734A61D4100}"/>
              </a:ext>
            </a:extLst>
          </p:cNvPr>
          <p:cNvSpPr/>
          <p:nvPr/>
        </p:nvSpPr>
        <p:spPr>
          <a:xfrm>
            <a:off x="1628782" y="1671662"/>
            <a:ext cx="6477065" cy="2585323"/>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折弯机是压力加工设备</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在建筑和装饰等行业有着广泛的用途。现在</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工程项目越来越大</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工件越来越长</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要求折弯机越来越宽。这样</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大型折弯机必须用两个液压缸同时加压</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而其中关键技术则是控制同步精度。因此</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传统的折弯机已远不能满足要求。最近几年发展起来的数控折弯机</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以其灵便的操作方式</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准确的控制精度</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倍受用户青睐。</a:t>
            </a:r>
          </a:p>
        </p:txBody>
      </p:sp>
      <p:sp>
        <p:nvSpPr>
          <p:cNvPr id="12" name="直角三角形 11">
            <a:extLst>
              <a:ext uri="{FF2B5EF4-FFF2-40B4-BE49-F238E27FC236}">
                <a16:creationId xmlns:a16="http://schemas.microsoft.com/office/drawing/2014/main" id="{0FACC570-72DB-4C58-A91D-51C15724FF1C}"/>
              </a:ext>
            </a:extLst>
          </p:cNvPr>
          <p:cNvSpPr/>
          <p:nvPr/>
        </p:nvSpPr>
        <p:spPr>
          <a:xfrm rot="18962245" flipV="1">
            <a:off x="1892974"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7" name="直角三角形 16">
            <a:extLst>
              <a:ext uri="{FF2B5EF4-FFF2-40B4-BE49-F238E27FC236}">
                <a16:creationId xmlns:a16="http://schemas.microsoft.com/office/drawing/2014/main" id="{DDAEFECE-BCA3-446E-8C98-3AF17E5A4BEE}"/>
              </a:ext>
            </a:extLst>
          </p:cNvPr>
          <p:cNvSpPr/>
          <p:nvPr/>
        </p:nvSpPr>
        <p:spPr>
          <a:xfrm rot="18962245" flipV="1">
            <a:off x="2043221"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8" name="直角三角形 17">
            <a:extLst>
              <a:ext uri="{FF2B5EF4-FFF2-40B4-BE49-F238E27FC236}">
                <a16:creationId xmlns:a16="http://schemas.microsoft.com/office/drawing/2014/main" id="{BECBFC25-BE23-421A-9AD5-33A26EF7609D}"/>
              </a:ext>
            </a:extLst>
          </p:cNvPr>
          <p:cNvSpPr/>
          <p:nvPr/>
        </p:nvSpPr>
        <p:spPr>
          <a:xfrm rot="2637755" flipH="1" flipV="1">
            <a:off x="7031384" y="95214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9" name="直角三角形 18">
            <a:extLst>
              <a:ext uri="{FF2B5EF4-FFF2-40B4-BE49-F238E27FC236}">
                <a16:creationId xmlns:a16="http://schemas.microsoft.com/office/drawing/2014/main" id="{88DEA7A3-52E4-422C-8F52-4919A0FCA452}"/>
              </a:ext>
            </a:extLst>
          </p:cNvPr>
          <p:cNvSpPr/>
          <p:nvPr/>
        </p:nvSpPr>
        <p:spPr>
          <a:xfrm rot="2637755" flipH="1" flipV="1">
            <a:off x="7181631" y="95214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20" name="圆角矩形 6">
            <a:extLst>
              <a:ext uri="{FF2B5EF4-FFF2-40B4-BE49-F238E27FC236}">
                <a16:creationId xmlns:a16="http://schemas.microsoft.com/office/drawing/2014/main" id="{C0F26B48-E610-4370-BBA1-182AC74048FE}"/>
              </a:ext>
            </a:extLst>
          </p:cNvPr>
          <p:cNvSpPr/>
          <p:nvPr/>
        </p:nvSpPr>
        <p:spPr>
          <a:xfrm>
            <a:off x="1430039" y="1580022"/>
            <a:ext cx="6916439" cy="2748278"/>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243930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up)">
                                      <p:cBhvr>
                                        <p:cTn id="4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animBg="1"/>
      <p:bldP spid="17" grpId="0" animBg="1"/>
      <p:bldP spid="18"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08478" y="89411"/>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组合机床动力滑台液压系统</a:t>
            </a: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pic>
        <p:nvPicPr>
          <p:cNvPr id="5" name="图片 4">
            <a:extLst>
              <a:ext uri="{FF2B5EF4-FFF2-40B4-BE49-F238E27FC236}">
                <a16:creationId xmlns:a16="http://schemas.microsoft.com/office/drawing/2014/main" id="{320670C8-5E31-4B1A-A687-60E182FA1945}"/>
              </a:ext>
            </a:extLst>
          </p:cNvPr>
          <p:cNvPicPr>
            <a:picLocks noChangeAspect="1"/>
          </p:cNvPicPr>
          <p:nvPr/>
        </p:nvPicPr>
        <p:blipFill>
          <a:blip r:embed="rId2"/>
          <a:stretch>
            <a:fillRect/>
          </a:stretch>
        </p:blipFill>
        <p:spPr>
          <a:xfrm>
            <a:off x="657015" y="1077206"/>
            <a:ext cx="7895004" cy="3132091"/>
          </a:xfrm>
          <a:prstGeom prst="rect">
            <a:avLst/>
          </a:prstGeom>
        </p:spPr>
      </p:pic>
    </p:spTree>
    <p:extLst>
      <p:ext uri="{BB962C8B-B14F-4D97-AF65-F5344CB8AC3E}">
        <p14:creationId xmlns:p14="http://schemas.microsoft.com/office/powerpoint/2010/main" val="157085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47834" y="934037"/>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二、数控折弯机电液比例控制液压同步系统</a:t>
            </a:r>
          </a:p>
        </p:txBody>
      </p:sp>
      <p:sp>
        <p:nvSpPr>
          <p:cNvPr id="18" name="直角三角形 17">
            <a:extLst>
              <a:ext uri="{FF2B5EF4-FFF2-40B4-BE49-F238E27FC236}">
                <a16:creationId xmlns:a16="http://schemas.microsoft.com/office/drawing/2014/main" id="{BECBFC25-BE23-421A-9AD5-33A26EF7609D}"/>
              </a:ext>
            </a:extLst>
          </p:cNvPr>
          <p:cNvSpPr/>
          <p:nvPr/>
        </p:nvSpPr>
        <p:spPr>
          <a:xfrm rot="2637755" flipH="1" flipV="1">
            <a:off x="163070"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9" name="直角三角形 18">
            <a:extLst>
              <a:ext uri="{FF2B5EF4-FFF2-40B4-BE49-F238E27FC236}">
                <a16:creationId xmlns:a16="http://schemas.microsoft.com/office/drawing/2014/main" id="{88DEA7A3-52E4-422C-8F52-4919A0FCA452}"/>
              </a:ext>
            </a:extLst>
          </p:cNvPr>
          <p:cNvSpPr/>
          <p:nvPr/>
        </p:nvSpPr>
        <p:spPr>
          <a:xfrm rot="2637755" flipH="1" flipV="1">
            <a:off x="313317"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pic>
        <p:nvPicPr>
          <p:cNvPr id="2" name="图片 1">
            <a:extLst>
              <a:ext uri="{FF2B5EF4-FFF2-40B4-BE49-F238E27FC236}">
                <a16:creationId xmlns:a16="http://schemas.microsoft.com/office/drawing/2014/main" id="{1B63B659-185E-4216-95AA-AA70AF987223}"/>
              </a:ext>
            </a:extLst>
          </p:cNvPr>
          <p:cNvPicPr>
            <a:picLocks noChangeAspect="1"/>
          </p:cNvPicPr>
          <p:nvPr/>
        </p:nvPicPr>
        <p:blipFill>
          <a:blip r:embed="rId2"/>
          <a:stretch>
            <a:fillRect/>
          </a:stretch>
        </p:blipFill>
        <p:spPr>
          <a:xfrm>
            <a:off x="3910627" y="1542326"/>
            <a:ext cx="5060693" cy="2695937"/>
          </a:xfrm>
          <a:prstGeom prst="rect">
            <a:avLst/>
          </a:prstGeom>
        </p:spPr>
      </p:pic>
      <p:sp>
        <p:nvSpPr>
          <p:cNvPr id="3" name="矩形 2">
            <a:extLst>
              <a:ext uri="{FF2B5EF4-FFF2-40B4-BE49-F238E27FC236}">
                <a16:creationId xmlns:a16="http://schemas.microsoft.com/office/drawing/2014/main" id="{A9736C81-6C3E-4CE0-BA09-CF594BB05639}"/>
              </a:ext>
            </a:extLst>
          </p:cNvPr>
          <p:cNvSpPr/>
          <p:nvPr/>
        </p:nvSpPr>
        <p:spPr>
          <a:xfrm>
            <a:off x="351378" y="1577025"/>
            <a:ext cx="3385596" cy="3000821"/>
          </a:xfrm>
          <a:prstGeom prst="rect">
            <a:avLst/>
          </a:prstGeom>
        </p:spPr>
        <p:txBody>
          <a:bodyPr wrap="square">
            <a:spAutoFit/>
          </a:bodyPr>
          <a:lstStyle/>
          <a:p>
            <a:pPr indent="450000">
              <a:lnSpc>
                <a:spcPct val="150000"/>
              </a:lnSpc>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10-10</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所示为数控折弯机结构简图及液压系统。图中</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两个液压缸</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的控制子系统完全相同。每个液压缸与位移传感器</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、比例方向阀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CNC(</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数控系统</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一起构成全闭环位置控制系统。</a:t>
            </a:r>
            <a:endParaRPr lang="zh-CN" altLang="en-US" dirty="0">
              <a:latin typeface="Times New Roman" panose="02020603050405020304" pitchFamily="18" charset="0"/>
              <a:ea typeface="黑体" panose="02010609060101010101" pitchFamily="49" charset="-122"/>
            </a:endParaRPr>
          </a:p>
        </p:txBody>
      </p:sp>
      <p:sp>
        <p:nvSpPr>
          <p:cNvPr id="21" name="圆角矩形 6">
            <a:extLst>
              <a:ext uri="{FF2B5EF4-FFF2-40B4-BE49-F238E27FC236}">
                <a16:creationId xmlns:a16="http://schemas.microsoft.com/office/drawing/2014/main" id="{A17C1EA5-8CAD-4DA0-A8DE-B317C42F0447}"/>
              </a:ext>
            </a:extLst>
          </p:cNvPr>
          <p:cNvSpPr/>
          <p:nvPr/>
        </p:nvSpPr>
        <p:spPr>
          <a:xfrm>
            <a:off x="208262" y="1474434"/>
            <a:ext cx="3671827" cy="299596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44460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1+#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1+#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animEffect transition="in" filter="fade">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animBg="1"/>
      <p:bldP spid="19" grpId="0" animBg="1"/>
      <p:bldP spid="3" grpId="0"/>
      <p:bldP spid="2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47834" y="934037"/>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二、数控折弯机电液比例控制液压同步系统</a:t>
            </a:r>
          </a:p>
        </p:txBody>
      </p:sp>
      <p:sp>
        <p:nvSpPr>
          <p:cNvPr id="18" name="直角三角形 17">
            <a:extLst>
              <a:ext uri="{FF2B5EF4-FFF2-40B4-BE49-F238E27FC236}">
                <a16:creationId xmlns:a16="http://schemas.microsoft.com/office/drawing/2014/main" id="{BECBFC25-BE23-421A-9AD5-33A26EF7609D}"/>
              </a:ext>
            </a:extLst>
          </p:cNvPr>
          <p:cNvSpPr/>
          <p:nvPr/>
        </p:nvSpPr>
        <p:spPr>
          <a:xfrm rot="2637755" flipH="1" flipV="1">
            <a:off x="163070"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9" name="直角三角形 18">
            <a:extLst>
              <a:ext uri="{FF2B5EF4-FFF2-40B4-BE49-F238E27FC236}">
                <a16:creationId xmlns:a16="http://schemas.microsoft.com/office/drawing/2014/main" id="{88DEA7A3-52E4-422C-8F52-4919A0FCA452}"/>
              </a:ext>
            </a:extLst>
          </p:cNvPr>
          <p:cNvSpPr/>
          <p:nvPr/>
        </p:nvSpPr>
        <p:spPr>
          <a:xfrm rot="2637755" flipH="1" flipV="1">
            <a:off x="313317"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3" name="矩形 2">
            <a:extLst>
              <a:ext uri="{FF2B5EF4-FFF2-40B4-BE49-F238E27FC236}">
                <a16:creationId xmlns:a16="http://schemas.microsoft.com/office/drawing/2014/main" id="{A9736C81-6C3E-4CE0-BA09-CF594BB05639}"/>
              </a:ext>
            </a:extLst>
          </p:cNvPr>
          <p:cNvSpPr/>
          <p:nvPr/>
        </p:nvSpPr>
        <p:spPr>
          <a:xfrm>
            <a:off x="747834" y="1318819"/>
            <a:ext cx="7238830" cy="455253"/>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同时</a:t>
            </a:r>
            <a:r>
              <a:rPr lang="en-US" altLang="zh-CN" dirty="0">
                <a:latin typeface="Times New Roman" panose="02020603050405020304" pitchFamily="18" charset="0"/>
                <a:ea typeface="黑体" panose="02010609060101010101" pitchFamily="49" charset="-122"/>
              </a:rPr>
              <a:t>,CNC</a:t>
            </a:r>
            <a:r>
              <a:rPr lang="zh-CN" altLang="zh-CN" dirty="0">
                <a:latin typeface="Times New Roman" panose="02020603050405020304" pitchFamily="18" charset="0"/>
                <a:ea typeface="黑体" panose="02010609060101010101" pitchFamily="49" charset="-122"/>
              </a:rPr>
              <a:t>还控制两个活塞的同步运动</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如图</a:t>
            </a:r>
            <a:r>
              <a:rPr lang="en-US" altLang="zh-CN" dirty="0">
                <a:latin typeface="Times New Roman" panose="02020603050405020304" pitchFamily="18" charset="0"/>
                <a:ea typeface="黑体" panose="02010609060101010101" pitchFamily="49" charset="-122"/>
              </a:rPr>
              <a:t>10-11</a:t>
            </a:r>
            <a:r>
              <a:rPr lang="zh-CN" altLang="zh-CN" dirty="0">
                <a:latin typeface="Times New Roman" panose="02020603050405020304" pitchFamily="18" charset="0"/>
                <a:ea typeface="黑体" panose="02010609060101010101" pitchFamily="49" charset="-122"/>
              </a:rPr>
              <a:t>所示。</a:t>
            </a:r>
            <a:endParaRPr lang="zh-CN" altLang="en-US" dirty="0">
              <a:latin typeface="Times New Roman" panose="02020603050405020304" pitchFamily="18" charset="0"/>
              <a:ea typeface="黑体" panose="02010609060101010101" pitchFamily="49" charset="-122"/>
            </a:endParaRPr>
          </a:p>
        </p:txBody>
      </p:sp>
      <p:pic>
        <p:nvPicPr>
          <p:cNvPr id="5" name="图片 4">
            <a:extLst>
              <a:ext uri="{FF2B5EF4-FFF2-40B4-BE49-F238E27FC236}">
                <a16:creationId xmlns:a16="http://schemas.microsoft.com/office/drawing/2014/main" id="{772C06AD-F4D4-48F5-88ED-4773D720F28E}"/>
              </a:ext>
            </a:extLst>
          </p:cNvPr>
          <p:cNvPicPr>
            <a:picLocks noChangeAspect="1"/>
          </p:cNvPicPr>
          <p:nvPr/>
        </p:nvPicPr>
        <p:blipFill>
          <a:blip r:embed="rId2"/>
          <a:stretch>
            <a:fillRect/>
          </a:stretch>
        </p:blipFill>
        <p:spPr>
          <a:xfrm>
            <a:off x="1974347" y="1885726"/>
            <a:ext cx="4657509" cy="2823777"/>
          </a:xfrm>
          <a:prstGeom prst="rect">
            <a:avLst/>
          </a:prstGeom>
        </p:spPr>
      </p:pic>
    </p:spTree>
    <p:extLst>
      <p:ext uri="{BB962C8B-B14F-4D97-AF65-F5344CB8AC3E}">
        <p14:creationId xmlns:p14="http://schemas.microsoft.com/office/powerpoint/2010/main" val="106966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1+#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75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heel(1)">
                                      <p:cBhvr>
                                        <p:cTn id="2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animBg="1"/>
      <p:bldP spid="19" grpId="0" animBg="1"/>
      <p:bldP spid="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47834" y="934037"/>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二、数控折弯机电液比例控制液压同步系统</a:t>
            </a:r>
          </a:p>
        </p:txBody>
      </p:sp>
      <p:sp>
        <p:nvSpPr>
          <p:cNvPr id="18" name="直角三角形 17">
            <a:extLst>
              <a:ext uri="{FF2B5EF4-FFF2-40B4-BE49-F238E27FC236}">
                <a16:creationId xmlns:a16="http://schemas.microsoft.com/office/drawing/2014/main" id="{BECBFC25-BE23-421A-9AD5-33A26EF7609D}"/>
              </a:ext>
            </a:extLst>
          </p:cNvPr>
          <p:cNvSpPr/>
          <p:nvPr/>
        </p:nvSpPr>
        <p:spPr>
          <a:xfrm rot="2637755" flipH="1" flipV="1">
            <a:off x="163070"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9" name="直角三角形 18">
            <a:extLst>
              <a:ext uri="{FF2B5EF4-FFF2-40B4-BE49-F238E27FC236}">
                <a16:creationId xmlns:a16="http://schemas.microsoft.com/office/drawing/2014/main" id="{88DEA7A3-52E4-422C-8F52-4919A0FCA452}"/>
              </a:ext>
            </a:extLst>
          </p:cNvPr>
          <p:cNvSpPr/>
          <p:nvPr/>
        </p:nvSpPr>
        <p:spPr>
          <a:xfrm rot="2637755" flipH="1" flipV="1">
            <a:off x="313317"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3" name="矩形 2">
            <a:extLst>
              <a:ext uri="{FF2B5EF4-FFF2-40B4-BE49-F238E27FC236}">
                <a16:creationId xmlns:a16="http://schemas.microsoft.com/office/drawing/2014/main" id="{A9736C81-6C3E-4CE0-BA09-CF594BB05639}"/>
              </a:ext>
            </a:extLst>
          </p:cNvPr>
          <p:cNvSpPr/>
          <p:nvPr/>
        </p:nvSpPr>
        <p:spPr>
          <a:xfrm>
            <a:off x="747834" y="1318219"/>
            <a:ext cx="7238830" cy="784254"/>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折弯机滑块</a:t>
            </a:r>
            <a:r>
              <a:rPr lang="en-US" altLang="zh-CN" sz="1600" dirty="0">
                <a:latin typeface="Times New Roman" panose="02020603050405020304" pitchFamily="18" charset="0"/>
                <a:ea typeface="黑体" panose="02010609060101010101" pitchFamily="49" charset="-122"/>
              </a:rPr>
              <a:t>13</a:t>
            </a:r>
            <a:r>
              <a:rPr lang="zh-CN" altLang="zh-CN" sz="1600" dirty="0">
                <a:latin typeface="Times New Roman" panose="02020603050405020304" pitchFamily="18" charset="0"/>
                <a:ea typeface="黑体" panose="02010609060101010101" pitchFamily="49" charset="-122"/>
              </a:rPr>
              <a:t>需要完成的工作循环是</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快速下行</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慢下加压</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定位、保压</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卸压</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快速返回。滑块工作情况如下</a:t>
            </a:r>
            <a:r>
              <a:rPr lang="en-US" altLang="zh-CN" sz="1600" dirty="0">
                <a:latin typeface="Times New Roman" panose="02020603050405020304" pitchFamily="18" charset="0"/>
                <a:ea typeface="黑体" panose="02010609060101010101" pitchFamily="49" charset="-122"/>
              </a:rPr>
              <a:t>:</a:t>
            </a:r>
            <a:endParaRPr lang="zh-CN" altLang="zh-CN" sz="1600" dirty="0">
              <a:latin typeface="Times New Roman" panose="02020603050405020304" pitchFamily="18" charset="0"/>
              <a:ea typeface="黑体" panose="02010609060101010101" pitchFamily="49" charset="-122"/>
            </a:endParaRPr>
          </a:p>
        </p:txBody>
      </p:sp>
      <p:sp>
        <p:nvSpPr>
          <p:cNvPr id="11" name="直角三角形 10">
            <a:extLst>
              <a:ext uri="{FF2B5EF4-FFF2-40B4-BE49-F238E27FC236}">
                <a16:creationId xmlns:a16="http://schemas.microsoft.com/office/drawing/2014/main" id="{13EE8B70-8F91-4D5B-A5AE-83771ACA86D2}"/>
              </a:ext>
            </a:extLst>
          </p:cNvPr>
          <p:cNvSpPr/>
          <p:nvPr/>
        </p:nvSpPr>
        <p:spPr>
          <a:xfrm rot="2637755" flipH="1" flipV="1">
            <a:off x="1020672" y="2258431"/>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D35AA37F-617C-4C88-8A0C-C39B5B4ACD80}"/>
              </a:ext>
            </a:extLst>
          </p:cNvPr>
          <p:cNvSpPr/>
          <p:nvPr/>
        </p:nvSpPr>
        <p:spPr>
          <a:xfrm>
            <a:off x="750551" y="2138254"/>
            <a:ext cx="7633020" cy="1938992"/>
          </a:xfrm>
          <a:prstGeom prst="rect">
            <a:avLst/>
          </a:prstGeom>
        </p:spPr>
        <p:txBody>
          <a:bodyPr wrap="square">
            <a:spAutoFit/>
          </a:bodyPr>
          <a:lstStyle/>
          <a:p>
            <a:pPr indent="432000">
              <a:lnSpc>
                <a:spcPct val="150000"/>
              </a:lnSpc>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快速下行　比例方向阀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的电磁铁</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E</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通正电压</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上腔进油。同时电磁铁</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4YA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通电吸合</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电磁换向阀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右位接入系统</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插装阀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开启。液压缸下腔经比例方向阀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与油箱相通</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滑块依靠自重快速下移。</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CNC(</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数控系统</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通过调节两个比例方向阀的开度</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控制两个液压缸下腔的回油量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使两个活塞快速同步下行</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动态同步位置控制精度为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±0.2mm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。此时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若液压缸上腔供油不足</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可通过液动换向阀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从油箱补油。</a:t>
            </a:r>
            <a:endParaRPr lang="zh-CN" altLang="en-US" sz="1600" dirty="0">
              <a:latin typeface="Times New Roman" panose="02020603050405020304" pitchFamily="18" charset="0"/>
              <a:ea typeface="黑体" panose="02010609060101010101" pitchFamily="49" charset="-122"/>
            </a:endParaRPr>
          </a:p>
        </p:txBody>
      </p:sp>
      <p:sp>
        <p:nvSpPr>
          <p:cNvPr id="17" name="圆角矩形 6">
            <a:extLst>
              <a:ext uri="{FF2B5EF4-FFF2-40B4-BE49-F238E27FC236}">
                <a16:creationId xmlns:a16="http://schemas.microsoft.com/office/drawing/2014/main" id="{478D6E08-4750-45DE-979D-046DF532791E}"/>
              </a:ext>
            </a:extLst>
          </p:cNvPr>
          <p:cNvSpPr/>
          <p:nvPr/>
        </p:nvSpPr>
        <p:spPr>
          <a:xfrm>
            <a:off x="657015" y="2193185"/>
            <a:ext cx="7820092" cy="197318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90088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1+#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750" fill="hold"/>
                                        <p:tgtEl>
                                          <p:spTgt spid="11"/>
                                        </p:tgtEl>
                                        <p:attrNameLst>
                                          <p:attrName>ppt_x</p:attrName>
                                        </p:attrNameLst>
                                      </p:cBhvr>
                                      <p:tavLst>
                                        <p:tav tm="0">
                                          <p:val>
                                            <p:strVal val="0-#ppt_w/2"/>
                                          </p:val>
                                        </p:tav>
                                        <p:tav tm="100000">
                                          <p:val>
                                            <p:strVal val="#ppt_x"/>
                                          </p:val>
                                        </p:tav>
                                      </p:tavLst>
                                    </p:anim>
                                    <p:anim calcmode="lin" valueType="num">
                                      <p:cBhvr additive="base">
                                        <p:cTn id="34" dur="750" fill="hold"/>
                                        <p:tgtEl>
                                          <p:spTgt spid="11"/>
                                        </p:tgtEl>
                                        <p:attrNameLst>
                                          <p:attrName>ppt_y</p:attrName>
                                        </p:attrNameLst>
                                      </p:cBhvr>
                                      <p:tavLst>
                                        <p:tav tm="0">
                                          <p:val>
                                            <p:strVal val="#ppt_y"/>
                                          </p:val>
                                        </p:tav>
                                        <p:tav tm="100000">
                                          <p:val>
                                            <p:strVal val="#ppt_y"/>
                                          </p:val>
                                        </p:tav>
                                      </p:tavLst>
                                    </p:anim>
                                  </p:childTnLst>
                                </p:cTn>
                              </p:par>
                              <p:par>
                                <p:cTn id="35" presetID="16" presetClass="entr" presetSubtype="21"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inVertical)">
                                      <p:cBhvr>
                                        <p:cTn id="3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animBg="1"/>
      <p:bldP spid="19" grpId="0" animBg="1"/>
      <p:bldP spid="3" grpId="0"/>
      <p:bldP spid="11" grpId="0" animBg="1"/>
      <p:bldP spid="2" grpId="0"/>
      <p:bldP spid="1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47834" y="934037"/>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二、数控折弯机电液比例控制液压同步系统</a:t>
            </a:r>
          </a:p>
        </p:txBody>
      </p:sp>
      <p:sp>
        <p:nvSpPr>
          <p:cNvPr id="18" name="直角三角形 17">
            <a:extLst>
              <a:ext uri="{FF2B5EF4-FFF2-40B4-BE49-F238E27FC236}">
                <a16:creationId xmlns:a16="http://schemas.microsoft.com/office/drawing/2014/main" id="{BECBFC25-BE23-421A-9AD5-33A26EF7609D}"/>
              </a:ext>
            </a:extLst>
          </p:cNvPr>
          <p:cNvSpPr/>
          <p:nvPr/>
        </p:nvSpPr>
        <p:spPr>
          <a:xfrm rot="2637755" flipH="1" flipV="1">
            <a:off x="163070"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9" name="直角三角形 18">
            <a:extLst>
              <a:ext uri="{FF2B5EF4-FFF2-40B4-BE49-F238E27FC236}">
                <a16:creationId xmlns:a16="http://schemas.microsoft.com/office/drawing/2014/main" id="{88DEA7A3-52E4-422C-8F52-4919A0FCA452}"/>
              </a:ext>
            </a:extLst>
          </p:cNvPr>
          <p:cNvSpPr/>
          <p:nvPr/>
        </p:nvSpPr>
        <p:spPr>
          <a:xfrm rot="2637755" flipH="1" flipV="1">
            <a:off x="313317"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3" name="矩形 2">
            <a:extLst>
              <a:ext uri="{FF2B5EF4-FFF2-40B4-BE49-F238E27FC236}">
                <a16:creationId xmlns:a16="http://schemas.microsoft.com/office/drawing/2014/main" id="{A9736C81-6C3E-4CE0-BA09-CF594BB05639}"/>
              </a:ext>
            </a:extLst>
          </p:cNvPr>
          <p:cNvSpPr/>
          <p:nvPr/>
        </p:nvSpPr>
        <p:spPr>
          <a:xfrm>
            <a:off x="1117547" y="1692538"/>
            <a:ext cx="7238830" cy="2585323"/>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慢下加压　电磁铁</a:t>
            </a:r>
            <a:r>
              <a:rPr lang="en-US" altLang="zh-CN" dirty="0">
                <a:latin typeface="Times New Roman" panose="02020603050405020304" pitchFamily="18" charset="0"/>
                <a:ea typeface="黑体" panose="02010609060101010101" pitchFamily="49" charset="-122"/>
              </a:rPr>
              <a:t>4YA</a:t>
            </a:r>
            <a:r>
              <a:rPr lang="zh-CN" altLang="zh-CN" dirty="0">
                <a:latin typeface="Times New Roman" panose="02020603050405020304" pitchFamily="18" charset="0"/>
                <a:ea typeface="黑体" panose="02010609060101010101" pitchFamily="49" charset="-122"/>
              </a:rPr>
              <a:t>仍通电吸合</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插装阀</a:t>
            </a:r>
            <a:r>
              <a:rPr lang="en-US" altLang="zh-CN" dirty="0">
                <a:latin typeface="Times New Roman" panose="02020603050405020304" pitchFamily="18" charset="0"/>
                <a:ea typeface="黑体" panose="02010609060101010101" pitchFamily="49" charset="-122"/>
              </a:rPr>
              <a:t>8</a:t>
            </a:r>
            <a:r>
              <a:rPr lang="zh-CN" altLang="zh-CN" dirty="0">
                <a:latin typeface="Times New Roman" panose="02020603050405020304" pitchFamily="18" charset="0"/>
                <a:ea typeface="黑体" panose="02010609060101010101" pitchFamily="49" charset="-122"/>
              </a:rPr>
              <a:t>继续开启。液压缸下腔油液通过比例阀回油箱。同时</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电磁铁</a:t>
            </a:r>
            <a:r>
              <a:rPr lang="en-US" altLang="zh-CN" dirty="0">
                <a:latin typeface="Times New Roman" panose="02020603050405020304" pitchFamily="18" charset="0"/>
                <a:ea typeface="黑体" panose="02010609060101010101" pitchFamily="49" charset="-122"/>
              </a:rPr>
              <a:t>3YA</a:t>
            </a:r>
            <a:r>
              <a:rPr lang="zh-CN" altLang="zh-CN" dirty="0">
                <a:latin typeface="Times New Roman" panose="02020603050405020304" pitchFamily="18" charset="0"/>
                <a:ea typeface="黑体" panose="02010609060101010101" pitchFamily="49" charset="-122"/>
              </a:rPr>
              <a:t>通电吸合</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电磁换向阀</a:t>
            </a:r>
            <a:r>
              <a:rPr lang="en-US" altLang="zh-CN" dirty="0">
                <a:latin typeface="Times New Roman" panose="02020603050405020304" pitchFamily="18" charset="0"/>
                <a:ea typeface="黑体" panose="02010609060101010101" pitchFamily="49" charset="-122"/>
              </a:rPr>
              <a:t>3</a:t>
            </a:r>
            <a:r>
              <a:rPr lang="zh-CN" altLang="zh-CN" dirty="0">
                <a:latin typeface="Times New Roman" panose="02020603050405020304" pitchFamily="18" charset="0"/>
                <a:ea typeface="黑体" panose="02010609060101010101" pitchFamily="49" charset="-122"/>
              </a:rPr>
              <a:t>右位接入系统</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液动换向阀</a:t>
            </a:r>
            <a:r>
              <a:rPr lang="en-US" altLang="zh-CN" dirty="0">
                <a:latin typeface="Times New Roman" panose="02020603050405020304" pitchFamily="18" charset="0"/>
                <a:ea typeface="黑体" panose="02010609060101010101" pitchFamily="49" charset="-122"/>
              </a:rPr>
              <a:t>5</a:t>
            </a:r>
            <a:r>
              <a:rPr lang="zh-CN" altLang="zh-CN" dirty="0">
                <a:latin typeface="Times New Roman" panose="02020603050405020304" pitchFamily="18" charset="0"/>
                <a:ea typeface="黑体" panose="02010609060101010101" pitchFamily="49" charset="-122"/>
              </a:rPr>
              <a:t>使液压缸上腔不再与油箱相通。高压油经比例方向阀</a:t>
            </a:r>
            <a:r>
              <a:rPr lang="en-US" altLang="zh-CN" dirty="0">
                <a:latin typeface="Times New Roman" panose="02020603050405020304" pitchFamily="18" charset="0"/>
                <a:ea typeface="黑体" panose="02010609060101010101" pitchFamily="49" charset="-122"/>
              </a:rPr>
              <a:t>4</a:t>
            </a:r>
            <a:r>
              <a:rPr lang="zh-CN" altLang="zh-CN" dirty="0">
                <a:latin typeface="Times New Roman" panose="02020603050405020304" pitchFamily="18" charset="0"/>
                <a:ea typeface="黑体" panose="02010609060101010101" pitchFamily="49" charset="-122"/>
              </a:rPr>
              <a:t>到液压缸上腔</a:t>
            </a:r>
            <a:r>
              <a:rPr lang="en-US" altLang="zh-CN" dirty="0">
                <a:latin typeface="Times New Roman" panose="02020603050405020304" pitchFamily="18" charset="0"/>
                <a:ea typeface="黑体" panose="02010609060101010101" pitchFamily="49" charset="-122"/>
              </a:rPr>
              <a:t>,CNC</a:t>
            </a:r>
            <a:r>
              <a:rPr lang="zh-CN" altLang="zh-CN" dirty="0">
                <a:latin typeface="Times New Roman" panose="02020603050405020304" pitchFamily="18" charset="0"/>
                <a:ea typeface="黑体" panose="02010609060101010101" pitchFamily="49" charset="-122"/>
              </a:rPr>
              <a:t>通过调节两个比例方向阀的开度</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控制两个液压缸上腔的进油量</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使两个活塞慢速同步下行并加压</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动态同步位置控制精度为</a:t>
            </a:r>
            <a:r>
              <a:rPr lang="en-US" altLang="zh-CN" dirty="0">
                <a:latin typeface="Times New Roman" panose="02020603050405020304" pitchFamily="18" charset="0"/>
                <a:ea typeface="黑体" panose="02010609060101010101" pitchFamily="49" charset="-122"/>
              </a:rPr>
              <a:t>±0.2mm</a:t>
            </a:r>
            <a:r>
              <a:rPr lang="zh-CN" altLang="zh-CN" dirty="0">
                <a:latin typeface="Times New Roman" panose="02020603050405020304" pitchFamily="18" charset="0"/>
                <a:ea typeface="黑体" panose="02010609060101010101" pitchFamily="49" charset="-122"/>
              </a:rPr>
              <a:t>。</a:t>
            </a:r>
          </a:p>
        </p:txBody>
      </p:sp>
      <p:sp>
        <p:nvSpPr>
          <p:cNvPr id="11" name="直角三角形 10">
            <a:extLst>
              <a:ext uri="{FF2B5EF4-FFF2-40B4-BE49-F238E27FC236}">
                <a16:creationId xmlns:a16="http://schemas.microsoft.com/office/drawing/2014/main" id="{13EE8B70-8F91-4D5B-A5AE-83771ACA86D2}"/>
              </a:ext>
            </a:extLst>
          </p:cNvPr>
          <p:cNvSpPr/>
          <p:nvPr/>
        </p:nvSpPr>
        <p:spPr>
          <a:xfrm rot="2637755" flipH="1" flipV="1">
            <a:off x="1426306" y="1832536"/>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17" name="圆角矩形 6">
            <a:extLst>
              <a:ext uri="{FF2B5EF4-FFF2-40B4-BE49-F238E27FC236}">
                <a16:creationId xmlns:a16="http://schemas.microsoft.com/office/drawing/2014/main" id="{478D6E08-4750-45DE-979D-046DF532791E}"/>
              </a:ext>
            </a:extLst>
          </p:cNvPr>
          <p:cNvSpPr/>
          <p:nvPr/>
        </p:nvSpPr>
        <p:spPr>
          <a:xfrm>
            <a:off x="921919" y="1588168"/>
            <a:ext cx="7434458" cy="270865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45170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0-#ppt_w/2"/>
                                          </p:val>
                                        </p:tav>
                                        <p:tav tm="100000">
                                          <p:val>
                                            <p:strVal val="#ppt_x"/>
                                          </p:val>
                                        </p:tav>
                                      </p:tavLst>
                                    </p:anim>
                                    <p:anim calcmode="lin" valueType="num">
                                      <p:cBhvr additive="base">
                                        <p:cTn id="29" dur="750" fill="hold"/>
                                        <p:tgtEl>
                                          <p:spTgt spid="11"/>
                                        </p:tgtEl>
                                        <p:attrNameLst>
                                          <p:attrName>ppt_y</p:attrName>
                                        </p:attrNameLst>
                                      </p:cBhvr>
                                      <p:tavLst>
                                        <p:tav tm="0">
                                          <p:val>
                                            <p:strVal val="#ppt_y"/>
                                          </p:val>
                                        </p:tav>
                                        <p:tav tm="100000">
                                          <p:val>
                                            <p:strVal val="#ppt_y"/>
                                          </p:val>
                                        </p:tav>
                                      </p:tavLst>
                                    </p:anim>
                                  </p:childTnLst>
                                </p:cTn>
                              </p:par>
                              <p:par>
                                <p:cTn id="30" presetID="16" presetClass="entr" presetSubtype="21"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 grpId="0"/>
      <p:bldP spid="11" grpId="0" animBg="1"/>
      <p:bldP spid="1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47834" y="934037"/>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二、数控折弯机电液比例控制液压同步系统</a:t>
            </a:r>
          </a:p>
        </p:txBody>
      </p:sp>
      <p:sp>
        <p:nvSpPr>
          <p:cNvPr id="18" name="直角三角形 17">
            <a:extLst>
              <a:ext uri="{FF2B5EF4-FFF2-40B4-BE49-F238E27FC236}">
                <a16:creationId xmlns:a16="http://schemas.microsoft.com/office/drawing/2014/main" id="{BECBFC25-BE23-421A-9AD5-33A26EF7609D}"/>
              </a:ext>
            </a:extLst>
          </p:cNvPr>
          <p:cNvSpPr/>
          <p:nvPr/>
        </p:nvSpPr>
        <p:spPr>
          <a:xfrm rot="2637755" flipH="1" flipV="1">
            <a:off x="163070"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9" name="直角三角形 18">
            <a:extLst>
              <a:ext uri="{FF2B5EF4-FFF2-40B4-BE49-F238E27FC236}">
                <a16:creationId xmlns:a16="http://schemas.microsoft.com/office/drawing/2014/main" id="{88DEA7A3-52E4-422C-8F52-4919A0FCA452}"/>
              </a:ext>
            </a:extLst>
          </p:cNvPr>
          <p:cNvSpPr/>
          <p:nvPr/>
        </p:nvSpPr>
        <p:spPr>
          <a:xfrm rot="2637755" flipH="1" flipV="1">
            <a:off x="313317"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3" name="矩形 2">
            <a:extLst>
              <a:ext uri="{FF2B5EF4-FFF2-40B4-BE49-F238E27FC236}">
                <a16:creationId xmlns:a16="http://schemas.microsoft.com/office/drawing/2014/main" id="{A9736C81-6C3E-4CE0-BA09-CF594BB05639}"/>
              </a:ext>
            </a:extLst>
          </p:cNvPr>
          <p:cNvSpPr/>
          <p:nvPr/>
        </p:nvSpPr>
        <p:spPr>
          <a:xfrm>
            <a:off x="1117547" y="1470021"/>
            <a:ext cx="7238830" cy="1286250"/>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(3)</a:t>
            </a:r>
            <a:r>
              <a:rPr lang="zh-CN" altLang="zh-CN" dirty="0">
                <a:latin typeface="Times New Roman" panose="02020603050405020304" pitchFamily="18" charset="0"/>
                <a:ea typeface="黑体" panose="02010609060101010101" pitchFamily="49" charset="-122"/>
              </a:rPr>
              <a:t>定位、保压　系统工作状态与慢下加压时相同。比例方向阀处于零位附近。此时双缸活塞的定位精度为</a:t>
            </a:r>
            <a:r>
              <a:rPr lang="en-US" altLang="zh-CN" dirty="0">
                <a:latin typeface="Times New Roman" panose="02020603050405020304" pitchFamily="18" charset="0"/>
                <a:ea typeface="黑体" panose="02010609060101010101" pitchFamily="49" charset="-122"/>
              </a:rPr>
              <a:t>±0.01mm,</a:t>
            </a:r>
            <a:r>
              <a:rPr lang="zh-CN" altLang="zh-CN" dirty="0">
                <a:latin typeface="Times New Roman" panose="02020603050405020304" pitchFamily="18" charset="0"/>
                <a:ea typeface="黑体" panose="02010609060101010101" pitchFamily="49" charset="-122"/>
              </a:rPr>
              <a:t>稳态位置同步控制精度为</a:t>
            </a:r>
            <a:r>
              <a:rPr lang="en-US" altLang="zh-CN" dirty="0">
                <a:latin typeface="Times New Roman" panose="02020603050405020304" pitchFamily="18" charset="0"/>
                <a:ea typeface="黑体" panose="02010609060101010101" pitchFamily="49" charset="-122"/>
              </a:rPr>
              <a:t>±0.02mm</a:t>
            </a:r>
            <a:r>
              <a:rPr lang="zh-CN" altLang="zh-CN" dirty="0">
                <a:latin typeface="Times New Roman" panose="02020603050405020304" pitchFamily="18" charset="0"/>
                <a:ea typeface="黑体" panose="02010609060101010101" pitchFamily="49" charset="-122"/>
              </a:rPr>
              <a:t>。</a:t>
            </a:r>
          </a:p>
        </p:txBody>
      </p:sp>
      <p:sp>
        <p:nvSpPr>
          <p:cNvPr id="11" name="直角三角形 10">
            <a:extLst>
              <a:ext uri="{FF2B5EF4-FFF2-40B4-BE49-F238E27FC236}">
                <a16:creationId xmlns:a16="http://schemas.microsoft.com/office/drawing/2014/main" id="{13EE8B70-8F91-4D5B-A5AE-83771ACA86D2}"/>
              </a:ext>
            </a:extLst>
          </p:cNvPr>
          <p:cNvSpPr/>
          <p:nvPr/>
        </p:nvSpPr>
        <p:spPr>
          <a:xfrm rot="2637755" flipH="1" flipV="1">
            <a:off x="1426308" y="1670083"/>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17" name="圆角矩形 6">
            <a:extLst>
              <a:ext uri="{FF2B5EF4-FFF2-40B4-BE49-F238E27FC236}">
                <a16:creationId xmlns:a16="http://schemas.microsoft.com/office/drawing/2014/main" id="{478D6E08-4750-45DE-979D-046DF532791E}"/>
              </a:ext>
            </a:extLst>
          </p:cNvPr>
          <p:cNvSpPr/>
          <p:nvPr/>
        </p:nvSpPr>
        <p:spPr>
          <a:xfrm>
            <a:off x="921919" y="1471290"/>
            <a:ext cx="7434458" cy="301378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12" name="直角三角形 11">
            <a:extLst>
              <a:ext uri="{FF2B5EF4-FFF2-40B4-BE49-F238E27FC236}">
                <a16:creationId xmlns:a16="http://schemas.microsoft.com/office/drawing/2014/main" id="{9E1229BB-9381-447A-AA8E-7FBEA568727C}"/>
              </a:ext>
            </a:extLst>
          </p:cNvPr>
          <p:cNvSpPr/>
          <p:nvPr/>
        </p:nvSpPr>
        <p:spPr>
          <a:xfrm rot="2637755" flipH="1" flipV="1">
            <a:off x="1426308" y="2864514"/>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A52454A4-FFA2-4A7F-9417-581973041728}"/>
              </a:ext>
            </a:extLst>
          </p:cNvPr>
          <p:cNvSpPr/>
          <p:nvPr/>
        </p:nvSpPr>
        <p:spPr>
          <a:xfrm>
            <a:off x="1145277" y="2682584"/>
            <a:ext cx="7183370" cy="1754326"/>
          </a:xfrm>
          <a:prstGeom prst="rect">
            <a:avLst/>
          </a:prstGeom>
        </p:spPr>
        <p:txBody>
          <a:bodyPr wrap="square">
            <a:spAutoFit/>
          </a:bodyPr>
          <a:lstStyle/>
          <a:p>
            <a:pPr indent="450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卸压　为了减小由于工件回弹和活塞换向引起的压力冲击</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滑块返回前必须卸掉液压缸上腔的高压。为此</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下调比例溢流阀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的电磁铁</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E</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的输入电压</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使系统压力降低。同时通过控制输入比例电磁铁</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E</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的负电压</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可以调节卸压速度。从而大大减轻或消除换向冲击。</a:t>
            </a:r>
            <a:endParaRPr lang="zh-CN" altLang="zh-CN" sz="2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8154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1+#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0-#ppt_w/2"/>
                                          </p:val>
                                        </p:tav>
                                        <p:tav tm="100000">
                                          <p:val>
                                            <p:strVal val="#ppt_x"/>
                                          </p:val>
                                        </p:tav>
                                      </p:tavLst>
                                    </p:anim>
                                    <p:anim calcmode="lin" valueType="num">
                                      <p:cBhvr additive="base">
                                        <p:cTn id="29" dur="750" fill="hold"/>
                                        <p:tgtEl>
                                          <p:spTgt spid="11"/>
                                        </p:tgtEl>
                                        <p:attrNameLst>
                                          <p:attrName>ppt_y</p:attrName>
                                        </p:attrNameLst>
                                      </p:cBhvr>
                                      <p:tavLst>
                                        <p:tav tm="0">
                                          <p:val>
                                            <p:strVal val="#ppt_y"/>
                                          </p:val>
                                        </p:tav>
                                        <p:tav tm="100000">
                                          <p:val>
                                            <p:strVal val="#ppt_y"/>
                                          </p:val>
                                        </p:tav>
                                      </p:tavLst>
                                    </p:anim>
                                  </p:childTnLst>
                                </p:cTn>
                              </p:par>
                              <p:par>
                                <p:cTn id="30" presetID="16" presetClass="entr" presetSubtype="21"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75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750" fill="hold"/>
                                        <p:tgtEl>
                                          <p:spTgt spid="12"/>
                                        </p:tgtEl>
                                        <p:attrNameLst>
                                          <p:attrName>ppt_x</p:attrName>
                                        </p:attrNameLst>
                                      </p:cBhvr>
                                      <p:tavLst>
                                        <p:tav tm="0">
                                          <p:val>
                                            <p:strVal val="0-#ppt_w/2"/>
                                          </p:val>
                                        </p:tav>
                                        <p:tav tm="100000">
                                          <p:val>
                                            <p:strVal val="#ppt_x"/>
                                          </p:val>
                                        </p:tav>
                                      </p:tavLst>
                                    </p:anim>
                                    <p:anim calcmode="lin" valueType="num">
                                      <p:cBhvr additive="base">
                                        <p:cTn id="38" dur="750" fill="hold"/>
                                        <p:tgtEl>
                                          <p:spTgt spid="12"/>
                                        </p:tgtEl>
                                        <p:attrNameLst>
                                          <p:attrName>ppt_y</p:attrName>
                                        </p:attrNameLst>
                                      </p:cBhvr>
                                      <p:tavLst>
                                        <p:tav tm="0">
                                          <p:val>
                                            <p:strVal val="#ppt_y"/>
                                          </p:val>
                                        </p:tav>
                                        <p:tav tm="100000">
                                          <p:val>
                                            <p:strVal val="#ppt_y"/>
                                          </p:val>
                                        </p:tav>
                                      </p:tavLst>
                                    </p:anim>
                                  </p:childTnLst>
                                </p:cTn>
                              </p:par>
                              <p:par>
                                <p:cTn id="39" presetID="16" presetClass="entr" presetSubtype="21" fill="hold" nodeType="withEffect">
                                  <p:stCondLst>
                                    <p:cond delay="0"/>
                                  </p:stCondLst>
                                  <p:childTnLst>
                                    <p:set>
                                      <p:cBhvr>
                                        <p:cTn id="40" dur="1" fill="hold">
                                          <p:stCondLst>
                                            <p:cond delay="0"/>
                                          </p:stCondLst>
                                        </p:cTn>
                                        <p:tgtEl>
                                          <p:spTgt spid="2">
                                            <p:txEl>
                                              <p:pRg st="0" end="0"/>
                                            </p:txEl>
                                          </p:spTgt>
                                        </p:tgtEl>
                                        <p:attrNameLst>
                                          <p:attrName>style.visibility</p:attrName>
                                        </p:attrNameLst>
                                      </p:cBhvr>
                                      <p:to>
                                        <p:strVal val="visible"/>
                                      </p:to>
                                    </p:set>
                                    <p:animEffect transition="in" filter="barn(inVertical)">
                                      <p:cBhvr>
                                        <p:cTn id="41" dur="7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animBg="1"/>
      <p:bldP spid="19" grpId="0" animBg="1"/>
      <p:bldP spid="3" grpId="0"/>
      <p:bldP spid="11" grpId="0" animBg="1"/>
      <p:bldP spid="17" grpId="0" animBg="1"/>
      <p:bldP spid="1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47834" y="934037"/>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二、数控折弯机电液比例控制液压同步系统</a:t>
            </a:r>
          </a:p>
        </p:txBody>
      </p:sp>
      <p:sp>
        <p:nvSpPr>
          <p:cNvPr id="18" name="直角三角形 17">
            <a:extLst>
              <a:ext uri="{FF2B5EF4-FFF2-40B4-BE49-F238E27FC236}">
                <a16:creationId xmlns:a16="http://schemas.microsoft.com/office/drawing/2014/main" id="{BECBFC25-BE23-421A-9AD5-33A26EF7609D}"/>
              </a:ext>
            </a:extLst>
          </p:cNvPr>
          <p:cNvSpPr/>
          <p:nvPr/>
        </p:nvSpPr>
        <p:spPr>
          <a:xfrm rot="2637755" flipH="1" flipV="1">
            <a:off x="163070"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9" name="直角三角形 18">
            <a:extLst>
              <a:ext uri="{FF2B5EF4-FFF2-40B4-BE49-F238E27FC236}">
                <a16:creationId xmlns:a16="http://schemas.microsoft.com/office/drawing/2014/main" id="{88DEA7A3-52E4-422C-8F52-4919A0FCA452}"/>
              </a:ext>
            </a:extLst>
          </p:cNvPr>
          <p:cNvSpPr/>
          <p:nvPr/>
        </p:nvSpPr>
        <p:spPr>
          <a:xfrm rot="2637755" flipH="1" flipV="1">
            <a:off x="313317"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3" name="矩形 2">
            <a:extLst>
              <a:ext uri="{FF2B5EF4-FFF2-40B4-BE49-F238E27FC236}">
                <a16:creationId xmlns:a16="http://schemas.microsoft.com/office/drawing/2014/main" id="{A9736C81-6C3E-4CE0-BA09-CF594BB05639}"/>
              </a:ext>
            </a:extLst>
          </p:cNvPr>
          <p:cNvSpPr/>
          <p:nvPr/>
        </p:nvSpPr>
        <p:spPr>
          <a:xfrm>
            <a:off x="1182163" y="1673292"/>
            <a:ext cx="6806805" cy="2169825"/>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(5)</a:t>
            </a:r>
            <a:r>
              <a:rPr lang="zh-CN" altLang="zh-CN" dirty="0">
                <a:latin typeface="Times New Roman" panose="02020603050405020304" pitchFamily="18" charset="0"/>
                <a:ea typeface="黑体" panose="02010609060101010101" pitchFamily="49" charset="-122"/>
              </a:rPr>
              <a:t>快速返回　提高比例电磁铁</a:t>
            </a:r>
            <a:r>
              <a:rPr lang="en-US" altLang="zh-CN" dirty="0">
                <a:latin typeface="Times New Roman" panose="02020603050405020304" pitchFamily="18" charset="0"/>
                <a:ea typeface="黑体" panose="02010609060101010101" pitchFamily="49" charset="-122"/>
              </a:rPr>
              <a:t>E</a:t>
            </a:r>
            <a:r>
              <a:rPr lang="en-US" altLang="zh-CN" baseline="-25000" dirty="0">
                <a:latin typeface="Times New Roman" panose="02020603050405020304" pitchFamily="18" charset="0"/>
                <a:ea typeface="黑体" panose="02010609060101010101" pitchFamily="49" charset="-122"/>
              </a:rPr>
              <a:t>1</a:t>
            </a:r>
            <a:r>
              <a:rPr lang="zh-CN" altLang="zh-CN" dirty="0">
                <a:latin typeface="Times New Roman" panose="02020603050405020304" pitchFamily="18" charset="0"/>
                <a:ea typeface="黑体" panose="02010609060101010101" pitchFamily="49" charset="-122"/>
              </a:rPr>
              <a:t>的输入电压</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使系统压力升高。此时</a:t>
            </a:r>
            <a:r>
              <a:rPr lang="en-US" altLang="zh-CN" dirty="0">
                <a:latin typeface="Times New Roman" panose="02020603050405020304" pitchFamily="18" charset="0"/>
                <a:ea typeface="黑体" panose="02010609060101010101" pitchFamily="49" charset="-122"/>
              </a:rPr>
              <a:t>,4YA</a:t>
            </a:r>
            <a:r>
              <a:rPr lang="zh-CN" altLang="zh-CN" dirty="0">
                <a:latin typeface="Times New Roman" panose="02020603050405020304" pitchFamily="18" charset="0"/>
                <a:ea typeface="黑体" panose="02010609060101010101" pitchFamily="49" charset="-122"/>
              </a:rPr>
              <a:t>断电</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阀</a:t>
            </a:r>
            <a:r>
              <a:rPr lang="en-US" altLang="zh-CN" dirty="0">
                <a:latin typeface="Times New Roman" panose="02020603050405020304" pitchFamily="18" charset="0"/>
                <a:ea typeface="黑体" panose="02010609060101010101" pitchFamily="49" charset="-122"/>
              </a:rPr>
              <a:t>9</a:t>
            </a:r>
            <a:r>
              <a:rPr lang="zh-CN" altLang="zh-CN" dirty="0">
                <a:latin typeface="Times New Roman" panose="02020603050405020304" pitchFamily="18" charset="0"/>
                <a:ea typeface="黑体" panose="02010609060101010101" pitchFamily="49" charset="-122"/>
              </a:rPr>
              <a:t>左位接入系统</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阀</a:t>
            </a:r>
            <a:r>
              <a:rPr lang="en-US" altLang="zh-CN" dirty="0">
                <a:latin typeface="Times New Roman" panose="02020603050405020304" pitchFamily="18" charset="0"/>
                <a:ea typeface="黑体" panose="02010609060101010101" pitchFamily="49" charset="-122"/>
              </a:rPr>
              <a:t>8</a:t>
            </a:r>
            <a:r>
              <a:rPr lang="zh-CN" altLang="zh-CN" dirty="0">
                <a:latin typeface="Times New Roman" panose="02020603050405020304" pitchFamily="18" charset="0"/>
                <a:ea typeface="黑体" panose="02010609060101010101" pitchFamily="49" charset="-122"/>
              </a:rPr>
              <a:t>关闭。高压油经阀</a:t>
            </a:r>
            <a:r>
              <a:rPr lang="en-US" altLang="zh-CN" dirty="0">
                <a:latin typeface="Times New Roman" panose="02020603050405020304" pitchFamily="18" charset="0"/>
                <a:ea typeface="黑体" panose="02010609060101010101" pitchFamily="49" charset="-122"/>
              </a:rPr>
              <a:t>4</a:t>
            </a:r>
            <a:r>
              <a:rPr lang="zh-CN" altLang="zh-CN" dirty="0">
                <a:latin typeface="Times New Roman" panose="02020603050405020304" pitchFamily="18" charset="0"/>
                <a:ea typeface="黑体" panose="02010609060101010101" pitchFamily="49" charset="-122"/>
              </a:rPr>
              <a:t>和单向阀</a:t>
            </a:r>
            <a:r>
              <a:rPr lang="en-US" altLang="zh-CN" dirty="0">
                <a:latin typeface="Times New Roman" panose="02020603050405020304" pitchFamily="18" charset="0"/>
                <a:ea typeface="黑体" panose="02010609060101010101" pitchFamily="49" charset="-122"/>
              </a:rPr>
              <a:t>6</a:t>
            </a:r>
            <a:r>
              <a:rPr lang="zh-CN" altLang="zh-CN" dirty="0">
                <a:latin typeface="Times New Roman" panose="02020603050405020304" pitchFamily="18" charset="0"/>
                <a:ea typeface="黑体" panose="02010609060101010101" pitchFamily="49" charset="-122"/>
              </a:rPr>
              <a:t>进入液压缸下腔。同时</a:t>
            </a:r>
            <a:r>
              <a:rPr lang="en-US" altLang="zh-CN" dirty="0">
                <a:latin typeface="Times New Roman" panose="02020603050405020304" pitchFamily="18" charset="0"/>
                <a:ea typeface="黑体" panose="02010609060101010101" pitchFamily="49" charset="-122"/>
              </a:rPr>
              <a:t>,3YA</a:t>
            </a:r>
            <a:r>
              <a:rPr lang="zh-CN" altLang="zh-CN" dirty="0">
                <a:latin typeface="Times New Roman" panose="02020603050405020304" pitchFamily="18" charset="0"/>
                <a:ea typeface="黑体" panose="02010609060101010101" pitchFamily="49" charset="-122"/>
              </a:rPr>
              <a:t>断电</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阀</a:t>
            </a:r>
            <a:r>
              <a:rPr lang="en-US" altLang="zh-CN" dirty="0">
                <a:latin typeface="Times New Roman" panose="02020603050405020304" pitchFamily="18" charset="0"/>
                <a:ea typeface="黑体" panose="02010609060101010101" pitchFamily="49" charset="-122"/>
              </a:rPr>
              <a:t>3</a:t>
            </a:r>
            <a:r>
              <a:rPr lang="zh-CN" altLang="zh-CN" dirty="0">
                <a:latin typeface="Times New Roman" panose="02020603050405020304" pitchFamily="18" charset="0"/>
                <a:ea typeface="黑体" panose="02010609060101010101" pitchFamily="49" charset="-122"/>
              </a:rPr>
              <a:t>左位接入系统</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控制阀</a:t>
            </a:r>
            <a:r>
              <a:rPr lang="en-US" altLang="zh-CN" dirty="0">
                <a:latin typeface="Times New Roman" panose="02020603050405020304" pitchFamily="18" charset="0"/>
                <a:ea typeface="黑体" panose="02010609060101010101" pitchFamily="49" charset="-122"/>
              </a:rPr>
              <a:t>5</a:t>
            </a:r>
            <a:r>
              <a:rPr lang="zh-CN" altLang="zh-CN" dirty="0">
                <a:latin typeface="Times New Roman" panose="02020603050405020304" pitchFamily="18" charset="0"/>
                <a:ea typeface="黑体" panose="02010609060101010101" pitchFamily="49" charset="-122"/>
              </a:rPr>
              <a:t>换位</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使液压缸上腔通油箱。双缸活塞同步快速向上</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动态同步位置控制精度为</a:t>
            </a:r>
            <a:r>
              <a:rPr lang="en-US" altLang="zh-CN" dirty="0">
                <a:latin typeface="Times New Roman" panose="02020603050405020304" pitchFamily="18" charset="0"/>
                <a:ea typeface="黑体" panose="02010609060101010101" pitchFamily="49" charset="-122"/>
              </a:rPr>
              <a:t>±0.2mm</a:t>
            </a:r>
            <a:r>
              <a:rPr lang="zh-CN" altLang="zh-CN" dirty="0">
                <a:latin typeface="Times New Roman" panose="02020603050405020304" pitchFamily="18" charset="0"/>
                <a:ea typeface="黑体" panose="02010609060101010101" pitchFamily="49" charset="-122"/>
              </a:rPr>
              <a:t>。</a:t>
            </a:r>
          </a:p>
        </p:txBody>
      </p:sp>
      <p:sp>
        <p:nvSpPr>
          <p:cNvPr id="17" name="圆角矩形 6">
            <a:extLst>
              <a:ext uri="{FF2B5EF4-FFF2-40B4-BE49-F238E27FC236}">
                <a16:creationId xmlns:a16="http://schemas.microsoft.com/office/drawing/2014/main" id="{478D6E08-4750-45DE-979D-046DF532791E}"/>
              </a:ext>
            </a:extLst>
          </p:cNvPr>
          <p:cNvSpPr/>
          <p:nvPr/>
        </p:nvSpPr>
        <p:spPr>
          <a:xfrm>
            <a:off x="983414" y="1588168"/>
            <a:ext cx="7122433" cy="2385692"/>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
        <p:nvSpPr>
          <p:cNvPr id="12" name="直角三角形 11">
            <a:extLst>
              <a:ext uri="{FF2B5EF4-FFF2-40B4-BE49-F238E27FC236}">
                <a16:creationId xmlns:a16="http://schemas.microsoft.com/office/drawing/2014/main" id="{9E1229BB-9381-447A-AA8E-7FBEA568727C}"/>
              </a:ext>
            </a:extLst>
          </p:cNvPr>
          <p:cNvSpPr/>
          <p:nvPr/>
        </p:nvSpPr>
        <p:spPr>
          <a:xfrm rot="2637755" flipH="1" flipV="1">
            <a:off x="1512215" y="1849485"/>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Tree>
    <p:extLst>
      <p:ext uri="{BB962C8B-B14F-4D97-AF65-F5344CB8AC3E}">
        <p14:creationId xmlns:p14="http://schemas.microsoft.com/office/powerpoint/2010/main" val="212329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1+#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750" fill="hold"/>
                                        <p:tgtEl>
                                          <p:spTgt spid="12"/>
                                        </p:tgtEl>
                                        <p:attrNameLst>
                                          <p:attrName>ppt_x</p:attrName>
                                        </p:attrNameLst>
                                      </p:cBhvr>
                                      <p:tavLst>
                                        <p:tav tm="0">
                                          <p:val>
                                            <p:strVal val="0-#ppt_w/2"/>
                                          </p:val>
                                        </p:tav>
                                        <p:tav tm="100000">
                                          <p:val>
                                            <p:strVal val="#ppt_x"/>
                                          </p:val>
                                        </p:tav>
                                      </p:tavLst>
                                    </p:anim>
                                    <p:anim calcmode="lin" valueType="num">
                                      <p:cBhvr additive="base">
                                        <p:cTn id="29" dur="75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arn(inVertical)">
                                      <p:cBhvr>
                                        <p:cTn id="34"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animBg="1"/>
      <p:bldP spid="19" grpId="0" animBg="1"/>
      <p:bldP spid="3" grpId="0"/>
      <p:bldP spid="17" grpId="0" animBg="1"/>
      <p:bldP spid="1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47834" y="934037"/>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二、数控折弯机电液比例控制液压同步系统</a:t>
            </a:r>
          </a:p>
        </p:txBody>
      </p:sp>
      <p:sp>
        <p:nvSpPr>
          <p:cNvPr id="18" name="直角三角形 17">
            <a:extLst>
              <a:ext uri="{FF2B5EF4-FFF2-40B4-BE49-F238E27FC236}">
                <a16:creationId xmlns:a16="http://schemas.microsoft.com/office/drawing/2014/main" id="{BECBFC25-BE23-421A-9AD5-33A26EF7609D}"/>
              </a:ext>
            </a:extLst>
          </p:cNvPr>
          <p:cNvSpPr/>
          <p:nvPr/>
        </p:nvSpPr>
        <p:spPr>
          <a:xfrm rot="2637755" flipH="1" flipV="1">
            <a:off x="163070"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9" name="直角三角形 18">
            <a:extLst>
              <a:ext uri="{FF2B5EF4-FFF2-40B4-BE49-F238E27FC236}">
                <a16:creationId xmlns:a16="http://schemas.microsoft.com/office/drawing/2014/main" id="{88DEA7A3-52E4-422C-8F52-4919A0FCA452}"/>
              </a:ext>
            </a:extLst>
          </p:cNvPr>
          <p:cNvSpPr/>
          <p:nvPr/>
        </p:nvSpPr>
        <p:spPr>
          <a:xfrm rot="2637755" flipH="1" flipV="1">
            <a:off x="313317"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3" name="矩形 2">
            <a:extLst>
              <a:ext uri="{FF2B5EF4-FFF2-40B4-BE49-F238E27FC236}">
                <a16:creationId xmlns:a16="http://schemas.microsoft.com/office/drawing/2014/main" id="{A9736C81-6C3E-4CE0-BA09-CF594BB05639}"/>
              </a:ext>
            </a:extLst>
          </p:cNvPr>
          <p:cNvSpPr/>
          <p:nvPr/>
        </p:nvSpPr>
        <p:spPr>
          <a:xfrm>
            <a:off x="747834" y="1261809"/>
            <a:ext cx="6806805" cy="455253"/>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这台数控折弯机液压系统有以下一些特点</a:t>
            </a:r>
            <a:r>
              <a:rPr lang="en-US" altLang="zh-CN" dirty="0">
                <a:latin typeface="Times New Roman" panose="02020603050405020304" pitchFamily="18" charset="0"/>
                <a:ea typeface="黑体" panose="02010609060101010101" pitchFamily="49" charset="-122"/>
              </a:rPr>
              <a:t>:</a:t>
            </a:r>
            <a:endParaRPr lang="zh-CN" altLang="zh-CN" dirty="0">
              <a:latin typeface="Times New Roman" panose="02020603050405020304" pitchFamily="18" charset="0"/>
              <a:ea typeface="黑体" panose="02010609060101010101" pitchFamily="49" charset="-122"/>
            </a:endParaRPr>
          </a:p>
        </p:txBody>
      </p:sp>
      <p:sp>
        <p:nvSpPr>
          <p:cNvPr id="20" name="圆角矩形 5">
            <a:extLst>
              <a:ext uri="{FF2B5EF4-FFF2-40B4-BE49-F238E27FC236}">
                <a16:creationId xmlns:a16="http://schemas.microsoft.com/office/drawing/2014/main" id="{92CB6400-A901-4A41-8E29-B94D47AFE48C}"/>
              </a:ext>
            </a:extLst>
          </p:cNvPr>
          <p:cNvSpPr/>
          <p:nvPr/>
        </p:nvSpPr>
        <p:spPr>
          <a:xfrm>
            <a:off x="1092560" y="1889194"/>
            <a:ext cx="7418033" cy="92333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grpSp>
        <p:nvGrpSpPr>
          <p:cNvPr id="21" name="组合 5">
            <a:extLst>
              <a:ext uri="{FF2B5EF4-FFF2-40B4-BE49-F238E27FC236}">
                <a16:creationId xmlns:a16="http://schemas.microsoft.com/office/drawing/2014/main" id="{DC3162F4-EA5C-4172-A26D-543F1D914440}"/>
              </a:ext>
            </a:extLst>
          </p:cNvPr>
          <p:cNvGrpSpPr>
            <a:grpSpLocks/>
          </p:cNvGrpSpPr>
          <p:nvPr/>
        </p:nvGrpSpPr>
        <p:grpSpPr bwMode="auto">
          <a:xfrm rot="16200000">
            <a:off x="601855" y="2201143"/>
            <a:ext cx="347294" cy="347229"/>
            <a:chOff x="5398306" y="552049"/>
            <a:chExt cx="835710" cy="731456"/>
          </a:xfrm>
        </p:grpSpPr>
        <p:sp>
          <p:nvSpPr>
            <p:cNvPr id="22" name="等腰三角形 21">
              <a:extLst>
                <a:ext uri="{FF2B5EF4-FFF2-40B4-BE49-F238E27FC236}">
                  <a16:creationId xmlns:a16="http://schemas.microsoft.com/office/drawing/2014/main" id="{2C71A8B7-B9A5-44B6-9B75-FE9063320F9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3" name="等腰三角形 22">
              <a:extLst>
                <a:ext uri="{FF2B5EF4-FFF2-40B4-BE49-F238E27FC236}">
                  <a16:creationId xmlns:a16="http://schemas.microsoft.com/office/drawing/2014/main" id="{63DB6BC9-EFBA-4083-8B39-0F1DFC4BA888}"/>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 name="矩形 1">
            <a:extLst>
              <a:ext uri="{FF2B5EF4-FFF2-40B4-BE49-F238E27FC236}">
                <a16:creationId xmlns:a16="http://schemas.microsoft.com/office/drawing/2014/main" id="{981D1D56-E8BD-4DC4-B2C1-9B7151932940}"/>
              </a:ext>
            </a:extLst>
          </p:cNvPr>
          <p:cNvSpPr/>
          <p:nvPr/>
        </p:nvSpPr>
        <p:spPr>
          <a:xfrm>
            <a:off x="1217884" y="1861762"/>
            <a:ext cx="7167384" cy="870751"/>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液压缸上下腔面积之比一般为</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10∶1,</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故采用较小流量的泵即可满足快速返回和慢速加压的要求。</a:t>
            </a:r>
            <a:endParaRPr lang="zh-CN" altLang="zh-CN" sz="28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4" name="组合 8">
            <a:extLst>
              <a:ext uri="{FF2B5EF4-FFF2-40B4-BE49-F238E27FC236}">
                <a16:creationId xmlns:a16="http://schemas.microsoft.com/office/drawing/2014/main" id="{297F70DD-7409-49C6-978C-2673EA3B2A39}"/>
              </a:ext>
            </a:extLst>
          </p:cNvPr>
          <p:cNvGrpSpPr>
            <a:grpSpLocks/>
          </p:cNvGrpSpPr>
          <p:nvPr/>
        </p:nvGrpSpPr>
        <p:grpSpPr bwMode="auto">
          <a:xfrm flipH="1">
            <a:off x="430212" y="3121332"/>
            <a:ext cx="610656" cy="392137"/>
            <a:chOff x="5975131" y="413090"/>
            <a:chExt cx="1303171" cy="777765"/>
          </a:xfrm>
        </p:grpSpPr>
        <p:sp>
          <p:nvSpPr>
            <p:cNvPr id="25" name="等腰三角形 24">
              <a:extLst>
                <a:ext uri="{FF2B5EF4-FFF2-40B4-BE49-F238E27FC236}">
                  <a16:creationId xmlns:a16="http://schemas.microsoft.com/office/drawing/2014/main" id="{E10C95CA-79F5-4F5C-9F7E-1C8282D4607B}"/>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6" name="等腰三角形 25">
              <a:extLst>
                <a:ext uri="{FF2B5EF4-FFF2-40B4-BE49-F238E27FC236}">
                  <a16:creationId xmlns:a16="http://schemas.microsoft.com/office/drawing/2014/main" id="{C14E8835-09E3-423D-9C3E-7B2290FE7BD9}"/>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ndParaRPr>
            </a:p>
          </p:txBody>
        </p:sp>
        <p:sp>
          <p:nvSpPr>
            <p:cNvPr id="27" name="等腰三角形 26">
              <a:extLst>
                <a:ext uri="{FF2B5EF4-FFF2-40B4-BE49-F238E27FC236}">
                  <a16:creationId xmlns:a16="http://schemas.microsoft.com/office/drawing/2014/main" id="{EC9A0527-9D2B-4BF8-AB18-E6A90C82D850}"/>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8" name="圆角矩形 5">
            <a:extLst>
              <a:ext uri="{FF2B5EF4-FFF2-40B4-BE49-F238E27FC236}">
                <a16:creationId xmlns:a16="http://schemas.microsoft.com/office/drawing/2014/main" id="{1B4FA023-ACEA-4986-BBCC-4EFF2DB2120C}"/>
              </a:ext>
            </a:extLst>
          </p:cNvPr>
          <p:cNvSpPr/>
          <p:nvPr/>
        </p:nvSpPr>
        <p:spPr>
          <a:xfrm>
            <a:off x="1102629" y="3087375"/>
            <a:ext cx="7418033" cy="92333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5" name="矩形 4">
            <a:extLst>
              <a:ext uri="{FF2B5EF4-FFF2-40B4-BE49-F238E27FC236}">
                <a16:creationId xmlns:a16="http://schemas.microsoft.com/office/drawing/2014/main" id="{1915C37A-1FDB-4043-BBAD-D8713B9D5C75}"/>
              </a:ext>
            </a:extLst>
          </p:cNvPr>
          <p:cNvSpPr/>
          <p:nvPr/>
        </p:nvSpPr>
        <p:spPr>
          <a:xfrm>
            <a:off x="1217884" y="3073621"/>
            <a:ext cx="7076263" cy="870751"/>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滑块快速下行和快速返回时</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由于液压缸下腔面积较小</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回油流量并不大</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因此可选用较小规格的比例方向阀进行所需控制。</a:t>
            </a:r>
            <a:endParaRPr lang="zh-CN" altLang="zh-CN"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4227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1+#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75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1000"/>
                                        <p:tgtEl>
                                          <p:spTgt spid="21"/>
                                        </p:tgtEl>
                                      </p:cBhvr>
                                    </p:animEffect>
                                    <p:anim calcmode="lin" valueType="num">
                                      <p:cBhvr>
                                        <p:cTn id="27" dur="1000" fill="hold"/>
                                        <p:tgtEl>
                                          <p:spTgt spid="21"/>
                                        </p:tgtEl>
                                        <p:attrNameLst>
                                          <p:attrName>ppt_x</p:attrName>
                                        </p:attrNameLst>
                                      </p:cBhvr>
                                      <p:tavLst>
                                        <p:tav tm="0">
                                          <p:val>
                                            <p:strVal val="#ppt_x"/>
                                          </p:val>
                                        </p:tav>
                                        <p:tav tm="100000">
                                          <p:val>
                                            <p:strVal val="#ppt_x"/>
                                          </p:val>
                                        </p:tav>
                                      </p:tavLst>
                                    </p:anim>
                                    <p:anim calcmode="lin" valueType="num">
                                      <p:cBhvr>
                                        <p:cTn id="28" dur="1000" fill="hold"/>
                                        <p:tgtEl>
                                          <p:spTgt spid="21"/>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1000"/>
                                        <p:tgtEl>
                                          <p:spTgt spid="20"/>
                                        </p:tgtEl>
                                      </p:cBhvr>
                                    </p:animEffect>
                                    <p:anim calcmode="lin" valueType="num">
                                      <p:cBhvr>
                                        <p:cTn id="32" dur="1000" fill="hold"/>
                                        <p:tgtEl>
                                          <p:spTgt spid="20"/>
                                        </p:tgtEl>
                                        <p:attrNameLst>
                                          <p:attrName>ppt_x</p:attrName>
                                        </p:attrNameLst>
                                      </p:cBhvr>
                                      <p:tavLst>
                                        <p:tav tm="0">
                                          <p:val>
                                            <p:strVal val="#ppt_x"/>
                                          </p:val>
                                        </p:tav>
                                        <p:tav tm="100000">
                                          <p:val>
                                            <p:strVal val="#ppt_x"/>
                                          </p:val>
                                        </p:tav>
                                      </p:tavLst>
                                    </p:anim>
                                    <p:anim calcmode="lin" valueType="num">
                                      <p:cBhvr>
                                        <p:cTn id="33" dur="1000" fill="hold"/>
                                        <p:tgtEl>
                                          <p:spTgt spid="2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1000"/>
                                        <p:tgtEl>
                                          <p:spTgt spid="2"/>
                                        </p:tgtEl>
                                      </p:cBhvr>
                                    </p:animEffect>
                                    <p:anim calcmode="lin" valueType="num">
                                      <p:cBhvr>
                                        <p:cTn id="37" dur="1000" fill="hold"/>
                                        <p:tgtEl>
                                          <p:spTgt spid="2"/>
                                        </p:tgtEl>
                                        <p:attrNameLst>
                                          <p:attrName>ppt_x</p:attrName>
                                        </p:attrNameLst>
                                      </p:cBhvr>
                                      <p:tavLst>
                                        <p:tav tm="0">
                                          <p:val>
                                            <p:strVal val="#ppt_x"/>
                                          </p:val>
                                        </p:tav>
                                        <p:tav tm="100000">
                                          <p:val>
                                            <p:strVal val="#ppt_x"/>
                                          </p:val>
                                        </p:tav>
                                      </p:tavLst>
                                    </p:anim>
                                    <p:anim calcmode="lin" valueType="num">
                                      <p:cBhvr>
                                        <p:cTn id="3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1000" fill="hold"/>
                                        <p:tgtEl>
                                          <p:spTgt spid="2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1000"/>
                                        <p:tgtEl>
                                          <p:spTgt spid="28"/>
                                        </p:tgtEl>
                                      </p:cBhvr>
                                    </p:animEffect>
                                    <p:anim calcmode="lin" valueType="num">
                                      <p:cBhvr>
                                        <p:cTn id="49" dur="1000" fill="hold"/>
                                        <p:tgtEl>
                                          <p:spTgt spid="28"/>
                                        </p:tgtEl>
                                        <p:attrNameLst>
                                          <p:attrName>ppt_x</p:attrName>
                                        </p:attrNameLst>
                                      </p:cBhvr>
                                      <p:tavLst>
                                        <p:tav tm="0">
                                          <p:val>
                                            <p:strVal val="#ppt_x"/>
                                          </p:val>
                                        </p:tav>
                                        <p:tav tm="100000">
                                          <p:val>
                                            <p:strVal val="#ppt_x"/>
                                          </p:val>
                                        </p:tav>
                                      </p:tavLst>
                                    </p:anim>
                                    <p:anim calcmode="lin" valueType="num">
                                      <p:cBhvr>
                                        <p:cTn id="50" dur="1000" fill="hold"/>
                                        <p:tgtEl>
                                          <p:spTgt spid="28"/>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animBg="1"/>
      <p:bldP spid="19" grpId="0" animBg="1"/>
      <p:bldP spid="3" grpId="0"/>
      <p:bldP spid="20" grpId="0" animBg="1"/>
      <p:bldP spid="2" grpId="0"/>
      <p:bldP spid="28" grpId="0" animBg="1"/>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83414" y="116482"/>
            <a:ext cx="7636329" cy="1015663"/>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第五节  </a:t>
            </a:r>
            <a:r>
              <a:rPr lang="zh-CN" altLang="zh-CN" sz="3000" dirty="0">
                <a:solidFill>
                  <a:schemeClr val="bg1"/>
                </a:solidFill>
                <a:latin typeface="Times New Roman" panose="02020603050405020304" pitchFamily="18" charset="0"/>
                <a:ea typeface="黑体" panose="02010609060101010101" pitchFamily="49" charset="-122"/>
              </a:rPr>
              <a:t>电液比例控制系统</a:t>
            </a: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4" name="矩形 3">
            <a:extLst>
              <a:ext uri="{FF2B5EF4-FFF2-40B4-BE49-F238E27FC236}">
                <a16:creationId xmlns:a16="http://schemas.microsoft.com/office/drawing/2014/main" id="{EF48B860-96AB-4B4A-AE70-1186A480A547}"/>
              </a:ext>
            </a:extLst>
          </p:cNvPr>
          <p:cNvSpPr/>
          <p:nvPr/>
        </p:nvSpPr>
        <p:spPr>
          <a:xfrm>
            <a:off x="747834" y="934037"/>
            <a:ext cx="6962119" cy="400110"/>
          </a:xfrm>
          <a:prstGeom prst="rect">
            <a:avLst/>
          </a:prstGeom>
        </p:spPr>
        <p:txBody>
          <a:bodyPr wrap="squar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二、数控折弯机电液比例控制液压同步系统</a:t>
            </a:r>
          </a:p>
        </p:txBody>
      </p:sp>
      <p:sp>
        <p:nvSpPr>
          <p:cNvPr id="18" name="直角三角形 17">
            <a:extLst>
              <a:ext uri="{FF2B5EF4-FFF2-40B4-BE49-F238E27FC236}">
                <a16:creationId xmlns:a16="http://schemas.microsoft.com/office/drawing/2014/main" id="{BECBFC25-BE23-421A-9AD5-33A26EF7609D}"/>
              </a:ext>
            </a:extLst>
          </p:cNvPr>
          <p:cNvSpPr/>
          <p:nvPr/>
        </p:nvSpPr>
        <p:spPr>
          <a:xfrm rot="2637755" flipH="1" flipV="1">
            <a:off x="163070"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9" name="直角三角形 18">
            <a:extLst>
              <a:ext uri="{FF2B5EF4-FFF2-40B4-BE49-F238E27FC236}">
                <a16:creationId xmlns:a16="http://schemas.microsoft.com/office/drawing/2014/main" id="{88DEA7A3-52E4-422C-8F52-4919A0FCA452}"/>
              </a:ext>
            </a:extLst>
          </p:cNvPr>
          <p:cNvSpPr/>
          <p:nvPr/>
        </p:nvSpPr>
        <p:spPr>
          <a:xfrm rot="2637755" flipH="1" flipV="1">
            <a:off x="313317" y="9521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20" name="圆角矩形 5">
            <a:extLst>
              <a:ext uri="{FF2B5EF4-FFF2-40B4-BE49-F238E27FC236}">
                <a16:creationId xmlns:a16="http://schemas.microsoft.com/office/drawing/2014/main" id="{92CB6400-A901-4A41-8E29-B94D47AFE48C}"/>
              </a:ext>
            </a:extLst>
          </p:cNvPr>
          <p:cNvSpPr/>
          <p:nvPr/>
        </p:nvSpPr>
        <p:spPr>
          <a:xfrm>
            <a:off x="1102626" y="1403505"/>
            <a:ext cx="7418033" cy="92333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grpSp>
        <p:nvGrpSpPr>
          <p:cNvPr id="21" name="组合 5">
            <a:extLst>
              <a:ext uri="{FF2B5EF4-FFF2-40B4-BE49-F238E27FC236}">
                <a16:creationId xmlns:a16="http://schemas.microsoft.com/office/drawing/2014/main" id="{DC3162F4-EA5C-4172-A26D-543F1D914440}"/>
              </a:ext>
            </a:extLst>
          </p:cNvPr>
          <p:cNvGrpSpPr>
            <a:grpSpLocks/>
          </p:cNvGrpSpPr>
          <p:nvPr/>
        </p:nvGrpSpPr>
        <p:grpSpPr bwMode="auto">
          <a:xfrm rot="16200000">
            <a:off x="636152" y="1789668"/>
            <a:ext cx="347294" cy="347229"/>
            <a:chOff x="5398306" y="552049"/>
            <a:chExt cx="835710" cy="731456"/>
          </a:xfrm>
        </p:grpSpPr>
        <p:sp>
          <p:nvSpPr>
            <p:cNvPr id="22" name="等腰三角形 21">
              <a:extLst>
                <a:ext uri="{FF2B5EF4-FFF2-40B4-BE49-F238E27FC236}">
                  <a16:creationId xmlns:a16="http://schemas.microsoft.com/office/drawing/2014/main" id="{2C71A8B7-B9A5-44B6-9B75-FE9063320F9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3" name="等腰三角形 22">
              <a:extLst>
                <a:ext uri="{FF2B5EF4-FFF2-40B4-BE49-F238E27FC236}">
                  <a16:creationId xmlns:a16="http://schemas.microsoft.com/office/drawing/2014/main" id="{63DB6BC9-EFBA-4083-8B39-0F1DFC4BA888}"/>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grpSp>
      <p:sp>
        <p:nvSpPr>
          <p:cNvPr id="2" name="矩形 1">
            <a:extLst>
              <a:ext uri="{FF2B5EF4-FFF2-40B4-BE49-F238E27FC236}">
                <a16:creationId xmlns:a16="http://schemas.microsoft.com/office/drawing/2014/main" id="{981D1D56-E8BD-4DC4-B2C1-9B7151932940}"/>
              </a:ext>
            </a:extLst>
          </p:cNvPr>
          <p:cNvSpPr/>
          <p:nvPr/>
        </p:nvSpPr>
        <p:spPr>
          <a:xfrm>
            <a:off x="1166806" y="1403505"/>
            <a:ext cx="7297909" cy="870751"/>
          </a:xfrm>
          <a:prstGeom prst="rect">
            <a:avLst/>
          </a:prstGeom>
        </p:spPr>
        <p:txBody>
          <a:bodyPr wrap="square">
            <a:spAutoFit/>
          </a:bodyPr>
          <a:lstStyle/>
          <a:p>
            <a:pPr indent="450000">
              <a:lnSpc>
                <a:spcPct val="150000"/>
              </a:lnSpc>
            </a:pPr>
            <a:r>
              <a:rPr lang="en-US" altLang="zh-CN" dirty="0">
                <a:solidFill>
                  <a:schemeClr val="bg1"/>
                </a:solidFill>
                <a:latin typeface="Times New Roman" panose="02020603050405020304" pitchFamily="18" charset="0"/>
                <a:ea typeface="黑体" panose="02010609060101010101" pitchFamily="49" charset="-122"/>
              </a:rPr>
              <a:t>3)</a:t>
            </a:r>
            <a:r>
              <a:rPr lang="zh-CN" altLang="zh-CN" dirty="0">
                <a:solidFill>
                  <a:schemeClr val="bg1"/>
                </a:solidFill>
                <a:latin typeface="Times New Roman" panose="02020603050405020304" pitchFamily="18" charset="0"/>
                <a:ea typeface="黑体" panose="02010609060101010101" pitchFamily="49" charset="-122"/>
              </a:rPr>
              <a:t>滑块慢下加压时</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比例方向阀同时控制液压缸上下两腔</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故可获得较高的动态同步精度和静态定位精度。</a:t>
            </a:r>
          </a:p>
        </p:txBody>
      </p:sp>
      <p:grpSp>
        <p:nvGrpSpPr>
          <p:cNvPr id="24" name="组合 8">
            <a:extLst>
              <a:ext uri="{FF2B5EF4-FFF2-40B4-BE49-F238E27FC236}">
                <a16:creationId xmlns:a16="http://schemas.microsoft.com/office/drawing/2014/main" id="{297F70DD-7409-49C6-978C-2673EA3B2A39}"/>
              </a:ext>
            </a:extLst>
          </p:cNvPr>
          <p:cNvGrpSpPr>
            <a:grpSpLocks/>
          </p:cNvGrpSpPr>
          <p:nvPr/>
        </p:nvGrpSpPr>
        <p:grpSpPr bwMode="auto">
          <a:xfrm flipH="1">
            <a:off x="439627" y="2535752"/>
            <a:ext cx="610656" cy="392137"/>
            <a:chOff x="5975131" y="413090"/>
            <a:chExt cx="1303171" cy="777765"/>
          </a:xfrm>
        </p:grpSpPr>
        <p:sp>
          <p:nvSpPr>
            <p:cNvPr id="25" name="等腰三角形 24">
              <a:extLst>
                <a:ext uri="{FF2B5EF4-FFF2-40B4-BE49-F238E27FC236}">
                  <a16:creationId xmlns:a16="http://schemas.microsoft.com/office/drawing/2014/main" id="{E10C95CA-79F5-4F5C-9F7E-1C8282D4607B}"/>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6" name="等腰三角形 25">
              <a:extLst>
                <a:ext uri="{FF2B5EF4-FFF2-40B4-BE49-F238E27FC236}">
                  <a16:creationId xmlns:a16="http://schemas.microsoft.com/office/drawing/2014/main" id="{C14E8835-09E3-423D-9C3E-7B2290FE7BD9}"/>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7" name="等腰三角形 26">
              <a:extLst>
                <a:ext uri="{FF2B5EF4-FFF2-40B4-BE49-F238E27FC236}">
                  <a16:creationId xmlns:a16="http://schemas.microsoft.com/office/drawing/2014/main" id="{EC9A0527-9D2B-4BF8-AB18-E6A90C82D850}"/>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ndParaRPr>
            </a:p>
          </p:txBody>
        </p:sp>
      </p:grpSp>
      <p:sp>
        <p:nvSpPr>
          <p:cNvPr id="28" name="圆角矩形 5">
            <a:extLst>
              <a:ext uri="{FF2B5EF4-FFF2-40B4-BE49-F238E27FC236}">
                <a16:creationId xmlns:a16="http://schemas.microsoft.com/office/drawing/2014/main" id="{1B4FA023-ACEA-4986-BBCC-4EFF2DB2120C}"/>
              </a:ext>
            </a:extLst>
          </p:cNvPr>
          <p:cNvSpPr/>
          <p:nvPr/>
        </p:nvSpPr>
        <p:spPr>
          <a:xfrm>
            <a:off x="1102626" y="2404257"/>
            <a:ext cx="7418033" cy="92333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5" name="矩形 4">
            <a:extLst>
              <a:ext uri="{FF2B5EF4-FFF2-40B4-BE49-F238E27FC236}">
                <a16:creationId xmlns:a16="http://schemas.microsoft.com/office/drawing/2014/main" id="{1915C37A-1FDB-4043-BBAD-D8713B9D5C75}"/>
              </a:ext>
            </a:extLst>
          </p:cNvPr>
          <p:cNvSpPr/>
          <p:nvPr/>
        </p:nvSpPr>
        <p:spPr>
          <a:xfrm>
            <a:off x="1188397" y="2416705"/>
            <a:ext cx="7076263" cy="870751"/>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rPr>
              <a:t>4)</a:t>
            </a:r>
            <a:r>
              <a:rPr lang="zh-CN" altLang="zh-CN" dirty="0">
                <a:solidFill>
                  <a:schemeClr val="bg1"/>
                </a:solidFill>
                <a:latin typeface="Times New Roman" panose="02020603050405020304" pitchFamily="18" charset="0"/>
                <a:ea typeface="黑体" panose="02010609060101010101" pitchFamily="49" charset="-122"/>
              </a:rPr>
              <a:t>系统采用比例阀、插装阀、液动阀、单向阀等多种控制方式的元件组成液压回路</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使液压系统结构简单、工作可靠、安全性好。</a:t>
            </a:r>
            <a:endParaRPr lang="zh-CN" altLang="zh-CN"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0A11493B-F680-4BA6-9A52-A83F16AEE7A2}"/>
              </a:ext>
            </a:extLst>
          </p:cNvPr>
          <p:cNvSpPr/>
          <p:nvPr/>
        </p:nvSpPr>
        <p:spPr>
          <a:xfrm>
            <a:off x="636185" y="3313285"/>
            <a:ext cx="8115929" cy="1286250"/>
          </a:xfrm>
          <a:prstGeom prst="rect">
            <a:avLst/>
          </a:prstGeom>
        </p:spPr>
        <p:txBody>
          <a:bodyPr wrap="square">
            <a:spAutoFit/>
          </a:bodyPr>
          <a:lstStyle/>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折弯机数控系统除完成两个液压缸的同步控制外</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通常还要进行后挡料伺服电动机的闭环控制。同时</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,CNC</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配有彩色显示器</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具有工作图形和参数输入、折弯工艺参数计算和过程模拟、编程和参数显示等功能。</a:t>
            </a:r>
            <a:endParaRPr lang="zh-CN" altLang="zh-CN" sz="2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2217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anim calcmode="lin" valueType="num">
                                      <p:cBhvr>
                                        <p:cTn id="22" dur="1000" fill="hold"/>
                                        <p:tgtEl>
                                          <p:spTgt spid="21"/>
                                        </p:tgtEl>
                                        <p:attrNameLst>
                                          <p:attrName>ppt_x</p:attrName>
                                        </p:attrNameLst>
                                      </p:cBhvr>
                                      <p:tavLst>
                                        <p:tav tm="0">
                                          <p:val>
                                            <p:strVal val="#ppt_x"/>
                                          </p:val>
                                        </p:tav>
                                        <p:tav tm="100000">
                                          <p:val>
                                            <p:strVal val="#ppt_x"/>
                                          </p:val>
                                        </p:tav>
                                      </p:tavLst>
                                    </p:anim>
                                    <p:anim calcmode="lin" valueType="num">
                                      <p:cBhvr>
                                        <p:cTn id="23" dur="1000" fill="hold"/>
                                        <p:tgtEl>
                                          <p:spTgt spid="21"/>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1000"/>
                                        <p:tgtEl>
                                          <p:spTgt spid="24"/>
                                        </p:tgtEl>
                                      </p:cBhvr>
                                    </p:animEffect>
                                    <p:anim calcmode="lin" valueType="num">
                                      <p:cBhvr>
                                        <p:cTn id="39" dur="1000" fill="hold"/>
                                        <p:tgtEl>
                                          <p:spTgt spid="24"/>
                                        </p:tgtEl>
                                        <p:attrNameLst>
                                          <p:attrName>ppt_x</p:attrName>
                                        </p:attrNameLst>
                                      </p:cBhvr>
                                      <p:tavLst>
                                        <p:tav tm="0">
                                          <p:val>
                                            <p:strVal val="#ppt_x"/>
                                          </p:val>
                                        </p:tav>
                                        <p:tav tm="100000">
                                          <p:val>
                                            <p:strVal val="#ppt_x"/>
                                          </p:val>
                                        </p:tav>
                                      </p:tavLst>
                                    </p:anim>
                                    <p:anim calcmode="lin" valueType="num">
                                      <p:cBhvr>
                                        <p:cTn id="40" dur="1000" fill="hold"/>
                                        <p:tgtEl>
                                          <p:spTgt spid="24"/>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1000"/>
                                        <p:tgtEl>
                                          <p:spTgt spid="28"/>
                                        </p:tgtEl>
                                      </p:cBhvr>
                                    </p:animEffect>
                                    <p:anim calcmode="lin" valueType="num">
                                      <p:cBhvr>
                                        <p:cTn id="44" dur="1000" fill="hold"/>
                                        <p:tgtEl>
                                          <p:spTgt spid="28"/>
                                        </p:tgtEl>
                                        <p:attrNameLst>
                                          <p:attrName>ppt_x</p:attrName>
                                        </p:attrNameLst>
                                      </p:cBhvr>
                                      <p:tavLst>
                                        <p:tav tm="0">
                                          <p:val>
                                            <p:strVal val="#ppt_x"/>
                                          </p:val>
                                        </p:tav>
                                        <p:tav tm="100000">
                                          <p:val>
                                            <p:strVal val="#ppt_x"/>
                                          </p:val>
                                        </p:tav>
                                      </p:tavLst>
                                    </p:anim>
                                    <p:anim calcmode="lin" valueType="num">
                                      <p:cBhvr>
                                        <p:cTn id="45" dur="1000" fill="hold"/>
                                        <p:tgtEl>
                                          <p:spTgt spid="2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1000"/>
                                        <p:tgtEl>
                                          <p:spTgt spid="5"/>
                                        </p:tgtEl>
                                      </p:cBhvr>
                                    </p:animEffect>
                                    <p:anim calcmode="lin" valueType="num">
                                      <p:cBhvr>
                                        <p:cTn id="49" dur="1000" fill="hold"/>
                                        <p:tgtEl>
                                          <p:spTgt spid="5"/>
                                        </p:tgtEl>
                                        <p:attrNameLst>
                                          <p:attrName>ppt_x</p:attrName>
                                        </p:attrNameLst>
                                      </p:cBhvr>
                                      <p:tavLst>
                                        <p:tav tm="0">
                                          <p:val>
                                            <p:strVal val="#ppt_x"/>
                                          </p:val>
                                        </p:tav>
                                        <p:tav tm="100000">
                                          <p:val>
                                            <p:strVal val="#ppt_x"/>
                                          </p:val>
                                        </p:tav>
                                      </p:tavLst>
                                    </p:anim>
                                    <p:anim calcmode="lin" valueType="num">
                                      <p:cBhvr>
                                        <p:cTn id="5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randombar(horizontal)">
                                      <p:cBhvr>
                                        <p:cTn id="5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 grpId="0"/>
      <p:bldP spid="28" grpId="0" animBg="1"/>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1658142" y="1523322"/>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8000" dirty="0">
                <a:solidFill>
                  <a:srgbClr val="FFFFFF"/>
                </a:solidFill>
                <a:latin typeface="Times New Roman" panose="02020603050405020304" pitchFamily="18" charset="0"/>
                <a:ea typeface="方正中倩简体" panose="03000509000000000000" pitchFamily="65" charset="-122"/>
                <a:cs typeface="Open Sans" panose="020B0604020202020204" charset="0"/>
              </a:rPr>
              <a:t>六</a:t>
            </a:r>
            <a:r>
              <a:rPr kumimoji="0" lang="zh-CN" altLang="en-US" sz="8000" b="0" i="0" u="none" strike="noStrike" kern="1200" cap="none" spc="0" normalizeH="0" baseline="0" noProof="0" dirty="0">
                <a:ln>
                  <a:noFill/>
                </a:ln>
                <a:solidFill>
                  <a:srgbClr val="FFFFFF"/>
                </a:solidFill>
                <a:effectLst/>
                <a:uLnTx/>
                <a:uFillTx/>
                <a:latin typeface="Times New Roman" panose="02020603050405020304" pitchFamily="18" charset="0"/>
                <a:ea typeface="方正中倩简体" panose="03000509000000000000" pitchFamily="65" charset="-122"/>
                <a:cs typeface="Open Sans" panose="020B0604020202020204" charset="0"/>
              </a:rPr>
              <a:t>、</a:t>
            </a:r>
          </a:p>
        </p:txBody>
      </p:sp>
      <p:sp>
        <p:nvSpPr>
          <p:cNvPr id="4" name="矩形 3">
            <a:extLst>
              <a:ext uri="{FF2B5EF4-FFF2-40B4-BE49-F238E27FC236}">
                <a16:creationId xmlns:a16="http://schemas.microsoft.com/office/drawing/2014/main" id="{FAE06C64-609A-4F36-A730-9AD9211085B4}"/>
              </a:ext>
            </a:extLst>
          </p:cNvPr>
          <p:cNvSpPr/>
          <p:nvPr/>
        </p:nvSpPr>
        <p:spPr>
          <a:xfrm>
            <a:off x="3347791" y="1400211"/>
            <a:ext cx="4376431" cy="1569660"/>
          </a:xfrm>
          <a:prstGeom prst="rect">
            <a:avLst/>
          </a:prstGeom>
        </p:spPr>
        <p:txBody>
          <a:bodyPr wrap="square">
            <a:spAutoFit/>
          </a:bodyPr>
          <a:lstStyle/>
          <a:p>
            <a:r>
              <a:rPr lang="zh-CN" altLang="zh-CN" sz="4800" dirty="0">
                <a:solidFill>
                  <a:srgbClr val="FFC000"/>
                </a:solidFill>
                <a:latin typeface="Times New Roman" panose="02020603050405020304" pitchFamily="18" charset="0"/>
                <a:ea typeface="黑体" panose="02010609060101010101" pitchFamily="49" charset="-122"/>
              </a:rPr>
              <a:t>电液伺服</a:t>
            </a:r>
            <a:endParaRPr lang="en-US" altLang="zh-CN" sz="4800" dirty="0">
              <a:solidFill>
                <a:srgbClr val="FFC000"/>
              </a:solidFill>
              <a:latin typeface="Times New Roman" panose="02020603050405020304" pitchFamily="18" charset="0"/>
              <a:ea typeface="黑体" panose="02010609060101010101" pitchFamily="49" charset="-122"/>
            </a:endParaRPr>
          </a:p>
          <a:p>
            <a:r>
              <a:rPr lang="zh-CN" altLang="zh-CN" sz="4800" dirty="0">
                <a:solidFill>
                  <a:srgbClr val="FFC000"/>
                </a:solidFill>
                <a:latin typeface="Times New Roman" panose="02020603050405020304" pitchFamily="18" charset="0"/>
                <a:ea typeface="黑体" panose="02010609060101010101" pitchFamily="49" charset="-122"/>
              </a:rPr>
              <a:t>控制系统</a:t>
            </a:r>
          </a:p>
        </p:txBody>
      </p:sp>
    </p:spTree>
    <p:extLst>
      <p:ext uri="{BB962C8B-B14F-4D97-AF65-F5344CB8AC3E}">
        <p14:creationId xmlns:p14="http://schemas.microsoft.com/office/powerpoint/2010/main" val="182986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55087" y="116198"/>
            <a:ext cx="7636329" cy="147732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第六节  </a:t>
            </a:r>
            <a:r>
              <a:rPr lang="zh-CN" altLang="zh-CN" sz="3000" dirty="0">
                <a:solidFill>
                  <a:schemeClr val="bg1"/>
                </a:solidFill>
                <a:latin typeface="Times New Roman" panose="02020603050405020304" pitchFamily="18" charset="0"/>
                <a:ea typeface="黑体" panose="02010609060101010101" pitchFamily="49" charset="-122"/>
              </a:rPr>
              <a:t>电液伺服控制系统</a:t>
            </a:r>
          </a:p>
          <a:p>
            <a:pPr algn="ctr"/>
            <a:endParaRPr lang="zh-CN" altLang="zh-CN" sz="3000" dirty="0">
              <a:solidFill>
                <a:schemeClr val="bg1"/>
              </a:solidFill>
              <a:latin typeface="Times New Roman" panose="02020603050405020304" pitchFamily="18" charset="0"/>
              <a:ea typeface="黑体" panose="02010609060101010101" pitchFamily="49" charset="-122"/>
            </a:endParaRP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6" name="矩形 5">
            <a:extLst>
              <a:ext uri="{FF2B5EF4-FFF2-40B4-BE49-F238E27FC236}">
                <a16:creationId xmlns:a16="http://schemas.microsoft.com/office/drawing/2014/main" id="{0A11493B-F680-4BA6-9A52-A83F16AEE7A2}"/>
              </a:ext>
            </a:extLst>
          </p:cNvPr>
          <p:cNvSpPr/>
          <p:nvPr/>
        </p:nvSpPr>
        <p:spPr>
          <a:xfrm>
            <a:off x="430212" y="1041394"/>
            <a:ext cx="8115929" cy="870751"/>
          </a:xfrm>
          <a:prstGeom prst="rect">
            <a:avLst/>
          </a:prstGeom>
        </p:spPr>
        <p:txBody>
          <a:bodyPr wrap="square">
            <a:spAutoFit/>
          </a:bodyPr>
          <a:lstStyle/>
          <a:p>
            <a:pPr indent="450000">
              <a:lnSpc>
                <a:spcPct val="150000"/>
              </a:lnSpc>
              <a:spcAft>
                <a:spcPts val="0"/>
              </a:spcAft>
            </a:pPr>
            <a:r>
              <a:rPr lang="zh-CN" altLang="zh-CN" dirty="0">
                <a:latin typeface="Times New Roman" panose="02020603050405020304" pitchFamily="18" charset="0"/>
                <a:ea typeface="黑体" panose="02010609060101010101" pitchFamily="49" charset="-122"/>
              </a:rPr>
              <a:t>按控制原理</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电液伺服控制系统可分为阀控式</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见图</a:t>
            </a:r>
            <a:r>
              <a:rPr lang="en-US" altLang="zh-CN" dirty="0">
                <a:latin typeface="Times New Roman" panose="02020603050405020304" pitchFamily="18" charset="0"/>
                <a:ea typeface="黑体" panose="02010609060101010101" pitchFamily="49" charset="-122"/>
              </a:rPr>
              <a:t>10-12)</a:t>
            </a:r>
            <a:r>
              <a:rPr lang="zh-CN" altLang="zh-CN" dirty="0">
                <a:latin typeface="Times New Roman" panose="02020603050405020304" pitchFamily="18" charset="0"/>
                <a:ea typeface="黑体" panose="02010609060101010101" pitchFamily="49" charset="-122"/>
              </a:rPr>
              <a:t>和泵控式</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见图</a:t>
            </a:r>
            <a:r>
              <a:rPr lang="en-US" altLang="zh-CN" dirty="0">
                <a:latin typeface="Times New Roman" panose="02020603050405020304" pitchFamily="18" charset="0"/>
                <a:ea typeface="黑体" panose="02010609060101010101" pitchFamily="49" charset="-122"/>
              </a:rPr>
              <a:t>10-13)</a:t>
            </a:r>
            <a:r>
              <a:rPr lang="zh-CN" altLang="zh-CN" dirty="0">
                <a:latin typeface="Times New Roman" panose="02020603050405020304" pitchFamily="18" charset="0"/>
                <a:ea typeface="黑体" panose="02010609060101010101" pitchFamily="49" charset="-122"/>
              </a:rPr>
              <a:t>两大类。</a:t>
            </a:r>
            <a:endParaRPr lang="zh-CN" altLang="zh-CN" sz="2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7" name="图片 6">
            <a:extLst>
              <a:ext uri="{FF2B5EF4-FFF2-40B4-BE49-F238E27FC236}">
                <a16:creationId xmlns:a16="http://schemas.microsoft.com/office/drawing/2014/main" id="{CEEA4AEC-EB7A-49F6-BF4B-B9240170D3BB}"/>
              </a:ext>
            </a:extLst>
          </p:cNvPr>
          <p:cNvPicPr>
            <a:picLocks noChangeAspect="1"/>
          </p:cNvPicPr>
          <p:nvPr/>
        </p:nvPicPr>
        <p:blipFill>
          <a:blip r:embed="rId2"/>
          <a:stretch>
            <a:fillRect/>
          </a:stretch>
        </p:blipFill>
        <p:spPr>
          <a:xfrm>
            <a:off x="503814" y="2242791"/>
            <a:ext cx="3694864" cy="1568978"/>
          </a:xfrm>
          <a:prstGeom prst="rect">
            <a:avLst/>
          </a:prstGeom>
        </p:spPr>
      </p:pic>
      <p:pic>
        <p:nvPicPr>
          <p:cNvPr id="8" name="图片 7">
            <a:extLst>
              <a:ext uri="{FF2B5EF4-FFF2-40B4-BE49-F238E27FC236}">
                <a16:creationId xmlns:a16="http://schemas.microsoft.com/office/drawing/2014/main" id="{252D8518-EB6F-4151-BD00-CFB7716AFCEA}"/>
              </a:ext>
            </a:extLst>
          </p:cNvPr>
          <p:cNvPicPr>
            <a:picLocks noChangeAspect="1"/>
          </p:cNvPicPr>
          <p:nvPr/>
        </p:nvPicPr>
        <p:blipFill>
          <a:blip r:embed="rId3"/>
          <a:stretch>
            <a:fillRect/>
          </a:stretch>
        </p:blipFill>
        <p:spPr>
          <a:xfrm>
            <a:off x="4568523" y="2344434"/>
            <a:ext cx="3715052" cy="1568978"/>
          </a:xfrm>
          <a:prstGeom prst="rect">
            <a:avLst/>
          </a:prstGeom>
        </p:spPr>
      </p:pic>
    </p:spTree>
    <p:extLst>
      <p:ext uri="{BB962C8B-B14F-4D97-AF65-F5344CB8AC3E}">
        <p14:creationId xmlns:p14="http://schemas.microsoft.com/office/powerpoint/2010/main" val="232755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08478" y="89411"/>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组合机床动力滑台液压系统</a:t>
            </a: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9" name="直角三角形 8">
            <a:extLst>
              <a:ext uri="{FF2B5EF4-FFF2-40B4-BE49-F238E27FC236}">
                <a16:creationId xmlns:a16="http://schemas.microsoft.com/office/drawing/2014/main" id="{F3E424B6-D77A-4120-A8FD-413B88AC7BC6}"/>
              </a:ext>
            </a:extLst>
          </p:cNvPr>
          <p:cNvSpPr/>
          <p:nvPr/>
        </p:nvSpPr>
        <p:spPr>
          <a:xfrm rot="2637755" flipH="1" flipV="1">
            <a:off x="1320441" y="1173719"/>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E1EBD109-3D0C-4FF7-B5C7-33F5C85AF62A}"/>
              </a:ext>
            </a:extLst>
          </p:cNvPr>
          <p:cNvSpPr/>
          <p:nvPr/>
        </p:nvSpPr>
        <p:spPr>
          <a:xfrm>
            <a:off x="1132636" y="981732"/>
            <a:ext cx="7188009" cy="1286250"/>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(1)</a:t>
            </a:r>
            <a:r>
              <a:rPr lang="zh-CN" altLang="zh-CN" dirty="0">
                <a:latin typeface="Times New Roman" panose="02020603050405020304" pitchFamily="18" charset="0"/>
                <a:ea typeface="黑体" panose="02010609060101010101" pitchFamily="49" charset="-122"/>
              </a:rPr>
              <a:t>快速前进　电磁铁</a:t>
            </a:r>
            <a:r>
              <a:rPr lang="en-US" altLang="zh-CN" dirty="0">
                <a:latin typeface="Times New Roman" panose="02020603050405020304" pitchFamily="18" charset="0"/>
                <a:ea typeface="黑体" panose="02010609060101010101" pitchFamily="49" charset="-122"/>
              </a:rPr>
              <a:t>1YA</a:t>
            </a:r>
            <a:r>
              <a:rPr lang="zh-CN" altLang="zh-CN" dirty="0">
                <a:latin typeface="Times New Roman" panose="02020603050405020304" pitchFamily="18" charset="0"/>
                <a:ea typeface="黑体" panose="02010609060101010101" pitchFamily="49" charset="-122"/>
              </a:rPr>
              <a:t>通电</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换向阀</a:t>
            </a:r>
            <a:r>
              <a:rPr lang="en-US" altLang="zh-CN" dirty="0">
                <a:latin typeface="Times New Roman" panose="02020603050405020304" pitchFamily="18" charset="0"/>
                <a:ea typeface="黑体" panose="02010609060101010101" pitchFamily="49" charset="-122"/>
              </a:rPr>
              <a:t>12</a:t>
            </a:r>
            <a:r>
              <a:rPr lang="zh-CN" altLang="zh-CN" dirty="0">
                <a:latin typeface="Times New Roman" panose="02020603050405020304" pitchFamily="18" charset="0"/>
                <a:ea typeface="黑体" panose="02010609060101010101" pitchFamily="49" charset="-122"/>
              </a:rPr>
              <a:t>左位接入系统</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顺序阀</a:t>
            </a: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因系统压力不高仍处于关闭状态。这时液压缸</a:t>
            </a:r>
            <a:r>
              <a:rPr lang="en-US" altLang="zh-CN" dirty="0">
                <a:latin typeface="Times New Roman" panose="02020603050405020304" pitchFamily="18" charset="0"/>
                <a:ea typeface="黑体" panose="02010609060101010101" pitchFamily="49" charset="-122"/>
              </a:rPr>
              <a:t>7</a:t>
            </a:r>
            <a:r>
              <a:rPr lang="zh-CN" altLang="zh-CN" dirty="0">
                <a:latin typeface="Times New Roman" panose="02020603050405020304" pitchFamily="18" charset="0"/>
                <a:ea typeface="黑体" panose="02010609060101010101" pitchFamily="49" charset="-122"/>
              </a:rPr>
              <a:t>作差动连接</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变量泵</a:t>
            </a:r>
            <a:r>
              <a:rPr lang="en-US" altLang="zh-CN" dirty="0">
                <a:latin typeface="Times New Roman" panose="02020603050405020304" pitchFamily="18" charset="0"/>
                <a:ea typeface="黑体" panose="02010609060101010101" pitchFamily="49" charset="-122"/>
              </a:rPr>
              <a:t>14</a:t>
            </a:r>
            <a:r>
              <a:rPr lang="zh-CN" altLang="zh-CN" dirty="0">
                <a:latin typeface="Times New Roman" panose="02020603050405020304" pitchFamily="18" charset="0"/>
                <a:ea typeface="黑体" panose="02010609060101010101" pitchFamily="49" charset="-122"/>
              </a:rPr>
              <a:t>输出最大流量。系统中油液流动的情况为</a:t>
            </a:r>
            <a:r>
              <a:rPr lang="en-US" altLang="zh-CN" dirty="0">
                <a:latin typeface="Times New Roman" panose="02020603050405020304" pitchFamily="18" charset="0"/>
                <a:ea typeface="黑体" panose="02010609060101010101" pitchFamily="49" charset="-122"/>
              </a:rPr>
              <a:t>:</a:t>
            </a:r>
            <a:endParaRPr lang="zh-CN" altLang="en-US" dirty="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7EFC8690-4F00-4AF1-BE5B-C4AA53C1A513}"/>
              </a:ext>
            </a:extLst>
          </p:cNvPr>
          <p:cNvSpPr/>
          <p:nvPr/>
        </p:nvSpPr>
        <p:spPr>
          <a:xfrm>
            <a:off x="1074224" y="2267872"/>
            <a:ext cx="7545519" cy="1754326"/>
          </a:xfrm>
          <a:prstGeom prst="rect">
            <a:avLst/>
          </a:prstGeom>
        </p:spPr>
        <p:txBody>
          <a:bodyPr wrap="square">
            <a:spAutoFit/>
          </a:bodyPr>
          <a:lstStyle/>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进油路　变量泵</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14→</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13→</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左位</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行程阀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右位</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左腔。</a:t>
            </a:r>
          </a:p>
          <a:p>
            <a:pPr indent="450000">
              <a:lnSpc>
                <a:spcPct val="150000"/>
              </a:lnSpc>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回油路　液压缸</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右腔</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左位</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行程阀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右位</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左腔。</a:t>
            </a:r>
            <a:endParaRPr lang="zh-CN" altLang="en-US" dirty="0">
              <a:latin typeface="Times New Roman" panose="02020603050405020304" pitchFamily="18" charset="0"/>
              <a:ea typeface="黑体" panose="02010609060101010101" pitchFamily="49" charset="-122"/>
            </a:endParaRPr>
          </a:p>
        </p:txBody>
      </p:sp>
      <p:sp>
        <p:nvSpPr>
          <p:cNvPr id="12" name="圆角矩形 6">
            <a:extLst>
              <a:ext uri="{FF2B5EF4-FFF2-40B4-BE49-F238E27FC236}">
                <a16:creationId xmlns:a16="http://schemas.microsoft.com/office/drawing/2014/main" id="{1AA2B4BE-DC64-4443-B287-2F15EF7DC2BC}"/>
              </a:ext>
            </a:extLst>
          </p:cNvPr>
          <p:cNvSpPr/>
          <p:nvPr/>
        </p:nvSpPr>
        <p:spPr>
          <a:xfrm>
            <a:off x="551095" y="1005612"/>
            <a:ext cx="8351093" cy="3094894"/>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46682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0-#ppt_w/2"/>
                                          </p:val>
                                        </p:tav>
                                        <p:tav tm="100000">
                                          <p:val>
                                            <p:strVal val="#ppt_x"/>
                                          </p:val>
                                        </p:tav>
                                      </p:tavLst>
                                    </p:anim>
                                    <p:anim calcmode="lin" valueType="num">
                                      <p:cBhvr additive="base">
                                        <p:cTn id="15" dur="1000" fill="hold"/>
                                        <p:tgtEl>
                                          <p:spTgt spid="9"/>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3" grpId="0"/>
      <p:bldP spid="1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55087" y="116198"/>
            <a:ext cx="7636329" cy="147732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第六节  </a:t>
            </a:r>
            <a:r>
              <a:rPr lang="zh-CN" altLang="zh-CN" sz="3000" dirty="0">
                <a:solidFill>
                  <a:schemeClr val="bg1"/>
                </a:solidFill>
                <a:latin typeface="Times New Roman" panose="02020603050405020304" pitchFamily="18" charset="0"/>
                <a:ea typeface="黑体" panose="02010609060101010101" pitchFamily="49" charset="-122"/>
              </a:rPr>
              <a:t>电液伺服控制系统</a:t>
            </a:r>
          </a:p>
          <a:p>
            <a:pPr algn="ctr"/>
            <a:endParaRPr lang="zh-CN" altLang="zh-CN" sz="3000" dirty="0">
              <a:solidFill>
                <a:schemeClr val="bg1"/>
              </a:solidFill>
              <a:latin typeface="Times New Roman" panose="02020603050405020304" pitchFamily="18" charset="0"/>
              <a:ea typeface="黑体" panose="02010609060101010101" pitchFamily="49" charset="-122"/>
            </a:endParaRP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6" name="矩形 5">
            <a:extLst>
              <a:ext uri="{FF2B5EF4-FFF2-40B4-BE49-F238E27FC236}">
                <a16:creationId xmlns:a16="http://schemas.microsoft.com/office/drawing/2014/main" id="{0A11493B-F680-4BA6-9A52-A83F16AEE7A2}"/>
              </a:ext>
            </a:extLst>
          </p:cNvPr>
          <p:cNvSpPr/>
          <p:nvPr/>
        </p:nvSpPr>
        <p:spPr>
          <a:xfrm>
            <a:off x="657015" y="1109720"/>
            <a:ext cx="7626560" cy="1569660"/>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阀控式利用伺服阀进行控制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本质上属节流调速控制一类</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而泵控式利用变量液压泵和变量液压马达进行控制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本质上属容积调速控制一类。但是</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泵控式中的液压泵或液压马达的变量机构亦是利用伺服阀来控制的。因此泵控中包含了阀控</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阀控乃是伺服控制的基础。</a:t>
            </a:r>
          </a:p>
        </p:txBody>
      </p:sp>
      <p:sp>
        <p:nvSpPr>
          <p:cNvPr id="2" name="矩形 1">
            <a:extLst>
              <a:ext uri="{FF2B5EF4-FFF2-40B4-BE49-F238E27FC236}">
                <a16:creationId xmlns:a16="http://schemas.microsoft.com/office/drawing/2014/main" id="{DDCE320B-1DFB-4B52-A6A8-177D13592B83}"/>
              </a:ext>
            </a:extLst>
          </p:cNvPr>
          <p:cNvSpPr/>
          <p:nvPr/>
        </p:nvSpPr>
        <p:spPr>
          <a:xfrm>
            <a:off x="657015" y="2604095"/>
            <a:ext cx="7744465" cy="1938992"/>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电液伺服系统可以用于位置控制、速度控制、力控制或其他物理量的控制等场合</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其中以位置控制用得最多。而在电液伺服系统中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电液伺服阀是关键性元件。它既是电液转换元件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又是功率放大元件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将电气部分与液压部分连接起来</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实现电</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液信号的转换与放大。由于电液伺服阀比电液比例阀具有更好的性能、更高的控制精度和频率响应</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因此在一切要求高精度、快速响应的装置中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电液伺服系统获得了广泛的应用。</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圆角矩形 6">
            <a:extLst>
              <a:ext uri="{FF2B5EF4-FFF2-40B4-BE49-F238E27FC236}">
                <a16:creationId xmlns:a16="http://schemas.microsoft.com/office/drawing/2014/main" id="{7959E052-4494-47FC-9B11-D45354CA11EC}"/>
              </a:ext>
            </a:extLst>
          </p:cNvPr>
          <p:cNvSpPr/>
          <p:nvPr/>
        </p:nvSpPr>
        <p:spPr>
          <a:xfrm>
            <a:off x="522514" y="1109719"/>
            <a:ext cx="8097229" cy="343336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61824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1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1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55087" y="116198"/>
            <a:ext cx="7636329" cy="147732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第六节  </a:t>
            </a:r>
            <a:r>
              <a:rPr lang="zh-CN" altLang="zh-CN" sz="3000" dirty="0">
                <a:solidFill>
                  <a:schemeClr val="bg1"/>
                </a:solidFill>
                <a:latin typeface="Times New Roman" panose="02020603050405020304" pitchFamily="18" charset="0"/>
                <a:ea typeface="黑体" panose="02010609060101010101" pitchFamily="49" charset="-122"/>
              </a:rPr>
              <a:t>电液伺服控制系统</a:t>
            </a:r>
          </a:p>
          <a:p>
            <a:pPr algn="ctr"/>
            <a:endParaRPr lang="zh-CN" altLang="zh-CN" sz="3000" dirty="0">
              <a:solidFill>
                <a:schemeClr val="bg1"/>
              </a:solidFill>
              <a:latin typeface="Times New Roman" panose="02020603050405020304" pitchFamily="18" charset="0"/>
              <a:ea typeface="黑体" panose="02010609060101010101" pitchFamily="49" charset="-122"/>
            </a:endParaRP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9" name="直角三角形 8">
            <a:extLst>
              <a:ext uri="{FF2B5EF4-FFF2-40B4-BE49-F238E27FC236}">
                <a16:creationId xmlns:a16="http://schemas.microsoft.com/office/drawing/2014/main" id="{904CA952-6E8A-4F5D-B4ED-01DEED5D7232}"/>
              </a:ext>
            </a:extLst>
          </p:cNvPr>
          <p:cNvSpPr/>
          <p:nvPr/>
        </p:nvSpPr>
        <p:spPr>
          <a:xfrm rot="18962245" flipV="1">
            <a:off x="2338595" y="91295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0" name="直角三角形 9">
            <a:extLst>
              <a:ext uri="{FF2B5EF4-FFF2-40B4-BE49-F238E27FC236}">
                <a16:creationId xmlns:a16="http://schemas.microsoft.com/office/drawing/2014/main" id="{433093A6-D237-4B5D-82E0-8C64FF2BC718}"/>
              </a:ext>
            </a:extLst>
          </p:cNvPr>
          <p:cNvSpPr/>
          <p:nvPr/>
        </p:nvSpPr>
        <p:spPr>
          <a:xfrm rot="18962245" flipV="1">
            <a:off x="2488842" y="91295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2" name="直角三角形 11">
            <a:extLst>
              <a:ext uri="{FF2B5EF4-FFF2-40B4-BE49-F238E27FC236}">
                <a16:creationId xmlns:a16="http://schemas.microsoft.com/office/drawing/2014/main" id="{7B74435F-32B7-4B6A-B502-65E4702FF5CB}"/>
              </a:ext>
            </a:extLst>
          </p:cNvPr>
          <p:cNvSpPr/>
          <p:nvPr/>
        </p:nvSpPr>
        <p:spPr>
          <a:xfrm rot="2637755" flipH="1" flipV="1">
            <a:off x="6257103" y="91295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17" name="直角三角形 16">
            <a:extLst>
              <a:ext uri="{FF2B5EF4-FFF2-40B4-BE49-F238E27FC236}">
                <a16:creationId xmlns:a16="http://schemas.microsoft.com/office/drawing/2014/main" id="{D691F682-F134-4371-B64E-E6F7B3261061}"/>
              </a:ext>
            </a:extLst>
          </p:cNvPr>
          <p:cNvSpPr/>
          <p:nvPr/>
        </p:nvSpPr>
        <p:spPr>
          <a:xfrm rot="2637755" flipH="1" flipV="1">
            <a:off x="6407350" y="91295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3" name="矩形 2">
            <a:extLst>
              <a:ext uri="{FF2B5EF4-FFF2-40B4-BE49-F238E27FC236}">
                <a16:creationId xmlns:a16="http://schemas.microsoft.com/office/drawing/2014/main" id="{DC7EC44D-37EC-4DF7-BDEC-3A6B28F7D1A9}"/>
              </a:ext>
            </a:extLst>
          </p:cNvPr>
          <p:cNvSpPr/>
          <p:nvPr/>
        </p:nvSpPr>
        <p:spPr>
          <a:xfrm>
            <a:off x="2392405" y="957947"/>
            <a:ext cx="4044697" cy="303225"/>
          </a:xfrm>
          <a:prstGeom prst="rect">
            <a:avLst/>
          </a:prstGeom>
        </p:spPr>
        <p:txBody>
          <a:bodyPr wrap="none">
            <a:spAutoFit/>
          </a:bodyPr>
          <a:lstStyle/>
          <a:p>
            <a:pPr indent="266700" algn="ctr">
              <a:lnSpc>
                <a:spcPts val="1575"/>
              </a:lnSpc>
              <a:spcAft>
                <a:spcPts val="0"/>
              </a:spcAft>
            </a:pPr>
            <a:r>
              <a:rPr lang="zh-CN" altLang="zh-CN" sz="20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一、带钢张力电液伺服控制系统</a:t>
            </a:r>
          </a:p>
        </p:txBody>
      </p:sp>
      <p:sp>
        <p:nvSpPr>
          <p:cNvPr id="4" name="矩形 3">
            <a:extLst>
              <a:ext uri="{FF2B5EF4-FFF2-40B4-BE49-F238E27FC236}">
                <a16:creationId xmlns:a16="http://schemas.microsoft.com/office/drawing/2014/main" id="{2F2C8E5A-93F4-4808-A1A8-E58D25EF19B2}"/>
              </a:ext>
            </a:extLst>
          </p:cNvPr>
          <p:cNvSpPr/>
          <p:nvPr/>
        </p:nvSpPr>
        <p:spPr>
          <a:xfrm>
            <a:off x="745001" y="1347472"/>
            <a:ext cx="4023373" cy="3416320"/>
          </a:xfrm>
          <a:prstGeom prst="rect">
            <a:avLst/>
          </a:prstGeom>
        </p:spPr>
        <p:txBody>
          <a:bodyPr wrap="square">
            <a:spAutoFit/>
          </a:bodyPr>
          <a:lstStyle/>
          <a:p>
            <a:pPr indent="432000">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10-14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所示为带钢张力电液伺服控制系统的工作原理。图中牵引辊</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牵引钢带移动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加载装置</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使钢带产生一定张力。当张力由于某种原因发生波动时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通过设置在转向辊</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轴承上的力传感器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检测钢带的张力</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并和给定值进行比较</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得到偏差值</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通过伺服放大器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放大后</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控制电液伺服阀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进而控制输入液压缸</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的流量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驱动浮动辊</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来调节张力</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使之回复到其原来给定之值</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dirty="0">
              <a:latin typeface="Times New Roman" panose="02020603050405020304" pitchFamily="18" charset="0"/>
              <a:ea typeface="黑体" panose="02010609060101010101" pitchFamily="49" charset="-122"/>
            </a:endParaRPr>
          </a:p>
        </p:txBody>
      </p:sp>
      <p:pic>
        <p:nvPicPr>
          <p:cNvPr id="19" name="图片 18">
            <a:extLst>
              <a:ext uri="{FF2B5EF4-FFF2-40B4-BE49-F238E27FC236}">
                <a16:creationId xmlns:a16="http://schemas.microsoft.com/office/drawing/2014/main" id="{57F15526-B1CD-4E3B-AACA-ACCFD25BAB8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023451" y="1374972"/>
            <a:ext cx="3336337" cy="3292180"/>
          </a:xfrm>
          <a:prstGeom prst="rect">
            <a:avLst/>
          </a:prstGeom>
        </p:spPr>
      </p:pic>
      <p:sp>
        <p:nvSpPr>
          <p:cNvPr id="20" name="圆角矩形 6">
            <a:extLst>
              <a:ext uri="{FF2B5EF4-FFF2-40B4-BE49-F238E27FC236}">
                <a16:creationId xmlns:a16="http://schemas.microsoft.com/office/drawing/2014/main" id="{2B5955D0-04B0-40AC-BDDD-A7B3E3FFCA30}"/>
              </a:ext>
            </a:extLst>
          </p:cNvPr>
          <p:cNvSpPr/>
          <p:nvPr/>
        </p:nvSpPr>
        <p:spPr>
          <a:xfrm>
            <a:off x="589729" y="1374972"/>
            <a:ext cx="4229778" cy="335515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97570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1+#ppt_w/2"/>
                                          </p:val>
                                        </p:tav>
                                        <p:tav tm="100000">
                                          <p:val>
                                            <p:strVal val="#ppt_x"/>
                                          </p:val>
                                        </p:tav>
                                      </p:tavLst>
                                    </p:anim>
                                    <p:anim calcmode="lin" valueType="num">
                                      <p:cBhvr additive="base">
                                        <p:cTn id="35"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1000"/>
                                        <p:tgtEl>
                                          <p:spTgt spid="20"/>
                                        </p:tgtEl>
                                      </p:cBhvr>
                                    </p:animEffect>
                                    <p:anim calcmode="lin" valueType="num">
                                      <p:cBhvr>
                                        <p:cTn id="41" dur="1000" fill="hold"/>
                                        <p:tgtEl>
                                          <p:spTgt spid="20"/>
                                        </p:tgtEl>
                                        <p:attrNameLst>
                                          <p:attrName>ppt_x</p:attrName>
                                        </p:attrNameLst>
                                      </p:cBhvr>
                                      <p:tavLst>
                                        <p:tav tm="0">
                                          <p:val>
                                            <p:strVal val="#ppt_x"/>
                                          </p:val>
                                        </p:tav>
                                        <p:tav tm="100000">
                                          <p:val>
                                            <p:strVal val="#ppt_x"/>
                                          </p:val>
                                        </p:tav>
                                      </p:tavLst>
                                    </p:anim>
                                    <p:anim calcmode="lin" valueType="num">
                                      <p:cBhvr>
                                        <p:cTn id="4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arn(inVertical)">
                                      <p:cBhvr>
                                        <p:cTn id="4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7" grpId="0" animBg="1"/>
      <p:bldP spid="3" grpId="0"/>
      <p:bldP spid="4" grpId="0"/>
      <p:bldP spid="2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55087" y="116198"/>
            <a:ext cx="7636329" cy="147732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第六节  </a:t>
            </a:r>
            <a:r>
              <a:rPr lang="zh-CN" altLang="zh-CN" sz="3000" dirty="0">
                <a:solidFill>
                  <a:schemeClr val="bg1"/>
                </a:solidFill>
                <a:latin typeface="Times New Roman" panose="02020603050405020304" pitchFamily="18" charset="0"/>
                <a:ea typeface="黑体" panose="02010609060101010101" pitchFamily="49" charset="-122"/>
              </a:rPr>
              <a:t>电液伺服控制系统</a:t>
            </a:r>
          </a:p>
          <a:p>
            <a:pPr algn="ctr"/>
            <a:endParaRPr lang="zh-CN" altLang="zh-CN" sz="3000" dirty="0">
              <a:solidFill>
                <a:schemeClr val="bg1"/>
              </a:solidFill>
              <a:latin typeface="Times New Roman" panose="02020603050405020304" pitchFamily="18" charset="0"/>
              <a:ea typeface="黑体" panose="02010609060101010101" pitchFamily="49" charset="-122"/>
            </a:endParaRP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9" name="直角三角形 8">
            <a:extLst>
              <a:ext uri="{FF2B5EF4-FFF2-40B4-BE49-F238E27FC236}">
                <a16:creationId xmlns:a16="http://schemas.microsoft.com/office/drawing/2014/main" id="{904CA952-6E8A-4F5D-B4ED-01DEED5D7232}"/>
              </a:ext>
            </a:extLst>
          </p:cNvPr>
          <p:cNvSpPr/>
          <p:nvPr/>
        </p:nvSpPr>
        <p:spPr>
          <a:xfrm rot="18962245" flipV="1">
            <a:off x="2338595" y="91295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0" name="直角三角形 9">
            <a:extLst>
              <a:ext uri="{FF2B5EF4-FFF2-40B4-BE49-F238E27FC236}">
                <a16:creationId xmlns:a16="http://schemas.microsoft.com/office/drawing/2014/main" id="{433093A6-D237-4B5D-82E0-8C64FF2BC718}"/>
              </a:ext>
            </a:extLst>
          </p:cNvPr>
          <p:cNvSpPr/>
          <p:nvPr/>
        </p:nvSpPr>
        <p:spPr>
          <a:xfrm rot="18962245" flipV="1">
            <a:off x="2488842" y="91295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12" name="直角三角形 11">
            <a:extLst>
              <a:ext uri="{FF2B5EF4-FFF2-40B4-BE49-F238E27FC236}">
                <a16:creationId xmlns:a16="http://schemas.microsoft.com/office/drawing/2014/main" id="{7B74435F-32B7-4B6A-B502-65E4702FF5CB}"/>
              </a:ext>
            </a:extLst>
          </p:cNvPr>
          <p:cNvSpPr/>
          <p:nvPr/>
        </p:nvSpPr>
        <p:spPr>
          <a:xfrm rot="2637755" flipH="1" flipV="1">
            <a:off x="6257103" y="91295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17" name="直角三角形 16">
            <a:extLst>
              <a:ext uri="{FF2B5EF4-FFF2-40B4-BE49-F238E27FC236}">
                <a16:creationId xmlns:a16="http://schemas.microsoft.com/office/drawing/2014/main" id="{D691F682-F134-4371-B64E-E6F7B3261061}"/>
              </a:ext>
            </a:extLst>
          </p:cNvPr>
          <p:cNvSpPr/>
          <p:nvPr/>
        </p:nvSpPr>
        <p:spPr>
          <a:xfrm rot="2637755" flipH="1" flipV="1">
            <a:off x="6407350" y="91295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3" name="矩形 2">
            <a:extLst>
              <a:ext uri="{FF2B5EF4-FFF2-40B4-BE49-F238E27FC236}">
                <a16:creationId xmlns:a16="http://schemas.microsoft.com/office/drawing/2014/main" id="{DC7EC44D-37EC-4DF7-BDEC-3A6B28F7D1A9}"/>
              </a:ext>
            </a:extLst>
          </p:cNvPr>
          <p:cNvSpPr/>
          <p:nvPr/>
        </p:nvSpPr>
        <p:spPr>
          <a:xfrm>
            <a:off x="2665276" y="863751"/>
            <a:ext cx="3775393" cy="400110"/>
          </a:xfrm>
          <a:prstGeom prst="rect">
            <a:avLst/>
          </a:prstGeom>
        </p:spPr>
        <p:txBody>
          <a:bodyPr wrap="non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二、带钢跑偏电液伺服控制系统</a:t>
            </a:r>
          </a:p>
        </p:txBody>
      </p:sp>
      <p:sp>
        <p:nvSpPr>
          <p:cNvPr id="4" name="矩形 3">
            <a:extLst>
              <a:ext uri="{FF2B5EF4-FFF2-40B4-BE49-F238E27FC236}">
                <a16:creationId xmlns:a16="http://schemas.microsoft.com/office/drawing/2014/main" id="{2F2C8E5A-93F4-4808-A1A8-E58D25EF19B2}"/>
              </a:ext>
            </a:extLst>
          </p:cNvPr>
          <p:cNvSpPr/>
          <p:nvPr/>
        </p:nvSpPr>
        <p:spPr>
          <a:xfrm>
            <a:off x="1310657" y="1624762"/>
            <a:ext cx="6655443" cy="2585323"/>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带钢生产线的每条机组都长达百米以上</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其机械设备和工艺设备多达几十台。供钢带传动、转向或支承用的辊子达几百根。由于机组长、辊系多、速度高</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带的跑偏是不可避免的。带钢跑偏不仅使钢卷无法卷齐</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而且会使边缘碰撞折边</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拉坏设备并造成严重的断带停产事故。因此</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带钢跑偏控制成了确保连续、安全、高效生产的关键技术。</a:t>
            </a:r>
          </a:p>
        </p:txBody>
      </p:sp>
      <p:sp>
        <p:nvSpPr>
          <p:cNvPr id="18" name="圆角矩形 6">
            <a:extLst>
              <a:ext uri="{FF2B5EF4-FFF2-40B4-BE49-F238E27FC236}">
                <a16:creationId xmlns:a16="http://schemas.microsoft.com/office/drawing/2014/main" id="{5F96B7CB-4A2A-45B8-A15F-A2A4002F21B5}"/>
              </a:ext>
            </a:extLst>
          </p:cNvPr>
          <p:cNvSpPr/>
          <p:nvPr/>
        </p:nvSpPr>
        <p:spPr>
          <a:xfrm>
            <a:off x="1058497" y="1533167"/>
            <a:ext cx="7096752" cy="274990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26578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anim calcmode="lin" valueType="num">
                                      <p:cBhvr>
                                        <p:cTn id="35" dur="1000" fill="hold"/>
                                        <p:tgtEl>
                                          <p:spTgt spid="18"/>
                                        </p:tgtEl>
                                        <p:attrNameLst>
                                          <p:attrName>ppt_x</p:attrName>
                                        </p:attrNameLst>
                                      </p:cBhvr>
                                      <p:tavLst>
                                        <p:tav tm="0">
                                          <p:val>
                                            <p:strVal val="#ppt_x"/>
                                          </p:val>
                                        </p:tav>
                                        <p:tav tm="100000">
                                          <p:val>
                                            <p:strVal val="#ppt_x"/>
                                          </p:val>
                                        </p:tav>
                                      </p:tavLst>
                                    </p:anim>
                                    <p:anim calcmode="lin" valueType="num">
                                      <p:cBhvr>
                                        <p:cTn id="3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barn(inVertical)">
                                      <p:cBhvr>
                                        <p:cTn id="4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7" grpId="0" animBg="1"/>
      <p:bldP spid="3" grpId="0"/>
      <p:bldP spid="4" grpId="0"/>
      <p:bldP spid="18"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55087" y="116198"/>
            <a:ext cx="7636329" cy="147732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第六节  </a:t>
            </a:r>
            <a:r>
              <a:rPr lang="zh-CN" altLang="zh-CN" sz="3000" dirty="0">
                <a:solidFill>
                  <a:schemeClr val="bg1"/>
                </a:solidFill>
                <a:latin typeface="Times New Roman" panose="02020603050405020304" pitchFamily="18" charset="0"/>
                <a:ea typeface="黑体" panose="02010609060101010101" pitchFamily="49" charset="-122"/>
              </a:rPr>
              <a:t>电液伺服控制系统</a:t>
            </a:r>
          </a:p>
          <a:p>
            <a:pPr algn="ctr"/>
            <a:endParaRPr lang="zh-CN" altLang="zh-CN" sz="3000" dirty="0">
              <a:solidFill>
                <a:schemeClr val="bg1"/>
              </a:solidFill>
              <a:latin typeface="Times New Roman" panose="02020603050405020304" pitchFamily="18" charset="0"/>
              <a:ea typeface="黑体" panose="02010609060101010101" pitchFamily="49" charset="-122"/>
            </a:endParaRP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2" name="直角三角形 11">
            <a:extLst>
              <a:ext uri="{FF2B5EF4-FFF2-40B4-BE49-F238E27FC236}">
                <a16:creationId xmlns:a16="http://schemas.microsoft.com/office/drawing/2014/main" id="{7B74435F-32B7-4B6A-B502-65E4702FF5CB}"/>
              </a:ext>
            </a:extLst>
          </p:cNvPr>
          <p:cNvSpPr/>
          <p:nvPr/>
        </p:nvSpPr>
        <p:spPr>
          <a:xfrm rot="2637755" flipH="1" flipV="1">
            <a:off x="74518" y="96056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17" name="直角三角形 16">
            <a:extLst>
              <a:ext uri="{FF2B5EF4-FFF2-40B4-BE49-F238E27FC236}">
                <a16:creationId xmlns:a16="http://schemas.microsoft.com/office/drawing/2014/main" id="{D691F682-F134-4371-B64E-E6F7B3261061}"/>
              </a:ext>
            </a:extLst>
          </p:cNvPr>
          <p:cNvSpPr/>
          <p:nvPr/>
        </p:nvSpPr>
        <p:spPr>
          <a:xfrm rot="2637755" flipH="1" flipV="1">
            <a:off x="224765" y="96056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3" name="矩形 2">
            <a:extLst>
              <a:ext uri="{FF2B5EF4-FFF2-40B4-BE49-F238E27FC236}">
                <a16:creationId xmlns:a16="http://schemas.microsoft.com/office/drawing/2014/main" id="{DC7EC44D-37EC-4DF7-BDEC-3A6B28F7D1A9}"/>
              </a:ext>
            </a:extLst>
          </p:cNvPr>
          <p:cNvSpPr/>
          <p:nvPr/>
        </p:nvSpPr>
        <p:spPr>
          <a:xfrm>
            <a:off x="704840" y="964637"/>
            <a:ext cx="3775393" cy="400110"/>
          </a:xfrm>
          <a:prstGeom prst="rect">
            <a:avLst/>
          </a:prstGeom>
        </p:spPr>
        <p:txBody>
          <a:bodyPr wrap="non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二、带钢跑偏电液伺服控制系统</a:t>
            </a:r>
          </a:p>
        </p:txBody>
      </p:sp>
      <p:sp>
        <p:nvSpPr>
          <p:cNvPr id="4" name="矩形 3">
            <a:extLst>
              <a:ext uri="{FF2B5EF4-FFF2-40B4-BE49-F238E27FC236}">
                <a16:creationId xmlns:a16="http://schemas.microsoft.com/office/drawing/2014/main" id="{2F2C8E5A-93F4-4808-A1A8-E58D25EF19B2}"/>
              </a:ext>
            </a:extLst>
          </p:cNvPr>
          <p:cNvSpPr/>
          <p:nvPr/>
        </p:nvSpPr>
        <p:spPr>
          <a:xfrm>
            <a:off x="732003" y="1261739"/>
            <a:ext cx="7496459" cy="784254"/>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机组上控制跑偏的装置相当多</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其中卷取机跑偏控制设备由光电检测器、伺服放大器、电液伺服阀、伺服液压缸、辅助液压缸、卷取机和液压能源装置等组成。</a:t>
            </a:r>
          </a:p>
        </p:txBody>
      </p:sp>
      <p:sp>
        <p:nvSpPr>
          <p:cNvPr id="2" name="矩形 1">
            <a:extLst>
              <a:ext uri="{FF2B5EF4-FFF2-40B4-BE49-F238E27FC236}">
                <a16:creationId xmlns:a16="http://schemas.microsoft.com/office/drawing/2014/main" id="{4BB06DD0-6BEB-499C-93B3-B1FD11DBC544}"/>
              </a:ext>
            </a:extLst>
          </p:cNvPr>
          <p:cNvSpPr/>
          <p:nvPr/>
        </p:nvSpPr>
        <p:spPr>
          <a:xfrm>
            <a:off x="758366" y="1970124"/>
            <a:ext cx="7490517" cy="1569660"/>
          </a:xfrm>
          <a:prstGeom prst="rect">
            <a:avLst/>
          </a:prstGeom>
        </p:spPr>
        <p:txBody>
          <a:bodyPr wrap="square">
            <a:spAutoFit/>
          </a:bodyPr>
          <a:lstStyle/>
          <a:p>
            <a:pPr indent="432000">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卷取机跑偏控制系统是边缘位置控制系统</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其功能是使卷筒自动跟踪带钢边缘的跑偏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实现整卷钢卷边部的自动卷齐</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卷齐精度在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±1~2mm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。光电检测器支架装在卷取机移动部件上</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属于直接位置反馈</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单位反馈</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该跑偏控制系统工作原理框图如图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10-15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所示。图中</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为带钢跑偏位移</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为卷筒跟踪位移</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e</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为偏差位移。</a:t>
            </a:r>
            <a:endParaRPr lang="zh-CN" altLang="en-US" sz="1600" dirty="0">
              <a:latin typeface="Times New Roman" panose="02020603050405020304" pitchFamily="18" charset="0"/>
              <a:ea typeface="黑体" panose="02010609060101010101" pitchFamily="49" charset="-122"/>
            </a:endParaRPr>
          </a:p>
        </p:txBody>
      </p:sp>
      <p:pic>
        <p:nvPicPr>
          <p:cNvPr id="5" name="图片 4">
            <a:extLst>
              <a:ext uri="{FF2B5EF4-FFF2-40B4-BE49-F238E27FC236}">
                <a16:creationId xmlns:a16="http://schemas.microsoft.com/office/drawing/2014/main" id="{7F9DA135-E126-4A00-8830-582A57D8327B}"/>
              </a:ext>
            </a:extLst>
          </p:cNvPr>
          <p:cNvPicPr>
            <a:picLocks noChangeAspect="1"/>
          </p:cNvPicPr>
          <p:nvPr/>
        </p:nvPicPr>
        <p:blipFill>
          <a:blip r:embed="rId2"/>
          <a:stretch>
            <a:fillRect/>
          </a:stretch>
        </p:blipFill>
        <p:spPr>
          <a:xfrm>
            <a:off x="1696524" y="3527887"/>
            <a:ext cx="4953429" cy="1234547"/>
          </a:xfrm>
          <a:prstGeom prst="rect">
            <a:avLst/>
          </a:prstGeom>
        </p:spPr>
      </p:pic>
    </p:spTree>
    <p:extLst>
      <p:ext uri="{BB962C8B-B14F-4D97-AF65-F5344CB8AC3E}">
        <p14:creationId xmlns:p14="http://schemas.microsoft.com/office/powerpoint/2010/main" val="210212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7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6" dur="500"/>
                                        <p:tgtEl>
                                          <p:spTgt spid="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55087" y="116198"/>
            <a:ext cx="7636329" cy="147732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第六节  </a:t>
            </a:r>
            <a:r>
              <a:rPr lang="zh-CN" altLang="zh-CN" sz="3000" dirty="0">
                <a:solidFill>
                  <a:schemeClr val="bg1"/>
                </a:solidFill>
                <a:latin typeface="Times New Roman" panose="02020603050405020304" pitchFamily="18" charset="0"/>
                <a:ea typeface="黑体" panose="02010609060101010101" pitchFamily="49" charset="-122"/>
              </a:rPr>
              <a:t>电液伺服控制系统</a:t>
            </a:r>
          </a:p>
          <a:p>
            <a:pPr algn="ctr"/>
            <a:endParaRPr lang="zh-CN" altLang="zh-CN" sz="3000" dirty="0">
              <a:solidFill>
                <a:schemeClr val="bg1"/>
              </a:solidFill>
              <a:latin typeface="Times New Roman" panose="02020603050405020304" pitchFamily="18" charset="0"/>
              <a:ea typeface="黑体" panose="02010609060101010101" pitchFamily="49" charset="-122"/>
            </a:endParaRP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2" name="直角三角形 11">
            <a:extLst>
              <a:ext uri="{FF2B5EF4-FFF2-40B4-BE49-F238E27FC236}">
                <a16:creationId xmlns:a16="http://schemas.microsoft.com/office/drawing/2014/main" id="{7B74435F-32B7-4B6A-B502-65E4702FF5CB}"/>
              </a:ext>
            </a:extLst>
          </p:cNvPr>
          <p:cNvSpPr/>
          <p:nvPr/>
        </p:nvSpPr>
        <p:spPr>
          <a:xfrm rot="2637755" flipH="1" flipV="1">
            <a:off x="74518" y="96056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17" name="直角三角形 16">
            <a:extLst>
              <a:ext uri="{FF2B5EF4-FFF2-40B4-BE49-F238E27FC236}">
                <a16:creationId xmlns:a16="http://schemas.microsoft.com/office/drawing/2014/main" id="{D691F682-F134-4371-B64E-E6F7B3261061}"/>
              </a:ext>
            </a:extLst>
          </p:cNvPr>
          <p:cNvSpPr/>
          <p:nvPr/>
        </p:nvSpPr>
        <p:spPr>
          <a:xfrm rot="2637755" flipH="1" flipV="1">
            <a:off x="224765" y="96056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3" name="矩形 2">
            <a:extLst>
              <a:ext uri="{FF2B5EF4-FFF2-40B4-BE49-F238E27FC236}">
                <a16:creationId xmlns:a16="http://schemas.microsoft.com/office/drawing/2014/main" id="{DC7EC44D-37EC-4DF7-BDEC-3A6B28F7D1A9}"/>
              </a:ext>
            </a:extLst>
          </p:cNvPr>
          <p:cNvSpPr/>
          <p:nvPr/>
        </p:nvSpPr>
        <p:spPr>
          <a:xfrm>
            <a:off x="704840" y="964637"/>
            <a:ext cx="3775393" cy="400110"/>
          </a:xfrm>
          <a:prstGeom prst="rect">
            <a:avLst/>
          </a:prstGeom>
        </p:spPr>
        <p:txBody>
          <a:bodyPr wrap="non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二、带钢跑偏电液伺服控制系统</a:t>
            </a:r>
          </a:p>
        </p:txBody>
      </p:sp>
      <p:sp>
        <p:nvSpPr>
          <p:cNvPr id="4" name="矩形 3">
            <a:extLst>
              <a:ext uri="{FF2B5EF4-FFF2-40B4-BE49-F238E27FC236}">
                <a16:creationId xmlns:a16="http://schemas.microsoft.com/office/drawing/2014/main" id="{2F2C8E5A-93F4-4808-A1A8-E58D25EF19B2}"/>
              </a:ext>
            </a:extLst>
          </p:cNvPr>
          <p:cNvSpPr/>
          <p:nvPr/>
        </p:nvSpPr>
        <p:spPr>
          <a:xfrm>
            <a:off x="726760" y="1292418"/>
            <a:ext cx="7496459" cy="414922"/>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图</a:t>
            </a:r>
            <a:r>
              <a:rPr lang="en-US" altLang="zh-CN" sz="1600" dirty="0">
                <a:latin typeface="Times New Roman" panose="02020603050405020304" pitchFamily="18" charset="0"/>
                <a:ea typeface="黑体" panose="02010609060101010101" pitchFamily="49" charset="-122"/>
              </a:rPr>
              <a:t>10-16</a:t>
            </a:r>
            <a:r>
              <a:rPr lang="zh-CN" altLang="zh-CN" sz="1600" dirty="0">
                <a:latin typeface="Times New Roman" panose="02020603050405020304" pitchFamily="18" charset="0"/>
                <a:ea typeface="黑体" panose="02010609060101010101" pitchFamily="49" charset="-122"/>
              </a:rPr>
              <a:t>所示为带钢跑偏电液伺服控制系统原理图。</a:t>
            </a:r>
          </a:p>
        </p:txBody>
      </p:sp>
      <p:pic>
        <p:nvPicPr>
          <p:cNvPr id="6" name="图片 5">
            <a:extLst>
              <a:ext uri="{FF2B5EF4-FFF2-40B4-BE49-F238E27FC236}">
                <a16:creationId xmlns:a16="http://schemas.microsoft.com/office/drawing/2014/main" id="{C04727E2-0359-4467-8995-CC850B6690A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26760" y="2009024"/>
            <a:ext cx="4538630" cy="2203330"/>
          </a:xfrm>
          <a:prstGeom prst="rect">
            <a:avLst/>
          </a:prstGeom>
        </p:spPr>
      </p:pic>
      <p:pic>
        <p:nvPicPr>
          <p:cNvPr id="7" name="图片 6">
            <a:extLst>
              <a:ext uri="{FF2B5EF4-FFF2-40B4-BE49-F238E27FC236}">
                <a16:creationId xmlns:a16="http://schemas.microsoft.com/office/drawing/2014/main" id="{F251837D-2D3C-4962-9B26-CBAB92FAD0E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923992" y="1744129"/>
            <a:ext cx="3102697" cy="2538945"/>
          </a:xfrm>
          <a:prstGeom prst="rect">
            <a:avLst/>
          </a:prstGeom>
        </p:spPr>
      </p:pic>
      <p:sp>
        <p:nvSpPr>
          <p:cNvPr id="8" name="矩形 7">
            <a:extLst>
              <a:ext uri="{FF2B5EF4-FFF2-40B4-BE49-F238E27FC236}">
                <a16:creationId xmlns:a16="http://schemas.microsoft.com/office/drawing/2014/main" id="{C7D9CF9A-759B-4A0A-92DB-546A488FFF61}"/>
              </a:ext>
            </a:extLst>
          </p:cNvPr>
          <p:cNvSpPr/>
          <p:nvPr/>
        </p:nvSpPr>
        <p:spPr>
          <a:xfrm>
            <a:off x="1997242" y="4212354"/>
            <a:ext cx="4572000" cy="697820"/>
          </a:xfrm>
          <a:prstGeom prst="rect">
            <a:avLst/>
          </a:prstGeom>
        </p:spPr>
        <p:txBody>
          <a:bodyPr>
            <a:spAutoFit/>
          </a:bodyPr>
          <a:lstStyle/>
          <a:p>
            <a:pPr indent="228600" algn="ctr">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10-16</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带钢跑偏电液伺服控制系统原理图</a:t>
            </a:r>
          </a:p>
          <a:p>
            <a:pPr indent="203200" algn="ctr">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控制电路简图　</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系统原理图</a:t>
            </a:r>
            <a:endParaRPr lang="zh-CN"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5307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1+#ppt_w/2"/>
                                          </p:val>
                                        </p:tav>
                                        <p:tav tm="100000">
                                          <p:val>
                                            <p:strVal val="#ppt_x"/>
                                          </p:val>
                                        </p:tav>
                                      </p:tavLst>
                                    </p:anim>
                                    <p:anim calcmode="lin" valueType="num">
                                      <p:cBhvr additive="base">
                                        <p:cTn id="16"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75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3" grpId="0"/>
      <p:bldP spid="4" grpId="0"/>
      <p:bldP spid="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55087" y="116198"/>
            <a:ext cx="7636329" cy="147732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第六节  </a:t>
            </a:r>
            <a:r>
              <a:rPr lang="zh-CN" altLang="zh-CN" sz="3000" dirty="0">
                <a:solidFill>
                  <a:schemeClr val="bg1"/>
                </a:solidFill>
                <a:latin typeface="Times New Roman" panose="02020603050405020304" pitchFamily="18" charset="0"/>
                <a:ea typeface="黑体" panose="02010609060101010101" pitchFamily="49" charset="-122"/>
              </a:rPr>
              <a:t>电液伺服控制系统</a:t>
            </a:r>
          </a:p>
          <a:p>
            <a:pPr algn="ctr"/>
            <a:endParaRPr lang="zh-CN" altLang="zh-CN" sz="3000" dirty="0">
              <a:solidFill>
                <a:schemeClr val="bg1"/>
              </a:solidFill>
              <a:latin typeface="Times New Roman" panose="02020603050405020304" pitchFamily="18" charset="0"/>
              <a:ea typeface="黑体" panose="02010609060101010101" pitchFamily="49" charset="-122"/>
            </a:endParaRP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2" name="直角三角形 11">
            <a:extLst>
              <a:ext uri="{FF2B5EF4-FFF2-40B4-BE49-F238E27FC236}">
                <a16:creationId xmlns:a16="http://schemas.microsoft.com/office/drawing/2014/main" id="{7B74435F-32B7-4B6A-B502-65E4702FF5CB}"/>
              </a:ext>
            </a:extLst>
          </p:cNvPr>
          <p:cNvSpPr/>
          <p:nvPr/>
        </p:nvSpPr>
        <p:spPr>
          <a:xfrm rot="2637755" flipH="1" flipV="1">
            <a:off x="74518" y="96056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17" name="直角三角形 16">
            <a:extLst>
              <a:ext uri="{FF2B5EF4-FFF2-40B4-BE49-F238E27FC236}">
                <a16:creationId xmlns:a16="http://schemas.microsoft.com/office/drawing/2014/main" id="{D691F682-F134-4371-B64E-E6F7B3261061}"/>
              </a:ext>
            </a:extLst>
          </p:cNvPr>
          <p:cNvSpPr/>
          <p:nvPr/>
        </p:nvSpPr>
        <p:spPr>
          <a:xfrm rot="2637755" flipH="1" flipV="1">
            <a:off x="224765" y="96056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3" name="矩形 2">
            <a:extLst>
              <a:ext uri="{FF2B5EF4-FFF2-40B4-BE49-F238E27FC236}">
                <a16:creationId xmlns:a16="http://schemas.microsoft.com/office/drawing/2014/main" id="{DC7EC44D-37EC-4DF7-BDEC-3A6B28F7D1A9}"/>
              </a:ext>
            </a:extLst>
          </p:cNvPr>
          <p:cNvSpPr/>
          <p:nvPr/>
        </p:nvSpPr>
        <p:spPr>
          <a:xfrm>
            <a:off x="704840" y="964637"/>
            <a:ext cx="3775393" cy="400110"/>
          </a:xfrm>
          <a:prstGeom prst="rect">
            <a:avLst/>
          </a:prstGeom>
        </p:spPr>
        <p:txBody>
          <a:bodyPr wrap="non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二、带钢跑偏电液伺服控制系统</a:t>
            </a:r>
          </a:p>
        </p:txBody>
      </p:sp>
      <p:pic>
        <p:nvPicPr>
          <p:cNvPr id="6" name="图片 5">
            <a:extLst>
              <a:ext uri="{FF2B5EF4-FFF2-40B4-BE49-F238E27FC236}">
                <a16:creationId xmlns:a16="http://schemas.microsoft.com/office/drawing/2014/main" id="{C04727E2-0359-4467-8995-CC850B6690A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64036" y="1823815"/>
            <a:ext cx="3413797" cy="1657267"/>
          </a:xfrm>
          <a:prstGeom prst="rect">
            <a:avLst/>
          </a:prstGeom>
        </p:spPr>
      </p:pic>
      <p:sp>
        <p:nvSpPr>
          <p:cNvPr id="8" name="矩形 7">
            <a:extLst>
              <a:ext uri="{FF2B5EF4-FFF2-40B4-BE49-F238E27FC236}">
                <a16:creationId xmlns:a16="http://schemas.microsoft.com/office/drawing/2014/main" id="{C7D9CF9A-759B-4A0A-92DB-546A488FFF61}"/>
              </a:ext>
            </a:extLst>
          </p:cNvPr>
          <p:cNvSpPr/>
          <p:nvPr/>
        </p:nvSpPr>
        <p:spPr>
          <a:xfrm>
            <a:off x="-391885" y="3407349"/>
            <a:ext cx="4572000" cy="697820"/>
          </a:xfrm>
          <a:prstGeom prst="rect">
            <a:avLst/>
          </a:prstGeom>
        </p:spPr>
        <p:txBody>
          <a:bodyPr>
            <a:spAutoFit/>
          </a:bodyPr>
          <a:lstStyle/>
          <a:p>
            <a:pPr indent="228600" algn="ctr">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10-16</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带钢跑偏电液伺服控制系统原理图</a:t>
            </a:r>
          </a:p>
          <a:p>
            <a:pPr indent="203200" algn="ctr">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控制电路简图　</a:t>
            </a:r>
            <a:endParaRPr lang="zh-CN" altLang="zh-CN" sz="14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a:extLst>
              <a:ext uri="{FF2B5EF4-FFF2-40B4-BE49-F238E27FC236}">
                <a16:creationId xmlns:a16="http://schemas.microsoft.com/office/drawing/2014/main" id="{AEEA4D89-6BB9-4E00-B0C1-5FF5F9CC17B1}"/>
              </a:ext>
            </a:extLst>
          </p:cNvPr>
          <p:cNvSpPr/>
          <p:nvPr/>
        </p:nvSpPr>
        <p:spPr>
          <a:xfrm>
            <a:off x="3964141" y="1296967"/>
            <a:ext cx="5022745" cy="3416320"/>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10-16a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光电检测器由发射光源和光敏二极管接收器组成</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光敏二极管作为平衡电桥的一个臂。带钢正常运行时带钢将光源的光照遮去一半</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光敏管接收一半光照</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其电阻为</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。调整电阻</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电桥平衡无输出。当带钢跑偏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带边偏离光电检测器中央时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电阻</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随光照变化</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使电桥失去平衡</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从而产生偏差信号</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此信号经伺服放大器放大后</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作用在伺服阀线圈上</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推动伺服阀工作</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伺服阀控制液压缸纠偏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直到带边重新处于检测器中央</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达到新的平衡为止。</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154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up)">
                                      <p:cBhvr>
                                        <p:cTn id="3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8" grpId="0"/>
      <p:bldP spid="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855087" y="116198"/>
            <a:ext cx="7636329" cy="1477328"/>
          </a:xfrm>
          <a:prstGeom prst="rect">
            <a:avLst/>
          </a:prstGeom>
          <a:noFill/>
        </p:spPr>
        <p:txBody>
          <a:bodyPr wrap="square" rtlCol="0">
            <a:spAutoFit/>
          </a:bodyPr>
          <a:lstStyle/>
          <a:p>
            <a:pPr algn="ctr"/>
            <a:r>
              <a:rPr lang="zh-CN" altLang="en-US" sz="3000" dirty="0">
                <a:solidFill>
                  <a:schemeClr val="bg1"/>
                </a:solidFill>
                <a:latin typeface="Times New Roman" panose="02020603050405020304" pitchFamily="18" charset="0"/>
                <a:ea typeface="黑体" panose="02010609060101010101" pitchFamily="49" charset="-122"/>
              </a:rPr>
              <a:t>第六节  </a:t>
            </a:r>
            <a:r>
              <a:rPr lang="zh-CN" altLang="zh-CN" sz="3000" dirty="0">
                <a:solidFill>
                  <a:schemeClr val="bg1"/>
                </a:solidFill>
                <a:latin typeface="Times New Roman" panose="02020603050405020304" pitchFamily="18" charset="0"/>
                <a:ea typeface="黑体" panose="02010609060101010101" pitchFamily="49" charset="-122"/>
              </a:rPr>
              <a:t>电液伺服控制系统</a:t>
            </a:r>
          </a:p>
          <a:p>
            <a:pPr algn="ctr"/>
            <a:endParaRPr lang="zh-CN" altLang="zh-CN" sz="3000" dirty="0">
              <a:solidFill>
                <a:schemeClr val="bg1"/>
              </a:solidFill>
              <a:latin typeface="Times New Roman" panose="02020603050405020304" pitchFamily="18" charset="0"/>
              <a:ea typeface="黑体" panose="02010609060101010101" pitchFamily="49" charset="-122"/>
            </a:endParaRPr>
          </a:p>
          <a:p>
            <a:pPr algn="ctr"/>
            <a:endParaRPr lang="zh-CN" altLang="en-US" sz="3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2" name="直角三角形 11">
            <a:extLst>
              <a:ext uri="{FF2B5EF4-FFF2-40B4-BE49-F238E27FC236}">
                <a16:creationId xmlns:a16="http://schemas.microsoft.com/office/drawing/2014/main" id="{7B74435F-32B7-4B6A-B502-65E4702FF5CB}"/>
              </a:ext>
            </a:extLst>
          </p:cNvPr>
          <p:cNvSpPr/>
          <p:nvPr/>
        </p:nvSpPr>
        <p:spPr>
          <a:xfrm rot="2637755" flipH="1" flipV="1">
            <a:off x="74518" y="96056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ndParaRPr>
          </a:p>
        </p:txBody>
      </p:sp>
      <p:sp>
        <p:nvSpPr>
          <p:cNvPr id="17" name="直角三角形 16">
            <a:extLst>
              <a:ext uri="{FF2B5EF4-FFF2-40B4-BE49-F238E27FC236}">
                <a16:creationId xmlns:a16="http://schemas.microsoft.com/office/drawing/2014/main" id="{D691F682-F134-4371-B64E-E6F7B3261061}"/>
              </a:ext>
            </a:extLst>
          </p:cNvPr>
          <p:cNvSpPr/>
          <p:nvPr/>
        </p:nvSpPr>
        <p:spPr>
          <a:xfrm rot="2637755" flipH="1" flipV="1">
            <a:off x="224765" y="96056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ndParaRPr>
          </a:p>
        </p:txBody>
      </p:sp>
      <p:sp>
        <p:nvSpPr>
          <p:cNvPr id="3" name="矩形 2">
            <a:extLst>
              <a:ext uri="{FF2B5EF4-FFF2-40B4-BE49-F238E27FC236}">
                <a16:creationId xmlns:a16="http://schemas.microsoft.com/office/drawing/2014/main" id="{DC7EC44D-37EC-4DF7-BDEC-3A6B28F7D1A9}"/>
              </a:ext>
            </a:extLst>
          </p:cNvPr>
          <p:cNvSpPr/>
          <p:nvPr/>
        </p:nvSpPr>
        <p:spPr>
          <a:xfrm>
            <a:off x="704840" y="964637"/>
            <a:ext cx="3775393" cy="400110"/>
          </a:xfrm>
          <a:prstGeom prst="rect">
            <a:avLst/>
          </a:prstGeom>
        </p:spPr>
        <p:txBody>
          <a:bodyPr wrap="none">
            <a:spAutoFit/>
          </a:bodyPr>
          <a:lstStyle/>
          <a:p>
            <a:r>
              <a:rPr lang="zh-CN" altLang="zh-CN" sz="2000" dirty="0">
                <a:solidFill>
                  <a:srgbClr val="184972"/>
                </a:solidFill>
                <a:latin typeface="Times New Roman" panose="02020603050405020304" pitchFamily="18" charset="0"/>
                <a:ea typeface="黑体" panose="02010609060101010101" pitchFamily="49" charset="-122"/>
              </a:rPr>
              <a:t>二、带钢跑偏电液伺服控制系统</a:t>
            </a:r>
          </a:p>
        </p:txBody>
      </p:sp>
      <p:sp>
        <p:nvSpPr>
          <p:cNvPr id="2" name="矩形 1">
            <a:extLst>
              <a:ext uri="{FF2B5EF4-FFF2-40B4-BE49-F238E27FC236}">
                <a16:creationId xmlns:a16="http://schemas.microsoft.com/office/drawing/2014/main" id="{AEEA4D89-6BB9-4E00-B0C1-5FF5F9CC17B1}"/>
              </a:ext>
            </a:extLst>
          </p:cNvPr>
          <p:cNvSpPr/>
          <p:nvPr/>
        </p:nvSpPr>
        <p:spPr>
          <a:xfrm>
            <a:off x="3898001" y="1314177"/>
            <a:ext cx="4471715" cy="3416320"/>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图</a:t>
            </a:r>
            <a:r>
              <a:rPr lang="en-US" altLang="zh-CN" sz="1600" dirty="0">
                <a:latin typeface="Times New Roman" panose="02020603050405020304" pitchFamily="18" charset="0"/>
                <a:ea typeface="黑体" panose="02010609060101010101" pitchFamily="49" charset="-122"/>
              </a:rPr>
              <a:t>10-16b</a:t>
            </a:r>
            <a:r>
              <a:rPr lang="zh-CN" altLang="zh-CN" sz="1600" dirty="0">
                <a:latin typeface="Times New Roman" panose="02020603050405020304" pitchFamily="18" charset="0"/>
                <a:ea typeface="黑体" panose="02010609060101010101" pitchFamily="49" charset="-122"/>
              </a:rPr>
              <a:t>中的辅助液压缸用于驱动光电检测器。在卷完一卷剪切带钢前</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检测器应自动退出</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以免带钢切断时其尾部撞坏检测器</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在带钢引入卷取机钳口</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卷取下一卷前</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检测器应能自动复位</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让光敏管的中心对准带钢边缘。因此</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辅助液压缸也需由伺服阀控制。检测器在自动退出或复位时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伺服液压缸应不动</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带钢自动卷齐时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辅助液压缸应固定</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为此</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系统中采用了两套双向液压锁来锁紧液压缸</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并由电磁阀加以控制。</a:t>
            </a:r>
          </a:p>
        </p:txBody>
      </p:sp>
      <p:pic>
        <p:nvPicPr>
          <p:cNvPr id="18" name="图片 17">
            <a:extLst>
              <a:ext uri="{FF2B5EF4-FFF2-40B4-BE49-F238E27FC236}">
                <a16:creationId xmlns:a16="http://schemas.microsoft.com/office/drawing/2014/main" id="{7511755A-C363-459C-BD89-557822E8D37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99499" y="1468996"/>
            <a:ext cx="3102697" cy="2538945"/>
          </a:xfrm>
          <a:prstGeom prst="rect">
            <a:avLst/>
          </a:prstGeom>
        </p:spPr>
      </p:pic>
      <p:sp>
        <p:nvSpPr>
          <p:cNvPr id="4" name="矩形 3">
            <a:extLst>
              <a:ext uri="{FF2B5EF4-FFF2-40B4-BE49-F238E27FC236}">
                <a16:creationId xmlns:a16="http://schemas.microsoft.com/office/drawing/2014/main" id="{7AE8BEDC-54A0-49F3-B4A2-BAA3853872D4}"/>
              </a:ext>
            </a:extLst>
          </p:cNvPr>
          <p:cNvSpPr/>
          <p:nvPr/>
        </p:nvSpPr>
        <p:spPr>
          <a:xfrm>
            <a:off x="-394275" y="3883410"/>
            <a:ext cx="4572000" cy="697820"/>
          </a:xfrm>
          <a:prstGeom prst="rect">
            <a:avLst/>
          </a:prstGeom>
        </p:spPr>
        <p:txBody>
          <a:bodyPr>
            <a:spAutoFit/>
          </a:bodyPr>
          <a:lstStyle/>
          <a:p>
            <a:pPr indent="228600" algn="ctr">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10-16</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带钢跑偏电液伺服控制系统原理图</a:t>
            </a:r>
          </a:p>
          <a:p>
            <a:pPr indent="203200" algn="ctr">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系统原理图</a:t>
            </a:r>
          </a:p>
        </p:txBody>
      </p:sp>
    </p:spTree>
    <p:extLst>
      <p:ext uri="{BB962C8B-B14F-4D97-AF65-F5344CB8AC3E}">
        <p14:creationId xmlns:p14="http://schemas.microsoft.com/office/powerpoint/2010/main" val="39518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7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AE06C64-609A-4F36-A730-9AD9211085B4}"/>
              </a:ext>
            </a:extLst>
          </p:cNvPr>
          <p:cNvSpPr/>
          <p:nvPr/>
        </p:nvSpPr>
        <p:spPr>
          <a:xfrm>
            <a:off x="2756525" y="1633968"/>
            <a:ext cx="4376431" cy="144655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8800" b="0" i="0" u="none" strike="noStrike" kern="120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mn-cs"/>
              </a:rPr>
              <a:t>习 题</a:t>
            </a:r>
            <a:endParaRPr kumimoji="0" lang="zh-CN" altLang="zh-CN" sz="8800" b="0" i="0" u="none" strike="noStrike" kern="120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mn-cs"/>
            </a:endParaRPr>
          </a:p>
        </p:txBody>
      </p:sp>
    </p:spTree>
    <p:extLst>
      <p:ext uri="{BB962C8B-B14F-4D97-AF65-F5344CB8AC3E}">
        <p14:creationId xmlns:p14="http://schemas.microsoft.com/office/powerpoint/2010/main" val="69146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552574" y="54323"/>
            <a:ext cx="7636329" cy="1323439"/>
          </a:xfrm>
          <a:prstGeom prst="rect">
            <a:avLst/>
          </a:prstGeom>
          <a:noFill/>
        </p:spPr>
        <p:txBody>
          <a:bodyPr wrap="square" rtlCol="0">
            <a:spAutoFit/>
          </a:bodyPr>
          <a:lstStyle/>
          <a:p>
            <a:pPr algn="ctr"/>
            <a:r>
              <a:rPr lang="zh-CN" altLang="en-US" sz="4000" dirty="0">
                <a:solidFill>
                  <a:schemeClr val="bg1"/>
                </a:solidFill>
                <a:latin typeface="Times New Roman" panose="02020603050405020304" pitchFamily="18" charset="0"/>
                <a:ea typeface="黑体" panose="02010609060101010101" pitchFamily="49" charset="-122"/>
              </a:rPr>
              <a:t>习  题</a:t>
            </a:r>
            <a:endParaRPr lang="zh-CN" altLang="zh-CN" sz="4000" dirty="0">
              <a:solidFill>
                <a:schemeClr val="bg1"/>
              </a:solidFill>
              <a:latin typeface="Times New Roman" panose="02020603050405020304" pitchFamily="18" charset="0"/>
              <a:ea typeface="黑体" panose="02010609060101010101" pitchFamily="49" charset="-122"/>
            </a:endParaRPr>
          </a:p>
          <a:p>
            <a:pPr algn="ctr"/>
            <a:endParaRPr lang="zh-CN" altLang="en-US" sz="4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5" name="矩形 4">
            <a:extLst>
              <a:ext uri="{FF2B5EF4-FFF2-40B4-BE49-F238E27FC236}">
                <a16:creationId xmlns:a16="http://schemas.microsoft.com/office/drawing/2014/main" id="{9FB3D622-2320-4BEC-B935-C985C6B04286}"/>
              </a:ext>
            </a:extLst>
          </p:cNvPr>
          <p:cNvSpPr/>
          <p:nvPr/>
        </p:nvSpPr>
        <p:spPr>
          <a:xfrm>
            <a:off x="824860" y="982555"/>
            <a:ext cx="7091756" cy="870751"/>
          </a:xfrm>
          <a:prstGeom prst="rect">
            <a:avLst/>
          </a:prstGeom>
        </p:spPr>
        <p:txBody>
          <a:bodyPr wrap="square">
            <a:spAutoFit/>
          </a:bodyPr>
          <a:lstStyle/>
          <a:p>
            <a:pPr indent="450000">
              <a:lnSpc>
                <a:spcPct val="150000"/>
              </a:lnSpc>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图</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10-17</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所示液压系统由哪些基本回路组成</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简要说明其工作原理并说明</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三个阀的作用。</a:t>
            </a:r>
            <a:endParaRPr lang="zh-CN" altLang="en-US" dirty="0">
              <a:latin typeface="Times New Roman" panose="02020603050405020304" pitchFamily="18" charset="0"/>
              <a:ea typeface="黑体" panose="02010609060101010101" pitchFamily="49" charset="-122"/>
            </a:endParaRPr>
          </a:p>
        </p:txBody>
      </p:sp>
      <p:pic>
        <p:nvPicPr>
          <p:cNvPr id="6" name="图片 5">
            <a:extLst>
              <a:ext uri="{FF2B5EF4-FFF2-40B4-BE49-F238E27FC236}">
                <a16:creationId xmlns:a16="http://schemas.microsoft.com/office/drawing/2014/main" id="{390377A9-5732-41E6-99FC-BB2606F04C24}"/>
              </a:ext>
            </a:extLst>
          </p:cNvPr>
          <p:cNvPicPr>
            <a:picLocks noChangeAspect="1"/>
          </p:cNvPicPr>
          <p:nvPr/>
        </p:nvPicPr>
        <p:blipFill>
          <a:blip r:embed="rId2">
            <a:clrChange>
              <a:clrFrom>
                <a:srgbClr val="FDFFFF"/>
              </a:clrFrom>
              <a:clrTo>
                <a:srgbClr val="FDFFFF">
                  <a:alpha val="0"/>
                </a:srgbClr>
              </a:clrTo>
            </a:clrChange>
          </a:blip>
          <a:stretch>
            <a:fillRect/>
          </a:stretch>
        </p:blipFill>
        <p:spPr>
          <a:xfrm>
            <a:off x="3207314" y="1905885"/>
            <a:ext cx="2086581" cy="3079389"/>
          </a:xfrm>
          <a:prstGeom prst="rect">
            <a:avLst/>
          </a:prstGeom>
        </p:spPr>
      </p:pic>
    </p:spTree>
    <p:extLst>
      <p:ext uri="{BB962C8B-B14F-4D97-AF65-F5344CB8AC3E}">
        <p14:creationId xmlns:p14="http://schemas.microsoft.com/office/powerpoint/2010/main" val="315250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552574" y="54323"/>
            <a:ext cx="7636329" cy="1323439"/>
          </a:xfrm>
          <a:prstGeom prst="rect">
            <a:avLst/>
          </a:prstGeom>
          <a:noFill/>
        </p:spPr>
        <p:txBody>
          <a:bodyPr wrap="square" rtlCol="0">
            <a:spAutoFit/>
          </a:bodyPr>
          <a:lstStyle/>
          <a:p>
            <a:pPr algn="ctr"/>
            <a:r>
              <a:rPr lang="zh-CN" altLang="en-US" sz="4000" dirty="0">
                <a:solidFill>
                  <a:schemeClr val="bg1"/>
                </a:solidFill>
                <a:latin typeface="Times New Roman" panose="02020603050405020304" pitchFamily="18" charset="0"/>
                <a:ea typeface="黑体" panose="02010609060101010101" pitchFamily="49" charset="-122"/>
              </a:rPr>
              <a:t>习  题</a:t>
            </a:r>
            <a:endParaRPr lang="zh-CN" altLang="zh-CN" sz="4000" dirty="0">
              <a:solidFill>
                <a:schemeClr val="bg1"/>
              </a:solidFill>
              <a:latin typeface="Times New Roman" panose="02020603050405020304" pitchFamily="18" charset="0"/>
              <a:ea typeface="黑体" panose="02010609060101010101" pitchFamily="49" charset="-122"/>
            </a:endParaRPr>
          </a:p>
          <a:p>
            <a:pPr algn="ctr"/>
            <a:endParaRPr lang="zh-CN" altLang="en-US" sz="4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5" name="矩形 4">
            <a:extLst>
              <a:ext uri="{FF2B5EF4-FFF2-40B4-BE49-F238E27FC236}">
                <a16:creationId xmlns:a16="http://schemas.microsoft.com/office/drawing/2014/main" id="{9FB3D622-2320-4BEC-B935-C985C6B04286}"/>
              </a:ext>
            </a:extLst>
          </p:cNvPr>
          <p:cNvSpPr/>
          <p:nvPr/>
        </p:nvSpPr>
        <p:spPr>
          <a:xfrm>
            <a:off x="824859" y="834284"/>
            <a:ext cx="7091756" cy="870751"/>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10-2</a:t>
            </a:r>
            <a:r>
              <a:rPr lang="zh-CN" altLang="zh-CN" dirty="0">
                <a:latin typeface="Times New Roman" panose="02020603050405020304" pitchFamily="18" charset="0"/>
                <a:ea typeface="黑体" panose="02010609060101010101" pitchFamily="49" charset="-122"/>
              </a:rPr>
              <a:t>　试写出图</a:t>
            </a:r>
            <a:r>
              <a:rPr lang="en-US" altLang="zh-CN" dirty="0">
                <a:latin typeface="Times New Roman" panose="02020603050405020304" pitchFamily="18" charset="0"/>
                <a:ea typeface="黑体" panose="02010609060101010101" pitchFamily="49" charset="-122"/>
              </a:rPr>
              <a:t>10-18</a:t>
            </a:r>
            <a:r>
              <a:rPr lang="zh-CN" altLang="zh-CN" dirty="0">
                <a:latin typeface="Times New Roman" panose="02020603050405020304" pitchFamily="18" charset="0"/>
                <a:ea typeface="黑体" panose="02010609060101010101" pitchFamily="49" charset="-122"/>
              </a:rPr>
              <a:t>所示液压系统的动作循环表</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并评述这个液压系统的特点。</a:t>
            </a:r>
          </a:p>
        </p:txBody>
      </p:sp>
      <p:pic>
        <p:nvPicPr>
          <p:cNvPr id="2" name="图片 1">
            <a:extLst>
              <a:ext uri="{FF2B5EF4-FFF2-40B4-BE49-F238E27FC236}">
                <a16:creationId xmlns:a16="http://schemas.microsoft.com/office/drawing/2014/main" id="{6EFEF9D7-C756-4A55-A43E-B0951E5B79C4}"/>
              </a:ext>
            </a:extLst>
          </p:cNvPr>
          <p:cNvPicPr>
            <a:picLocks noChangeAspect="1"/>
          </p:cNvPicPr>
          <p:nvPr/>
        </p:nvPicPr>
        <p:blipFill>
          <a:blip r:embed="rId2"/>
          <a:stretch>
            <a:fillRect/>
          </a:stretch>
        </p:blipFill>
        <p:spPr>
          <a:xfrm>
            <a:off x="3122064" y="1377762"/>
            <a:ext cx="2497345" cy="3394147"/>
          </a:xfrm>
          <a:prstGeom prst="rect">
            <a:avLst/>
          </a:prstGeom>
        </p:spPr>
      </p:pic>
    </p:spTree>
    <p:extLst>
      <p:ext uri="{BB962C8B-B14F-4D97-AF65-F5344CB8AC3E}">
        <p14:creationId xmlns:p14="http://schemas.microsoft.com/office/powerpoint/2010/main" val="172087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908478" y="89411"/>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a:t>
            </a:r>
            <a:r>
              <a:rPr lang="zh-CN" altLang="zh-CN" sz="3200" dirty="0">
                <a:solidFill>
                  <a:schemeClr val="bg1"/>
                </a:solidFill>
                <a:latin typeface="Times New Roman" panose="02020603050405020304" pitchFamily="18" charset="0"/>
                <a:ea typeface="黑体" panose="02010609060101010101" pitchFamily="49" charset="-122"/>
              </a:rPr>
              <a:t>组合机床动力滑台液压系统</a:t>
            </a: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9" name="直角三角形 8">
            <a:extLst>
              <a:ext uri="{FF2B5EF4-FFF2-40B4-BE49-F238E27FC236}">
                <a16:creationId xmlns:a16="http://schemas.microsoft.com/office/drawing/2014/main" id="{F3E424B6-D77A-4120-A8FD-413B88AC7BC6}"/>
              </a:ext>
            </a:extLst>
          </p:cNvPr>
          <p:cNvSpPr/>
          <p:nvPr/>
        </p:nvSpPr>
        <p:spPr>
          <a:xfrm rot="2637755" flipH="1" flipV="1">
            <a:off x="1299816" y="1289064"/>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ndParaRPr>
          </a:p>
        </p:txBody>
      </p:sp>
      <p:sp>
        <p:nvSpPr>
          <p:cNvPr id="2" name="矩形 1">
            <a:extLst>
              <a:ext uri="{FF2B5EF4-FFF2-40B4-BE49-F238E27FC236}">
                <a16:creationId xmlns:a16="http://schemas.microsoft.com/office/drawing/2014/main" id="{E1EBD109-3D0C-4FF7-B5C7-33F5C85AF62A}"/>
              </a:ext>
            </a:extLst>
          </p:cNvPr>
          <p:cNvSpPr/>
          <p:nvPr/>
        </p:nvSpPr>
        <p:spPr>
          <a:xfrm>
            <a:off x="1074224" y="1109383"/>
            <a:ext cx="7188009" cy="1286250"/>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一次工作进给　在滑台前进到预定位置</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挡块压下行程阀</a:t>
            </a:r>
            <a:r>
              <a:rPr lang="en-US" altLang="zh-CN" dirty="0">
                <a:latin typeface="Times New Roman" panose="02020603050405020304" pitchFamily="18" charset="0"/>
                <a:ea typeface="黑体" panose="02010609060101010101" pitchFamily="49" charset="-122"/>
              </a:rPr>
              <a:t>8</a:t>
            </a:r>
            <a:r>
              <a:rPr lang="zh-CN" altLang="zh-CN" dirty="0">
                <a:latin typeface="Times New Roman" panose="02020603050405020304" pitchFamily="18" charset="0"/>
                <a:ea typeface="黑体" panose="02010609060101010101" pitchFamily="49" charset="-122"/>
              </a:rPr>
              <a:t>时开始。这时系统压力升高</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顺序阀</a:t>
            </a: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打开</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变量泵</a:t>
            </a:r>
            <a:r>
              <a:rPr lang="en-US" altLang="zh-CN" dirty="0">
                <a:latin typeface="Times New Roman" panose="02020603050405020304" pitchFamily="18" charset="0"/>
                <a:ea typeface="黑体" panose="02010609060101010101" pitchFamily="49" charset="-122"/>
              </a:rPr>
              <a:t>14</a:t>
            </a:r>
            <a:r>
              <a:rPr lang="zh-CN" altLang="zh-CN" dirty="0">
                <a:latin typeface="Times New Roman" panose="02020603050405020304" pitchFamily="18" charset="0"/>
                <a:ea typeface="黑体" panose="02010609060101010101" pitchFamily="49" charset="-122"/>
              </a:rPr>
              <a:t>自动减小其输出流量</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以便与调速阀</a:t>
            </a:r>
            <a:r>
              <a:rPr lang="en-US" altLang="zh-CN" dirty="0">
                <a:latin typeface="Times New Roman" panose="02020603050405020304" pitchFamily="18" charset="0"/>
                <a:ea typeface="黑体" panose="02010609060101010101" pitchFamily="49" charset="-122"/>
              </a:rPr>
              <a:t>4</a:t>
            </a:r>
            <a:r>
              <a:rPr lang="zh-CN" altLang="zh-CN" dirty="0">
                <a:latin typeface="Times New Roman" panose="02020603050405020304" pitchFamily="18" charset="0"/>
                <a:ea typeface="黑体" panose="02010609060101010101" pitchFamily="49" charset="-122"/>
              </a:rPr>
              <a:t>的开口相适应。系统中油液流动情况为</a:t>
            </a:r>
            <a:r>
              <a:rPr lang="en-US" altLang="zh-CN" dirty="0">
                <a:latin typeface="Times New Roman" panose="02020603050405020304" pitchFamily="18" charset="0"/>
                <a:ea typeface="黑体" panose="02010609060101010101" pitchFamily="49" charset="-122"/>
              </a:rPr>
              <a:t>:</a:t>
            </a:r>
            <a:endParaRPr lang="zh-CN" altLang="en-US" dirty="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7EFC8690-4F00-4AF1-BE5B-C4AA53C1A513}"/>
              </a:ext>
            </a:extLst>
          </p:cNvPr>
          <p:cNvSpPr/>
          <p:nvPr/>
        </p:nvSpPr>
        <p:spPr>
          <a:xfrm>
            <a:off x="1074224" y="2395633"/>
            <a:ext cx="7545519" cy="1286250"/>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进油路　变量泵</a:t>
            </a:r>
            <a:r>
              <a:rPr lang="en-US" altLang="zh-CN" dirty="0">
                <a:latin typeface="Times New Roman" panose="02020603050405020304" pitchFamily="18" charset="0"/>
                <a:ea typeface="黑体" panose="02010609060101010101" pitchFamily="49" charset="-122"/>
              </a:rPr>
              <a:t>14→</a:t>
            </a:r>
            <a:r>
              <a:rPr lang="zh-CN" altLang="zh-CN" dirty="0">
                <a:latin typeface="Times New Roman" panose="02020603050405020304" pitchFamily="18" charset="0"/>
                <a:ea typeface="黑体" panose="02010609060101010101" pitchFamily="49" charset="-122"/>
              </a:rPr>
              <a:t>单向阀</a:t>
            </a:r>
            <a:r>
              <a:rPr lang="en-US" altLang="zh-CN" dirty="0">
                <a:latin typeface="Times New Roman" panose="02020603050405020304" pitchFamily="18" charset="0"/>
                <a:ea typeface="黑体" panose="02010609060101010101" pitchFamily="49" charset="-122"/>
              </a:rPr>
              <a:t>13→</a:t>
            </a:r>
            <a:r>
              <a:rPr lang="zh-CN" altLang="zh-CN" dirty="0">
                <a:latin typeface="Times New Roman" panose="02020603050405020304" pitchFamily="18" charset="0"/>
                <a:ea typeface="黑体" panose="02010609060101010101" pitchFamily="49" charset="-122"/>
              </a:rPr>
              <a:t>换向阀</a:t>
            </a:r>
            <a:r>
              <a:rPr lang="en-US" altLang="zh-CN" dirty="0">
                <a:latin typeface="Times New Roman" panose="02020603050405020304" pitchFamily="18" charset="0"/>
                <a:ea typeface="黑体" panose="02010609060101010101" pitchFamily="49" charset="-122"/>
              </a:rPr>
              <a:t>12(</a:t>
            </a:r>
            <a:r>
              <a:rPr lang="zh-CN" altLang="zh-CN" dirty="0">
                <a:latin typeface="Times New Roman" panose="02020603050405020304" pitchFamily="18" charset="0"/>
                <a:ea typeface="黑体" panose="02010609060101010101" pitchFamily="49" charset="-122"/>
              </a:rPr>
              <a:t>左位</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调速阀</a:t>
            </a:r>
            <a:r>
              <a:rPr lang="en-US" altLang="zh-CN" dirty="0">
                <a:latin typeface="Times New Roman" panose="02020603050405020304" pitchFamily="18" charset="0"/>
                <a:ea typeface="黑体" panose="02010609060101010101" pitchFamily="49" charset="-122"/>
              </a:rPr>
              <a:t>4→</a:t>
            </a:r>
            <a:r>
              <a:rPr lang="zh-CN" altLang="zh-CN" dirty="0">
                <a:latin typeface="Times New Roman" panose="02020603050405020304" pitchFamily="18" charset="0"/>
                <a:ea typeface="黑体" panose="02010609060101010101" pitchFamily="49" charset="-122"/>
              </a:rPr>
              <a:t>电磁阀</a:t>
            </a:r>
            <a:r>
              <a:rPr lang="en-US" altLang="zh-CN" dirty="0">
                <a:latin typeface="Times New Roman" panose="02020603050405020304" pitchFamily="18" charset="0"/>
                <a:ea typeface="黑体" panose="02010609060101010101" pitchFamily="49" charset="-122"/>
              </a:rPr>
              <a:t>9(</a:t>
            </a:r>
            <a:r>
              <a:rPr lang="zh-CN" altLang="zh-CN" dirty="0">
                <a:latin typeface="Times New Roman" panose="02020603050405020304" pitchFamily="18" charset="0"/>
                <a:ea typeface="黑体" panose="02010609060101010101" pitchFamily="49" charset="-122"/>
              </a:rPr>
              <a:t>右位</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液压缸</a:t>
            </a:r>
            <a:r>
              <a:rPr lang="en-US" altLang="zh-CN" dirty="0">
                <a:latin typeface="Times New Roman" panose="02020603050405020304" pitchFamily="18" charset="0"/>
                <a:ea typeface="黑体" panose="02010609060101010101" pitchFamily="49" charset="-122"/>
              </a:rPr>
              <a:t>7</a:t>
            </a:r>
            <a:r>
              <a:rPr lang="zh-CN" altLang="zh-CN" dirty="0">
                <a:latin typeface="Times New Roman" panose="02020603050405020304" pitchFamily="18" charset="0"/>
                <a:ea typeface="黑体" panose="02010609060101010101" pitchFamily="49" charset="-122"/>
              </a:rPr>
              <a:t>左腔。</a:t>
            </a:r>
          </a:p>
          <a:p>
            <a:pPr indent="450000">
              <a:lnSpc>
                <a:spcPct val="150000"/>
              </a:lnSpc>
            </a:pPr>
            <a:r>
              <a:rPr lang="zh-CN" altLang="zh-CN" dirty="0">
                <a:latin typeface="Times New Roman" panose="02020603050405020304" pitchFamily="18" charset="0"/>
                <a:ea typeface="黑体" panose="02010609060101010101" pitchFamily="49" charset="-122"/>
              </a:rPr>
              <a:t>回油路　液压缸</a:t>
            </a:r>
            <a:r>
              <a:rPr lang="en-US" altLang="zh-CN" dirty="0">
                <a:latin typeface="Times New Roman" panose="02020603050405020304" pitchFamily="18" charset="0"/>
                <a:ea typeface="黑体" panose="02010609060101010101" pitchFamily="49" charset="-122"/>
              </a:rPr>
              <a:t>7</a:t>
            </a:r>
            <a:r>
              <a:rPr lang="zh-CN" altLang="zh-CN" dirty="0">
                <a:latin typeface="Times New Roman" panose="02020603050405020304" pitchFamily="18" charset="0"/>
                <a:ea typeface="黑体" panose="02010609060101010101" pitchFamily="49" charset="-122"/>
              </a:rPr>
              <a:t>右腔</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换向阀</a:t>
            </a:r>
            <a:r>
              <a:rPr lang="en-US" altLang="zh-CN" dirty="0">
                <a:latin typeface="Times New Roman" panose="02020603050405020304" pitchFamily="18" charset="0"/>
                <a:ea typeface="黑体" panose="02010609060101010101" pitchFamily="49" charset="-122"/>
              </a:rPr>
              <a:t>12(</a:t>
            </a:r>
            <a:r>
              <a:rPr lang="zh-CN" altLang="zh-CN" dirty="0">
                <a:latin typeface="Times New Roman" panose="02020603050405020304" pitchFamily="18" charset="0"/>
                <a:ea typeface="黑体" panose="02010609060101010101" pitchFamily="49" charset="-122"/>
              </a:rPr>
              <a:t>左位</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顺序阀</a:t>
            </a: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背压阀</a:t>
            </a:r>
            <a:r>
              <a:rPr lang="en-US" altLang="zh-CN" dirty="0">
                <a:latin typeface="Times New Roman" panose="02020603050405020304" pitchFamily="18" charset="0"/>
                <a:ea typeface="黑体" panose="02010609060101010101" pitchFamily="49" charset="-122"/>
              </a:rPr>
              <a:t>1→</a:t>
            </a:r>
            <a:r>
              <a:rPr lang="zh-CN" altLang="zh-CN" dirty="0">
                <a:latin typeface="Times New Roman" panose="02020603050405020304" pitchFamily="18" charset="0"/>
                <a:ea typeface="黑体" panose="02010609060101010101" pitchFamily="49" charset="-122"/>
              </a:rPr>
              <a:t>油箱。</a:t>
            </a:r>
          </a:p>
        </p:txBody>
      </p:sp>
      <p:sp>
        <p:nvSpPr>
          <p:cNvPr id="12" name="圆角矩形 6">
            <a:extLst>
              <a:ext uri="{FF2B5EF4-FFF2-40B4-BE49-F238E27FC236}">
                <a16:creationId xmlns:a16="http://schemas.microsoft.com/office/drawing/2014/main" id="{1AA2B4BE-DC64-4443-B287-2F15EF7DC2BC}"/>
              </a:ext>
            </a:extLst>
          </p:cNvPr>
          <p:cNvSpPr/>
          <p:nvPr/>
        </p:nvSpPr>
        <p:spPr>
          <a:xfrm>
            <a:off x="551095" y="1063804"/>
            <a:ext cx="8351093" cy="2944431"/>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82988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0-#ppt_w/2"/>
                                          </p:val>
                                        </p:tav>
                                        <p:tav tm="100000">
                                          <p:val>
                                            <p:strVal val="#ppt_x"/>
                                          </p:val>
                                        </p:tav>
                                      </p:tavLst>
                                    </p:anim>
                                    <p:anim calcmode="lin" valueType="num">
                                      <p:cBhvr additive="base">
                                        <p:cTn id="15" dur="1000" fill="hold"/>
                                        <p:tgtEl>
                                          <p:spTgt spid="9"/>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3" grpId="0"/>
      <p:bldP spid="1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552574" y="54323"/>
            <a:ext cx="7636329" cy="1323439"/>
          </a:xfrm>
          <a:prstGeom prst="rect">
            <a:avLst/>
          </a:prstGeom>
          <a:noFill/>
        </p:spPr>
        <p:txBody>
          <a:bodyPr wrap="square" rtlCol="0">
            <a:spAutoFit/>
          </a:bodyPr>
          <a:lstStyle/>
          <a:p>
            <a:pPr algn="ctr"/>
            <a:r>
              <a:rPr lang="zh-CN" altLang="en-US" sz="4000" dirty="0">
                <a:solidFill>
                  <a:schemeClr val="bg1"/>
                </a:solidFill>
                <a:latin typeface="Times New Roman" panose="02020603050405020304" pitchFamily="18" charset="0"/>
                <a:ea typeface="黑体" panose="02010609060101010101" pitchFamily="49" charset="-122"/>
              </a:rPr>
              <a:t>习  题</a:t>
            </a:r>
            <a:endParaRPr lang="zh-CN" altLang="zh-CN" sz="4000" dirty="0">
              <a:solidFill>
                <a:schemeClr val="bg1"/>
              </a:solidFill>
              <a:latin typeface="Times New Roman" panose="02020603050405020304" pitchFamily="18" charset="0"/>
              <a:ea typeface="黑体" panose="02010609060101010101" pitchFamily="49" charset="-122"/>
            </a:endParaRPr>
          </a:p>
          <a:p>
            <a:pPr algn="ctr"/>
            <a:endParaRPr lang="zh-CN" altLang="en-US" sz="4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3A77AEAB-9C95-4715-B0CE-B4803DFE0798}"/>
              </a:ext>
            </a:extLst>
          </p:cNvPr>
          <p:cNvSpPr/>
          <p:nvPr/>
        </p:nvSpPr>
        <p:spPr>
          <a:xfrm>
            <a:off x="860425" y="1173238"/>
            <a:ext cx="4219440" cy="2585323"/>
          </a:xfrm>
          <a:prstGeom prst="rect">
            <a:avLst/>
          </a:prstGeom>
        </p:spPr>
        <p:txBody>
          <a:bodyPr wrap="square">
            <a:spAutoFit/>
          </a:bodyPr>
          <a:lstStyle/>
          <a:p>
            <a:pPr indent="450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10-3</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如图</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10-19</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所示的液压机液压系统能实现</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快进</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慢进</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保压</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快退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停止</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的动作循环。试读懂此系统图</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并写出</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450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包括油液流动情况的动作循环表。</a:t>
            </a:r>
          </a:p>
          <a:p>
            <a:pPr indent="450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标号元件的名称和功用。</a:t>
            </a:r>
            <a:endParaRPr lang="zh-CN" altLang="zh-CN"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4" name="图片 3">
            <a:extLst>
              <a:ext uri="{FF2B5EF4-FFF2-40B4-BE49-F238E27FC236}">
                <a16:creationId xmlns:a16="http://schemas.microsoft.com/office/drawing/2014/main" id="{F4E9A89D-EE19-47BC-AC7F-D785435CA91E}"/>
              </a:ext>
            </a:extLst>
          </p:cNvPr>
          <p:cNvPicPr>
            <a:picLocks noChangeAspect="1"/>
          </p:cNvPicPr>
          <p:nvPr/>
        </p:nvPicPr>
        <p:blipFill>
          <a:blip r:embed="rId2"/>
          <a:stretch>
            <a:fillRect/>
          </a:stretch>
        </p:blipFill>
        <p:spPr>
          <a:xfrm>
            <a:off x="5405380" y="901215"/>
            <a:ext cx="2458008" cy="3835574"/>
          </a:xfrm>
          <a:prstGeom prst="rect">
            <a:avLst/>
          </a:prstGeom>
        </p:spPr>
      </p:pic>
    </p:spTree>
    <p:extLst>
      <p:ext uri="{BB962C8B-B14F-4D97-AF65-F5344CB8AC3E}">
        <p14:creationId xmlns:p14="http://schemas.microsoft.com/office/powerpoint/2010/main" val="266551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552574" y="54323"/>
            <a:ext cx="7636329" cy="1323439"/>
          </a:xfrm>
          <a:prstGeom prst="rect">
            <a:avLst/>
          </a:prstGeom>
          <a:noFill/>
        </p:spPr>
        <p:txBody>
          <a:bodyPr wrap="square" rtlCol="0">
            <a:spAutoFit/>
          </a:bodyPr>
          <a:lstStyle/>
          <a:p>
            <a:pPr algn="ctr"/>
            <a:r>
              <a:rPr lang="zh-CN" altLang="en-US" sz="4000" dirty="0">
                <a:solidFill>
                  <a:schemeClr val="bg1"/>
                </a:solidFill>
                <a:latin typeface="Times New Roman" panose="02020603050405020304" pitchFamily="18" charset="0"/>
                <a:ea typeface="黑体" panose="02010609060101010101" pitchFamily="49" charset="-122"/>
              </a:rPr>
              <a:t>习  题</a:t>
            </a:r>
            <a:endParaRPr lang="zh-CN" altLang="zh-CN" sz="4000" dirty="0">
              <a:solidFill>
                <a:schemeClr val="bg1"/>
              </a:solidFill>
              <a:latin typeface="Times New Roman" panose="02020603050405020304" pitchFamily="18" charset="0"/>
              <a:ea typeface="黑体" panose="02010609060101010101" pitchFamily="49" charset="-122"/>
            </a:endParaRPr>
          </a:p>
          <a:p>
            <a:pPr algn="ctr"/>
            <a:endParaRPr lang="zh-CN" altLang="en-US" sz="4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3A77AEAB-9C95-4715-B0CE-B4803DFE0798}"/>
              </a:ext>
            </a:extLst>
          </p:cNvPr>
          <p:cNvSpPr/>
          <p:nvPr/>
        </p:nvSpPr>
        <p:spPr>
          <a:xfrm>
            <a:off x="964475" y="977479"/>
            <a:ext cx="3828453" cy="1754326"/>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10-4</a:t>
            </a:r>
            <a:r>
              <a:rPr lang="zh-CN" altLang="zh-CN" dirty="0">
                <a:latin typeface="Times New Roman" panose="02020603050405020304" pitchFamily="18" charset="0"/>
                <a:ea typeface="黑体" panose="02010609060101010101" pitchFamily="49" charset="-122"/>
              </a:rPr>
              <a:t>　如图</a:t>
            </a:r>
            <a:r>
              <a:rPr lang="en-US" altLang="zh-CN" dirty="0">
                <a:latin typeface="Times New Roman" panose="02020603050405020304" pitchFamily="18" charset="0"/>
                <a:ea typeface="黑体" panose="02010609060101010101" pitchFamily="49" charset="-122"/>
              </a:rPr>
              <a:t>10-20</a:t>
            </a:r>
            <a:r>
              <a:rPr lang="zh-CN" altLang="zh-CN" dirty="0">
                <a:latin typeface="Times New Roman" panose="02020603050405020304" pitchFamily="18" charset="0"/>
                <a:ea typeface="黑体" panose="02010609060101010101" pitchFamily="49" charset="-122"/>
              </a:rPr>
              <a:t>所示的双液压缸系统</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如按所规定的顺序接受电气信号</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试列表说明各液压阀和两液压缸的工作状态。</a:t>
            </a:r>
          </a:p>
        </p:txBody>
      </p:sp>
      <p:pic>
        <p:nvPicPr>
          <p:cNvPr id="2" name="图片 1">
            <a:extLst>
              <a:ext uri="{FF2B5EF4-FFF2-40B4-BE49-F238E27FC236}">
                <a16:creationId xmlns:a16="http://schemas.microsoft.com/office/drawing/2014/main" id="{0008FF29-4563-4FD5-B06C-F18F79E793C0}"/>
              </a:ext>
            </a:extLst>
          </p:cNvPr>
          <p:cNvPicPr>
            <a:picLocks noChangeAspect="1"/>
          </p:cNvPicPr>
          <p:nvPr/>
        </p:nvPicPr>
        <p:blipFill>
          <a:blip r:embed="rId2"/>
          <a:stretch>
            <a:fillRect/>
          </a:stretch>
        </p:blipFill>
        <p:spPr>
          <a:xfrm>
            <a:off x="4971072" y="977479"/>
            <a:ext cx="2839142" cy="3865168"/>
          </a:xfrm>
          <a:prstGeom prst="rect">
            <a:avLst/>
          </a:prstGeom>
        </p:spPr>
      </p:pic>
    </p:spTree>
    <p:extLst>
      <p:ext uri="{BB962C8B-B14F-4D97-AF65-F5344CB8AC3E}">
        <p14:creationId xmlns:p14="http://schemas.microsoft.com/office/powerpoint/2010/main" val="414338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552574" y="54323"/>
            <a:ext cx="7636329" cy="1323439"/>
          </a:xfrm>
          <a:prstGeom prst="rect">
            <a:avLst/>
          </a:prstGeom>
          <a:noFill/>
        </p:spPr>
        <p:txBody>
          <a:bodyPr wrap="square" rtlCol="0">
            <a:spAutoFit/>
          </a:bodyPr>
          <a:lstStyle/>
          <a:p>
            <a:pPr algn="ctr"/>
            <a:r>
              <a:rPr lang="zh-CN" altLang="en-US" sz="4000" dirty="0">
                <a:solidFill>
                  <a:schemeClr val="bg1"/>
                </a:solidFill>
                <a:latin typeface="Times New Roman" panose="02020603050405020304" pitchFamily="18" charset="0"/>
                <a:ea typeface="黑体" panose="02010609060101010101" pitchFamily="49" charset="-122"/>
              </a:rPr>
              <a:t>习  题</a:t>
            </a:r>
            <a:endParaRPr lang="zh-CN" altLang="zh-CN" sz="4000" dirty="0">
              <a:solidFill>
                <a:schemeClr val="bg1"/>
              </a:solidFill>
              <a:latin typeface="Times New Roman" panose="02020603050405020304" pitchFamily="18" charset="0"/>
              <a:ea typeface="黑体" panose="02010609060101010101" pitchFamily="49" charset="-122"/>
            </a:endParaRPr>
          </a:p>
          <a:p>
            <a:pPr algn="ctr"/>
            <a:endParaRPr lang="zh-CN" altLang="en-US" sz="4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3" name="矩形 2">
            <a:extLst>
              <a:ext uri="{FF2B5EF4-FFF2-40B4-BE49-F238E27FC236}">
                <a16:creationId xmlns:a16="http://schemas.microsoft.com/office/drawing/2014/main" id="{3A77AEAB-9C95-4715-B0CE-B4803DFE0798}"/>
              </a:ext>
            </a:extLst>
          </p:cNvPr>
          <p:cNvSpPr/>
          <p:nvPr/>
        </p:nvSpPr>
        <p:spPr>
          <a:xfrm>
            <a:off x="237708" y="1061584"/>
            <a:ext cx="5186816" cy="1153586"/>
          </a:xfrm>
          <a:prstGeom prst="rect">
            <a:avLst/>
          </a:prstGeom>
        </p:spPr>
        <p:txBody>
          <a:bodyPr wrap="square">
            <a:spAutoFit/>
          </a:bodyPr>
          <a:lstStyle/>
          <a:p>
            <a:pPr indent="432000">
              <a:lnSpc>
                <a:spcPct val="150000"/>
              </a:lnSpc>
            </a:pPr>
            <a:r>
              <a:rPr lang="en-US" altLang="zh-CN" sz="1600" dirty="0">
                <a:latin typeface="Times New Roman" panose="02020603050405020304" pitchFamily="18" charset="0"/>
                <a:ea typeface="黑体" panose="02010609060101010101" pitchFamily="49" charset="-122"/>
              </a:rPr>
              <a:t>10-5</a:t>
            </a:r>
            <a:r>
              <a:rPr lang="zh-CN" altLang="zh-CN" sz="1600" dirty="0">
                <a:latin typeface="Times New Roman" panose="02020603050405020304" pitchFamily="18" charset="0"/>
                <a:ea typeface="黑体" panose="02010609060101010101" pitchFamily="49" charset="-122"/>
              </a:rPr>
              <a:t>　图</a:t>
            </a:r>
            <a:r>
              <a:rPr lang="en-US" altLang="zh-CN" sz="1600" dirty="0">
                <a:latin typeface="Times New Roman" panose="02020603050405020304" pitchFamily="18" charset="0"/>
                <a:ea typeface="黑体" panose="02010609060101010101" pitchFamily="49" charset="-122"/>
              </a:rPr>
              <a:t>10-21</a:t>
            </a:r>
            <a:r>
              <a:rPr lang="zh-CN" altLang="zh-CN" sz="1600" dirty="0">
                <a:latin typeface="Times New Roman" panose="02020603050405020304" pitchFamily="18" charset="0"/>
                <a:ea typeface="黑体" panose="02010609060101010101" pitchFamily="49" charset="-122"/>
              </a:rPr>
              <a:t>所示的液压系统是怎样工作的</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按其动作循环表</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表</a:t>
            </a:r>
            <a:r>
              <a:rPr lang="en-US" altLang="zh-CN" sz="1600" dirty="0">
                <a:latin typeface="Times New Roman" panose="02020603050405020304" pitchFamily="18" charset="0"/>
                <a:ea typeface="黑体" panose="02010609060101010101" pitchFamily="49" charset="-122"/>
              </a:rPr>
              <a:t>10-6)</a:t>
            </a:r>
            <a:r>
              <a:rPr lang="zh-CN" altLang="zh-CN" sz="1600" dirty="0">
                <a:latin typeface="Times New Roman" panose="02020603050405020304" pitchFamily="18" charset="0"/>
                <a:ea typeface="黑体" panose="02010609060101010101" pitchFamily="49" charset="-122"/>
              </a:rPr>
              <a:t>中提示进行阅读</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将该表填写完整</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并作出系统的工作原理说明。</a:t>
            </a:r>
          </a:p>
        </p:txBody>
      </p:sp>
      <p:pic>
        <p:nvPicPr>
          <p:cNvPr id="4" name="图片 3">
            <a:extLst>
              <a:ext uri="{FF2B5EF4-FFF2-40B4-BE49-F238E27FC236}">
                <a16:creationId xmlns:a16="http://schemas.microsoft.com/office/drawing/2014/main" id="{058F47D3-96BB-4D81-8443-741711730FF0}"/>
              </a:ext>
            </a:extLst>
          </p:cNvPr>
          <p:cNvPicPr>
            <a:picLocks noChangeAspect="1"/>
          </p:cNvPicPr>
          <p:nvPr/>
        </p:nvPicPr>
        <p:blipFill>
          <a:blip r:embed="rId2"/>
          <a:stretch>
            <a:fillRect/>
          </a:stretch>
        </p:blipFill>
        <p:spPr>
          <a:xfrm>
            <a:off x="5424524" y="1013458"/>
            <a:ext cx="3385032" cy="3599793"/>
          </a:xfrm>
          <a:prstGeom prst="rect">
            <a:avLst/>
          </a:prstGeom>
        </p:spPr>
      </p:pic>
      <p:pic>
        <p:nvPicPr>
          <p:cNvPr id="11" name="图片 10">
            <a:extLst>
              <a:ext uri="{FF2B5EF4-FFF2-40B4-BE49-F238E27FC236}">
                <a16:creationId xmlns:a16="http://schemas.microsoft.com/office/drawing/2014/main" id="{3429472E-0D93-4D05-A8D4-F8DA127A7F8D}"/>
              </a:ext>
            </a:extLst>
          </p:cNvPr>
          <p:cNvPicPr>
            <a:picLocks noChangeAspect="1"/>
          </p:cNvPicPr>
          <p:nvPr/>
        </p:nvPicPr>
        <p:blipFill>
          <a:blip r:embed="rId3"/>
          <a:stretch>
            <a:fillRect/>
          </a:stretch>
        </p:blipFill>
        <p:spPr>
          <a:xfrm>
            <a:off x="155206" y="2313733"/>
            <a:ext cx="5186816" cy="1350062"/>
          </a:xfrm>
          <a:prstGeom prst="rect">
            <a:avLst/>
          </a:prstGeom>
        </p:spPr>
      </p:pic>
    </p:spTree>
    <p:extLst>
      <p:ext uri="{BB962C8B-B14F-4D97-AF65-F5344CB8AC3E}">
        <p14:creationId xmlns:p14="http://schemas.microsoft.com/office/powerpoint/2010/main" val="332019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1+#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FECD662-FC12-4989-9BD9-0A8F512DF9E3}"/>
              </a:ext>
            </a:extLst>
          </p:cNvPr>
          <p:cNvPicPr>
            <a:picLocks noChangeAspect="1"/>
          </p:cNvPicPr>
          <p:nvPr/>
        </p:nvPicPr>
        <p:blipFill>
          <a:blip r:embed="rId2"/>
          <a:stretch>
            <a:fillRect/>
          </a:stretch>
        </p:blipFill>
        <p:spPr>
          <a:xfrm>
            <a:off x="3911982" y="985895"/>
            <a:ext cx="4633877" cy="3877325"/>
          </a:xfrm>
          <a:prstGeom prst="rect">
            <a:avLst/>
          </a:prstGeom>
        </p:spPr>
      </p:pic>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552574" y="54323"/>
            <a:ext cx="7636329" cy="1323439"/>
          </a:xfrm>
          <a:prstGeom prst="rect">
            <a:avLst/>
          </a:prstGeom>
          <a:noFill/>
        </p:spPr>
        <p:txBody>
          <a:bodyPr wrap="square" rtlCol="0">
            <a:spAutoFit/>
          </a:bodyPr>
          <a:lstStyle/>
          <a:p>
            <a:pPr algn="ctr"/>
            <a:r>
              <a:rPr lang="zh-CN" altLang="en-US" sz="4000" dirty="0">
                <a:solidFill>
                  <a:schemeClr val="bg1"/>
                </a:solidFill>
                <a:latin typeface="Times New Roman" panose="02020603050405020304" pitchFamily="18" charset="0"/>
                <a:ea typeface="黑体" panose="02010609060101010101" pitchFamily="49" charset="-122"/>
              </a:rPr>
              <a:t>习  题</a:t>
            </a:r>
            <a:endParaRPr lang="zh-CN" altLang="zh-CN" sz="4000" dirty="0">
              <a:solidFill>
                <a:schemeClr val="bg1"/>
              </a:solidFill>
              <a:latin typeface="Times New Roman" panose="02020603050405020304" pitchFamily="18" charset="0"/>
              <a:ea typeface="黑体" panose="02010609060101010101" pitchFamily="49" charset="-122"/>
            </a:endParaRPr>
          </a:p>
          <a:p>
            <a:pPr algn="ctr"/>
            <a:endParaRPr lang="zh-CN" altLang="en-US" sz="4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 name="矩形 1">
            <a:extLst>
              <a:ext uri="{FF2B5EF4-FFF2-40B4-BE49-F238E27FC236}">
                <a16:creationId xmlns:a16="http://schemas.microsoft.com/office/drawing/2014/main" id="{DBABBEC0-DF78-47DD-AD2F-AACB0D69C289}"/>
              </a:ext>
            </a:extLst>
          </p:cNvPr>
          <p:cNvSpPr/>
          <p:nvPr/>
        </p:nvSpPr>
        <p:spPr>
          <a:xfrm>
            <a:off x="802558" y="985895"/>
            <a:ext cx="2987031" cy="2169825"/>
          </a:xfrm>
          <a:prstGeom prst="rect">
            <a:avLst/>
          </a:prstGeom>
        </p:spPr>
        <p:txBody>
          <a:bodyPr wrap="square">
            <a:spAutoFit/>
          </a:bodyPr>
          <a:lstStyle/>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10-6</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图</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10-22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所示为用直动式比例压力阀的注塑机控制系统</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试参照书中同类系统叙述系统的工作过程。</a:t>
            </a:r>
          </a:p>
          <a:p>
            <a:pPr indent="450000">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zh-CN"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3112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552574" y="54323"/>
            <a:ext cx="7636329" cy="1323439"/>
          </a:xfrm>
          <a:prstGeom prst="rect">
            <a:avLst/>
          </a:prstGeom>
          <a:noFill/>
        </p:spPr>
        <p:txBody>
          <a:bodyPr wrap="square" rtlCol="0">
            <a:spAutoFit/>
          </a:bodyPr>
          <a:lstStyle/>
          <a:p>
            <a:pPr algn="ctr"/>
            <a:r>
              <a:rPr lang="zh-CN" altLang="en-US" sz="4000" dirty="0">
                <a:solidFill>
                  <a:schemeClr val="bg1"/>
                </a:solidFill>
                <a:latin typeface="Times New Roman" panose="02020603050405020304" pitchFamily="18" charset="0"/>
                <a:ea typeface="黑体" panose="02010609060101010101" pitchFamily="49" charset="-122"/>
              </a:rPr>
              <a:t>习  题</a:t>
            </a:r>
            <a:endParaRPr lang="zh-CN" altLang="zh-CN" sz="4000" dirty="0">
              <a:solidFill>
                <a:schemeClr val="bg1"/>
              </a:solidFill>
              <a:latin typeface="Times New Roman" panose="02020603050405020304" pitchFamily="18" charset="0"/>
              <a:ea typeface="黑体" panose="02010609060101010101" pitchFamily="49" charset="-122"/>
            </a:endParaRPr>
          </a:p>
          <a:p>
            <a:pPr algn="ctr"/>
            <a:endParaRPr lang="zh-CN" altLang="en-US" sz="4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 name="矩形 1">
            <a:extLst>
              <a:ext uri="{FF2B5EF4-FFF2-40B4-BE49-F238E27FC236}">
                <a16:creationId xmlns:a16="http://schemas.microsoft.com/office/drawing/2014/main" id="{DBABBEC0-DF78-47DD-AD2F-AACB0D69C289}"/>
              </a:ext>
            </a:extLst>
          </p:cNvPr>
          <p:cNvSpPr/>
          <p:nvPr/>
        </p:nvSpPr>
        <p:spPr>
          <a:xfrm>
            <a:off x="802558" y="916097"/>
            <a:ext cx="7481017" cy="870751"/>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10-7</a:t>
            </a:r>
            <a:r>
              <a:rPr lang="zh-CN" altLang="zh-CN" dirty="0">
                <a:latin typeface="Times New Roman" panose="02020603050405020304" pitchFamily="18" charset="0"/>
                <a:ea typeface="黑体" panose="02010609060101010101" pitchFamily="49" charset="-122"/>
              </a:rPr>
              <a:t>　图</a:t>
            </a:r>
            <a:r>
              <a:rPr lang="en-US" altLang="zh-CN" dirty="0">
                <a:latin typeface="Times New Roman" panose="02020603050405020304" pitchFamily="18" charset="0"/>
                <a:ea typeface="黑体" panose="02010609060101010101" pitchFamily="49" charset="-122"/>
              </a:rPr>
              <a:t>10-23</a:t>
            </a:r>
            <a:r>
              <a:rPr lang="zh-CN" altLang="zh-CN" dirty="0">
                <a:latin typeface="Times New Roman" panose="02020603050405020304" pitchFamily="18" charset="0"/>
                <a:ea typeface="黑体" panose="02010609060101010101" pitchFamily="49" charset="-122"/>
              </a:rPr>
              <a:t>所示为双液压缸折弯机同步电液比例控制系统</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试说明系统工作情况。</a:t>
            </a:r>
          </a:p>
        </p:txBody>
      </p:sp>
      <p:pic>
        <p:nvPicPr>
          <p:cNvPr id="3" name="图片 2">
            <a:extLst>
              <a:ext uri="{FF2B5EF4-FFF2-40B4-BE49-F238E27FC236}">
                <a16:creationId xmlns:a16="http://schemas.microsoft.com/office/drawing/2014/main" id="{1246962E-FE54-476C-B0E5-C1E88DEF5101}"/>
              </a:ext>
            </a:extLst>
          </p:cNvPr>
          <p:cNvPicPr>
            <a:picLocks noChangeAspect="1"/>
          </p:cNvPicPr>
          <p:nvPr/>
        </p:nvPicPr>
        <p:blipFill>
          <a:blip r:embed="rId2"/>
          <a:stretch>
            <a:fillRect/>
          </a:stretch>
        </p:blipFill>
        <p:spPr>
          <a:xfrm>
            <a:off x="2704524" y="1545896"/>
            <a:ext cx="4023709" cy="3337849"/>
          </a:xfrm>
          <a:prstGeom prst="rect">
            <a:avLst/>
          </a:prstGeom>
        </p:spPr>
      </p:pic>
    </p:spTree>
    <p:extLst>
      <p:ext uri="{BB962C8B-B14F-4D97-AF65-F5344CB8AC3E}">
        <p14:creationId xmlns:p14="http://schemas.microsoft.com/office/powerpoint/2010/main" val="177149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552574" y="54323"/>
            <a:ext cx="7636329" cy="1323439"/>
          </a:xfrm>
          <a:prstGeom prst="rect">
            <a:avLst/>
          </a:prstGeom>
          <a:noFill/>
        </p:spPr>
        <p:txBody>
          <a:bodyPr wrap="square" rtlCol="0">
            <a:spAutoFit/>
          </a:bodyPr>
          <a:lstStyle/>
          <a:p>
            <a:pPr algn="ctr"/>
            <a:r>
              <a:rPr lang="zh-CN" altLang="en-US" sz="4000" dirty="0">
                <a:solidFill>
                  <a:schemeClr val="bg1"/>
                </a:solidFill>
                <a:latin typeface="Times New Roman" panose="02020603050405020304" pitchFamily="18" charset="0"/>
                <a:ea typeface="黑体" panose="02010609060101010101" pitchFamily="49" charset="-122"/>
              </a:rPr>
              <a:t>习  题</a:t>
            </a:r>
            <a:endParaRPr lang="zh-CN" altLang="zh-CN" sz="4000" dirty="0">
              <a:solidFill>
                <a:schemeClr val="bg1"/>
              </a:solidFill>
              <a:latin typeface="Times New Roman" panose="02020603050405020304" pitchFamily="18" charset="0"/>
              <a:ea typeface="黑体" panose="02010609060101010101" pitchFamily="49" charset="-122"/>
            </a:endParaRPr>
          </a:p>
          <a:p>
            <a:pPr algn="ctr"/>
            <a:endParaRPr lang="zh-CN" altLang="en-US" sz="4000" dirty="0">
              <a:solidFill>
                <a:schemeClr val="bg1"/>
              </a:solidFill>
              <a:latin typeface="Times New Roman" panose="02020603050405020304" pitchFamily="18" charset="0"/>
              <a:ea typeface="黑体" panose="02010609060101010101" pitchFamily="49" charset="-122"/>
            </a:endParaRP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ndParaRPr>
          </a:p>
        </p:txBody>
      </p:sp>
      <p:sp>
        <p:nvSpPr>
          <p:cNvPr id="2" name="矩形 1">
            <a:extLst>
              <a:ext uri="{FF2B5EF4-FFF2-40B4-BE49-F238E27FC236}">
                <a16:creationId xmlns:a16="http://schemas.microsoft.com/office/drawing/2014/main" id="{DBABBEC0-DF78-47DD-AD2F-AACB0D69C289}"/>
              </a:ext>
            </a:extLst>
          </p:cNvPr>
          <p:cNvSpPr/>
          <p:nvPr/>
        </p:nvSpPr>
        <p:spPr>
          <a:xfrm>
            <a:off x="802558" y="916097"/>
            <a:ext cx="7660798" cy="870751"/>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10-8</a:t>
            </a:r>
            <a:r>
              <a:rPr lang="zh-CN" altLang="zh-CN" dirty="0">
                <a:latin typeface="Times New Roman" panose="02020603050405020304" pitchFamily="18" charset="0"/>
                <a:ea typeface="黑体" panose="02010609060101010101" pitchFamily="49" charset="-122"/>
              </a:rPr>
              <a:t>　图</a:t>
            </a:r>
            <a:r>
              <a:rPr lang="en-US" altLang="zh-CN" dirty="0">
                <a:latin typeface="Times New Roman" panose="02020603050405020304" pitchFamily="18" charset="0"/>
                <a:ea typeface="黑体" panose="02010609060101010101" pitchFamily="49" charset="-122"/>
              </a:rPr>
              <a:t>10-24</a:t>
            </a:r>
            <a:r>
              <a:rPr lang="zh-CN" altLang="zh-CN" dirty="0">
                <a:latin typeface="Times New Roman" panose="02020603050405020304" pitchFamily="18" charset="0"/>
                <a:ea typeface="黑体" panose="02010609060101010101" pitchFamily="49" charset="-122"/>
              </a:rPr>
              <a:t>所示为四通伺服阀控制的机液伺服控制系统</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试阐述工作原理</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画出系统的框图</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并求出其输入</a:t>
            </a:r>
            <a:r>
              <a:rPr lang="en-US" altLang="zh-CN" i="1" dirty="0">
                <a:latin typeface="Times New Roman" panose="02020603050405020304" pitchFamily="18" charset="0"/>
                <a:ea typeface="黑体" panose="02010609060101010101" pitchFamily="49" charset="-122"/>
              </a:rPr>
              <a:t>x</a:t>
            </a:r>
            <a:r>
              <a:rPr lang="zh-CN" altLang="zh-CN" dirty="0">
                <a:latin typeface="Times New Roman" panose="02020603050405020304" pitchFamily="18" charset="0"/>
                <a:ea typeface="黑体" panose="02010609060101010101" pitchFamily="49" charset="-122"/>
              </a:rPr>
              <a:t>与输出</a:t>
            </a:r>
            <a:r>
              <a:rPr lang="en-US" altLang="zh-CN" i="1" dirty="0">
                <a:latin typeface="Times New Roman" panose="02020603050405020304" pitchFamily="18" charset="0"/>
                <a:ea typeface="黑体" panose="02010609060101010101" pitchFamily="49" charset="-122"/>
              </a:rPr>
              <a:t>y</a:t>
            </a:r>
            <a:r>
              <a:rPr lang="zh-CN" altLang="zh-CN" dirty="0">
                <a:latin typeface="Times New Roman" panose="02020603050405020304" pitchFamily="18" charset="0"/>
                <a:ea typeface="黑体" panose="02010609060101010101" pitchFamily="49" charset="-122"/>
              </a:rPr>
              <a:t>之比。</a:t>
            </a:r>
          </a:p>
        </p:txBody>
      </p:sp>
      <p:pic>
        <p:nvPicPr>
          <p:cNvPr id="4" name="图片 3">
            <a:extLst>
              <a:ext uri="{FF2B5EF4-FFF2-40B4-BE49-F238E27FC236}">
                <a16:creationId xmlns:a16="http://schemas.microsoft.com/office/drawing/2014/main" id="{362B9FDB-CFC2-45B7-B964-12B653D8F985}"/>
              </a:ext>
            </a:extLst>
          </p:cNvPr>
          <p:cNvPicPr>
            <a:picLocks noChangeAspect="1"/>
          </p:cNvPicPr>
          <p:nvPr/>
        </p:nvPicPr>
        <p:blipFill>
          <a:blip r:embed="rId2"/>
          <a:stretch>
            <a:fillRect/>
          </a:stretch>
        </p:blipFill>
        <p:spPr>
          <a:xfrm>
            <a:off x="2511297" y="1839427"/>
            <a:ext cx="3718882" cy="2903472"/>
          </a:xfrm>
          <a:prstGeom prst="rect">
            <a:avLst/>
          </a:prstGeom>
        </p:spPr>
      </p:pic>
    </p:spTree>
    <p:extLst>
      <p:ext uri="{BB962C8B-B14F-4D97-AF65-F5344CB8AC3E}">
        <p14:creationId xmlns:p14="http://schemas.microsoft.com/office/powerpoint/2010/main" val="189027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35406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2081</TotalTime>
  <Words>5741</Words>
  <Application>Microsoft Office PowerPoint</Application>
  <PresentationFormat>全屏显示(16:9)</PresentationFormat>
  <Paragraphs>373</Paragraphs>
  <Slides>96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96</vt:i4>
      </vt:variant>
    </vt:vector>
  </HeadingPairs>
  <TitlesOfParts>
    <vt:vector size="107" baseType="lpstr">
      <vt:lpstr>Droid Sans</vt:lpstr>
      <vt:lpstr>Open Sans</vt:lpstr>
      <vt:lpstr>等线</vt:lpstr>
      <vt:lpstr>方正正中黑简体</vt:lpstr>
      <vt:lpstr>方正中倩简体</vt:lpstr>
      <vt:lpstr>黑体</vt:lpstr>
      <vt:lpstr>宋体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dc:creator>
  <cp:lastModifiedBy>Administrator</cp:lastModifiedBy>
  <cp:revision>349</cp:revision>
  <dcterms:created xsi:type="dcterms:W3CDTF">2017-08-24T00:38:37Z</dcterms:created>
  <dcterms:modified xsi:type="dcterms:W3CDTF">2017-10-26T03:51:27Z</dcterms:modified>
</cp:coreProperties>
</file>