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7" r:id="rId3"/>
    <p:sldId id="295" r:id="rId5"/>
    <p:sldId id="431" r:id="rId6"/>
    <p:sldId id="510" r:id="rId7"/>
    <p:sldId id="507" r:id="rId8"/>
    <p:sldId id="511" r:id="rId9"/>
    <p:sldId id="512" r:id="rId10"/>
    <p:sldId id="506" r:id="rId11"/>
    <p:sldId id="519" r:id="rId12"/>
    <p:sldId id="513" r:id="rId13"/>
    <p:sldId id="514" r:id="rId14"/>
    <p:sldId id="521" r:id="rId15"/>
    <p:sldId id="517" r:id="rId16"/>
    <p:sldId id="522" r:id="rId17"/>
    <p:sldId id="516" r:id="rId18"/>
    <p:sldId id="515" r:id="rId19"/>
    <p:sldId id="505" r:id="rId20"/>
    <p:sldId id="296" r:id="rId21"/>
    <p:sldId id="490" r:id="rId22"/>
    <p:sldId id="487"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E4D0"/>
    <a:srgbClr val="FFFF99"/>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5320" autoAdjust="0"/>
  </p:normalViewPr>
  <p:slideViewPr>
    <p:cSldViewPr>
      <p:cViewPr varScale="1">
        <p:scale>
          <a:sx n="91" d="100"/>
          <a:sy n="91" d="100"/>
        </p:scale>
        <p:origin x="113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204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vl1pPr>
          </a:lstStyle>
          <a:p>
            <a:pPr>
              <a:defRPr/>
            </a:pPr>
            <a:endParaRPr lang="en-US" altLang="zh-CN"/>
          </a:p>
        </p:txBody>
      </p:sp>
      <p:sp>
        <p:nvSpPr>
          <p:cNvPr id="8499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vl1pPr>
          </a:lstStyle>
          <a:p>
            <a:pPr>
              <a:defRPr/>
            </a:pPr>
            <a:endParaRPr lang="en-US" altLang="zh-CN"/>
          </a:p>
        </p:txBody>
      </p:sp>
      <p:sp>
        <p:nvSpPr>
          <p:cNvPr id="8499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vl1pPr>
          </a:lstStyle>
          <a:p>
            <a:pPr>
              <a:defRPr/>
            </a:pPr>
            <a:endParaRPr lang="en-US" altLang="zh-CN"/>
          </a:p>
        </p:txBody>
      </p:sp>
      <p:sp>
        <p:nvSpPr>
          <p:cNvPr id="8499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a:lvl1pPr>
          </a:lstStyle>
          <a:p>
            <a:pPr>
              <a:defRPr/>
            </a:pPr>
            <a:fld id="{6CA68E01-8E16-456C-9169-11DF1CF33BE1}"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vl1pPr>
          </a:lstStyle>
          <a:p>
            <a:pPr>
              <a:defRPr/>
            </a:pPr>
            <a:endParaRPr lang="en-US" altLang="zh-CN"/>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vl1pPr>
          </a:lstStyle>
          <a:p>
            <a:pPr>
              <a:defRPr/>
            </a:pPr>
            <a:endParaRPr lang="en-US" altLang="zh-CN"/>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vl1pPr>
          </a:lstStyle>
          <a:p>
            <a:pPr>
              <a:defRPr/>
            </a:pPr>
            <a:endParaRPr lang="en-US" altLang="zh-CN"/>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a:lvl1pPr>
          </a:lstStyle>
          <a:p>
            <a:pPr>
              <a:defRPr/>
            </a:pPr>
            <a:fld id="{DE7420CE-B9AB-4D68-A2B3-3E586080677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12ED14A-B3E2-425A-B0B3-A177B26B0501}" type="slidenum">
              <a:rPr lang="en-US" altLang="zh-CN" smtClean="0"/>
            </a:fld>
            <a:endParaRPr lang="en-US" altLang="zh-CN"/>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12ED14A-B3E2-425A-B0B3-A177B26B0501}" type="slidenum">
              <a:rPr lang="en-US" altLang="zh-CN" smtClean="0"/>
            </a:fld>
            <a:endParaRPr lang="en-US" altLang="zh-CN"/>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12ED14A-B3E2-425A-B0B3-A177B26B0501}" type="slidenum">
              <a:rPr lang="en-US" altLang="zh-CN" smtClean="0"/>
            </a:fld>
            <a:endParaRPr lang="en-US" altLang="zh-CN"/>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4" name="Picture 16" descr="未标题-1 拷贝"/>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10137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endParaRPr lang="zh-CN" altLang="en-US"/>
          </a:p>
        </p:txBody>
      </p:sp>
      <p:sp>
        <p:nvSpPr>
          <p:cNvPr id="10137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CF5D4924-AA54-47D3-894B-171E592B68DE}"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66BEEDB-2A0B-4DC2-AB83-202671C8E209}"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2BFEB51-B069-4A9A-A1DA-570FDC466296}"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5A9E370-7543-44F3-A299-79C3EEA9730C}"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09020D9-156C-4CF0-A82B-CBEB7892675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717314A-B13F-4AF1-8CAE-C52665E3D5E2}"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0D726DB7-EDA2-4AB9-8DA2-B602CB4991C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2E8DF768-A72A-4946-89DF-656276D8820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8FEDAA1-D362-4B40-8C5C-82FA92CF9144}"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5B22D35-26D7-4EEA-B120-D49CBAA38F2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9744476-AC96-4BCE-A41E-2164431D002D}"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未标题-2 拷贝"/>
          <p:cNvPicPr>
            <a:picLocks noChangeAspect="1" noChangeArrowheads="1"/>
          </p:cNvPicPr>
          <p:nvPr userDrawn="1"/>
        </p:nvPicPr>
        <p:blipFill>
          <a:blip r:embed="rId12" cstate="print"/>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第二层</a:t>
            </a:r>
            <a:endParaRPr lang="zh-CN" altLang="en-US"/>
          </a:p>
          <a:p>
            <a:pPr lvl="2"/>
            <a:r>
              <a:rPr lang="zh-CN" altLang="en-US"/>
              <a:t>第三层</a:t>
            </a:r>
            <a:endParaRPr lang="zh-CN" altLang="en-US"/>
          </a:p>
          <a:p>
            <a:pPr lvl="3"/>
            <a:r>
              <a:rPr lang="zh-CN" altLang="en-US"/>
              <a:t>第四层</a:t>
            </a:r>
            <a:endParaRPr lang="zh-CN" altLang="en-US"/>
          </a:p>
          <a:p>
            <a:pPr lvl="4"/>
            <a:r>
              <a:rPr lang="zh-CN" altLang="en-US"/>
              <a:t>第五层</a:t>
            </a:r>
            <a:endParaRPr lang="zh-CN" altLang="en-US"/>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a:defRPr/>
            </a:pPr>
            <a:fld id="{1BC9BCF9-EAAB-44F6-A0CD-FFBD6AA0CDB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10"/>
          <p:cNvSpPr>
            <a:spLocks noGrp="1" noChangeArrowheads="1"/>
          </p:cNvSpPr>
          <p:nvPr>
            <p:ph type="ctrTitle"/>
          </p:nvPr>
        </p:nvSpPr>
        <p:spPr>
          <a:xfrm>
            <a:off x="384048" y="1459538"/>
            <a:ext cx="7772400" cy="1470025"/>
          </a:xfrm>
        </p:spPr>
        <p:txBody>
          <a:bodyPr/>
          <a:lstStyle/>
          <a:p>
            <a:pPr eaLnBrk="1" hangingPunct="1"/>
            <a:r>
              <a:rPr lang="zh-CN" altLang="en-US" dirty="0">
                <a:latin typeface="黑体" panose="02010609060101010101" pitchFamily="49" charset="-122"/>
                <a:ea typeface="黑体" panose="02010609060101010101" pitchFamily="49" charset="-122"/>
              </a:rPr>
              <a:t>液压传动及控制（乙）</a:t>
            </a:r>
            <a:endParaRPr lang="en-US" dirty="0">
              <a:latin typeface="黑体" panose="02010609060101010101" pitchFamily="49" charset="-122"/>
              <a:ea typeface="黑体" panose="02010609060101010101" pitchFamily="49" charset="-122"/>
            </a:endParaRPr>
          </a:p>
        </p:txBody>
      </p:sp>
      <p:pic>
        <p:nvPicPr>
          <p:cNvPr id="4" name="Picture 3" descr="DSC00053.JPG"/>
          <p:cNvPicPr>
            <a:picLocks noChangeAspect="1"/>
          </p:cNvPicPr>
          <p:nvPr/>
        </p:nvPicPr>
        <p:blipFill>
          <a:blip r:embed="rId1" cstate="print"/>
          <a:srcRect b="16667"/>
          <a:stretch>
            <a:fillRect/>
          </a:stretch>
        </p:blipFill>
        <p:spPr>
          <a:xfrm>
            <a:off x="7168896" y="4663449"/>
            <a:ext cx="1975104" cy="2194551"/>
          </a:xfrm>
          <a:prstGeom prst="rect">
            <a:avLst/>
          </a:prstGeom>
        </p:spPr>
      </p:pic>
      <p:sp>
        <p:nvSpPr>
          <p:cNvPr id="6" name="Rectangle 11"/>
          <p:cNvSpPr txBox="1">
            <a:spLocks noChangeArrowheads="1"/>
          </p:cNvSpPr>
          <p:nvPr/>
        </p:nvSpPr>
        <p:spPr bwMode="auto">
          <a:xfrm>
            <a:off x="323528" y="3645024"/>
            <a:ext cx="7308304" cy="792088"/>
          </a:xfrm>
          <a:prstGeom prst="rect">
            <a:avLst/>
          </a:prstGeom>
          <a:noFill/>
          <a:ln w="9525">
            <a:noFill/>
            <a:miter lim="800000"/>
          </a:ln>
        </p:spPr>
        <p:txBody>
          <a:bodyPr vert="horz" wrap="square" lIns="91440" tIns="45720" rIns="91440" bIns="45720" numCol="1" anchor="t" anchorCtr="0" compatLnSpc="1"/>
          <a:lstStyle>
            <a:lvl1pPr marL="0" indent="0" algn="ctr" rtl="0" eaLnBrk="0" fontAlgn="base" hangingPunct="0">
              <a:spcBef>
                <a:spcPct val="20000"/>
              </a:spcBef>
              <a:spcAft>
                <a:spcPct val="0"/>
              </a:spcAft>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zh-CN" altLang="en-US" sz="2000" kern="0" dirty="0">
                <a:latin typeface="黑体" panose="02010609060101010101" pitchFamily="49" charset="-122"/>
                <a:ea typeface="黑体" panose="02010609060101010101" pitchFamily="49" charset="-122"/>
              </a:rPr>
              <a:t>流体动力与机电系统国家重点实验室</a:t>
            </a:r>
            <a:endParaRPr lang="en-US" altLang="zh-CN" sz="2000" kern="0" dirty="0">
              <a:latin typeface="黑体" panose="02010609060101010101" pitchFamily="49" charset="-122"/>
              <a:ea typeface="黑体" panose="02010609060101010101" pitchFamily="49" charset="-122"/>
            </a:endParaRPr>
          </a:p>
          <a:p>
            <a:pPr eaLnBrk="1" hangingPunct="1"/>
            <a:r>
              <a:rPr lang="en-US" altLang="zh-CN" sz="2000" kern="0" dirty="0">
                <a:latin typeface="黑体" panose="02010609060101010101" pitchFamily="49" charset="-122"/>
                <a:ea typeface="黑体" panose="02010609060101010101" pitchFamily="49" charset="-122"/>
              </a:rPr>
              <a:t>2021.12.6</a:t>
            </a:r>
            <a:endParaRPr lang="en-US" altLang="zh-CN" sz="2000" kern="0" dirty="0">
              <a:latin typeface="黑体" panose="02010609060101010101" pitchFamily="49" charset="-122"/>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电液伺服阀的特性分析</a:t>
            </a:r>
            <a:endParaRPr lang="en-US" altLang="zh-CN" sz="2400" dirty="0">
              <a:solidFill>
                <a:schemeClr val="accent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5" name="矩形 4"/>
              <p:cNvSpPr/>
              <p:nvPr/>
            </p:nvSpPr>
            <p:spPr>
              <a:xfrm>
                <a:off x="1961736" y="1252015"/>
                <a:ext cx="4671535" cy="461665"/>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伺服阀流量</a:t>
                </a:r>
                <a:r>
                  <a:rPr lang="en-US" altLang="zh-CN" sz="2400" dirty="0">
                    <a:ln w="0"/>
                    <a:solidFill>
                      <a:srgbClr val="C00000"/>
                    </a:solidFill>
                    <a:latin typeface="黑体" panose="02010609060101010101" pitchFamily="49" charset="-122"/>
                    <a:ea typeface="黑体" panose="02010609060101010101" pitchFamily="49" charset="-122"/>
                  </a:rPr>
                  <a:t>-</a:t>
                </a:r>
                <a:r>
                  <a:rPr lang="zh-CN" altLang="en-US" sz="2400" dirty="0">
                    <a:ln w="0"/>
                    <a:solidFill>
                      <a:srgbClr val="C00000"/>
                    </a:solidFill>
                    <a:latin typeface="黑体" panose="02010609060101010101" pitchFamily="49" charset="-122"/>
                    <a:ea typeface="黑体" panose="02010609060101010101" pitchFamily="49" charset="-122"/>
                  </a:rPr>
                  <a:t>压力特性 </a:t>
                </a:r>
                <a14:m>
                  <m:oMath xmlns:m="http://schemas.openxmlformats.org/officeDocument/2006/math">
                    <m:sSub>
                      <m:sSubPr>
                        <m:ctrlPr>
                          <a:rPr lang="en-US" altLang="zh-CN" sz="2400" i="1" smtClean="0">
                            <a:ln w="0"/>
                            <a:solidFill>
                              <a:srgbClr val="C00000"/>
                            </a:solidFill>
                            <a:latin typeface="Cambria Math" panose="02040503050406030204" pitchFamily="18" charset="0"/>
                            <a:ea typeface="黑体" panose="02010609060101010101" pitchFamily="49" charset="-122"/>
                          </a:rPr>
                        </m:ctrlPr>
                      </m:sSubPr>
                      <m:e>
                        <m:r>
                          <a:rPr lang="en-US" altLang="zh-CN" sz="2400" b="0" i="1" smtClean="0">
                            <a:ln w="0"/>
                            <a:solidFill>
                              <a:srgbClr val="C00000"/>
                            </a:solidFill>
                            <a:latin typeface="Cambria Math" panose="02040503050406030204" pitchFamily="18" charset="0"/>
                            <a:ea typeface="黑体" panose="02010609060101010101" pitchFamily="49" charset="-122"/>
                          </a:rPr>
                          <m:t>𝑞</m:t>
                        </m:r>
                      </m:e>
                      <m:sub>
                        <m:r>
                          <a:rPr lang="en-US" altLang="zh-CN" sz="2400" b="0" i="1" smtClean="0">
                            <a:ln w="0"/>
                            <a:solidFill>
                              <a:srgbClr val="C00000"/>
                            </a:solidFill>
                            <a:latin typeface="Cambria Math" panose="02040503050406030204" pitchFamily="18" charset="0"/>
                            <a:ea typeface="黑体" panose="02010609060101010101" pitchFamily="49" charset="-122"/>
                          </a:rPr>
                          <m:t>𝐿</m:t>
                        </m:r>
                      </m:sub>
                    </m:sSub>
                  </m:oMath>
                </a14:m>
                <a:r>
                  <a:rPr lang="en-US" altLang="zh-CN" sz="2400" dirty="0">
                    <a:ln w="0"/>
                    <a:solidFill>
                      <a:srgbClr val="C00000"/>
                    </a:solidFill>
                    <a:latin typeface="黑体" panose="02010609060101010101" pitchFamily="49" charset="-122"/>
                    <a:ea typeface="黑体" panose="02010609060101010101" pitchFamily="49" charset="-122"/>
                  </a:rPr>
                  <a:t>--</a:t>
                </a:r>
                <a14:m>
                  <m:oMath xmlns:m="http://schemas.openxmlformats.org/officeDocument/2006/math">
                    <m:sSub>
                      <m:sSubPr>
                        <m:ctrlPr>
                          <a:rPr lang="en-US" altLang="zh-CN" sz="2400" i="1">
                            <a:ln w="0"/>
                            <a:solidFill>
                              <a:srgbClr val="C00000"/>
                            </a:solidFill>
                            <a:latin typeface="Cambria Math" panose="02040503050406030204" pitchFamily="18" charset="0"/>
                            <a:ea typeface="黑体" panose="02010609060101010101" pitchFamily="49" charset="-122"/>
                          </a:rPr>
                        </m:ctrlPr>
                      </m:sSubPr>
                      <m:e>
                        <m:r>
                          <a:rPr lang="en-US" altLang="zh-CN" sz="2400" b="0" i="1" smtClean="0">
                            <a:ln w="0"/>
                            <a:solidFill>
                              <a:srgbClr val="C00000"/>
                            </a:solidFill>
                            <a:latin typeface="Cambria Math" panose="02040503050406030204" pitchFamily="18" charset="0"/>
                            <a:ea typeface="黑体" panose="02010609060101010101" pitchFamily="49" charset="-122"/>
                          </a:rPr>
                          <m:t>𝑃</m:t>
                        </m:r>
                      </m:e>
                      <m:sub>
                        <m:r>
                          <a:rPr lang="en-US" altLang="zh-CN" sz="2400" i="1">
                            <a:ln w="0"/>
                            <a:solidFill>
                              <a:srgbClr val="C00000"/>
                            </a:solidFill>
                            <a:latin typeface="Cambria Math" panose="02040503050406030204" pitchFamily="18" charset="0"/>
                            <a:ea typeface="黑体" panose="02010609060101010101" pitchFamily="49" charset="-122"/>
                          </a:rPr>
                          <m:t>𝐿</m:t>
                        </m:r>
                      </m:sub>
                    </m:sSub>
                  </m:oMath>
                </a14:m>
                <a:endParaRPr lang="en-US" altLang="zh-CN" sz="2400" dirty="0">
                  <a:ln w="0"/>
                  <a:solidFill>
                    <a:srgbClr val="C00000"/>
                  </a:solidFill>
                  <a:latin typeface="黑体" panose="02010609060101010101" pitchFamily="49" charset="-122"/>
                  <a:ea typeface="黑体" panose="02010609060101010101" pitchFamily="49" charset="-122"/>
                </a:endParaRPr>
              </a:p>
            </p:txBody>
          </p:sp>
        </mc:Choice>
        <mc:Fallback>
          <p:sp>
            <p:nvSpPr>
              <p:cNvPr id="5" name="矩形 4"/>
              <p:cNvSpPr>
                <a:spLocks noRot="1" noChangeAspect="1" noMove="1" noResize="1" noEditPoints="1" noAdjustHandles="1" noChangeArrowheads="1" noChangeShapeType="1" noTextEdit="1"/>
              </p:cNvSpPr>
              <p:nvPr/>
            </p:nvSpPr>
            <p:spPr>
              <a:xfrm>
                <a:off x="1961736" y="1252015"/>
                <a:ext cx="4671535" cy="461665"/>
              </a:xfrm>
              <a:prstGeom prst="rect">
                <a:avLst/>
              </a:prstGeom>
              <a:blipFill rotWithShape="1">
                <a:blip r:embed="rId1"/>
                <a:stretch>
                  <a:fillRect l="-5" t="-93" r="1" b="97"/>
                </a:stretch>
              </a:blipFill>
            </p:spPr>
            <p:txBody>
              <a:bodyPr/>
              <a:lstStyle/>
              <a:p>
                <a:r>
                  <a:rPr lang="zh-CN" altLang="en-US">
                    <a:noFill/>
                  </a:rPr>
                  <a:t> </a:t>
                </a:r>
              </a:p>
            </p:txBody>
          </p:sp>
        </mc:Fallback>
      </mc:AlternateContent>
      <p:sp>
        <p:nvSpPr>
          <p:cNvPr id="4" name="文本框 3"/>
          <p:cNvSpPr txBox="1"/>
          <p:nvPr/>
        </p:nvSpPr>
        <p:spPr>
          <a:xfrm>
            <a:off x="362356" y="1721134"/>
            <a:ext cx="8242092" cy="1083438"/>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定义：负载下阀芯做某一位移通过阀口流量与负载压力间关系</a:t>
            </a:r>
            <a:endParaRPr lang="en-US" altLang="zh-CN" dirty="0">
              <a:latin typeface="黑体" panose="02010609060101010101" pitchFamily="49" charset="-122"/>
              <a:ea typeface="黑体" panose="02010609060101010101" pitchFamily="49" charset="-122"/>
            </a:endParaRPr>
          </a:p>
          <a:p>
            <a:pPr marL="285750" indent="-285750">
              <a:lnSpc>
                <a:spcPct val="125000"/>
              </a:lnSpc>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意义：表述稳态时输入电流、负载流浪和负载压降之间函数关系</a:t>
            </a:r>
            <a:endParaRPr lang="en-US" altLang="zh-CN" dirty="0">
              <a:latin typeface="黑体" panose="02010609060101010101" pitchFamily="49" charset="-122"/>
              <a:ea typeface="黑体" panose="02010609060101010101" pitchFamily="49" charset="-122"/>
            </a:endParaRPr>
          </a:p>
          <a:p>
            <a:pPr marL="285750" indent="-285750">
              <a:lnSpc>
                <a:spcPct val="125000"/>
              </a:lnSpc>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确定伺服阀类型，估计伺服阀规格，以便所要求的负载流量和负载压力匹配</a:t>
            </a:r>
            <a:endParaRPr lang="en-US" altLang="zh-CN" dirty="0">
              <a:latin typeface="黑体" panose="02010609060101010101" pitchFamily="49" charset="-122"/>
              <a:ea typeface="黑体" panose="02010609060101010101" pitchFamily="49" charset="-122"/>
            </a:endParaRPr>
          </a:p>
        </p:txBody>
      </p:sp>
      <p:sp>
        <p:nvSpPr>
          <p:cNvPr id="14" name="矩形 13"/>
          <p:cNvSpPr/>
          <p:nvPr/>
        </p:nvSpPr>
        <p:spPr>
          <a:xfrm>
            <a:off x="539552" y="1224383"/>
            <a:ext cx="1422184"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静态特性</a:t>
            </a:r>
            <a:endPar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16" name="Content Placeholder 2"/>
          <p:cNvSpPr txBox="1"/>
          <p:nvPr/>
        </p:nvSpPr>
        <p:spPr bwMode="auto">
          <a:xfrm>
            <a:off x="1080987" y="6374407"/>
            <a:ext cx="3632797" cy="47069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kern="0" dirty="0">
                <a:latin typeface="黑体" panose="02010609060101010101" pitchFamily="49" charset="-122"/>
                <a:ea typeface="黑体" panose="02010609060101010101" pitchFamily="49" charset="-122"/>
              </a:rPr>
              <a:t>图 零开口伺服阀流量</a:t>
            </a:r>
            <a:r>
              <a:rPr lang="en-US" altLang="zh-CN" sz="1600" kern="0" dirty="0">
                <a:latin typeface="黑体" panose="02010609060101010101" pitchFamily="49" charset="-122"/>
                <a:ea typeface="黑体" panose="02010609060101010101" pitchFamily="49" charset="-122"/>
              </a:rPr>
              <a:t>-</a:t>
            </a:r>
            <a:r>
              <a:rPr lang="zh-CN" altLang="en-US" sz="1600" kern="0" dirty="0">
                <a:latin typeface="黑体" panose="02010609060101010101" pitchFamily="49" charset="-122"/>
                <a:ea typeface="黑体" panose="02010609060101010101" pitchFamily="49" charset="-122"/>
              </a:rPr>
              <a:t>压力特性曲线</a:t>
            </a:r>
            <a:endParaRPr lang="en-US" altLang="zh-CN" sz="1600" kern="0" dirty="0">
              <a:latin typeface="黑体" panose="02010609060101010101" pitchFamily="49" charset="-122"/>
              <a:ea typeface="黑体" panose="02010609060101010101" pitchFamily="49" charset="-122"/>
            </a:endParaRPr>
          </a:p>
        </p:txBody>
      </p:sp>
      <p:sp>
        <p:nvSpPr>
          <p:cNvPr id="17" name="文本框 16"/>
          <p:cNvSpPr txBox="1"/>
          <p:nvPr/>
        </p:nvSpPr>
        <p:spPr>
          <a:xfrm>
            <a:off x="4699597" y="2948883"/>
            <a:ext cx="3622594"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dirty="0">
                <a:solidFill>
                  <a:schemeClr val="tx1"/>
                </a:solidFill>
                <a:latin typeface="黑体" panose="02010609060101010101" pitchFamily="49" charset="-122"/>
                <a:ea typeface="黑体" panose="02010609060101010101" pitchFamily="49" charset="-122"/>
              </a:rPr>
              <a:t>输入电流为一定值时，</a:t>
            </a:r>
            <a:endParaRPr lang="en-US" altLang="zh-CN" dirty="0">
              <a:solidFill>
                <a:schemeClr val="tx1"/>
              </a:solidFill>
              <a:latin typeface="黑体" panose="02010609060101010101" pitchFamily="49" charset="-122"/>
              <a:ea typeface="黑体" panose="02010609060101010101" pitchFamily="49" charset="-122"/>
            </a:endParaRPr>
          </a:p>
          <a:p>
            <a:r>
              <a:rPr lang="zh-CN" altLang="en-US" dirty="0">
                <a:solidFill>
                  <a:schemeClr val="tx1"/>
                </a:solidFill>
                <a:latin typeface="黑体" panose="02010609060101010101" pitchFamily="49" charset="-122"/>
                <a:ea typeface="黑体" panose="02010609060101010101" pitchFamily="49" charset="-122"/>
              </a:rPr>
              <a:t>不同负载压力下输出负载流量</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文本框 17"/>
          <p:cNvSpPr txBox="1"/>
          <p:nvPr/>
        </p:nvSpPr>
        <p:spPr>
          <a:xfrm>
            <a:off x="4860032" y="5380132"/>
            <a:ext cx="3438305"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latin typeface="+mn-ea"/>
              </a:rPr>
              <a:t>流量控制伺服阀功率滑阀位移与输入电流近似成比例，负载流量特性曲线形状与功率滑阀压力流量特性曲线形状近似相同</a:t>
            </a:r>
            <a:endParaRPr lang="zh-CN" altLang="en-US" dirty="0">
              <a:latin typeface="+mn-ea"/>
            </a:endParaRPr>
          </a:p>
        </p:txBody>
      </p:sp>
      <mc:AlternateContent xmlns:mc="http://schemas.openxmlformats.org/markup-compatibility/2006">
        <mc:Choice xmlns:a14="http://schemas.microsoft.com/office/drawing/2010/main" Requires="a14">
          <p:sp>
            <p:nvSpPr>
              <p:cNvPr id="19" name="文本框 18"/>
              <p:cNvSpPr txBox="1"/>
              <p:nvPr/>
            </p:nvSpPr>
            <p:spPr>
              <a:xfrm>
                <a:off x="4743852" y="4351166"/>
                <a:ext cx="3893794" cy="78040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𝐶</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𝐿</m:t>
                                      </m:r>
                                    </m:sub>
                                  </m:sSub>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m:t>
                                      </m:r>
                                    </m:sub>
                                  </m:sSub>
                                </m:den>
                              </m:f>
                            </m:e>
                          </m:d>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𝑐𝑜𝑛𝑠𝑡</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𝑑</m:t>
                              </m:r>
                            </m:sub>
                          </m:sSub>
                          <m:r>
                            <a:rPr lang="zh-CN" altLang="en-US" b="0" i="1" smtClean="0">
                              <a:latin typeface="Cambria Math" panose="02040503050406030204" pitchFamily="18" charset="0"/>
                            </a:rPr>
                            <m:t>𝜔</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num>
                        <m:den>
                          <m:r>
                            <a:rPr lang="en-US" altLang="zh-CN" b="0" i="1" smtClean="0">
                              <a:latin typeface="Cambria Math" panose="02040503050406030204" pitchFamily="18" charset="0"/>
                            </a:rPr>
                            <m:t>2</m:t>
                          </m:r>
                          <m:rad>
                            <m:radPr>
                              <m:degHide m:val="on"/>
                              <m:ctrlPr>
                                <a:rPr lang="en-US" altLang="zh-CN" b="0" i="1" smtClean="0">
                                  <a:latin typeface="Cambria Math" panose="02040503050406030204" pitchFamily="18" charset="0"/>
                                </a:rPr>
                              </m:ctrlPr>
                            </m:radPr>
                            <m:deg/>
                            <m:e>
                              <m:r>
                                <a:rPr lang="zh-CN" altLang="en-US" b="0" i="1" smtClean="0">
                                  <a:latin typeface="Cambria Math" panose="02040503050406030204" pitchFamily="18" charset="0"/>
                                </a:rPr>
                                <m:t>𝜌</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𝑆</m:t>
                                  </m:r>
                                </m:sub>
                              </m:sSub>
                              <m:r>
                                <a:rPr lang="en-US" altLang="zh-CN" b="0" i="1" smtClean="0">
                                  <a:latin typeface="Cambria Math" panose="02040503050406030204" pitchFamily="18" charset="0"/>
                                </a:rPr>
                                <m:t>)</m:t>
                              </m:r>
                            </m:e>
                          </m:rad>
                        </m:den>
                      </m:f>
                    </m:oMath>
                  </m:oMathPara>
                </a14:m>
                <a:endParaRPr lang="zh-CN" altLang="en-US" dirty="0"/>
              </a:p>
            </p:txBody>
          </p:sp>
        </mc:Choice>
        <mc:Fallback>
          <p:sp>
            <p:nvSpPr>
              <p:cNvPr id="19" name="文本框 18"/>
              <p:cNvSpPr txBox="1">
                <a:spLocks noRot="1" noChangeAspect="1" noMove="1" noResize="1" noEditPoints="1" noAdjustHandles="1" noChangeArrowheads="1" noChangeShapeType="1" noTextEdit="1"/>
              </p:cNvSpPr>
              <p:nvPr/>
            </p:nvSpPr>
            <p:spPr>
              <a:xfrm>
                <a:off x="4743852" y="4351166"/>
                <a:ext cx="3893794" cy="780406"/>
              </a:xfrm>
              <a:prstGeom prst="rect">
                <a:avLst/>
              </a:prstGeom>
              <a:blipFill rotWithShape="1">
                <a:blip r:embed="rId2"/>
                <a:stretch>
                  <a:fillRect l="-336" t="-1646" r="-317" b="-1610"/>
                </a:stretch>
              </a:blipFill>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p:sp>
        <p:nvSpPr>
          <p:cNvPr id="20" name="矩形 19"/>
          <p:cNvSpPr/>
          <p:nvPr/>
        </p:nvSpPr>
        <p:spPr>
          <a:xfrm>
            <a:off x="5072115" y="3779326"/>
            <a:ext cx="2364751" cy="400110"/>
          </a:xfrm>
          <a:prstGeom prst="rect">
            <a:avLst/>
          </a:prstGeom>
          <a:noFill/>
        </p:spPr>
        <p:txBody>
          <a:bodyPr wrap="none" lIns="91440" tIns="45720" rIns="91440" bIns="45720">
            <a:spAutoFit/>
          </a:bodyPr>
          <a:lstStyle/>
          <a:p>
            <a:pPr algn="ctr"/>
            <a:r>
              <a:rPr lang="zh-CN" altLang="en-US" sz="2000" dirty="0">
                <a:ln w="0"/>
                <a:solidFill>
                  <a:schemeClr val="accent2"/>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阀的流量</a:t>
            </a:r>
            <a:r>
              <a:rPr lang="en-US" altLang="zh-CN" sz="2000" dirty="0">
                <a:ln w="0"/>
                <a:solidFill>
                  <a:schemeClr val="accent2"/>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a:t>
            </a:r>
            <a:r>
              <a:rPr lang="zh-CN" altLang="en-US" sz="2000" dirty="0">
                <a:ln w="0"/>
                <a:solidFill>
                  <a:schemeClr val="accent2"/>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压力系数</a:t>
            </a:r>
            <a:endParaRPr lang="zh-CN" altLang="en-US" sz="2000" b="0" cap="none" spc="0" dirty="0">
              <a:ln w="0"/>
              <a:solidFill>
                <a:schemeClr val="accent2"/>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3"/>
          <a:stretch>
            <a:fillRect/>
          </a:stretch>
        </p:blipFill>
        <p:spPr>
          <a:xfrm>
            <a:off x="395536" y="2839658"/>
            <a:ext cx="4223394" cy="3901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stretch>
            <a:fillRect/>
          </a:stretch>
        </p:blipFill>
        <p:spPr>
          <a:xfrm>
            <a:off x="395536" y="1986633"/>
            <a:ext cx="5240098" cy="2377624"/>
          </a:xfrm>
          <a:prstGeom prst="rect">
            <a:avLst/>
          </a:prstGeom>
        </p:spPr>
      </p:pic>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电液伺服阀的特性分析</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7" name="矩形 6"/>
          <p:cNvSpPr/>
          <p:nvPr/>
        </p:nvSpPr>
        <p:spPr>
          <a:xfrm>
            <a:off x="467544" y="1320707"/>
            <a:ext cx="1415773"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静态特性</a:t>
            </a:r>
            <a:endPar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8" name="矩形 7"/>
          <p:cNvSpPr/>
          <p:nvPr/>
        </p:nvSpPr>
        <p:spPr>
          <a:xfrm>
            <a:off x="1979712" y="1320706"/>
            <a:ext cx="1762021" cy="461665"/>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流量特性</a:t>
            </a:r>
            <a:endParaRPr lang="en-US" altLang="zh-CN" sz="2400" dirty="0">
              <a:ln w="0"/>
              <a:solidFill>
                <a:srgbClr val="C00000"/>
              </a:solidFill>
              <a:latin typeface="黑体" panose="02010609060101010101" pitchFamily="49" charset="-122"/>
              <a:ea typeface="黑体" panose="02010609060101010101" pitchFamily="49" charset="-122"/>
            </a:endParaRPr>
          </a:p>
        </p:txBody>
      </p:sp>
      <p:sp>
        <p:nvSpPr>
          <p:cNvPr id="18" name="文本框 17"/>
          <p:cNvSpPr txBox="1"/>
          <p:nvPr/>
        </p:nvSpPr>
        <p:spPr>
          <a:xfrm>
            <a:off x="348951" y="4530593"/>
            <a:ext cx="151034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1600" dirty="0">
                <a:latin typeface="黑体" panose="02010609060101010101" pitchFamily="49" charset="-122"/>
                <a:ea typeface="黑体" panose="02010609060101010101" pitchFamily="49" charset="-122"/>
              </a:rPr>
              <a:t>→阀额定电流</a:t>
            </a:r>
            <a:endParaRPr lang="en-US" altLang="zh-CN" sz="1600" dirty="0">
              <a:latin typeface="黑体" panose="02010609060101010101" pitchFamily="49" charset="-122"/>
              <a:ea typeface="黑体" panose="02010609060101010101" pitchFamily="49" charset="-122"/>
            </a:endParaRPr>
          </a:p>
          <a:p>
            <a:r>
              <a:rPr lang="zh-CN"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额定流量值</a:t>
            </a:r>
            <a:endParaRPr lang="zh-CN" altLang="en-US" sz="1600" dirty="0">
              <a:latin typeface="黑体" panose="02010609060101010101" pitchFamily="49" charset="-122"/>
              <a:ea typeface="黑体" panose="02010609060101010101" pitchFamily="49" charset="-122"/>
            </a:endParaRPr>
          </a:p>
        </p:txBody>
      </p:sp>
      <p:cxnSp>
        <p:nvCxnSpPr>
          <p:cNvPr id="22" name="直接箭头连接符 21"/>
          <p:cNvCxnSpPr/>
          <p:nvPr/>
        </p:nvCxnSpPr>
        <p:spPr>
          <a:xfrm flipH="1">
            <a:off x="946138" y="3234740"/>
            <a:ext cx="576064" cy="1227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2"/>
          <a:stretch>
            <a:fillRect/>
          </a:stretch>
        </p:blipFill>
        <p:spPr>
          <a:xfrm>
            <a:off x="348951" y="5208371"/>
            <a:ext cx="1471106" cy="1457506"/>
          </a:xfrm>
          <a:prstGeom prst="rect">
            <a:avLst/>
          </a:prstGeom>
        </p:spPr>
      </p:pic>
      <p:sp>
        <p:nvSpPr>
          <p:cNvPr id="24" name="矩形标注 23"/>
          <p:cNvSpPr/>
          <p:nvPr/>
        </p:nvSpPr>
        <p:spPr>
          <a:xfrm>
            <a:off x="1985290" y="4791996"/>
            <a:ext cx="2379652" cy="838650"/>
          </a:xfrm>
          <a:prstGeom prst="wedgeRectCallout">
            <a:avLst>
              <a:gd name="adj1" fmla="val -53708"/>
              <a:gd name="adj2" fmla="val 81466"/>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schemeClr val="accent2"/>
                </a:solidFill>
              </a:rPr>
              <a:t>输出流量与出入电流呈回环的函数曲线</a:t>
            </a:r>
            <a:endParaRPr lang="zh-CN" altLang="en-US" dirty="0">
              <a:solidFill>
                <a:schemeClr val="accent2"/>
              </a:solidFill>
            </a:endParaRPr>
          </a:p>
        </p:txBody>
      </p:sp>
      <p:sp>
        <p:nvSpPr>
          <p:cNvPr id="25" name="矩形标注 24"/>
          <p:cNvSpPr/>
          <p:nvPr/>
        </p:nvSpPr>
        <p:spPr>
          <a:xfrm>
            <a:off x="2326454" y="5827227"/>
            <a:ext cx="2042820" cy="838650"/>
          </a:xfrm>
          <a:prstGeom prst="wedgeRectCallout">
            <a:avLst>
              <a:gd name="adj1" fmla="val -74485"/>
              <a:gd name="adj2" fmla="val 877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dirty="0">
                <a:solidFill>
                  <a:schemeClr val="accent2"/>
                </a:solidFill>
              </a:rPr>
              <a:t>流量曲线的中点轨迹：</a:t>
            </a:r>
            <a:endParaRPr lang="en-US" altLang="zh-CN" sz="1400" dirty="0">
              <a:solidFill>
                <a:schemeClr val="accent2"/>
              </a:solidFill>
            </a:endParaRPr>
          </a:p>
          <a:p>
            <a:pPr algn="ctr"/>
            <a:r>
              <a:rPr lang="zh-CN" altLang="en-US" sz="1400" dirty="0">
                <a:solidFill>
                  <a:schemeClr val="accent2"/>
                </a:solidFill>
              </a:rPr>
              <a:t>当滞环很小时，流量曲线一侧为名义流量曲线</a:t>
            </a:r>
            <a:endParaRPr lang="zh-CN" altLang="en-US" sz="1400" dirty="0">
              <a:solidFill>
                <a:schemeClr val="accent2"/>
              </a:solidFill>
            </a:endParaRPr>
          </a:p>
        </p:txBody>
      </p:sp>
      <p:sp>
        <p:nvSpPr>
          <p:cNvPr id="26" name="矩形 25"/>
          <p:cNvSpPr/>
          <p:nvPr/>
        </p:nvSpPr>
        <p:spPr>
          <a:xfrm>
            <a:off x="5728906" y="1464717"/>
            <a:ext cx="3262432" cy="400110"/>
          </a:xfrm>
          <a:prstGeom prst="rect">
            <a:avLst/>
          </a:prstGeom>
          <a:noFill/>
        </p:spPr>
        <p:txBody>
          <a:bodyPr wrap="none" lIns="91440" tIns="45720" rIns="91440" bIns="45720">
            <a:spAutoFit/>
          </a:bodyPr>
          <a:lstStyle/>
          <a:p>
            <a:pPr algn="ctr"/>
            <a:r>
              <a:rPr lang="zh-CN" altLang="en-US" sz="2000" dirty="0">
                <a:ln w="0"/>
                <a:solidFill>
                  <a:schemeClr val="accent2"/>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流量增益（流量放大系数）</a:t>
            </a:r>
            <a:endParaRPr lang="zh-CN" altLang="en-US" sz="2000" b="0" cap="none" spc="0" dirty="0">
              <a:ln w="0"/>
              <a:solidFill>
                <a:schemeClr val="accent2"/>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27" name="文本框 26"/>
              <p:cNvSpPr txBox="1"/>
              <p:nvPr/>
            </p:nvSpPr>
            <p:spPr>
              <a:xfrm>
                <a:off x="6175116" y="2040397"/>
                <a:ext cx="2326449" cy="79008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𝐿</m:t>
                                      </m:r>
                                    </m:sub>
                                  </m:sSub>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den>
                              </m:f>
                            </m:e>
                          </m:d>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𝑐𝑜𝑛𝑠𝑡</m:t>
                          </m:r>
                        </m:sub>
                      </m:sSub>
                    </m:oMath>
                  </m:oMathPara>
                </a14:m>
                <a:endParaRPr lang="zh-CN" altLang="en-US" dirty="0"/>
              </a:p>
            </p:txBody>
          </p:sp>
        </mc:Choice>
        <mc:Fallback>
          <p:sp>
            <p:nvSpPr>
              <p:cNvPr id="27" name="文本框 26"/>
              <p:cNvSpPr txBox="1">
                <a:spLocks noRot="1" noChangeAspect="1" noMove="1" noResize="1" noEditPoints="1" noAdjustHandles="1" noChangeArrowheads="1" noChangeShapeType="1" noTextEdit="1"/>
              </p:cNvSpPr>
              <p:nvPr/>
            </p:nvSpPr>
            <p:spPr>
              <a:xfrm>
                <a:off x="6175116" y="2040397"/>
                <a:ext cx="2326449" cy="790088"/>
              </a:xfrm>
              <a:prstGeom prst="rect">
                <a:avLst/>
              </a:prstGeom>
              <a:blipFill rotWithShape="1">
                <a:blip r:embed="rId3"/>
                <a:stretch>
                  <a:fillRect l="-562" t="-1625" r="-538" b="-1571"/>
                </a:stretch>
              </a:blipFill>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矩形 27"/>
              <p:cNvSpPr/>
              <p:nvPr/>
            </p:nvSpPr>
            <p:spPr>
              <a:xfrm>
                <a:off x="6175116" y="3038996"/>
                <a:ext cx="2262351" cy="91069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b="0"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𝐾</m:t>
                          </m:r>
                        </m:e>
                        <m:sub>
                          <m:r>
                            <a:rPr lang="en-US" altLang="zh-CN" b="0" i="1" kern="0" smtClean="0">
                              <a:latin typeface="Cambria Math" panose="02040503050406030204" pitchFamily="18" charset="0"/>
                              <a:ea typeface="黑体" panose="02010609060101010101" pitchFamily="49" charset="-122"/>
                            </a:rPr>
                            <m:t>𝑞</m:t>
                          </m:r>
                        </m:sub>
                      </m:sSub>
                      <m:r>
                        <a:rPr lang="en-US" altLang="zh-CN" b="0" i="1" kern="0" smtClean="0">
                          <a:latin typeface="Cambria Math" panose="02040503050406030204" pitchFamily="18" charset="0"/>
                          <a:ea typeface="黑体" panose="02010609060101010101" pitchFamily="49" charset="-122"/>
                        </a:rPr>
                        <m:t>=</m:t>
                      </m:r>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𝐶</m:t>
                          </m:r>
                        </m:e>
                        <m:sub>
                          <m:r>
                            <a:rPr lang="en-US" altLang="zh-CN" i="1" kern="0">
                              <a:latin typeface="Cambria Math" panose="02040503050406030204" pitchFamily="18" charset="0"/>
                              <a:ea typeface="黑体" panose="02010609060101010101" pitchFamily="49" charset="-122"/>
                            </a:rPr>
                            <m:t>𝑑</m:t>
                          </m:r>
                        </m:sub>
                      </m:sSub>
                      <m:r>
                        <a:rPr lang="zh-CN" altLang="en-US" i="1" kern="0">
                          <a:latin typeface="Cambria Math" panose="02040503050406030204" pitchFamily="18" charset="0"/>
                          <a:ea typeface="黑体" panose="02010609060101010101" pitchFamily="49" charset="-122"/>
                        </a:rPr>
                        <m:t>𝜔</m:t>
                      </m:r>
                      <m:rad>
                        <m:radPr>
                          <m:degHide m:val="on"/>
                          <m:ctrlPr>
                            <a:rPr lang="en-US" altLang="zh-CN" i="1" kern="0">
                              <a:latin typeface="Cambria Math" panose="02040503050406030204" pitchFamily="18" charset="0"/>
                              <a:ea typeface="黑体" panose="02010609060101010101" pitchFamily="49" charset="-122"/>
                            </a:rPr>
                          </m:ctrlPr>
                        </m:radPr>
                        <m:deg/>
                        <m:e>
                          <m:r>
                            <a:rPr lang="en-US" altLang="zh-CN" i="1" kern="0">
                              <a:latin typeface="Cambria Math" panose="02040503050406030204" pitchFamily="18" charset="0"/>
                              <a:ea typeface="黑体" panose="02010609060101010101" pitchFamily="49" charset="-122"/>
                            </a:rPr>
                            <m:t> </m:t>
                          </m:r>
                          <m:f>
                            <m:fPr>
                              <m:ctrlPr>
                                <a:rPr lang="en-US" altLang="zh-CN" i="1" kern="0">
                                  <a:latin typeface="Cambria Math" panose="02040503050406030204" pitchFamily="18" charset="0"/>
                                  <a:ea typeface="黑体" panose="02010609060101010101" pitchFamily="49" charset="-122"/>
                                </a:rPr>
                              </m:ctrlPr>
                            </m:fPr>
                            <m:num>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𝑝</m:t>
                                  </m:r>
                                </m:e>
                                <m:sub>
                                  <m:r>
                                    <a:rPr lang="en-US" altLang="zh-CN" i="1" kern="0">
                                      <a:latin typeface="Cambria Math" panose="02040503050406030204" pitchFamily="18" charset="0"/>
                                      <a:ea typeface="黑体" panose="02010609060101010101" pitchFamily="49" charset="-122"/>
                                    </a:rPr>
                                    <m:t>𝑃</m:t>
                                  </m:r>
                                </m:sub>
                              </m:sSub>
                              <m:r>
                                <a:rPr lang="en-US" altLang="zh-CN" i="1" kern="0">
                                  <a:latin typeface="Cambria Math" panose="02040503050406030204" pitchFamily="18" charset="0"/>
                                  <a:ea typeface="黑体" panose="02010609060101010101" pitchFamily="49" charset="-122"/>
                                </a:rPr>
                                <m:t>−</m:t>
                              </m:r>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𝑝</m:t>
                                  </m:r>
                                </m:e>
                                <m:sub>
                                  <m:r>
                                    <a:rPr lang="en-US" altLang="zh-CN" i="1" kern="0">
                                      <a:latin typeface="Cambria Math" panose="02040503050406030204" pitchFamily="18" charset="0"/>
                                      <a:ea typeface="黑体" panose="02010609060101010101" pitchFamily="49" charset="-122"/>
                                    </a:rPr>
                                    <m:t>𝐿</m:t>
                                  </m:r>
                                </m:sub>
                              </m:sSub>
                            </m:num>
                            <m:den>
                              <m:r>
                                <a:rPr lang="zh-CN" altLang="en-US" i="1" kern="0">
                                  <a:latin typeface="Cambria Math" panose="02040503050406030204" pitchFamily="18" charset="0"/>
                                  <a:ea typeface="黑体" panose="02010609060101010101" pitchFamily="49" charset="-122"/>
                                </a:rPr>
                                <m:t>𝜌</m:t>
                              </m:r>
                            </m:den>
                          </m:f>
                        </m:e>
                      </m:rad>
                    </m:oMath>
                  </m:oMathPara>
                </a14:m>
                <a:endParaRPr lang="zh-CN" altLang="en-US" dirty="0"/>
              </a:p>
            </p:txBody>
          </p:sp>
        </mc:Choice>
        <mc:Fallback>
          <p:sp>
            <p:nvSpPr>
              <p:cNvPr id="28" name="矩形 27"/>
              <p:cNvSpPr>
                <a:spLocks noRot="1" noChangeAspect="1" noMove="1" noResize="1" noEditPoints="1" noAdjustHandles="1" noChangeArrowheads="1" noChangeShapeType="1" noTextEdit="1"/>
              </p:cNvSpPr>
              <p:nvPr/>
            </p:nvSpPr>
            <p:spPr>
              <a:xfrm>
                <a:off x="6175116" y="3038996"/>
                <a:ext cx="2262351" cy="910699"/>
              </a:xfrm>
              <a:prstGeom prst="rect">
                <a:avLst/>
              </a:prstGeom>
              <a:blipFill rotWithShape="1">
                <a:blip r:embed="rId4"/>
                <a:stretch>
                  <a:fillRect l="-17" t="-57" r="10" b="69"/>
                </a:stretch>
              </a:blipFill>
            </p:spPr>
            <p:txBody>
              <a:bodyPr/>
              <a:lstStyle/>
              <a:p>
                <a:r>
                  <a:rPr lang="zh-CN" altLang="en-US">
                    <a:noFill/>
                  </a:rPr>
                  <a:t> </a:t>
                </a:r>
              </a:p>
            </p:txBody>
          </p:sp>
        </mc:Fallback>
      </mc:AlternateContent>
      <p:pic>
        <p:nvPicPr>
          <p:cNvPr id="32" name="图片 31"/>
          <p:cNvPicPr>
            <a:picLocks noChangeAspect="1"/>
          </p:cNvPicPr>
          <p:nvPr/>
        </p:nvPicPr>
        <p:blipFill>
          <a:blip r:embed="rId5"/>
          <a:stretch>
            <a:fillRect/>
          </a:stretch>
        </p:blipFill>
        <p:spPr>
          <a:xfrm>
            <a:off x="4812770" y="3949696"/>
            <a:ext cx="3759522" cy="2716182"/>
          </a:xfrm>
          <a:prstGeom prst="rect">
            <a:avLst/>
          </a:prstGeom>
          <a:ln>
            <a:solidFill>
              <a:schemeClr val="accent2"/>
            </a:solidFill>
          </a:ln>
        </p:spPr>
      </p:pic>
      <p:sp>
        <p:nvSpPr>
          <p:cNvPr id="33" name="文本框 32"/>
          <p:cNvSpPr txBox="1"/>
          <p:nvPr/>
        </p:nvSpPr>
        <p:spPr>
          <a:xfrm>
            <a:off x="4922307" y="4097731"/>
            <a:ext cx="839350"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1600" dirty="0">
                <a:latin typeface="黑体" panose="02010609060101010101" pitchFamily="49" charset="-122"/>
                <a:ea typeface="黑体" panose="02010609060101010101" pitchFamily="49" charset="-122"/>
              </a:rPr>
              <a:t>→滞环</a:t>
            </a:r>
            <a:endParaRPr lang="en-US" altLang="zh-CN" sz="1600" dirty="0">
              <a:latin typeface="黑体" panose="02010609060101010101" pitchFamily="49" charset="-122"/>
              <a:ea typeface="黑体" panose="02010609060101010101" pitchFamily="49" charset="-122"/>
            </a:endParaRPr>
          </a:p>
          <a:p>
            <a:r>
              <a:rPr lang="zh-CN" altLang="en-US" sz="1600" dirty="0">
                <a:latin typeface="黑体" panose="02010609060101010101" pitchFamily="49" charset="-122"/>
                <a:ea typeface="黑体" panose="02010609060101010101" pitchFamily="49" charset="-122"/>
              </a:rPr>
              <a:t>→零偏</a:t>
            </a:r>
            <a:endParaRPr lang="en-US" altLang="zh-CN" sz="1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电液伺服阀的特性分析</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7" name="矩形 6"/>
          <p:cNvSpPr/>
          <p:nvPr/>
        </p:nvSpPr>
        <p:spPr>
          <a:xfrm>
            <a:off x="467544" y="1258635"/>
            <a:ext cx="1415773"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静态特性</a:t>
            </a:r>
            <a:endPar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8" name="矩形 7"/>
          <p:cNvSpPr/>
          <p:nvPr/>
        </p:nvSpPr>
        <p:spPr>
          <a:xfrm>
            <a:off x="1979712" y="1320706"/>
            <a:ext cx="1762021" cy="461665"/>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流量特性</a:t>
            </a:r>
            <a:endParaRPr lang="en-US" altLang="zh-CN" sz="2400" dirty="0">
              <a:ln w="0"/>
              <a:solidFill>
                <a:srgbClr val="C0000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467544" y="1782371"/>
            <a:ext cx="5800725" cy="4857750"/>
          </a:xfrm>
          <a:prstGeom prst="rect">
            <a:avLst/>
          </a:prstGeom>
          <a:ln>
            <a:solidFill>
              <a:schemeClr val="accent2"/>
            </a:solidFill>
          </a:ln>
        </p:spPr>
      </p:pic>
      <p:sp>
        <p:nvSpPr>
          <p:cNvPr id="29" name="文本框 28"/>
          <p:cNvSpPr txBox="1"/>
          <p:nvPr/>
        </p:nvSpPr>
        <p:spPr>
          <a:xfrm>
            <a:off x="1043608" y="2305919"/>
            <a:ext cx="1080120"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1600" dirty="0">
                <a:latin typeface="黑体" panose="02010609060101010101" pitchFamily="49" charset="-122"/>
                <a:ea typeface="黑体" panose="02010609060101010101" pitchFamily="49" charset="-122"/>
              </a:rPr>
              <a:t>→线性度→对称度</a:t>
            </a:r>
            <a:endParaRPr lang="en-US" altLang="zh-CN" sz="16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493062" y="737547"/>
            <a:ext cx="2255402" cy="1710384"/>
          </a:xfrm>
          <a:prstGeom prst="rect">
            <a:avLst/>
          </a:prstGeom>
          <a:ln>
            <a:solidFill>
              <a:schemeClr val="accent1"/>
            </a:solidFill>
          </a:ln>
        </p:spPr>
      </p:pic>
      <p:pic>
        <p:nvPicPr>
          <p:cNvPr id="9" name="图片 8"/>
          <p:cNvPicPr>
            <a:picLocks noChangeAspect="1"/>
          </p:cNvPicPr>
          <p:nvPr/>
        </p:nvPicPr>
        <p:blipFill>
          <a:blip r:embed="rId3"/>
          <a:stretch>
            <a:fillRect/>
          </a:stretch>
        </p:blipFill>
        <p:spPr>
          <a:xfrm>
            <a:off x="6493062" y="2567076"/>
            <a:ext cx="2255402" cy="1667860"/>
          </a:xfrm>
          <a:prstGeom prst="rect">
            <a:avLst/>
          </a:prstGeom>
          <a:ln>
            <a:solidFill>
              <a:schemeClr val="accent1"/>
            </a:solidFill>
          </a:ln>
        </p:spPr>
      </p:pic>
      <p:pic>
        <p:nvPicPr>
          <p:cNvPr id="10" name="图片 9"/>
          <p:cNvPicPr>
            <a:picLocks noChangeAspect="1"/>
          </p:cNvPicPr>
          <p:nvPr/>
        </p:nvPicPr>
        <p:blipFill>
          <a:blip r:embed="rId4"/>
          <a:stretch>
            <a:fillRect/>
          </a:stretch>
        </p:blipFill>
        <p:spPr>
          <a:xfrm>
            <a:off x="6516216" y="4384735"/>
            <a:ext cx="2232248" cy="1883668"/>
          </a:xfrm>
          <a:prstGeom prst="rect">
            <a:avLst/>
          </a:prstGeom>
          <a:ln>
            <a:solidFill>
              <a:schemeClr val="accent1"/>
            </a:solidFill>
          </a:ln>
        </p:spPr>
      </p:pic>
      <p:sp>
        <p:nvSpPr>
          <p:cNvPr id="30" name="文本框 29"/>
          <p:cNvSpPr txBox="1"/>
          <p:nvPr/>
        </p:nvSpPr>
        <p:spPr>
          <a:xfrm>
            <a:off x="6531559" y="882044"/>
            <a:ext cx="80084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atin typeface="黑体" panose="02010609060101010101" pitchFamily="49" charset="-122"/>
                <a:ea typeface="黑体" panose="02010609060101010101" pitchFamily="49" charset="-122"/>
              </a:rPr>
              <a:t>零遮盖</a:t>
            </a:r>
            <a:endParaRPr lang="en-US" altLang="zh-CN" sz="1600" dirty="0">
              <a:latin typeface="黑体" panose="02010609060101010101" pitchFamily="49" charset="-122"/>
              <a:ea typeface="黑体" panose="02010609060101010101" pitchFamily="49" charset="-122"/>
            </a:endParaRPr>
          </a:p>
        </p:txBody>
      </p:sp>
      <p:sp>
        <p:nvSpPr>
          <p:cNvPr id="31" name="文本框 30"/>
          <p:cNvSpPr txBox="1"/>
          <p:nvPr/>
        </p:nvSpPr>
        <p:spPr>
          <a:xfrm>
            <a:off x="6565374" y="2647291"/>
            <a:ext cx="80084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atin typeface="黑体" panose="02010609060101010101" pitchFamily="49" charset="-122"/>
                <a:ea typeface="黑体" panose="02010609060101010101" pitchFamily="49" charset="-122"/>
              </a:rPr>
              <a:t>正遮盖</a:t>
            </a:r>
            <a:endParaRPr lang="en-US" altLang="zh-CN" sz="1600" dirty="0">
              <a:latin typeface="黑体" panose="02010609060101010101" pitchFamily="49" charset="-122"/>
              <a:ea typeface="黑体" panose="02010609060101010101" pitchFamily="49" charset="-122"/>
            </a:endParaRPr>
          </a:p>
        </p:txBody>
      </p:sp>
      <p:sp>
        <p:nvSpPr>
          <p:cNvPr id="34" name="文本框 33"/>
          <p:cNvSpPr txBox="1"/>
          <p:nvPr/>
        </p:nvSpPr>
        <p:spPr>
          <a:xfrm>
            <a:off x="6565374" y="4520927"/>
            <a:ext cx="80084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sz="1600" dirty="0">
                <a:latin typeface="黑体" panose="02010609060101010101" pitchFamily="49" charset="-122"/>
                <a:ea typeface="黑体" panose="02010609060101010101" pitchFamily="49" charset="-122"/>
              </a:rPr>
              <a:t>负遮盖</a:t>
            </a:r>
            <a:endParaRPr lang="en-US" altLang="zh-CN" sz="1600" dirty="0">
              <a:latin typeface="黑体" panose="02010609060101010101" pitchFamily="49" charset="-122"/>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电液伺服阀的特性分析</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7" name="矩形 6"/>
          <p:cNvSpPr/>
          <p:nvPr/>
        </p:nvSpPr>
        <p:spPr>
          <a:xfrm>
            <a:off x="467544" y="1320707"/>
            <a:ext cx="1415773"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静态特性</a:t>
            </a:r>
            <a:endPar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8" name="矩形 7"/>
          <p:cNvSpPr/>
          <p:nvPr/>
        </p:nvSpPr>
        <p:spPr>
          <a:xfrm>
            <a:off x="1979712" y="1320706"/>
            <a:ext cx="1762021" cy="461665"/>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压力特性</a:t>
            </a:r>
            <a:endParaRPr lang="en-US" altLang="zh-CN" sz="2400" dirty="0">
              <a:ln w="0"/>
              <a:solidFill>
                <a:srgbClr val="C00000"/>
              </a:solidFill>
              <a:latin typeface="黑体" panose="02010609060101010101" pitchFamily="49" charset="-122"/>
              <a:ea typeface="黑体" panose="02010609060101010101" pitchFamily="49" charset="-122"/>
            </a:endParaRPr>
          </a:p>
        </p:txBody>
      </p:sp>
      <p:sp>
        <p:nvSpPr>
          <p:cNvPr id="9" name="矩形 8"/>
          <p:cNvSpPr/>
          <p:nvPr/>
        </p:nvSpPr>
        <p:spPr>
          <a:xfrm>
            <a:off x="5152544" y="1215646"/>
            <a:ext cx="3262432" cy="400110"/>
          </a:xfrm>
          <a:prstGeom prst="rect">
            <a:avLst/>
          </a:prstGeom>
          <a:noFill/>
        </p:spPr>
        <p:txBody>
          <a:bodyPr wrap="none" lIns="91440" tIns="45720" rIns="91440" bIns="45720">
            <a:spAutoFit/>
          </a:bodyPr>
          <a:lstStyle/>
          <a:p>
            <a:pPr algn="ctr"/>
            <a:r>
              <a:rPr lang="zh-CN" altLang="en-US" sz="2000" dirty="0">
                <a:ln w="0"/>
                <a:solidFill>
                  <a:schemeClr val="accent2"/>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压力增益（压力放大系数）</a:t>
            </a:r>
            <a:endParaRPr lang="zh-CN" altLang="en-US" sz="2000" b="0" cap="none" spc="0" dirty="0">
              <a:ln w="0"/>
              <a:solidFill>
                <a:schemeClr val="accent2"/>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0" name="文本框 9"/>
              <p:cNvSpPr txBox="1"/>
              <p:nvPr/>
            </p:nvSpPr>
            <p:spPr>
              <a:xfrm>
                <a:off x="5380746" y="1768388"/>
                <a:ext cx="2326449" cy="79008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𝐿</m:t>
                                      </m:r>
                                    </m:sub>
                                  </m:sSub>
                                </m:num>
                                <m:den>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den>
                              </m:f>
                            </m:e>
                          </m:d>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𝑐𝑜𝑛𝑠𝑡</m:t>
                          </m:r>
                        </m:sub>
                      </m:sSub>
                    </m:oMath>
                  </m:oMathPara>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5380746" y="1768388"/>
                <a:ext cx="2326449" cy="790088"/>
              </a:xfrm>
              <a:prstGeom prst="rect">
                <a:avLst/>
              </a:prstGeom>
              <a:blipFill rotWithShape="1">
                <a:blip r:embed="rId1"/>
                <a:stretch>
                  <a:fillRect l="-563" t="-1677" r="-537" b="-1600"/>
                </a:stretch>
              </a:blipFill>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7707195" y="1754749"/>
                <a:ext cx="1063625" cy="66473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b="0"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𝐾</m:t>
                          </m:r>
                        </m:e>
                        <m:sub>
                          <m:r>
                            <a:rPr lang="en-US" altLang="zh-CN" b="0" i="1" kern="0" smtClean="0">
                              <a:latin typeface="Cambria Math" panose="02040503050406030204" pitchFamily="18" charset="0"/>
                              <a:ea typeface="黑体" panose="02010609060101010101" pitchFamily="49" charset="-122"/>
                            </a:rPr>
                            <m:t>𝑝</m:t>
                          </m:r>
                        </m:sub>
                      </m:sSub>
                      <m:r>
                        <a:rPr lang="en-US" altLang="zh-CN" b="0" i="1" kern="0" smtClean="0">
                          <a:latin typeface="Cambria Math" panose="02040503050406030204" pitchFamily="18" charset="0"/>
                          <a:ea typeface="黑体" panose="02010609060101010101" pitchFamily="49" charset="-122"/>
                        </a:rPr>
                        <m:t>=</m:t>
                      </m:r>
                      <m:f>
                        <m:fPr>
                          <m:ctrlPr>
                            <a:rPr lang="en-US" altLang="zh-CN" b="0" i="1" kern="0" smtClean="0">
                              <a:latin typeface="Cambria Math" panose="02040503050406030204" pitchFamily="18" charset="0"/>
                              <a:ea typeface="黑体" panose="02010609060101010101" pitchFamily="49" charset="-122"/>
                            </a:rPr>
                          </m:ctrlPr>
                        </m:fPr>
                        <m:num>
                          <m:sSub>
                            <m:sSubPr>
                              <m:ctrlPr>
                                <a:rPr lang="en-US" altLang="zh-CN" b="0"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𝐾</m:t>
                              </m:r>
                            </m:e>
                            <m:sub>
                              <m:r>
                                <a:rPr lang="en-US" altLang="zh-CN" b="0" i="1" kern="0" smtClean="0">
                                  <a:latin typeface="Cambria Math" panose="02040503050406030204" pitchFamily="18" charset="0"/>
                                  <a:ea typeface="黑体" panose="02010609060101010101" pitchFamily="49" charset="-122"/>
                                </a:rPr>
                                <m:t>𝑞</m:t>
                              </m:r>
                            </m:sub>
                          </m:sSub>
                        </m:num>
                        <m:den>
                          <m:sSub>
                            <m:sSubPr>
                              <m:ctrlPr>
                                <a:rPr lang="en-US" altLang="zh-CN" b="0"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𝐾</m:t>
                              </m:r>
                            </m:e>
                            <m:sub>
                              <m:r>
                                <a:rPr lang="en-US" altLang="zh-CN" b="0" i="1" kern="0" smtClean="0">
                                  <a:latin typeface="Cambria Math" panose="02040503050406030204" pitchFamily="18" charset="0"/>
                                  <a:ea typeface="黑体" panose="02010609060101010101" pitchFamily="49" charset="-122"/>
                                </a:rPr>
                                <m:t>𝑐</m:t>
                              </m:r>
                            </m:sub>
                          </m:sSub>
                        </m:den>
                      </m:f>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7707195" y="1754749"/>
                <a:ext cx="1063625" cy="664734"/>
              </a:xfrm>
              <a:prstGeom prst="rect">
                <a:avLst/>
              </a:prstGeom>
              <a:blipFill rotWithShape="1">
                <a:blip r:embed="rId2"/>
                <a:stretch>
                  <a:fillRect l="-19" t="-37" r="19"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5608650" y="2711108"/>
                <a:ext cx="1870640" cy="66672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b="0"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𝐾</m:t>
                          </m:r>
                        </m:e>
                        <m:sub>
                          <m:r>
                            <a:rPr lang="en-US" altLang="zh-CN" b="0" i="1" kern="0" smtClean="0">
                              <a:latin typeface="Cambria Math" panose="02040503050406030204" pitchFamily="18" charset="0"/>
                              <a:ea typeface="黑体" panose="02010609060101010101" pitchFamily="49" charset="-122"/>
                            </a:rPr>
                            <m:t>𝑝</m:t>
                          </m:r>
                        </m:sub>
                      </m:sSub>
                      <m:r>
                        <a:rPr lang="en-US" altLang="zh-CN" b="0" i="1" kern="0" smtClean="0">
                          <a:latin typeface="Cambria Math" panose="02040503050406030204" pitchFamily="18" charset="0"/>
                          <a:ea typeface="黑体" panose="02010609060101010101" pitchFamily="49" charset="-122"/>
                        </a:rPr>
                        <m:t>=</m:t>
                      </m:r>
                      <m:f>
                        <m:fPr>
                          <m:ctrlPr>
                            <a:rPr lang="en-US" altLang="zh-CN" b="0" i="1" kern="0" smtClean="0">
                              <a:latin typeface="Cambria Math" panose="02040503050406030204" pitchFamily="18" charset="0"/>
                              <a:ea typeface="黑体" panose="02010609060101010101" pitchFamily="49" charset="-122"/>
                            </a:rPr>
                          </m:ctrlPr>
                        </m:fPr>
                        <m:num>
                          <m:r>
                            <a:rPr lang="en-US" altLang="zh-CN" b="0" i="1" kern="0" smtClean="0">
                              <a:latin typeface="Cambria Math" panose="02040503050406030204" pitchFamily="18" charset="0"/>
                              <a:ea typeface="黑体" panose="02010609060101010101" pitchFamily="49" charset="-122"/>
                            </a:rPr>
                            <m:t>2</m:t>
                          </m:r>
                          <m:r>
                            <a:rPr lang="en-US" altLang="zh-CN" b="0" i="1" kern="0" smtClean="0">
                              <a:latin typeface="Cambria Math" panose="02040503050406030204" pitchFamily="18" charset="0"/>
                              <a:ea typeface="黑体" panose="02010609060101010101" pitchFamily="49" charset="-122"/>
                            </a:rPr>
                            <m:t>(</m:t>
                          </m:r>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𝑝</m:t>
                              </m:r>
                            </m:e>
                            <m:sub>
                              <m:r>
                                <a:rPr lang="en-US" altLang="zh-CN" i="1" kern="0">
                                  <a:latin typeface="Cambria Math" panose="02040503050406030204" pitchFamily="18" charset="0"/>
                                  <a:ea typeface="黑体" panose="02010609060101010101" pitchFamily="49" charset="-122"/>
                                </a:rPr>
                                <m:t>𝑃</m:t>
                              </m:r>
                            </m:sub>
                          </m:sSub>
                          <m:r>
                            <a:rPr lang="en-US" altLang="zh-CN" i="1" kern="0">
                              <a:latin typeface="Cambria Math" panose="02040503050406030204" pitchFamily="18" charset="0"/>
                              <a:ea typeface="黑体" panose="02010609060101010101" pitchFamily="49" charset="-122"/>
                            </a:rPr>
                            <m:t>−</m:t>
                          </m:r>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𝑝</m:t>
                              </m:r>
                            </m:e>
                            <m:sub>
                              <m:r>
                                <a:rPr lang="en-US" altLang="zh-CN" i="1" kern="0">
                                  <a:latin typeface="Cambria Math" panose="02040503050406030204" pitchFamily="18" charset="0"/>
                                  <a:ea typeface="黑体" panose="02010609060101010101" pitchFamily="49" charset="-122"/>
                                </a:rPr>
                                <m:t>𝐿</m:t>
                              </m:r>
                            </m:sub>
                          </m:sSub>
                          <m:r>
                            <a:rPr lang="en-US" altLang="zh-CN" b="0" i="1" kern="0" smtClean="0">
                              <a:latin typeface="Cambria Math" panose="02040503050406030204" pitchFamily="18" charset="0"/>
                              <a:ea typeface="黑体" panose="02010609060101010101" pitchFamily="49" charset="-122"/>
                            </a:rPr>
                            <m:t>)</m:t>
                          </m:r>
                        </m:num>
                        <m:den>
                          <m:sSub>
                            <m:sSubPr>
                              <m:ctrlPr>
                                <a:rPr lang="en-US" altLang="zh-CN" b="0"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𝑥</m:t>
                              </m:r>
                            </m:e>
                            <m:sub>
                              <m:r>
                                <a:rPr lang="en-US" altLang="zh-CN" b="0" i="1" kern="0" smtClean="0">
                                  <a:latin typeface="Cambria Math" panose="02040503050406030204" pitchFamily="18" charset="0"/>
                                  <a:ea typeface="黑体" panose="02010609060101010101" pitchFamily="49" charset="-122"/>
                                </a:rPr>
                                <m:t>𝑠</m:t>
                              </m:r>
                            </m:sub>
                          </m:sSub>
                        </m:den>
                      </m:f>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5608650" y="2711108"/>
                <a:ext cx="1870640" cy="666721"/>
              </a:xfrm>
              <a:prstGeom prst="rect">
                <a:avLst/>
              </a:prstGeom>
              <a:blipFill rotWithShape="1">
                <a:blip r:embed="rId3"/>
                <a:stretch>
                  <a:fillRect l="-18" t="-44" r="14" b="40"/>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886964" y="2843390"/>
            <a:ext cx="3252988" cy="3461259"/>
          </a:xfrm>
          <a:prstGeom prst="rect">
            <a:avLst/>
          </a:prstGeom>
        </p:spPr>
      </p:pic>
      <p:sp>
        <p:nvSpPr>
          <p:cNvPr id="13" name="文本框 12"/>
          <p:cNvSpPr txBox="1"/>
          <p:nvPr/>
        </p:nvSpPr>
        <p:spPr>
          <a:xfrm>
            <a:off x="1081266" y="6356066"/>
            <a:ext cx="2483083"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图 伺服阀压力特性曲线</a:t>
            </a:r>
            <a:endParaRPr lang="zh-CN" altLang="en-US" sz="16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5"/>
          <a:stretch>
            <a:fillRect/>
          </a:stretch>
        </p:blipFill>
        <p:spPr>
          <a:xfrm>
            <a:off x="5345717" y="3480948"/>
            <a:ext cx="3204625" cy="3044395"/>
          </a:xfrm>
          <a:prstGeom prst="rect">
            <a:avLst/>
          </a:prstGeom>
          <a:ln>
            <a:solidFill>
              <a:schemeClr val="accent1"/>
            </a:solidFill>
          </a:ln>
        </p:spPr>
      </p:pic>
      <p:sp>
        <p:nvSpPr>
          <p:cNvPr id="14" name="文本框 13"/>
          <p:cNvSpPr txBox="1"/>
          <p:nvPr/>
        </p:nvSpPr>
        <p:spPr>
          <a:xfrm>
            <a:off x="200563" y="1809443"/>
            <a:ext cx="4951981" cy="1131079"/>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定义：输出流量为零（即将两负载口关闭）负载压降与输入控制信号呈回环状的函数</a:t>
            </a:r>
            <a:endParaRPr lang="en-US" altLang="zh-CN" dirty="0">
              <a:latin typeface="黑体" panose="02010609060101010101" pitchFamily="49" charset="-122"/>
              <a:ea typeface="黑体" panose="02010609060101010101" pitchFamily="49" charset="-122"/>
            </a:endParaRPr>
          </a:p>
          <a:p>
            <a:pPr marL="285750" indent="-285750">
              <a:lnSpc>
                <a:spcPct val="125000"/>
              </a:lnSpc>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影响伺服系统的</a:t>
            </a:r>
            <a:r>
              <a:rPr lang="zh-CN" altLang="en-US" dirty="0">
                <a:solidFill>
                  <a:schemeClr val="accent2"/>
                </a:solidFill>
                <a:latin typeface="黑体" panose="02010609060101010101" pitchFamily="49" charset="-122"/>
                <a:ea typeface="黑体" panose="02010609060101010101" pitchFamily="49" charset="-122"/>
              </a:rPr>
              <a:t>承载能力</a:t>
            </a:r>
            <a:r>
              <a:rPr lang="zh-CN" altLang="en-US" dirty="0">
                <a:latin typeface="黑体" panose="02010609060101010101" pitchFamily="49" charset="-122"/>
                <a:ea typeface="黑体" panose="02010609060101010101" pitchFamily="49" charset="-122"/>
              </a:rPr>
              <a:t>和</a:t>
            </a:r>
            <a:r>
              <a:rPr lang="zh-CN" altLang="en-US" dirty="0">
                <a:solidFill>
                  <a:schemeClr val="accent2"/>
                </a:solidFill>
                <a:latin typeface="黑体" panose="02010609060101010101" pitchFamily="49" charset="-122"/>
                <a:ea typeface="黑体" panose="02010609060101010101" pitchFamily="49" charset="-122"/>
              </a:rPr>
              <a:t>系统刚度</a:t>
            </a:r>
            <a:endParaRPr lang="en-US" altLang="zh-CN" dirty="0">
              <a:solidFill>
                <a:schemeClr val="accent2"/>
              </a:solidFill>
              <a:latin typeface="黑体" panose="02010609060101010101" pitchFamily="49" charset="-122"/>
              <a:ea typeface="黑体" panose="02010609060101010101" pitchFamily="49" charset="-122"/>
            </a:endParaRPr>
          </a:p>
        </p:txBody>
      </p:sp>
      <p:sp>
        <p:nvSpPr>
          <p:cNvPr id="15" name="文本框 14"/>
          <p:cNvSpPr txBox="1"/>
          <p:nvPr/>
        </p:nvSpPr>
        <p:spPr>
          <a:xfrm>
            <a:off x="4152568" y="4218315"/>
            <a:ext cx="1414737" cy="156966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1600" dirty="0">
                <a:latin typeface="+mn-ea"/>
              </a:rPr>
              <a:t>→压力增益</a:t>
            </a:r>
            <a:endParaRPr lang="en-US" altLang="zh-CN" sz="1600" dirty="0">
              <a:latin typeface="+mn-ea"/>
            </a:endParaRPr>
          </a:p>
          <a:p>
            <a:r>
              <a:rPr lang="zh-CN" altLang="en-US" sz="1600" dirty="0">
                <a:latin typeface="+mn-ea"/>
              </a:rPr>
              <a:t>最大负载压降</a:t>
            </a:r>
            <a:r>
              <a:rPr lang="en-US" altLang="zh-CN" sz="1600" dirty="0">
                <a:latin typeface="+mn-ea"/>
              </a:rPr>
              <a:t>±40%</a:t>
            </a:r>
            <a:r>
              <a:rPr lang="zh-CN" altLang="en-US" sz="1600" dirty="0">
                <a:latin typeface="+mn-ea"/>
              </a:rPr>
              <a:t>之间负载压降对输入电流曲线的平均斜率</a:t>
            </a:r>
            <a:endParaRPr lang="zh-CN" altLang="en-US" sz="1600" dirty="0">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电液伺服阀的特性分析</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8" name="矩形 7"/>
          <p:cNvSpPr/>
          <p:nvPr/>
        </p:nvSpPr>
        <p:spPr>
          <a:xfrm>
            <a:off x="755576" y="1216720"/>
            <a:ext cx="2954655" cy="461665"/>
          </a:xfrm>
          <a:prstGeom prst="rect">
            <a:avLst/>
          </a:prstGeom>
          <a:noFill/>
        </p:spPr>
        <p:txBody>
          <a:bodyPr wrap="none" lIns="91440" tIns="45720" rIns="91440" bIns="45720">
            <a:spAutoFit/>
          </a:bodyPr>
          <a:lstStyle/>
          <a:p>
            <a:r>
              <a:rPr lang="zh-CN" altLang="en-US" sz="2400" dirty="0">
                <a:ln w="0"/>
                <a:solidFill>
                  <a:srgbClr val="C00000"/>
                </a:solidFill>
                <a:latin typeface="黑体" panose="02010609060101010101" pitchFamily="49" charset="-122"/>
                <a:ea typeface="黑体" panose="02010609060101010101" pitchFamily="49" charset="-122"/>
              </a:rPr>
              <a:t>液压伺服阀特性系数</a:t>
            </a:r>
            <a:endParaRPr lang="en-US" altLang="zh-CN" sz="2400" dirty="0">
              <a:ln w="0"/>
              <a:solidFill>
                <a:srgbClr val="C00000"/>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9" name="文本框 18"/>
              <p:cNvSpPr txBox="1"/>
              <p:nvPr/>
            </p:nvSpPr>
            <p:spPr>
              <a:xfrm>
                <a:off x="782896" y="1659172"/>
                <a:ext cx="7344816" cy="140307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流量增益</a:t>
                </a:r>
                <a14:m>
                  <m:oMath xmlns:m="http://schemas.openxmlformats.org/officeDocument/2006/math">
                    <m:sSub>
                      <m:sSubPr>
                        <m:ctrlPr>
                          <a:rPr lang="en-US" altLang="zh-CN"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𝐾</m:t>
                        </m:r>
                      </m:e>
                      <m:sub>
                        <m:r>
                          <a:rPr lang="en-US" altLang="zh-CN" b="0" i="1" smtClean="0">
                            <a:latin typeface="Cambria Math" panose="02040503050406030204" pitchFamily="18" charset="0"/>
                            <a:ea typeface="黑体" panose="02010609060101010101" pitchFamily="49" charset="-122"/>
                          </a:rPr>
                          <m:t>𝑞</m:t>
                        </m:r>
                      </m:sub>
                    </m:sSub>
                    <m:r>
                      <a:rPr lang="zh-CN" altLang="en-US" i="1">
                        <a:latin typeface="Cambria Math" panose="02040503050406030204" pitchFamily="18" charset="0"/>
                        <a:ea typeface="黑体" panose="02010609060101010101" pitchFamily="49" charset="-122"/>
                      </a:rPr>
                      <m:t>：</m:t>
                    </m:r>
                  </m:oMath>
                </a14:m>
                <a:r>
                  <a:rPr lang="zh-CN" altLang="en-US" dirty="0">
                    <a:latin typeface="黑体" panose="02010609060101010101" pitchFamily="49" charset="-122"/>
                    <a:ea typeface="黑体" panose="02010609060101010101" pitchFamily="49" charset="-122"/>
                  </a:rPr>
                  <a:t>影响系统稳定性</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流量</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压力系数</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𝐾</m:t>
                        </m:r>
                      </m:e>
                      <m:sub>
                        <m:r>
                          <a:rPr lang="en-US" altLang="zh-CN" b="0" i="1" smtClean="0">
                            <a:latin typeface="Cambria Math" panose="02040503050406030204" pitchFamily="18" charset="0"/>
                            <a:ea typeface="黑体" panose="02010609060101010101" pitchFamily="49" charset="-122"/>
                          </a:rPr>
                          <m:t>𝐶</m:t>
                        </m:r>
                      </m:sub>
                    </m:sSub>
                  </m:oMath>
                </a14:m>
                <a:r>
                  <a:rPr lang="zh-CN" altLang="en-US" dirty="0">
                    <a:latin typeface="黑体" panose="02010609060101010101" pitchFamily="49" charset="-122"/>
                    <a:ea typeface="黑体" panose="02010609060101010101" pitchFamily="49" charset="-122"/>
                  </a:rPr>
                  <a:t>：影响系统阻尼比和系统刚度</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压力增益</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r>
                          <a:rPr lang="en-US" altLang="zh-CN" i="1">
                            <a:latin typeface="Cambria Math" panose="02040503050406030204" pitchFamily="18" charset="0"/>
                            <a:ea typeface="黑体" panose="02010609060101010101" pitchFamily="49" charset="-122"/>
                          </a:rPr>
                          <m:t>𝐾</m:t>
                        </m:r>
                      </m:e>
                      <m:sub>
                        <m:r>
                          <a:rPr lang="en-US" altLang="zh-CN" b="0" i="1" smtClean="0">
                            <a:latin typeface="Cambria Math" panose="02040503050406030204" pitchFamily="18" charset="0"/>
                            <a:ea typeface="黑体" panose="02010609060101010101" pitchFamily="49" charset="-122"/>
                          </a:rPr>
                          <m:t>𝑝</m:t>
                        </m:r>
                      </m:sub>
                    </m:sSub>
                  </m:oMath>
                </a14:m>
                <a:r>
                  <a:rPr lang="zh-CN" altLang="en-US" dirty="0">
                    <a:latin typeface="黑体" panose="02010609060101010101" pitchFamily="49" charset="-122"/>
                    <a:ea typeface="黑体" panose="02010609060101010101" pitchFamily="49" charset="-122"/>
                  </a:rPr>
                  <a:t>：阀芯很小位移时系统起动较大负载能力，影响灵敏度</a:t>
                </a:r>
                <a:endParaRPr lang="zh-CN" altLang="en-US" dirty="0">
                  <a:latin typeface="黑体" panose="02010609060101010101" pitchFamily="49" charset="-122"/>
                  <a:ea typeface="黑体" panose="02010609060101010101" pitchFamily="49" charset="-122"/>
                </a:endParaRPr>
              </a:p>
            </p:txBody>
          </p:sp>
        </mc:Choice>
        <mc:Fallback>
          <p:sp>
            <p:nvSpPr>
              <p:cNvPr id="19" name="文本框 18"/>
              <p:cNvSpPr txBox="1">
                <a:spLocks noRot="1" noChangeAspect="1" noMove="1" noResize="1" noEditPoints="1" noAdjustHandles="1" noChangeArrowheads="1" noChangeShapeType="1" noTextEdit="1"/>
              </p:cNvSpPr>
              <p:nvPr/>
            </p:nvSpPr>
            <p:spPr>
              <a:xfrm>
                <a:off x="782896" y="1659172"/>
                <a:ext cx="7344816" cy="1403076"/>
              </a:xfrm>
              <a:prstGeom prst="rect">
                <a:avLst/>
              </a:prstGeom>
              <a:blipFill rotWithShape="1">
                <a:blip r:embed="rId1"/>
                <a:stretch>
                  <a:fillRect l="-181" t="-944" r="-168" b="-885"/>
                </a:stretch>
              </a:blipFill>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p:sp>
        <p:nvSpPr>
          <p:cNvPr id="20" name="矩形 19"/>
          <p:cNvSpPr/>
          <p:nvPr/>
        </p:nvSpPr>
        <p:spPr>
          <a:xfrm>
            <a:off x="791568" y="3062248"/>
            <a:ext cx="4801314" cy="400110"/>
          </a:xfrm>
          <a:prstGeom prst="rect">
            <a:avLst/>
          </a:prstGeom>
          <a:noFill/>
        </p:spPr>
        <p:txBody>
          <a:bodyPr wrap="none" lIns="91440" tIns="45720" rIns="91440" bIns="45720">
            <a:spAutoFit/>
          </a:bodyPr>
          <a:lstStyle/>
          <a:p>
            <a:r>
              <a:rPr lang="zh-CN" altLang="en-US" sz="2000" dirty="0">
                <a:ln w="0"/>
                <a:latin typeface="黑体" panose="02010609060101010101" pitchFamily="49" charset="-122"/>
                <a:ea typeface="黑体" panose="02010609060101010101" pitchFamily="49" charset="-122"/>
              </a:rPr>
              <a:t>阀在原点附近的特性系数为</a:t>
            </a:r>
            <a:r>
              <a:rPr lang="zh-CN" altLang="en-US" sz="2000" dirty="0">
                <a:ln w="0"/>
                <a:solidFill>
                  <a:schemeClr val="accent2"/>
                </a:solidFill>
                <a:latin typeface="黑体" panose="02010609060101010101" pitchFamily="49" charset="-122"/>
                <a:ea typeface="黑体" panose="02010609060101010101" pitchFamily="49" charset="-122"/>
              </a:rPr>
              <a:t>零位特性系数</a:t>
            </a:r>
            <a:endParaRPr lang="en-US" altLang="zh-CN" sz="2000" dirty="0">
              <a:ln w="0"/>
              <a:solidFill>
                <a:schemeClr val="accent2"/>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21" name="表格 20"/>
              <p:cNvGraphicFramePr>
                <a:graphicFrameLocks noGrp="1"/>
              </p:cNvGraphicFramePr>
              <p:nvPr>
                <p:custDataLst>
                  <p:tags r:id="rId2"/>
                </p:custDataLst>
              </p:nvPr>
            </p:nvGraphicFramePr>
            <p:xfrm>
              <a:off x="933362" y="3769424"/>
              <a:ext cx="7272811" cy="2130683"/>
            </p:xfrm>
            <a:graphic>
              <a:graphicData uri="http://schemas.openxmlformats.org/drawingml/2006/table">
                <a:tbl>
                  <a:tblPr firstRow="1" bandRow="1">
                    <a:tableStyleId>{5C22544A-7EE6-4342-B048-85BDC9FD1C3A}</a:tableStyleId>
                  </a:tblPr>
                  <a:tblGrid>
                    <a:gridCol w="1546361"/>
                    <a:gridCol w="1362763"/>
                    <a:gridCol w="1195336"/>
                    <a:gridCol w="1656184"/>
                    <a:gridCol w="1512167"/>
                  </a:tblGrid>
                  <a:tr h="374463">
                    <a:tc>
                      <a:txBody>
                        <a:bodyPr/>
                        <a:lstStyle/>
                        <a:p>
                          <a:r>
                            <a:rPr lang="zh-CN" altLang="en-US" sz="1400" dirty="0">
                              <a:latin typeface="黑体" panose="02010609060101010101" pitchFamily="49" charset="-122"/>
                              <a:ea typeface="黑体" panose="02010609060101010101" pitchFamily="49" charset="-122"/>
                            </a:rPr>
                            <a:t>零位特性系数</a:t>
                          </a:r>
                          <a:endParaRPr lang="zh-CN" altLang="en-US" sz="1400" dirty="0">
                            <a:latin typeface="黑体" panose="02010609060101010101" pitchFamily="49" charset="-122"/>
                            <a:ea typeface="黑体" panose="02010609060101010101" pitchFamily="49" charset="-122"/>
                          </a:endParaRPr>
                        </a:p>
                      </a:txBody>
                      <a:tcPr anchor="ctr"/>
                    </a:tc>
                    <a:tc>
                      <a:txBody>
                        <a:bodyPr/>
                        <a:lstStyle/>
                        <a:p>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单边滑阀</a:t>
                          </a:r>
                          <a:endParaRPr lang="zh-CN" altLang="en-US" sz="1400" dirty="0">
                            <a:latin typeface="黑体" panose="02010609060101010101" pitchFamily="49" charset="-122"/>
                            <a:ea typeface="黑体" panose="02010609060101010101" pitchFamily="49" charset="-122"/>
                          </a:endParaRPr>
                        </a:p>
                      </a:txBody>
                      <a:tcPr anchor="ctr"/>
                    </a:tc>
                    <a:tc>
                      <a:txBody>
                        <a:bodyPr/>
                        <a:lstStyle/>
                        <a:p>
                          <a:r>
                            <a:rPr lang="zh-CN" altLang="en-US" sz="1400" dirty="0">
                              <a:latin typeface="黑体" panose="02010609060101010101" pitchFamily="49" charset="-122"/>
                              <a:ea typeface="黑体" panose="02010609060101010101" pitchFamily="49" charset="-122"/>
                            </a:rPr>
                            <a:t>双边滑阀</a:t>
                          </a:r>
                          <a:endParaRPr lang="zh-CN" altLang="en-US" sz="1400" dirty="0">
                            <a:latin typeface="黑体" panose="02010609060101010101" pitchFamily="49" charset="-122"/>
                            <a:ea typeface="黑体" panose="02010609060101010101" pitchFamily="49" charset="-122"/>
                          </a:endParaRPr>
                        </a:p>
                      </a:txBody>
                      <a:tcPr anchor="ctr"/>
                    </a:tc>
                    <a:tc>
                      <a:txBody>
                        <a:bodyPr/>
                        <a:lstStyle/>
                        <a:p>
                          <a:r>
                            <a:rPr lang="zh-CN" altLang="en-US" sz="1400" dirty="0">
                              <a:latin typeface="黑体" panose="02010609060101010101" pitchFamily="49" charset="-122"/>
                              <a:ea typeface="黑体" panose="02010609060101010101" pitchFamily="49" charset="-122"/>
                            </a:rPr>
                            <a:t>零开口四边滑阀</a:t>
                          </a:r>
                          <a:endParaRPr lang="zh-CN" altLang="en-US" sz="1400" dirty="0">
                            <a:latin typeface="黑体" panose="02010609060101010101" pitchFamily="49" charset="-122"/>
                            <a:ea typeface="黑体" panose="02010609060101010101" pitchFamily="49" charset="-122"/>
                          </a:endParaRPr>
                        </a:p>
                      </a:txBody>
                      <a:tcPr anchor="ctr"/>
                    </a:tc>
                    <a:tc>
                      <a:txBody>
                        <a:bodyPr/>
                        <a:lstStyle/>
                        <a:p>
                          <a:r>
                            <a:rPr lang="zh-CN" altLang="en-US" sz="1400" dirty="0">
                              <a:latin typeface="黑体" panose="02010609060101010101" pitchFamily="49" charset="-122"/>
                              <a:ea typeface="黑体" panose="02010609060101010101" pitchFamily="49" charset="-122"/>
                            </a:rPr>
                            <a:t>正开口四边滑阀</a:t>
                          </a:r>
                          <a:endParaRPr lang="zh-CN" altLang="en-US" sz="1400" dirty="0">
                            <a:latin typeface="黑体" panose="02010609060101010101" pitchFamily="49" charset="-122"/>
                            <a:ea typeface="黑体" panose="02010609060101010101" pitchFamily="49" charset="-122"/>
                          </a:endParaRPr>
                        </a:p>
                      </a:txBody>
                      <a:tcPr anchor="ctr"/>
                    </a:tc>
                  </a:tr>
                  <a:tr h="718185">
                    <a:tc>
                      <a:txBody>
                        <a:bodyPr/>
                        <a:lstStyle/>
                        <a:p>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黑体" panose="02010609060101010101" pitchFamily="49" charset="-122"/>
                                      </a:rPr>
                                    </m:ctrlPr>
                                  </m:sSubPr>
                                  <m:e>
                                    <m:r>
                                      <a:rPr lang="en-US" altLang="zh-CN" sz="1400" b="0" i="1" smtClean="0">
                                        <a:latin typeface="Cambria Math" panose="02040503050406030204" pitchFamily="18" charset="0"/>
                                        <a:ea typeface="黑体" panose="02010609060101010101" pitchFamily="49" charset="-122"/>
                                      </a:rPr>
                                      <m:t>𝐾</m:t>
                                    </m:r>
                                  </m:e>
                                  <m:sub>
                                    <m:r>
                                      <a:rPr lang="en-US" altLang="zh-CN" sz="1400" b="0" i="1" smtClean="0">
                                        <a:latin typeface="Cambria Math" panose="02040503050406030204" pitchFamily="18" charset="0"/>
                                        <a:ea typeface="黑体" panose="02010609060101010101" pitchFamily="49" charset="-122"/>
                                      </a:rPr>
                                      <m:t>𝑞</m:t>
                                    </m:r>
                                    <m:r>
                                      <a:rPr lang="en-US" altLang="zh-CN" sz="1400" b="0" i="1" smtClean="0">
                                        <a:latin typeface="Cambria Math" panose="02040503050406030204" pitchFamily="18" charset="0"/>
                                        <a:ea typeface="黑体" panose="02010609060101010101" pitchFamily="49" charset="-122"/>
                                      </a:rPr>
                                      <m:t>0</m:t>
                                    </m:r>
                                  </m:sub>
                                </m:sSub>
                              </m:oMath>
                            </m:oMathPara>
                          </a14:m>
                          <a:endParaRPr lang="zh-CN" altLang="en-US" sz="1400" dirty="0">
                            <a:latin typeface="黑体" panose="02010609060101010101" pitchFamily="49" charset="-122"/>
                            <a:ea typeface="黑体" panose="02010609060101010101" pitchFamily="49" charset="-122"/>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400" b="0" i="1" kern="0" smtClean="0">
                                        <a:latin typeface="Cambria Math" panose="02040503050406030204" pitchFamily="18" charset="0"/>
                                        <a:ea typeface="黑体" panose="02010609060101010101" pitchFamily="49" charset="-122"/>
                                      </a:rPr>
                                    </m:ctrlPr>
                                  </m:sSubPr>
                                  <m:e>
                                    <m:r>
                                      <a:rPr lang="en-US" altLang="zh-CN" sz="1400" b="0" i="1" kern="0" smtClean="0">
                                        <a:latin typeface="Cambria Math" panose="02040503050406030204" pitchFamily="18" charset="0"/>
                                        <a:ea typeface="黑体" panose="02010609060101010101" pitchFamily="49" charset="-122"/>
                                      </a:rPr>
                                      <m:t>𝐶</m:t>
                                    </m:r>
                                  </m:e>
                                  <m:sub>
                                    <m:r>
                                      <a:rPr lang="en-US" altLang="zh-CN" sz="1400" b="0" i="1" kern="0" smtClean="0">
                                        <a:latin typeface="Cambria Math" panose="02040503050406030204" pitchFamily="18" charset="0"/>
                                        <a:ea typeface="黑体" panose="02010609060101010101" pitchFamily="49" charset="-122"/>
                                      </a:rPr>
                                      <m:t>𝑑</m:t>
                                    </m:r>
                                  </m:sub>
                                </m:sSub>
                                <m:r>
                                  <a:rPr lang="zh-CN" altLang="en-US" sz="1400" i="1" kern="0">
                                    <a:latin typeface="Cambria Math" panose="02040503050406030204" pitchFamily="18" charset="0"/>
                                    <a:ea typeface="黑体" panose="02010609060101010101" pitchFamily="49" charset="-122"/>
                                  </a:rPr>
                                  <m:t>𝜔</m:t>
                                </m:r>
                                <m:rad>
                                  <m:radPr>
                                    <m:degHide m:val="on"/>
                                    <m:ctrlPr>
                                      <a:rPr lang="en-US" altLang="zh-CN" sz="1400" i="1" kern="0" smtClean="0">
                                        <a:latin typeface="Cambria Math" panose="02040503050406030204" pitchFamily="18" charset="0"/>
                                        <a:ea typeface="黑体" panose="02010609060101010101" pitchFamily="49" charset="-122"/>
                                      </a:rPr>
                                    </m:ctrlPr>
                                  </m:radPr>
                                  <m:deg/>
                                  <m:e>
                                    <m:f>
                                      <m:fPr>
                                        <m:ctrlPr>
                                          <a:rPr lang="en-US" altLang="zh-CN" sz="1400" i="1" kern="0" smtClean="0">
                                            <a:latin typeface="Cambria Math" panose="02040503050406030204" pitchFamily="18" charset="0"/>
                                            <a:ea typeface="黑体" panose="02010609060101010101" pitchFamily="49" charset="-122"/>
                                          </a:rPr>
                                        </m:ctrlPr>
                                      </m:fPr>
                                      <m:num>
                                        <m:sSub>
                                          <m:sSubPr>
                                            <m:ctrlPr>
                                              <a:rPr lang="en-US" altLang="zh-CN" sz="1400" i="1" kern="0" smtClean="0">
                                                <a:latin typeface="Cambria Math" panose="02040503050406030204" pitchFamily="18" charset="0"/>
                                                <a:ea typeface="黑体" panose="02010609060101010101" pitchFamily="49" charset="-122"/>
                                              </a:rPr>
                                            </m:ctrlPr>
                                          </m:sSubPr>
                                          <m:e>
                                            <m:r>
                                              <a:rPr lang="en-US" altLang="zh-CN" sz="1400" b="0" i="1" kern="0" smtClean="0">
                                                <a:latin typeface="Cambria Math" panose="02040503050406030204" pitchFamily="18" charset="0"/>
                                                <a:ea typeface="黑体" panose="02010609060101010101" pitchFamily="49" charset="-122"/>
                                              </a:rPr>
                                              <m:t>𝑝</m:t>
                                            </m:r>
                                          </m:e>
                                          <m:sub>
                                            <m:r>
                                              <a:rPr lang="en-US" altLang="zh-CN" sz="1400" b="0" i="1" kern="0" smtClean="0">
                                                <a:latin typeface="Cambria Math" panose="02040503050406030204" pitchFamily="18" charset="0"/>
                                                <a:ea typeface="黑体" panose="02010609060101010101" pitchFamily="49" charset="-122"/>
                                              </a:rPr>
                                              <m:t>𝑃</m:t>
                                            </m:r>
                                          </m:sub>
                                        </m:sSub>
                                      </m:num>
                                      <m:den>
                                        <m:r>
                                          <a:rPr lang="zh-CN" altLang="en-US" sz="1400" i="1" kern="0" smtClean="0">
                                            <a:latin typeface="Cambria Math" panose="02040503050406030204" pitchFamily="18" charset="0"/>
                                            <a:ea typeface="黑体" panose="02010609060101010101" pitchFamily="49" charset="-122"/>
                                          </a:rPr>
                                          <m:t>𝜌</m:t>
                                        </m:r>
                                      </m:den>
                                    </m:f>
                                  </m:e>
                                </m:rad>
                              </m:oMath>
                            </m:oMathPara>
                          </a14:m>
                          <a:endParaRPr lang="zh-CN" altLang="en-US" sz="1400" dirty="0"/>
                        </a:p>
                      </a:txBody>
                      <a:tcPr anchor="ctr"/>
                    </a:tc>
                    <a:tc>
                      <a:txBody>
                        <a:bodyPr/>
                        <a:lstStyle/>
                        <a:p>
                          <a14:m>
                            <m:oMathPara xmlns:m="http://schemas.openxmlformats.org/officeDocument/2006/math">
                              <m:oMathParaPr>
                                <m:jc m:val="centerGroup"/>
                              </m:oMathParaPr>
                              <m:oMath xmlns:m="http://schemas.openxmlformats.org/officeDocument/2006/math">
                                <m:sSub>
                                  <m:sSubPr>
                                    <m:ctrlPr>
                                      <a:rPr lang="en-US" altLang="zh-CN" sz="1400" b="0" i="1" kern="0" smtClean="0">
                                        <a:latin typeface="Cambria Math" panose="02040503050406030204" pitchFamily="18" charset="0"/>
                                        <a:ea typeface="黑体" panose="02010609060101010101" pitchFamily="49" charset="-122"/>
                                      </a:rPr>
                                    </m:ctrlPr>
                                  </m:sSubPr>
                                  <m:e>
                                    <m:r>
                                      <a:rPr lang="en-US" altLang="zh-CN" sz="1400" b="0" i="1" kern="0" smtClean="0">
                                        <a:latin typeface="Cambria Math" panose="02040503050406030204" pitchFamily="18" charset="0"/>
                                        <a:ea typeface="黑体" panose="02010609060101010101" pitchFamily="49" charset="-122"/>
                                      </a:rPr>
                                      <m:t>2</m:t>
                                    </m:r>
                                    <m:r>
                                      <a:rPr lang="en-US" altLang="zh-CN" sz="1400" b="0" i="1" kern="0" smtClean="0">
                                        <a:latin typeface="Cambria Math" panose="02040503050406030204" pitchFamily="18" charset="0"/>
                                        <a:ea typeface="黑体" panose="02010609060101010101" pitchFamily="49" charset="-122"/>
                                      </a:rPr>
                                      <m:t>𝐶</m:t>
                                    </m:r>
                                  </m:e>
                                  <m:sub>
                                    <m:r>
                                      <a:rPr lang="en-US" altLang="zh-CN" sz="1400" b="0" i="1" kern="0" smtClean="0">
                                        <a:latin typeface="Cambria Math" panose="02040503050406030204" pitchFamily="18" charset="0"/>
                                        <a:ea typeface="黑体" panose="02010609060101010101" pitchFamily="49" charset="-122"/>
                                      </a:rPr>
                                      <m:t>𝑑</m:t>
                                    </m:r>
                                  </m:sub>
                                </m:sSub>
                                <m:r>
                                  <a:rPr lang="zh-CN" altLang="en-US" sz="1400" i="1" kern="0">
                                    <a:latin typeface="Cambria Math" panose="02040503050406030204" pitchFamily="18" charset="0"/>
                                    <a:ea typeface="黑体" panose="02010609060101010101" pitchFamily="49" charset="-122"/>
                                  </a:rPr>
                                  <m:t>𝜔</m:t>
                                </m:r>
                                <m:rad>
                                  <m:radPr>
                                    <m:degHide m:val="on"/>
                                    <m:ctrlPr>
                                      <a:rPr lang="en-US" altLang="zh-CN" sz="1400" i="1" kern="0" smtClean="0">
                                        <a:latin typeface="Cambria Math" panose="02040503050406030204" pitchFamily="18" charset="0"/>
                                        <a:ea typeface="黑体" panose="02010609060101010101" pitchFamily="49" charset="-122"/>
                                      </a:rPr>
                                    </m:ctrlPr>
                                  </m:radPr>
                                  <m:deg/>
                                  <m:e>
                                    <m:f>
                                      <m:fPr>
                                        <m:ctrlPr>
                                          <a:rPr lang="en-US" altLang="zh-CN" sz="1400" i="1" kern="0" smtClean="0">
                                            <a:latin typeface="Cambria Math" panose="02040503050406030204" pitchFamily="18" charset="0"/>
                                            <a:ea typeface="黑体" panose="02010609060101010101" pitchFamily="49" charset="-122"/>
                                          </a:rPr>
                                        </m:ctrlPr>
                                      </m:fPr>
                                      <m:num>
                                        <m:sSub>
                                          <m:sSubPr>
                                            <m:ctrlPr>
                                              <a:rPr lang="en-US" altLang="zh-CN" sz="1400" i="1" kern="0" smtClean="0">
                                                <a:latin typeface="Cambria Math" panose="02040503050406030204" pitchFamily="18" charset="0"/>
                                                <a:ea typeface="黑体" panose="02010609060101010101" pitchFamily="49" charset="-122"/>
                                              </a:rPr>
                                            </m:ctrlPr>
                                          </m:sSubPr>
                                          <m:e>
                                            <m:r>
                                              <a:rPr lang="en-US" altLang="zh-CN" sz="1400" b="0" i="1" kern="0" smtClean="0">
                                                <a:latin typeface="Cambria Math" panose="02040503050406030204" pitchFamily="18" charset="0"/>
                                                <a:ea typeface="黑体" panose="02010609060101010101" pitchFamily="49" charset="-122"/>
                                              </a:rPr>
                                              <m:t>𝑝</m:t>
                                            </m:r>
                                          </m:e>
                                          <m:sub>
                                            <m:r>
                                              <a:rPr lang="en-US" altLang="zh-CN" sz="1400" b="0" i="1" kern="0" smtClean="0">
                                                <a:latin typeface="Cambria Math" panose="02040503050406030204" pitchFamily="18" charset="0"/>
                                                <a:ea typeface="黑体" panose="02010609060101010101" pitchFamily="49" charset="-122"/>
                                              </a:rPr>
                                              <m:t>𝑃</m:t>
                                            </m:r>
                                          </m:sub>
                                        </m:sSub>
                                      </m:num>
                                      <m:den>
                                        <m:r>
                                          <a:rPr lang="zh-CN" altLang="en-US" sz="1400" i="1" kern="0" smtClean="0">
                                            <a:latin typeface="Cambria Math" panose="02040503050406030204" pitchFamily="18" charset="0"/>
                                            <a:ea typeface="黑体" panose="02010609060101010101" pitchFamily="49" charset="-122"/>
                                          </a:rPr>
                                          <m:t>𝜌</m:t>
                                        </m:r>
                                      </m:den>
                                    </m:f>
                                  </m:e>
                                </m:rad>
                              </m:oMath>
                            </m:oMathPara>
                          </a14:m>
                          <a:endParaRPr lang="zh-CN" altLang="en-US" sz="1400" dirty="0">
                            <a:latin typeface="黑体" panose="02010609060101010101" pitchFamily="49" charset="-122"/>
                            <a:ea typeface="黑体" panose="02010609060101010101" pitchFamily="49" charset="-122"/>
                          </a:endParaRPr>
                        </a:p>
                      </a:txBody>
                      <a:tcPr anchor="ctr"/>
                    </a:tc>
                    <a:tc>
                      <a:txBody>
                        <a:bodyPr/>
                        <a:lstStyle/>
                        <a:p>
                          <a14:m>
                            <m:oMathPara xmlns:m="http://schemas.openxmlformats.org/officeDocument/2006/math">
                              <m:oMathParaPr>
                                <m:jc m:val="centerGroup"/>
                              </m:oMathParaPr>
                              <m:oMath xmlns:m="http://schemas.openxmlformats.org/officeDocument/2006/math">
                                <m:sSub>
                                  <m:sSubPr>
                                    <m:ctrlPr>
                                      <a:rPr lang="en-US" altLang="zh-CN" sz="1400" b="0" i="1" kern="0" smtClean="0">
                                        <a:latin typeface="Cambria Math" panose="02040503050406030204" pitchFamily="18" charset="0"/>
                                        <a:ea typeface="黑体" panose="02010609060101010101" pitchFamily="49" charset="-122"/>
                                      </a:rPr>
                                    </m:ctrlPr>
                                  </m:sSubPr>
                                  <m:e>
                                    <m:r>
                                      <a:rPr lang="en-US" altLang="zh-CN" sz="1400" b="0" i="1" kern="0" smtClean="0">
                                        <a:latin typeface="Cambria Math" panose="02040503050406030204" pitchFamily="18" charset="0"/>
                                        <a:ea typeface="黑体" panose="02010609060101010101" pitchFamily="49" charset="-122"/>
                                      </a:rPr>
                                      <m:t>𝐶</m:t>
                                    </m:r>
                                  </m:e>
                                  <m:sub>
                                    <m:r>
                                      <a:rPr lang="en-US" altLang="zh-CN" sz="1400" b="0" i="1" kern="0" smtClean="0">
                                        <a:latin typeface="Cambria Math" panose="02040503050406030204" pitchFamily="18" charset="0"/>
                                        <a:ea typeface="黑体" panose="02010609060101010101" pitchFamily="49" charset="-122"/>
                                      </a:rPr>
                                      <m:t>𝑑</m:t>
                                    </m:r>
                                  </m:sub>
                                </m:sSub>
                                <m:r>
                                  <a:rPr lang="zh-CN" altLang="en-US" sz="1400" i="1" kern="0">
                                    <a:latin typeface="Cambria Math" panose="02040503050406030204" pitchFamily="18" charset="0"/>
                                    <a:ea typeface="黑体" panose="02010609060101010101" pitchFamily="49" charset="-122"/>
                                  </a:rPr>
                                  <m:t>𝜔</m:t>
                                </m:r>
                                <m:rad>
                                  <m:radPr>
                                    <m:degHide m:val="on"/>
                                    <m:ctrlPr>
                                      <a:rPr lang="en-US" altLang="zh-CN" sz="1400" i="1" kern="0" smtClean="0">
                                        <a:latin typeface="Cambria Math" panose="02040503050406030204" pitchFamily="18" charset="0"/>
                                        <a:ea typeface="黑体" panose="02010609060101010101" pitchFamily="49" charset="-122"/>
                                      </a:rPr>
                                    </m:ctrlPr>
                                  </m:radPr>
                                  <m:deg/>
                                  <m:e>
                                    <m:f>
                                      <m:fPr>
                                        <m:ctrlPr>
                                          <a:rPr lang="en-US" altLang="zh-CN" sz="1400" i="1" kern="0" smtClean="0">
                                            <a:latin typeface="Cambria Math" panose="02040503050406030204" pitchFamily="18" charset="0"/>
                                            <a:ea typeface="黑体" panose="02010609060101010101" pitchFamily="49" charset="-122"/>
                                          </a:rPr>
                                        </m:ctrlPr>
                                      </m:fPr>
                                      <m:num>
                                        <m:sSub>
                                          <m:sSubPr>
                                            <m:ctrlPr>
                                              <a:rPr lang="en-US" altLang="zh-CN" sz="1400" i="1" kern="0" smtClean="0">
                                                <a:latin typeface="Cambria Math" panose="02040503050406030204" pitchFamily="18" charset="0"/>
                                                <a:ea typeface="黑体" panose="02010609060101010101" pitchFamily="49" charset="-122"/>
                                              </a:rPr>
                                            </m:ctrlPr>
                                          </m:sSubPr>
                                          <m:e>
                                            <m:r>
                                              <a:rPr lang="en-US" altLang="zh-CN" sz="1400" b="0" i="1" kern="0" smtClean="0">
                                                <a:latin typeface="Cambria Math" panose="02040503050406030204" pitchFamily="18" charset="0"/>
                                                <a:ea typeface="黑体" panose="02010609060101010101" pitchFamily="49" charset="-122"/>
                                              </a:rPr>
                                              <m:t>𝑝</m:t>
                                            </m:r>
                                          </m:e>
                                          <m:sub>
                                            <m:r>
                                              <a:rPr lang="en-US" altLang="zh-CN" sz="1400" b="0" i="1" kern="0" smtClean="0">
                                                <a:latin typeface="Cambria Math" panose="02040503050406030204" pitchFamily="18" charset="0"/>
                                                <a:ea typeface="黑体" panose="02010609060101010101" pitchFamily="49" charset="-122"/>
                                              </a:rPr>
                                              <m:t>𝑃</m:t>
                                            </m:r>
                                          </m:sub>
                                        </m:sSub>
                                      </m:num>
                                      <m:den>
                                        <m:r>
                                          <a:rPr lang="zh-CN" altLang="en-US" sz="1400" i="1" kern="0" smtClean="0">
                                            <a:latin typeface="Cambria Math" panose="02040503050406030204" pitchFamily="18" charset="0"/>
                                            <a:ea typeface="黑体" panose="02010609060101010101" pitchFamily="49" charset="-122"/>
                                          </a:rPr>
                                          <m:t>𝜌</m:t>
                                        </m:r>
                                      </m:den>
                                    </m:f>
                                  </m:e>
                                </m:rad>
                              </m:oMath>
                            </m:oMathPara>
                          </a14:m>
                          <a:endParaRPr lang="zh-CN" altLang="en-US" sz="1400" dirty="0">
                            <a:latin typeface="黑体" panose="02010609060101010101" pitchFamily="49" charset="-122"/>
                            <a:ea typeface="黑体" panose="02010609060101010101" pitchFamily="49" charset="-122"/>
                          </a:endParaRPr>
                        </a:p>
                      </a:txBody>
                      <a:tcPr anchor="ctr"/>
                    </a:tc>
                    <a:tc>
                      <a:txBody>
                        <a:bodyPr/>
                        <a:lstStyle/>
                        <a:p>
                          <a14:m>
                            <m:oMathPara xmlns:m="http://schemas.openxmlformats.org/officeDocument/2006/math">
                              <m:oMathParaPr>
                                <m:jc m:val="centerGroup"/>
                              </m:oMathParaPr>
                              <m:oMath xmlns:m="http://schemas.openxmlformats.org/officeDocument/2006/math">
                                <m:sSub>
                                  <m:sSubPr>
                                    <m:ctrlPr>
                                      <a:rPr lang="en-US" altLang="zh-CN" sz="1400" b="0" i="1" kern="0" smtClean="0">
                                        <a:latin typeface="Cambria Math" panose="02040503050406030204" pitchFamily="18" charset="0"/>
                                        <a:ea typeface="黑体" panose="02010609060101010101" pitchFamily="49" charset="-122"/>
                                      </a:rPr>
                                    </m:ctrlPr>
                                  </m:sSubPr>
                                  <m:e>
                                    <m:r>
                                      <a:rPr lang="en-US" altLang="zh-CN" sz="1400" b="0" i="1" kern="0" smtClean="0">
                                        <a:latin typeface="Cambria Math" panose="02040503050406030204" pitchFamily="18" charset="0"/>
                                        <a:ea typeface="黑体" panose="02010609060101010101" pitchFamily="49" charset="-122"/>
                                      </a:rPr>
                                      <m:t>2</m:t>
                                    </m:r>
                                    <m:r>
                                      <a:rPr lang="en-US" altLang="zh-CN" sz="1400" b="0" i="1" kern="0" smtClean="0">
                                        <a:latin typeface="Cambria Math" panose="02040503050406030204" pitchFamily="18" charset="0"/>
                                        <a:ea typeface="黑体" panose="02010609060101010101" pitchFamily="49" charset="-122"/>
                                      </a:rPr>
                                      <m:t>𝐶</m:t>
                                    </m:r>
                                  </m:e>
                                  <m:sub>
                                    <m:r>
                                      <a:rPr lang="en-US" altLang="zh-CN" sz="1400" b="0" i="1" kern="0" smtClean="0">
                                        <a:latin typeface="Cambria Math" panose="02040503050406030204" pitchFamily="18" charset="0"/>
                                        <a:ea typeface="黑体" panose="02010609060101010101" pitchFamily="49" charset="-122"/>
                                      </a:rPr>
                                      <m:t>𝑑</m:t>
                                    </m:r>
                                  </m:sub>
                                </m:sSub>
                                <m:r>
                                  <a:rPr lang="zh-CN" altLang="en-US" sz="1400" i="1" kern="0">
                                    <a:latin typeface="Cambria Math" panose="02040503050406030204" pitchFamily="18" charset="0"/>
                                    <a:ea typeface="黑体" panose="02010609060101010101" pitchFamily="49" charset="-122"/>
                                  </a:rPr>
                                  <m:t>𝜔</m:t>
                                </m:r>
                                <m:rad>
                                  <m:radPr>
                                    <m:degHide m:val="on"/>
                                    <m:ctrlPr>
                                      <a:rPr lang="en-US" altLang="zh-CN" sz="1400" i="1" kern="0" smtClean="0">
                                        <a:latin typeface="Cambria Math" panose="02040503050406030204" pitchFamily="18" charset="0"/>
                                        <a:ea typeface="黑体" panose="02010609060101010101" pitchFamily="49" charset="-122"/>
                                      </a:rPr>
                                    </m:ctrlPr>
                                  </m:radPr>
                                  <m:deg/>
                                  <m:e>
                                    <m:f>
                                      <m:fPr>
                                        <m:ctrlPr>
                                          <a:rPr lang="en-US" altLang="zh-CN" sz="1400" i="1" kern="0" smtClean="0">
                                            <a:latin typeface="Cambria Math" panose="02040503050406030204" pitchFamily="18" charset="0"/>
                                            <a:ea typeface="黑体" panose="02010609060101010101" pitchFamily="49" charset="-122"/>
                                          </a:rPr>
                                        </m:ctrlPr>
                                      </m:fPr>
                                      <m:num>
                                        <m:sSub>
                                          <m:sSubPr>
                                            <m:ctrlPr>
                                              <a:rPr lang="en-US" altLang="zh-CN" sz="1400" i="1" kern="0" smtClean="0">
                                                <a:latin typeface="Cambria Math" panose="02040503050406030204" pitchFamily="18" charset="0"/>
                                                <a:ea typeface="黑体" panose="02010609060101010101" pitchFamily="49" charset="-122"/>
                                              </a:rPr>
                                            </m:ctrlPr>
                                          </m:sSubPr>
                                          <m:e>
                                            <m:r>
                                              <a:rPr lang="en-US" altLang="zh-CN" sz="1400" b="0" i="1" kern="0" smtClean="0">
                                                <a:latin typeface="Cambria Math" panose="02040503050406030204" pitchFamily="18" charset="0"/>
                                                <a:ea typeface="黑体" panose="02010609060101010101" pitchFamily="49" charset="-122"/>
                                              </a:rPr>
                                              <m:t>𝑝</m:t>
                                            </m:r>
                                          </m:e>
                                          <m:sub>
                                            <m:r>
                                              <a:rPr lang="en-US" altLang="zh-CN" sz="1400" b="0" i="1" kern="0" smtClean="0">
                                                <a:latin typeface="Cambria Math" panose="02040503050406030204" pitchFamily="18" charset="0"/>
                                                <a:ea typeface="黑体" panose="02010609060101010101" pitchFamily="49" charset="-122"/>
                                              </a:rPr>
                                              <m:t>𝑃</m:t>
                                            </m:r>
                                          </m:sub>
                                        </m:sSub>
                                      </m:num>
                                      <m:den>
                                        <m:r>
                                          <a:rPr lang="zh-CN" altLang="en-US" sz="1400" i="1" kern="0" smtClean="0">
                                            <a:latin typeface="Cambria Math" panose="02040503050406030204" pitchFamily="18" charset="0"/>
                                            <a:ea typeface="黑体" panose="02010609060101010101" pitchFamily="49" charset="-122"/>
                                          </a:rPr>
                                          <m:t>𝜌</m:t>
                                        </m:r>
                                      </m:den>
                                    </m:f>
                                  </m:e>
                                </m:rad>
                              </m:oMath>
                            </m:oMathPara>
                          </a14:m>
                          <a:endParaRPr lang="zh-CN" altLang="en-US" sz="1400" dirty="0">
                            <a:latin typeface="黑体" panose="02010609060101010101" pitchFamily="49" charset="-122"/>
                            <a:ea typeface="黑体" panose="02010609060101010101" pitchFamily="49" charset="-122"/>
                          </a:endParaRPr>
                        </a:p>
                      </a:txBody>
                      <a:tcPr anchor="ctr"/>
                    </a:tc>
                  </a:tr>
                  <a:tr h="374463">
                    <a:tc>
                      <a:txBody>
                        <a:bodyPr/>
                        <a:lstStyle/>
                        <a:p>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黑体" panose="02010609060101010101" pitchFamily="49" charset="-122"/>
                                      </a:rPr>
                                    </m:ctrlPr>
                                  </m:sSubPr>
                                  <m:e>
                                    <m:r>
                                      <a:rPr lang="en-US" altLang="zh-CN" sz="1400" b="0" i="1" smtClean="0">
                                        <a:latin typeface="Cambria Math" panose="02040503050406030204" pitchFamily="18" charset="0"/>
                                        <a:ea typeface="黑体" panose="02010609060101010101" pitchFamily="49" charset="-122"/>
                                      </a:rPr>
                                      <m:t>𝐾</m:t>
                                    </m:r>
                                  </m:e>
                                  <m:sub>
                                    <m:r>
                                      <a:rPr lang="en-US" altLang="zh-CN" sz="1400" b="0" i="1" smtClean="0">
                                        <a:latin typeface="Cambria Math" panose="02040503050406030204" pitchFamily="18" charset="0"/>
                                        <a:ea typeface="黑体" panose="02010609060101010101" pitchFamily="49" charset="-122"/>
                                      </a:rPr>
                                      <m:t>𝐶</m:t>
                                    </m:r>
                                    <m:r>
                                      <a:rPr lang="en-US" altLang="zh-CN" sz="1400" b="0" i="1" smtClean="0">
                                        <a:latin typeface="Cambria Math" panose="02040503050406030204" pitchFamily="18" charset="0"/>
                                        <a:ea typeface="黑体" panose="02010609060101010101" pitchFamily="49" charset="-122"/>
                                      </a:rPr>
                                      <m:t>0</m:t>
                                    </m:r>
                                  </m:sub>
                                </m:sSub>
                              </m:oMath>
                            </m:oMathPara>
                          </a14:m>
                          <a:endParaRPr lang="zh-CN" altLang="en-US" sz="1400" dirty="0">
                            <a:latin typeface="黑体" panose="02010609060101010101" pitchFamily="49" charset="-122"/>
                            <a:ea typeface="黑体" panose="02010609060101010101" pitchFamily="49" charset="-122"/>
                          </a:endParaRPr>
                        </a:p>
                      </a:txBody>
                      <a:tcPr anchor="ctr"/>
                    </a:tc>
                    <a:tc>
                      <a:txBody>
                        <a:bodyPr/>
                        <a:lstStyle/>
                        <a:p>
                          <a14:m>
                            <m:oMathPara xmlns:m="http://schemas.openxmlformats.org/officeDocument/2006/math">
                              <m:oMathParaPr>
                                <m:jc m:val="centerGroup"/>
                              </m:oMathParaPr>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𝑑</m:t>
                                        </m:r>
                                      </m:sub>
                                    </m:sSub>
                                    <m:r>
                                      <a:rPr lang="zh-CN" altLang="en-US" sz="1400" b="0" i="1" smtClean="0">
                                        <a:latin typeface="Cambria Math" panose="02040503050406030204" pitchFamily="18" charset="0"/>
                                      </a:rPr>
                                      <m:t>𝜔</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0</m:t>
                                        </m:r>
                                      </m:sub>
                                    </m:sSub>
                                  </m:num>
                                  <m:den>
                                    <m:rad>
                                      <m:radPr>
                                        <m:degHide m:val="on"/>
                                        <m:ctrlPr>
                                          <a:rPr lang="en-US" altLang="zh-CN" sz="1400" b="0" i="1" smtClean="0">
                                            <a:latin typeface="Cambria Math" panose="02040503050406030204" pitchFamily="18" charset="0"/>
                                          </a:rPr>
                                        </m:ctrlPr>
                                      </m:radPr>
                                      <m:deg/>
                                      <m:e>
                                        <m:r>
                                          <a:rPr lang="zh-CN" altLang="en-US" sz="1400" b="0" i="1" smtClean="0">
                                            <a:latin typeface="Cambria Math" panose="02040503050406030204" pitchFamily="18" charset="0"/>
                                          </a:rPr>
                                          <m:t>𝜌</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𝑃</m:t>
                                            </m:r>
                                          </m:sub>
                                        </m:sSub>
                                      </m:e>
                                    </m:rad>
                                  </m:den>
                                </m:f>
                              </m:oMath>
                            </m:oMathPara>
                          </a14:m>
                          <a:endParaRPr lang="zh-CN" altLang="en-US" sz="1400" dirty="0">
                            <a:latin typeface="黑体" panose="02010609060101010101" pitchFamily="49" charset="-122"/>
                            <a:ea typeface="黑体" panose="02010609060101010101" pitchFamily="49" charset="-122"/>
                          </a:endParaRPr>
                        </a:p>
                      </a:txBody>
                      <a:tcPr anchor="ctr"/>
                    </a:tc>
                    <a:tc>
                      <a:txBody>
                        <a:bodyPr/>
                        <a:lstStyle/>
                        <a:p>
                          <a14:m>
                            <m:oMathPara xmlns:m="http://schemas.openxmlformats.org/officeDocument/2006/math">
                              <m:oMathParaPr>
                                <m:jc m:val="centerGroup"/>
                              </m:oMathParaPr>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𝑑</m:t>
                                        </m:r>
                                      </m:sub>
                                    </m:sSub>
                                    <m:r>
                                      <a:rPr lang="zh-CN" altLang="en-US" sz="1400" b="0" i="1" smtClean="0">
                                        <a:latin typeface="Cambria Math" panose="02040503050406030204" pitchFamily="18" charset="0"/>
                                      </a:rPr>
                                      <m:t>𝜔</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0</m:t>
                                        </m:r>
                                      </m:sub>
                                    </m:sSub>
                                  </m:num>
                                  <m:den>
                                    <m:rad>
                                      <m:radPr>
                                        <m:degHide m:val="on"/>
                                        <m:ctrlPr>
                                          <a:rPr lang="en-US" altLang="zh-CN" sz="1400" b="0" i="1" smtClean="0">
                                            <a:latin typeface="Cambria Math" panose="02040503050406030204" pitchFamily="18" charset="0"/>
                                          </a:rPr>
                                        </m:ctrlPr>
                                      </m:radPr>
                                      <m:deg/>
                                      <m:e>
                                        <m:r>
                                          <a:rPr lang="zh-CN" altLang="en-US" sz="1400" b="0" i="1" smtClean="0">
                                            <a:latin typeface="Cambria Math" panose="02040503050406030204" pitchFamily="18" charset="0"/>
                                          </a:rPr>
                                          <m:t>𝜌</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𝑃</m:t>
                                            </m:r>
                                          </m:sub>
                                        </m:sSub>
                                      </m:e>
                                    </m:rad>
                                  </m:den>
                                </m:f>
                              </m:oMath>
                            </m:oMathPara>
                          </a14:m>
                          <a:endParaRPr lang="zh-CN" altLang="en-US" sz="1400" dirty="0">
                            <a:latin typeface="黑体" panose="02010609060101010101" pitchFamily="49" charset="-122"/>
                            <a:ea typeface="黑体" panose="02010609060101010101" pitchFamily="49" charset="-122"/>
                          </a:endParaRPr>
                        </a:p>
                      </a:txBody>
                      <a:tcPr anchor="ctr"/>
                    </a:tc>
                    <a:tc>
                      <a:txBody>
                        <a:bodyPr/>
                        <a:lstStyle/>
                        <a:p>
                          <a:pPr algn="ctr"/>
                          <a:r>
                            <a:rPr lang="en-US" altLang="zh-CN" sz="1400" dirty="0">
                              <a:latin typeface="黑体" panose="02010609060101010101" pitchFamily="49" charset="-122"/>
                              <a:ea typeface="黑体" panose="02010609060101010101" pitchFamily="49" charset="-122"/>
                            </a:rPr>
                            <a:t>0</a:t>
                          </a:r>
                          <a:endParaRPr lang="zh-CN" altLang="en-US" sz="1400" dirty="0">
                            <a:latin typeface="黑体" panose="02010609060101010101" pitchFamily="49" charset="-122"/>
                            <a:ea typeface="黑体" panose="02010609060101010101" pitchFamily="49" charset="-122"/>
                          </a:endParaRPr>
                        </a:p>
                      </a:txBody>
                      <a:tcPr anchor="ctr"/>
                    </a:tc>
                    <a:tc>
                      <a:txBody>
                        <a:bodyPr/>
                        <a:lstStyle/>
                        <a:p>
                          <a14:m>
                            <m:oMathPara xmlns:m="http://schemas.openxmlformats.org/officeDocument/2006/math">
                              <m:oMathParaPr>
                                <m:jc m:val="centerGroup"/>
                              </m:oMathParaPr>
                              <m:oMath xmlns:m="http://schemas.openxmlformats.org/officeDocument/2006/math">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𝑐</m:t>
                                        </m:r>
                                      </m:e>
                                      <m:sub>
                                        <m:r>
                                          <a:rPr lang="en-US" altLang="zh-CN" sz="1400" b="0" i="1" smtClean="0">
                                            <a:latin typeface="Cambria Math" panose="02040503050406030204" pitchFamily="18" charset="0"/>
                                          </a:rPr>
                                          <m:t>𝑑</m:t>
                                        </m:r>
                                      </m:sub>
                                    </m:sSub>
                                    <m:r>
                                      <a:rPr lang="zh-CN" altLang="en-US" sz="1400" b="0" i="1" smtClean="0">
                                        <a:latin typeface="Cambria Math" panose="02040503050406030204" pitchFamily="18" charset="0"/>
                                      </a:rPr>
                                      <m:t>𝜔</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0</m:t>
                                        </m:r>
                                      </m:sub>
                                    </m:sSub>
                                  </m:num>
                                  <m:den>
                                    <m:rad>
                                      <m:radPr>
                                        <m:degHide m:val="on"/>
                                        <m:ctrlPr>
                                          <a:rPr lang="en-US" altLang="zh-CN" sz="1400" b="0" i="1" smtClean="0">
                                            <a:latin typeface="Cambria Math" panose="02040503050406030204" pitchFamily="18" charset="0"/>
                                          </a:rPr>
                                        </m:ctrlPr>
                                      </m:radPr>
                                      <m:deg/>
                                      <m:e>
                                        <m:r>
                                          <a:rPr lang="zh-CN" altLang="en-US" sz="1400" b="0" i="1" smtClean="0">
                                            <a:latin typeface="Cambria Math" panose="02040503050406030204" pitchFamily="18" charset="0"/>
                                          </a:rPr>
                                          <m:t>𝜌</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𝑃</m:t>
                                            </m:r>
                                          </m:sub>
                                        </m:sSub>
                                      </m:e>
                                    </m:rad>
                                  </m:den>
                                </m:f>
                              </m:oMath>
                            </m:oMathPara>
                          </a14:m>
                          <a:endParaRPr lang="zh-CN" altLang="en-US" sz="1400" dirty="0">
                            <a:latin typeface="黑体" panose="02010609060101010101" pitchFamily="49" charset="-122"/>
                            <a:ea typeface="黑体" panose="02010609060101010101" pitchFamily="49" charset="-122"/>
                          </a:endParaRPr>
                        </a:p>
                      </a:txBody>
                      <a:tcPr anchor="ctr"/>
                    </a:tc>
                  </a:tr>
                  <a:tr h="374463">
                    <a:tc>
                      <a:txBody>
                        <a:bodyPr/>
                        <a:lstStyle/>
                        <a:p>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黑体" panose="02010609060101010101" pitchFamily="49" charset="-122"/>
                                      </a:rPr>
                                    </m:ctrlPr>
                                  </m:sSubPr>
                                  <m:e>
                                    <m:r>
                                      <a:rPr lang="en-US" altLang="zh-CN" sz="1400" b="0" i="1" smtClean="0">
                                        <a:latin typeface="Cambria Math" panose="02040503050406030204" pitchFamily="18" charset="0"/>
                                        <a:ea typeface="黑体" panose="02010609060101010101" pitchFamily="49" charset="-122"/>
                                      </a:rPr>
                                      <m:t>𝐾</m:t>
                                    </m:r>
                                  </m:e>
                                  <m:sub>
                                    <m:r>
                                      <a:rPr lang="en-US" altLang="zh-CN" sz="1400" b="0" i="1" smtClean="0">
                                        <a:latin typeface="Cambria Math" panose="02040503050406030204" pitchFamily="18" charset="0"/>
                                        <a:ea typeface="黑体" panose="02010609060101010101" pitchFamily="49" charset="-122"/>
                                      </a:rPr>
                                      <m:t>𝑝</m:t>
                                    </m:r>
                                    <m:r>
                                      <a:rPr lang="en-US" altLang="zh-CN" sz="1400" b="0" i="1" smtClean="0">
                                        <a:latin typeface="Cambria Math" panose="02040503050406030204" pitchFamily="18" charset="0"/>
                                        <a:ea typeface="黑体" panose="02010609060101010101" pitchFamily="49" charset="-122"/>
                                      </a:rPr>
                                      <m:t>0</m:t>
                                    </m:r>
                                  </m:sub>
                                </m:sSub>
                              </m:oMath>
                            </m:oMathPara>
                          </a14:m>
                          <a:endParaRPr lang="zh-CN" altLang="en-US" sz="1400" dirty="0">
                            <a:latin typeface="黑体" panose="02010609060101010101" pitchFamily="49" charset="-122"/>
                            <a:ea typeface="黑体" panose="02010609060101010101" pitchFamily="49" charset="-122"/>
                          </a:endParaRPr>
                        </a:p>
                      </a:txBody>
                      <a:tcPr anchor="ctr"/>
                    </a:tc>
                    <a:tc>
                      <a:txBody>
                        <a:bodyPr/>
                        <a:lstStyle/>
                        <a:p>
                          <a14:m>
                            <m:oMathPara xmlns:m="http://schemas.openxmlformats.org/officeDocument/2006/math">
                              <m:oMathParaPr>
                                <m:jc m:val="centerGroup"/>
                              </m:oMathParaPr>
                              <m:oMath xmlns:m="http://schemas.openxmlformats.org/officeDocument/2006/math">
                                <m:f>
                                  <m:fPr>
                                    <m:ctrlPr>
                                      <a:rPr lang="en-US" altLang="zh-CN" sz="1400" b="0" i="1" kern="0" smtClean="0">
                                        <a:latin typeface="Cambria Math" panose="02040503050406030204" pitchFamily="18" charset="0"/>
                                        <a:ea typeface="黑体" panose="02010609060101010101" pitchFamily="49" charset="-122"/>
                                      </a:rPr>
                                    </m:ctrlPr>
                                  </m:fPr>
                                  <m:num>
                                    <m:sSub>
                                      <m:sSubPr>
                                        <m:ctrlPr>
                                          <a:rPr lang="en-US" altLang="zh-CN" sz="1400" i="1" kern="0">
                                            <a:latin typeface="Cambria Math" panose="02040503050406030204" pitchFamily="18" charset="0"/>
                                            <a:ea typeface="黑体" panose="02010609060101010101" pitchFamily="49" charset="-122"/>
                                          </a:rPr>
                                        </m:ctrlPr>
                                      </m:sSubPr>
                                      <m:e>
                                        <m:r>
                                          <a:rPr lang="en-US" altLang="zh-CN" sz="1400" i="1" kern="0">
                                            <a:latin typeface="Cambria Math" panose="02040503050406030204" pitchFamily="18" charset="0"/>
                                            <a:ea typeface="黑体" panose="02010609060101010101" pitchFamily="49" charset="-122"/>
                                          </a:rPr>
                                          <m:t>𝑝</m:t>
                                        </m:r>
                                      </m:e>
                                      <m:sub>
                                        <m:r>
                                          <a:rPr lang="en-US" altLang="zh-CN" sz="1400" i="1" kern="0">
                                            <a:latin typeface="Cambria Math" panose="02040503050406030204" pitchFamily="18" charset="0"/>
                                            <a:ea typeface="黑体" panose="02010609060101010101" pitchFamily="49" charset="-122"/>
                                          </a:rPr>
                                          <m:t>𝑃</m:t>
                                        </m:r>
                                      </m:sub>
                                    </m:sSub>
                                  </m:num>
                                  <m:den>
                                    <m:r>
                                      <a:rPr lang="en-US" altLang="zh-CN" sz="1400" b="0" i="1" kern="0" smtClean="0">
                                        <a:latin typeface="Cambria Math" panose="02040503050406030204" pitchFamily="18" charset="0"/>
                                        <a:ea typeface="黑体" panose="02010609060101010101" pitchFamily="49" charset="-122"/>
                                      </a:rPr>
                                      <m:t>2</m:t>
                                    </m:r>
                                    <m:sSub>
                                      <m:sSubPr>
                                        <m:ctrlPr>
                                          <a:rPr lang="en-US" altLang="zh-CN" sz="1400" b="0" i="1" kern="0" smtClean="0">
                                            <a:latin typeface="Cambria Math" panose="02040503050406030204" pitchFamily="18" charset="0"/>
                                            <a:ea typeface="黑体" panose="02010609060101010101" pitchFamily="49" charset="-122"/>
                                          </a:rPr>
                                        </m:ctrlPr>
                                      </m:sSubPr>
                                      <m:e>
                                        <m:r>
                                          <a:rPr lang="en-US" altLang="zh-CN" sz="1400" b="0" i="1" kern="0" smtClean="0">
                                            <a:latin typeface="Cambria Math" panose="02040503050406030204" pitchFamily="18" charset="0"/>
                                            <a:ea typeface="黑体" panose="02010609060101010101" pitchFamily="49" charset="-122"/>
                                          </a:rPr>
                                          <m:t>𝑥</m:t>
                                        </m:r>
                                      </m:e>
                                      <m:sub>
                                        <m:r>
                                          <a:rPr lang="en-US" altLang="zh-CN" sz="1400" b="0" i="1" kern="0" smtClean="0">
                                            <a:latin typeface="Cambria Math" panose="02040503050406030204" pitchFamily="18" charset="0"/>
                                            <a:ea typeface="黑体" panose="02010609060101010101" pitchFamily="49" charset="-122"/>
                                          </a:rPr>
                                          <m:t>𝑠</m:t>
                                        </m:r>
                                        <m:r>
                                          <a:rPr lang="en-US" altLang="zh-CN" sz="1400" b="0" i="1" kern="0" smtClean="0">
                                            <a:latin typeface="Cambria Math" panose="02040503050406030204" pitchFamily="18" charset="0"/>
                                            <a:ea typeface="黑体" panose="02010609060101010101" pitchFamily="49" charset="-122"/>
                                          </a:rPr>
                                          <m:t>0</m:t>
                                        </m:r>
                                      </m:sub>
                                    </m:sSub>
                                  </m:den>
                                </m:f>
                              </m:oMath>
                            </m:oMathPara>
                          </a14:m>
                          <a:endParaRPr lang="zh-CN" altLang="en-US" sz="1400" dirty="0">
                            <a:latin typeface="黑体" panose="02010609060101010101" pitchFamily="49" charset="-122"/>
                            <a:ea typeface="黑体" panose="02010609060101010101" pitchFamily="49" charset="-122"/>
                          </a:endParaRPr>
                        </a:p>
                      </a:txBody>
                      <a:tcPr anchor="ctr"/>
                    </a:tc>
                    <a:tc>
                      <a:txBody>
                        <a:bodyPr/>
                        <a:lstStyle/>
                        <a:p>
                          <a14:m>
                            <m:oMathPara xmlns:m="http://schemas.openxmlformats.org/officeDocument/2006/math">
                              <m:oMathParaPr>
                                <m:jc m:val="centerGroup"/>
                              </m:oMathParaPr>
                              <m:oMath xmlns:m="http://schemas.openxmlformats.org/officeDocument/2006/math">
                                <m:f>
                                  <m:fPr>
                                    <m:ctrlPr>
                                      <a:rPr lang="en-US" altLang="zh-CN" sz="1400" b="0" i="1" kern="0" smtClean="0">
                                        <a:latin typeface="Cambria Math" panose="02040503050406030204" pitchFamily="18" charset="0"/>
                                        <a:ea typeface="黑体" panose="02010609060101010101" pitchFamily="49" charset="-122"/>
                                      </a:rPr>
                                    </m:ctrlPr>
                                  </m:fPr>
                                  <m:num>
                                    <m:sSub>
                                      <m:sSubPr>
                                        <m:ctrlPr>
                                          <a:rPr lang="en-US" altLang="zh-CN" sz="1400" i="1" kern="0">
                                            <a:latin typeface="Cambria Math" panose="02040503050406030204" pitchFamily="18" charset="0"/>
                                            <a:ea typeface="黑体" panose="02010609060101010101" pitchFamily="49" charset="-122"/>
                                          </a:rPr>
                                        </m:ctrlPr>
                                      </m:sSubPr>
                                      <m:e>
                                        <m:r>
                                          <a:rPr lang="en-US" altLang="zh-CN" sz="1400" i="1" kern="0">
                                            <a:latin typeface="Cambria Math" panose="02040503050406030204" pitchFamily="18" charset="0"/>
                                            <a:ea typeface="黑体" panose="02010609060101010101" pitchFamily="49" charset="-122"/>
                                          </a:rPr>
                                          <m:t>𝑝</m:t>
                                        </m:r>
                                      </m:e>
                                      <m:sub>
                                        <m:r>
                                          <a:rPr lang="en-US" altLang="zh-CN" sz="1400" i="1" kern="0">
                                            <a:latin typeface="Cambria Math" panose="02040503050406030204" pitchFamily="18" charset="0"/>
                                            <a:ea typeface="黑体" panose="02010609060101010101" pitchFamily="49" charset="-122"/>
                                          </a:rPr>
                                          <m:t>𝑃</m:t>
                                        </m:r>
                                      </m:sub>
                                    </m:sSub>
                                  </m:num>
                                  <m:den>
                                    <m:sSub>
                                      <m:sSubPr>
                                        <m:ctrlPr>
                                          <a:rPr lang="en-US" altLang="zh-CN" sz="1400" b="0" i="1" kern="0" smtClean="0">
                                            <a:latin typeface="Cambria Math" panose="02040503050406030204" pitchFamily="18" charset="0"/>
                                            <a:ea typeface="黑体" panose="02010609060101010101" pitchFamily="49" charset="-122"/>
                                          </a:rPr>
                                        </m:ctrlPr>
                                      </m:sSubPr>
                                      <m:e>
                                        <m:r>
                                          <a:rPr lang="en-US" altLang="zh-CN" sz="1400" b="0" i="1" kern="0" smtClean="0">
                                            <a:latin typeface="Cambria Math" panose="02040503050406030204" pitchFamily="18" charset="0"/>
                                            <a:ea typeface="黑体" panose="02010609060101010101" pitchFamily="49" charset="-122"/>
                                          </a:rPr>
                                          <m:t>𝑥</m:t>
                                        </m:r>
                                      </m:e>
                                      <m:sub>
                                        <m:r>
                                          <a:rPr lang="en-US" altLang="zh-CN" sz="1400" b="0" i="1" kern="0" smtClean="0">
                                            <a:latin typeface="Cambria Math" panose="02040503050406030204" pitchFamily="18" charset="0"/>
                                            <a:ea typeface="黑体" panose="02010609060101010101" pitchFamily="49" charset="-122"/>
                                          </a:rPr>
                                          <m:t>𝑠</m:t>
                                        </m:r>
                                        <m:r>
                                          <a:rPr lang="en-US" altLang="zh-CN" sz="1400" b="0" i="1" kern="0" smtClean="0">
                                            <a:latin typeface="Cambria Math" panose="02040503050406030204" pitchFamily="18" charset="0"/>
                                            <a:ea typeface="黑体" panose="02010609060101010101" pitchFamily="49" charset="-122"/>
                                          </a:rPr>
                                          <m:t>0</m:t>
                                        </m:r>
                                      </m:sub>
                                    </m:sSub>
                                  </m:den>
                                </m:f>
                              </m:oMath>
                            </m:oMathPara>
                          </a14:m>
                          <a:endParaRPr lang="zh-CN" altLang="en-US" sz="1400" dirty="0">
                            <a:latin typeface="黑体" panose="02010609060101010101" pitchFamily="49" charset="-122"/>
                            <a:ea typeface="黑体" panose="02010609060101010101" pitchFamily="49" charset="-122"/>
                          </a:endParaRPr>
                        </a:p>
                      </a:txBody>
                      <a:tcPr anchor="ctr"/>
                    </a:tc>
                    <a:tc>
                      <a:txBody>
                        <a:bodyPr/>
                        <a:lstStyle/>
                        <a:p>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ea typeface="黑体" panose="02010609060101010101" pitchFamily="49" charset="-122"/>
                                  </a:rPr>
                                  <m:t>∞</m:t>
                                </m:r>
                              </m:oMath>
                            </m:oMathPara>
                          </a14:m>
                          <a:endParaRPr lang="zh-CN" altLang="en-US" sz="1400" dirty="0">
                            <a:latin typeface="黑体" panose="02010609060101010101" pitchFamily="49" charset="-122"/>
                            <a:ea typeface="黑体" panose="02010609060101010101" pitchFamily="49" charset="-122"/>
                          </a:endParaRPr>
                        </a:p>
                      </a:txBody>
                      <a:tcPr anchor="ctr"/>
                    </a:tc>
                    <a:tc>
                      <a:txBody>
                        <a:bodyPr/>
                        <a:lstStyle/>
                        <a:p>
                          <a14:m>
                            <m:oMathPara xmlns:m="http://schemas.openxmlformats.org/officeDocument/2006/math">
                              <m:oMathParaPr>
                                <m:jc m:val="centerGroup"/>
                              </m:oMathParaPr>
                              <m:oMath xmlns:m="http://schemas.openxmlformats.org/officeDocument/2006/math">
                                <m:f>
                                  <m:fPr>
                                    <m:ctrlPr>
                                      <a:rPr lang="en-US" altLang="zh-CN" sz="1400" b="0" i="1" kern="0" smtClean="0">
                                        <a:latin typeface="Cambria Math" panose="02040503050406030204" pitchFamily="18" charset="0"/>
                                        <a:ea typeface="黑体" panose="02010609060101010101" pitchFamily="49" charset="-122"/>
                                      </a:rPr>
                                    </m:ctrlPr>
                                  </m:fPr>
                                  <m:num>
                                    <m:sSub>
                                      <m:sSubPr>
                                        <m:ctrlPr>
                                          <a:rPr lang="en-US" altLang="zh-CN" sz="1400" i="1" kern="0">
                                            <a:latin typeface="Cambria Math" panose="02040503050406030204" pitchFamily="18" charset="0"/>
                                            <a:ea typeface="黑体" panose="02010609060101010101" pitchFamily="49" charset="-122"/>
                                          </a:rPr>
                                        </m:ctrlPr>
                                      </m:sSubPr>
                                      <m:e>
                                        <m:r>
                                          <a:rPr lang="en-US" altLang="zh-CN" sz="1400" i="1" kern="0">
                                            <a:latin typeface="Cambria Math" panose="02040503050406030204" pitchFamily="18" charset="0"/>
                                            <a:ea typeface="黑体" panose="02010609060101010101" pitchFamily="49" charset="-122"/>
                                          </a:rPr>
                                          <m:t>𝑝</m:t>
                                        </m:r>
                                      </m:e>
                                      <m:sub>
                                        <m:r>
                                          <a:rPr lang="en-US" altLang="zh-CN" sz="1400" i="1" kern="0">
                                            <a:latin typeface="Cambria Math" panose="02040503050406030204" pitchFamily="18" charset="0"/>
                                            <a:ea typeface="黑体" panose="02010609060101010101" pitchFamily="49" charset="-122"/>
                                          </a:rPr>
                                          <m:t>𝑃</m:t>
                                        </m:r>
                                      </m:sub>
                                    </m:sSub>
                                  </m:num>
                                  <m:den>
                                    <m:r>
                                      <a:rPr lang="en-US" altLang="zh-CN" sz="1400" b="0" i="1" kern="0" smtClean="0">
                                        <a:latin typeface="Cambria Math" panose="02040503050406030204" pitchFamily="18" charset="0"/>
                                        <a:ea typeface="黑体" panose="02010609060101010101" pitchFamily="49" charset="-122"/>
                                      </a:rPr>
                                      <m:t>2</m:t>
                                    </m:r>
                                    <m:sSub>
                                      <m:sSubPr>
                                        <m:ctrlPr>
                                          <a:rPr lang="en-US" altLang="zh-CN" sz="1400" b="0" i="1" kern="0" smtClean="0">
                                            <a:latin typeface="Cambria Math" panose="02040503050406030204" pitchFamily="18" charset="0"/>
                                            <a:ea typeface="黑体" panose="02010609060101010101" pitchFamily="49" charset="-122"/>
                                          </a:rPr>
                                        </m:ctrlPr>
                                      </m:sSubPr>
                                      <m:e>
                                        <m:r>
                                          <a:rPr lang="en-US" altLang="zh-CN" sz="1400" b="0" i="1" kern="0" smtClean="0">
                                            <a:latin typeface="Cambria Math" panose="02040503050406030204" pitchFamily="18" charset="0"/>
                                            <a:ea typeface="黑体" panose="02010609060101010101" pitchFamily="49" charset="-122"/>
                                          </a:rPr>
                                          <m:t>𝑥</m:t>
                                        </m:r>
                                      </m:e>
                                      <m:sub>
                                        <m:r>
                                          <a:rPr lang="en-US" altLang="zh-CN" sz="1400" b="0" i="1" kern="0" smtClean="0">
                                            <a:latin typeface="Cambria Math" panose="02040503050406030204" pitchFamily="18" charset="0"/>
                                            <a:ea typeface="黑体" panose="02010609060101010101" pitchFamily="49" charset="-122"/>
                                          </a:rPr>
                                          <m:t>𝑠</m:t>
                                        </m:r>
                                        <m:r>
                                          <a:rPr lang="en-US" altLang="zh-CN" sz="1400" b="0" i="1" kern="0" smtClean="0">
                                            <a:latin typeface="Cambria Math" panose="02040503050406030204" pitchFamily="18" charset="0"/>
                                            <a:ea typeface="黑体" panose="02010609060101010101" pitchFamily="49" charset="-122"/>
                                          </a:rPr>
                                          <m:t>0</m:t>
                                        </m:r>
                                      </m:sub>
                                    </m:sSub>
                                  </m:den>
                                </m:f>
                              </m:oMath>
                            </m:oMathPara>
                          </a14:m>
                          <a:endParaRPr lang="zh-CN" altLang="en-US" sz="1400" dirty="0">
                            <a:latin typeface="黑体" panose="02010609060101010101" pitchFamily="49" charset="-122"/>
                            <a:ea typeface="黑体" panose="02010609060101010101" pitchFamily="49" charset="-122"/>
                          </a:endParaRPr>
                        </a:p>
                      </a:txBody>
                      <a:tcPr anchor="ctr"/>
                    </a:tc>
                  </a:tr>
                </a:tbl>
              </a:graphicData>
            </a:graphic>
          </p:graphicFrame>
        </mc:Choice>
        <mc:Fallback xmlns="">
          <p:graphicFrame>
            <p:nvGraphicFramePr>
              <p:cNvPr id="21" name="表格 20"/>
              <p:cNvGraphicFramePr>
                <a:graphicFrameLocks noGrp="1"/>
              </p:cNvGraphicFramePr>
              <p:nvPr>
                <p:custDataLst>
                  <p:tags r:id="rId3"/>
                </p:custDataLst>
              </p:nvPr>
            </p:nvGraphicFramePr>
            <p:xfrm>
              <a:off x="933362" y="3769424"/>
              <a:ext cx="7272811" cy="2130683"/>
            </p:xfrm>
            <a:graphic>
              <a:graphicData uri="http://schemas.openxmlformats.org/drawingml/2006/table">
                <a:tbl>
                  <a:tblPr firstRow="1" bandRow="1">
                    <a:tableStyleId>{5C22544A-7EE6-4342-B048-85BDC9FD1C3A}</a:tableStyleId>
                  </a:tblPr>
                  <a:tblGrid>
                    <a:gridCol w="1546361"/>
                    <a:gridCol w="1362763"/>
                    <a:gridCol w="1195336"/>
                    <a:gridCol w="1656184"/>
                    <a:gridCol w="1512167"/>
                  </a:tblGrid>
                  <a:tr h="374463">
                    <a:tc>
                      <a:txBody>
                        <a:bodyPr/>
                        <a:lstStyle/>
                        <a:p>
                          <a:r>
                            <a:rPr lang="zh-CN" altLang="en-US" sz="1400" dirty="0">
                              <a:latin typeface="黑体" panose="02010609060101010101" pitchFamily="49" charset="-122"/>
                              <a:ea typeface="黑体" panose="02010609060101010101" pitchFamily="49" charset="-122"/>
                            </a:rPr>
                            <a:t>零位特性系数</a:t>
                          </a:r>
                          <a:endParaRPr lang="zh-CN" altLang="en-US" sz="1400" dirty="0">
                            <a:latin typeface="黑体" panose="02010609060101010101" pitchFamily="49" charset="-122"/>
                            <a:ea typeface="黑体" panose="02010609060101010101" pitchFamily="49" charset="-122"/>
                          </a:endParaRPr>
                        </a:p>
                      </a:txBody>
                      <a:tcPr anchor="ctr"/>
                    </a:tc>
                    <a:tc>
                      <a:txBody>
                        <a:bodyPr/>
                        <a:lstStyle/>
                        <a:p>
                          <a:r>
                            <a:rPr lang="en-US" altLang="zh-CN" sz="1400" dirty="0">
                              <a:latin typeface="黑体" panose="02010609060101010101" pitchFamily="49" charset="-122"/>
                              <a:ea typeface="黑体" panose="02010609060101010101" pitchFamily="49" charset="-122"/>
                            </a:rPr>
                            <a:t> </a:t>
                          </a:r>
                          <a:r>
                            <a:rPr lang="zh-CN" altLang="en-US" sz="1400" dirty="0">
                              <a:latin typeface="黑体" panose="02010609060101010101" pitchFamily="49" charset="-122"/>
                              <a:ea typeface="黑体" panose="02010609060101010101" pitchFamily="49" charset="-122"/>
                            </a:rPr>
                            <a:t>单边滑阀</a:t>
                          </a:r>
                          <a:endParaRPr lang="zh-CN" altLang="en-US" sz="1400" dirty="0">
                            <a:latin typeface="黑体" panose="02010609060101010101" pitchFamily="49" charset="-122"/>
                            <a:ea typeface="黑体" panose="02010609060101010101" pitchFamily="49" charset="-122"/>
                          </a:endParaRPr>
                        </a:p>
                      </a:txBody>
                      <a:tcPr anchor="ctr"/>
                    </a:tc>
                    <a:tc>
                      <a:txBody>
                        <a:bodyPr/>
                        <a:lstStyle/>
                        <a:p>
                          <a:r>
                            <a:rPr lang="zh-CN" altLang="en-US" sz="1400" dirty="0">
                              <a:latin typeface="黑体" panose="02010609060101010101" pitchFamily="49" charset="-122"/>
                              <a:ea typeface="黑体" panose="02010609060101010101" pitchFamily="49" charset="-122"/>
                            </a:rPr>
                            <a:t>双边滑阀</a:t>
                          </a:r>
                          <a:endParaRPr lang="zh-CN" altLang="en-US" sz="1400" dirty="0">
                            <a:latin typeface="黑体" panose="02010609060101010101" pitchFamily="49" charset="-122"/>
                            <a:ea typeface="黑体" panose="02010609060101010101" pitchFamily="49" charset="-122"/>
                          </a:endParaRPr>
                        </a:p>
                      </a:txBody>
                      <a:tcPr anchor="ctr"/>
                    </a:tc>
                    <a:tc>
                      <a:txBody>
                        <a:bodyPr/>
                        <a:lstStyle/>
                        <a:p>
                          <a:r>
                            <a:rPr lang="zh-CN" altLang="en-US" sz="1400" dirty="0">
                              <a:latin typeface="黑体" panose="02010609060101010101" pitchFamily="49" charset="-122"/>
                              <a:ea typeface="黑体" panose="02010609060101010101" pitchFamily="49" charset="-122"/>
                            </a:rPr>
                            <a:t>零开口四边滑阀</a:t>
                          </a:r>
                          <a:endParaRPr lang="zh-CN" altLang="en-US" sz="1400" dirty="0">
                            <a:latin typeface="黑体" panose="02010609060101010101" pitchFamily="49" charset="-122"/>
                            <a:ea typeface="黑体" panose="02010609060101010101" pitchFamily="49" charset="-122"/>
                          </a:endParaRPr>
                        </a:p>
                      </a:txBody>
                      <a:tcPr anchor="ctr"/>
                    </a:tc>
                    <a:tc>
                      <a:txBody>
                        <a:bodyPr/>
                        <a:lstStyle/>
                        <a:p>
                          <a:r>
                            <a:rPr lang="zh-CN" altLang="en-US" sz="1400" dirty="0">
                              <a:latin typeface="黑体" panose="02010609060101010101" pitchFamily="49" charset="-122"/>
                              <a:ea typeface="黑体" panose="02010609060101010101" pitchFamily="49" charset="-122"/>
                            </a:rPr>
                            <a:t>正开口四边滑阀</a:t>
                          </a:r>
                          <a:endParaRPr lang="zh-CN" altLang="en-US" sz="1400" dirty="0">
                            <a:latin typeface="黑体" panose="02010609060101010101" pitchFamily="49" charset="-122"/>
                            <a:ea typeface="黑体" panose="02010609060101010101" pitchFamily="49" charset="-122"/>
                          </a:endParaRPr>
                        </a:p>
                      </a:txBody>
                      <a:tcPr anchor="ctr"/>
                    </a:tc>
                  </a:tr>
                  <a:tr h="718185">
                    <a:tc>
                      <a:txBody>
                        <a:bodyPr/>
                        <a:lstStyle/>
                        <a:p>
                          <a:endParaRPr lang="zh-CN"/>
                        </a:p>
                      </a:txBody>
                      <a:tcPr anchor="ctr">
                        <a:blipFill>
                          <a:blip r:embed="rId4"/>
                        </a:blipFill>
                      </a:tcPr>
                    </a:tc>
                    <a:tc>
                      <a:txBody>
                        <a:bodyPr/>
                        <a:lstStyle/>
                        <a:p>
                          <a:endParaRPr lang="zh-CN"/>
                        </a:p>
                      </a:txBody>
                      <a:tcPr anchor="ctr">
                        <a:blipFill>
                          <a:blip r:embed="rId4"/>
                        </a:blipFill>
                      </a:tcPr>
                    </a:tc>
                    <a:tc>
                      <a:txBody>
                        <a:bodyPr/>
                        <a:lstStyle/>
                        <a:p>
                          <a:endParaRPr lang="zh-CN"/>
                        </a:p>
                      </a:txBody>
                      <a:tcPr anchor="ctr">
                        <a:blipFill>
                          <a:blip r:embed="rId4"/>
                        </a:blipFill>
                      </a:tcPr>
                    </a:tc>
                    <a:tc>
                      <a:txBody>
                        <a:bodyPr/>
                        <a:lstStyle/>
                        <a:p>
                          <a:endParaRPr lang="zh-CN"/>
                        </a:p>
                      </a:txBody>
                      <a:tcPr anchor="ctr">
                        <a:blipFill>
                          <a:blip r:embed="rId4"/>
                        </a:blipFill>
                      </a:tcPr>
                    </a:tc>
                    <a:tc>
                      <a:txBody>
                        <a:bodyPr/>
                        <a:lstStyle/>
                        <a:p>
                          <a:endParaRPr lang="zh-CN"/>
                        </a:p>
                      </a:txBody>
                      <a:tcPr anchor="ctr">
                        <a:blipFill>
                          <a:blip r:embed="rId4"/>
                        </a:blipFill>
                      </a:tcPr>
                    </a:tc>
                  </a:tr>
                  <a:tr h="535940">
                    <a:tc>
                      <a:txBody>
                        <a:bodyPr/>
                        <a:lstStyle/>
                        <a:p>
                          <a:endParaRPr lang="zh-CN"/>
                        </a:p>
                      </a:txBody>
                      <a:tcPr anchor="ctr">
                        <a:blipFill>
                          <a:blip r:embed="rId4"/>
                        </a:blipFill>
                      </a:tcPr>
                    </a:tc>
                    <a:tc>
                      <a:txBody>
                        <a:bodyPr/>
                        <a:lstStyle/>
                        <a:p>
                          <a:endParaRPr lang="zh-CN"/>
                        </a:p>
                      </a:txBody>
                      <a:tcPr anchor="ctr">
                        <a:blipFill>
                          <a:blip r:embed="rId4"/>
                        </a:blipFill>
                      </a:tcPr>
                    </a:tc>
                    <a:tc>
                      <a:txBody>
                        <a:bodyPr/>
                        <a:lstStyle/>
                        <a:p>
                          <a:endParaRPr lang="zh-CN"/>
                        </a:p>
                      </a:txBody>
                      <a:tcPr anchor="ctr">
                        <a:blipFill>
                          <a:blip r:embed="rId4"/>
                        </a:blipFill>
                      </a:tcPr>
                    </a:tc>
                    <a:tc>
                      <a:txBody>
                        <a:bodyPr/>
                        <a:lstStyle/>
                        <a:p>
                          <a:pPr algn="ctr"/>
                          <a:r>
                            <a:rPr lang="en-US" altLang="zh-CN" sz="1400" dirty="0">
                              <a:latin typeface="黑体" panose="02010609060101010101" pitchFamily="49" charset="-122"/>
                              <a:ea typeface="黑体" panose="02010609060101010101" pitchFamily="49" charset="-122"/>
                            </a:rPr>
                            <a:t>0</a:t>
                          </a:r>
                          <a:endParaRPr lang="zh-CN" altLang="en-US" sz="1400" dirty="0">
                            <a:latin typeface="黑体" panose="02010609060101010101" pitchFamily="49" charset="-122"/>
                            <a:ea typeface="黑体" panose="02010609060101010101" pitchFamily="49" charset="-122"/>
                          </a:endParaRPr>
                        </a:p>
                      </a:txBody>
                      <a:tcPr anchor="ctr"/>
                    </a:tc>
                    <a:tc>
                      <a:txBody>
                        <a:bodyPr/>
                        <a:lstStyle/>
                        <a:p>
                          <a:endParaRPr lang="zh-CN"/>
                        </a:p>
                      </a:txBody>
                      <a:tcPr anchor="ctr">
                        <a:blipFill>
                          <a:blip r:embed="rId4"/>
                        </a:blipFill>
                      </a:tcPr>
                    </a:tc>
                  </a:tr>
                  <a:tr h="489585">
                    <a:tc>
                      <a:txBody>
                        <a:bodyPr/>
                        <a:lstStyle/>
                        <a:p>
                          <a:endParaRPr lang="zh-CN"/>
                        </a:p>
                      </a:txBody>
                      <a:tcPr anchor="ctr">
                        <a:blipFill>
                          <a:blip r:embed="rId4"/>
                        </a:blipFill>
                      </a:tcPr>
                    </a:tc>
                    <a:tc>
                      <a:txBody>
                        <a:bodyPr/>
                        <a:lstStyle/>
                        <a:p>
                          <a:endParaRPr lang="zh-CN"/>
                        </a:p>
                      </a:txBody>
                      <a:tcPr anchor="ctr">
                        <a:blipFill>
                          <a:blip r:embed="rId4"/>
                        </a:blipFill>
                      </a:tcPr>
                    </a:tc>
                    <a:tc>
                      <a:txBody>
                        <a:bodyPr/>
                        <a:lstStyle/>
                        <a:p>
                          <a:endParaRPr lang="zh-CN"/>
                        </a:p>
                      </a:txBody>
                      <a:tcPr anchor="ctr">
                        <a:blipFill>
                          <a:blip r:embed="rId4"/>
                        </a:blipFill>
                      </a:tcPr>
                    </a:tc>
                    <a:tc>
                      <a:txBody>
                        <a:bodyPr/>
                        <a:lstStyle/>
                        <a:p>
                          <a:endParaRPr lang="zh-CN"/>
                        </a:p>
                      </a:txBody>
                      <a:tcPr anchor="ctr">
                        <a:blipFill>
                          <a:blip r:embed="rId4"/>
                        </a:blipFill>
                      </a:tcPr>
                    </a:tc>
                    <a:tc>
                      <a:txBody>
                        <a:bodyPr/>
                        <a:lstStyle/>
                        <a:p>
                          <a:endParaRPr lang="zh-CN"/>
                        </a:p>
                      </a:txBody>
                      <a:tcPr anchor="ctr">
                        <a:blipFill>
                          <a:blip r:embed="rId4"/>
                        </a:blipFill>
                      </a:tcPr>
                    </a:tc>
                  </a:tr>
                </a:tbl>
              </a:graphicData>
            </a:graphic>
          </p:graphicFrame>
        </mc:Fallback>
      </mc:AlternateContent>
      <p:sp>
        <p:nvSpPr>
          <p:cNvPr id="22" name="矩形 21"/>
          <p:cNvSpPr/>
          <p:nvPr/>
        </p:nvSpPr>
        <p:spPr>
          <a:xfrm>
            <a:off x="2792318" y="3399605"/>
            <a:ext cx="3775393" cy="338554"/>
          </a:xfrm>
          <a:prstGeom prst="rect">
            <a:avLst/>
          </a:prstGeom>
          <a:noFill/>
        </p:spPr>
        <p:txBody>
          <a:bodyPr wrap="none" lIns="91440" tIns="45720" rIns="91440" bIns="45720">
            <a:spAutoFit/>
          </a:bodyPr>
          <a:lstStyle/>
          <a:p>
            <a:r>
              <a:rPr lang="zh-CN" altLang="en-US" sz="1600" u="sng" dirty="0">
                <a:ln w="0"/>
                <a:latin typeface="黑体" panose="02010609060101010101" pitchFamily="49" charset="-122"/>
                <a:ea typeface="黑体" panose="02010609060101010101" pitchFamily="49" charset="-122"/>
              </a:rPr>
              <a:t>表 几种常用液压伺服阀的零位特性系数</a:t>
            </a:r>
            <a:endParaRPr lang="en-US" altLang="zh-CN" sz="1600" u="sng" dirty="0">
              <a:ln w="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23" name="矩形 22"/>
              <p:cNvSpPr/>
              <p:nvPr/>
            </p:nvSpPr>
            <p:spPr>
              <a:xfrm>
                <a:off x="933362" y="5931372"/>
                <a:ext cx="7383054" cy="830997"/>
              </a:xfrm>
              <a:prstGeom prst="rect">
                <a:avLst/>
              </a:prstGeom>
              <a:solidFill>
                <a:schemeClr val="bg1"/>
              </a:solidFill>
            </p:spPr>
            <p:txBody>
              <a:bodyPr wrap="square" lIns="91440" tIns="45720" rIns="91440" bIns="45720">
                <a:spAutoFit/>
              </a:bodyPr>
              <a:lstStyle/>
              <a:p>
                <a:r>
                  <a:rPr lang="zh-CN" altLang="en-US" sz="1600" i="1" dirty="0">
                    <a:ln w="0"/>
                    <a:solidFill>
                      <a:schemeClr val="tx1"/>
                    </a:solidFill>
                    <a:latin typeface="+mn-ea"/>
                    <a:ea typeface="+mn-ea"/>
                  </a:rPr>
                  <a:t>单边滑阀和双边滑阀零位特性系数表达式是指其驱动的液压缸是小腔有效作用面积和大腔有效作用面积之比为</a:t>
                </a:r>
                <a:r>
                  <a:rPr lang="en-US" altLang="zh-CN" sz="1600" i="1" dirty="0">
                    <a:ln w="0"/>
                    <a:solidFill>
                      <a:schemeClr val="tx1"/>
                    </a:solidFill>
                    <a:latin typeface="+mn-ea"/>
                    <a:ea typeface="+mn-ea"/>
                  </a:rPr>
                  <a:t>0.5</a:t>
                </a:r>
                <a:r>
                  <a:rPr lang="zh-CN" altLang="en-US" sz="1600" i="1" dirty="0">
                    <a:ln w="0"/>
                    <a:solidFill>
                      <a:schemeClr val="tx1"/>
                    </a:solidFill>
                    <a:latin typeface="+mn-ea"/>
                    <a:ea typeface="+mn-ea"/>
                  </a:rPr>
                  <a:t>；单边滑阀</a:t>
                </a:r>
                <a14:m>
                  <m:oMath xmlns:m="http://schemas.openxmlformats.org/officeDocument/2006/math">
                    <m:sSub>
                      <m:sSubPr>
                        <m:ctrlPr>
                          <a:rPr lang="en-US" altLang="zh-CN" sz="1600" i="1">
                            <a:solidFill>
                              <a:schemeClr val="tx1"/>
                            </a:solidFill>
                            <a:latin typeface="Cambria Math" panose="02040503050406030204" pitchFamily="18" charset="0"/>
                            <a:ea typeface="+mn-ea"/>
                          </a:rPr>
                        </m:ctrlPr>
                      </m:sSubPr>
                      <m:e>
                        <m:r>
                          <a:rPr lang="en-US" altLang="zh-CN" sz="1600" i="1">
                            <a:solidFill>
                              <a:schemeClr val="tx1"/>
                            </a:solidFill>
                            <a:latin typeface="Cambria Math" panose="02040503050406030204" pitchFamily="18" charset="0"/>
                            <a:ea typeface="+mn-ea"/>
                          </a:rPr>
                          <m:t>𝑥</m:t>
                        </m:r>
                      </m:e>
                      <m:sub>
                        <m:r>
                          <a:rPr lang="en-US" altLang="zh-CN" sz="1600" i="1">
                            <a:solidFill>
                              <a:schemeClr val="tx1"/>
                            </a:solidFill>
                            <a:latin typeface="Cambria Math" panose="02040503050406030204" pitchFamily="18" charset="0"/>
                            <a:ea typeface="+mn-ea"/>
                          </a:rPr>
                          <m:t>𝑠</m:t>
                        </m:r>
                        <m:r>
                          <a:rPr lang="en-US" altLang="zh-CN" sz="1600" i="1">
                            <a:solidFill>
                              <a:schemeClr val="tx1"/>
                            </a:solidFill>
                            <a:latin typeface="Cambria Math" panose="02040503050406030204" pitchFamily="18" charset="0"/>
                            <a:ea typeface="+mn-ea"/>
                          </a:rPr>
                          <m:t>0</m:t>
                        </m:r>
                      </m:sub>
                    </m:sSub>
                  </m:oMath>
                </a14:m>
                <a:r>
                  <a:rPr lang="zh-CN" altLang="en-US" sz="1600" i="1" dirty="0">
                    <a:ln w="0"/>
                    <a:solidFill>
                      <a:schemeClr val="tx1"/>
                    </a:solidFill>
                    <a:latin typeface="+mn-ea"/>
                    <a:ea typeface="+mn-ea"/>
                  </a:rPr>
                  <a:t>为负载和液压缸不动（</a:t>
                </a:r>
                <a14:m>
                  <m:oMath xmlns:m="http://schemas.openxmlformats.org/officeDocument/2006/math">
                    <m:sSub>
                      <m:sSubPr>
                        <m:ctrlPr>
                          <a:rPr lang="en-US" altLang="zh-CN" sz="1600" i="1" smtClean="0">
                            <a:ln w="0"/>
                            <a:solidFill>
                              <a:schemeClr val="tx1"/>
                            </a:solidFill>
                            <a:latin typeface="Cambria Math" panose="02040503050406030204" pitchFamily="18" charset="0"/>
                            <a:ea typeface="+mn-ea"/>
                          </a:rPr>
                        </m:ctrlPr>
                      </m:sSubPr>
                      <m:e>
                        <m:r>
                          <a:rPr lang="en-US" altLang="zh-CN" sz="1600" b="0" i="1" smtClean="0">
                            <a:ln w="0"/>
                            <a:solidFill>
                              <a:schemeClr val="tx1"/>
                            </a:solidFill>
                            <a:latin typeface="Cambria Math" panose="02040503050406030204" pitchFamily="18" charset="0"/>
                            <a:ea typeface="+mn-ea"/>
                          </a:rPr>
                          <m:t>𝑞</m:t>
                        </m:r>
                      </m:e>
                      <m:sub>
                        <m:r>
                          <a:rPr lang="en-US" altLang="zh-CN" sz="1600" b="0" i="1" smtClean="0">
                            <a:ln w="0"/>
                            <a:solidFill>
                              <a:schemeClr val="tx1"/>
                            </a:solidFill>
                            <a:latin typeface="Cambria Math" panose="02040503050406030204" pitchFamily="18" charset="0"/>
                            <a:ea typeface="+mn-ea"/>
                          </a:rPr>
                          <m:t>𝐿</m:t>
                        </m:r>
                      </m:sub>
                    </m:sSub>
                    <m:r>
                      <a:rPr lang="en-US" altLang="zh-CN" sz="1600" b="0" i="1" smtClean="0">
                        <a:ln w="0"/>
                        <a:solidFill>
                          <a:schemeClr val="tx1"/>
                        </a:solidFill>
                        <a:latin typeface="Cambria Math" panose="02040503050406030204" pitchFamily="18" charset="0"/>
                        <a:ea typeface="+mn-ea"/>
                      </a:rPr>
                      <m:t>=</m:t>
                    </m:r>
                    <m:r>
                      <a:rPr lang="en-US" altLang="zh-CN" sz="1600" b="0" i="1" smtClean="0">
                        <a:ln w="0"/>
                        <a:solidFill>
                          <a:schemeClr val="tx1"/>
                        </a:solidFill>
                        <a:latin typeface="Cambria Math" panose="02040503050406030204" pitchFamily="18" charset="0"/>
                        <a:ea typeface="+mn-ea"/>
                      </a:rPr>
                      <m:t>0</m:t>
                    </m:r>
                  </m:oMath>
                </a14:m>
                <a:r>
                  <a:rPr lang="zh-CN" altLang="en-US" sz="1600" i="1" dirty="0">
                    <a:ln w="0"/>
                    <a:solidFill>
                      <a:schemeClr val="tx1"/>
                    </a:solidFill>
                    <a:latin typeface="+mn-ea"/>
                    <a:ea typeface="+mn-ea"/>
                  </a:rPr>
                  <a:t>）平衡状态下开口量，正开口四边滑阀，</a:t>
                </a:r>
                <a14:m>
                  <m:oMath xmlns:m="http://schemas.openxmlformats.org/officeDocument/2006/math">
                    <m:sSub>
                      <m:sSubPr>
                        <m:ctrlPr>
                          <a:rPr lang="en-US" altLang="zh-CN" sz="1600" i="1">
                            <a:solidFill>
                              <a:schemeClr val="tx1"/>
                            </a:solidFill>
                            <a:latin typeface="Cambria Math" panose="02040503050406030204" pitchFamily="18" charset="0"/>
                            <a:ea typeface="+mn-ea"/>
                          </a:rPr>
                        </m:ctrlPr>
                      </m:sSubPr>
                      <m:e>
                        <m:r>
                          <a:rPr lang="en-US" altLang="zh-CN" sz="1600" i="1">
                            <a:solidFill>
                              <a:schemeClr val="tx1"/>
                            </a:solidFill>
                            <a:latin typeface="Cambria Math" panose="02040503050406030204" pitchFamily="18" charset="0"/>
                            <a:ea typeface="+mn-ea"/>
                          </a:rPr>
                          <m:t>𝑥</m:t>
                        </m:r>
                      </m:e>
                      <m:sub>
                        <m:r>
                          <a:rPr lang="en-US" altLang="zh-CN" sz="1600" i="1">
                            <a:solidFill>
                              <a:schemeClr val="tx1"/>
                            </a:solidFill>
                            <a:latin typeface="Cambria Math" panose="02040503050406030204" pitchFamily="18" charset="0"/>
                            <a:ea typeface="+mn-ea"/>
                          </a:rPr>
                          <m:t>𝑠</m:t>
                        </m:r>
                        <m:r>
                          <a:rPr lang="en-US" altLang="zh-CN" sz="1600" i="1">
                            <a:solidFill>
                              <a:schemeClr val="tx1"/>
                            </a:solidFill>
                            <a:latin typeface="Cambria Math" panose="02040503050406030204" pitchFamily="18" charset="0"/>
                            <a:ea typeface="+mn-ea"/>
                          </a:rPr>
                          <m:t>0</m:t>
                        </m:r>
                      </m:sub>
                    </m:sSub>
                  </m:oMath>
                </a14:m>
                <a:r>
                  <a:rPr lang="zh-CN" altLang="en-US" sz="1600" i="1" dirty="0">
                    <a:ln w="0"/>
                    <a:solidFill>
                      <a:schemeClr val="tx1"/>
                    </a:solidFill>
                    <a:latin typeface="+mn-ea"/>
                    <a:ea typeface="+mn-ea"/>
                  </a:rPr>
                  <a:t>为其预开口量</a:t>
                </a:r>
                <a:endParaRPr lang="en-US" altLang="zh-CN" sz="1600" i="1" dirty="0">
                  <a:ln w="0"/>
                  <a:solidFill>
                    <a:schemeClr val="tx1"/>
                  </a:solidFill>
                  <a:latin typeface="+mn-ea"/>
                  <a:ea typeface="+mn-ea"/>
                </a:endParaRPr>
              </a:p>
            </p:txBody>
          </p:sp>
        </mc:Choice>
        <mc:Fallback>
          <p:sp>
            <p:nvSpPr>
              <p:cNvPr id="23" name="矩形 22"/>
              <p:cNvSpPr>
                <a:spLocks noRot="1" noChangeAspect="1" noMove="1" noResize="1" noEditPoints="1" noAdjustHandles="1" noChangeArrowheads="1" noChangeShapeType="1" noTextEdit="1"/>
              </p:cNvSpPr>
              <p:nvPr/>
            </p:nvSpPr>
            <p:spPr>
              <a:xfrm>
                <a:off x="933362" y="5931372"/>
                <a:ext cx="7383054" cy="830997"/>
              </a:xfrm>
              <a:prstGeom prst="rect">
                <a:avLst/>
              </a:prstGeom>
              <a:blipFill rotWithShape="1">
                <a:blip r:embed="rId5"/>
                <a:stretch>
                  <a:fillRect l="-7" t="-57" r="6" b="31"/>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电液伺服阀的特性分析</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7" name="矩形 6"/>
          <p:cNvSpPr/>
          <p:nvPr/>
        </p:nvSpPr>
        <p:spPr>
          <a:xfrm>
            <a:off x="467544" y="1320707"/>
            <a:ext cx="1415773"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静态特性</a:t>
            </a:r>
            <a:endPar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8" name="矩形 7"/>
          <p:cNvSpPr/>
          <p:nvPr/>
        </p:nvSpPr>
        <p:spPr>
          <a:xfrm>
            <a:off x="1979712" y="1320706"/>
            <a:ext cx="2069797" cy="461665"/>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内泄漏特性</a:t>
            </a:r>
            <a:endParaRPr lang="en-US" altLang="zh-CN" sz="2400" dirty="0">
              <a:ln w="0"/>
              <a:solidFill>
                <a:srgbClr val="C00000"/>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364435" y="3263862"/>
            <a:ext cx="4410075" cy="2447925"/>
          </a:xfrm>
          <a:prstGeom prst="rect">
            <a:avLst/>
          </a:prstGeom>
        </p:spPr>
      </p:pic>
      <p:sp>
        <p:nvSpPr>
          <p:cNvPr id="9" name="文本框 8"/>
          <p:cNvSpPr txBox="1"/>
          <p:nvPr/>
        </p:nvSpPr>
        <p:spPr>
          <a:xfrm>
            <a:off x="200563" y="1809443"/>
            <a:ext cx="5307541" cy="1477328"/>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定义：输出流量为零，回油口流出的内泄漏量</a:t>
            </a:r>
            <a:endParaRPr lang="en-US" altLang="zh-CN" dirty="0">
              <a:latin typeface="黑体" panose="02010609060101010101" pitchFamily="49" charset="-122"/>
              <a:ea typeface="黑体" panose="02010609060101010101" pitchFamily="49" charset="-122"/>
            </a:endParaRPr>
          </a:p>
          <a:p>
            <a:pPr>
              <a:lnSpc>
                <a:spcPct val="125000"/>
              </a:lnSpc>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也叫静耗流量</a:t>
            </a:r>
            <a:endParaRPr lang="en-US" altLang="zh-CN" dirty="0">
              <a:latin typeface="黑体" panose="02010609060101010101" pitchFamily="49" charset="-122"/>
              <a:ea typeface="黑体" panose="02010609060101010101" pitchFamily="49" charset="-122"/>
            </a:endParaRPr>
          </a:p>
          <a:p>
            <a:pPr marL="285750" indent="-285750">
              <a:lnSpc>
                <a:spcPct val="125000"/>
              </a:lnSpc>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特点：随输入电流变化，零位时最大</a:t>
            </a:r>
            <a:endParaRPr lang="en-US" altLang="zh-CN" dirty="0">
              <a:latin typeface="黑体" panose="02010609060101010101" pitchFamily="49" charset="-122"/>
              <a:ea typeface="黑体" panose="02010609060101010101" pitchFamily="49" charset="-122"/>
            </a:endParaRPr>
          </a:p>
          <a:p>
            <a:pPr marL="285750" indent="-285750">
              <a:lnSpc>
                <a:spcPct val="125000"/>
              </a:lnSpc>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作用：衡量新阀制造质量，反映旧阀磨损情况、</a:t>
            </a:r>
            <a:endParaRPr lang="en-US" altLang="zh-CN" dirty="0">
              <a:solidFill>
                <a:schemeClr val="accent2"/>
              </a:solidFill>
              <a:latin typeface="黑体" panose="02010609060101010101" pitchFamily="49" charset="-122"/>
              <a:ea typeface="黑体" panose="02010609060101010101" pitchFamily="49" charset="-122"/>
            </a:endParaRPr>
          </a:p>
        </p:txBody>
      </p:sp>
      <p:sp>
        <p:nvSpPr>
          <p:cNvPr id="4" name="文本框 3"/>
          <p:cNvSpPr txBox="1"/>
          <p:nvPr/>
        </p:nvSpPr>
        <p:spPr>
          <a:xfrm>
            <a:off x="1426561" y="6087299"/>
            <a:ext cx="2285821"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阀的内泄漏特性曲线</a:t>
            </a:r>
            <a:endParaRPr lang="zh-CN" altLang="en-US" dirty="0">
              <a:latin typeface="黑体" panose="02010609060101010101" pitchFamily="49" charset="-122"/>
              <a:ea typeface="黑体" panose="02010609060101010101" pitchFamily="49" charset="-122"/>
            </a:endParaRPr>
          </a:p>
        </p:txBody>
      </p:sp>
      <p:cxnSp>
        <p:nvCxnSpPr>
          <p:cNvPr id="13" name="直接连接符 12"/>
          <p:cNvCxnSpPr/>
          <p:nvPr/>
        </p:nvCxnSpPr>
        <p:spPr>
          <a:xfrm>
            <a:off x="3946400" y="4647139"/>
            <a:ext cx="0" cy="576064"/>
          </a:xfrm>
          <a:prstGeom prst="line">
            <a:avLst/>
          </a:prstGeom>
          <a:ln>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236643" y="4647139"/>
            <a:ext cx="1709757"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88571" y="5223203"/>
            <a:ext cx="0" cy="216024"/>
          </a:xfrm>
          <a:prstGeom prst="line">
            <a:avLst/>
          </a:prstGeom>
          <a:ln>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154907" y="4564685"/>
            <a:ext cx="1368556" cy="276999"/>
          </a:xfrm>
          <a:prstGeom prst="rect">
            <a:avLst/>
          </a:prstGeom>
          <a:ln w="127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1200" dirty="0">
                <a:solidFill>
                  <a:schemeClr val="accent2"/>
                </a:solidFill>
                <a:latin typeface="+mn-ea"/>
              </a:rPr>
              <a:t>功率级泄漏流量</a:t>
            </a:r>
            <a:endParaRPr lang="zh-CN" altLang="en-US" sz="1200" dirty="0">
              <a:solidFill>
                <a:schemeClr val="accent2"/>
              </a:solidFill>
              <a:latin typeface="+mn-ea"/>
            </a:endParaRPr>
          </a:p>
        </p:txBody>
      </p:sp>
      <p:sp>
        <p:nvSpPr>
          <p:cNvPr id="21" name="文本框 20"/>
          <p:cNvSpPr txBox="1"/>
          <p:nvPr/>
        </p:nvSpPr>
        <p:spPr>
          <a:xfrm>
            <a:off x="154732" y="4564685"/>
            <a:ext cx="1271829" cy="276999"/>
          </a:xfrm>
          <a:prstGeom prst="rect">
            <a:avLst/>
          </a:prstGeom>
          <a:ln w="127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1200" b="1" dirty="0">
                <a:solidFill>
                  <a:schemeClr val="accent2"/>
                </a:solidFill>
                <a:latin typeface="+mn-ea"/>
              </a:rPr>
              <a:t>先导级泄漏流量</a:t>
            </a:r>
            <a:endParaRPr lang="zh-CN" altLang="en-US" sz="1200" b="1" dirty="0">
              <a:solidFill>
                <a:schemeClr val="accent2"/>
              </a:solidFill>
              <a:latin typeface="+mn-ea"/>
            </a:endParaRPr>
          </a:p>
        </p:txBody>
      </p:sp>
      <p:cxnSp>
        <p:nvCxnSpPr>
          <p:cNvPr id="23" name="直接箭头连接符 22"/>
          <p:cNvCxnSpPr>
            <a:endCxn id="20" idx="1"/>
          </p:cNvCxnSpPr>
          <p:nvPr/>
        </p:nvCxnSpPr>
        <p:spPr>
          <a:xfrm flipV="1">
            <a:off x="3946400" y="4703185"/>
            <a:ext cx="208507" cy="233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1156523" y="5083677"/>
            <a:ext cx="281707" cy="24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50519" y="3228260"/>
            <a:ext cx="1739076" cy="646331"/>
          </a:xfrm>
          <a:prstGeom prst="rect">
            <a:avLst/>
          </a:prstGeom>
          <a:ln w="12700"/>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sz="1200" dirty="0">
                <a:latin typeface="+mn-ea"/>
              </a:rPr>
              <a:t>两级伺服阀泄漏流量由先导级的泄漏流量和功率级泄漏流量组成</a:t>
            </a:r>
            <a:endParaRPr lang="zh-CN" altLang="en-US" sz="1200" dirty="0">
              <a:latin typeface="+mn-ea"/>
            </a:endParaRPr>
          </a:p>
        </p:txBody>
      </p:sp>
      <p:sp>
        <p:nvSpPr>
          <p:cNvPr id="29" name="文本框 28"/>
          <p:cNvSpPr txBox="1"/>
          <p:nvPr/>
        </p:nvSpPr>
        <p:spPr>
          <a:xfrm>
            <a:off x="3952188" y="4852844"/>
            <a:ext cx="1915989" cy="461665"/>
          </a:xfrm>
          <a:prstGeom prst="rect">
            <a:avLst/>
          </a:prstGeom>
          <a:noFill/>
        </p:spPr>
        <p:txBody>
          <a:bodyPr wrap="square" rtlCol="0">
            <a:spAutoFit/>
          </a:bodyPr>
          <a:lstStyle/>
          <a:p>
            <a:r>
              <a:rPr lang="zh-CN" altLang="en-US" sz="1200" dirty="0"/>
              <a:t>增大重叠，会产生死区</a:t>
            </a:r>
            <a:endParaRPr lang="en-US" altLang="zh-CN" sz="1200" dirty="0"/>
          </a:p>
          <a:p>
            <a:r>
              <a:rPr lang="zh-CN" altLang="en-US" sz="1200" dirty="0"/>
              <a:t>易造成滞环和分辨率增大</a:t>
            </a:r>
            <a:endParaRPr lang="zh-CN" altLang="en-US" sz="1200" dirty="0"/>
          </a:p>
        </p:txBody>
      </p:sp>
      <p:sp>
        <p:nvSpPr>
          <p:cNvPr id="30" name="矩形 29"/>
          <p:cNvSpPr/>
          <p:nvPr/>
        </p:nvSpPr>
        <p:spPr>
          <a:xfrm>
            <a:off x="176346" y="4841684"/>
            <a:ext cx="1261884" cy="276999"/>
          </a:xfrm>
          <a:prstGeom prst="rect">
            <a:avLst/>
          </a:prstGeom>
          <a:noFill/>
        </p:spPr>
        <p:txBody>
          <a:bodyPr wrap="square" rtlCol="0">
            <a:spAutoFit/>
          </a:bodyPr>
          <a:lstStyle/>
          <a:p>
            <a:r>
              <a:rPr lang="zh-CN" altLang="en-US" sz="1200" dirty="0"/>
              <a:t>影响阀响应速度</a:t>
            </a:r>
            <a:endParaRPr lang="en-US" altLang="zh-CN" sz="1200" dirty="0"/>
          </a:p>
        </p:txBody>
      </p:sp>
      <mc:AlternateContent xmlns:mc="http://schemas.openxmlformats.org/markup-compatibility/2006">
        <mc:Choice xmlns:a14="http://schemas.microsoft.com/office/drawing/2010/main" Requires="a14">
          <p:sp>
            <p:nvSpPr>
              <p:cNvPr id="32" name="矩形 31"/>
              <p:cNvSpPr/>
              <p:nvPr/>
            </p:nvSpPr>
            <p:spPr>
              <a:xfrm>
                <a:off x="6398153" y="1393952"/>
                <a:ext cx="1345497" cy="62497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1600" b="0" i="1" kern="0" smtClean="0">
                          <a:latin typeface="Cambria Math" panose="02040503050406030204" pitchFamily="18" charset="0"/>
                          <a:ea typeface="黑体" panose="02010609060101010101" pitchFamily="49" charset="-122"/>
                        </a:rPr>
                        <m:t>𝑞</m:t>
                      </m:r>
                      <m:r>
                        <a:rPr lang="en-US" altLang="zh-CN" sz="1600" b="0" i="1" kern="0" smtClean="0">
                          <a:latin typeface="Cambria Math" panose="02040503050406030204" pitchFamily="18" charset="0"/>
                          <a:ea typeface="黑体" panose="02010609060101010101" pitchFamily="49" charset="-122"/>
                        </a:rPr>
                        <m:t>=</m:t>
                      </m:r>
                      <m:f>
                        <m:fPr>
                          <m:ctrlPr>
                            <a:rPr lang="en-US" altLang="zh-CN" sz="1600" b="0" i="1" kern="0" smtClean="0">
                              <a:latin typeface="Cambria Math" panose="02040503050406030204" pitchFamily="18" charset="0"/>
                              <a:ea typeface="黑体" panose="02010609060101010101" pitchFamily="49" charset="-122"/>
                            </a:rPr>
                          </m:ctrlPr>
                        </m:fPr>
                        <m:num>
                          <m:r>
                            <a:rPr lang="zh-CN" altLang="en-US" sz="1600" b="0" i="1" kern="0" smtClean="0">
                              <a:latin typeface="Cambria Math" panose="02040503050406030204" pitchFamily="18" charset="0"/>
                              <a:ea typeface="黑体" panose="02010609060101010101" pitchFamily="49" charset="-122"/>
                            </a:rPr>
                            <m:t>𝜋𝜔</m:t>
                          </m:r>
                          <m:sSubSup>
                            <m:sSubSupPr>
                              <m:ctrlPr>
                                <a:rPr lang="en-US" altLang="zh-CN" sz="1600" b="0" i="1" kern="0" smtClean="0">
                                  <a:latin typeface="Cambria Math" panose="02040503050406030204" pitchFamily="18" charset="0"/>
                                  <a:ea typeface="黑体" panose="02010609060101010101" pitchFamily="49" charset="-122"/>
                                </a:rPr>
                              </m:ctrlPr>
                            </m:sSubSupPr>
                            <m:e>
                              <m:r>
                                <a:rPr lang="en-US" altLang="zh-CN" sz="1600" b="0" i="1" kern="0" smtClean="0">
                                  <a:latin typeface="Cambria Math" panose="02040503050406030204" pitchFamily="18" charset="0"/>
                                  <a:ea typeface="黑体" panose="02010609060101010101" pitchFamily="49" charset="-122"/>
                                </a:rPr>
                                <m:t>𝑐</m:t>
                              </m:r>
                            </m:e>
                            <m:sub>
                              <m:r>
                                <a:rPr lang="en-US" altLang="zh-CN" sz="1600" b="0" i="1" kern="0" smtClean="0">
                                  <a:latin typeface="Cambria Math" panose="02040503050406030204" pitchFamily="18" charset="0"/>
                                  <a:ea typeface="黑体" panose="02010609060101010101" pitchFamily="49" charset="-122"/>
                                </a:rPr>
                                <m:t>𝑟</m:t>
                              </m:r>
                            </m:sub>
                            <m:sup>
                              <m:r>
                                <a:rPr lang="en-US" altLang="zh-CN" sz="1600" b="0" i="1" kern="0" smtClean="0">
                                  <a:latin typeface="Cambria Math" panose="02040503050406030204" pitchFamily="18" charset="0"/>
                                  <a:ea typeface="黑体" panose="02010609060101010101" pitchFamily="49" charset="-122"/>
                                </a:rPr>
                                <m:t>3</m:t>
                              </m:r>
                            </m:sup>
                          </m:sSubSup>
                        </m:num>
                        <m:den>
                          <m:r>
                            <a:rPr lang="en-US" altLang="zh-CN" sz="1600" b="0" i="1" kern="0" smtClean="0">
                              <a:latin typeface="Cambria Math" panose="02040503050406030204" pitchFamily="18" charset="0"/>
                              <a:ea typeface="黑体" panose="02010609060101010101" pitchFamily="49" charset="-122"/>
                            </a:rPr>
                            <m:t>32</m:t>
                          </m:r>
                          <m:r>
                            <a:rPr lang="zh-CN" altLang="en-US" sz="1600" b="0" i="1" kern="0" smtClean="0">
                              <a:latin typeface="Cambria Math" panose="02040503050406030204" pitchFamily="18" charset="0"/>
                              <a:ea typeface="黑体" panose="02010609060101010101" pitchFamily="49" charset="-122"/>
                            </a:rPr>
                            <m:t>𝜇</m:t>
                          </m:r>
                        </m:den>
                      </m:f>
                      <m:sSub>
                        <m:sSubPr>
                          <m:ctrlPr>
                            <a:rPr lang="en-US" altLang="zh-CN" sz="1600" b="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𝑝</m:t>
                          </m:r>
                        </m:e>
                        <m:sub>
                          <m:r>
                            <a:rPr lang="en-US" altLang="zh-CN" sz="1600" b="0" i="1" kern="0" smtClean="0">
                              <a:latin typeface="Cambria Math" panose="02040503050406030204" pitchFamily="18" charset="0"/>
                              <a:ea typeface="黑体" panose="02010609060101010101" pitchFamily="49" charset="-122"/>
                            </a:rPr>
                            <m:t>𝑃</m:t>
                          </m:r>
                        </m:sub>
                      </m:sSub>
                    </m:oMath>
                  </m:oMathPara>
                </a14:m>
                <a:endParaRPr lang="zh-CN" altLang="en-US" sz="1600" dirty="0"/>
              </a:p>
            </p:txBody>
          </p:sp>
        </mc:Choice>
        <mc:Fallback>
          <p:sp>
            <p:nvSpPr>
              <p:cNvPr id="32" name="矩形 31"/>
              <p:cNvSpPr>
                <a:spLocks noRot="1" noChangeAspect="1" noMove="1" noResize="1" noEditPoints="1" noAdjustHandles="1" noChangeArrowheads="1" noChangeShapeType="1" noTextEdit="1"/>
              </p:cNvSpPr>
              <p:nvPr/>
            </p:nvSpPr>
            <p:spPr>
              <a:xfrm>
                <a:off x="6398153" y="1393952"/>
                <a:ext cx="1345497" cy="624979"/>
              </a:xfrm>
              <a:prstGeom prst="rect">
                <a:avLst/>
              </a:prstGeom>
              <a:blipFill rotWithShape="1">
                <a:blip r:embed="rId2"/>
                <a:stretch>
                  <a:fillRect l="-39" t="-20" r="34" b="43"/>
                </a:stretch>
              </a:blipFill>
            </p:spPr>
            <p:txBody>
              <a:bodyPr/>
              <a:lstStyle/>
              <a:p>
                <a:r>
                  <a:rPr lang="zh-CN" altLang="en-US">
                    <a:noFill/>
                  </a:rPr>
                  <a:t> </a:t>
                </a:r>
              </a:p>
            </p:txBody>
          </p:sp>
        </mc:Fallback>
      </mc:AlternateContent>
      <p:sp>
        <p:nvSpPr>
          <p:cNvPr id="33" name="文本框 32"/>
          <p:cNvSpPr txBox="1"/>
          <p:nvPr/>
        </p:nvSpPr>
        <p:spPr>
          <a:xfrm>
            <a:off x="5759266" y="1012929"/>
            <a:ext cx="2937134"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零开口滑阀，中位径向缝隙泄漏量</a:t>
            </a:r>
            <a:endParaRPr lang="zh-CN" altLang="en-US" sz="1400"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4" name="文本框 33"/>
              <p:cNvSpPr txBox="1"/>
              <p:nvPr/>
            </p:nvSpPr>
            <p:spPr>
              <a:xfrm>
                <a:off x="5673127" y="2007151"/>
                <a:ext cx="3369182" cy="461665"/>
              </a:xfrm>
              <a:prstGeom prst="rect">
                <a:avLst/>
              </a:prstGeom>
              <a:noFill/>
            </p:spPr>
            <p:txBody>
              <a:bodyPr wrap="square" rtlCol="0">
                <a:spAutoFit/>
              </a:bodyPr>
              <a:lstStyle/>
              <a:p>
                <a14:m>
                  <m:oMath xmlns:m="http://schemas.openxmlformats.org/officeDocument/2006/math">
                    <m:r>
                      <a:rPr lang="zh-CN" altLang="en-US" sz="1200" i="1" kern="0" smtClean="0">
                        <a:latin typeface="Cambria Math" panose="02040503050406030204" pitchFamily="18" charset="0"/>
                        <a:ea typeface="黑体" panose="02010609060101010101" pitchFamily="49" charset="-122"/>
                      </a:rPr>
                      <m:t>𝜔</m:t>
                    </m:r>
                  </m:oMath>
                </a14:m>
                <a:r>
                  <a:rPr lang="en-US" altLang="zh-CN" sz="1200" dirty="0">
                    <a:latin typeface="+mn-ea"/>
                    <a:ea typeface="+mn-ea"/>
                  </a:rPr>
                  <a:t>-</a:t>
                </a:r>
                <a:r>
                  <a:rPr lang="zh-CN" altLang="en-US" sz="1200" dirty="0">
                    <a:latin typeface="+mn-ea"/>
                    <a:ea typeface="+mn-ea"/>
                  </a:rPr>
                  <a:t>阀的面积梯度；</a:t>
                </a:r>
                <a14:m>
                  <m:oMath xmlns:m="http://schemas.openxmlformats.org/officeDocument/2006/math">
                    <m:sSub>
                      <m:sSubPr>
                        <m:ctrlPr>
                          <a:rPr lang="en-US" altLang="zh-CN" sz="1200" i="1" kern="0">
                            <a:latin typeface="Cambria Math" panose="02040503050406030204" pitchFamily="18" charset="0"/>
                            <a:ea typeface="黑体" panose="02010609060101010101" pitchFamily="49" charset="-122"/>
                          </a:rPr>
                        </m:ctrlPr>
                      </m:sSubPr>
                      <m:e>
                        <m:r>
                          <a:rPr lang="en-US" altLang="zh-CN" sz="1200" b="0" i="1" kern="0" smtClean="0">
                            <a:latin typeface="Cambria Math" panose="02040503050406030204" pitchFamily="18" charset="0"/>
                            <a:ea typeface="黑体" panose="02010609060101010101" pitchFamily="49" charset="-122"/>
                          </a:rPr>
                          <m:t>𝐶</m:t>
                        </m:r>
                      </m:e>
                      <m:sub>
                        <m:r>
                          <a:rPr lang="en-US" altLang="zh-CN" sz="1200" b="0" i="1" kern="0" smtClean="0">
                            <a:latin typeface="Cambria Math" panose="02040503050406030204" pitchFamily="18" charset="0"/>
                            <a:ea typeface="黑体" panose="02010609060101010101" pitchFamily="49" charset="-122"/>
                          </a:rPr>
                          <m:t>𝑟</m:t>
                        </m:r>
                      </m:sub>
                    </m:sSub>
                  </m:oMath>
                </a14:m>
                <a:r>
                  <a:rPr lang="en-US" altLang="zh-CN" sz="1200" dirty="0">
                    <a:latin typeface="+mn-ea"/>
                    <a:ea typeface="+mn-ea"/>
                  </a:rPr>
                  <a:t>-</a:t>
                </a:r>
                <a:r>
                  <a:rPr lang="zh-CN" altLang="en-US" sz="1200" dirty="0">
                    <a:latin typeface="+mn-ea"/>
                    <a:ea typeface="+mn-ea"/>
                  </a:rPr>
                  <a:t>阀芯和阀孔间半径向间隙</a:t>
                </a:r>
                <a:endParaRPr lang="en-US" altLang="zh-CN" sz="1200" dirty="0">
                  <a:latin typeface="+mn-ea"/>
                  <a:ea typeface="+mn-ea"/>
                </a:endParaRPr>
              </a:p>
              <a:p>
                <a14:m>
                  <m:oMath xmlns:m="http://schemas.openxmlformats.org/officeDocument/2006/math">
                    <m:r>
                      <a:rPr lang="zh-CN" altLang="en-US" sz="1200" i="1" kern="0">
                        <a:latin typeface="Cambria Math" panose="02040503050406030204" pitchFamily="18" charset="0"/>
                        <a:ea typeface="黑体" panose="02010609060101010101" pitchFamily="49" charset="-122"/>
                      </a:rPr>
                      <m:t>𝜇</m:t>
                    </m:r>
                  </m:oMath>
                </a14:m>
                <a:r>
                  <a:rPr lang="en-US" altLang="zh-CN" sz="1200" dirty="0">
                    <a:latin typeface="+mn-ea"/>
                    <a:ea typeface="+mn-ea"/>
                  </a:rPr>
                  <a:t>-</a:t>
                </a:r>
                <a:r>
                  <a:rPr lang="zh-CN" altLang="en-US" sz="1200" dirty="0">
                    <a:latin typeface="+mn-ea"/>
                    <a:ea typeface="+mn-ea"/>
                  </a:rPr>
                  <a:t>油液的动力粘度；</a:t>
                </a:r>
                <a14:m>
                  <m:oMath xmlns:m="http://schemas.openxmlformats.org/officeDocument/2006/math">
                    <m:sSub>
                      <m:sSubPr>
                        <m:ctrlPr>
                          <a:rPr lang="en-US" altLang="zh-CN" sz="1200" i="1" kern="0">
                            <a:latin typeface="Cambria Math" panose="02040503050406030204" pitchFamily="18" charset="0"/>
                            <a:ea typeface="黑体" panose="02010609060101010101" pitchFamily="49" charset="-122"/>
                          </a:rPr>
                        </m:ctrlPr>
                      </m:sSubPr>
                      <m:e>
                        <m:r>
                          <a:rPr lang="en-US" altLang="zh-CN" sz="1200" i="1" kern="0">
                            <a:latin typeface="Cambria Math" panose="02040503050406030204" pitchFamily="18" charset="0"/>
                            <a:ea typeface="黑体" panose="02010609060101010101" pitchFamily="49" charset="-122"/>
                          </a:rPr>
                          <m:t>𝑝</m:t>
                        </m:r>
                      </m:e>
                      <m:sub>
                        <m:r>
                          <a:rPr lang="en-US" altLang="zh-CN" sz="1200" i="1" kern="0">
                            <a:latin typeface="Cambria Math" panose="02040503050406030204" pitchFamily="18" charset="0"/>
                            <a:ea typeface="黑体" panose="02010609060101010101" pitchFamily="49" charset="-122"/>
                          </a:rPr>
                          <m:t>𝑃</m:t>
                        </m:r>
                      </m:sub>
                    </m:sSub>
                  </m:oMath>
                </a14:m>
                <a:r>
                  <a:rPr lang="en-US" altLang="zh-CN" sz="1200" dirty="0">
                    <a:latin typeface="+mn-ea"/>
                    <a:ea typeface="+mn-ea"/>
                  </a:rPr>
                  <a:t>-</a:t>
                </a:r>
                <a:r>
                  <a:rPr lang="zh-CN" altLang="en-US" sz="1200" dirty="0">
                    <a:latin typeface="+mn-ea"/>
                    <a:ea typeface="+mn-ea"/>
                  </a:rPr>
                  <a:t>供油压力</a:t>
                </a:r>
                <a:endParaRPr lang="zh-CN" altLang="en-US" sz="1200" dirty="0">
                  <a:latin typeface="+mn-ea"/>
                  <a:ea typeface="+mn-ea"/>
                </a:endParaRPr>
              </a:p>
            </p:txBody>
          </p:sp>
        </mc:Choice>
        <mc:Fallback>
          <p:sp>
            <p:nvSpPr>
              <p:cNvPr id="34" name="文本框 33"/>
              <p:cNvSpPr txBox="1">
                <a:spLocks noRot="1" noChangeAspect="1" noMove="1" noResize="1" noEditPoints="1" noAdjustHandles="1" noChangeArrowheads="1" noChangeShapeType="1" noTextEdit="1"/>
              </p:cNvSpPr>
              <p:nvPr/>
            </p:nvSpPr>
            <p:spPr>
              <a:xfrm>
                <a:off x="5673127" y="2007151"/>
                <a:ext cx="3369182" cy="461665"/>
              </a:xfrm>
              <a:prstGeom prst="rect">
                <a:avLst/>
              </a:prstGeom>
              <a:blipFill rotWithShape="1">
                <a:blip r:embed="rId3"/>
                <a:stretch>
                  <a:fillRect l="-1" t="-119" r="16" b="124"/>
                </a:stretch>
              </a:blipFill>
            </p:spPr>
            <p:txBody>
              <a:bodyPr/>
              <a:lstStyle/>
              <a:p>
                <a:r>
                  <a:rPr lang="zh-CN" altLang="en-US">
                    <a:noFill/>
                  </a:rPr>
                  <a:t> </a:t>
                </a:r>
              </a:p>
            </p:txBody>
          </p:sp>
        </mc:Fallback>
      </mc:AlternateContent>
      <p:sp>
        <p:nvSpPr>
          <p:cNvPr id="35" name="文本框 34"/>
          <p:cNvSpPr txBox="1"/>
          <p:nvPr/>
        </p:nvSpPr>
        <p:spPr>
          <a:xfrm>
            <a:off x="5912011" y="2447796"/>
            <a:ext cx="2937134"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正开口滑阀，中位泄漏量</a:t>
            </a:r>
            <a:endParaRPr lang="zh-CN" altLang="en-US" sz="1400"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6" name="矩形 35"/>
              <p:cNvSpPr/>
              <p:nvPr/>
            </p:nvSpPr>
            <p:spPr>
              <a:xfrm>
                <a:off x="6355321" y="2743279"/>
                <a:ext cx="1754005" cy="81984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1600" b="0" i="1" kern="0" smtClean="0">
                          <a:latin typeface="Cambria Math" panose="02040503050406030204" pitchFamily="18" charset="0"/>
                          <a:ea typeface="黑体" panose="02010609060101010101" pitchFamily="49" charset="-122"/>
                        </a:rPr>
                        <m:t>𝑞</m:t>
                      </m:r>
                      <m:r>
                        <a:rPr lang="en-US" altLang="zh-CN" sz="1600" b="0" i="1" kern="0" smtClean="0">
                          <a:latin typeface="Cambria Math" panose="02040503050406030204" pitchFamily="18" charset="0"/>
                          <a:ea typeface="黑体" panose="02010609060101010101" pitchFamily="49" charset="-122"/>
                        </a:rPr>
                        <m:t>=</m:t>
                      </m:r>
                      <m:r>
                        <a:rPr lang="en-US" altLang="zh-CN" sz="1600" b="0" i="1" kern="0" smtClean="0">
                          <a:latin typeface="Cambria Math" panose="02040503050406030204" pitchFamily="18" charset="0"/>
                          <a:ea typeface="黑体" panose="02010609060101010101" pitchFamily="49" charset="-122"/>
                        </a:rPr>
                        <m:t>2</m:t>
                      </m:r>
                      <m:sSub>
                        <m:sSubPr>
                          <m:ctrlPr>
                            <a:rPr lang="en-US" altLang="zh-CN" sz="1600" b="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𝐶</m:t>
                          </m:r>
                        </m:e>
                        <m:sub>
                          <m:r>
                            <a:rPr lang="en-US" altLang="zh-CN" sz="1600" b="0" i="1" kern="0" smtClean="0">
                              <a:latin typeface="Cambria Math" panose="02040503050406030204" pitchFamily="18" charset="0"/>
                              <a:ea typeface="黑体" panose="02010609060101010101" pitchFamily="49" charset="-122"/>
                            </a:rPr>
                            <m:t>𝑑</m:t>
                          </m:r>
                        </m:sub>
                      </m:sSub>
                      <m:r>
                        <a:rPr lang="zh-CN" altLang="en-US" sz="1600" i="1" kern="0">
                          <a:latin typeface="Cambria Math" panose="02040503050406030204" pitchFamily="18" charset="0"/>
                          <a:ea typeface="黑体" panose="02010609060101010101" pitchFamily="49" charset="-122"/>
                        </a:rPr>
                        <m:t>𝜔</m:t>
                      </m:r>
                      <m:sSub>
                        <m:sSubPr>
                          <m:ctrlPr>
                            <a:rPr lang="en-US" altLang="zh-CN" sz="160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𝑥</m:t>
                          </m:r>
                        </m:e>
                        <m:sub>
                          <m:r>
                            <a:rPr lang="en-US" altLang="zh-CN" sz="1600" b="0" i="1" kern="0" smtClean="0">
                              <a:latin typeface="Cambria Math" panose="02040503050406030204" pitchFamily="18" charset="0"/>
                              <a:ea typeface="黑体" panose="02010609060101010101" pitchFamily="49" charset="-122"/>
                            </a:rPr>
                            <m:t>𝑠</m:t>
                          </m:r>
                          <m:r>
                            <a:rPr lang="en-US" altLang="zh-CN" sz="1600" b="0" i="1" kern="0" smtClean="0">
                              <a:latin typeface="Cambria Math" panose="02040503050406030204" pitchFamily="18" charset="0"/>
                              <a:ea typeface="黑体" panose="02010609060101010101" pitchFamily="49" charset="-122"/>
                            </a:rPr>
                            <m:t>0</m:t>
                          </m:r>
                        </m:sub>
                      </m:sSub>
                      <m:rad>
                        <m:radPr>
                          <m:degHide m:val="on"/>
                          <m:ctrlPr>
                            <a:rPr lang="en-US" altLang="zh-CN" sz="1600" i="1" kern="0" smtClean="0">
                              <a:latin typeface="Cambria Math" panose="02040503050406030204" pitchFamily="18" charset="0"/>
                              <a:ea typeface="黑体" panose="02010609060101010101" pitchFamily="49" charset="-122"/>
                            </a:rPr>
                          </m:ctrlPr>
                        </m:radPr>
                        <m:deg/>
                        <m:e>
                          <m:f>
                            <m:fPr>
                              <m:ctrlPr>
                                <a:rPr lang="en-US" altLang="zh-CN" sz="1600" i="1" kern="0" smtClean="0">
                                  <a:latin typeface="Cambria Math" panose="02040503050406030204" pitchFamily="18" charset="0"/>
                                  <a:ea typeface="黑体" panose="02010609060101010101" pitchFamily="49" charset="-122"/>
                                </a:rPr>
                              </m:ctrlPr>
                            </m:fPr>
                            <m:num>
                              <m:sSub>
                                <m:sSubPr>
                                  <m:ctrlPr>
                                    <a:rPr lang="en-US" altLang="zh-CN" sz="160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𝑝</m:t>
                                  </m:r>
                                </m:e>
                                <m:sub>
                                  <m:r>
                                    <a:rPr lang="en-US" altLang="zh-CN" sz="1600" b="0" i="1" kern="0" smtClean="0">
                                      <a:latin typeface="Cambria Math" panose="02040503050406030204" pitchFamily="18" charset="0"/>
                                      <a:ea typeface="黑体" panose="02010609060101010101" pitchFamily="49" charset="-122"/>
                                    </a:rPr>
                                    <m:t>𝑃</m:t>
                                  </m:r>
                                </m:sub>
                              </m:sSub>
                            </m:num>
                            <m:den>
                              <m:r>
                                <a:rPr lang="zh-CN" altLang="en-US" sz="1600" i="1" kern="0" smtClean="0">
                                  <a:latin typeface="Cambria Math" panose="02040503050406030204" pitchFamily="18" charset="0"/>
                                  <a:ea typeface="黑体" panose="02010609060101010101" pitchFamily="49" charset="-122"/>
                                </a:rPr>
                                <m:t>𝜌</m:t>
                              </m:r>
                            </m:den>
                          </m:f>
                        </m:e>
                      </m:rad>
                    </m:oMath>
                  </m:oMathPara>
                </a14:m>
                <a:endParaRPr lang="zh-CN" altLang="en-US" sz="1600" dirty="0"/>
              </a:p>
            </p:txBody>
          </p:sp>
        </mc:Choice>
        <mc:Fallback>
          <p:sp>
            <p:nvSpPr>
              <p:cNvPr id="36" name="矩形 35"/>
              <p:cNvSpPr>
                <a:spLocks noRot="1" noChangeAspect="1" noMove="1" noResize="1" noEditPoints="1" noAdjustHandles="1" noChangeArrowheads="1" noChangeShapeType="1" noTextEdit="1"/>
              </p:cNvSpPr>
              <p:nvPr/>
            </p:nvSpPr>
            <p:spPr>
              <a:xfrm>
                <a:off x="6355321" y="2743279"/>
                <a:ext cx="1754005" cy="819840"/>
              </a:xfrm>
              <a:prstGeom prst="rect">
                <a:avLst/>
              </a:prstGeom>
              <a:blipFill rotWithShape="1">
                <a:blip r:embed="rId4"/>
                <a:stretch>
                  <a:fillRect l="-14" t="-10" r="21"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5576218" y="3454180"/>
                <a:ext cx="3679451" cy="276999"/>
              </a:xfrm>
              <a:prstGeom prst="rect">
                <a:avLst/>
              </a:prstGeom>
              <a:noFill/>
            </p:spPr>
            <p:txBody>
              <a:bodyPr wrap="square" rtlCol="0">
                <a:spAutoFit/>
              </a:bodyPr>
              <a:lstStyle/>
              <a:p>
                <a14:m>
                  <m:oMath xmlns:m="http://schemas.openxmlformats.org/officeDocument/2006/math">
                    <m:sSub>
                      <m:sSubPr>
                        <m:ctrlPr>
                          <a:rPr lang="en-US" altLang="zh-CN" sz="1200" i="1" kern="0">
                            <a:latin typeface="Cambria Math" panose="02040503050406030204" pitchFamily="18" charset="0"/>
                            <a:ea typeface="黑体" panose="02010609060101010101" pitchFamily="49" charset="-122"/>
                          </a:rPr>
                        </m:ctrlPr>
                      </m:sSubPr>
                      <m:e>
                        <m:r>
                          <a:rPr lang="en-US" altLang="zh-CN" sz="1200" i="1" kern="0">
                            <a:latin typeface="Cambria Math" panose="02040503050406030204" pitchFamily="18" charset="0"/>
                            <a:ea typeface="黑体" panose="02010609060101010101" pitchFamily="49" charset="-122"/>
                          </a:rPr>
                          <m:t>𝐶</m:t>
                        </m:r>
                      </m:e>
                      <m:sub>
                        <m:r>
                          <a:rPr lang="en-US" altLang="zh-CN" sz="1200" i="1" kern="0">
                            <a:latin typeface="Cambria Math" panose="02040503050406030204" pitchFamily="18" charset="0"/>
                            <a:ea typeface="黑体" panose="02010609060101010101" pitchFamily="49" charset="-122"/>
                          </a:rPr>
                          <m:t>𝑑</m:t>
                        </m:r>
                      </m:sub>
                    </m:sSub>
                  </m:oMath>
                </a14:m>
                <a:r>
                  <a:rPr lang="en-US" altLang="zh-CN" sz="1200" dirty="0">
                    <a:latin typeface="+mn-ea"/>
                    <a:ea typeface="+mn-ea"/>
                  </a:rPr>
                  <a:t>-</a:t>
                </a:r>
                <a:r>
                  <a:rPr lang="zh-CN" altLang="en-US" sz="1200" dirty="0">
                    <a:latin typeface="+mn-ea"/>
                    <a:ea typeface="+mn-ea"/>
                  </a:rPr>
                  <a:t>流量系数；</a:t>
                </a:r>
                <a14:m>
                  <m:oMath xmlns:m="http://schemas.openxmlformats.org/officeDocument/2006/math">
                    <m:sSub>
                      <m:sSubPr>
                        <m:ctrlPr>
                          <a:rPr lang="en-US" altLang="zh-CN" sz="1200" i="1" kern="0">
                            <a:latin typeface="Cambria Math" panose="02040503050406030204" pitchFamily="18" charset="0"/>
                            <a:ea typeface="黑体" panose="02010609060101010101" pitchFamily="49" charset="-122"/>
                          </a:rPr>
                        </m:ctrlPr>
                      </m:sSubPr>
                      <m:e>
                        <m:r>
                          <a:rPr lang="en-US" altLang="zh-CN" sz="1200" i="1" kern="0">
                            <a:latin typeface="Cambria Math" panose="02040503050406030204" pitchFamily="18" charset="0"/>
                            <a:ea typeface="黑体" panose="02010609060101010101" pitchFamily="49" charset="-122"/>
                          </a:rPr>
                          <m:t>𝑥</m:t>
                        </m:r>
                      </m:e>
                      <m:sub>
                        <m:r>
                          <a:rPr lang="en-US" altLang="zh-CN" sz="1200" i="1" kern="0">
                            <a:latin typeface="Cambria Math" panose="02040503050406030204" pitchFamily="18" charset="0"/>
                            <a:ea typeface="黑体" panose="02010609060101010101" pitchFamily="49" charset="-122"/>
                          </a:rPr>
                          <m:t>𝑠</m:t>
                        </m:r>
                        <m:r>
                          <a:rPr lang="en-US" altLang="zh-CN" sz="1200" i="1" kern="0">
                            <a:latin typeface="Cambria Math" panose="02040503050406030204" pitchFamily="18" charset="0"/>
                            <a:ea typeface="黑体" panose="02010609060101010101" pitchFamily="49" charset="-122"/>
                          </a:rPr>
                          <m:t>0</m:t>
                        </m:r>
                      </m:sub>
                    </m:sSub>
                  </m:oMath>
                </a14:m>
                <a:r>
                  <a:rPr lang="en-US" altLang="zh-CN" sz="1200" dirty="0">
                    <a:latin typeface="+mn-ea"/>
                    <a:ea typeface="+mn-ea"/>
                  </a:rPr>
                  <a:t>-</a:t>
                </a:r>
                <a:r>
                  <a:rPr lang="zh-CN" altLang="en-US" sz="1200" dirty="0">
                    <a:latin typeface="+mn-ea"/>
                    <a:ea typeface="+mn-ea"/>
                  </a:rPr>
                  <a:t>阀中位时预开口量；</a:t>
                </a:r>
                <a14:m>
                  <m:oMath xmlns:m="http://schemas.openxmlformats.org/officeDocument/2006/math">
                    <m:r>
                      <a:rPr lang="zh-CN" altLang="en-US" sz="1200" i="1" kern="0">
                        <a:latin typeface="Cambria Math" panose="02040503050406030204" pitchFamily="18" charset="0"/>
                        <a:ea typeface="黑体" panose="02010609060101010101" pitchFamily="49" charset="-122"/>
                      </a:rPr>
                      <m:t>𝜌</m:t>
                    </m:r>
                  </m:oMath>
                </a14:m>
                <a:r>
                  <a:rPr lang="en-US" altLang="zh-CN" sz="1200" dirty="0">
                    <a:latin typeface="+mn-ea"/>
                    <a:ea typeface="+mn-ea"/>
                  </a:rPr>
                  <a:t>-</a:t>
                </a:r>
                <a:r>
                  <a:rPr lang="zh-CN" altLang="en-US" sz="1200" dirty="0">
                    <a:latin typeface="+mn-ea"/>
                    <a:ea typeface="+mn-ea"/>
                  </a:rPr>
                  <a:t>油液密度</a:t>
                </a:r>
                <a:endParaRPr lang="zh-CN" altLang="en-US" sz="1200" dirty="0">
                  <a:latin typeface="+mn-ea"/>
                  <a:ea typeface="+mn-ea"/>
                </a:endParaRPr>
              </a:p>
            </p:txBody>
          </p:sp>
        </mc:Choice>
        <mc:Fallback>
          <p:sp>
            <p:nvSpPr>
              <p:cNvPr id="37" name="文本框 36"/>
              <p:cNvSpPr txBox="1">
                <a:spLocks noRot="1" noChangeAspect="1" noMove="1" noResize="1" noEditPoints="1" noAdjustHandles="1" noChangeArrowheads="1" noChangeShapeType="1" noTextEdit="1"/>
              </p:cNvSpPr>
              <p:nvPr/>
            </p:nvSpPr>
            <p:spPr>
              <a:xfrm>
                <a:off x="5576218" y="3454180"/>
                <a:ext cx="3679451" cy="276999"/>
              </a:xfrm>
              <a:prstGeom prst="rect">
                <a:avLst/>
              </a:prstGeom>
              <a:blipFill rotWithShape="1">
                <a:blip r:embed="rId5"/>
                <a:stretch>
                  <a:fillRect l="-8" t="-150" r="15" b="200"/>
                </a:stretch>
              </a:blipFill>
            </p:spPr>
            <p:txBody>
              <a:bodyPr/>
              <a:lstStyle/>
              <a:p>
                <a:r>
                  <a:rPr lang="zh-CN" altLang="en-US">
                    <a:noFill/>
                  </a:rPr>
                  <a:t> </a:t>
                </a:r>
              </a:p>
            </p:txBody>
          </p:sp>
        </mc:Fallback>
      </mc:AlternateContent>
      <p:sp>
        <p:nvSpPr>
          <p:cNvPr id="38" name="文本框 37"/>
          <p:cNvSpPr txBox="1"/>
          <p:nvPr/>
        </p:nvSpPr>
        <p:spPr>
          <a:xfrm>
            <a:off x="5916767" y="3809990"/>
            <a:ext cx="2167839" cy="338554"/>
          </a:xfrm>
          <a:prstGeom prst="rect">
            <a:avLst/>
          </a:prstGeom>
          <a:noFill/>
        </p:spPr>
        <p:txBody>
          <a:bodyPr wrap="square" rtlCol="0">
            <a:spAutoFit/>
          </a:bodyPr>
          <a:lstStyle/>
          <a:p>
            <a:r>
              <a:rPr lang="zh-CN" altLang="en-US" sz="1600" u="sng" dirty="0">
                <a:latin typeface="黑体" panose="02010609060101010101" pitchFamily="49" charset="-122"/>
                <a:ea typeface="黑体" panose="02010609060101010101" pitchFamily="49" charset="-122"/>
              </a:rPr>
              <a:t>实际零开口四边滑阀</a:t>
            </a:r>
            <a:endParaRPr lang="en-US" altLang="zh-CN" sz="1600" u="sng"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9" name="文本框 38"/>
              <p:cNvSpPr txBox="1"/>
              <p:nvPr/>
            </p:nvSpPr>
            <p:spPr>
              <a:xfrm>
                <a:off x="6487780" y="4516162"/>
                <a:ext cx="1621546" cy="62497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𝐾</m:t>
                          </m:r>
                        </m:e>
                        <m:sub>
                          <m:r>
                            <a:rPr lang="en-US" altLang="zh-CN" sz="1600" b="0" i="1" smtClean="0">
                              <a:latin typeface="Cambria Math" panose="02040503050406030204" pitchFamily="18" charset="0"/>
                            </a:rPr>
                            <m:t>𝐶</m:t>
                          </m:r>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zh-CN" altLang="en-US" sz="1600" b="0" i="1" smtClean="0">
                              <a:latin typeface="Cambria Math" panose="02040503050406030204" pitchFamily="18" charset="0"/>
                            </a:rPr>
                            <m:t>𝜋𝜔</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𝑟</m:t>
                              </m:r>
                            </m:sub>
                            <m:sup>
                              <m:r>
                                <a:rPr lang="en-US" altLang="zh-CN" sz="1600" b="0" i="1" smtClean="0">
                                  <a:latin typeface="Cambria Math" panose="02040503050406030204" pitchFamily="18" charset="0"/>
                                </a:rPr>
                                <m:t>2</m:t>
                              </m:r>
                            </m:sup>
                          </m:sSubSup>
                        </m:num>
                        <m:den>
                          <m:r>
                            <a:rPr lang="en-US" altLang="zh-CN" sz="1600" b="0" i="1" smtClean="0">
                              <a:latin typeface="Cambria Math" panose="02040503050406030204" pitchFamily="18" charset="0"/>
                            </a:rPr>
                            <m:t>32</m:t>
                          </m:r>
                          <m:r>
                            <a:rPr lang="zh-CN" altLang="en-US" sz="1600" b="0" i="1" smtClean="0">
                              <a:latin typeface="Cambria Math" panose="02040503050406030204" pitchFamily="18" charset="0"/>
                            </a:rPr>
                            <m:t>𝜇</m:t>
                          </m:r>
                        </m:den>
                      </m:f>
                    </m:oMath>
                  </m:oMathPara>
                </a14:m>
                <a:endParaRPr lang="zh-CN" altLang="en-US" sz="1600" dirty="0"/>
              </a:p>
            </p:txBody>
          </p:sp>
        </mc:Choice>
        <mc:Fallback>
          <p:sp>
            <p:nvSpPr>
              <p:cNvPr id="39" name="文本框 38"/>
              <p:cNvSpPr txBox="1">
                <a:spLocks noRot="1" noChangeAspect="1" noMove="1" noResize="1" noEditPoints="1" noAdjustHandles="1" noChangeArrowheads="1" noChangeShapeType="1" noTextEdit="1"/>
              </p:cNvSpPr>
              <p:nvPr/>
            </p:nvSpPr>
            <p:spPr>
              <a:xfrm>
                <a:off x="6487780" y="4516162"/>
                <a:ext cx="1621546" cy="624979"/>
              </a:xfrm>
              <a:prstGeom prst="rect">
                <a:avLst/>
              </a:prstGeom>
              <a:blipFill rotWithShape="1">
                <a:blip r:embed="rId6"/>
                <a:stretch>
                  <a:fillRect l="-821" t="-2039" r="-760" b="-2003"/>
                </a:stretch>
              </a:blipFill>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p:sp>
        <p:nvSpPr>
          <p:cNvPr id="40" name="矩形 39"/>
          <p:cNvSpPr/>
          <p:nvPr/>
        </p:nvSpPr>
        <p:spPr>
          <a:xfrm>
            <a:off x="6028446" y="5238889"/>
            <a:ext cx="2031325" cy="369332"/>
          </a:xfrm>
          <a:prstGeom prst="rect">
            <a:avLst/>
          </a:prstGeom>
        </p:spPr>
        <p:txBody>
          <a:bodyPr wrap="none">
            <a:spAutoFit/>
          </a:bodyPr>
          <a:lstStyle/>
          <a:p>
            <a:r>
              <a:rPr lang="zh-CN" altLang="en-US" u="sng" dirty="0">
                <a:latin typeface="黑体" panose="02010609060101010101" pitchFamily="49" charset="-122"/>
                <a:ea typeface="黑体" panose="02010609060101010101" pitchFamily="49" charset="-122"/>
              </a:rPr>
              <a:t>零位压力放大系数</a:t>
            </a:r>
            <a:endParaRPr lang="zh-CN" altLang="en-US" u="sng" dirty="0">
              <a:latin typeface="黑体" panose="02010609060101010101" pitchFamily="49" charset="-122"/>
              <a:ea typeface="黑体" panose="02010609060101010101" pitchFamily="49" charset="-122"/>
            </a:endParaRPr>
          </a:p>
        </p:txBody>
      </p:sp>
      <p:sp>
        <p:nvSpPr>
          <p:cNvPr id="41" name="矩形 40"/>
          <p:cNvSpPr/>
          <p:nvPr/>
        </p:nvSpPr>
        <p:spPr>
          <a:xfrm>
            <a:off x="6058144" y="4131324"/>
            <a:ext cx="2339378" cy="369332"/>
          </a:xfrm>
          <a:prstGeom prst="rect">
            <a:avLst/>
          </a:prstGeom>
        </p:spPr>
        <p:txBody>
          <a:bodyPr wrap="square">
            <a:spAutoFit/>
          </a:bodyPr>
          <a:lstStyle/>
          <a:p>
            <a:r>
              <a:rPr lang="zh-CN" altLang="en-US" u="sng" dirty="0">
                <a:latin typeface="黑体" panose="02010609060101010101" pitchFamily="49" charset="-122"/>
                <a:ea typeface="黑体" panose="02010609060101010101" pitchFamily="49" charset="-122"/>
              </a:rPr>
              <a:t>零位流量</a:t>
            </a:r>
            <a:r>
              <a:rPr lang="en-US" altLang="zh-CN" u="sng" dirty="0">
                <a:latin typeface="黑体" panose="02010609060101010101" pitchFamily="49" charset="-122"/>
                <a:ea typeface="黑体" panose="02010609060101010101" pitchFamily="49" charset="-122"/>
              </a:rPr>
              <a:t>-</a:t>
            </a:r>
            <a:r>
              <a:rPr lang="zh-CN" altLang="en-US" u="sng" dirty="0">
                <a:latin typeface="黑体" panose="02010609060101010101" pitchFamily="49" charset="-122"/>
                <a:ea typeface="黑体" panose="02010609060101010101" pitchFamily="49" charset="-122"/>
              </a:rPr>
              <a:t>压力系数</a:t>
            </a:r>
            <a:endParaRPr lang="zh-CN" altLang="en-US" u="sng"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42" name="文本框 41"/>
              <p:cNvSpPr txBox="1"/>
              <p:nvPr/>
            </p:nvSpPr>
            <p:spPr>
              <a:xfrm>
                <a:off x="6383841" y="5711787"/>
                <a:ext cx="2149455" cy="108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𝐾</m:t>
                          </m:r>
                        </m:e>
                        <m:sub>
                          <m:r>
                            <a:rPr lang="en-US" altLang="zh-CN" sz="1600" b="0" i="1" smtClean="0">
                              <a:latin typeface="Cambria Math" panose="02040503050406030204" pitchFamily="18" charset="0"/>
                            </a:rPr>
                            <m:t>𝑝</m:t>
                          </m:r>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32</m:t>
                          </m:r>
                          <m:r>
                            <a:rPr lang="zh-CN" altLang="en-US" sz="1600" b="0" i="1" smtClean="0">
                              <a:latin typeface="Cambria Math" panose="02040503050406030204" pitchFamily="18" charset="0"/>
                            </a:rPr>
                            <m:t>𝜇</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𝑑</m:t>
                              </m:r>
                            </m:sub>
                          </m:sSub>
                          <m:rad>
                            <m:radPr>
                              <m:degHide m:val="on"/>
                              <m:ctrlPr>
                                <a:rPr lang="en-US" altLang="zh-CN" sz="1600" b="0" i="1" smtClean="0">
                                  <a:latin typeface="Cambria Math" panose="02040503050406030204" pitchFamily="18" charset="0"/>
                                </a:rPr>
                              </m:ctrlPr>
                            </m:radPr>
                            <m:deg/>
                            <m:e>
                              <m:f>
                                <m:fPr>
                                  <m:ctrlPr>
                                    <a:rPr lang="en-US" altLang="zh-CN" sz="1600" b="0" i="1" smtClean="0">
                                      <a:latin typeface="Cambria Math" panose="02040503050406030204" pitchFamily="18" charset="0"/>
                                    </a:rPr>
                                  </m:ctrlPr>
                                </m:fPr>
                                <m:num>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𝑃</m:t>
                                      </m:r>
                                    </m:sub>
                                  </m:sSub>
                                </m:num>
                                <m:den>
                                  <m:r>
                                    <a:rPr lang="zh-CN" altLang="en-US" sz="1600" b="0" i="1" smtClean="0">
                                      <a:latin typeface="Cambria Math" panose="02040503050406030204" pitchFamily="18" charset="0"/>
                                    </a:rPr>
                                    <m:t>𝜌</m:t>
                                  </m:r>
                                </m:den>
                              </m:f>
                            </m:e>
                          </m:rad>
                        </m:num>
                        <m:den>
                          <m:r>
                            <a:rPr lang="zh-CN" altLang="en-US" sz="1600" b="0" i="1" smtClean="0">
                              <a:latin typeface="Cambria Math" panose="02040503050406030204" pitchFamily="18" charset="0"/>
                            </a:rPr>
                            <m:t>𝜋</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𝐶</m:t>
                              </m:r>
                            </m:e>
                            <m:sub>
                              <m:r>
                                <a:rPr lang="en-US" altLang="zh-CN" sz="1600" i="1">
                                  <a:latin typeface="Cambria Math" panose="02040503050406030204" pitchFamily="18" charset="0"/>
                                </a:rPr>
                                <m:t>𝑟</m:t>
                              </m:r>
                            </m:sub>
                            <m:sup>
                              <m:r>
                                <a:rPr lang="en-US" altLang="zh-CN" sz="1600" i="1">
                                  <a:latin typeface="Cambria Math" panose="02040503050406030204" pitchFamily="18" charset="0"/>
                                </a:rPr>
                                <m:t>2</m:t>
                              </m:r>
                            </m:sup>
                          </m:sSubSup>
                        </m:den>
                      </m:f>
                    </m:oMath>
                  </m:oMathPara>
                </a14:m>
                <a:endParaRPr lang="zh-CN" altLang="en-US" sz="1600" dirty="0"/>
              </a:p>
            </p:txBody>
          </p:sp>
        </mc:Choice>
        <mc:Fallback>
          <p:sp>
            <p:nvSpPr>
              <p:cNvPr id="42" name="文本框 41"/>
              <p:cNvSpPr txBox="1">
                <a:spLocks noRot="1" noChangeAspect="1" noMove="1" noResize="1" noEditPoints="1" noAdjustHandles="1" noChangeArrowheads="1" noChangeShapeType="1" noTextEdit="1"/>
              </p:cNvSpPr>
              <p:nvPr/>
            </p:nvSpPr>
            <p:spPr>
              <a:xfrm>
                <a:off x="6383841" y="5711787"/>
                <a:ext cx="2149455" cy="1089660"/>
              </a:xfrm>
              <a:prstGeom prst="rect">
                <a:avLst/>
              </a:prstGeom>
              <a:blipFill rotWithShape="1">
                <a:blip r:embed="rId7"/>
                <a:stretch>
                  <a:fillRect l="-600" t="-1220" r="-583" b="-1111"/>
                </a:stretch>
              </a:blipFill>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电液伺服阀的特性分析</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7" name="矩形 6"/>
          <p:cNvSpPr/>
          <p:nvPr/>
        </p:nvSpPr>
        <p:spPr>
          <a:xfrm>
            <a:off x="467544" y="1320707"/>
            <a:ext cx="1415772"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动态特性</a:t>
            </a:r>
            <a:endPar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8" name="矩形 7"/>
          <p:cNvSpPr/>
          <p:nvPr/>
        </p:nvSpPr>
        <p:spPr>
          <a:xfrm>
            <a:off x="1979712" y="1320706"/>
            <a:ext cx="1762021" cy="461665"/>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频率特性</a:t>
            </a:r>
            <a:endParaRPr lang="en-US" altLang="zh-CN" sz="2400" dirty="0">
              <a:ln w="0"/>
              <a:solidFill>
                <a:srgbClr val="C00000"/>
              </a:solidFill>
              <a:latin typeface="黑体" panose="02010609060101010101" pitchFamily="49" charset="-122"/>
              <a:ea typeface="黑体" panose="02010609060101010101" pitchFamily="49" charset="-122"/>
            </a:endParaRPr>
          </a:p>
        </p:txBody>
      </p:sp>
      <p:sp>
        <p:nvSpPr>
          <p:cNvPr id="12" name="矩形 11"/>
          <p:cNvSpPr/>
          <p:nvPr/>
        </p:nvSpPr>
        <p:spPr>
          <a:xfrm>
            <a:off x="683568" y="1931207"/>
            <a:ext cx="6558206" cy="400110"/>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zh-CN" altLang="en-US" sz="2000" dirty="0">
                <a:ln w="0"/>
                <a:latin typeface="黑体" panose="02010609060101010101" pitchFamily="49" charset="-122"/>
                <a:ea typeface="黑体" panose="02010609060101010101" pitchFamily="49" charset="-122"/>
              </a:rPr>
              <a:t>频宽：幅值比为</a:t>
            </a:r>
            <a:r>
              <a:rPr lang="en-US" altLang="zh-CN" sz="2000" dirty="0">
                <a:ln w="0"/>
                <a:latin typeface="黑体" panose="02010609060101010101" pitchFamily="49" charset="-122"/>
                <a:ea typeface="黑体" panose="02010609060101010101" pitchFamily="49" charset="-122"/>
              </a:rPr>
              <a:t>-3dB</a:t>
            </a:r>
            <a:r>
              <a:rPr lang="zh-CN" altLang="en-US" sz="2000" dirty="0">
                <a:ln w="0"/>
                <a:latin typeface="黑体" panose="02010609060101010101" pitchFamily="49" charset="-122"/>
                <a:ea typeface="黑体" panose="02010609060101010101" pitchFamily="49" charset="-122"/>
              </a:rPr>
              <a:t>和相位差为</a:t>
            </a:r>
            <a:r>
              <a:rPr lang="en-US" altLang="zh-CN" sz="2000" dirty="0">
                <a:ln w="0"/>
                <a:latin typeface="黑体" panose="02010609060101010101" pitchFamily="49" charset="-122"/>
                <a:ea typeface="黑体" panose="02010609060101010101" pitchFamily="49" charset="-122"/>
              </a:rPr>
              <a:t>-90°</a:t>
            </a:r>
            <a:r>
              <a:rPr lang="zh-CN" altLang="en-US" sz="2000" dirty="0">
                <a:ln w="0"/>
                <a:latin typeface="黑体" panose="02010609060101010101" pitchFamily="49" charset="-122"/>
                <a:ea typeface="黑体" panose="02010609060101010101" pitchFamily="49" charset="-122"/>
              </a:rPr>
              <a:t>时所对应的频率</a:t>
            </a:r>
            <a:endParaRPr lang="en-US" altLang="zh-CN" sz="2000" dirty="0">
              <a:ln w="0"/>
              <a:latin typeface="黑体" panose="02010609060101010101" pitchFamily="49" charset="-122"/>
              <a:ea typeface="黑体" panose="02010609060101010101" pitchFamily="49" charset="-122"/>
            </a:endParaRPr>
          </a:p>
        </p:txBody>
      </p:sp>
      <p:sp>
        <p:nvSpPr>
          <p:cNvPr id="13" name="矩形 12"/>
          <p:cNvSpPr/>
          <p:nvPr/>
        </p:nvSpPr>
        <p:spPr>
          <a:xfrm>
            <a:off x="961760" y="2432759"/>
            <a:ext cx="4544834" cy="400110"/>
          </a:xfrm>
          <a:prstGeom prst="rect">
            <a:avLst/>
          </a:prstGeom>
        </p:spPr>
        <p:txBody>
          <a:bodyPr wrap="none">
            <a:spAutoFit/>
          </a:bodyPr>
          <a:lstStyle/>
          <a:p>
            <a:r>
              <a:rPr lang="zh-CN" altLang="en-US" sz="2000" dirty="0">
                <a:ln w="0"/>
                <a:latin typeface="黑体" panose="02010609060101010101" pitchFamily="49" charset="-122"/>
                <a:ea typeface="黑体" panose="02010609060101010101" pitchFamily="49" charset="-122"/>
              </a:rPr>
              <a:t>频宽是衡量伺服阀动态特性的重要参数</a:t>
            </a:r>
            <a:endParaRPr lang="en-US" altLang="zh-CN" sz="2000" dirty="0">
              <a:ln w="0"/>
              <a:latin typeface="黑体" panose="02010609060101010101" pitchFamily="49" charset="-122"/>
              <a:ea typeface="黑体" panose="02010609060101010101" pitchFamily="49" charset="-122"/>
            </a:endParaRPr>
          </a:p>
        </p:txBody>
      </p:sp>
      <p:sp>
        <p:nvSpPr>
          <p:cNvPr id="15" name="矩形 14"/>
          <p:cNvSpPr/>
          <p:nvPr/>
        </p:nvSpPr>
        <p:spPr>
          <a:xfrm>
            <a:off x="961760" y="6141979"/>
            <a:ext cx="2031325" cy="338554"/>
          </a:xfrm>
          <a:prstGeom prst="rect">
            <a:avLst/>
          </a:prstGeom>
        </p:spPr>
        <p:txBody>
          <a:bodyPr wrap="none">
            <a:spAutoFit/>
          </a:bodyPr>
          <a:lstStyle/>
          <a:p>
            <a:r>
              <a:rPr lang="zh-CN" altLang="en-US" sz="1600" dirty="0">
                <a:ln w="0"/>
                <a:latin typeface="黑体" panose="02010609060101010101" pitchFamily="49" charset="-122"/>
                <a:ea typeface="黑体" panose="02010609060101010101" pitchFamily="49" charset="-122"/>
              </a:rPr>
              <a:t>伺服阀动态特性曲线</a:t>
            </a:r>
            <a:endParaRPr lang="en-US" altLang="zh-CN" sz="1600" dirty="0">
              <a:ln w="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4036959" y="3072628"/>
            <a:ext cx="4365129" cy="3466660"/>
          </a:xfrm>
          <a:prstGeom prst="rect">
            <a:avLst/>
          </a:prstGeom>
          <a:ln>
            <a:solidFill>
              <a:schemeClr val="accent1"/>
            </a:solidFill>
          </a:ln>
        </p:spPr>
      </p:pic>
      <p:pic>
        <p:nvPicPr>
          <p:cNvPr id="11" name="图片 10"/>
          <p:cNvPicPr>
            <a:picLocks noChangeAspect="1"/>
          </p:cNvPicPr>
          <p:nvPr/>
        </p:nvPicPr>
        <p:blipFill>
          <a:blip r:embed="rId2"/>
          <a:stretch>
            <a:fillRect/>
          </a:stretch>
        </p:blipFill>
        <p:spPr>
          <a:xfrm>
            <a:off x="279615" y="3397996"/>
            <a:ext cx="3651560" cy="30726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电液伺服阀的选用</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3" name="文本框 2"/>
          <p:cNvSpPr txBox="1"/>
          <p:nvPr/>
        </p:nvSpPr>
        <p:spPr>
          <a:xfrm>
            <a:off x="820116" y="1214738"/>
            <a:ext cx="5328592"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伺服阀控制精度高，响应速度快</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工业设备、航天航空、军事装备广泛应用</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实现电液位置、速度、加速度和力控制</a:t>
            </a:r>
            <a:endParaRPr lang="en-US" altLang="zh-CN" dirty="0">
              <a:latin typeface="黑体" panose="02010609060101010101" pitchFamily="49" charset="-122"/>
              <a:ea typeface="黑体" panose="02010609060101010101" pitchFamily="49" charset="-122"/>
            </a:endParaRPr>
          </a:p>
        </p:txBody>
      </p:sp>
      <p:sp>
        <p:nvSpPr>
          <p:cNvPr id="9" name="Content Placeholder 2"/>
          <p:cNvSpPr txBox="1"/>
          <p:nvPr/>
        </p:nvSpPr>
        <p:spPr bwMode="auto">
          <a:xfrm>
            <a:off x="683568" y="2564904"/>
            <a:ext cx="6048672" cy="43204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u="sng" kern="0" dirty="0">
                <a:solidFill>
                  <a:srgbClr val="C00000"/>
                </a:solidFill>
                <a:latin typeface="黑体" panose="02010609060101010101" pitchFamily="49" charset="-122"/>
                <a:ea typeface="黑体" panose="02010609060101010101" pitchFamily="49" charset="-122"/>
              </a:rPr>
              <a:t>依传递功率和动态指标要求（以</a:t>
            </a:r>
            <a:r>
              <a:rPr lang="en-US" altLang="zh-CN" sz="1600" u="sng" kern="0" dirty="0">
                <a:solidFill>
                  <a:srgbClr val="C00000"/>
                </a:solidFill>
                <a:latin typeface="黑体" panose="02010609060101010101" pitchFamily="49" charset="-122"/>
                <a:ea typeface="黑体" panose="02010609060101010101" pitchFamily="49" charset="-122"/>
              </a:rPr>
              <a:t>-90°</a:t>
            </a:r>
            <a:r>
              <a:rPr lang="zh-CN" altLang="en-US" sz="1600" u="sng" kern="0" dirty="0">
                <a:solidFill>
                  <a:srgbClr val="C00000"/>
                </a:solidFill>
                <a:latin typeface="黑体" panose="02010609060101010101" pitchFamily="49" charset="-122"/>
                <a:ea typeface="黑体" panose="02010609060101010101" pitchFamily="49" charset="-122"/>
              </a:rPr>
              <a:t>时相频宽标识）应用伺服阀</a:t>
            </a:r>
            <a:endParaRPr lang="en-US" altLang="zh-CN" sz="1600" u="sng" kern="0" dirty="0">
              <a:solidFill>
                <a:srgbClr val="C00000"/>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5580113" y="3134552"/>
            <a:ext cx="1495425" cy="1533525"/>
          </a:xfrm>
          <a:prstGeom prst="rect">
            <a:avLst/>
          </a:prstGeom>
        </p:spPr>
      </p:pic>
      <p:pic>
        <p:nvPicPr>
          <p:cNvPr id="11" name="图片 10"/>
          <p:cNvPicPr>
            <a:picLocks noChangeAspect="1"/>
          </p:cNvPicPr>
          <p:nvPr/>
        </p:nvPicPr>
        <p:blipFill>
          <a:blip r:embed="rId2"/>
          <a:stretch>
            <a:fillRect/>
          </a:stretch>
        </p:blipFill>
        <p:spPr>
          <a:xfrm>
            <a:off x="7164288" y="3134552"/>
            <a:ext cx="1123950" cy="2295525"/>
          </a:xfrm>
          <a:prstGeom prst="rect">
            <a:avLst/>
          </a:prstGeom>
        </p:spPr>
      </p:pic>
      <p:pic>
        <p:nvPicPr>
          <p:cNvPr id="12" name="图片 11"/>
          <p:cNvPicPr>
            <a:picLocks noChangeAspect="1"/>
          </p:cNvPicPr>
          <p:nvPr/>
        </p:nvPicPr>
        <p:blipFill>
          <a:blip r:embed="rId3"/>
          <a:stretch>
            <a:fillRect/>
          </a:stretch>
        </p:blipFill>
        <p:spPr>
          <a:xfrm>
            <a:off x="5780138" y="4668077"/>
            <a:ext cx="1295400" cy="1695450"/>
          </a:xfrm>
          <a:prstGeom prst="rect">
            <a:avLst/>
          </a:prstGeom>
        </p:spPr>
      </p:pic>
      <p:pic>
        <p:nvPicPr>
          <p:cNvPr id="10" name="图片 9"/>
          <p:cNvPicPr>
            <a:picLocks noChangeAspect="1"/>
          </p:cNvPicPr>
          <p:nvPr/>
        </p:nvPicPr>
        <p:blipFill>
          <a:blip r:embed="rId4"/>
          <a:stretch>
            <a:fillRect/>
          </a:stretch>
        </p:blipFill>
        <p:spPr>
          <a:xfrm>
            <a:off x="855762" y="2996952"/>
            <a:ext cx="4464497" cy="36338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10"/>
          <p:cNvSpPr>
            <a:spLocks noGrp="1" noChangeArrowheads="1"/>
          </p:cNvSpPr>
          <p:nvPr>
            <p:ph type="ctrTitle"/>
          </p:nvPr>
        </p:nvSpPr>
        <p:spPr>
          <a:xfrm>
            <a:off x="637038" y="764704"/>
            <a:ext cx="7772400" cy="1470025"/>
          </a:xfrm>
        </p:spPr>
        <p:txBody>
          <a:bodyPr/>
          <a:lstStyle/>
          <a:p>
            <a:pPr eaLnBrk="1" hangingPunct="1"/>
            <a:r>
              <a:rPr lang="zh-CN" altLang="en-US" dirty="0">
                <a:latin typeface="黑体" panose="02010609060101010101" pitchFamily="49" charset="-122"/>
                <a:ea typeface="黑体" panose="02010609060101010101" pitchFamily="49" charset="-122"/>
              </a:rPr>
              <a:t>液压阀</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电液比例阀和数字阀</a:t>
            </a:r>
            <a:endParaRPr lang="en-US" dirty="0">
              <a:latin typeface="黑体" panose="02010609060101010101" pitchFamily="49" charset="-122"/>
              <a:ea typeface="黑体" panose="02010609060101010101" pitchFamily="49" charset="-122"/>
            </a:endParaRPr>
          </a:p>
        </p:txBody>
      </p:sp>
      <p:pic>
        <p:nvPicPr>
          <p:cNvPr id="4" name="Picture 3" descr="DSC00053.JPG"/>
          <p:cNvPicPr>
            <a:picLocks noChangeAspect="1"/>
          </p:cNvPicPr>
          <p:nvPr/>
        </p:nvPicPr>
        <p:blipFill>
          <a:blip r:embed="rId1" cstate="print"/>
          <a:srcRect b="16667"/>
          <a:stretch>
            <a:fillRect/>
          </a:stretch>
        </p:blipFill>
        <p:spPr>
          <a:xfrm>
            <a:off x="7168896" y="4663449"/>
            <a:ext cx="1975104" cy="2194551"/>
          </a:xfrm>
          <a:prstGeom prst="rect">
            <a:avLst/>
          </a:prstGeom>
        </p:spPr>
      </p:pic>
      <p:sp>
        <p:nvSpPr>
          <p:cNvPr id="5" name="Content Placeholder 2"/>
          <p:cNvSpPr txBox="1"/>
          <p:nvPr/>
        </p:nvSpPr>
        <p:spPr bwMode="auto">
          <a:xfrm>
            <a:off x="2555776" y="1844824"/>
            <a:ext cx="4949051" cy="3744416"/>
          </a:xfrm>
          <a:prstGeom prst="rect">
            <a:avLst/>
          </a:prstGeom>
          <a:noFill/>
          <a:ln w="9525">
            <a:noFill/>
            <a:miter lim="800000"/>
          </a:ln>
        </p:spPr>
        <p:txBody>
          <a:bodyPr vert="horz" wrap="square" lIns="91440" tIns="45720" rIns="91440" bIns="45720" numCol="1" anchor="t" anchorCtr="0" compatLnSpc="1"/>
          <a:lstStyle>
            <a:lvl1pPr marL="0" indent="0" algn="ctr" rtl="0" eaLnBrk="0" fontAlgn="base" hangingPunct="0">
              <a:spcBef>
                <a:spcPct val="20000"/>
              </a:spcBef>
              <a:spcAft>
                <a:spcPct val="0"/>
              </a:spcAft>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lnSpc>
                <a:spcPct val="150000"/>
              </a:lnSpc>
              <a:buFont typeface="Wingdings" panose="05000000000000000000" pitchFamily="2" charset="2"/>
              <a:buChar char="u"/>
            </a:pPr>
            <a:r>
              <a:rPr lang="zh-CN" altLang="en-US" sz="2800" kern="0" dirty="0">
                <a:latin typeface="黑体" panose="02010609060101010101" pitchFamily="49" charset="-122"/>
                <a:ea typeface="黑体" panose="02010609060101010101" pitchFamily="49" charset="-122"/>
              </a:rPr>
              <a:t> 电液比例阀工作原理</a:t>
            </a:r>
            <a:endParaRPr lang="en-US" altLang="zh-CN" sz="2800" kern="0" dirty="0">
              <a:latin typeface="黑体" panose="02010609060101010101" pitchFamily="49" charset="-122"/>
              <a:ea typeface="黑体" panose="02010609060101010101" pitchFamily="49" charset="-122"/>
            </a:endParaRPr>
          </a:p>
          <a:p>
            <a:pPr algn="just">
              <a:lnSpc>
                <a:spcPct val="150000"/>
              </a:lnSpc>
              <a:buFont typeface="Wingdings" panose="05000000000000000000" pitchFamily="2" charset="2"/>
              <a:buChar char="u"/>
            </a:pPr>
            <a:r>
              <a:rPr lang="zh-CN" altLang="en-US" sz="2800" kern="0" dirty="0">
                <a:latin typeface="黑体" panose="02010609060101010101" pitchFamily="49" charset="-122"/>
                <a:ea typeface="黑体" panose="02010609060101010101" pitchFamily="49" charset="-122"/>
              </a:rPr>
              <a:t> 比例阀结构</a:t>
            </a:r>
            <a:endParaRPr lang="en-US" altLang="zh-CN" sz="2800" kern="0" dirty="0">
              <a:latin typeface="黑体" panose="02010609060101010101" pitchFamily="49" charset="-122"/>
              <a:ea typeface="黑体" panose="02010609060101010101" pitchFamily="49" charset="-122"/>
            </a:endParaRPr>
          </a:p>
          <a:p>
            <a:pPr algn="just">
              <a:lnSpc>
                <a:spcPct val="150000"/>
              </a:lnSpc>
              <a:buFont typeface="Wingdings" panose="05000000000000000000" pitchFamily="2" charset="2"/>
              <a:buChar char="u"/>
            </a:pPr>
            <a:r>
              <a:rPr lang="en-US" altLang="zh-CN" sz="2800" kern="0" dirty="0">
                <a:latin typeface="黑体" panose="02010609060101010101" pitchFamily="49" charset="-122"/>
                <a:ea typeface="黑体" panose="02010609060101010101" pitchFamily="49" charset="-122"/>
              </a:rPr>
              <a:t> </a:t>
            </a:r>
            <a:r>
              <a:rPr lang="zh-CN" altLang="en-US" sz="2800" kern="0" dirty="0">
                <a:latin typeface="黑体" panose="02010609060101010101" pitchFamily="49" charset="-122"/>
                <a:ea typeface="黑体" panose="02010609060101010101" pitchFamily="49" charset="-122"/>
              </a:rPr>
              <a:t>比例阀特性分析</a:t>
            </a:r>
            <a:endParaRPr lang="en-US" altLang="zh-CN" sz="2800" kern="0" dirty="0">
              <a:latin typeface="黑体" panose="02010609060101010101" pitchFamily="49" charset="-122"/>
              <a:ea typeface="黑体" panose="02010609060101010101" pitchFamily="49" charset="-122"/>
            </a:endParaRPr>
          </a:p>
          <a:p>
            <a:pPr algn="just">
              <a:lnSpc>
                <a:spcPct val="150000"/>
              </a:lnSpc>
              <a:buFont typeface="Wingdings" panose="05000000000000000000" pitchFamily="2" charset="2"/>
              <a:buChar char="u"/>
            </a:pPr>
            <a:r>
              <a:rPr lang="en-US" altLang="zh-CN" sz="2800" kern="0" dirty="0">
                <a:latin typeface="黑体" panose="02010609060101010101" pitchFamily="49" charset="-122"/>
                <a:ea typeface="黑体" panose="02010609060101010101" pitchFamily="49" charset="-122"/>
              </a:rPr>
              <a:t> </a:t>
            </a:r>
            <a:r>
              <a:rPr lang="zh-CN" altLang="en-US" sz="2800" kern="0" dirty="0">
                <a:latin typeface="黑体" panose="02010609060101010101" pitchFamily="49" charset="-122"/>
                <a:ea typeface="黑体" panose="02010609060101010101" pitchFamily="49" charset="-122"/>
              </a:rPr>
              <a:t>比例阀的选用</a:t>
            </a:r>
            <a:endParaRPr lang="en-US" altLang="zh-CN" sz="2800" kern="0" dirty="0">
              <a:latin typeface="黑体" panose="02010609060101010101" pitchFamily="49" charset="-122"/>
              <a:ea typeface="黑体" panose="02010609060101010101" pitchFamily="49" charset="-122"/>
            </a:endParaRPr>
          </a:p>
          <a:p>
            <a:pPr algn="just">
              <a:lnSpc>
                <a:spcPct val="150000"/>
              </a:lnSpc>
              <a:buFont typeface="Wingdings" panose="05000000000000000000" pitchFamily="2" charset="2"/>
              <a:buChar char="u"/>
            </a:pPr>
            <a:r>
              <a:rPr lang="zh-CN" altLang="en-US" sz="2800" kern="0" dirty="0">
                <a:latin typeface="黑体" panose="02010609060101010101" pitchFamily="49" charset="-122"/>
                <a:ea typeface="黑体" panose="02010609060101010101" pitchFamily="49" charset="-122"/>
              </a:rPr>
              <a:t> 数字阀的结构和特性</a:t>
            </a:r>
            <a:endParaRPr lang="en-US" altLang="zh-CN" sz="2800" kern="0" dirty="0">
              <a:latin typeface="黑体" panose="02010609060101010101" pitchFamily="49" charset="-122"/>
              <a:ea typeface="黑体" panose="02010609060101010101"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电液比例阀</a:t>
            </a:r>
            <a:endParaRPr lang="en-US" sz="3200" dirty="0">
              <a:latin typeface="黑体" panose="02010609060101010101" pitchFamily="49" charset="-122"/>
              <a:ea typeface="黑体" panose="02010609060101010101" pitchFamily="49" charset="-122"/>
            </a:endParaRPr>
          </a:p>
        </p:txBody>
      </p:sp>
      <p:sp>
        <p:nvSpPr>
          <p:cNvPr id="3" name="Content Placeholder 2"/>
          <p:cNvSpPr>
            <a:spLocks noGrp="1"/>
          </p:cNvSpPr>
          <p:nvPr>
            <p:ph idx="1"/>
          </p:nvPr>
        </p:nvSpPr>
        <p:spPr>
          <a:xfrm>
            <a:off x="395536" y="764703"/>
            <a:ext cx="8352928" cy="504057"/>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比例阀的结构</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4" name="文本框 3"/>
          <p:cNvSpPr txBox="1"/>
          <p:nvPr/>
        </p:nvSpPr>
        <p:spPr>
          <a:xfrm>
            <a:off x="899592" y="1176403"/>
            <a:ext cx="4824536" cy="4818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电</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机械转换器 </a:t>
            </a:r>
            <a:r>
              <a:rPr lang="zh-CN" altLang="en-US" sz="2000" dirty="0">
                <a:solidFill>
                  <a:srgbClr val="C00000"/>
                </a:solidFill>
                <a:latin typeface="黑体" panose="02010609060101010101" pitchFamily="49" charset="-122"/>
                <a:ea typeface="黑体" panose="02010609060101010101" pitchFamily="49" charset="-122"/>
              </a:rPr>
              <a:t>比例电磁铁</a:t>
            </a: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5" name="文本框 4"/>
          <p:cNvSpPr txBox="1"/>
          <p:nvPr/>
        </p:nvSpPr>
        <p:spPr>
          <a:xfrm>
            <a:off x="971600" y="1680460"/>
            <a:ext cx="7200800" cy="1200329"/>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水平的位移力特性：比例电磁铁有效工作行程内，线圈电流一定，输出力保持恒定。</a:t>
            </a:r>
            <a:endParaRPr lang="en-US" altLang="zh-CN"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稳态电流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力特性具有良好的线性度、较小的死区及滞回</a:t>
            </a:r>
            <a:endParaRPr lang="en-US" altLang="zh-CN"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rPr>
              <a:t>阶跃响应快、频响高</a:t>
            </a:r>
            <a:endParaRPr lang="zh-CN" altLang="en-US"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stretch>
            <a:fillRect/>
          </a:stretch>
        </p:blipFill>
        <p:spPr>
          <a:xfrm>
            <a:off x="1115616" y="3068960"/>
            <a:ext cx="6259840" cy="3208525"/>
          </a:xfrm>
          <a:prstGeom prst="rect">
            <a:avLst/>
          </a:prstGeom>
        </p:spPr>
      </p:pic>
      <p:sp>
        <p:nvSpPr>
          <p:cNvPr id="8" name="Content Placeholder 2"/>
          <p:cNvSpPr txBox="1"/>
          <p:nvPr/>
        </p:nvSpPr>
        <p:spPr bwMode="auto">
          <a:xfrm>
            <a:off x="2987824" y="6394077"/>
            <a:ext cx="3717160" cy="43204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kern="0" dirty="0">
                <a:latin typeface="黑体" panose="02010609060101010101" pitchFamily="49" charset="-122"/>
                <a:ea typeface="黑体" panose="02010609060101010101" pitchFamily="49" charset="-122"/>
              </a:rPr>
              <a:t>图</a:t>
            </a:r>
            <a:r>
              <a:rPr lang="en-US" altLang="zh-CN" sz="1600" kern="0" dirty="0">
                <a:latin typeface="黑体" panose="02010609060101010101" pitchFamily="49" charset="-122"/>
                <a:ea typeface="黑体" panose="02010609060101010101" pitchFamily="49" charset="-122"/>
              </a:rPr>
              <a:t> </a:t>
            </a:r>
            <a:r>
              <a:rPr lang="zh-CN" altLang="en-US" sz="1600" kern="0" dirty="0">
                <a:latin typeface="黑体" panose="02010609060101010101" pitchFamily="49" charset="-122"/>
                <a:ea typeface="黑体" panose="02010609060101010101" pitchFamily="49" charset="-122"/>
              </a:rPr>
              <a:t>耐高压直流比例电磁铁结构及特性</a:t>
            </a:r>
            <a:endParaRPr lang="en-US" altLang="zh-CN" sz="1600" kern="0" dirty="0">
              <a:latin typeface="黑体" panose="02010609060101010101" pitchFamily="49" charset="-122"/>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10"/>
          <p:cNvSpPr>
            <a:spLocks noGrp="1" noChangeArrowheads="1"/>
          </p:cNvSpPr>
          <p:nvPr>
            <p:ph type="ctrTitle"/>
          </p:nvPr>
        </p:nvSpPr>
        <p:spPr>
          <a:xfrm>
            <a:off x="424021" y="878855"/>
            <a:ext cx="7772400" cy="1470025"/>
          </a:xfrm>
        </p:spPr>
        <p:txBody>
          <a:bodyPr/>
          <a:lstStyle/>
          <a:p>
            <a:pPr eaLnBrk="1" hangingPunct="1"/>
            <a:r>
              <a:rPr lang="zh-CN" altLang="en-US" dirty="0">
                <a:latin typeface="黑体" panose="02010609060101010101" pitchFamily="49" charset="-122"/>
                <a:ea typeface="黑体" panose="02010609060101010101" pitchFamily="49" charset="-122"/>
              </a:rPr>
              <a:t>液压阀</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电液伺服阀</a:t>
            </a:r>
            <a:endParaRPr lang="en-US" dirty="0">
              <a:latin typeface="黑体" panose="02010609060101010101" pitchFamily="49" charset="-122"/>
              <a:ea typeface="黑体" panose="02010609060101010101" pitchFamily="49" charset="-122"/>
            </a:endParaRPr>
          </a:p>
        </p:txBody>
      </p:sp>
      <p:pic>
        <p:nvPicPr>
          <p:cNvPr id="4" name="Picture 3" descr="DSC00053.JPG"/>
          <p:cNvPicPr>
            <a:picLocks noChangeAspect="1"/>
          </p:cNvPicPr>
          <p:nvPr/>
        </p:nvPicPr>
        <p:blipFill>
          <a:blip r:embed="rId1" cstate="print"/>
          <a:srcRect b="16667"/>
          <a:stretch>
            <a:fillRect/>
          </a:stretch>
        </p:blipFill>
        <p:spPr>
          <a:xfrm>
            <a:off x="7168896" y="4663449"/>
            <a:ext cx="1975104" cy="2194551"/>
          </a:xfrm>
          <a:prstGeom prst="rect">
            <a:avLst/>
          </a:prstGeom>
        </p:spPr>
      </p:pic>
      <p:sp>
        <p:nvSpPr>
          <p:cNvPr id="5" name="Content Placeholder 2"/>
          <p:cNvSpPr txBox="1"/>
          <p:nvPr/>
        </p:nvSpPr>
        <p:spPr bwMode="auto">
          <a:xfrm>
            <a:off x="1979712" y="2348880"/>
            <a:ext cx="4949051" cy="2967878"/>
          </a:xfrm>
          <a:prstGeom prst="rect">
            <a:avLst/>
          </a:prstGeom>
          <a:noFill/>
          <a:ln w="9525">
            <a:noFill/>
            <a:miter lim="800000"/>
          </a:ln>
        </p:spPr>
        <p:txBody>
          <a:bodyPr vert="horz" wrap="square" lIns="91440" tIns="45720" rIns="91440" bIns="45720" numCol="1" anchor="t" anchorCtr="0" compatLnSpc="1"/>
          <a:lstStyle>
            <a:lvl1pPr marL="0" indent="0" algn="ctr" rtl="0" eaLnBrk="0" fontAlgn="base" hangingPunct="0">
              <a:spcBef>
                <a:spcPct val="20000"/>
              </a:spcBef>
              <a:spcAft>
                <a:spcPct val="0"/>
              </a:spcAft>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lnSpc>
                <a:spcPct val="150000"/>
              </a:lnSpc>
              <a:buFont typeface="Wingdings" panose="05000000000000000000" pitchFamily="2" charset="2"/>
              <a:buChar char="u"/>
            </a:pPr>
            <a:r>
              <a:rPr lang="zh-CN" altLang="en-US" sz="2800" kern="0" dirty="0">
                <a:latin typeface="黑体" panose="02010609060101010101" pitchFamily="49" charset="-122"/>
                <a:ea typeface="黑体" panose="02010609060101010101" pitchFamily="49" charset="-122"/>
              </a:rPr>
              <a:t> 电液伺服阀工作原理</a:t>
            </a:r>
            <a:endParaRPr lang="en-US" altLang="zh-CN" sz="2800" kern="0" dirty="0">
              <a:latin typeface="黑体" panose="02010609060101010101" pitchFamily="49" charset="-122"/>
              <a:ea typeface="黑体" panose="02010609060101010101" pitchFamily="49" charset="-122"/>
            </a:endParaRPr>
          </a:p>
          <a:p>
            <a:pPr algn="just">
              <a:lnSpc>
                <a:spcPct val="150000"/>
              </a:lnSpc>
              <a:buFont typeface="Wingdings" panose="05000000000000000000" pitchFamily="2" charset="2"/>
              <a:buChar char="u"/>
            </a:pPr>
            <a:r>
              <a:rPr lang="zh-CN" altLang="en-US" sz="2800" kern="0" dirty="0">
                <a:latin typeface="黑体" panose="02010609060101010101" pitchFamily="49" charset="-122"/>
                <a:ea typeface="黑体" panose="02010609060101010101" pitchFamily="49" charset="-122"/>
              </a:rPr>
              <a:t> 常见结构形式</a:t>
            </a:r>
            <a:endParaRPr lang="en-US" altLang="zh-CN" sz="2800" kern="0" dirty="0">
              <a:latin typeface="黑体" panose="02010609060101010101" pitchFamily="49" charset="-122"/>
              <a:ea typeface="黑体" panose="02010609060101010101" pitchFamily="49" charset="-122"/>
            </a:endParaRPr>
          </a:p>
          <a:p>
            <a:pPr algn="just">
              <a:lnSpc>
                <a:spcPct val="150000"/>
              </a:lnSpc>
              <a:buFont typeface="Wingdings" panose="05000000000000000000" pitchFamily="2" charset="2"/>
              <a:buChar char="u"/>
            </a:pPr>
            <a:r>
              <a:rPr lang="en-US" altLang="zh-CN" sz="2800" kern="0" dirty="0">
                <a:latin typeface="黑体" panose="02010609060101010101" pitchFamily="49" charset="-122"/>
                <a:ea typeface="黑体" panose="02010609060101010101" pitchFamily="49" charset="-122"/>
              </a:rPr>
              <a:t> </a:t>
            </a:r>
            <a:r>
              <a:rPr lang="zh-CN" altLang="en-US" sz="2800" kern="0" dirty="0">
                <a:latin typeface="黑体" panose="02010609060101010101" pitchFamily="49" charset="-122"/>
                <a:ea typeface="黑体" panose="02010609060101010101" pitchFamily="49" charset="-122"/>
              </a:rPr>
              <a:t>伺服阀特性分析</a:t>
            </a:r>
            <a:endParaRPr lang="en-US" altLang="zh-CN" sz="2800" kern="0" dirty="0">
              <a:latin typeface="黑体" panose="02010609060101010101" pitchFamily="49" charset="-122"/>
              <a:ea typeface="黑体" panose="02010609060101010101" pitchFamily="49" charset="-122"/>
            </a:endParaRPr>
          </a:p>
          <a:p>
            <a:pPr algn="just">
              <a:lnSpc>
                <a:spcPct val="150000"/>
              </a:lnSpc>
              <a:buFont typeface="Wingdings" panose="05000000000000000000" pitchFamily="2" charset="2"/>
              <a:buChar char="u"/>
            </a:pPr>
            <a:r>
              <a:rPr lang="en-US" altLang="zh-CN" sz="2800" kern="0" dirty="0">
                <a:latin typeface="黑体" panose="02010609060101010101" pitchFamily="49" charset="-122"/>
                <a:ea typeface="黑体" panose="02010609060101010101" pitchFamily="49" charset="-122"/>
              </a:rPr>
              <a:t> </a:t>
            </a:r>
            <a:r>
              <a:rPr lang="zh-CN" altLang="en-US" sz="2800" kern="0" dirty="0">
                <a:latin typeface="黑体" panose="02010609060101010101" pitchFamily="49" charset="-122"/>
                <a:ea typeface="黑体" panose="02010609060101010101" pitchFamily="49" charset="-122"/>
              </a:rPr>
              <a:t>电液伺服阀的选用</a:t>
            </a:r>
            <a:endParaRPr lang="en-US" altLang="zh-CN" sz="2800" kern="0" dirty="0">
              <a:latin typeface="黑体" panose="02010609060101010101" pitchFamily="49" charset="-122"/>
              <a:ea typeface="黑体" panose="02010609060101010101"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电液比例阀</a:t>
            </a:r>
            <a:endParaRPr lang="en-US" sz="3200" dirty="0">
              <a:latin typeface="黑体" panose="02010609060101010101" pitchFamily="49" charset="-122"/>
              <a:ea typeface="黑体" panose="02010609060101010101" pitchFamily="49" charset="-122"/>
            </a:endParaRPr>
          </a:p>
        </p:txBody>
      </p:sp>
      <p:sp>
        <p:nvSpPr>
          <p:cNvPr id="9" name="Content Placeholder 2"/>
          <p:cNvSpPr txBox="1"/>
          <p:nvPr/>
        </p:nvSpPr>
        <p:spPr bwMode="auto">
          <a:xfrm>
            <a:off x="415008" y="753354"/>
            <a:ext cx="8640960" cy="1443704"/>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buFont typeface="Wingdings" panose="05000000000000000000" pitchFamily="2" charset="2"/>
              <a:buChar char="q"/>
            </a:pPr>
            <a:r>
              <a:rPr lang="zh-CN" altLang="en-US" sz="2400" kern="0" dirty="0">
                <a:solidFill>
                  <a:schemeClr val="accent2"/>
                </a:solidFill>
                <a:latin typeface="黑体" panose="02010609060101010101" pitchFamily="49" charset="-122"/>
                <a:ea typeface="黑体" panose="02010609060101010101" pitchFamily="49" charset="-122"/>
              </a:rPr>
              <a:t>电液比例阀概述和分类</a:t>
            </a:r>
            <a:endParaRPr lang="en-US" altLang="zh-CN" sz="2400" kern="0" dirty="0">
              <a:solidFill>
                <a:schemeClr val="accent2"/>
              </a:solidFill>
              <a:latin typeface="黑体" panose="02010609060101010101" pitchFamily="49" charset="-122"/>
              <a:ea typeface="黑体" panose="02010609060101010101" pitchFamily="49" charset="-122"/>
            </a:endParaRPr>
          </a:p>
          <a:p>
            <a:pPr algn="just">
              <a:buFont typeface="Arial" panose="020B0604020202020204" pitchFamily="34" charset="0"/>
              <a:buChar char="•"/>
            </a:pPr>
            <a:r>
              <a:rPr lang="zh-CN" altLang="en-US" sz="2000" kern="0" dirty="0">
                <a:latin typeface="黑体" panose="02010609060101010101" pitchFamily="49" charset="-122"/>
                <a:ea typeface="黑体" panose="02010609060101010101" pitchFamily="49" charset="-122"/>
              </a:rPr>
              <a:t>按输入的电信号连续成比例地对油液的压力、流量、方向进行控制</a:t>
            </a: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r>
              <a:rPr lang="zh-CN" altLang="en-US" sz="2000" kern="0" dirty="0">
                <a:latin typeface="黑体" panose="02010609060101010101" pitchFamily="49" charset="-122"/>
                <a:ea typeface="黑体" panose="02010609060101010101" pitchFamily="49" charset="-122"/>
              </a:rPr>
              <a:t>制造成本、抗污染等方面优于电液伺服阀。</a:t>
            </a:r>
            <a:endParaRPr lang="zh-CN" altLang="en-US"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p:txBody>
      </p:sp>
      <p:sp>
        <p:nvSpPr>
          <p:cNvPr id="8" name="矩形 7"/>
          <p:cNvSpPr/>
          <p:nvPr/>
        </p:nvSpPr>
        <p:spPr>
          <a:xfrm>
            <a:off x="2843808" y="1969021"/>
            <a:ext cx="4572000" cy="1938992"/>
          </a:xfrm>
          <a:prstGeom prst="rect">
            <a:avLst/>
          </a:prstGeom>
        </p:spPr>
        <p:txBody>
          <a:bodyPr>
            <a:spAutoFit/>
          </a:bodyPr>
          <a:lstStyle/>
          <a:p>
            <a:pPr marL="285750" indent="-285750" algn="just">
              <a:lnSpc>
                <a:spcPct val="150000"/>
              </a:lnSpc>
              <a:buFont typeface="Wingdings" panose="05000000000000000000" pitchFamily="2" charset="2"/>
              <a:buChar char="Ø"/>
            </a:pPr>
            <a:r>
              <a:rPr lang="zh-CN" altLang="en-US" sz="2000" kern="0" dirty="0">
                <a:solidFill>
                  <a:srgbClr val="C00000"/>
                </a:solidFill>
                <a:latin typeface="黑体" panose="02010609060101010101" pitchFamily="49" charset="-122"/>
                <a:ea typeface="黑体" panose="02010609060101010101" pitchFamily="49" charset="-122"/>
              </a:rPr>
              <a:t>电液比例压力阀</a:t>
            </a:r>
            <a:endParaRPr lang="en-US" altLang="zh-CN" sz="2000" kern="0" dirty="0">
              <a:solidFill>
                <a:srgbClr val="C00000"/>
              </a:solidFill>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Ø"/>
            </a:pPr>
            <a:r>
              <a:rPr lang="zh-CN" altLang="en-US" sz="2000" kern="0" dirty="0">
                <a:solidFill>
                  <a:srgbClr val="C00000"/>
                </a:solidFill>
                <a:latin typeface="黑体" panose="02010609060101010101" pitchFamily="49" charset="-122"/>
                <a:ea typeface="黑体" panose="02010609060101010101" pitchFamily="49" charset="-122"/>
              </a:rPr>
              <a:t>电液比例流量阀</a:t>
            </a:r>
            <a:endParaRPr lang="en-US" altLang="zh-CN" sz="2000" kern="0" dirty="0">
              <a:solidFill>
                <a:srgbClr val="C00000"/>
              </a:solidFill>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Ø"/>
            </a:pPr>
            <a:r>
              <a:rPr lang="zh-CN" altLang="en-US" sz="2000" kern="0" dirty="0">
                <a:solidFill>
                  <a:srgbClr val="C00000"/>
                </a:solidFill>
                <a:latin typeface="黑体" panose="02010609060101010101" pitchFamily="49" charset="-122"/>
                <a:ea typeface="黑体" panose="02010609060101010101" pitchFamily="49" charset="-122"/>
              </a:rPr>
              <a:t>电液比例方向阀</a:t>
            </a:r>
            <a:endParaRPr lang="en-US" altLang="zh-CN" sz="2000" kern="0" dirty="0">
              <a:solidFill>
                <a:srgbClr val="C00000"/>
              </a:solidFill>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Ø"/>
            </a:pPr>
            <a:r>
              <a:rPr lang="zh-CN" altLang="en-US" sz="2000" kern="0" dirty="0">
                <a:solidFill>
                  <a:srgbClr val="C00000"/>
                </a:solidFill>
                <a:latin typeface="黑体" panose="02010609060101010101" pitchFamily="49" charset="-122"/>
                <a:ea typeface="黑体" panose="02010609060101010101" pitchFamily="49" charset="-122"/>
              </a:rPr>
              <a:t>电液比例复合阀（比例压力流量阀）</a:t>
            </a:r>
            <a:endParaRPr lang="en-US" altLang="zh-CN" sz="2000" kern="0" dirty="0">
              <a:solidFill>
                <a:srgbClr val="C00000"/>
              </a:solidFill>
              <a:latin typeface="黑体" panose="02010609060101010101" pitchFamily="49" charset="-122"/>
              <a:ea typeface="黑体" panose="02010609060101010101" pitchFamily="49" charset="-122"/>
            </a:endParaRPr>
          </a:p>
        </p:txBody>
      </p:sp>
      <p:sp>
        <p:nvSpPr>
          <p:cNvPr id="10" name="矩形 9"/>
          <p:cNvSpPr/>
          <p:nvPr/>
        </p:nvSpPr>
        <p:spPr>
          <a:xfrm>
            <a:off x="431176" y="1997003"/>
            <a:ext cx="2268570" cy="400110"/>
          </a:xfrm>
          <a:prstGeom prst="rect">
            <a:avLst/>
          </a:prstGeom>
        </p:spPr>
        <p:txBody>
          <a:bodyPr wrap="none">
            <a:spAutoFit/>
          </a:bodyPr>
          <a:lstStyle/>
          <a:p>
            <a:pPr marL="285750" indent="-285750">
              <a:buFont typeface="Arial" panose="020B0604020202020204" pitchFamily="34" charset="0"/>
              <a:buChar char="•"/>
            </a:pPr>
            <a:r>
              <a:rPr lang="zh-CN" altLang="en-US" sz="2000" kern="0" dirty="0">
                <a:latin typeface="黑体" panose="02010609060101010101" pitchFamily="49" charset="-122"/>
                <a:ea typeface="黑体" panose="02010609060101010101" pitchFamily="49" charset="-122"/>
              </a:rPr>
              <a:t>按控制功能分类</a:t>
            </a:r>
            <a:endParaRPr lang="zh-CN" altLang="en-US" sz="2000" dirty="0"/>
          </a:p>
        </p:txBody>
      </p:sp>
      <p:sp>
        <p:nvSpPr>
          <p:cNvPr id="12" name="矩形 11"/>
          <p:cNvSpPr/>
          <p:nvPr/>
        </p:nvSpPr>
        <p:spPr>
          <a:xfrm>
            <a:off x="483648" y="3908773"/>
            <a:ext cx="6608632" cy="400110"/>
          </a:xfrm>
          <a:prstGeom prst="rect">
            <a:avLst/>
          </a:prstGeom>
        </p:spPr>
        <p:txBody>
          <a:bodyPr wrap="square">
            <a:spAutoFit/>
          </a:bodyPr>
          <a:lstStyle/>
          <a:p>
            <a:pPr marL="285750" indent="-285750">
              <a:buFont typeface="Arial" panose="020B0604020202020204" pitchFamily="34" charset="0"/>
              <a:buChar char="•"/>
            </a:pPr>
            <a:r>
              <a:rPr lang="zh-CN" altLang="en-US" sz="2000" kern="0" dirty="0">
                <a:latin typeface="黑体" panose="02010609060101010101" pitchFamily="49" charset="-122"/>
                <a:ea typeface="黑体" panose="02010609060101010101" pitchFamily="49" charset="-122"/>
              </a:rPr>
              <a:t>按液压放大级分类 </a:t>
            </a:r>
            <a:r>
              <a:rPr lang="zh-CN" altLang="en-US" sz="2000" kern="0" dirty="0">
                <a:solidFill>
                  <a:srgbClr val="C00000"/>
                </a:solidFill>
                <a:latin typeface="黑体" panose="02010609060101010101" pitchFamily="49" charset="-122"/>
                <a:ea typeface="黑体" panose="02010609060101010101" pitchFamily="49" charset="-122"/>
              </a:rPr>
              <a:t>直动式</a:t>
            </a:r>
            <a:r>
              <a:rPr lang="zh-CN" altLang="en-US" sz="2000" kern="0" dirty="0">
                <a:latin typeface="黑体" panose="02010609060101010101" pitchFamily="49" charset="-122"/>
                <a:ea typeface="黑体" panose="02010609060101010101" pitchFamily="49" charset="-122"/>
              </a:rPr>
              <a:t>和</a:t>
            </a:r>
            <a:r>
              <a:rPr lang="zh-CN" altLang="en-US" sz="2000" kern="0" dirty="0">
                <a:solidFill>
                  <a:srgbClr val="C00000"/>
                </a:solidFill>
                <a:latin typeface="黑体" panose="02010609060101010101" pitchFamily="49" charset="-122"/>
                <a:ea typeface="黑体" panose="02010609060101010101" pitchFamily="49" charset="-122"/>
              </a:rPr>
              <a:t>先导式</a:t>
            </a:r>
            <a:endParaRPr lang="zh-CN" altLang="en-US" sz="2000" dirty="0">
              <a:solidFill>
                <a:srgbClr val="C00000"/>
              </a:solidFill>
            </a:endParaRPr>
          </a:p>
        </p:txBody>
      </p:sp>
      <p:sp>
        <p:nvSpPr>
          <p:cNvPr id="15" name="矩形 14"/>
          <p:cNvSpPr/>
          <p:nvPr/>
        </p:nvSpPr>
        <p:spPr>
          <a:xfrm>
            <a:off x="483648" y="4470886"/>
            <a:ext cx="6608632" cy="400110"/>
          </a:xfrm>
          <a:prstGeom prst="rect">
            <a:avLst/>
          </a:prstGeom>
        </p:spPr>
        <p:txBody>
          <a:bodyPr wrap="square">
            <a:spAutoFit/>
          </a:bodyPr>
          <a:lstStyle/>
          <a:p>
            <a:pPr marL="285750" indent="-285750">
              <a:buFont typeface="Arial" panose="020B0604020202020204" pitchFamily="34" charset="0"/>
              <a:buChar char="•"/>
            </a:pPr>
            <a:r>
              <a:rPr lang="zh-CN" altLang="en-US" sz="2000" kern="0" dirty="0">
                <a:latin typeface="黑体" panose="02010609060101010101" pitchFamily="49" charset="-122"/>
                <a:ea typeface="黑体" panose="02010609060101010101" pitchFamily="49" charset="-122"/>
              </a:rPr>
              <a:t>按阀内级间参数反馈分类 </a:t>
            </a:r>
            <a:r>
              <a:rPr lang="zh-CN" altLang="en-US" sz="2000" kern="0" dirty="0">
                <a:solidFill>
                  <a:srgbClr val="C00000"/>
                </a:solidFill>
                <a:latin typeface="黑体" panose="02010609060101010101" pitchFamily="49" charset="-122"/>
                <a:ea typeface="黑体" panose="02010609060101010101" pitchFamily="49" charset="-122"/>
              </a:rPr>
              <a:t>带反馈型</a:t>
            </a:r>
            <a:r>
              <a:rPr lang="zh-CN" altLang="en-US" sz="2000" kern="0" dirty="0">
                <a:latin typeface="黑体" panose="02010609060101010101" pitchFamily="49" charset="-122"/>
                <a:ea typeface="黑体" panose="02010609060101010101" pitchFamily="49" charset="-122"/>
              </a:rPr>
              <a:t>和</a:t>
            </a:r>
            <a:r>
              <a:rPr lang="zh-CN" altLang="en-US" sz="2000" kern="0" dirty="0">
                <a:solidFill>
                  <a:srgbClr val="C00000"/>
                </a:solidFill>
                <a:latin typeface="黑体" panose="02010609060101010101" pitchFamily="49" charset="-122"/>
                <a:ea typeface="黑体" panose="02010609060101010101" pitchFamily="49" charset="-122"/>
              </a:rPr>
              <a:t>不带反馈型</a:t>
            </a:r>
            <a:endParaRPr lang="zh-CN" altLang="en-US" sz="2000" dirty="0">
              <a:solidFill>
                <a:srgbClr val="C00000"/>
              </a:solidFill>
            </a:endParaRPr>
          </a:p>
        </p:txBody>
      </p:sp>
      <p:sp>
        <p:nvSpPr>
          <p:cNvPr id="16" name="矩形 15"/>
          <p:cNvSpPr/>
          <p:nvPr/>
        </p:nvSpPr>
        <p:spPr>
          <a:xfrm>
            <a:off x="3635896" y="4804232"/>
            <a:ext cx="4572000" cy="1938992"/>
          </a:xfrm>
          <a:prstGeom prst="rect">
            <a:avLst/>
          </a:prstGeom>
        </p:spPr>
        <p:txBody>
          <a:bodyPr>
            <a:spAutoFit/>
          </a:bodyPr>
          <a:lstStyle/>
          <a:p>
            <a:pPr marL="285750" indent="-285750" algn="just">
              <a:lnSpc>
                <a:spcPct val="150000"/>
              </a:lnSpc>
              <a:buFont typeface="Wingdings" panose="05000000000000000000" pitchFamily="2" charset="2"/>
              <a:buChar char="Ø"/>
            </a:pPr>
            <a:r>
              <a:rPr lang="zh-CN" altLang="en-US" sz="2000" kern="0" dirty="0">
                <a:solidFill>
                  <a:srgbClr val="C00000"/>
                </a:solidFill>
                <a:latin typeface="黑体" panose="02010609060101010101" pitchFamily="49" charset="-122"/>
                <a:ea typeface="黑体" panose="02010609060101010101" pitchFamily="49" charset="-122"/>
              </a:rPr>
              <a:t>流量反馈</a:t>
            </a:r>
            <a:endParaRPr lang="en-US" altLang="zh-CN" sz="2000" kern="0" dirty="0">
              <a:solidFill>
                <a:srgbClr val="C00000"/>
              </a:solidFill>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Ø"/>
            </a:pPr>
            <a:r>
              <a:rPr lang="zh-CN" altLang="en-US" sz="2000" kern="0" dirty="0">
                <a:solidFill>
                  <a:srgbClr val="C00000"/>
                </a:solidFill>
                <a:latin typeface="黑体" panose="02010609060101010101" pitchFamily="49" charset="-122"/>
                <a:ea typeface="黑体" panose="02010609060101010101" pitchFamily="49" charset="-122"/>
              </a:rPr>
              <a:t>位移反馈</a:t>
            </a:r>
            <a:endParaRPr lang="en-US" altLang="zh-CN" sz="2000" kern="0" dirty="0">
              <a:solidFill>
                <a:srgbClr val="C00000"/>
              </a:solidFill>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Ø"/>
            </a:pPr>
            <a:r>
              <a:rPr lang="zh-CN" altLang="en-US" sz="2000" kern="0" dirty="0">
                <a:solidFill>
                  <a:srgbClr val="C00000"/>
                </a:solidFill>
                <a:latin typeface="黑体" panose="02010609060101010101" pitchFamily="49" charset="-122"/>
                <a:ea typeface="黑体" panose="02010609060101010101" pitchFamily="49" charset="-122"/>
              </a:rPr>
              <a:t>力反馈</a:t>
            </a:r>
            <a:endParaRPr lang="en-US" altLang="zh-CN" sz="2000" kern="0" dirty="0">
              <a:solidFill>
                <a:srgbClr val="C00000"/>
              </a:solidFill>
              <a:latin typeface="黑体" panose="02010609060101010101" pitchFamily="49" charset="-122"/>
              <a:ea typeface="黑体" panose="02010609060101010101" pitchFamily="49" charset="-122"/>
            </a:endParaRPr>
          </a:p>
          <a:p>
            <a:pPr marL="285750" indent="-285750" algn="just">
              <a:lnSpc>
                <a:spcPct val="150000"/>
              </a:lnSpc>
              <a:buFont typeface="Wingdings" panose="05000000000000000000" pitchFamily="2" charset="2"/>
              <a:buChar char="Ø"/>
            </a:pPr>
            <a:r>
              <a:rPr lang="zh-CN" altLang="en-US" sz="2000" kern="0" dirty="0">
                <a:solidFill>
                  <a:srgbClr val="C00000"/>
                </a:solidFill>
                <a:latin typeface="黑体" panose="02010609060101010101" pitchFamily="49" charset="-122"/>
                <a:ea typeface="黑体" panose="02010609060101010101" pitchFamily="49" charset="-122"/>
              </a:rPr>
              <a:t>位移电反馈、流量电反馈</a:t>
            </a:r>
            <a:endParaRPr lang="en-US" altLang="zh-CN" sz="2000" kern="0" dirty="0">
              <a:solidFill>
                <a:srgbClr val="C00000"/>
              </a:solidFill>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5" name="Content Placeholder 2"/>
          <p:cNvSpPr txBox="1"/>
          <p:nvPr/>
        </p:nvSpPr>
        <p:spPr bwMode="auto">
          <a:xfrm>
            <a:off x="323528" y="764704"/>
            <a:ext cx="8255272" cy="338437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buFont typeface="Wingdings" panose="05000000000000000000" pitchFamily="2" charset="2"/>
              <a:buChar char="q"/>
            </a:pPr>
            <a:r>
              <a:rPr lang="zh-CN" altLang="en-US" sz="2400" kern="0" dirty="0">
                <a:solidFill>
                  <a:schemeClr val="accent2"/>
                </a:solidFill>
                <a:latin typeface="黑体" panose="02010609060101010101" pitchFamily="49" charset="-122"/>
                <a:ea typeface="黑体" panose="02010609060101010101" pitchFamily="49" charset="-122"/>
              </a:rPr>
              <a:t>电液伺服阀概述和分类</a:t>
            </a:r>
            <a:endParaRPr lang="en-US" altLang="zh-CN" sz="2400" kern="0" dirty="0">
              <a:solidFill>
                <a:schemeClr val="accent2"/>
              </a:solidFill>
              <a:latin typeface="黑体" panose="02010609060101010101" pitchFamily="49" charset="-122"/>
              <a:ea typeface="黑体" panose="02010609060101010101" pitchFamily="49" charset="-122"/>
            </a:endParaRPr>
          </a:p>
          <a:p>
            <a:pPr algn="just">
              <a:buFont typeface="Arial" panose="020B0604020202020204" pitchFamily="34" charset="0"/>
              <a:buChar char="•"/>
            </a:pPr>
            <a:r>
              <a:rPr lang="zh-CN" altLang="en-US" sz="2000" kern="0" dirty="0">
                <a:solidFill>
                  <a:srgbClr val="C00000"/>
                </a:solidFill>
                <a:latin typeface="黑体" panose="02010609060101010101" pitchFamily="49" charset="-122"/>
                <a:ea typeface="黑体" panose="02010609060101010101" pitchFamily="49" charset="-122"/>
              </a:rPr>
              <a:t>变电气信号为液压信号以实现流量或压力控制的转换装置</a:t>
            </a:r>
            <a:r>
              <a:rPr lang="zh-CN" altLang="en-US" sz="2000" kern="0" dirty="0">
                <a:latin typeface="黑体" panose="02010609060101010101" pitchFamily="49" charset="-122"/>
                <a:ea typeface="黑体" panose="02010609060101010101" pitchFamily="49" charset="-122"/>
              </a:rPr>
              <a:t>；</a:t>
            </a: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r>
              <a:rPr lang="zh-CN" altLang="en-US" sz="2000" kern="0" dirty="0">
                <a:latin typeface="黑体" panose="02010609060101010101" pitchFamily="49" charset="-122"/>
                <a:ea typeface="黑体" panose="02010609060101010101" pitchFamily="49" charset="-122"/>
              </a:rPr>
              <a:t>控制灵活、精度高、快速性好、输出功率大的控制元件；</a:t>
            </a: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r>
              <a:rPr lang="zh-CN" altLang="en-US" sz="2000" kern="0" dirty="0">
                <a:latin typeface="黑体" panose="02010609060101010101" pitchFamily="49" charset="-122"/>
                <a:ea typeface="黑体" panose="02010609060101010101" pitchFamily="49" charset="-122"/>
              </a:rPr>
              <a:t>按输出和反馈液压参数不同，分为</a:t>
            </a:r>
            <a:r>
              <a:rPr lang="zh-CN" altLang="en-US" sz="2000" kern="0" dirty="0">
                <a:solidFill>
                  <a:srgbClr val="FF0000"/>
                </a:solidFill>
                <a:latin typeface="黑体" panose="02010609060101010101" pitchFamily="49" charset="-122"/>
                <a:ea typeface="黑体" panose="02010609060101010101" pitchFamily="49" charset="-122"/>
              </a:rPr>
              <a:t>流量伺服阀和压力伺服阀</a:t>
            </a:r>
            <a:endParaRPr lang="en-US" altLang="zh-CN" sz="2000" kern="0" dirty="0">
              <a:solidFill>
                <a:srgbClr val="FF0000"/>
              </a:solidFill>
              <a:latin typeface="黑体" panose="02010609060101010101" pitchFamily="49" charset="-122"/>
              <a:ea typeface="黑体" panose="02010609060101010101" pitchFamily="49" charset="-122"/>
            </a:endParaRPr>
          </a:p>
          <a:p>
            <a:pPr algn="just">
              <a:buFont typeface="Arial" panose="020B0604020202020204" pitchFamily="34" charset="0"/>
              <a:buChar char="•"/>
            </a:pPr>
            <a:r>
              <a:rPr lang="zh-CN" altLang="en-US" sz="2000" kern="0" dirty="0">
                <a:latin typeface="黑体" panose="02010609060101010101" pitchFamily="49" charset="-122"/>
                <a:ea typeface="黑体" panose="02010609060101010101" pitchFamily="49" charset="-122"/>
              </a:rPr>
              <a:t>伺服放大器控制，伺服放大器是具有深度电流负反馈的电子放大器包括</a:t>
            </a:r>
            <a:r>
              <a:rPr lang="zh-CN" altLang="en-US" sz="2000" kern="0" dirty="0">
                <a:solidFill>
                  <a:srgbClr val="C00000"/>
                </a:solidFill>
                <a:latin typeface="黑体" panose="02010609060101010101" pitchFamily="49" charset="-122"/>
                <a:ea typeface="黑体" panose="02010609060101010101" pitchFamily="49" charset="-122"/>
              </a:rPr>
              <a:t>比较</a:t>
            </a:r>
            <a:r>
              <a:rPr lang="zh-CN" altLang="en-US" sz="2000" kern="0" dirty="0">
                <a:latin typeface="黑体" panose="02010609060101010101" pitchFamily="49" charset="-122"/>
                <a:ea typeface="黑体" panose="02010609060101010101" pitchFamily="49" charset="-122"/>
              </a:rPr>
              <a:t>元件、</a:t>
            </a:r>
            <a:r>
              <a:rPr lang="zh-CN" altLang="en-US" sz="2000" kern="0" dirty="0">
                <a:solidFill>
                  <a:srgbClr val="C00000"/>
                </a:solidFill>
                <a:latin typeface="黑体" panose="02010609060101010101" pitchFamily="49" charset="-122"/>
                <a:ea typeface="黑体" panose="02010609060101010101" pitchFamily="49" charset="-122"/>
              </a:rPr>
              <a:t>电压放大</a:t>
            </a:r>
            <a:r>
              <a:rPr lang="zh-CN" altLang="en-US" sz="2000" kern="0" dirty="0">
                <a:latin typeface="黑体" panose="02010609060101010101" pitchFamily="49" charset="-122"/>
                <a:ea typeface="黑体" panose="02010609060101010101" pitchFamily="49" charset="-122"/>
              </a:rPr>
              <a:t>元件和</a:t>
            </a:r>
            <a:r>
              <a:rPr lang="zh-CN" altLang="en-US" sz="2000" kern="0" dirty="0">
                <a:solidFill>
                  <a:srgbClr val="C00000"/>
                </a:solidFill>
                <a:latin typeface="黑体" panose="02010609060101010101" pitchFamily="49" charset="-122"/>
                <a:ea typeface="黑体" panose="02010609060101010101" pitchFamily="49" charset="-122"/>
              </a:rPr>
              <a:t>功率放大</a:t>
            </a:r>
            <a:r>
              <a:rPr lang="zh-CN" altLang="en-US" sz="2000" kern="0" dirty="0">
                <a:latin typeface="黑体" panose="02010609060101010101" pitchFamily="49" charset="-122"/>
                <a:ea typeface="黑体" panose="02010609060101010101" pitchFamily="49" charset="-122"/>
              </a:rPr>
              <a:t>元件，比较元件至少要有控制和反馈两个输入端</a:t>
            </a:r>
            <a:r>
              <a:rPr lang="en-US" altLang="zh-CN" sz="2000" kern="0" dirty="0">
                <a:latin typeface="黑体" panose="02010609060101010101" pitchFamily="49" charset="-122"/>
                <a:ea typeface="黑体" panose="02010609060101010101" pitchFamily="49" charset="-122"/>
              </a:rPr>
              <a:t>-</a:t>
            </a:r>
            <a:r>
              <a:rPr lang="zh-CN" altLang="en-US" sz="2000" kern="0" dirty="0">
                <a:solidFill>
                  <a:srgbClr val="C00000"/>
                </a:solidFill>
                <a:latin typeface="黑体" panose="02010609060101010101" pitchFamily="49" charset="-122"/>
                <a:ea typeface="黑体" panose="02010609060101010101" pitchFamily="49" charset="-122"/>
              </a:rPr>
              <a:t>闭环控制</a:t>
            </a:r>
            <a:endParaRPr lang="en-US" altLang="zh-CN" sz="2000" kern="0" dirty="0">
              <a:solidFill>
                <a:srgbClr val="C00000"/>
              </a:solidFill>
              <a:latin typeface="黑体" panose="02010609060101010101" pitchFamily="49" charset="-122"/>
              <a:ea typeface="黑体" panose="02010609060101010101" pitchFamily="49" charset="-122"/>
            </a:endParaRPr>
          </a:p>
          <a:p>
            <a:pPr algn="just">
              <a:buFont typeface="Arial" panose="020B0604020202020204" pitchFamily="34" charset="0"/>
              <a:buChar char="•"/>
            </a:pPr>
            <a:r>
              <a:rPr lang="zh-CN" altLang="en-US" sz="2000" kern="0" dirty="0">
                <a:latin typeface="黑体" panose="02010609060101010101" pitchFamily="49" charset="-122"/>
                <a:ea typeface="黑体" panose="02010609060101010101" pitchFamily="49" charset="-122"/>
              </a:rPr>
              <a:t>单级、二级、多级（大流量应用）</a:t>
            </a: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r>
              <a:rPr lang="zh-CN" altLang="en-US" sz="2000" kern="0" dirty="0">
                <a:latin typeface="黑体" panose="02010609060101010101" pitchFamily="49" charset="-122"/>
                <a:ea typeface="黑体" panose="02010609060101010101" pitchFamily="49" charset="-122"/>
              </a:rPr>
              <a:t>典型电液伺服阀组成：</a:t>
            </a: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p:txBody>
      </p:sp>
      <p:sp>
        <p:nvSpPr>
          <p:cNvPr id="12" name="文本框 11"/>
          <p:cNvSpPr txBox="1"/>
          <p:nvPr/>
        </p:nvSpPr>
        <p:spPr>
          <a:xfrm>
            <a:off x="611560" y="4077072"/>
            <a:ext cx="7632848"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电</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机械转换器</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伺服放大器输入电流转换为力矩或力，进而转化为弹簧支承下阀的运动部件的角位移或直线位移，以控制阀口通流面积大小</a:t>
            </a:r>
            <a:endParaRPr lang="en-US" altLang="zh-CN" dirty="0">
              <a:latin typeface="黑体" panose="02010609060101010101" pitchFamily="49" charset="-122"/>
              <a:ea typeface="黑体" panose="02010609060101010101" pitchFamily="49" charset="-122"/>
            </a:endParaRPr>
          </a:p>
          <a:p>
            <a:pPr>
              <a:lnSpc>
                <a:spcPct val="150000"/>
              </a:lnSpc>
            </a:pPr>
            <a:r>
              <a:rPr lang="en-US" altLang="zh-CN" dirty="0">
                <a:latin typeface="黑体" panose="02010609060101010101" pitchFamily="49" charset="-122"/>
                <a:ea typeface="黑体" panose="02010609060101010101" pitchFamily="49" charset="-122"/>
              </a:rPr>
              <a:t>   </a:t>
            </a:r>
            <a:r>
              <a:rPr lang="zh-CN" altLang="en-US" dirty="0">
                <a:solidFill>
                  <a:srgbClr val="C00000"/>
                </a:solidFill>
                <a:latin typeface="黑体" panose="02010609060101010101" pitchFamily="49" charset="-122"/>
                <a:ea typeface="黑体" panose="02010609060101010101" pitchFamily="49" charset="-122"/>
              </a:rPr>
              <a:t>动铁式</a:t>
            </a:r>
            <a:r>
              <a:rPr lang="zh-CN" altLang="en-US" dirty="0">
                <a:latin typeface="黑体" panose="02010609060101010101" pitchFamily="49" charset="-122"/>
                <a:ea typeface="黑体" panose="02010609060101010101" pitchFamily="49" charset="-122"/>
              </a:rPr>
              <a:t> 动圈式 压电陶瓷</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液压控制阀 最常见：</a:t>
            </a:r>
            <a:r>
              <a:rPr lang="zh-CN" altLang="en-US" dirty="0">
                <a:solidFill>
                  <a:srgbClr val="C00000"/>
                </a:solidFill>
                <a:latin typeface="黑体" panose="02010609060101010101" pitchFamily="49" charset="-122"/>
                <a:ea typeface="黑体" panose="02010609060101010101" pitchFamily="49" charset="-122"/>
              </a:rPr>
              <a:t>喷嘴挡板先导阀控制的功率级滑阀式主阀</a:t>
            </a:r>
            <a:endParaRPr lang="en-US" altLang="zh-CN" dirty="0">
              <a:solidFill>
                <a:srgbClr val="C00000"/>
              </a:solidFill>
              <a:latin typeface="黑体" panose="02010609060101010101" pitchFamily="49" charset="-122"/>
              <a:ea typeface="黑体" panose="02010609060101010101" pitchFamily="49" charset="-122"/>
            </a:endParaRPr>
          </a:p>
          <a:p>
            <a:pPr marL="285750" indent="-285750">
              <a:lnSpc>
                <a:spcPct val="150000"/>
              </a:lnSpc>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反馈机构 </a:t>
            </a:r>
            <a:r>
              <a:rPr lang="zh-CN" altLang="en-US" dirty="0">
                <a:solidFill>
                  <a:srgbClr val="C00000"/>
                </a:solidFill>
                <a:latin typeface="黑体" panose="02010609060101010101" pitchFamily="49" charset="-122"/>
                <a:ea typeface="黑体" panose="02010609060101010101" pitchFamily="49" charset="-122"/>
              </a:rPr>
              <a:t>力反馈</a:t>
            </a:r>
            <a:r>
              <a:rPr lang="zh-CN" altLang="en-US" dirty="0">
                <a:latin typeface="黑体" panose="02010609060101010101" pitchFamily="49" charset="-122"/>
                <a:ea typeface="黑体" panose="02010609060101010101" pitchFamily="49" charset="-122"/>
              </a:rPr>
              <a:t> 阀芯位移直接反馈 流量反馈 压力反馈 动压反馈等</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903362" y="1385162"/>
            <a:ext cx="5343618" cy="3892549"/>
          </a:xfrm>
          <a:prstGeom prst="rect">
            <a:avLst/>
          </a:prstGeom>
        </p:spPr>
      </p:pic>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5" name="Content Placeholder 2"/>
          <p:cNvSpPr txBox="1"/>
          <p:nvPr/>
        </p:nvSpPr>
        <p:spPr bwMode="auto">
          <a:xfrm>
            <a:off x="277168" y="764704"/>
            <a:ext cx="8111256" cy="5040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just">
              <a:buFont typeface="Wingdings" panose="05000000000000000000" pitchFamily="2" charset="2"/>
              <a:buChar char="q"/>
            </a:pPr>
            <a:r>
              <a:rPr lang="zh-CN" altLang="en-US" sz="2400" kern="0" dirty="0">
                <a:solidFill>
                  <a:schemeClr val="accent2"/>
                </a:solidFill>
                <a:latin typeface="黑体" panose="02010609060101010101" pitchFamily="49" charset="-122"/>
                <a:ea typeface="黑体" panose="02010609060101010101" pitchFamily="49" charset="-122"/>
              </a:rPr>
              <a:t>电液比例阀工作原理</a:t>
            </a: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a:p>
            <a:pPr algn="just">
              <a:buFont typeface="Arial" panose="020B0604020202020204" pitchFamily="34" charset="0"/>
              <a:buChar char="•"/>
            </a:pPr>
            <a:endParaRPr lang="en-US" altLang="zh-CN" sz="2000" kern="0" dirty="0">
              <a:latin typeface="黑体" panose="02010609060101010101" pitchFamily="49" charset="-122"/>
              <a:ea typeface="黑体" panose="02010609060101010101" pitchFamily="49" charset="-122"/>
            </a:endParaRPr>
          </a:p>
        </p:txBody>
      </p:sp>
      <p:sp>
        <p:nvSpPr>
          <p:cNvPr id="7" name="文本框 6"/>
          <p:cNvSpPr txBox="1"/>
          <p:nvPr/>
        </p:nvSpPr>
        <p:spPr>
          <a:xfrm>
            <a:off x="3653848" y="1540998"/>
            <a:ext cx="2880320" cy="646331"/>
          </a:xfrm>
          <a:prstGeom prst="rect">
            <a:avLst/>
          </a:prstGeom>
          <a:noFill/>
        </p:spPr>
        <p:txBody>
          <a:bodyPr wrap="square" rtlCol="0">
            <a:spAutoFit/>
          </a:bodyPr>
          <a:lstStyle/>
          <a:p>
            <a:pPr algn="ctr"/>
            <a:r>
              <a:rPr lang="zh-CN" altLang="en-US" dirty="0">
                <a:solidFill>
                  <a:srgbClr val="FF0000"/>
                </a:solidFill>
                <a:latin typeface="黑体" panose="02010609060101010101" pitchFamily="49" charset="-122"/>
                <a:ea typeface="黑体" panose="02010609060101010101" pitchFamily="49" charset="-122"/>
              </a:rPr>
              <a:t>喷嘴</a:t>
            </a:r>
            <a:r>
              <a:rPr lang="en-US" altLang="zh-CN" dirty="0">
                <a:solidFill>
                  <a:srgbClr val="FF0000"/>
                </a:solidFill>
                <a:latin typeface="黑体" panose="02010609060101010101" pitchFamily="49" charset="-122"/>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挡板阀和滑阀组成的力反馈电液伺服阀</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12" name="文本框 11"/>
          <p:cNvSpPr txBox="1"/>
          <p:nvPr/>
        </p:nvSpPr>
        <p:spPr>
          <a:xfrm>
            <a:off x="6588645" y="1016732"/>
            <a:ext cx="2336343" cy="1969770"/>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电</a:t>
            </a:r>
            <a:r>
              <a:rPr lang="en-US" altLang="zh-CN" dirty="0"/>
              <a:t>-</a:t>
            </a:r>
            <a:r>
              <a:rPr lang="zh-CN" altLang="en-US" dirty="0"/>
              <a:t>机械转换器</a:t>
            </a:r>
            <a:endParaRPr lang="en-US" altLang="zh-CN" dirty="0"/>
          </a:p>
          <a:p>
            <a:pPr algn="ctr"/>
            <a:r>
              <a:rPr lang="zh-CN" altLang="en-US" sz="1600" dirty="0">
                <a:solidFill>
                  <a:srgbClr val="C00000"/>
                </a:solidFill>
              </a:rPr>
              <a:t>动铁式</a:t>
            </a:r>
            <a:endParaRPr lang="en-US" altLang="zh-CN" sz="1600" dirty="0">
              <a:solidFill>
                <a:srgbClr val="C00000"/>
              </a:solidFill>
            </a:endParaRPr>
          </a:p>
          <a:p>
            <a:pPr marL="285750" indent="-285750">
              <a:buFont typeface="Wingdings" panose="05000000000000000000" pitchFamily="2" charset="2"/>
              <a:buChar char="u"/>
            </a:pPr>
            <a:r>
              <a:rPr lang="zh-CN" altLang="en-US" dirty="0"/>
              <a:t>液压控制阀</a:t>
            </a:r>
            <a:endParaRPr lang="en-US" altLang="zh-CN" dirty="0"/>
          </a:p>
          <a:p>
            <a:r>
              <a:rPr lang="zh-CN" altLang="en-US" sz="1600" dirty="0">
                <a:solidFill>
                  <a:srgbClr val="C00000"/>
                </a:solidFill>
              </a:rPr>
              <a:t>双喷嘴挡板先导阀控制的功率级滑阀式主阀</a:t>
            </a:r>
            <a:endParaRPr lang="en-US" altLang="zh-CN" sz="1600" dirty="0">
              <a:solidFill>
                <a:srgbClr val="C00000"/>
              </a:solidFill>
            </a:endParaRPr>
          </a:p>
          <a:p>
            <a:pPr marL="285750" indent="-285750">
              <a:buFont typeface="Wingdings" panose="05000000000000000000" pitchFamily="2" charset="2"/>
              <a:buChar char="u"/>
            </a:pPr>
            <a:r>
              <a:rPr lang="zh-CN" altLang="en-US" dirty="0"/>
              <a:t>反馈机构</a:t>
            </a:r>
            <a:endParaRPr lang="en-US" altLang="zh-CN" dirty="0"/>
          </a:p>
          <a:p>
            <a:pPr algn="ctr"/>
            <a:r>
              <a:rPr lang="en-US" altLang="zh-CN" sz="1600" dirty="0">
                <a:solidFill>
                  <a:srgbClr val="C00000"/>
                </a:solidFill>
              </a:rPr>
              <a:t> </a:t>
            </a:r>
            <a:r>
              <a:rPr lang="zh-CN" altLang="en-US" sz="1600" dirty="0">
                <a:solidFill>
                  <a:srgbClr val="C00000"/>
                </a:solidFill>
              </a:rPr>
              <a:t>力反馈</a:t>
            </a:r>
            <a:endParaRPr lang="zh-CN" altLang="en-US" sz="1600" dirty="0">
              <a:solidFill>
                <a:srgbClr val="C00000"/>
              </a:solidFill>
            </a:endParaRPr>
          </a:p>
        </p:txBody>
      </p:sp>
      <p:sp>
        <p:nvSpPr>
          <p:cNvPr id="13" name="左大括号 12"/>
          <p:cNvSpPr/>
          <p:nvPr/>
        </p:nvSpPr>
        <p:spPr>
          <a:xfrm>
            <a:off x="6304413" y="995473"/>
            <a:ext cx="284232" cy="1844750"/>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1" name="Content Placeholder 2"/>
          <p:cNvSpPr txBox="1"/>
          <p:nvPr/>
        </p:nvSpPr>
        <p:spPr bwMode="auto">
          <a:xfrm>
            <a:off x="467544" y="5429938"/>
            <a:ext cx="8496944" cy="1311430"/>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kern="0" dirty="0">
                <a:latin typeface="黑体" panose="02010609060101010101" pitchFamily="49" charset="-122"/>
                <a:ea typeface="黑体" panose="02010609060101010101" pitchFamily="49" charset="-122"/>
              </a:rPr>
              <a:t>滑阀移动带动挡板下端球头一起移动，从而在衔铁挡板组件上产生力矩，形成</a:t>
            </a:r>
            <a:r>
              <a:rPr lang="zh-CN" altLang="en-US" sz="1600" b="1" kern="0" dirty="0">
                <a:solidFill>
                  <a:srgbClr val="C00000"/>
                </a:solidFill>
                <a:latin typeface="黑体" panose="02010609060101010101" pitchFamily="49" charset="-122"/>
                <a:ea typeface="黑体" panose="02010609060101010101" pitchFamily="49" charset="-122"/>
              </a:rPr>
              <a:t>力反馈</a:t>
            </a:r>
            <a:r>
              <a:rPr lang="zh-CN" altLang="en-US" sz="1600" kern="0" dirty="0">
                <a:latin typeface="黑体" panose="02010609060101010101" pitchFamily="49" charset="-122"/>
                <a:ea typeface="黑体" panose="02010609060101010101" pitchFamily="49" charset="-122"/>
              </a:rPr>
              <a:t>。稳态时衔铁挡板组件在驱动电磁力矩、弹簧管的弹性反力矩、喷嘴液动力产生的力矩、阀芯位移产生的反馈力矩作用下保持平衡。输入电流越大，电磁力矩越大，阀芯位移即阀口通流面积也越大，</a:t>
            </a:r>
            <a:r>
              <a:rPr lang="zh-CN" altLang="en-US" sz="1600" b="1" kern="0" dirty="0">
                <a:solidFill>
                  <a:srgbClr val="C00000"/>
                </a:solidFill>
                <a:latin typeface="黑体" panose="02010609060101010101" pitchFamily="49" charset="-122"/>
                <a:ea typeface="黑体" panose="02010609060101010101" pitchFamily="49" charset="-122"/>
              </a:rPr>
              <a:t>在一定阀口压差（</a:t>
            </a:r>
            <a:r>
              <a:rPr lang="en-US" altLang="zh-CN" sz="1600" b="1" kern="0" dirty="0">
                <a:solidFill>
                  <a:srgbClr val="C00000"/>
                </a:solidFill>
                <a:latin typeface="黑体" panose="02010609060101010101" pitchFamily="49" charset="-122"/>
                <a:ea typeface="黑体" panose="02010609060101010101" pitchFamily="49" charset="-122"/>
              </a:rPr>
              <a:t>7MPa</a:t>
            </a:r>
            <a:r>
              <a:rPr lang="zh-CN" altLang="en-US" sz="1600" b="1" kern="0" dirty="0">
                <a:solidFill>
                  <a:srgbClr val="C00000"/>
                </a:solidFill>
                <a:latin typeface="黑体" panose="02010609060101010101" pitchFamily="49" charset="-122"/>
                <a:ea typeface="黑体" panose="02010609060101010101" pitchFamily="49" charset="-122"/>
              </a:rPr>
              <a:t>）下</a:t>
            </a:r>
            <a:r>
              <a:rPr lang="en-US" altLang="zh-CN" sz="1600" b="1" kern="0" dirty="0">
                <a:solidFill>
                  <a:srgbClr val="C00000"/>
                </a:solidFill>
                <a:latin typeface="黑体" panose="02010609060101010101" pitchFamily="49" charset="-122"/>
                <a:ea typeface="黑体" panose="02010609060101010101" pitchFamily="49" charset="-122"/>
              </a:rPr>
              <a:t>,</a:t>
            </a:r>
            <a:r>
              <a:rPr lang="zh-CN" altLang="en-US" sz="1600" b="1" kern="0" dirty="0">
                <a:solidFill>
                  <a:srgbClr val="C00000"/>
                </a:solidFill>
                <a:latin typeface="黑体" panose="02010609060101010101" pitchFamily="49" charset="-122"/>
                <a:ea typeface="黑体" panose="02010609060101010101" pitchFamily="49" charset="-122"/>
              </a:rPr>
              <a:t>阀流量近似于输入电流成正比</a:t>
            </a:r>
            <a:r>
              <a:rPr lang="zh-CN" altLang="en-US" sz="1600" kern="0" dirty="0">
                <a:latin typeface="黑体" panose="02010609060101010101" pitchFamily="49" charset="-122"/>
                <a:ea typeface="黑体" panose="02010609060101010101" pitchFamily="49" charset="-122"/>
              </a:rPr>
              <a:t>。</a:t>
            </a:r>
            <a:endParaRPr lang="en-US" altLang="zh-CN" sz="1600" kern="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6156176" y="2073060"/>
            <a:ext cx="2808312" cy="2327097"/>
          </a:xfrm>
          <a:prstGeom prst="roundRect">
            <a:avLst>
              <a:gd name="adj" fmla="val 714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电液伺服阀常用液压控制元件结构形式</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3" name="文本框 2"/>
          <p:cNvSpPr txBox="1"/>
          <p:nvPr/>
        </p:nvSpPr>
        <p:spPr>
          <a:xfrm>
            <a:off x="268064" y="1260174"/>
            <a:ext cx="864096" cy="481863"/>
          </a:xfrm>
          <a:prstGeom prst="rect">
            <a:avLst/>
          </a:prstGeom>
          <a:noFill/>
        </p:spPr>
        <p:txBody>
          <a:bodyPr wrap="square" rtlCol="0">
            <a:spAutoFit/>
          </a:bodyPr>
          <a:lstStyle/>
          <a:p>
            <a:pPr>
              <a:lnSpc>
                <a:spcPct val="150000"/>
              </a:lnSpc>
            </a:pPr>
            <a:r>
              <a:rPr lang="zh-CN" altLang="en-US" sz="2000" dirty="0">
                <a:solidFill>
                  <a:srgbClr val="C00000"/>
                </a:solidFill>
                <a:latin typeface="黑体" panose="02010609060101010101" pitchFamily="49" charset="-122"/>
                <a:ea typeface="黑体" panose="02010609060101010101" pitchFamily="49" charset="-122"/>
              </a:rPr>
              <a:t>滑阀</a:t>
            </a: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5" name="Rectangle 3"/>
          <p:cNvSpPr txBox="1">
            <a:spLocks noChangeArrowheads="1"/>
          </p:cNvSpPr>
          <p:nvPr/>
        </p:nvSpPr>
        <p:spPr bwMode="auto">
          <a:xfrm>
            <a:off x="942145" y="1320707"/>
            <a:ext cx="5252325" cy="150701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sz="1800" kern="0" dirty="0">
                <a:latin typeface="黑体" panose="02010609060101010101" pitchFamily="49" charset="-122"/>
                <a:ea typeface="黑体" panose="02010609060101010101" pitchFamily="49" charset="-122"/>
              </a:rPr>
              <a:t>按滑阀控制边数（其控制作用阀口数）划分</a:t>
            </a:r>
            <a:endParaRPr lang="zh-CN" altLang="en-US" sz="1800" kern="0" dirty="0">
              <a:latin typeface="黑体" panose="02010609060101010101" pitchFamily="49" charset="-122"/>
              <a:ea typeface="黑体" panose="02010609060101010101" pitchFamily="49" charset="-122"/>
            </a:endParaRPr>
          </a:p>
          <a:p>
            <a:pPr lvl="1"/>
            <a:r>
              <a:rPr lang="zh-CN" altLang="en-US" sz="1800" kern="0" dirty="0">
                <a:latin typeface="黑体" panose="02010609060101010101" pitchFamily="49" charset="-122"/>
                <a:ea typeface="黑体" panose="02010609060101010101" pitchFamily="49" charset="-122"/>
              </a:rPr>
              <a:t>四边滑阀：负预开口、零开口、正预开口</a:t>
            </a:r>
            <a:endParaRPr lang="zh-CN" altLang="en-US" sz="1800" kern="0" dirty="0">
              <a:latin typeface="黑体" panose="02010609060101010101" pitchFamily="49" charset="-122"/>
              <a:ea typeface="黑体" panose="02010609060101010101" pitchFamily="49" charset="-122"/>
            </a:endParaRPr>
          </a:p>
          <a:p>
            <a:pPr lvl="1"/>
            <a:r>
              <a:rPr lang="zh-CN" altLang="en-US" sz="1800" kern="0" dirty="0">
                <a:latin typeface="黑体" panose="02010609060101010101" pitchFamily="49" charset="-122"/>
                <a:ea typeface="黑体" panose="02010609060101010101" pitchFamily="49" charset="-122"/>
              </a:rPr>
              <a:t>双边滑阀</a:t>
            </a:r>
            <a:endParaRPr lang="zh-CN" altLang="en-US" sz="1800" kern="0" dirty="0">
              <a:latin typeface="黑体" panose="02010609060101010101" pitchFamily="49" charset="-122"/>
              <a:ea typeface="黑体" panose="02010609060101010101" pitchFamily="49" charset="-122"/>
            </a:endParaRPr>
          </a:p>
          <a:p>
            <a:pPr lvl="1"/>
            <a:r>
              <a:rPr lang="zh-CN" altLang="en-US" sz="1800" kern="0" dirty="0">
                <a:latin typeface="黑体" panose="02010609060101010101" pitchFamily="49" charset="-122"/>
                <a:ea typeface="黑体" panose="02010609060101010101" pitchFamily="49" charset="-122"/>
              </a:rPr>
              <a:t>单边滑阀</a:t>
            </a:r>
            <a:endParaRPr lang="zh-CN" altLang="en-US" sz="1800" kern="0" dirty="0">
              <a:latin typeface="黑体" panose="02010609060101010101" pitchFamily="49" charset="-122"/>
              <a:ea typeface="黑体" panose="02010609060101010101" pitchFamily="49" charset="-122"/>
            </a:endParaRPr>
          </a:p>
        </p:txBody>
      </p:sp>
      <p:sp>
        <p:nvSpPr>
          <p:cNvPr id="8" name="Content Placeholder 2"/>
          <p:cNvSpPr txBox="1"/>
          <p:nvPr/>
        </p:nvSpPr>
        <p:spPr bwMode="auto">
          <a:xfrm>
            <a:off x="2267744" y="5643989"/>
            <a:ext cx="2805073" cy="43204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kern="0" dirty="0">
                <a:latin typeface="黑体" panose="02010609060101010101" pitchFamily="49" charset="-122"/>
                <a:ea typeface="黑体" panose="02010609060101010101" pitchFamily="49" charset="-122"/>
              </a:rPr>
              <a:t>图 </a:t>
            </a:r>
            <a:r>
              <a:rPr lang="en-US" altLang="zh-CN" sz="1600" kern="0" dirty="0">
                <a:latin typeface="黑体" panose="02010609060101010101" pitchFamily="49" charset="-122"/>
                <a:ea typeface="黑体" panose="02010609060101010101" pitchFamily="49" charset="-122"/>
              </a:rPr>
              <a:t>a) </a:t>
            </a:r>
            <a:r>
              <a:rPr lang="zh-CN" altLang="en-US" sz="1600" kern="0" dirty="0">
                <a:latin typeface="黑体" panose="02010609060101010101" pitchFamily="49" charset="-122"/>
                <a:ea typeface="黑体" panose="02010609060101010101" pitchFamily="49" charset="-122"/>
              </a:rPr>
              <a:t>单边 </a:t>
            </a:r>
            <a:r>
              <a:rPr lang="en-US" altLang="zh-CN" sz="1600" kern="0" dirty="0">
                <a:latin typeface="黑体" panose="02010609060101010101" pitchFamily="49" charset="-122"/>
                <a:ea typeface="黑体" panose="02010609060101010101" pitchFamily="49" charset="-122"/>
              </a:rPr>
              <a:t>b)</a:t>
            </a:r>
            <a:r>
              <a:rPr lang="zh-CN" altLang="en-US" sz="1600" kern="0" dirty="0">
                <a:latin typeface="黑体" panose="02010609060101010101" pitchFamily="49" charset="-122"/>
                <a:ea typeface="黑体" panose="02010609060101010101" pitchFamily="49" charset="-122"/>
              </a:rPr>
              <a:t>双边 </a:t>
            </a:r>
            <a:r>
              <a:rPr lang="en-US" altLang="zh-CN" sz="1600" kern="0" dirty="0">
                <a:latin typeface="黑体" panose="02010609060101010101" pitchFamily="49" charset="-122"/>
                <a:ea typeface="黑体" panose="02010609060101010101" pitchFamily="49" charset="-122"/>
              </a:rPr>
              <a:t>c)</a:t>
            </a:r>
            <a:r>
              <a:rPr lang="zh-CN" altLang="en-US" sz="1600" kern="0" dirty="0">
                <a:latin typeface="黑体" panose="02010609060101010101" pitchFamily="49" charset="-122"/>
                <a:ea typeface="黑体" panose="02010609060101010101" pitchFamily="49" charset="-122"/>
              </a:rPr>
              <a:t>四边</a:t>
            </a:r>
            <a:endParaRPr lang="en-US" altLang="zh-CN" sz="1600" kern="0" dirty="0">
              <a:latin typeface="黑体" panose="02010609060101010101" pitchFamily="49" charset="-122"/>
              <a:ea typeface="黑体" panose="02010609060101010101" pitchFamily="49" charset="-122"/>
            </a:endParaRPr>
          </a:p>
        </p:txBody>
      </p:sp>
      <p:sp>
        <p:nvSpPr>
          <p:cNvPr id="9" name="文本框 8"/>
          <p:cNvSpPr txBox="1"/>
          <p:nvPr/>
        </p:nvSpPr>
        <p:spPr>
          <a:xfrm>
            <a:off x="395536" y="5981416"/>
            <a:ext cx="864096" cy="481863"/>
          </a:xfrm>
          <a:prstGeom prst="rect">
            <a:avLst/>
          </a:prstGeom>
          <a:noFill/>
        </p:spPr>
        <p:txBody>
          <a:bodyPr wrap="square" rtlCol="0">
            <a:spAutoFit/>
          </a:bodyPr>
          <a:lstStyle/>
          <a:p>
            <a:pPr>
              <a:lnSpc>
                <a:spcPct val="150000"/>
              </a:lnSpc>
            </a:pPr>
            <a:r>
              <a:rPr lang="zh-CN" altLang="en-US" sz="2000" dirty="0">
                <a:solidFill>
                  <a:srgbClr val="C00000"/>
                </a:solidFill>
                <a:latin typeface="黑体" panose="02010609060101010101" pitchFamily="49" charset="-122"/>
                <a:ea typeface="黑体" panose="02010609060101010101" pitchFamily="49" charset="-122"/>
              </a:rPr>
              <a:t>转阀</a:t>
            </a:r>
            <a:endParaRPr lang="en-US" altLang="zh-CN" sz="2000" dirty="0">
              <a:solidFill>
                <a:srgbClr val="C00000"/>
              </a:solidFill>
              <a:latin typeface="黑体" panose="02010609060101010101" pitchFamily="49" charset="-122"/>
              <a:ea typeface="黑体" panose="02010609060101010101" pitchFamily="49" charset="-122"/>
            </a:endParaRPr>
          </a:p>
        </p:txBody>
      </p:sp>
      <p:pic>
        <p:nvPicPr>
          <p:cNvPr id="10" name="Picture 5" descr="P1000007"/>
          <p:cNvPicPr>
            <a:picLocks noChangeAspect="1" noChangeArrowheads="1"/>
          </p:cNvPicPr>
          <p:nvPr/>
        </p:nvPicPr>
        <p:blipFill rotWithShape="1">
          <a:blip r:embed="rId1">
            <a:lum bright="12000"/>
            <a:extLst>
              <a:ext uri="{28A0092B-C50C-407E-A947-70E740481C1C}">
                <a14:useLocalDpi xmlns:a14="http://schemas.microsoft.com/office/drawing/2010/main" val="0"/>
              </a:ext>
            </a:extLst>
          </a:blip>
          <a:srcRect l="-1602" t="-8160" r="1602" b="22474"/>
          <a:stretch>
            <a:fillRect/>
          </a:stretch>
        </p:blipFill>
        <p:spPr bwMode="auto">
          <a:xfrm>
            <a:off x="6133721" y="2134691"/>
            <a:ext cx="2784819" cy="980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txBox="1"/>
          <p:nvPr/>
        </p:nvSpPr>
        <p:spPr bwMode="auto">
          <a:xfrm>
            <a:off x="6660232" y="3236608"/>
            <a:ext cx="2016224" cy="120831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a:buNone/>
            </a:pPr>
            <a:r>
              <a:rPr lang="zh-CN" altLang="en-US" sz="1400" kern="0" dirty="0">
                <a:latin typeface="黑体" panose="02010609060101010101" pitchFamily="49" charset="-122"/>
                <a:ea typeface="黑体" panose="02010609060101010101" pitchFamily="49" charset="-122"/>
              </a:rPr>
              <a:t>图 滑阀预开口形式</a:t>
            </a:r>
            <a:endParaRPr lang="en-US" altLang="zh-CN" sz="1400" kern="0" dirty="0">
              <a:latin typeface="黑体" panose="02010609060101010101" pitchFamily="49" charset="-122"/>
              <a:ea typeface="黑体" panose="02010609060101010101" pitchFamily="49" charset="-122"/>
            </a:endParaRPr>
          </a:p>
          <a:p>
            <a:pPr marL="0" indent="0" algn="ctr">
              <a:buNone/>
            </a:pPr>
            <a:r>
              <a:rPr lang="en-US" altLang="zh-CN" sz="1400" kern="0" dirty="0">
                <a:latin typeface="黑体" panose="02010609060101010101" pitchFamily="49" charset="-122"/>
                <a:ea typeface="黑体" panose="02010609060101010101" pitchFamily="49" charset="-122"/>
              </a:rPr>
              <a:t>a)</a:t>
            </a:r>
            <a:r>
              <a:rPr lang="zh-CN" altLang="en-US" sz="1400" kern="0" dirty="0">
                <a:latin typeface="黑体" panose="02010609060101010101" pitchFamily="49" charset="-122"/>
                <a:ea typeface="黑体" panose="02010609060101010101" pitchFamily="49" charset="-122"/>
              </a:rPr>
              <a:t>负开口</a:t>
            </a:r>
            <a:r>
              <a:rPr lang="en-US" altLang="zh-CN" sz="1400" i="1" kern="0" dirty="0">
                <a:latin typeface="黑体" panose="02010609060101010101" pitchFamily="49" charset="-122"/>
                <a:ea typeface="黑体" panose="02010609060101010101" pitchFamily="49" charset="-122"/>
              </a:rPr>
              <a:t>t&gt;h</a:t>
            </a:r>
            <a:r>
              <a:rPr lang="zh-CN" altLang="en-US" sz="1400" kern="0" dirty="0">
                <a:latin typeface="黑体" panose="02010609060101010101" pitchFamily="49" charset="-122"/>
                <a:ea typeface="黑体" panose="02010609060101010101" pitchFamily="49" charset="-122"/>
              </a:rPr>
              <a:t>  </a:t>
            </a:r>
            <a:endParaRPr lang="en-US" altLang="zh-CN" sz="1400" kern="0" dirty="0">
              <a:latin typeface="黑体" panose="02010609060101010101" pitchFamily="49" charset="-122"/>
              <a:ea typeface="黑体" panose="02010609060101010101" pitchFamily="49" charset="-122"/>
            </a:endParaRPr>
          </a:p>
          <a:p>
            <a:pPr marL="0" indent="0" algn="ctr">
              <a:buNone/>
            </a:pPr>
            <a:r>
              <a:rPr lang="en-US" altLang="zh-CN" sz="1400" kern="0" dirty="0">
                <a:latin typeface="黑体" panose="02010609060101010101" pitchFamily="49" charset="-122"/>
                <a:ea typeface="黑体" panose="02010609060101010101" pitchFamily="49" charset="-122"/>
              </a:rPr>
              <a:t>b)</a:t>
            </a:r>
            <a:r>
              <a:rPr lang="zh-CN" altLang="en-US" sz="1400" kern="0" dirty="0">
                <a:latin typeface="黑体" panose="02010609060101010101" pitchFamily="49" charset="-122"/>
                <a:ea typeface="黑体" panose="02010609060101010101" pitchFamily="49" charset="-122"/>
              </a:rPr>
              <a:t>零开口</a:t>
            </a:r>
            <a:r>
              <a:rPr lang="en-US" altLang="zh-CN" sz="1400" i="1" kern="0" dirty="0">
                <a:latin typeface="黑体" panose="02010609060101010101" pitchFamily="49" charset="-122"/>
                <a:ea typeface="黑体" panose="02010609060101010101" pitchFamily="49" charset="-122"/>
              </a:rPr>
              <a:t>t=h</a:t>
            </a:r>
            <a:r>
              <a:rPr lang="zh-CN" altLang="en-US" sz="1400" kern="0" dirty="0">
                <a:latin typeface="黑体" panose="02010609060101010101" pitchFamily="49" charset="-122"/>
                <a:ea typeface="黑体" panose="02010609060101010101" pitchFamily="49" charset="-122"/>
              </a:rPr>
              <a:t>   </a:t>
            </a:r>
            <a:endParaRPr lang="en-US" altLang="zh-CN" sz="1400" kern="0" dirty="0">
              <a:latin typeface="黑体" panose="02010609060101010101" pitchFamily="49" charset="-122"/>
              <a:ea typeface="黑体" panose="02010609060101010101" pitchFamily="49" charset="-122"/>
            </a:endParaRPr>
          </a:p>
          <a:p>
            <a:pPr marL="0" indent="0" algn="ctr">
              <a:buNone/>
            </a:pPr>
            <a:r>
              <a:rPr lang="en-US" altLang="zh-CN" sz="1400" kern="0" dirty="0">
                <a:latin typeface="黑体" panose="02010609060101010101" pitchFamily="49" charset="-122"/>
                <a:ea typeface="黑体" panose="02010609060101010101" pitchFamily="49" charset="-122"/>
              </a:rPr>
              <a:t>c)</a:t>
            </a:r>
            <a:r>
              <a:rPr lang="zh-CN" altLang="en-US" sz="1400" kern="0" dirty="0">
                <a:latin typeface="黑体" panose="02010609060101010101" pitchFamily="49" charset="-122"/>
                <a:ea typeface="黑体" panose="02010609060101010101" pitchFamily="49" charset="-122"/>
              </a:rPr>
              <a:t>正开口</a:t>
            </a:r>
            <a:r>
              <a:rPr lang="en-US" altLang="zh-CN" sz="1400" i="1" kern="0" dirty="0">
                <a:latin typeface="黑体" panose="02010609060101010101" pitchFamily="49" charset="-122"/>
                <a:ea typeface="黑体" panose="02010609060101010101" pitchFamily="49" charset="-122"/>
              </a:rPr>
              <a:t>t&lt;h</a:t>
            </a:r>
            <a:endParaRPr lang="en-US" altLang="zh-CN" sz="1400" kern="0" dirty="0">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2"/>
          <a:stretch>
            <a:fillRect/>
          </a:stretch>
        </p:blipFill>
        <p:spPr>
          <a:xfrm>
            <a:off x="591278" y="2952238"/>
            <a:ext cx="5512936" cy="30291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电液伺服阀常用液压控制元件结构形式</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3" name="文本框 2"/>
          <p:cNvSpPr txBox="1"/>
          <p:nvPr/>
        </p:nvSpPr>
        <p:spPr>
          <a:xfrm>
            <a:off x="268064" y="1260174"/>
            <a:ext cx="1423616" cy="553998"/>
          </a:xfrm>
          <a:prstGeom prst="rect">
            <a:avLst/>
          </a:prstGeom>
          <a:noFill/>
        </p:spPr>
        <p:txBody>
          <a:bodyPr wrap="square" rtlCol="0">
            <a:spAutoFit/>
          </a:bodyPr>
          <a:lstStyle/>
          <a:p>
            <a:pPr>
              <a:lnSpc>
                <a:spcPct val="150000"/>
              </a:lnSpc>
            </a:pPr>
            <a:r>
              <a:rPr lang="zh-CN" altLang="en-US" sz="2000" dirty="0">
                <a:solidFill>
                  <a:srgbClr val="C00000"/>
                </a:solidFill>
                <a:latin typeface="黑体" panose="02010609060101010101" pitchFamily="49" charset="-122"/>
                <a:ea typeface="黑体" panose="02010609060101010101" pitchFamily="49" charset="-122"/>
              </a:rPr>
              <a:t>射流管</a:t>
            </a: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14" name="Content Placeholder 2"/>
          <p:cNvSpPr txBox="1"/>
          <p:nvPr/>
        </p:nvSpPr>
        <p:spPr bwMode="auto">
          <a:xfrm>
            <a:off x="874376" y="5783627"/>
            <a:ext cx="2805073" cy="43204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kern="0" dirty="0">
                <a:latin typeface="黑体" panose="02010609060101010101" pitchFamily="49" charset="-122"/>
                <a:ea typeface="黑体" panose="02010609060101010101" pitchFamily="49" charset="-122"/>
              </a:rPr>
              <a:t>图 射流管装置的工作原理</a:t>
            </a:r>
            <a:endParaRPr lang="en-US" altLang="zh-CN" sz="1600" kern="0" dirty="0">
              <a:latin typeface="黑体" panose="02010609060101010101" pitchFamily="49" charset="-122"/>
              <a:ea typeface="黑体" panose="02010609060101010101" pitchFamily="49" charset="-122"/>
            </a:endParaRPr>
          </a:p>
        </p:txBody>
      </p:sp>
      <p:sp>
        <p:nvSpPr>
          <p:cNvPr id="16" name="Content Placeholder 2"/>
          <p:cNvSpPr txBox="1"/>
          <p:nvPr/>
        </p:nvSpPr>
        <p:spPr bwMode="auto">
          <a:xfrm>
            <a:off x="768881" y="5291643"/>
            <a:ext cx="3016064" cy="43204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sz="1600" kern="0" dirty="0">
                <a:latin typeface="+mn-ea"/>
              </a:rPr>
              <a:t>1-</a:t>
            </a:r>
            <a:r>
              <a:rPr lang="zh-CN" altLang="en-US" sz="1600" kern="0" dirty="0">
                <a:latin typeface="+mn-ea"/>
              </a:rPr>
              <a:t>液压缸 </a:t>
            </a:r>
            <a:r>
              <a:rPr lang="en-US" altLang="zh-CN" sz="1600" kern="0" dirty="0">
                <a:latin typeface="+mn-ea"/>
              </a:rPr>
              <a:t>2-</a:t>
            </a:r>
            <a:r>
              <a:rPr lang="zh-CN" altLang="en-US" sz="1600" kern="0" dirty="0">
                <a:latin typeface="+mn-ea"/>
              </a:rPr>
              <a:t>接受板 </a:t>
            </a:r>
            <a:r>
              <a:rPr lang="en-US" altLang="zh-CN" sz="1600" kern="0" dirty="0">
                <a:latin typeface="+mn-ea"/>
              </a:rPr>
              <a:t>3-</a:t>
            </a:r>
            <a:r>
              <a:rPr lang="zh-CN" altLang="en-US" sz="1600" kern="0" dirty="0">
                <a:latin typeface="+mn-ea"/>
              </a:rPr>
              <a:t>射流管</a:t>
            </a:r>
            <a:endParaRPr lang="en-US" altLang="zh-CN" sz="1600" kern="0" dirty="0">
              <a:latin typeface="+mn-ea"/>
            </a:endParaRPr>
          </a:p>
        </p:txBody>
      </p:sp>
      <p:sp>
        <p:nvSpPr>
          <p:cNvPr id="17" name="Rectangle 3"/>
          <p:cNvSpPr txBox="1">
            <a:spLocks noChangeArrowheads="1"/>
          </p:cNvSpPr>
          <p:nvPr/>
        </p:nvSpPr>
        <p:spPr bwMode="auto">
          <a:xfrm>
            <a:off x="3778766" y="3645024"/>
            <a:ext cx="4641263" cy="307241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zh-CN" altLang="en-US" sz="1800" kern="0" dirty="0">
                <a:latin typeface="黑体" panose="02010609060101010101" pitchFamily="49" charset="-122"/>
                <a:ea typeface="黑体" panose="02010609060101010101" pitchFamily="49" charset="-122"/>
              </a:rPr>
              <a:t>主要由射流管和接收器组成</a:t>
            </a:r>
            <a:endParaRPr lang="zh-CN" altLang="en-US" sz="1800" kern="0" dirty="0">
              <a:latin typeface="黑体" panose="02010609060101010101" pitchFamily="49" charset="-122"/>
              <a:ea typeface="黑体" panose="02010609060101010101" pitchFamily="49" charset="-122"/>
            </a:endParaRPr>
          </a:p>
          <a:p>
            <a:pPr eaLnBrk="1" hangingPunct="1"/>
            <a:r>
              <a:rPr lang="zh-CN" altLang="en-US" sz="1800" kern="0" dirty="0">
                <a:latin typeface="黑体" panose="02010609060101010101" pitchFamily="49" charset="-122"/>
                <a:ea typeface="黑体" panose="02010609060101010101" pitchFamily="49" charset="-122"/>
              </a:rPr>
              <a:t>特点：</a:t>
            </a:r>
            <a:endParaRPr lang="zh-CN" altLang="en-US" sz="1800" kern="0" dirty="0">
              <a:latin typeface="黑体" panose="02010609060101010101" pitchFamily="49" charset="-122"/>
              <a:ea typeface="黑体" panose="02010609060101010101" pitchFamily="49" charset="-122"/>
            </a:endParaRPr>
          </a:p>
          <a:p>
            <a:pPr lvl="1" eaLnBrk="1" hangingPunct="1"/>
            <a:r>
              <a:rPr lang="zh-CN" altLang="en-US" sz="1800" kern="0" dirty="0">
                <a:latin typeface="黑体" panose="02010609060101010101" pitchFamily="49" charset="-122"/>
                <a:ea typeface="黑体" panose="02010609060101010101" pitchFamily="49" charset="-122"/>
              </a:rPr>
              <a:t>抗污染能力强</a:t>
            </a:r>
            <a:endParaRPr lang="zh-CN" altLang="en-US" sz="1800" kern="0" dirty="0">
              <a:latin typeface="黑体" panose="02010609060101010101" pitchFamily="49" charset="-122"/>
              <a:ea typeface="黑体" panose="02010609060101010101" pitchFamily="49" charset="-122"/>
            </a:endParaRPr>
          </a:p>
          <a:p>
            <a:pPr lvl="1" eaLnBrk="1" hangingPunct="1"/>
            <a:r>
              <a:rPr lang="zh-CN" altLang="en-US" sz="1800" kern="0" dirty="0">
                <a:latin typeface="黑体" panose="02010609060101010101" pitchFamily="49" charset="-122"/>
                <a:ea typeface="黑体" panose="02010609060101010101" pitchFamily="49" charset="-122"/>
              </a:rPr>
              <a:t>压力恢复系数和流量恢复系数高</a:t>
            </a:r>
            <a:endParaRPr lang="zh-CN" altLang="en-US" sz="1800" kern="0" dirty="0">
              <a:latin typeface="黑体" panose="02010609060101010101" pitchFamily="49" charset="-122"/>
              <a:ea typeface="黑体" panose="02010609060101010101" pitchFamily="49" charset="-122"/>
            </a:endParaRPr>
          </a:p>
          <a:p>
            <a:pPr lvl="1" eaLnBrk="1" hangingPunct="1"/>
            <a:r>
              <a:rPr lang="zh-CN" altLang="en-US" sz="1800" kern="0" dirty="0">
                <a:latin typeface="黑体" panose="02010609060101010101" pitchFamily="49" charset="-122"/>
                <a:ea typeface="黑体" panose="02010609060101010101" pitchFamily="49" charset="-122"/>
              </a:rPr>
              <a:t>其特性不易预测，主要靠实验测得</a:t>
            </a:r>
            <a:endParaRPr lang="zh-CN" altLang="en-US" sz="1800" kern="0" dirty="0">
              <a:latin typeface="黑体" panose="02010609060101010101" pitchFamily="49" charset="-122"/>
              <a:ea typeface="黑体" panose="02010609060101010101" pitchFamily="49" charset="-122"/>
            </a:endParaRPr>
          </a:p>
          <a:p>
            <a:pPr lvl="1" eaLnBrk="1" hangingPunct="1"/>
            <a:r>
              <a:rPr lang="zh-CN" altLang="en-US" sz="1800" kern="0" dirty="0">
                <a:latin typeface="黑体" panose="02010609060101010101" pitchFamily="49" charset="-122"/>
                <a:ea typeface="黑体" panose="02010609060101010101" pitchFamily="49" charset="-122"/>
              </a:rPr>
              <a:t>当油液粘性变化时对特性影响较大，低温特性较差</a:t>
            </a:r>
            <a:endParaRPr lang="zh-CN" altLang="en-US" sz="1800" kern="0" dirty="0">
              <a:latin typeface="黑体" panose="02010609060101010101" pitchFamily="49" charset="-122"/>
              <a:ea typeface="黑体" panose="02010609060101010101" pitchFamily="49" charset="-122"/>
            </a:endParaRPr>
          </a:p>
          <a:p>
            <a:pPr lvl="1" eaLnBrk="1" hangingPunct="1"/>
            <a:r>
              <a:rPr lang="zh-CN" altLang="en-US" sz="1800" kern="0" dirty="0">
                <a:latin typeface="黑体" panose="02010609060101010101" pitchFamily="49" charset="-122"/>
                <a:ea typeface="黑体" panose="02010609060101010101" pitchFamily="49" charset="-122"/>
              </a:rPr>
              <a:t>射流管的惯性较大</a:t>
            </a:r>
            <a:endParaRPr lang="zh-CN" altLang="en-US" sz="1800" kern="0" dirty="0">
              <a:latin typeface="黑体" panose="02010609060101010101" pitchFamily="49" charset="-122"/>
              <a:ea typeface="黑体" panose="02010609060101010101" pitchFamily="49" charset="-122"/>
            </a:endParaRPr>
          </a:p>
          <a:p>
            <a:pPr lvl="1" eaLnBrk="1" hangingPunct="1"/>
            <a:r>
              <a:rPr lang="zh-CN" altLang="en-US" sz="1800" kern="0" dirty="0">
                <a:latin typeface="黑体" panose="02010609060101010101" pitchFamily="49" charset="-122"/>
                <a:ea typeface="黑体" panose="02010609060101010101" pitchFamily="49" charset="-122"/>
              </a:rPr>
              <a:t>零位泄漏量大</a:t>
            </a:r>
            <a:endParaRPr lang="zh-CN" altLang="en-US" sz="1800" kern="0" dirty="0">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1"/>
          <a:stretch>
            <a:fillRect/>
          </a:stretch>
        </p:blipFill>
        <p:spPr>
          <a:xfrm>
            <a:off x="4067944" y="1196752"/>
            <a:ext cx="3600400" cy="2345582"/>
          </a:xfrm>
          <a:prstGeom prst="rect">
            <a:avLst/>
          </a:prstGeom>
        </p:spPr>
      </p:pic>
      <p:pic>
        <p:nvPicPr>
          <p:cNvPr id="10" name="图片 9"/>
          <p:cNvPicPr>
            <a:picLocks noChangeAspect="1"/>
          </p:cNvPicPr>
          <p:nvPr/>
        </p:nvPicPr>
        <p:blipFill>
          <a:blip r:embed="rId2"/>
          <a:stretch>
            <a:fillRect/>
          </a:stretch>
        </p:blipFill>
        <p:spPr>
          <a:xfrm>
            <a:off x="691363" y="2017489"/>
            <a:ext cx="2932899" cy="37062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268064" y="1990977"/>
            <a:ext cx="3675841" cy="4115990"/>
          </a:xfrm>
          <a:prstGeom prst="rect">
            <a:avLst/>
          </a:prstGeom>
        </p:spPr>
      </p:pic>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电液伺服阀常用液压控制元件结构形式</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3" name="文本框 2"/>
          <p:cNvSpPr txBox="1"/>
          <p:nvPr/>
        </p:nvSpPr>
        <p:spPr>
          <a:xfrm>
            <a:off x="268064" y="1260174"/>
            <a:ext cx="1423616" cy="481863"/>
          </a:xfrm>
          <a:prstGeom prst="rect">
            <a:avLst/>
          </a:prstGeom>
          <a:noFill/>
        </p:spPr>
        <p:txBody>
          <a:bodyPr wrap="square" rtlCol="0">
            <a:spAutoFit/>
          </a:bodyPr>
          <a:lstStyle/>
          <a:p>
            <a:pPr>
              <a:lnSpc>
                <a:spcPct val="150000"/>
              </a:lnSpc>
            </a:pPr>
            <a:r>
              <a:rPr lang="zh-CN" altLang="en-US" sz="2000" dirty="0">
                <a:solidFill>
                  <a:srgbClr val="C00000"/>
                </a:solidFill>
                <a:latin typeface="黑体" panose="02010609060101010101" pitchFamily="49" charset="-122"/>
                <a:ea typeface="黑体" panose="02010609060101010101" pitchFamily="49" charset="-122"/>
              </a:rPr>
              <a:t>喷嘴</a:t>
            </a:r>
            <a:r>
              <a:rPr lang="en-US" altLang="zh-CN" sz="2000" dirty="0">
                <a:solidFill>
                  <a:srgbClr val="C00000"/>
                </a:solidFill>
                <a:latin typeface="黑体" panose="02010609060101010101" pitchFamily="49" charset="-122"/>
                <a:ea typeface="黑体" panose="02010609060101010101" pitchFamily="49" charset="-122"/>
              </a:rPr>
              <a:t>-</a:t>
            </a:r>
            <a:r>
              <a:rPr lang="zh-CN" altLang="en-US" sz="2000" dirty="0">
                <a:solidFill>
                  <a:srgbClr val="C00000"/>
                </a:solidFill>
                <a:latin typeface="黑体" panose="02010609060101010101" pitchFamily="49" charset="-122"/>
                <a:ea typeface="黑体" panose="02010609060101010101" pitchFamily="49" charset="-122"/>
              </a:rPr>
              <a:t>挡板</a:t>
            </a:r>
            <a:endParaRPr lang="en-US" altLang="zh-CN" sz="2000" dirty="0">
              <a:solidFill>
                <a:srgbClr val="C00000"/>
              </a:solidFill>
              <a:latin typeface="黑体" panose="02010609060101010101" pitchFamily="49" charset="-122"/>
              <a:ea typeface="黑体" panose="02010609060101010101" pitchFamily="49" charset="-122"/>
            </a:endParaRPr>
          </a:p>
        </p:txBody>
      </p:sp>
      <p:sp>
        <p:nvSpPr>
          <p:cNvPr id="17" name="Rectangle 3"/>
          <p:cNvSpPr txBox="1">
            <a:spLocks noChangeArrowheads="1"/>
          </p:cNvSpPr>
          <p:nvPr/>
        </p:nvSpPr>
        <p:spPr bwMode="auto">
          <a:xfrm>
            <a:off x="3942652" y="1567334"/>
            <a:ext cx="4996239" cy="4525963"/>
          </a:xfrm>
          <a:prstGeom prst="rect">
            <a:avLst/>
          </a:prstGeom>
          <a:solidFill>
            <a:schemeClr val="bg1"/>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zh-CN" altLang="en-US" sz="2000" kern="0" dirty="0">
                <a:latin typeface="黑体" panose="02010609060101010101" pitchFamily="49" charset="-122"/>
                <a:ea typeface="黑体" panose="02010609060101010101" pitchFamily="49" charset="-122"/>
              </a:rPr>
              <a:t>优点：</a:t>
            </a:r>
            <a:endParaRPr lang="zh-CN" altLang="en-US" sz="2000" kern="0" dirty="0">
              <a:latin typeface="黑体" panose="02010609060101010101" pitchFamily="49" charset="-122"/>
              <a:ea typeface="黑体" panose="02010609060101010101" pitchFamily="49" charset="-122"/>
            </a:endParaRPr>
          </a:p>
          <a:p>
            <a:pPr lvl="1" eaLnBrk="1" hangingPunct="1"/>
            <a:r>
              <a:rPr lang="zh-CN" altLang="en-US" sz="2000" kern="0" dirty="0">
                <a:latin typeface="黑体" panose="02010609060101010101" pitchFamily="49" charset="-122"/>
                <a:ea typeface="黑体" panose="02010609060101010101" pitchFamily="49" charset="-122"/>
              </a:rPr>
              <a:t>结构简单</a:t>
            </a:r>
            <a:endParaRPr lang="en-US" altLang="zh-CN" sz="2000" kern="0" dirty="0">
              <a:latin typeface="黑体" panose="02010609060101010101" pitchFamily="49" charset="-122"/>
              <a:ea typeface="黑体" panose="02010609060101010101" pitchFamily="49" charset="-122"/>
            </a:endParaRPr>
          </a:p>
          <a:p>
            <a:pPr lvl="1" eaLnBrk="1" hangingPunct="1"/>
            <a:r>
              <a:rPr lang="zh-CN" altLang="en-US" sz="2000" kern="0" dirty="0">
                <a:latin typeface="黑体" panose="02010609060101010101" pitchFamily="49" charset="-122"/>
                <a:ea typeface="黑体" panose="02010609060101010101" pitchFamily="49" charset="-122"/>
              </a:rPr>
              <a:t>运动部分惯量小、位移小、反应快</a:t>
            </a:r>
            <a:endParaRPr lang="en-US" altLang="zh-CN" sz="2000" kern="0" dirty="0">
              <a:latin typeface="黑体" panose="02010609060101010101" pitchFamily="49" charset="-122"/>
              <a:ea typeface="黑体" panose="02010609060101010101" pitchFamily="49" charset="-122"/>
            </a:endParaRPr>
          </a:p>
          <a:p>
            <a:pPr lvl="1" eaLnBrk="1" hangingPunct="1"/>
            <a:r>
              <a:rPr lang="zh-CN" altLang="en-US" sz="2000" kern="0" dirty="0">
                <a:latin typeface="黑体" panose="02010609060101010101" pitchFamily="49" charset="-122"/>
                <a:ea typeface="黑体" panose="02010609060101010101" pitchFamily="49" charset="-122"/>
              </a:rPr>
              <a:t>精度和灵敏度高</a:t>
            </a:r>
            <a:endParaRPr lang="en-US" altLang="zh-CN" sz="2000" kern="0" dirty="0">
              <a:latin typeface="黑体" panose="02010609060101010101" pitchFamily="49" charset="-122"/>
              <a:ea typeface="黑体" panose="02010609060101010101" pitchFamily="49" charset="-122"/>
            </a:endParaRPr>
          </a:p>
          <a:p>
            <a:pPr lvl="1" eaLnBrk="1" hangingPunct="1"/>
            <a:r>
              <a:rPr lang="zh-CN" altLang="en-US" sz="2000" kern="0" dirty="0">
                <a:latin typeface="黑体" panose="02010609060101010101" pitchFamily="49" charset="-122"/>
                <a:ea typeface="黑体" panose="02010609060101010101" pitchFamily="49" charset="-122"/>
              </a:rPr>
              <a:t>加工要求不高，没有径向不平衡力</a:t>
            </a:r>
            <a:endParaRPr lang="en-US" altLang="zh-CN" sz="2000" kern="0" dirty="0">
              <a:latin typeface="黑体" panose="02010609060101010101" pitchFamily="49" charset="-122"/>
              <a:ea typeface="黑体" panose="02010609060101010101" pitchFamily="49" charset="-122"/>
            </a:endParaRPr>
          </a:p>
          <a:p>
            <a:pPr lvl="1" eaLnBrk="1" hangingPunct="1"/>
            <a:r>
              <a:rPr lang="zh-CN" altLang="en-US" sz="2000" kern="0" dirty="0">
                <a:latin typeface="黑体" panose="02010609060101010101" pitchFamily="49" charset="-122"/>
                <a:ea typeface="黑体" panose="02010609060101010101" pitchFamily="49" charset="-122"/>
              </a:rPr>
              <a:t>工作可靠</a:t>
            </a:r>
            <a:endParaRPr lang="zh-CN" altLang="en-US" sz="2000" kern="0" dirty="0">
              <a:latin typeface="黑体" panose="02010609060101010101" pitchFamily="49" charset="-122"/>
              <a:ea typeface="黑体" panose="02010609060101010101" pitchFamily="49" charset="-122"/>
            </a:endParaRPr>
          </a:p>
          <a:p>
            <a:pPr eaLnBrk="1" hangingPunct="1"/>
            <a:r>
              <a:rPr lang="zh-CN" altLang="en-US" sz="2000" kern="0" dirty="0">
                <a:latin typeface="黑体" panose="02010609060101010101" pitchFamily="49" charset="-122"/>
                <a:ea typeface="黑体" panose="02010609060101010101" pitchFamily="49" charset="-122"/>
              </a:rPr>
              <a:t>缺点：</a:t>
            </a:r>
            <a:endParaRPr lang="zh-CN" altLang="en-US" sz="2000" kern="0" dirty="0">
              <a:latin typeface="黑体" panose="02010609060101010101" pitchFamily="49" charset="-122"/>
              <a:ea typeface="黑体" panose="02010609060101010101" pitchFamily="49" charset="-122"/>
            </a:endParaRPr>
          </a:p>
          <a:p>
            <a:pPr lvl="1" eaLnBrk="1" hangingPunct="1"/>
            <a:r>
              <a:rPr lang="zh-CN" altLang="en-US" sz="2000" kern="0" dirty="0">
                <a:latin typeface="黑体" panose="02010609060101010101" pitchFamily="49" charset="-122"/>
                <a:ea typeface="黑体" panose="02010609060101010101" pitchFamily="49" charset="-122"/>
              </a:rPr>
              <a:t>无功损耗大</a:t>
            </a:r>
            <a:endParaRPr lang="en-US" altLang="zh-CN" sz="2000" kern="0" dirty="0">
              <a:latin typeface="黑体" panose="02010609060101010101" pitchFamily="49" charset="-122"/>
              <a:ea typeface="黑体" panose="02010609060101010101" pitchFamily="49" charset="-122"/>
            </a:endParaRPr>
          </a:p>
          <a:p>
            <a:pPr lvl="1" eaLnBrk="1" hangingPunct="1"/>
            <a:r>
              <a:rPr lang="zh-CN" altLang="en-US" sz="2000" kern="0" dirty="0">
                <a:latin typeface="黑体" panose="02010609060101010101" pitchFamily="49" charset="-122"/>
                <a:ea typeface="黑体" panose="02010609060101010101" pitchFamily="49" charset="-122"/>
              </a:rPr>
              <a:t>喷嘴挡板件距离很小时抗污染能力差</a:t>
            </a:r>
            <a:endParaRPr lang="en-US" altLang="zh-CN" sz="2000" kern="0" dirty="0">
              <a:latin typeface="黑体" panose="02010609060101010101" pitchFamily="49" charset="-122"/>
              <a:ea typeface="黑体" panose="02010609060101010101" pitchFamily="49" charset="-122"/>
            </a:endParaRPr>
          </a:p>
          <a:p>
            <a:pPr lvl="1" eaLnBrk="1" hangingPunct="1"/>
            <a:r>
              <a:rPr lang="zh-CN" altLang="en-US" sz="2000" kern="0" dirty="0">
                <a:latin typeface="黑体" panose="02010609060101010101" pitchFamily="49" charset="-122"/>
                <a:ea typeface="黑体" panose="02010609060101010101" pitchFamily="49" charset="-122"/>
              </a:rPr>
              <a:t>缺点</a:t>
            </a:r>
            <a:endParaRPr lang="en-US" altLang="zh-CN" sz="2000" kern="0" dirty="0">
              <a:latin typeface="黑体" panose="02010609060101010101" pitchFamily="49" charset="-122"/>
              <a:ea typeface="黑体" panose="02010609060101010101" pitchFamily="49" charset="-122"/>
            </a:endParaRPr>
          </a:p>
          <a:p>
            <a:pPr eaLnBrk="1" hangingPunct="1"/>
            <a:r>
              <a:rPr lang="zh-CN" altLang="en-US" sz="2000" kern="0" dirty="0">
                <a:latin typeface="黑体" panose="02010609060101010101" pitchFamily="49" charset="-122"/>
                <a:ea typeface="黑体" panose="02010609060101010101" pitchFamily="49" charset="-122"/>
              </a:rPr>
              <a:t>常用作多级放大元件中第一级（前置级）控制</a:t>
            </a:r>
            <a:endParaRPr lang="zh-CN" altLang="en-US" sz="2000" kern="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电液伺服阀的特性分析</a:t>
            </a:r>
            <a:endParaRPr lang="en-US" altLang="zh-CN" sz="2400" dirty="0">
              <a:solidFill>
                <a:schemeClr val="accent2"/>
              </a:solidFill>
              <a:latin typeface="黑体" panose="02010609060101010101" pitchFamily="49" charset="-122"/>
              <a:ea typeface="黑体" panose="02010609060101010101" pitchFamily="49" charset="-122"/>
            </a:endParaRPr>
          </a:p>
        </p:txBody>
      </p:sp>
      <p:sp>
        <p:nvSpPr>
          <p:cNvPr id="3" name="矩形 2"/>
          <p:cNvSpPr/>
          <p:nvPr/>
        </p:nvSpPr>
        <p:spPr>
          <a:xfrm>
            <a:off x="539552" y="1279786"/>
            <a:ext cx="1422184"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静态特性</a:t>
            </a:r>
            <a:endPar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5" name="矩形 4"/>
          <p:cNvSpPr/>
          <p:nvPr/>
        </p:nvSpPr>
        <p:spPr>
          <a:xfrm>
            <a:off x="2243699" y="1298166"/>
            <a:ext cx="3300904" cy="1754326"/>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伺服阀流量压力特性</a:t>
            </a:r>
            <a:endParaRPr lang="en-US" altLang="zh-CN" sz="2400" dirty="0">
              <a:ln w="0"/>
              <a:solidFill>
                <a:srgbClr val="C0000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流量特性</a:t>
            </a:r>
            <a:endParaRPr lang="en-US" altLang="zh-CN" sz="2400" dirty="0">
              <a:ln w="0"/>
              <a:solidFill>
                <a:srgbClr val="C00000"/>
              </a:solidFill>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压力特性</a:t>
            </a:r>
            <a:endParaRPr lang="en-US" altLang="zh-CN" sz="2400" dirty="0">
              <a:ln w="0"/>
              <a:solidFill>
                <a:srgbClr val="C0000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内泄漏特性</a:t>
            </a:r>
            <a:endParaRPr lang="zh-CN" altLang="en-US" sz="2400" dirty="0">
              <a:ln w="0"/>
              <a:solidFill>
                <a:srgbClr val="C00000"/>
              </a:solidFill>
              <a:latin typeface="黑体" panose="02010609060101010101" pitchFamily="49" charset="-122"/>
              <a:ea typeface="黑体" panose="02010609060101010101" pitchFamily="49" charset="-122"/>
            </a:endParaRPr>
          </a:p>
        </p:txBody>
      </p:sp>
      <p:sp>
        <p:nvSpPr>
          <p:cNvPr id="7" name="矩形 6"/>
          <p:cNvSpPr/>
          <p:nvPr/>
        </p:nvSpPr>
        <p:spPr>
          <a:xfrm>
            <a:off x="575099" y="3140599"/>
            <a:ext cx="1415772"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动态特性</a:t>
            </a:r>
            <a:endPar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sp>
        <p:nvSpPr>
          <p:cNvPr id="8" name="矩形 7"/>
          <p:cNvSpPr/>
          <p:nvPr/>
        </p:nvSpPr>
        <p:spPr>
          <a:xfrm>
            <a:off x="2243699" y="3153906"/>
            <a:ext cx="1762021" cy="461665"/>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频率特性</a:t>
            </a:r>
            <a:endParaRPr lang="en-US" altLang="zh-CN" sz="2400" dirty="0">
              <a:ln w="0"/>
              <a:solidFill>
                <a:srgbClr val="C00000"/>
              </a:solidFill>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stretch>
            <a:fillRect/>
          </a:stretch>
        </p:blipFill>
        <p:spPr>
          <a:xfrm>
            <a:off x="1403782" y="4005064"/>
            <a:ext cx="4223399" cy="2603900"/>
          </a:xfrm>
          <a:prstGeom prst="rect">
            <a:avLst/>
          </a:prstGeom>
        </p:spPr>
      </p:pic>
      <p:sp>
        <p:nvSpPr>
          <p:cNvPr id="10" name="矩形 9"/>
          <p:cNvSpPr/>
          <p:nvPr/>
        </p:nvSpPr>
        <p:spPr>
          <a:xfrm>
            <a:off x="6444208" y="1700808"/>
            <a:ext cx="1728297" cy="4524315"/>
          </a:xfrm>
          <a:prstGeom prst="rect">
            <a:avLst/>
          </a:prstGeom>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marL="342900" indent="-342900">
              <a:buFont typeface="Wingdings" panose="05000000000000000000" pitchFamily="2" charset="2"/>
              <a:buChar char="Ø"/>
            </a:pPr>
            <a:r>
              <a:rPr lang="zh-CN" altLang="en-US" dirty="0">
                <a:ln w="0"/>
                <a:solidFill>
                  <a:schemeClr val="accent2"/>
                </a:solidFill>
                <a:latin typeface="+mn-ea"/>
              </a:rPr>
              <a:t>控制流量</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额定流量</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流量增益</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空载流量</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内泄漏</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负载压降</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阀压降</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线性度</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对称度</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滞环</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遮盖度</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压力增益</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零位</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零偏</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零漂</a:t>
            </a:r>
            <a:endParaRPr lang="en-US" altLang="zh-CN" dirty="0">
              <a:ln w="0"/>
              <a:solidFill>
                <a:schemeClr val="accent2"/>
              </a:solidFill>
              <a:latin typeface="+mn-ea"/>
            </a:endParaRPr>
          </a:p>
          <a:p>
            <a:pPr marL="342900" indent="-342900">
              <a:buFont typeface="Wingdings" panose="05000000000000000000" pitchFamily="2" charset="2"/>
              <a:buChar char="Ø"/>
            </a:pPr>
            <a:r>
              <a:rPr lang="zh-CN" altLang="en-US" dirty="0">
                <a:ln w="0"/>
                <a:solidFill>
                  <a:schemeClr val="accent2"/>
                </a:solidFill>
                <a:latin typeface="+mn-ea"/>
              </a:rPr>
              <a:t>频率响应</a:t>
            </a:r>
            <a:endParaRPr lang="zh-CN" altLang="en-US" dirty="0">
              <a:ln w="0"/>
              <a:solidFill>
                <a:schemeClr val="accent2"/>
              </a:solidFill>
              <a:latin typeface="+mn-ea"/>
            </a:endParaRPr>
          </a:p>
        </p:txBody>
      </p:sp>
      <p:sp>
        <p:nvSpPr>
          <p:cNvPr id="11" name="矩形 10"/>
          <p:cNvSpPr/>
          <p:nvPr/>
        </p:nvSpPr>
        <p:spPr>
          <a:xfrm>
            <a:off x="6741324" y="1196752"/>
            <a:ext cx="1210588" cy="400110"/>
          </a:xfrm>
          <a:prstGeom prst="rect">
            <a:avLst/>
          </a:prstGeom>
          <a:noFill/>
        </p:spPr>
        <p:txBody>
          <a:bodyPr wrap="none" lIns="91440" tIns="45720" rIns="91440" bIns="45720">
            <a:spAutoFit/>
          </a:bodyPr>
          <a:lstStyle/>
          <a:p>
            <a:pPr algn="ctr"/>
            <a:r>
              <a:rPr lang="zh-CN" altLang="en-US" sz="2000" dirty="0">
                <a:ln w="0"/>
                <a:effectLst>
                  <a:outerShdw blurRad="38100" dist="19050" dir="2700000" algn="tl" rotWithShape="0">
                    <a:schemeClr val="dk1">
                      <a:alpha val="40000"/>
                    </a:schemeClr>
                  </a:outerShdw>
                </a:effectLst>
                <a:latin typeface="+mn-ea"/>
                <a:ea typeface="+mn-ea"/>
              </a:rPr>
              <a:t>主要参数</a:t>
            </a:r>
            <a:endParaRPr lang="zh-CN" altLang="en-US" sz="2000" dirty="0">
              <a:ln w="0"/>
              <a:effectLst>
                <a:outerShdw blurRad="38100" dist="19050" dir="2700000" algn="tl" rotWithShape="0">
                  <a:schemeClr val="dk1">
                    <a:alpha val="40000"/>
                  </a:schemeClr>
                </a:outerShdw>
              </a:effectLst>
              <a:latin typeface="+mn-ea"/>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0060"/>
            <a:ext cx="6476256" cy="620688"/>
          </a:xfrm>
        </p:spPr>
        <p:txBody>
          <a:bodyPr/>
          <a:lstStyle/>
          <a:p>
            <a:r>
              <a:rPr lang="zh-CN" altLang="en-US" sz="3200" dirty="0">
                <a:latin typeface="黑体" panose="02010609060101010101" pitchFamily="49" charset="-122"/>
                <a:ea typeface="黑体" panose="02010609060101010101" pitchFamily="49" charset="-122"/>
              </a:rPr>
              <a:t>电液伺服阀</a:t>
            </a:r>
            <a:endParaRPr lang="en-US" sz="3200" dirty="0">
              <a:latin typeface="黑体" panose="02010609060101010101" pitchFamily="49" charset="-122"/>
              <a:ea typeface="黑体" panose="02010609060101010101" pitchFamily="49" charset="-122"/>
            </a:endParaRPr>
          </a:p>
        </p:txBody>
      </p:sp>
      <p:sp>
        <p:nvSpPr>
          <p:cNvPr id="6" name="Content Placeholder 2"/>
          <p:cNvSpPr>
            <a:spLocks noGrp="1"/>
          </p:cNvSpPr>
          <p:nvPr>
            <p:ph idx="1"/>
          </p:nvPr>
        </p:nvSpPr>
        <p:spPr>
          <a:xfrm>
            <a:off x="395536" y="764703"/>
            <a:ext cx="8352928" cy="432049"/>
          </a:xfrm>
        </p:spPr>
        <p:txBody>
          <a:bodyPr/>
          <a:lstStyle/>
          <a:p>
            <a:pPr algn="just">
              <a:buFont typeface="Wingdings" panose="05000000000000000000" pitchFamily="2" charset="2"/>
              <a:buChar char="q"/>
            </a:pPr>
            <a:r>
              <a:rPr lang="zh-CN" altLang="en-US" sz="2400" dirty="0">
                <a:solidFill>
                  <a:schemeClr val="accent2"/>
                </a:solidFill>
                <a:latin typeface="黑体" panose="02010609060101010101" pitchFamily="49" charset="-122"/>
                <a:ea typeface="黑体" panose="02010609060101010101" pitchFamily="49" charset="-122"/>
              </a:rPr>
              <a:t>电液伺服阀的特性分析</a:t>
            </a:r>
            <a:endParaRPr lang="en-US" altLang="zh-CN" sz="2400" dirty="0">
              <a:solidFill>
                <a:schemeClr val="accent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5" name="矩形 4"/>
              <p:cNvSpPr/>
              <p:nvPr/>
            </p:nvSpPr>
            <p:spPr>
              <a:xfrm>
                <a:off x="1961736" y="1196752"/>
                <a:ext cx="4671535" cy="461665"/>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zh-CN" altLang="en-US" sz="2400" dirty="0">
                    <a:ln w="0"/>
                    <a:solidFill>
                      <a:srgbClr val="C00000"/>
                    </a:solidFill>
                    <a:latin typeface="黑体" panose="02010609060101010101" pitchFamily="49" charset="-122"/>
                    <a:ea typeface="黑体" panose="02010609060101010101" pitchFamily="49" charset="-122"/>
                  </a:rPr>
                  <a:t>伺服阀流量</a:t>
                </a:r>
                <a:r>
                  <a:rPr lang="en-US" altLang="zh-CN" sz="2400" dirty="0">
                    <a:ln w="0"/>
                    <a:solidFill>
                      <a:srgbClr val="C00000"/>
                    </a:solidFill>
                    <a:latin typeface="黑体" panose="02010609060101010101" pitchFamily="49" charset="-122"/>
                    <a:ea typeface="黑体" panose="02010609060101010101" pitchFamily="49" charset="-122"/>
                  </a:rPr>
                  <a:t>-</a:t>
                </a:r>
                <a:r>
                  <a:rPr lang="zh-CN" altLang="en-US" sz="2400" dirty="0">
                    <a:ln w="0"/>
                    <a:solidFill>
                      <a:srgbClr val="C00000"/>
                    </a:solidFill>
                    <a:latin typeface="黑体" panose="02010609060101010101" pitchFamily="49" charset="-122"/>
                    <a:ea typeface="黑体" panose="02010609060101010101" pitchFamily="49" charset="-122"/>
                  </a:rPr>
                  <a:t>压力特性 </a:t>
                </a:r>
                <a14:m>
                  <m:oMath xmlns:m="http://schemas.openxmlformats.org/officeDocument/2006/math">
                    <m:sSub>
                      <m:sSubPr>
                        <m:ctrlPr>
                          <a:rPr lang="en-US" altLang="zh-CN" sz="2400" i="1" smtClean="0">
                            <a:ln w="0"/>
                            <a:solidFill>
                              <a:srgbClr val="C00000"/>
                            </a:solidFill>
                            <a:latin typeface="Cambria Math" panose="02040503050406030204" pitchFamily="18" charset="0"/>
                            <a:ea typeface="黑体" panose="02010609060101010101" pitchFamily="49" charset="-122"/>
                          </a:rPr>
                        </m:ctrlPr>
                      </m:sSubPr>
                      <m:e>
                        <m:r>
                          <a:rPr lang="en-US" altLang="zh-CN" sz="2400" b="0" i="1" smtClean="0">
                            <a:ln w="0"/>
                            <a:solidFill>
                              <a:srgbClr val="C00000"/>
                            </a:solidFill>
                            <a:latin typeface="Cambria Math" panose="02040503050406030204" pitchFamily="18" charset="0"/>
                            <a:ea typeface="黑体" panose="02010609060101010101" pitchFamily="49" charset="-122"/>
                          </a:rPr>
                          <m:t>𝑞</m:t>
                        </m:r>
                      </m:e>
                      <m:sub>
                        <m:r>
                          <a:rPr lang="en-US" altLang="zh-CN" sz="2400" b="0" i="1" smtClean="0">
                            <a:ln w="0"/>
                            <a:solidFill>
                              <a:srgbClr val="C00000"/>
                            </a:solidFill>
                            <a:latin typeface="Cambria Math" panose="02040503050406030204" pitchFamily="18" charset="0"/>
                            <a:ea typeface="黑体" panose="02010609060101010101" pitchFamily="49" charset="-122"/>
                          </a:rPr>
                          <m:t>𝐿</m:t>
                        </m:r>
                      </m:sub>
                    </m:sSub>
                  </m:oMath>
                </a14:m>
                <a:r>
                  <a:rPr lang="en-US" altLang="zh-CN" sz="2400" dirty="0">
                    <a:ln w="0"/>
                    <a:solidFill>
                      <a:srgbClr val="C00000"/>
                    </a:solidFill>
                    <a:latin typeface="黑体" panose="02010609060101010101" pitchFamily="49" charset="-122"/>
                    <a:ea typeface="黑体" panose="02010609060101010101" pitchFamily="49" charset="-122"/>
                  </a:rPr>
                  <a:t>--</a:t>
                </a:r>
                <a14:m>
                  <m:oMath xmlns:m="http://schemas.openxmlformats.org/officeDocument/2006/math">
                    <m:sSub>
                      <m:sSubPr>
                        <m:ctrlPr>
                          <a:rPr lang="en-US" altLang="zh-CN" sz="2400" i="1">
                            <a:ln w="0"/>
                            <a:solidFill>
                              <a:srgbClr val="C00000"/>
                            </a:solidFill>
                            <a:latin typeface="Cambria Math" panose="02040503050406030204" pitchFamily="18" charset="0"/>
                            <a:ea typeface="黑体" panose="02010609060101010101" pitchFamily="49" charset="-122"/>
                          </a:rPr>
                        </m:ctrlPr>
                      </m:sSubPr>
                      <m:e>
                        <m:r>
                          <a:rPr lang="en-US" altLang="zh-CN" sz="2400" b="0" i="1" smtClean="0">
                            <a:ln w="0"/>
                            <a:solidFill>
                              <a:srgbClr val="C00000"/>
                            </a:solidFill>
                            <a:latin typeface="Cambria Math" panose="02040503050406030204" pitchFamily="18" charset="0"/>
                            <a:ea typeface="黑体" panose="02010609060101010101" pitchFamily="49" charset="-122"/>
                          </a:rPr>
                          <m:t>𝑃</m:t>
                        </m:r>
                      </m:e>
                      <m:sub>
                        <m:r>
                          <a:rPr lang="en-US" altLang="zh-CN" sz="2400" i="1">
                            <a:ln w="0"/>
                            <a:solidFill>
                              <a:srgbClr val="C00000"/>
                            </a:solidFill>
                            <a:latin typeface="Cambria Math" panose="02040503050406030204" pitchFamily="18" charset="0"/>
                            <a:ea typeface="黑体" panose="02010609060101010101" pitchFamily="49" charset="-122"/>
                          </a:rPr>
                          <m:t>𝐿</m:t>
                        </m:r>
                      </m:sub>
                    </m:sSub>
                  </m:oMath>
                </a14:m>
                <a:endParaRPr lang="en-US" altLang="zh-CN" sz="2400" dirty="0">
                  <a:ln w="0"/>
                  <a:solidFill>
                    <a:srgbClr val="C00000"/>
                  </a:solidFill>
                  <a:latin typeface="黑体" panose="02010609060101010101" pitchFamily="49" charset="-122"/>
                  <a:ea typeface="黑体" panose="02010609060101010101" pitchFamily="49" charset="-122"/>
                </a:endParaRPr>
              </a:p>
            </p:txBody>
          </p:sp>
        </mc:Choice>
        <mc:Fallback>
          <p:sp>
            <p:nvSpPr>
              <p:cNvPr id="5" name="矩形 4"/>
              <p:cNvSpPr>
                <a:spLocks noRot="1" noChangeAspect="1" noMove="1" noResize="1" noEditPoints="1" noAdjustHandles="1" noChangeArrowheads="1" noChangeShapeType="1" noTextEdit="1"/>
              </p:cNvSpPr>
              <p:nvPr/>
            </p:nvSpPr>
            <p:spPr>
              <a:xfrm>
                <a:off x="1961736" y="1196752"/>
                <a:ext cx="4671535" cy="461665"/>
              </a:xfrm>
              <a:prstGeom prst="rect">
                <a:avLst/>
              </a:prstGeom>
              <a:blipFill rotWithShape="1">
                <a:blip r:embed="rId1"/>
                <a:stretch>
                  <a:fillRect l="-5" t="-89" r="1" b="94"/>
                </a:stretch>
              </a:blipFill>
            </p:spPr>
            <p:txBody>
              <a:bodyPr/>
              <a:lstStyle/>
              <a:p>
                <a:r>
                  <a:rPr lang="zh-CN" altLang="en-US">
                    <a:noFill/>
                  </a:rPr>
                  <a:t> </a:t>
                </a:r>
              </a:p>
            </p:txBody>
          </p:sp>
        </mc:Fallback>
      </mc:AlternateContent>
      <p:sp>
        <p:nvSpPr>
          <p:cNvPr id="14" name="矩形 13"/>
          <p:cNvSpPr/>
          <p:nvPr/>
        </p:nvSpPr>
        <p:spPr>
          <a:xfrm>
            <a:off x="539552" y="1224383"/>
            <a:ext cx="1422184"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rPr>
              <a:t>静态特性</a:t>
            </a:r>
            <a:endParaRPr lang="zh-CN" altLang="en-US" sz="2400" dirty="0">
              <a:ln w="0"/>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2"/>
          <a:stretch>
            <a:fillRect/>
          </a:stretch>
        </p:blipFill>
        <p:spPr>
          <a:xfrm>
            <a:off x="419240" y="1763582"/>
            <a:ext cx="2409444" cy="2703145"/>
          </a:xfrm>
          <a:prstGeom prst="rect">
            <a:avLst/>
          </a:prstGeom>
        </p:spPr>
      </p:pic>
      <p:sp>
        <p:nvSpPr>
          <p:cNvPr id="11" name="Content Placeholder 2"/>
          <p:cNvSpPr txBox="1"/>
          <p:nvPr/>
        </p:nvSpPr>
        <p:spPr bwMode="auto">
          <a:xfrm>
            <a:off x="612218" y="4482575"/>
            <a:ext cx="2699035" cy="34992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kern="0" dirty="0">
                <a:latin typeface="黑体" panose="02010609060101010101" pitchFamily="49" charset="-122"/>
                <a:ea typeface="黑体" panose="02010609060101010101" pitchFamily="49" charset="-122"/>
              </a:rPr>
              <a:t>图 零开口伺服阀计算简图</a:t>
            </a:r>
            <a:endParaRPr lang="en-US" altLang="zh-CN" sz="1600" kern="0"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5" name="Content Placeholder 2"/>
              <p:cNvSpPr txBox="1"/>
              <p:nvPr/>
            </p:nvSpPr>
            <p:spPr bwMode="auto">
              <a:xfrm>
                <a:off x="3299523" y="1658417"/>
                <a:ext cx="5032591" cy="150829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kern="0" dirty="0">
                    <a:latin typeface="黑体" panose="02010609060101010101" pitchFamily="49" charset="-122"/>
                    <a:ea typeface="黑体" panose="02010609060101010101" pitchFamily="49" charset="-122"/>
                  </a:rPr>
                  <a:t>假定阀口领边锋利，油源压力稳定，油液理想液体</a:t>
                </a:r>
                <a:endParaRPr lang="en-US" altLang="zh-CN" sz="1600" kern="0" dirty="0">
                  <a:latin typeface="黑体" panose="02010609060101010101" pitchFamily="49" charset="-122"/>
                  <a:ea typeface="黑体" panose="02010609060101010101" pitchFamily="49" charset="-122"/>
                </a:endParaRPr>
              </a:p>
              <a:p>
                <a:pPr marL="0" indent="0">
                  <a:buNone/>
                </a:pPr>
                <a:r>
                  <a:rPr lang="zh-CN" altLang="en-US" sz="1600" kern="0" dirty="0">
                    <a:latin typeface="黑体" panose="02010609060101010101" pitchFamily="49" charset="-122"/>
                    <a:ea typeface="黑体" panose="02010609060101010101" pitchFamily="49" charset="-122"/>
                  </a:rPr>
                  <a:t>阀芯阀套径向间隙忽略，执行元件为双杆液压缸</a:t>
                </a:r>
                <a:endParaRPr lang="en-US" altLang="zh-CN" sz="1600" kern="0" dirty="0">
                  <a:latin typeface="黑体" panose="02010609060101010101" pitchFamily="49" charset="-122"/>
                  <a:ea typeface="黑体" panose="02010609060101010101" pitchFamily="49" charset="-122"/>
                </a:endParaRPr>
              </a:p>
              <a:p>
                <a:pPr marL="0" indent="0">
                  <a:buNone/>
                </a:pPr>
                <a:r>
                  <a:rPr lang="zh-CN" altLang="en-US" sz="1600" kern="0" dirty="0">
                    <a:latin typeface="黑体" panose="02010609060101010101" pitchFamily="49" charset="-122"/>
                    <a:ea typeface="黑体" panose="02010609060101010101" pitchFamily="49" charset="-122"/>
                  </a:rPr>
                  <a:t>阀芯向右移动，阀口</a:t>
                </a:r>
                <a:r>
                  <a:rPr lang="en-US" altLang="zh-CN" sz="1600" kern="0" dirty="0">
                    <a:latin typeface="黑体" panose="02010609060101010101" pitchFamily="49" charset="-122"/>
                    <a:ea typeface="黑体" panose="02010609060101010101" pitchFamily="49" charset="-122"/>
                  </a:rPr>
                  <a:t>1</a:t>
                </a:r>
                <a:r>
                  <a:rPr lang="zh-CN" altLang="en-US" sz="1600" kern="0" dirty="0">
                    <a:latin typeface="黑体" panose="02010609060101010101" pitchFamily="49" charset="-122"/>
                    <a:ea typeface="黑体" panose="02010609060101010101" pitchFamily="49" charset="-122"/>
                  </a:rPr>
                  <a:t>、</a:t>
                </a:r>
                <a:r>
                  <a:rPr lang="en-US" altLang="zh-CN" sz="1600" kern="0" dirty="0">
                    <a:latin typeface="黑体" panose="02010609060101010101" pitchFamily="49" charset="-122"/>
                    <a:ea typeface="黑体" panose="02010609060101010101" pitchFamily="49" charset="-122"/>
                  </a:rPr>
                  <a:t>3</a:t>
                </a:r>
                <a:r>
                  <a:rPr lang="zh-CN" altLang="en-US" sz="1600" kern="0" dirty="0">
                    <a:latin typeface="黑体" panose="02010609060101010101" pitchFamily="49" charset="-122"/>
                    <a:ea typeface="黑体" panose="02010609060101010101" pitchFamily="49" charset="-122"/>
                  </a:rPr>
                  <a:t>打开，</a:t>
                </a:r>
                <a:r>
                  <a:rPr lang="en-US" altLang="zh-CN" sz="1600" kern="0" dirty="0">
                    <a:latin typeface="黑体" panose="02010609060101010101" pitchFamily="49" charset="-122"/>
                    <a:ea typeface="黑体" panose="02010609060101010101" pitchFamily="49" charset="-122"/>
                  </a:rPr>
                  <a:t>2</a:t>
                </a:r>
                <a:r>
                  <a:rPr lang="zh-CN" altLang="en-US" sz="1600" kern="0" dirty="0">
                    <a:latin typeface="黑体" panose="02010609060101010101" pitchFamily="49" charset="-122"/>
                    <a:ea typeface="黑体" panose="02010609060101010101" pitchFamily="49" charset="-122"/>
                  </a:rPr>
                  <a:t>、</a:t>
                </a:r>
                <a:r>
                  <a:rPr lang="en-US" altLang="zh-CN" sz="1600" kern="0" dirty="0">
                    <a:latin typeface="黑体" panose="02010609060101010101" pitchFamily="49" charset="-122"/>
                    <a:ea typeface="黑体" panose="02010609060101010101" pitchFamily="49" charset="-122"/>
                  </a:rPr>
                  <a:t>4</a:t>
                </a:r>
                <a:r>
                  <a:rPr lang="zh-CN" altLang="en-US" sz="1600" kern="0" dirty="0">
                    <a:latin typeface="黑体" panose="02010609060101010101" pitchFamily="49" charset="-122"/>
                    <a:ea typeface="黑体" panose="02010609060101010101" pitchFamily="49" charset="-122"/>
                  </a:rPr>
                  <a:t>关闭，</a:t>
                </a:r>
                <a:endParaRPr lang="en-US" altLang="zh-CN" sz="1600" kern="0" dirty="0">
                  <a:latin typeface="黑体" panose="02010609060101010101" pitchFamily="49" charset="-122"/>
                  <a:ea typeface="黑体" panose="02010609060101010101" pitchFamily="49" charset="-122"/>
                </a:endParaRPr>
              </a:p>
              <a:p>
                <a:pPr marL="0" indent="0">
                  <a:buNone/>
                </a:pPr>
                <a:r>
                  <a:rPr lang="zh-CN" altLang="en-US" sz="1600" kern="0" dirty="0">
                    <a:latin typeface="黑体" panose="02010609060101010101" pitchFamily="49" charset="-122"/>
                    <a:ea typeface="黑体" panose="02010609060101010101" pitchFamily="49" charset="-122"/>
                  </a:rPr>
                  <a:t>伺服阀在进出有路上各有一个节流开口，</a:t>
                </a:r>
                <a:endParaRPr lang="en-US" altLang="zh-CN" sz="1600" kern="0" dirty="0">
                  <a:latin typeface="黑体" panose="02010609060101010101" pitchFamily="49" charset="-122"/>
                  <a:ea typeface="黑体" panose="02010609060101010101" pitchFamily="49" charset="-122"/>
                </a:endParaRPr>
              </a:p>
              <a:p>
                <a:pPr marL="0" indent="0">
                  <a:buNone/>
                </a:pPr>
                <a:r>
                  <a:rPr lang="zh-CN" altLang="en-US" sz="1600" kern="0" dirty="0">
                    <a:latin typeface="黑体" panose="02010609060101010101" pitchFamily="49" charset="-122"/>
                    <a:ea typeface="黑体" panose="02010609060101010101" pitchFamily="49" charset="-122"/>
                  </a:rPr>
                  <a:t>进油开口处压力从</a:t>
                </a:r>
                <a14:m>
                  <m:oMath xmlns:m="http://schemas.openxmlformats.org/officeDocument/2006/math">
                    <m:sSub>
                      <m:sSubPr>
                        <m:ctrlPr>
                          <a:rPr lang="en-US" altLang="zh-CN" sz="160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𝑃</m:t>
                        </m:r>
                      </m:e>
                      <m:sub>
                        <m:r>
                          <a:rPr lang="en-US" altLang="zh-CN" sz="1600" b="0" i="1" kern="0" smtClean="0">
                            <a:latin typeface="Cambria Math" panose="02040503050406030204" pitchFamily="18" charset="0"/>
                            <a:ea typeface="黑体" panose="02010609060101010101" pitchFamily="49" charset="-122"/>
                          </a:rPr>
                          <m:t>𝑃</m:t>
                        </m:r>
                      </m:sub>
                    </m:sSub>
                    <m:r>
                      <a:rPr lang="zh-CN" altLang="en-US" sz="1600" i="1" kern="0">
                        <a:latin typeface="Cambria Math" panose="02040503050406030204" pitchFamily="18" charset="0"/>
                        <a:ea typeface="黑体" panose="02010609060101010101" pitchFamily="49" charset="-122"/>
                      </a:rPr>
                      <m:t>降</m:t>
                    </m:r>
                  </m:oMath>
                </a14:m>
                <a:r>
                  <a:rPr lang="zh-CN" altLang="en-US" sz="1600" kern="0" dirty="0">
                    <a:latin typeface="黑体" panose="02010609060101010101" pitchFamily="49" charset="-122"/>
                    <a:ea typeface="黑体" panose="02010609060101010101" pitchFamily="49" charset="-122"/>
                  </a:rPr>
                  <a:t>为</a:t>
                </a:r>
                <a14:m>
                  <m:oMath xmlns:m="http://schemas.openxmlformats.org/officeDocument/2006/math">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𝑃</m:t>
                        </m:r>
                      </m:e>
                      <m:sub>
                        <m:r>
                          <a:rPr lang="en-US" altLang="zh-CN" sz="1600" b="0" i="1" kern="0" smtClean="0">
                            <a:latin typeface="Cambria Math" panose="02040503050406030204" pitchFamily="18" charset="0"/>
                            <a:ea typeface="黑体" panose="02010609060101010101" pitchFamily="49" charset="-122"/>
                          </a:rPr>
                          <m:t>1</m:t>
                        </m:r>
                      </m:sub>
                    </m:sSub>
                  </m:oMath>
                </a14:m>
                <a:r>
                  <a:rPr lang="zh-CN" altLang="en-US" sz="1600" kern="0" dirty="0">
                    <a:latin typeface="黑体" panose="02010609060101010101" pitchFamily="49" charset="-122"/>
                    <a:ea typeface="黑体" panose="02010609060101010101" pitchFamily="49" charset="-122"/>
                  </a:rPr>
                  <a:t>，回油开口处从</a:t>
                </a:r>
                <a14:m>
                  <m:oMath xmlns:m="http://schemas.openxmlformats.org/officeDocument/2006/math">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𝑃</m:t>
                        </m:r>
                      </m:e>
                      <m:sub>
                        <m:r>
                          <a:rPr lang="en-US" altLang="zh-CN" sz="1600" b="0" i="1" kern="0" smtClean="0">
                            <a:latin typeface="Cambria Math" panose="02040503050406030204" pitchFamily="18" charset="0"/>
                            <a:ea typeface="黑体" panose="02010609060101010101" pitchFamily="49" charset="-122"/>
                          </a:rPr>
                          <m:t>2</m:t>
                        </m:r>
                      </m:sub>
                    </m:sSub>
                  </m:oMath>
                </a14:m>
                <a:r>
                  <a:rPr lang="zh-CN" altLang="en-US" sz="1600" kern="0" dirty="0">
                    <a:latin typeface="黑体" panose="02010609060101010101" pitchFamily="49" charset="-122"/>
                    <a:ea typeface="黑体" panose="02010609060101010101" pitchFamily="49" charset="-122"/>
                  </a:rPr>
                  <a:t>降为零</a:t>
                </a:r>
                <a:endParaRPr lang="en-US" altLang="zh-CN" sz="1600" kern="0" dirty="0">
                  <a:latin typeface="黑体" panose="02010609060101010101" pitchFamily="49" charset="-122"/>
                  <a:ea typeface="黑体" panose="02010609060101010101" pitchFamily="49" charset="-122"/>
                </a:endParaRPr>
              </a:p>
            </p:txBody>
          </p:sp>
        </mc:Choice>
        <mc:Fallback>
          <p:sp>
            <p:nvSpPr>
              <p:cNvPr id="15" name="Content Placeholder 2"/>
              <p:cNvSpPr txBox="1">
                <a:spLocks noRot="1" noChangeAspect="1" noMove="1" noResize="1" noEditPoints="1" noAdjustHandles="1" noChangeArrowheads="1" noChangeShapeType="1" noTextEdit="1"/>
              </p:cNvSpPr>
              <p:nvPr/>
            </p:nvSpPr>
            <p:spPr bwMode="auto">
              <a:xfrm>
                <a:off x="3299523" y="1658417"/>
                <a:ext cx="5032591" cy="1508293"/>
              </a:xfrm>
              <a:prstGeom prst="rect">
                <a:avLst/>
              </a:prstGeom>
              <a:blipFill rotWithShape="1">
                <a:blip r:embed="rId3"/>
                <a:stretch>
                  <a:fillRect l="-1" t="-29" r="6" b="40"/>
                </a:stretch>
              </a:blipFill>
              <a:ln w="9525">
                <a:noFill/>
                <a:miter lim="8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Content Placeholder 2"/>
              <p:cNvSpPr txBox="1"/>
              <p:nvPr/>
            </p:nvSpPr>
            <p:spPr bwMode="auto">
              <a:xfrm>
                <a:off x="3248865" y="3115155"/>
                <a:ext cx="5032591" cy="1101764"/>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altLang="zh-CN" sz="160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𝑞</m:t>
                          </m:r>
                        </m:e>
                        <m:sub>
                          <m:r>
                            <a:rPr lang="en-US" altLang="zh-CN" sz="1600" b="0" i="1" kern="0" smtClean="0">
                              <a:latin typeface="Cambria Math" panose="02040503050406030204" pitchFamily="18" charset="0"/>
                              <a:ea typeface="黑体" panose="02010609060101010101" pitchFamily="49" charset="-122"/>
                            </a:rPr>
                            <m:t>𝑃</m:t>
                          </m:r>
                        </m:sub>
                      </m:sSub>
                      <m:r>
                        <a:rPr lang="en-US" altLang="zh-CN" sz="1600" b="0" i="1" kern="0" smtClean="0">
                          <a:latin typeface="Cambria Math" panose="02040503050406030204" pitchFamily="18" charset="0"/>
                          <a:ea typeface="黑体" panose="02010609060101010101" pitchFamily="49" charset="-122"/>
                        </a:rPr>
                        <m:t>=</m:t>
                      </m:r>
                      <m:sSub>
                        <m:sSubPr>
                          <m:ctrlPr>
                            <a:rPr lang="en-US" altLang="zh-CN" sz="1600" b="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𝑞</m:t>
                          </m:r>
                        </m:e>
                        <m:sub>
                          <m:r>
                            <a:rPr lang="en-US" altLang="zh-CN" sz="1600" b="0" i="1" kern="0" smtClean="0">
                              <a:latin typeface="Cambria Math" panose="02040503050406030204" pitchFamily="18" charset="0"/>
                              <a:ea typeface="黑体" panose="02010609060101010101" pitchFamily="49" charset="-122"/>
                            </a:rPr>
                            <m:t>1</m:t>
                          </m:r>
                        </m:sub>
                      </m:sSub>
                      <m:r>
                        <a:rPr lang="en-US" altLang="zh-CN" sz="1600" b="0" i="1" kern="0" smtClean="0">
                          <a:latin typeface="Cambria Math" panose="02040503050406030204" pitchFamily="18" charset="0"/>
                          <a:ea typeface="黑体" panose="02010609060101010101" pitchFamily="49" charset="-122"/>
                        </a:rPr>
                        <m:t>=</m:t>
                      </m:r>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𝑞</m:t>
                          </m:r>
                        </m:e>
                        <m:sub>
                          <m:r>
                            <a:rPr lang="en-US" altLang="zh-CN" sz="1600" b="0" i="1" kern="0" smtClean="0">
                              <a:latin typeface="Cambria Math" panose="02040503050406030204" pitchFamily="18" charset="0"/>
                              <a:ea typeface="黑体" panose="02010609060101010101" pitchFamily="49" charset="-122"/>
                            </a:rPr>
                            <m:t>𝐿</m:t>
                          </m:r>
                        </m:sub>
                      </m:sSub>
                      <m:r>
                        <a:rPr lang="en-US" altLang="zh-CN" sz="1600" b="0" i="1" kern="0" smtClean="0">
                          <a:latin typeface="Cambria Math" panose="02040503050406030204" pitchFamily="18" charset="0"/>
                          <a:ea typeface="黑体" panose="02010609060101010101" pitchFamily="49" charset="-122"/>
                        </a:rPr>
                        <m:t>=</m:t>
                      </m:r>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𝑞</m:t>
                          </m:r>
                        </m:e>
                        <m:sub>
                          <m:r>
                            <a:rPr lang="en-US" altLang="zh-CN" sz="1600" b="0" i="1" kern="0" smtClean="0">
                              <a:latin typeface="Cambria Math" panose="02040503050406030204" pitchFamily="18" charset="0"/>
                              <a:ea typeface="黑体" panose="02010609060101010101" pitchFamily="49" charset="-122"/>
                            </a:rPr>
                            <m:t>3</m:t>
                          </m:r>
                        </m:sub>
                      </m:sSub>
                    </m:oMath>
                  </m:oMathPara>
                </a14:m>
                <a:endParaRPr lang="en-US" altLang="zh-CN" sz="1600" kern="0" dirty="0">
                  <a:latin typeface="黑体" panose="02010609060101010101" pitchFamily="49" charset="-122"/>
                  <a:ea typeface="黑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𝑞</m:t>
                          </m:r>
                        </m:e>
                        <m:sub>
                          <m:r>
                            <a:rPr lang="en-US" altLang="zh-CN" sz="1600" i="1" kern="0">
                              <a:latin typeface="Cambria Math" panose="02040503050406030204" pitchFamily="18" charset="0"/>
                              <a:ea typeface="黑体" panose="02010609060101010101" pitchFamily="49" charset="-122"/>
                            </a:rPr>
                            <m:t>1</m:t>
                          </m:r>
                        </m:sub>
                      </m:sSub>
                      <m:r>
                        <a:rPr lang="en-US" altLang="zh-CN" sz="1600" i="1" kern="0">
                          <a:latin typeface="Cambria Math" panose="02040503050406030204" pitchFamily="18" charset="0"/>
                          <a:ea typeface="黑体" panose="02010609060101010101" pitchFamily="49" charset="-122"/>
                        </a:rPr>
                        <m:t>=</m:t>
                      </m:r>
                      <m:sSub>
                        <m:sSubPr>
                          <m:ctrlPr>
                            <a:rPr lang="en-US" altLang="zh-CN" sz="160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𝐶</m:t>
                          </m:r>
                        </m:e>
                        <m:sub>
                          <m:r>
                            <a:rPr lang="en-US" altLang="zh-CN" sz="1600" b="0" i="1" kern="0" smtClean="0">
                              <a:latin typeface="Cambria Math" panose="02040503050406030204" pitchFamily="18" charset="0"/>
                              <a:ea typeface="黑体" panose="02010609060101010101" pitchFamily="49" charset="-122"/>
                            </a:rPr>
                            <m:t>𝑑</m:t>
                          </m:r>
                        </m:sub>
                      </m:sSub>
                      <m:sSub>
                        <m:sSubPr>
                          <m:ctrlPr>
                            <a:rPr lang="en-US" altLang="zh-CN" sz="160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𝐴</m:t>
                          </m:r>
                        </m:e>
                        <m:sub>
                          <m:r>
                            <a:rPr lang="en-US" altLang="zh-CN" sz="1600" b="0" i="1" kern="0" smtClean="0">
                              <a:latin typeface="Cambria Math" panose="02040503050406030204" pitchFamily="18" charset="0"/>
                              <a:ea typeface="黑体" panose="02010609060101010101" pitchFamily="49" charset="-122"/>
                            </a:rPr>
                            <m:t>1</m:t>
                          </m:r>
                        </m:sub>
                      </m:sSub>
                      <m:rad>
                        <m:radPr>
                          <m:degHide m:val="on"/>
                          <m:ctrlPr>
                            <a:rPr lang="en-US" altLang="zh-CN" sz="1600" i="1" kern="0" smtClean="0">
                              <a:latin typeface="Cambria Math" panose="02040503050406030204" pitchFamily="18" charset="0"/>
                              <a:ea typeface="黑体" panose="02010609060101010101" pitchFamily="49" charset="-122"/>
                            </a:rPr>
                          </m:ctrlPr>
                        </m:radPr>
                        <m:deg/>
                        <m:e>
                          <m:f>
                            <m:fPr>
                              <m:ctrlPr>
                                <a:rPr lang="en-US" altLang="zh-CN" sz="1600" i="1" kern="0" smtClean="0">
                                  <a:latin typeface="Cambria Math" panose="02040503050406030204" pitchFamily="18" charset="0"/>
                                  <a:ea typeface="黑体" panose="02010609060101010101" pitchFamily="49" charset="-122"/>
                                </a:rPr>
                              </m:ctrlPr>
                            </m:fPr>
                            <m:num>
                              <m:r>
                                <a:rPr lang="en-US" altLang="zh-CN" sz="1600" b="0" i="1" kern="0" smtClean="0">
                                  <a:latin typeface="Cambria Math" panose="02040503050406030204" pitchFamily="18" charset="0"/>
                                  <a:ea typeface="黑体" panose="02010609060101010101" pitchFamily="49" charset="-122"/>
                                </a:rPr>
                                <m:t>2</m:t>
                              </m:r>
                            </m:num>
                            <m:den>
                              <m:r>
                                <a:rPr lang="zh-CN" altLang="en-US" sz="1600" i="1" kern="0" smtClean="0">
                                  <a:latin typeface="Cambria Math" panose="02040503050406030204" pitchFamily="18" charset="0"/>
                                  <a:ea typeface="黑体" panose="02010609060101010101" pitchFamily="49" charset="-122"/>
                                </a:rPr>
                                <m:t>𝜌</m:t>
                              </m:r>
                            </m:den>
                          </m:f>
                          <m:r>
                            <a:rPr lang="en-US" altLang="zh-CN" sz="1600" b="0" i="1" kern="0" smtClean="0">
                              <a:latin typeface="Cambria Math" panose="02040503050406030204" pitchFamily="18" charset="0"/>
                              <a:ea typeface="黑体" panose="02010609060101010101" pitchFamily="49" charset="-122"/>
                            </a:rPr>
                            <m:t>(</m:t>
                          </m:r>
                          <m:sSub>
                            <m:sSubPr>
                              <m:ctrlPr>
                                <a:rPr lang="en-US" altLang="zh-CN" sz="1600" b="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𝑝</m:t>
                              </m:r>
                            </m:e>
                            <m:sub>
                              <m:r>
                                <a:rPr lang="en-US" altLang="zh-CN" sz="1600" b="0" i="1" kern="0" smtClean="0">
                                  <a:latin typeface="Cambria Math" panose="02040503050406030204" pitchFamily="18" charset="0"/>
                                  <a:ea typeface="黑体" panose="02010609060101010101" pitchFamily="49" charset="-122"/>
                                </a:rPr>
                                <m:t>𝑃</m:t>
                              </m:r>
                            </m:sub>
                          </m:sSub>
                          <m:r>
                            <a:rPr lang="en-US" altLang="zh-CN" sz="1600" b="0" i="1" kern="0" smtClean="0">
                              <a:latin typeface="Cambria Math" panose="02040503050406030204" pitchFamily="18" charset="0"/>
                              <a:ea typeface="黑体" panose="02010609060101010101" pitchFamily="49" charset="-122"/>
                            </a:rPr>
                            <m:t>−</m:t>
                          </m:r>
                          <m:sSub>
                            <m:sSubPr>
                              <m:ctrlPr>
                                <a:rPr lang="en-US" altLang="zh-CN" sz="1600" b="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𝑝</m:t>
                              </m:r>
                            </m:e>
                            <m:sub>
                              <m:r>
                                <a:rPr lang="en-US" altLang="zh-CN" sz="1600" b="0" i="1" kern="0" smtClean="0">
                                  <a:latin typeface="Cambria Math" panose="02040503050406030204" pitchFamily="18" charset="0"/>
                                  <a:ea typeface="黑体" panose="02010609060101010101" pitchFamily="49" charset="-122"/>
                                </a:rPr>
                                <m:t>1</m:t>
                              </m:r>
                            </m:sub>
                          </m:sSub>
                          <m:r>
                            <a:rPr lang="en-US" altLang="zh-CN" sz="1600" b="0" i="1" kern="0" smtClean="0">
                              <a:latin typeface="Cambria Math" panose="02040503050406030204" pitchFamily="18" charset="0"/>
                              <a:ea typeface="黑体" panose="02010609060101010101" pitchFamily="49" charset="-122"/>
                            </a:rPr>
                            <m:t>)</m:t>
                          </m:r>
                        </m:e>
                      </m:rad>
                      <m:r>
                        <a:rPr lang="en-US" altLang="zh-CN" sz="1600" b="0" i="0" kern="0" smtClean="0">
                          <a:latin typeface="Cambria Math" panose="02040503050406030204" pitchFamily="18" charset="0"/>
                          <a:ea typeface="黑体" panose="02010609060101010101" pitchFamily="49" charset="-122"/>
                        </a:rPr>
                        <m:t>        </m:t>
                      </m:r>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𝑞</m:t>
                          </m:r>
                        </m:e>
                        <m:sub>
                          <m:r>
                            <a:rPr lang="en-US" altLang="zh-CN" sz="1600" b="0" i="1" kern="0" smtClean="0">
                              <a:latin typeface="Cambria Math" panose="02040503050406030204" pitchFamily="18" charset="0"/>
                              <a:ea typeface="黑体" panose="02010609060101010101" pitchFamily="49" charset="-122"/>
                            </a:rPr>
                            <m:t>3</m:t>
                          </m:r>
                        </m:sub>
                      </m:sSub>
                      <m:r>
                        <a:rPr lang="en-US" altLang="zh-CN" sz="1600" i="1" kern="0">
                          <a:latin typeface="Cambria Math" panose="02040503050406030204" pitchFamily="18" charset="0"/>
                          <a:ea typeface="黑体" panose="02010609060101010101" pitchFamily="49" charset="-122"/>
                        </a:rPr>
                        <m:t>=</m:t>
                      </m:r>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𝐶</m:t>
                          </m:r>
                        </m:e>
                        <m:sub>
                          <m:r>
                            <a:rPr lang="en-US" altLang="zh-CN" sz="1600" i="1" kern="0">
                              <a:latin typeface="Cambria Math" panose="02040503050406030204" pitchFamily="18" charset="0"/>
                              <a:ea typeface="黑体" panose="02010609060101010101" pitchFamily="49" charset="-122"/>
                            </a:rPr>
                            <m:t>𝑑</m:t>
                          </m:r>
                        </m:sub>
                      </m:sSub>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𝐴</m:t>
                          </m:r>
                        </m:e>
                        <m:sub>
                          <m:r>
                            <a:rPr lang="en-US" altLang="zh-CN" sz="1600" b="0" i="1" kern="0" smtClean="0">
                              <a:latin typeface="Cambria Math" panose="02040503050406030204" pitchFamily="18" charset="0"/>
                              <a:ea typeface="黑体" panose="02010609060101010101" pitchFamily="49" charset="-122"/>
                            </a:rPr>
                            <m:t>3</m:t>
                          </m:r>
                        </m:sub>
                      </m:sSub>
                      <m:rad>
                        <m:radPr>
                          <m:degHide m:val="on"/>
                          <m:ctrlPr>
                            <a:rPr lang="en-US" altLang="zh-CN" sz="1600" i="1" kern="0">
                              <a:latin typeface="Cambria Math" panose="02040503050406030204" pitchFamily="18" charset="0"/>
                              <a:ea typeface="黑体" panose="02010609060101010101" pitchFamily="49" charset="-122"/>
                            </a:rPr>
                          </m:ctrlPr>
                        </m:radPr>
                        <m:deg/>
                        <m:e>
                          <m:f>
                            <m:fPr>
                              <m:ctrlPr>
                                <a:rPr lang="en-US" altLang="zh-CN" sz="1600" i="1" kern="0">
                                  <a:latin typeface="Cambria Math" panose="02040503050406030204" pitchFamily="18" charset="0"/>
                                  <a:ea typeface="黑体" panose="02010609060101010101" pitchFamily="49" charset="-122"/>
                                </a:rPr>
                              </m:ctrlPr>
                            </m:fPr>
                            <m:num>
                              <m:r>
                                <a:rPr lang="en-US" altLang="zh-CN" sz="1600" i="1" kern="0">
                                  <a:latin typeface="Cambria Math" panose="02040503050406030204" pitchFamily="18" charset="0"/>
                                  <a:ea typeface="黑体" panose="02010609060101010101" pitchFamily="49" charset="-122"/>
                                </a:rPr>
                                <m:t>2</m:t>
                              </m:r>
                            </m:num>
                            <m:den>
                              <m:r>
                                <a:rPr lang="zh-CN" altLang="en-US" sz="1600" i="1" kern="0">
                                  <a:latin typeface="Cambria Math" panose="02040503050406030204" pitchFamily="18" charset="0"/>
                                  <a:ea typeface="黑体" panose="02010609060101010101" pitchFamily="49" charset="-122"/>
                                </a:rPr>
                                <m:t>𝜌</m:t>
                              </m:r>
                            </m:den>
                          </m:f>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𝑝</m:t>
                              </m:r>
                            </m:e>
                            <m:sub>
                              <m:r>
                                <a:rPr lang="en-US" altLang="zh-CN" sz="1600" b="0" i="1" kern="0" smtClean="0">
                                  <a:latin typeface="Cambria Math" panose="02040503050406030204" pitchFamily="18" charset="0"/>
                                  <a:ea typeface="黑体" panose="02010609060101010101" pitchFamily="49" charset="-122"/>
                                </a:rPr>
                                <m:t>2</m:t>
                              </m:r>
                            </m:sub>
                          </m:sSub>
                        </m:e>
                      </m:rad>
                    </m:oMath>
                  </m:oMathPara>
                </a14:m>
                <a:endParaRPr lang="en-US" altLang="zh-CN" sz="1600" kern="0" dirty="0">
                  <a:latin typeface="黑体" panose="02010609060101010101" pitchFamily="49" charset="-122"/>
                  <a:ea typeface="黑体" panose="02010609060101010101" pitchFamily="49" charset="-122"/>
                </a:endParaRPr>
              </a:p>
            </p:txBody>
          </p:sp>
        </mc:Choice>
        <mc:Fallback>
          <p:sp>
            <p:nvSpPr>
              <p:cNvPr id="16" name="Content Placeholder 2"/>
              <p:cNvSpPr txBox="1">
                <a:spLocks noRot="1" noChangeAspect="1" noMove="1" noResize="1" noEditPoints="1" noAdjustHandles="1" noChangeArrowheads="1" noChangeShapeType="1" noTextEdit="1"/>
              </p:cNvSpPr>
              <p:nvPr/>
            </p:nvSpPr>
            <p:spPr bwMode="auto">
              <a:xfrm>
                <a:off x="3248865" y="3115155"/>
                <a:ext cx="5032591" cy="1101764"/>
              </a:xfrm>
              <a:prstGeom prst="rect">
                <a:avLst/>
              </a:prstGeom>
              <a:blipFill rotWithShape="1">
                <a:blip r:embed="rId4"/>
                <a:stretch>
                  <a:fillRect l="-4" t="-44" r="8" b="47"/>
                </a:stretch>
              </a:blipFill>
              <a:ln w="9525">
                <a:noFill/>
                <a:miter lim="8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Content Placeholder 2"/>
              <p:cNvSpPr txBox="1"/>
              <p:nvPr/>
            </p:nvSpPr>
            <p:spPr bwMode="auto">
              <a:xfrm>
                <a:off x="3419872" y="4207142"/>
                <a:ext cx="4912242" cy="1021161"/>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kern="0" dirty="0">
                    <a:latin typeface="黑体" panose="02010609060101010101" pitchFamily="49" charset="-122"/>
                    <a:ea typeface="黑体" panose="02010609060101010101" pitchFamily="49" charset="-122"/>
                  </a:rPr>
                  <a:t>伺服阀各控制口配作且对称，有</a:t>
                </a:r>
                <a14:m>
                  <m:oMath xmlns:m="http://schemas.openxmlformats.org/officeDocument/2006/math">
                    <m:sSub>
                      <m:sSubPr>
                        <m:ctrlPr>
                          <a:rPr lang="en-US" altLang="zh-CN" sz="1600" i="1" ker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𝐴</m:t>
                        </m:r>
                      </m:e>
                      <m:sub>
                        <m:r>
                          <a:rPr lang="en-US" altLang="zh-CN" sz="1600" b="0" i="1" kern="0" smtClean="0">
                            <a:latin typeface="Cambria Math" panose="02040503050406030204" pitchFamily="18" charset="0"/>
                            <a:ea typeface="黑体" panose="02010609060101010101" pitchFamily="49" charset="-122"/>
                          </a:rPr>
                          <m:t>1</m:t>
                        </m:r>
                      </m:sub>
                    </m:sSub>
                    <m:r>
                      <a:rPr lang="en-US" altLang="zh-CN" sz="1600" i="1" kern="0">
                        <a:latin typeface="Cambria Math" panose="02040503050406030204" pitchFamily="18" charset="0"/>
                        <a:ea typeface="黑体" panose="02010609060101010101" pitchFamily="49" charset="-122"/>
                      </a:rPr>
                      <m:t>=</m:t>
                    </m:r>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𝐴</m:t>
                        </m:r>
                      </m:e>
                      <m:sub>
                        <m:r>
                          <a:rPr lang="en-US" altLang="zh-CN" sz="1600" b="0" i="1" kern="0" smtClean="0">
                            <a:latin typeface="Cambria Math" panose="02040503050406030204" pitchFamily="18" charset="0"/>
                            <a:ea typeface="黑体" panose="02010609060101010101" pitchFamily="49" charset="-122"/>
                          </a:rPr>
                          <m:t>3</m:t>
                        </m:r>
                      </m:sub>
                    </m:sSub>
                  </m:oMath>
                </a14:m>
                <a:r>
                  <a:rPr lang="en-US" altLang="zh-CN" sz="1600" kern="0" dirty="0">
                    <a:latin typeface="黑体" panose="02010609060101010101" pitchFamily="49" charset="-122"/>
                    <a:ea typeface="黑体" panose="02010609060101010101" pitchFamily="49" charset="-122"/>
                  </a:rPr>
                  <a:t> </a:t>
                </a:r>
                <a:r>
                  <a:rPr lang="zh-CN" altLang="en-US" sz="1600" kern="0" dirty="0">
                    <a:latin typeface="黑体" panose="02010609060101010101" pitchFamily="49" charset="-122"/>
                    <a:ea typeface="黑体" panose="02010609060101010101" pitchFamily="49" charset="-122"/>
                  </a:rPr>
                  <a:t>且 </a:t>
                </a:r>
                <a14:m>
                  <m:oMath xmlns:m="http://schemas.openxmlformats.org/officeDocument/2006/math">
                    <m:sSub>
                      <m:sSubPr>
                        <m:ctrlPr>
                          <a:rPr lang="en-US" altLang="zh-CN" sz="1600" i="1" ker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𝑞</m:t>
                        </m:r>
                      </m:e>
                      <m:sub>
                        <m:r>
                          <a:rPr lang="en-US" altLang="zh-CN" sz="1600" i="1" kern="0">
                            <a:latin typeface="Cambria Math" panose="02040503050406030204" pitchFamily="18" charset="0"/>
                            <a:ea typeface="黑体" panose="02010609060101010101" pitchFamily="49" charset="-122"/>
                          </a:rPr>
                          <m:t>1</m:t>
                        </m:r>
                      </m:sub>
                    </m:sSub>
                    <m:r>
                      <a:rPr lang="en-US" altLang="zh-CN" sz="1600" i="1" kern="0">
                        <a:latin typeface="Cambria Math" panose="02040503050406030204" pitchFamily="18" charset="0"/>
                        <a:ea typeface="黑体" panose="02010609060101010101" pitchFamily="49" charset="-122"/>
                      </a:rPr>
                      <m:t>=</m:t>
                    </m:r>
                    <m:sSub>
                      <m:sSubPr>
                        <m:ctrlPr>
                          <a:rPr lang="en-US" altLang="zh-CN" sz="1600" i="1" ker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𝑞</m:t>
                        </m:r>
                      </m:e>
                      <m:sub>
                        <m:r>
                          <a:rPr lang="en-US" altLang="zh-CN" sz="1600" i="1" kern="0">
                            <a:latin typeface="Cambria Math" panose="02040503050406030204" pitchFamily="18" charset="0"/>
                            <a:ea typeface="黑体" panose="02010609060101010101" pitchFamily="49" charset="-122"/>
                          </a:rPr>
                          <m:t>3</m:t>
                        </m:r>
                      </m:sub>
                    </m:sSub>
                  </m:oMath>
                </a14:m>
                <a:endParaRPr lang="en-US" altLang="zh-CN" sz="1600" kern="0" dirty="0">
                  <a:latin typeface="黑体" panose="02010609060101010101" pitchFamily="49" charset="-122"/>
                  <a:ea typeface="黑体" panose="02010609060101010101" pitchFamily="49" charset="-122"/>
                </a:endParaRPr>
              </a:p>
              <a:p>
                <a:pPr marL="0" indent="0">
                  <a:buNone/>
                </a:pPr>
                <a14:m>
                  <m:oMath xmlns:m="http://schemas.openxmlformats.org/officeDocument/2006/math">
                    <m:sSub>
                      <m:sSubPr>
                        <m:ctrlPr>
                          <a:rPr lang="en-US" altLang="zh-CN" sz="1600" i="1" kern="0" smtClea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𝑝</m:t>
                        </m:r>
                      </m:e>
                      <m:sub>
                        <m:r>
                          <a:rPr lang="en-US" altLang="zh-CN" sz="1600" b="0" i="1" kern="0" smtClean="0">
                            <a:latin typeface="Cambria Math" panose="02040503050406030204" pitchFamily="18" charset="0"/>
                            <a:ea typeface="黑体" panose="02010609060101010101" pitchFamily="49" charset="-122"/>
                          </a:rPr>
                          <m:t>𝑃</m:t>
                        </m:r>
                      </m:sub>
                    </m:sSub>
                    <m:r>
                      <a:rPr lang="en-US" altLang="zh-CN" sz="1600" b="0" i="1" kern="0" smtClean="0">
                        <a:latin typeface="Cambria Math" panose="02040503050406030204" pitchFamily="18" charset="0"/>
                        <a:ea typeface="黑体" panose="02010609060101010101" pitchFamily="49" charset="-122"/>
                      </a:rPr>
                      <m:t>=</m:t>
                    </m:r>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𝑝</m:t>
                        </m:r>
                      </m:e>
                      <m:sub>
                        <m:r>
                          <a:rPr lang="en-US" altLang="zh-CN" sz="1600" b="0" i="1" kern="0" smtClean="0">
                            <a:latin typeface="Cambria Math" panose="02040503050406030204" pitchFamily="18" charset="0"/>
                            <a:ea typeface="黑体" panose="02010609060101010101" pitchFamily="49" charset="-122"/>
                          </a:rPr>
                          <m:t>1</m:t>
                        </m:r>
                      </m:sub>
                    </m:sSub>
                    <m:r>
                      <a:rPr lang="en-US" altLang="zh-CN" sz="1600" b="0" i="1" kern="0" smtClean="0">
                        <a:latin typeface="Cambria Math" panose="02040503050406030204" pitchFamily="18" charset="0"/>
                        <a:ea typeface="黑体" panose="02010609060101010101" pitchFamily="49" charset="-122"/>
                      </a:rPr>
                      <m:t>+</m:t>
                    </m:r>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𝑝</m:t>
                        </m:r>
                      </m:e>
                      <m:sub>
                        <m:r>
                          <a:rPr lang="en-US" altLang="zh-CN" sz="1600" b="0" i="1" kern="0" smtClean="0">
                            <a:latin typeface="Cambria Math" panose="02040503050406030204" pitchFamily="18" charset="0"/>
                            <a:ea typeface="黑体" panose="02010609060101010101" pitchFamily="49" charset="-122"/>
                          </a:rPr>
                          <m:t>2</m:t>
                        </m:r>
                      </m:sub>
                    </m:sSub>
                  </m:oMath>
                </a14:m>
                <a:r>
                  <a:rPr lang="en-US" altLang="zh-CN" sz="1600" kern="0" dirty="0">
                    <a:latin typeface="黑体" panose="02010609060101010101" pitchFamily="49" charset="-122"/>
                    <a:ea typeface="黑体" panose="02010609060101010101" pitchFamily="49" charset="-122"/>
                  </a:rPr>
                  <a:t> </a:t>
                </a:r>
                <a:r>
                  <a:rPr lang="zh-CN" altLang="en-US" sz="1600" kern="0" dirty="0">
                    <a:latin typeface="黑体" panose="02010609060101010101" pitchFamily="49" charset="-122"/>
                    <a:ea typeface="黑体" panose="02010609060101010101" pitchFamily="49" charset="-122"/>
                  </a:rPr>
                  <a:t>且负载压力 </a:t>
                </a:r>
                <a14:m>
                  <m:oMath xmlns:m="http://schemas.openxmlformats.org/officeDocument/2006/math">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smtClean="0">
                            <a:latin typeface="Cambria Math" panose="02040503050406030204" pitchFamily="18" charset="0"/>
                            <a:ea typeface="黑体" panose="02010609060101010101" pitchFamily="49" charset="-122"/>
                          </a:rPr>
                          <m:t>𝑝</m:t>
                        </m:r>
                      </m:e>
                      <m:sub>
                        <m:r>
                          <a:rPr lang="en-US" altLang="zh-CN" sz="1600" b="0" i="1" kern="0" smtClean="0">
                            <a:latin typeface="Cambria Math" panose="02040503050406030204" pitchFamily="18" charset="0"/>
                            <a:ea typeface="黑体" panose="02010609060101010101" pitchFamily="49" charset="-122"/>
                          </a:rPr>
                          <m:t>𝐿</m:t>
                        </m:r>
                      </m:sub>
                    </m:sSub>
                    <m:r>
                      <a:rPr lang="en-US" altLang="zh-CN" sz="1600" i="1" kern="0">
                        <a:latin typeface="Cambria Math" panose="02040503050406030204" pitchFamily="18" charset="0"/>
                        <a:ea typeface="黑体" panose="02010609060101010101" pitchFamily="49" charset="-122"/>
                      </a:rPr>
                      <m:t>=</m:t>
                    </m:r>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𝑝</m:t>
                        </m:r>
                      </m:e>
                      <m:sub>
                        <m:r>
                          <a:rPr lang="en-US" altLang="zh-CN" sz="1600" i="1" kern="0">
                            <a:latin typeface="Cambria Math" panose="02040503050406030204" pitchFamily="18" charset="0"/>
                            <a:ea typeface="黑体" panose="02010609060101010101" pitchFamily="49" charset="-122"/>
                          </a:rPr>
                          <m:t>1</m:t>
                        </m:r>
                      </m:sub>
                    </m:sSub>
                    <m:r>
                      <a:rPr lang="en-US" altLang="zh-CN" sz="1600" b="0" i="1" kern="0" smtClean="0">
                        <a:latin typeface="Cambria Math" panose="02040503050406030204" pitchFamily="18" charset="0"/>
                        <a:ea typeface="黑体" panose="02010609060101010101" pitchFamily="49" charset="-122"/>
                      </a:rPr>
                      <m:t>−</m:t>
                    </m:r>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𝑝</m:t>
                        </m:r>
                      </m:e>
                      <m:sub>
                        <m:r>
                          <a:rPr lang="en-US" altLang="zh-CN" sz="1600" i="1" kern="0">
                            <a:latin typeface="Cambria Math" panose="02040503050406030204" pitchFamily="18" charset="0"/>
                            <a:ea typeface="黑体" panose="02010609060101010101" pitchFamily="49" charset="-122"/>
                          </a:rPr>
                          <m:t>2</m:t>
                        </m:r>
                      </m:sub>
                    </m:sSub>
                  </m:oMath>
                </a14:m>
                <a:r>
                  <a:rPr lang="en-US" altLang="zh-CN" sz="1600" kern="0" dirty="0">
                    <a:latin typeface="黑体" panose="02010609060101010101" pitchFamily="49" charset="-122"/>
                    <a:ea typeface="黑体" panose="02010609060101010101" pitchFamily="49" charset="-122"/>
                  </a:rPr>
                  <a:t> </a:t>
                </a:r>
                <a:endParaRPr lang="en-US" altLang="zh-CN" sz="1600" kern="0" dirty="0">
                  <a:latin typeface="黑体" panose="02010609060101010101" pitchFamily="49" charset="-122"/>
                  <a:ea typeface="黑体" panose="02010609060101010101" pitchFamily="49" charset="-122"/>
                </a:endParaRPr>
              </a:p>
              <a:p>
                <a:pPr marL="0" indent="0">
                  <a:buNone/>
                </a:pPr>
                <a:r>
                  <a:rPr lang="zh-CN" altLang="en-US" sz="1600" kern="0" dirty="0">
                    <a:latin typeface="黑体" panose="02010609060101010101" pitchFamily="49" charset="-122"/>
                    <a:ea typeface="黑体" panose="02010609060101010101" pitchFamily="49" charset="-122"/>
                  </a:rPr>
                  <a:t>由此有 </a:t>
                </a:r>
                <a14:m>
                  <m:oMath xmlns:m="http://schemas.openxmlformats.org/officeDocument/2006/math">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𝑝</m:t>
                        </m:r>
                      </m:e>
                      <m:sub>
                        <m:r>
                          <a:rPr lang="en-US" altLang="zh-CN" sz="1600" b="0" i="1" kern="0" smtClean="0">
                            <a:latin typeface="Cambria Math" panose="02040503050406030204" pitchFamily="18" charset="0"/>
                            <a:ea typeface="黑体" panose="02010609060101010101" pitchFamily="49" charset="-122"/>
                          </a:rPr>
                          <m:t>1</m:t>
                        </m:r>
                      </m:sub>
                    </m:sSub>
                    <m:r>
                      <a:rPr lang="en-US" altLang="zh-CN" sz="1600" i="1" kern="0">
                        <a:latin typeface="Cambria Math" panose="02040503050406030204" pitchFamily="18" charset="0"/>
                        <a:ea typeface="黑体" panose="02010609060101010101" pitchFamily="49" charset="-122"/>
                      </a:rPr>
                      <m:t>=</m:t>
                    </m:r>
                    <m:d>
                      <m:dPr>
                        <m:ctrlPr>
                          <a:rPr lang="en-US" altLang="zh-CN" sz="1600" i="1" kern="0" smtClean="0">
                            <a:latin typeface="Cambria Math" panose="02040503050406030204" pitchFamily="18" charset="0"/>
                            <a:ea typeface="黑体" panose="02010609060101010101" pitchFamily="49" charset="-122"/>
                          </a:rPr>
                        </m:ctrlPr>
                      </m:dPr>
                      <m:e>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𝑝</m:t>
                            </m:r>
                          </m:e>
                          <m:sub>
                            <m:r>
                              <a:rPr lang="en-US" altLang="zh-CN" sz="1600" i="1" kern="0">
                                <a:latin typeface="Cambria Math" panose="02040503050406030204" pitchFamily="18" charset="0"/>
                                <a:ea typeface="黑体" panose="02010609060101010101" pitchFamily="49" charset="-122"/>
                              </a:rPr>
                              <m:t>𝑃</m:t>
                            </m:r>
                          </m:sub>
                        </m:sSub>
                        <m:r>
                          <a:rPr lang="en-US" altLang="zh-CN" sz="1600" i="1" kern="0">
                            <a:latin typeface="Cambria Math" panose="02040503050406030204" pitchFamily="18" charset="0"/>
                            <a:ea typeface="黑体" panose="02010609060101010101" pitchFamily="49" charset="-122"/>
                          </a:rPr>
                          <m:t>+</m:t>
                        </m:r>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𝑝</m:t>
                            </m:r>
                          </m:e>
                          <m:sub>
                            <m:r>
                              <a:rPr lang="en-US" altLang="zh-CN" sz="1600" i="1" kern="0">
                                <a:latin typeface="Cambria Math" panose="02040503050406030204" pitchFamily="18" charset="0"/>
                                <a:ea typeface="黑体" panose="02010609060101010101" pitchFamily="49" charset="-122"/>
                              </a:rPr>
                              <m:t>𝐿</m:t>
                            </m:r>
                          </m:sub>
                        </m:sSub>
                      </m:e>
                    </m:d>
                    <m:r>
                      <a:rPr lang="en-US" altLang="zh-CN" sz="1600" b="0" i="1" kern="0" smtClean="0">
                        <a:latin typeface="Cambria Math" panose="02040503050406030204" pitchFamily="18" charset="0"/>
                        <a:ea typeface="黑体" panose="02010609060101010101" pitchFamily="49" charset="-122"/>
                      </a:rPr>
                      <m:t>/</m:t>
                    </m:r>
                    <m:r>
                      <a:rPr lang="en-US" altLang="zh-CN" sz="1600" b="0" i="1" kern="0" smtClean="0">
                        <a:latin typeface="Cambria Math" panose="02040503050406030204" pitchFamily="18" charset="0"/>
                        <a:ea typeface="黑体" panose="02010609060101010101" pitchFamily="49" charset="-122"/>
                      </a:rPr>
                      <m:t>2</m:t>
                    </m:r>
                  </m:oMath>
                </a14:m>
                <a:r>
                  <a:rPr lang="en-US" altLang="zh-CN" sz="1600" kern="0" dirty="0">
                    <a:latin typeface="黑体" panose="02010609060101010101" pitchFamily="49" charset="-122"/>
                    <a:ea typeface="黑体" panose="02010609060101010101" pitchFamily="49" charset="-122"/>
                  </a:rPr>
                  <a:t>   </a:t>
                </a:r>
                <a14:m>
                  <m:oMath xmlns:m="http://schemas.openxmlformats.org/officeDocument/2006/math">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𝑝</m:t>
                        </m:r>
                      </m:e>
                      <m:sub>
                        <m:r>
                          <a:rPr lang="en-US" altLang="zh-CN" sz="1600" b="0" i="1" kern="0" smtClean="0">
                            <a:latin typeface="Cambria Math" panose="02040503050406030204" pitchFamily="18" charset="0"/>
                            <a:ea typeface="黑体" panose="02010609060101010101" pitchFamily="49" charset="-122"/>
                          </a:rPr>
                          <m:t>2</m:t>
                        </m:r>
                      </m:sub>
                    </m:sSub>
                    <m:r>
                      <a:rPr lang="en-US" altLang="zh-CN" sz="1600" i="1" kern="0">
                        <a:latin typeface="Cambria Math" panose="02040503050406030204" pitchFamily="18" charset="0"/>
                        <a:ea typeface="黑体" panose="02010609060101010101" pitchFamily="49" charset="-122"/>
                      </a:rPr>
                      <m:t>=</m:t>
                    </m:r>
                    <m:d>
                      <m:dPr>
                        <m:ctrlPr>
                          <a:rPr lang="en-US" altLang="zh-CN" sz="1600" i="1" kern="0">
                            <a:latin typeface="Cambria Math" panose="02040503050406030204" pitchFamily="18" charset="0"/>
                            <a:ea typeface="黑体" panose="02010609060101010101" pitchFamily="49" charset="-122"/>
                          </a:rPr>
                        </m:ctrlPr>
                      </m:dPr>
                      <m:e>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𝑝</m:t>
                            </m:r>
                          </m:e>
                          <m:sub>
                            <m:r>
                              <a:rPr lang="en-US" altLang="zh-CN" sz="1600" i="1" kern="0">
                                <a:latin typeface="Cambria Math" panose="02040503050406030204" pitchFamily="18" charset="0"/>
                                <a:ea typeface="黑体" panose="02010609060101010101" pitchFamily="49" charset="-122"/>
                              </a:rPr>
                              <m:t>𝑃</m:t>
                            </m:r>
                          </m:sub>
                        </m:sSub>
                        <m:r>
                          <a:rPr lang="en-US" altLang="zh-CN" sz="1600" b="0" i="1" kern="0" smtClean="0">
                            <a:latin typeface="Cambria Math" panose="02040503050406030204" pitchFamily="18" charset="0"/>
                            <a:ea typeface="黑体" panose="02010609060101010101" pitchFamily="49" charset="-122"/>
                          </a:rPr>
                          <m:t>−</m:t>
                        </m:r>
                        <m:sSub>
                          <m:sSubPr>
                            <m:ctrlPr>
                              <a:rPr lang="en-US" altLang="zh-CN" sz="1600" i="1" kern="0">
                                <a:latin typeface="Cambria Math" panose="02040503050406030204" pitchFamily="18" charset="0"/>
                                <a:ea typeface="黑体" panose="02010609060101010101" pitchFamily="49" charset="-122"/>
                              </a:rPr>
                            </m:ctrlPr>
                          </m:sSubPr>
                          <m:e>
                            <m:r>
                              <a:rPr lang="en-US" altLang="zh-CN" sz="1600" i="1" kern="0">
                                <a:latin typeface="Cambria Math" panose="02040503050406030204" pitchFamily="18" charset="0"/>
                                <a:ea typeface="黑体" panose="02010609060101010101" pitchFamily="49" charset="-122"/>
                              </a:rPr>
                              <m:t>𝑝</m:t>
                            </m:r>
                          </m:e>
                          <m:sub>
                            <m:r>
                              <a:rPr lang="en-US" altLang="zh-CN" sz="1600" i="1" kern="0">
                                <a:latin typeface="Cambria Math" panose="02040503050406030204" pitchFamily="18" charset="0"/>
                                <a:ea typeface="黑体" panose="02010609060101010101" pitchFamily="49" charset="-122"/>
                              </a:rPr>
                              <m:t>𝐿</m:t>
                            </m:r>
                          </m:sub>
                        </m:sSub>
                      </m:e>
                    </m:d>
                    <m:r>
                      <a:rPr lang="en-US" altLang="zh-CN" sz="1600" b="0" i="1" kern="0" smtClean="0">
                        <a:latin typeface="Cambria Math" panose="02040503050406030204" pitchFamily="18" charset="0"/>
                        <a:ea typeface="黑体" panose="02010609060101010101" pitchFamily="49" charset="-122"/>
                      </a:rPr>
                      <m:t>/</m:t>
                    </m:r>
                    <m:r>
                      <a:rPr lang="en-US" altLang="zh-CN" sz="1600" b="0" i="1" kern="0" smtClean="0">
                        <a:latin typeface="Cambria Math" panose="02040503050406030204" pitchFamily="18" charset="0"/>
                        <a:ea typeface="黑体" panose="02010609060101010101" pitchFamily="49" charset="-122"/>
                      </a:rPr>
                      <m:t>2</m:t>
                    </m:r>
                  </m:oMath>
                </a14:m>
                <a:endParaRPr lang="en-US" altLang="zh-CN" sz="1600" kern="0" dirty="0">
                  <a:latin typeface="黑体" panose="02010609060101010101" pitchFamily="49" charset="-122"/>
                  <a:ea typeface="黑体" panose="02010609060101010101" pitchFamily="49" charset="-122"/>
                </a:endParaRPr>
              </a:p>
            </p:txBody>
          </p:sp>
        </mc:Choice>
        <mc:Fallback>
          <p:sp>
            <p:nvSpPr>
              <p:cNvPr id="17" name="Content Placeholder 2"/>
              <p:cNvSpPr txBox="1">
                <a:spLocks noRot="1" noChangeAspect="1" noMove="1" noResize="1" noEditPoints="1" noAdjustHandles="1" noChangeArrowheads="1" noChangeShapeType="1" noTextEdit="1"/>
              </p:cNvSpPr>
              <p:nvPr/>
            </p:nvSpPr>
            <p:spPr bwMode="auto">
              <a:xfrm>
                <a:off x="3419872" y="4207142"/>
                <a:ext cx="4912242" cy="1021161"/>
              </a:xfrm>
              <a:prstGeom prst="rect">
                <a:avLst/>
              </a:prstGeom>
              <a:blipFill rotWithShape="1">
                <a:blip r:embed="rId5"/>
                <a:stretch>
                  <a:fillRect l="-8" t="-26" r="6" b="34"/>
                </a:stretch>
              </a:blipFill>
              <a:ln w="9525">
                <a:noFill/>
                <a:miter lim="8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578380" y="5177751"/>
                <a:ext cx="3771482" cy="656013"/>
              </a:xfrm>
              <a:prstGeom prst="rect">
                <a:avLst/>
              </a:prstGeom>
            </p:spPr>
            <p:txBody>
              <a:bodyPr wrap="none">
                <a:spAutoFit/>
              </a:bodyPr>
              <a:lstStyle/>
              <a:p>
                <a14:m>
                  <m:oMath xmlns:m="http://schemas.openxmlformats.org/officeDocument/2006/math">
                    <m:sSub>
                      <m:sSubPr>
                        <m:ctrlPr>
                          <a:rPr lang="en-US" altLang="zh-CN" i="1" kern="0" smtClea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𝑞</m:t>
                        </m:r>
                      </m:e>
                      <m:sub>
                        <m:r>
                          <a:rPr lang="en-US" altLang="zh-CN" b="0" i="1" kern="0" smtClean="0">
                            <a:latin typeface="Cambria Math" panose="02040503050406030204" pitchFamily="18" charset="0"/>
                            <a:ea typeface="黑体" panose="02010609060101010101" pitchFamily="49" charset="-122"/>
                          </a:rPr>
                          <m:t>𝐿</m:t>
                        </m:r>
                      </m:sub>
                    </m:sSub>
                    <m:r>
                      <a:rPr lang="en-US" altLang="zh-CN" i="1" kern="0">
                        <a:latin typeface="Cambria Math" panose="02040503050406030204" pitchFamily="18" charset="0"/>
                        <a:ea typeface="黑体" panose="02010609060101010101" pitchFamily="49" charset="-122"/>
                      </a:rPr>
                      <m:t>=</m:t>
                    </m:r>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𝐶</m:t>
                        </m:r>
                      </m:e>
                      <m:sub>
                        <m:r>
                          <a:rPr lang="en-US" altLang="zh-CN" i="1" kern="0">
                            <a:latin typeface="Cambria Math" panose="02040503050406030204" pitchFamily="18" charset="0"/>
                            <a:ea typeface="黑体" panose="02010609060101010101" pitchFamily="49" charset="-122"/>
                          </a:rPr>
                          <m:t>𝑑</m:t>
                        </m:r>
                      </m:sub>
                    </m:sSub>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𝐴</m:t>
                        </m:r>
                      </m:e>
                      <m:sub>
                        <m:r>
                          <a:rPr lang="en-US" altLang="zh-CN" i="1" kern="0">
                            <a:latin typeface="Cambria Math" panose="02040503050406030204" pitchFamily="18" charset="0"/>
                            <a:ea typeface="黑体" panose="02010609060101010101" pitchFamily="49" charset="-122"/>
                          </a:rPr>
                          <m:t>1</m:t>
                        </m:r>
                      </m:sub>
                    </m:sSub>
                    <m:rad>
                      <m:radPr>
                        <m:degHide m:val="on"/>
                        <m:ctrlPr>
                          <a:rPr lang="en-US" altLang="zh-CN" i="1" kern="0">
                            <a:latin typeface="Cambria Math" panose="02040503050406030204" pitchFamily="18" charset="0"/>
                            <a:ea typeface="黑体" panose="02010609060101010101" pitchFamily="49" charset="-122"/>
                          </a:rPr>
                        </m:ctrlPr>
                      </m:radPr>
                      <m:deg/>
                      <m:e>
                        <m:f>
                          <m:fPr>
                            <m:ctrlPr>
                              <a:rPr lang="en-US" altLang="zh-CN" i="1" kern="0">
                                <a:latin typeface="Cambria Math" panose="02040503050406030204" pitchFamily="18" charset="0"/>
                                <a:ea typeface="黑体" panose="02010609060101010101" pitchFamily="49" charset="-122"/>
                              </a:rPr>
                            </m:ctrlPr>
                          </m:fPr>
                          <m:num>
                            <m:r>
                              <a:rPr lang="en-US" altLang="zh-CN" i="1" kern="0">
                                <a:latin typeface="Cambria Math" panose="02040503050406030204" pitchFamily="18" charset="0"/>
                                <a:ea typeface="黑体" panose="02010609060101010101" pitchFamily="49" charset="-122"/>
                              </a:rPr>
                              <m:t>2</m:t>
                            </m:r>
                          </m:num>
                          <m:den>
                            <m:r>
                              <a:rPr lang="zh-CN" altLang="en-US" i="1" kern="0">
                                <a:latin typeface="Cambria Math" panose="02040503050406030204" pitchFamily="18" charset="0"/>
                                <a:ea typeface="黑体" panose="02010609060101010101" pitchFamily="49" charset="-122"/>
                              </a:rPr>
                              <m:t>𝜌</m:t>
                            </m:r>
                          </m:den>
                        </m:f>
                        <m:r>
                          <a:rPr lang="en-US" altLang="zh-CN" i="1" kern="0">
                            <a:latin typeface="Cambria Math" panose="02040503050406030204" pitchFamily="18" charset="0"/>
                            <a:ea typeface="黑体" panose="02010609060101010101" pitchFamily="49" charset="-122"/>
                          </a:rPr>
                          <m:t>(</m:t>
                        </m:r>
                        <m:f>
                          <m:fPr>
                            <m:ctrlPr>
                              <a:rPr lang="en-US" altLang="zh-CN" i="1" kern="0" smtClean="0">
                                <a:latin typeface="Cambria Math" panose="02040503050406030204" pitchFamily="18" charset="0"/>
                                <a:ea typeface="黑体" panose="02010609060101010101" pitchFamily="49" charset="-122"/>
                              </a:rPr>
                            </m:ctrlPr>
                          </m:fPr>
                          <m:num>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𝑝</m:t>
                                </m:r>
                              </m:e>
                              <m:sub>
                                <m:r>
                                  <a:rPr lang="en-US" altLang="zh-CN" i="1" kern="0">
                                    <a:latin typeface="Cambria Math" panose="02040503050406030204" pitchFamily="18" charset="0"/>
                                    <a:ea typeface="黑体" panose="02010609060101010101" pitchFamily="49" charset="-122"/>
                                  </a:rPr>
                                  <m:t>𝑃</m:t>
                                </m:r>
                              </m:sub>
                            </m:sSub>
                            <m:r>
                              <a:rPr lang="en-US" altLang="zh-CN" i="1" kern="0">
                                <a:latin typeface="Cambria Math" panose="02040503050406030204" pitchFamily="18" charset="0"/>
                                <a:ea typeface="黑体" panose="02010609060101010101" pitchFamily="49" charset="-122"/>
                              </a:rPr>
                              <m:t>−</m:t>
                            </m:r>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𝑝</m:t>
                                </m:r>
                              </m:e>
                              <m:sub>
                                <m:r>
                                  <a:rPr lang="en-US" altLang="zh-CN" i="1" kern="0">
                                    <a:latin typeface="Cambria Math" panose="02040503050406030204" pitchFamily="18" charset="0"/>
                                    <a:ea typeface="黑体" panose="02010609060101010101" pitchFamily="49" charset="-122"/>
                                  </a:rPr>
                                  <m:t>𝐿</m:t>
                                </m:r>
                              </m:sub>
                            </m:sSub>
                          </m:num>
                          <m:den>
                            <m:r>
                              <a:rPr lang="en-US" altLang="zh-CN" b="0" i="1" kern="0" smtClean="0">
                                <a:latin typeface="Cambria Math" panose="02040503050406030204" pitchFamily="18" charset="0"/>
                                <a:ea typeface="黑体" panose="02010609060101010101" pitchFamily="49" charset="-122"/>
                              </a:rPr>
                              <m:t>2</m:t>
                            </m:r>
                          </m:den>
                        </m:f>
                        <m:r>
                          <a:rPr lang="en-US" altLang="zh-CN" i="1" kern="0">
                            <a:latin typeface="Cambria Math" panose="02040503050406030204" pitchFamily="18" charset="0"/>
                            <a:ea typeface="黑体" panose="02010609060101010101" pitchFamily="49" charset="-122"/>
                          </a:rPr>
                          <m:t>)</m:t>
                        </m:r>
                      </m:e>
                    </m:rad>
                  </m:oMath>
                </a14:m>
                <a:r>
                  <a:rPr lang="en-US" altLang="zh-CN" dirty="0"/>
                  <a:t>=</a:t>
                </a:r>
                <a14:m>
                  <m:oMath xmlns:m="http://schemas.openxmlformats.org/officeDocument/2006/math">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𝐶</m:t>
                        </m:r>
                      </m:e>
                      <m:sub>
                        <m:r>
                          <a:rPr lang="en-US" altLang="zh-CN" i="1" kern="0">
                            <a:latin typeface="Cambria Math" panose="02040503050406030204" pitchFamily="18" charset="0"/>
                            <a:ea typeface="黑体" panose="02010609060101010101" pitchFamily="49" charset="-122"/>
                          </a:rPr>
                          <m:t>𝑑</m:t>
                        </m:r>
                      </m:sub>
                    </m:sSub>
                    <m:r>
                      <a:rPr lang="zh-CN" altLang="en-US" i="1" kern="0" smtClean="0">
                        <a:latin typeface="Cambria Math" panose="02040503050406030204" pitchFamily="18" charset="0"/>
                        <a:ea typeface="黑体" panose="02010609060101010101" pitchFamily="49" charset="-122"/>
                      </a:rPr>
                      <m:t>𝜔</m:t>
                    </m:r>
                    <m:sSub>
                      <m:sSubPr>
                        <m:ctrlPr>
                          <a:rPr lang="en-US" altLang="zh-CN"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𝑥</m:t>
                        </m:r>
                      </m:e>
                      <m:sub>
                        <m:r>
                          <a:rPr lang="en-US" altLang="zh-CN" b="0" i="1" kern="0" smtClean="0">
                            <a:latin typeface="Cambria Math" panose="02040503050406030204" pitchFamily="18" charset="0"/>
                            <a:ea typeface="黑体" panose="02010609060101010101" pitchFamily="49" charset="-122"/>
                          </a:rPr>
                          <m:t>𝑠</m:t>
                        </m:r>
                      </m:sub>
                    </m:sSub>
                    <m:rad>
                      <m:radPr>
                        <m:degHide m:val="on"/>
                        <m:ctrlPr>
                          <a:rPr lang="en-US" altLang="zh-CN" i="1" kern="0">
                            <a:latin typeface="Cambria Math" panose="02040503050406030204" pitchFamily="18" charset="0"/>
                            <a:ea typeface="黑体" panose="02010609060101010101" pitchFamily="49" charset="-122"/>
                          </a:rPr>
                        </m:ctrlPr>
                      </m:radPr>
                      <m:deg/>
                      <m:e>
                        <m:r>
                          <a:rPr lang="en-US" altLang="zh-CN" i="1" kern="0" smtClean="0">
                            <a:latin typeface="Cambria Math" panose="02040503050406030204" pitchFamily="18" charset="0"/>
                            <a:ea typeface="黑体" panose="02010609060101010101" pitchFamily="49" charset="-122"/>
                          </a:rPr>
                          <m:t> </m:t>
                        </m:r>
                        <m:f>
                          <m:fPr>
                            <m:ctrlPr>
                              <a:rPr lang="en-US" altLang="zh-CN" i="1" kern="0">
                                <a:latin typeface="Cambria Math" panose="02040503050406030204" pitchFamily="18" charset="0"/>
                                <a:ea typeface="黑体" panose="02010609060101010101" pitchFamily="49" charset="-122"/>
                              </a:rPr>
                            </m:ctrlPr>
                          </m:fPr>
                          <m:num>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𝑝</m:t>
                                </m:r>
                              </m:e>
                              <m:sub>
                                <m:r>
                                  <a:rPr lang="en-US" altLang="zh-CN" i="1" kern="0">
                                    <a:latin typeface="Cambria Math" panose="02040503050406030204" pitchFamily="18" charset="0"/>
                                    <a:ea typeface="黑体" panose="02010609060101010101" pitchFamily="49" charset="-122"/>
                                  </a:rPr>
                                  <m:t>𝑃</m:t>
                                </m:r>
                              </m:sub>
                            </m:sSub>
                            <m:r>
                              <a:rPr lang="en-US" altLang="zh-CN" i="1" kern="0">
                                <a:latin typeface="Cambria Math" panose="02040503050406030204" pitchFamily="18" charset="0"/>
                                <a:ea typeface="黑体" panose="02010609060101010101" pitchFamily="49" charset="-122"/>
                              </a:rPr>
                              <m:t>−</m:t>
                            </m:r>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𝑝</m:t>
                                </m:r>
                              </m:e>
                              <m:sub>
                                <m:r>
                                  <a:rPr lang="en-US" altLang="zh-CN" i="1" kern="0">
                                    <a:latin typeface="Cambria Math" panose="02040503050406030204" pitchFamily="18" charset="0"/>
                                    <a:ea typeface="黑体" panose="02010609060101010101" pitchFamily="49" charset="-122"/>
                                  </a:rPr>
                                  <m:t>𝐿</m:t>
                                </m:r>
                              </m:sub>
                            </m:sSub>
                          </m:num>
                          <m:den>
                            <m:r>
                              <a:rPr lang="zh-CN" altLang="en-US" i="1" kern="0">
                                <a:latin typeface="Cambria Math" panose="02040503050406030204" pitchFamily="18" charset="0"/>
                                <a:ea typeface="黑体" panose="02010609060101010101" pitchFamily="49" charset="-122"/>
                              </a:rPr>
                              <m:t>𝜌</m:t>
                            </m:r>
                          </m:den>
                        </m:f>
                      </m:e>
                    </m:rad>
                  </m:oMath>
                </a14:m>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578380" y="5177751"/>
                <a:ext cx="3771482" cy="656013"/>
              </a:xfrm>
              <a:prstGeom prst="rect">
                <a:avLst/>
              </a:prstGeom>
              <a:blipFill rotWithShape="1">
                <a:blip r:embed="rId6"/>
                <a:stretch>
                  <a:fillRect l="-14" t="-91" r="-856" b="-280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Content Placeholder 2"/>
              <p:cNvSpPr txBox="1"/>
              <p:nvPr/>
            </p:nvSpPr>
            <p:spPr bwMode="auto">
              <a:xfrm>
                <a:off x="553445" y="5893631"/>
                <a:ext cx="3471982" cy="401904"/>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kern="0" dirty="0">
                    <a:latin typeface="黑体" panose="02010609060101010101" pitchFamily="49" charset="-122"/>
                    <a:ea typeface="黑体" panose="02010609060101010101" pitchFamily="49" charset="-122"/>
                  </a:rPr>
                  <a:t>同乘</a:t>
                </a:r>
                <a14:m>
                  <m:oMath xmlns:m="http://schemas.openxmlformats.org/officeDocument/2006/math">
                    <m:sSub>
                      <m:sSubPr>
                        <m:ctrlPr>
                          <a:rPr lang="en-US" altLang="zh-CN" sz="1600" i="1" kern="0">
                            <a:latin typeface="Cambria Math" panose="02040503050406030204" pitchFamily="18" charset="0"/>
                            <a:ea typeface="黑体" panose="02010609060101010101" pitchFamily="49" charset="-122"/>
                          </a:rPr>
                        </m:ctrlPr>
                      </m:sSubPr>
                      <m:e>
                        <m:r>
                          <a:rPr lang="en-US" altLang="zh-CN" sz="1600" b="0" i="1" kern="0" smtClean="0">
                            <a:latin typeface="Cambria Math" panose="02040503050406030204" pitchFamily="18" charset="0"/>
                            <a:ea typeface="黑体" panose="02010609060101010101" pitchFamily="49" charset="-122"/>
                          </a:rPr>
                          <m:t>𝑥</m:t>
                        </m:r>
                      </m:e>
                      <m:sub>
                        <m:r>
                          <a:rPr lang="en-US" altLang="zh-CN" sz="1600" b="0" i="1" kern="0" smtClean="0">
                            <a:latin typeface="Cambria Math" panose="02040503050406030204" pitchFamily="18" charset="0"/>
                            <a:ea typeface="黑体" panose="02010609060101010101" pitchFamily="49" charset="-122"/>
                          </a:rPr>
                          <m:t>𝑠𝑚𝑎𝑥</m:t>
                        </m:r>
                      </m:sub>
                    </m:sSub>
                  </m:oMath>
                </a14:m>
                <a:r>
                  <a:rPr lang="zh-CN" altLang="en-US" sz="1600" kern="0" dirty="0">
                    <a:latin typeface="黑体" panose="02010609060101010101" pitchFamily="49" charset="-122"/>
                    <a:ea typeface="黑体" panose="02010609060101010101" pitchFamily="49" charset="-122"/>
                  </a:rPr>
                  <a:t>平方后化成量纲为一公式</a:t>
                </a:r>
                <a:endParaRPr lang="en-US" altLang="zh-CN" sz="1600" kern="0" dirty="0">
                  <a:latin typeface="黑体" panose="02010609060101010101" pitchFamily="49" charset="-122"/>
                  <a:ea typeface="黑体" panose="02010609060101010101" pitchFamily="49" charset="-122"/>
                </a:endParaRPr>
              </a:p>
            </p:txBody>
          </p:sp>
        </mc:Choice>
        <mc:Fallback>
          <p:sp>
            <p:nvSpPr>
              <p:cNvPr id="18" name="Content Placeholder 2"/>
              <p:cNvSpPr txBox="1">
                <a:spLocks noRot="1" noChangeAspect="1" noMove="1" noResize="1" noEditPoints="1" noAdjustHandles="1" noChangeArrowheads="1" noChangeShapeType="1" noTextEdit="1"/>
              </p:cNvSpPr>
              <p:nvPr/>
            </p:nvSpPr>
            <p:spPr bwMode="auto">
              <a:xfrm>
                <a:off x="553445" y="5893631"/>
                <a:ext cx="3471982" cy="401904"/>
              </a:xfrm>
              <a:prstGeom prst="rect">
                <a:avLst/>
              </a:prstGeom>
              <a:blipFill rotWithShape="1">
                <a:blip r:embed="rId7"/>
                <a:stretch>
                  <a:fillRect l="-10" t="-49" r="5" b="36"/>
                </a:stretch>
              </a:blipFill>
              <a:ln w="9525">
                <a:noFill/>
                <a:miter lim="8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18"/>
              <p:cNvSpPr/>
              <p:nvPr/>
            </p:nvSpPr>
            <p:spPr>
              <a:xfrm>
                <a:off x="8281670" y="4221441"/>
                <a:ext cx="2775183" cy="243967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14:m>
                  <m:oMathPara xmlns:m="http://schemas.openxmlformats.org/officeDocument/2006/math">
                    <m:oMathParaPr>
                      <m:jc m:val="centerGroup"/>
                    </m:oMathParaPr>
                    <m:oMath xmlns:m="http://schemas.openxmlformats.org/officeDocument/2006/math">
                      <m:f>
                        <m:fPr>
                          <m:ctrlPr>
                            <a:rPr lang="en-US" altLang="zh-CN" i="1" kern="0" smtClean="0">
                              <a:latin typeface="Cambria Math" panose="02040503050406030204" pitchFamily="18" charset="0"/>
                              <a:ea typeface="黑体" panose="02010609060101010101" pitchFamily="49" charset="-122"/>
                            </a:rPr>
                          </m:ctrlPr>
                        </m:fPr>
                        <m:num>
                          <m:sSub>
                            <m:sSubPr>
                              <m:ctrlPr>
                                <a:rPr lang="en-US" altLang="zh-CN"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𝑞</m:t>
                              </m:r>
                            </m:e>
                            <m:sub>
                              <m:r>
                                <a:rPr lang="en-US" altLang="zh-CN" b="0" i="1" kern="0" smtClean="0">
                                  <a:latin typeface="Cambria Math" panose="02040503050406030204" pitchFamily="18" charset="0"/>
                                  <a:ea typeface="黑体" panose="02010609060101010101" pitchFamily="49" charset="-122"/>
                                </a:rPr>
                                <m:t>𝐿</m:t>
                              </m:r>
                            </m:sub>
                          </m:sSub>
                        </m:num>
                        <m:den>
                          <m:sSub>
                            <m:sSubPr>
                              <m:ctrlPr>
                                <a:rPr lang="en-US" altLang="zh-CN"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𝑃</m:t>
                              </m:r>
                            </m:e>
                            <m:sub>
                              <m:r>
                                <a:rPr lang="en-US" altLang="zh-CN" b="0" i="1" kern="0" smtClean="0">
                                  <a:latin typeface="Cambria Math" panose="02040503050406030204" pitchFamily="18" charset="0"/>
                                  <a:ea typeface="黑体" panose="02010609060101010101" pitchFamily="49" charset="-122"/>
                                </a:rPr>
                                <m:t>𝑃</m:t>
                              </m:r>
                            </m:sub>
                          </m:sSub>
                        </m:den>
                      </m:f>
                      <m:r>
                        <a:rPr lang="en-US" altLang="zh-CN" i="1" kern="0">
                          <a:latin typeface="Cambria Math" panose="02040503050406030204" pitchFamily="18" charset="0"/>
                          <a:ea typeface="黑体" panose="02010609060101010101" pitchFamily="49" charset="-122"/>
                        </a:rPr>
                        <m:t>=</m:t>
                      </m:r>
                      <m:r>
                        <a:rPr lang="en-US" altLang="zh-CN" b="0" i="1" kern="0" smtClean="0">
                          <a:latin typeface="Cambria Math" panose="02040503050406030204" pitchFamily="18" charset="0"/>
                          <a:ea typeface="黑体" panose="02010609060101010101" pitchFamily="49" charset="-122"/>
                        </a:rPr>
                        <m:t>1</m:t>
                      </m:r>
                      <m:r>
                        <a:rPr lang="en-US" altLang="zh-CN" b="0" i="1" kern="0" smtClean="0">
                          <a:latin typeface="Cambria Math" panose="02040503050406030204" pitchFamily="18" charset="0"/>
                          <a:ea typeface="黑体" panose="02010609060101010101" pitchFamily="49" charset="-122"/>
                        </a:rPr>
                        <m:t>−</m:t>
                      </m:r>
                      <m:f>
                        <m:fPr>
                          <m:ctrlPr>
                            <a:rPr lang="en-US" altLang="zh-CN" b="0" i="1" kern="0" smtClean="0">
                              <a:latin typeface="Cambria Math" panose="02040503050406030204" pitchFamily="18" charset="0"/>
                              <a:ea typeface="黑体" panose="02010609060101010101" pitchFamily="49" charset="-122"/>
                            </a:rPr>
                          </m:ctrlPr>
                        </m:fPr>
                        <m:num>
                          <m:sSup>
                            <m:sSupPr>
                              <m:ctrlPr>
                                <a:rPr lang="en-US" altLang="zh-CN" b="0" i="1" kern="0" smtClean="0">
                                  <a:latin typeface="Cambria Math" panose="02040503050406030204" pitchFamily="18" charset="0"/>
                                  <a:ea typeface="黑体" panose="02010609060101010101" pitchFamily="49" charset="-122"/>
                                </a:rPr>
                              </m:ctrlPr>
                            </m:sSupPr>
                            <m:e>
                              <m:d>
                                <m:dPr>
                                  <m:ctrlPr>
                                    <a:rPr lang="en-US" altLang="zh-CN" b="0" i="1" kern="0" smtClean="0">
                                      <a:latin typeface="Cambria Math" panose="02040503050406030204" pitchFamily="18" charset="0"/>
                                      <a:ea typeface="黑体" panose="02010609060101010101" pitchFamily="49" charset="-122"/>
                                    </a:rPr>
                                  </m:ctrlPr>
                                </m:dPr>
                                <m:e>
                                  <m:f>
                                    <m:fPr>
                                      <m:ctrlPr>
                                        <a:rPr lang="en-US" altLang="zh-CN" b="0" i="1" kern="0" smtClean="0">
                                          <a:latin typeface="Cambria Math" panose="02040503050406030204" pitchFamily="18" charset="0"/>
                                          <a:ea typeface="黑体" panose="02010609060101010101" pitchFamily="49" charset="-122"/>
                                        </a:rPr>
                                      </m:ctrlPr>
                                    </m:fPr>
                                    <m:num>
                                      <m:sSub>
                                        <m:sSubPr>
                                          <m:ctrlPr>
                                            <a:rPr lang="en-US" altLang="zh-CN" b="0"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𝑞</m:t>
                                          </m:r>
                                        </m:e>
                                        <m:sub>
                                          <m:r>
                                            <a:rPr lang="en-US" altLang="zh-CN" b="0" i="1" kern="0" smtClean="0">
                                              <a:latin typeface="Cambria Math" panose="02040503050406030204" pitchFamily="18" charset="0"/>
                                              <a:ea typeface="黑体" panose="02010609060101010101" pitchFamily="49" charset="-122"/>
                                            </a:rPr>
                                            <m:t>𝐿</m:t>
                                          </m:r>
                                        </m:sub>
                                      </m:sSub>
                                    </m:num>
                                    <m:den>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𝐶</m:t>
                                          </m:r>
                                        </m:e>
                                        <m:sub>
                                          <m:r>
                                            <a:rPr lang="en-US" altLang="zh-CN" i="1" kern="0">
                                              <a:latin typeface="Cambria Math" panose="02040503050406030204" pitchFamily="18" charset="0"/>
                                              <a:ea typeface="黑体" panose="02010609060101010101" pitchFamily="49" charset="-122"/>
                                            </a:rPr>
                                            <m:t>𝑑</m:t>
                                          </m:r>
                                        </m:sub>
                                      </m:sSub>
                                      <m:r>
                                        <a:rPr lang="zh-CN" altLang="en-US" i="1" kern="0">
                                          <a:latin typeface="Cambria Math" panose="02040503050406030204" pitchFamily="18" charset="0"/>
                                          <a:ea typeface="黑体" panose="02010609060101010101" pitchFamily="49" charset="-122"/>
                                        </a:rPr>
                                        <m:t>𝜔</m:t>
                                      </m:r>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𝑥</m:t>
                                          </m:r>
                                        </m:e>
                                        <m:sub>
                                          <m:r>
                                            <a:rPr lang="en-US" altLang="zh-CN" i="1" kern="0">
                                              <a:latin typeface="Cambria Math" panose="02040503050406030204" pitchFamily="18" charset="0"/>
                                              <a:ea typeface="黑体" panose="02010609060101010101" pitchFamily="49" charset="-122"/>
                                            </a:rPr>
                                            <m:t>𝑠</m:t>
                                          </m:r>
                                        </m:sub>
                                      </m:sSub>
                                      <m:rad>
                                        <m:radPr>
                                          <m:degHide m:val="on"/>
                                          <m:ctrlPr>
                                            <a:rPr lang="en-US" altLang="zh-CN" i="1" kern="0">
                                              <a:latin typeface="Cambria Math" panose="02040503050406030204" pitchFamily="18" charset="0"/>
                                              <a:ea typeface="黑体" panose="02010609060101010101" pitchFamily="49" charset="-122"/>
                                            </a:rPr>
                                          </m:ctrlPr>
                                        </m:radPr>
                                        <m:deg/>
                                        <m:e>
                                          <m:r>
                                            <a:rPr lang="en-US" altLang="zh-CN" i="1" kern="0">
                                              <a:latin typeface="Cambria Math" panose="02040503050406030204" pitchFamily="18" charset="0"/>
                                              <a:ea typeface="黑体" panose="02010609060101010101" pitchFamily="49" charset="-122"/>
                                            </a:rPr>
                                            <m:t> </m:t>
                                          </m:r>
                                          <m:f>
                                            <m:fPr>
                                              <m:ctrlPr>
                                                <a:rPr lang="en-US" altLang="zh-CN" i="1" kern="0">
                                                  <a:latin typeface="Cambria Math" panose="02040503050406030204" pitchFamily="18" charset="0"/>
                                                  <a:ea typeface="黑体" panose="02010609060101010101" pitchFamily="49" charset="-122"/>
                                                </a:rPr>
                                              </m:ctrlPr>
                                            </m:fPr>
                                            <m:num>
                                              <m:sSub>
                                                <m:sSubPr>
                                                  <m:ctrlPr>
                                                    <a:rPr lang="en-US" altLang="zh-CN" i="1" kern="0">
                                                      <a:latin typeface="Cambria Math" panose="02040503050406030204" pitchFamily="18" charset="0"/>
                                                      <a:ea typeface="黑体" panose="02010609060101010101" pitchFamily="49" charset="-122"/>
                                                    </a:rPr>
                                                  </m:ctrlPr>
                                                </m:sSubPr>
                                                <m:e>
                                                  <m:r>
                                                    <a:rPr lang="en-US" altLang="zh-CN" i="1" kern="0">
                                                      <a:latin typeface="Cambria Math" panose="02040503050406030204" pitchFamily="18" charset="0"/>
                                                      <a:ea typeface="黑体" panose="02010609060101010101" pitchFamily="49" charset="-122"/>
                                                    </a:rPr>
                                                    <m:t>𝑝</m:t>
                                                  </m:r>
                                                </m:e>
                                                <m:sub>
                                                  <m:r>
                                                    <a:rPr lang="en-US" altLang="zh-CN" i="1" kern="0">
                                                      <a:latin typeface="Cambria Math" panose="02040503050406030204" pitchFamily="18" charset="0"/>
                                                      <a:ea typeface="黑体" panose="02010609060101010101" pitchFamily="49" charset="-122"/>
                                                    </a:rPr>
                                                    <m:t>𝑃</m:t>
                                                  </m:r>
                                                </m:sub>
                                              </m:sSub>
                                            </m:num>
                                            <m:den>
                                              <m:r>
                                                <a:rPr lang="zh-CN" altLang="en-US" i="1" kern="0">
                                                  <a:latin typeface="Cambria Math" panose="02040503050406030204" pitchFamily="18" charset="0"/>
                                                  <a:ea typeface="黑体" panose="02010609060101010101" pitchFamily="49" charset="-122"/>
                                                </a:rPr>
                                                <m:t>𝜌</m:t>
                                              </m:r>
                                            </m:den>
                                          </m:f>
                                        </m:e>
                                      </m:rad>
                                      <m:r>
                                        <m:rPr>
                                          <m:nor/>
                                        </m:rPr>
                                        <a:rPr lang="zh-CN" altLang="en-US" dirty="0">
                                          <a:latin typeface="Cambria Math" panose="02040503050406030204" pitchFamily="18" charset="0"/>
                                        </a:rPr>
                                        <m:t> </m:t>
                                      </m:r>
                                    </m:den>
                                  </m:f>
                                </m:e>
                              </m:d>
                            </m:e>
                            <m:sup>
                              <m:r>
                                <a:rPr lang="en-US" altLang="zh-CN" b="0" i="1" kern="0" smtClean="0">
                                  <a:latin typeface="Cambria Math" panose="02040503050406030204" pitchFamily="18" charset="0"/>
                                  <a:ea typeface="黑体" panose="02010609060101010101" pitchFamily="49" charset="-122"/>
                                </a:rPr>
                                <m:t>2</m:t>
                              </m:r>
                            </m:sup>
                          </m:sSup>
                        </m:num>
                        <m:den>
                          <m:sSup>
                            <m:sSupPr>
                              <m:ctrlPr>
                                <a:rPr lang="en-US" altLang="zh-CN" b="0" i="1" kern="0" smtClean="0">
                                  <a:latin typeface="Cambria Math" panose="02040503050406030204" pitchFamily="18" charset="0"/>
                                  <a:ea typeface="黑体" panose="02010609060101010101" pitchFamily="49" charset="-122"/>
                                </a:rPr>
                              </m:ctrlPr>
                            </m:sSupPr>
                            <m:e>
                              <m:d>
                                <m:dPr>
                                  <m:ctrlPr>
                                    <a:rPr lang="en-US" altLang="zh-CN" b="0" i="1" kern="0" smtClean="0">
                                      <a:latin typeface="Cambria Math" panose="02040503050406030204" pitchFamily="18" charset="0"/>
                                      <a:ea typeface="黑体" panose="02010609060101010101" pitchFamily="49" charset="-122"/>
                                    </a:rPr>
                                  </m:ctrlPr>
                                </m:dPr>
                                <m:e>
                                  <m:f>
                                    <m:fPr>
                                      <m:ctrlPr>
                                        <a:rPr lang="en-US" altLang="zh-CN" b="0" i="1" kern="0" smtClean="0">
                                          <a:latin typeface="Cambria Math" panose="02040503050406030204" pitchFamily="18" charset="0"/>
                                          <a:ea typeface="黑体" panose="02010609060101010101" pitchFamily="49" charset="-122"/>
                                        </a:rPr>
                                      </m:ctrlPr>
                                    </m:fPr>
                                    <m:num>
                                      <m:sSub>
                                        <m:sSubPr>
                                          <m:ctrlPr>
                                            <a:rPr lang="en-US" altLang="zh-CN" b="0"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𝑥</m:t>
                                          </m:r>
                                        </m:e>
                                        <m:sub>
                                          <m:r>
                                            <a:rPr lang="en-US" altLang="zh-CN" b="0" i="1" kern="0" smtClean="0">
                                              <a:latin typeface="Cambria Math" panose="02040503050406030204" pitchFamily="18" charset="0"/>
                                              <a:ea typeface="黑体" panose="02010609060101010101" pitchFamily="49" charset="-122"/>
                                            </a:rPr>
                                            <m:t>𝑠</m:t>
                                          </m:r>
                                        </m:sub>
                                      </m:sSub>
                                    </m:num>
                                    <m:den>
                                      <m:sSub>
                                        <m:sSubPr>
                                          <m:ctrlPr>
                                            <a:rPr lang="en-US" altLang="zh-CN" b="0" i="1" kern="0" smtClean="0">
                                              <a:latin typeface="Cambria Math" panose="02040503050406030204" pitchFamily="18" charset="0"/>
                                              <a:ea typeface="黑体" panose="02010609060101010101" pitchFamily="49" charset="-122"/>
                                            </a:rPr>
                                          </m:ctrlPr>
                                        </m:sSubPr>
                                        <m:e>
                                          <m:r>
                                            <a:rPr lang="en-US" altLang="zh-CN" b="0" i="1" kern="0" smtClean="0">
                                              <a:latin typeface="Cambria Math" panose="02040503050406030204" pitchFamily="18" charset="0"/>
                                              <a:ea typeface="黑体" panose="02010609060101010101" pitchFamily="49" charset="-122"/>
                                            </a:rPr>
                                            <m:t>𝑥</m:t>
                                          </m:r>
                                        </m:e>
                                        <m:sub>
                                          <m:r>
                                            <a:rPr lang="en-US" altLang="zh-CN" b="0" i="1" kern="0" smtClean="0">
                                              <a:latin typeface="Cambria Math" panose="02040503050406030204" pitchFamily="18" charset="0"/>
                                              <a:ea typeface="黑体" panose="02010609060101010101" pitchFamily="49" charset="-122"/>
                                            </a:rPr>
                                            <m:t>𝑠𝑚𝑎𝑥</m:t>
                                          </m:r>
                                        </m:sub>
                                      </m:sSub>
                                    </m:den>
                                  </m:f>
                                </m:e>
                              </m:d>
                            </m:e>
                            <m:sup>
                              <m:r>
                                <a:rPr lang="en-US" altLang="zh-CN" b="0" i="1" kern="0" smtClean="0">
                                  <a:latin typeface="Cambria Math" panose="02040503050406030204" pitchFamily="18" charset="0"/>
                                  <a:ea typeface="黑体" panose="02010609060101010101" pitchFamily="49" charset="-122"/>
                                </a:rPr>
                                <m:t>2</m:t>
                              </m:r>
                            </m:sup>
                          </m:sSup>
                        </m:den>
                      </m:f>
                    </m:oMath>
                  </m:oMathPara>
                </a14:m>
                <a:endParaRPr lang="zh-CN" altLang="en-US" dirty="0"/>
              </a:p>
            </p:txBody>
          </p:sp>
        </mc:Choice>
        <mc:Fallback>
          <p:sp>
            <p:nvSpPr>
              <p:cNvPr id="19" name="矩形 18"/>
              <p:cNvSpPr>
                <a:spLocks noRot="1" noChangeAspect="1" noMove="1" noResize="1" noEditPoints="1" noAdjustHandles="1" noChangeArrowheads="1" noChangeShapeType="1" noTextEdit="1"/>
              </p:cNvSpPr>
              <p:nvPr/>
            </p:nvSpPr>
            <p:spPr>
              <a:xfrm>
                <a:off x="8281670" y="4221441"/>
                <a:ext cx="2775183" cy="2439670"/>
              </a:xfrm>
              <a:prstGeom prst="rect">
                <a:avLst/>
              </a:prstGeom>
              <a:blipFill rotWithShape="1">
                <a:blip r:embed="rId8"/>
                <a:stretch>
                  <a:fillRect l="-458" t="-545" r="-449" b="-496"/>
                </a:stretch>
              </a:blipFill>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p:sp>
        <p:nvSpPr>
          <p:cNvPr id="8" name="右箭头 7"/>
          <p:cNvSpPr/>
          <p:nvPr/>
        </p:nvSpPr>
        <p:spPr>
          <a:xfrm>
            <a:off x="4025427" y="5893631"/>
            <a:ext cx="444436" cy="20095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Content Placeholder 2"/>
          <p:cNvSpPr txBox="1"/>
          <p:nvPr/>
        </p:nvSpPr>
        <p:spPr bwMode="auto">
          <a:xfrm>
            <a:off x="3220698" y="6268735"/>
            <a:ext cx="1280780" cy="409811"/>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zh-CN" altLang="en-US" sz="1600" kern="0" dirty="0">
                <a:solidFill>
                  <a:schemeClr val="accent2"/>
                </a:solidFill>
                <a:latin typeface="黑体" panose="02010609060101010101" pitchFamily="49" charset="-122"/>
                <a:ea typeface="黑体" panose="02010609060101010101" pitchFamily="49" charset="-122"/>
              </a:rPr>
              <a:t>抛物线方程</a:t>
            </a:r>
            <a:endParaRPr lang="en-US" altLang="zh-CN" sz="1600" kern="0" dirty="0">
              <a:solidFill>
                <a:schemeClr val="accent2"/>
              </a:solidFill>
              <a:latin typeface="黑体" panose="02010609060101010101" pitchFamily="49" charset="-122"/>
              <a:ea typeface="黑体" panose="02010609060101010101" pitchFamily="49" charset="-122"/>
            </a:endParaRPr>
          </a:p>
        </p:txBody>
      </p:sp>
    </p:spTree>
  </p:cSld>
  <p:clrMapOvr>
    <a:masterClrMapping/>
  </p:clrMapOvr>
</p:sld>
</file>

<file path=ppt/tags/tag1.xml><?xml version="1.0" encoding="utf-8"?>
<p:tagLst xmlns:p="http://schemas.openxmlformats.org/presentationml/2006/main">
  <p:tag name="KSO_WM_UNIT_TABLE_BEAUTIFY" val="smartTable{559d3d37-bbe9-41fc-874a-0d6cee601433}"/>
</p:tagLst>
</file>

<file path=ppt/tags/tag2.xml><?xml version="1.0" encoding="utf-8"?>
<p:tagLst xmlns:p="http://schemas.openxmlformats.org/presentationml/2006/main">
  <p:tag name="KSO_WM_UNIT_TABLE_BEAUTIFY" val="smartTable{559d3d37-bbe9-41fc-874a-0d6cee601433}"/>
</p:tagLst>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2">
        <a:dk1>
          <a:srgbClr val="EAEAEA"/>
        </a:dk1>
        <a:lt1>
          <a:srgbClr val="FFFFFF"/>
        </a:lt1>
        <a:dk2>
          <a:srgbClr val="000000"/>
        </a:dk2>
        <a:lt2>
          <a:srgbClr val="FFFFFF"/>
        </a:lt2>
        <a:accent1>
          <a:srgbClr val="00CC99"/>
        </a:accent1>
        <a:accent2>
          <a:srgbClr val="3333CC"/>
        </a:accent2>
        <a:accent3>
          <a:srgbClr val="AAAAAA"/>
        </a:accent3>
        <a:accent4>
          <a:srgbClr val="DADADA"/>
        </a:accent4>
        <a:accent5>
          <a:srgbClr val="AAE2CA"/>
        </a:accent5>
        <a:accent6>
          <a:srgbClr val="2D2DB9"/>
        </a:accent6>
        <a:hlink>
          <a:srgbClr val="CCCCFF"/>
        </a:hlink>
        <a:folHlink>
          <a:srgbClr val="000066"/>
        </a:folHlink>
      </a:clrScheme>
      <a:clrMap bg1="dk2" tx1="lt1" bg2="dk1" tx2="lt2" accent1="accent1" accent2="accent2" accent3="accent3" accent4="accent4" accent5="accent5" accent6="accent6" hlink="hlink" folHlink="folHlink"/>
    </a:extraClrScheme>
    <a:extraClrScheme>
      <a:clrScheme name="default 3">
        <a:dk1>
          <a:srgbClr val="EAEAEA"/>
        </a:dk1>
        <a:lt1>
          <a:srgbClr val="FFFFFF"/>
        </a:lt1>
        <a:dk2>
          <a:srgbClr val="CC0000"/>
        </a:dk2>
        <a:lt2>
          <a:srgbClr val="FFFFFF"/>
        </a:lt2>
        <a:accent1>
          <a:srgbClr val="FFFF66"/>
        </a:accent1>
        <a:accent2>
          <a:srgbClr val="3333CC"/>
        </a:accent2>
        <a:accent3>
          <a:srgbClr val="E2AAAA"/>
        </a:accent3>
        <a:accent4>
          <a:srgbClr val="DADADA"/>
        </a:accent4>
        <a:accent5>
          <a:srgbClr val="FFFFB8"/>
        </a:accent5>
        <a:accent6>
          <a:srgbClr val="2D2DB9"/>
        </a:accent6>
        <a:hlink>
          <a:srgbClr val="CCCCFF"/>
        </a:hlink>
        <a:folHlink>
          <a:srgbClr val="000066"/>
        </a:folHlink>
      </a:clrScheme>
      <a:clrMap bg1="dk2" tx1="lt1" bg2="dk1" tx2="lt2" accent1="accent1" accent2="accent2" accent3="accent3" accent4="accent4" accent5="accent5" accent6="accent6" hlink="hlink" folHlink="folHlink"/>
    </a:extraClrScheme>
    <a:extraClrScheme>
      <a:clrScheme name="default 4">
        <a:dk1>
          <a:srgbClr val="FF0000"/>
        </a:dk1>
        <a:lt1>
          <a:srgbClr val="FFFFCC"/>
        </a:lt1>
        <a:dk2>
          <a:srgbClr val="FF3300"/>
        </a:dk2>
        <a:lt2>
          <a:srgbClr val="008000"/>
        </a:lt2>
        <a:accent1>
          <a:srgbClr val="33CC33"/>
        </a:accent1>
        <a:accent2>
          <a:srgbClr val="3333CC"/>
        </a:accent2>
        <a:accent3>
          <a:srgbClr val="FFFFE2"/>
        </a:accent3>
        <a:accent4>
          <a:srgbClr val="DA0000"/>
        </a:accent4>
        <a:accent5>
          <a:srgbClr val="ADE2AD"/>
        </a:accent5>
        <a:accent6>
          <a:srgbClr val="2D2DB9"/>
        </a:accent6>
        <a:hlink>
          <a:srgbClr val="CCCCFF"/>
        </a:hlink>
        <a:folHlink>
          <a:srgbClr val="000066"/>
        </a:folHlink>
      </a:clrScheme>
      <a:clrMap bg1="lt1" tx1="dk1" bg2="lt2" tx2="dk2" accent1="accent1" accent2="accent2" accent3="accent3" accent4="accent4" accent5="accent5" accent6="accent6" hlink="hlink" folHlink="folHlink"/>
    </a:extraClrScheme>
    <a:extraClrScheme>
      <a:clrScheme name="default 5">
        <a:dk1>
          <a:srgbClr val="006600"/>
        </a:dk1>
        <a:lt1>
          <a:srgbClr val="FFFFFF"/>
        </a:lt1>
        <a:dk2>
          <a:srgbClr val="006600"/>
        </a:dk2>
        <a:lt2>
          <a:srgbClr val="663300"/>
        </a:lt2>
        <a:accent1>
          <a:srgbClr val="996633"/>
        </a:accent1>
        <a:accent2>
          <a:srgbClr val="3333CC"/>
        </a:accent2>
        <a:accent3>
          <a:srgbClr val="FFFFFF"/>
        </a:accent3>
        <a:accent4>
          <a:srgbClr val="005600"/>
        </a:accent4>
        <a:accent5>
          <a:srgbClr val="CAB8AD"/>
        </a:accent5>
        <a:accent6>
          <a:srgbClr val="2D2DB9"/>
        </a:accent6>
        <a:hlink>
          <a:srgbClr val="CCCCFF"/>
        </a:hlink>
        <a:folHlink>
          <a:srgbClr val="00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Template>
  <TotalTime>0</TotalTime>
  <Words>4135</Words>
  <Application>WPS 演示</Application>
  <PresentationFormat>全屏显示(4:3)</PresentationFormat>
  <Paragraphs>436</Paragraphs>
  <Slides>20</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Times New Roman</vt:lpstr>
      <vt:lpstr>黑体</vt:lpstr>
      <vt:lpstr>Cambria Math</vt:lpstr>
      <vt:lpstr>微软雅黑</vt:lpstr>
      <vt:lpstr>Arial Unicode MS</vt:lpstr>
      <vt:lpstr>default</vt:lpstr>
      <vt:lpstr>液压传动及控制（乙）</vt:lpstr>
      <vt:lpstr>液压阀-电液伺服阀</vt:lpstr>
      <vt:lpstr>电液伺服阀</vt:lpstr>
      <vt:lpstr>电液伺服阀</vt:lpstr>
      <vt:lpstr>电液伺服阀</vt:lpstr>
      <vt:lpstr>电液伺服阀</vt:lpstr>
      <vt:lpstr>电液伺服阀</vt:lpstr>
      <vt:lpstr>电液伺服阀</vt:lpstr>
      <vt:lpstr>电液伺服阀</vt:lpstr>
      <vt:lpstr>电液伺服阀</vt:lpstr>
      <vt:lpstr>电液伺服阀</vt:lpstr>
      <vt:lpstr>电液伺服阀</vt:lpstr>
      <vt:lpstr>电液伺服阀</vt:lpstr>
      <vt:lpstr>电液伺服阀</vt:lpstr>
      <vt:lpstr>电液伺服阀</vt:lpstr>
      <vt:lpstr>电液伺服阀</vt:lpstr>
      <vt:lpstr>电液伺服阀</vt:lpstr>
      <vt:lpstr>液压阀-电液比例阀和数字阀</vt:lpstr>
      <vt:lpstr>电液比例阀</vt:lpstr>
      <vt:lpstr>电液比例阀</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Hydraulic Transmissions for Wind Energy</dc:title>
  <dc:creator>Feng Wang</dc:creator>
  <cp:lastModifiedBy>Nido森</cp:lastModifiedBy>
  <cp:revision>555</cp:revision>
  <cp:lastPrinted>2113-01-01T00:00:00Z</cp:lastPrinted>
  <dcterms:created xsi:type="dcterms:W3CDTF">2010-12-21T11:12:00Z</dcterms:created>
  <dcterms:modified xsi:type="dcterms:W3CDTF">2021-12-07T04:05:11Z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LCID">
    <vt:i4>2052</vt:i4>
  </property>
  <property fmtid="{D5CDD505-2E9C-101B-9397-08002B2CF9AE}" pid="4" name="ICV">
    <vt:lpwstr>2DC48B323EE44847B276EBA116270C0D</vt:lpwstr>
  </property>
  <property fmtid="{D5CDD505-2E9C-101B-9397-08002B2CF9AE}" pid="5" name="KSOProductBuildVer">
    <vt:lpwstr>2052-11.1.0.11115</vt:lpwstr>
  </property>
</Properties>
</file>