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919" r:id="rId2"/>
    <p:sldId id="915" r:id="rId3"/>
    <p:sldId id="860" r:id="rId4"/>
    <p:sldId id="862" r:id="rId5"/>
    <p:sldId id="466" r:id="rId6"/>
    <p:sldId id="530" r:id="rId7"/>
    <p:sldId id="913" r:id="rId8"/>
    <p:sldId id="455" r:id="rId9"/>
    <p:sldId id="914" r:id="rId10"/>
    <p:sldId id="89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2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微软用户" initials="微" lastIdx="1" clrIdx="0"/>
  <p:cmAuthor id="2" name="boliang" initials="b" lastIdx="2" clrIdx="0"/>
  <p:cmAuthor id="3" name="Microsoft.com" initials="M" lastIdx="1" clrIdx="0"/>
  <p:cmAuthor id="4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9BB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78" autoAdjust="0"/>
    <p:restoredTop sz="81955" autoAdjust="0"/>
  </p:normalViewPr>
  <p:slideViewPr>
    <p:cSldViewPr snapToGrid="0">
      <p:cViewPr varScale="1">
        <p:scale>
          <a:sx n="72" d="100"/>
          <a:sy n="72" d="100"/>
        </p:scale>
        <p:origin x="519" y="42"/>
      </p:cViewPr>
      <p:guideLst>
        <p:guide orient="horz" pos="225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2024/4/19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426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87924" y="185469"/>
            <a:ext cx="636754" cy="468929"/>
            <a:chOff x="1311557" y="1084208"/>
            <a:chExt cx="363995" cy="250835"/>
          </a:xfrm>
        </p:grpSpPr>
        <p:sp>
          <p:nvSpPr>
            <p:cNvPr id="3" name="任意多边形: 形状 2"/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任意多边形: 形状 3"/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248F530D-5AA2-41A4-9AB4-F1C4276C0920}"/>
              </a:ext>
            </a:extLst>
          </p:cNvPr>
          <p:cNvSpPr/>
          <p:nvPr userDrawn="1"/>
        </p:nvSpPr>
        <p:spPr>
          <a:xfrm flipV="1">
            <a:off x="0" y="813017"/>
            <a:ext cx="12192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01F42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30820CF-B880-4189-942D-D702A7CBA730}" type="datetimeFigureOut">
              <a:rPr kumimoji="0" lang="zh-CN" altLang="en-US" sz="16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2024/4/19</a:t>
            </a:fld>
            <a:endParaRPr kumimoji="0" lang="zh-CN" altLang="en-US" sz="16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7DBFF59-2363-4B74-9DDC-0EFC471BD0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75F8099-279C-43A3-B3F7-25E66D6425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B31DC7F-F2DF-4F13-B52E-01C3204519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9C2F96-9228-4EA8-A63C-AD0E64CD357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4388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B0171D94-FBCB-41F8-AA87-E404C328D581}"/>
              </a:ext>
            </a:extLst>
          </p:cNvPr>
          <p:cNvGrpSpPr/>
          <p:nvPr userDrawn="1"/>
        </p:nvGrpSpPr>
        <p:grpSpPr>
          <a:xfrm>
            <a:off x="87924" y="185469"/>
            <a:ext cx="636754" cy="468929"/>
            <a:chOff x="1311557" y="1084208"/>
            <a:chExt cx="363995" cy="250835"/>
          </a:xfrm>
        </p:grpSpPr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9353D482-47D4-42BC-9D9F-27F50EFCFAFC}"/>
                </a:ext>
              </a:extLst>
            </p:cNvPr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1D90C858-B9C7-41E5-AC99-45352229ADAA}"/>
                </a:ext>
              </a:extLst>
            </p:cNvPr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267E017E-0BA1-4A97-A01D-E4AFC593B2B8}"/>
              </a:ext>
            </a:extLst>
          </p:cNvPr>
          <p:cNvSpPr/>
          <p:nvPr userDrawn="1"/>
        </p:nvSpPr>
        <p:spPr>
          <a:xfrm flipV="1">
            <a:off x="0" y="813017"/>
            <a:ext cx="12192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01F42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hf hdr="0" dt="0"/>
  <p:txStyles>
    <p:titleStyle>
      <a:lvl1pPr algn="ctr" defTabSz="12192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 rot="18958199">
            <a:off x="10948234" y="2345971"/>
            <a:ext cx="617256" cy="617256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0C2719BD-D99F-4CA7-BAA3-06581610B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5559" y="4578510"/>
            <a:ext cx="5868715" cy="1990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/>
              <a:t>机械工程学院 制造技术及装备自动化研究所</a:t>
            </a:r>
            <a:endParaRPr lang="en-US" altLang="zh-CN" sz="2000" b="1" dirty="0"/>
          </a:p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latin typeface="Times New Roman" pitchFamily="18" charset="0"/>
              </a:rPr>
              <a:t>联系电话：</a:t>
            </a:r>
            <a:r>
              <a:rPr lang="en-US" altLang="zh-CN" sz="2000" b="1" dirty="0">
                <a:latin typeface="Times New Roman" pitchFamily="18" charset="0"/>
              </a:rPr>
              <a:t>87951145/ 1336011639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000" b="1" dirty="0">
                <a:latin typeface="Times New Roman" pitchFamily="18" charset="0"/>
              </a:rPr>
              <a:t>Email: yangsx@zju.edu.cn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latin typeface="Times New Roman" pitchFamily="18" charset="0"/>
              </a:rPr>
              <a:t>办公室：浙江大学玉泉校区教</a:t>
            </a:r>
            <a:r>
              <a:rPr lang="en-US" altLang="zh-CN" sz="2000" b="1" dirty="0">
                <a:latin typeface="Times New Roman" pitchFamily="18" charset="0"/>
              </a:rPr>
              <a:t>1</a:t>
            </a:r>
            <a:r>
              <a:rPr lang="zh-CN" altLang="en-US" sz="2000" b="1" dirty="0">
                <a:latin typeface="Times New Roman" pitchFamily="18" charset="0"/>
              </a:rPr>
              <a:t>－</a:t>
            </a:r>
            <a:r>
              <a:rPr lang="en-US" altLang="zh-CN" sz="2000" b="1" dirty="0">
                <a:latin typeface="Times New Roman" pitchFamily="18" charset="0"/>
              </a:rPr>
              <a:t>233</a:t>
            </a:r>
            <a:endParaRPr lang="en-US" altLang="zh-CN" sz="20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C57BA1CE-7702-41DA-9C38-9B8E5AC49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5558" y="3091003"/>
            <a:ext cx="6236441" cy="1384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altLang="zh-CN" sz="3200" dirty="0">
              <a:latin typeface="隶书" pitchFamily="49" charset="-122"/>
              <a:ea typeface="隶书" pitchFamily="49" charset="-122"/>
            </a:endParaRPr>
          </a:p>
          <a:p>
            <a:pPr marL="342900" indent="-342900">
              <a:spcBef>
                <a:spcPct val="20000"/>
              </a:spcBef>
            </a:pPr>
            <a:r>
              <a:rPr lang="zh-CN" altLang="en-US" sz="3600" b="1" dirty="0"/>
              <a:t>主讲人：杨世锡</a:t>
            </a:r>
            <a:endParaRPr lang="en-US" altLang="zh-CN" sz="3600" b="1" dirty="0">
              <a:latin typeface="隶书" pitchFamily="49" charset="-122"/>
              <a:ea typeface="隶书" pitchFamily="49" charset="-122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CN" sz="3600" b="1" dirty="0">
                <a:latin typeface="隶书" pitchFamily="49" charset="-122"/>
                <a:ea typeface="隶书" pitchFamily="49" charset="-122"/>
              </a:rPr>
              <a:t>        </a:t>
            </a:r>
            <a:r>
              <a:rPr lang="zh-CN" altLang="en-US" sz="3600" b="1" dirty="0"/>
              <a:t>             </a:t>
            </a:r>
            <a:endParaRPr lang="en-US" altLang="zh-CN" b="1" dirty="0">
              <a:solidFill>
                <a:srgbClr val="FFCC00"/>
              </a:solidFill>
              <a:latin typeface="Times New Roman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EE0F365-9706-42AD-A5AA-C7B0B2B37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5713"/>
            <a:ext cx="12192000" cy="2273085"/>
          </a:xfrm>
          <a:prstGeom prst="rect">
            <a:avLst/>
          </a:prstGeom>
        </p:spPr>
      </p:pic>
      <p:sp>
        <p:nvSpPr>
          <p:cNvPr id="13" name="Rectangle 5">
            <a:extLst>
              <a:ext uri="{FF2B5EF4-FFF2-40B4-BE49-F238E27FC236}">
                <a16:creationId xmlns:a16="http://schemas.microsoft.com/office/drawing/2014/main" id="{C1AB420E-8503-4EAA-978D-EDD7612064B1}"/>
              </a:ext>
            </a:extLst>
          </p:cNvPr>
          <p:cNvSpPr txBox="1">
            <a:spLocks noChangeArrowheads="1"/>
          </p:cNvSpPr>
          <p:nvPr/>
        </p:nvSpPr>
        <p:spPr>
          <a:xfrm>
            <a:off x="265611" y="396284"/>
            <a:ext cx="11558663" cy="21018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5400" kern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互换性与技术测量</a:t>
            </a:r>
            <a:endParaRPr lang="en-US" altLang="zh-CN" sz="5400" kern="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1800" kern="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4000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Interchangeability and Technical Measurement</a:t>
            </a:r>
            <a:r>
              <a:rPr lang="en-US" altLang="zh-CN" sz="4000" kern="0" dirty="0">
                <a:solidFill>
                  <a:srgbClr val="C00000"/>
                </a:solidFill>
              </a:rPr>
              <a:t> </a:t>
            </a:r>
            <a:endParaRPr lang="zh-CN" altLang="en-US" sz="4000" kern="0" dirty="0">
              <a:solidFill>
                <a:srgbClr val="C00000"/>
              </a:solidFill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BD10EC6-ECE5-4D7C-8C8C-674233C7734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44" y="3340295"/>
            <a:ext cx="4832450" cy="333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45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 rot="18958199">
            <a:off x="10948234" y="2345971"/>
            <a:ext cx="617256" cy="617256"/>
          </a:xfrm>
          <a:custGeom>
            <a:avLst/>
            <a:gdLst>
              <a:gd name="connsiteX0" fmla="*/ 638672 w 2160240"/>
              <a:gd name="connsiteY0" fmla="*/ 411048 h 2160240"/>
              <a:gd name="connsiteX1" fmla="*/ 417942 w 2160240"/>
              <a:gd name="connsiteY1" fmla="*/ 631778 h 2160240"/>
              <a:gd name="connsiteX2" fmla="*/ 417942 w 2160240"/>
              <a:gd name="connsiteY2" fmla="*/ 1514674 h 2160240"/>
              <a:gd name="connsiteX3" fmla="*/ 638672 w 2160240"/>
              <a:gd name="connsiteY3" fmla="*/ 1735404 h 2160240"/>
              <a:gd name="connsiteX4" fmla="*/ 1521568 w 2160240"/>
              <a:gd name="connsiteY4" fmla="*/ 1735404 h 2160240"/>
              <a:gd name="connsiteX5" fmla="*/ 1742298 w 2160240"/>
              <a:gd name="connsiteY5" fmla="*/ 1514674 h 2160240"/>
              <a:gd name="connsiteX6" fmla="*/ 1742298 w 2160240"/>
              <a:gd name="connsiteY6" fmla="*/ 631778 h 2160240"/>
              <a:gd name="connsiteX7" fmla="*/ 1521568 w 2160240"/>
              <a:gd name="connsiteY7" fmla="*/ 411048 h 2160240"/>
              <a:gd name="connsiteX8" fmla="*/ 360047 w 2160240"/>
              <a:gd name="connsiteY8" fmla="*/ 0 h 2160240"/>
              <a:gd name="connsiteX9" fmla="*/ 1800193 w 2160240"/>
              <a:gd name="connsiteY9" fmla="*/ 0 h 2160240"/>
              <a:gd name="connsiteX10" fmla="*/ 2160240 w 2160240"/>
              <a:gd name="connsiteY10" fmla="*/ 360047 h 2160240"/>
              <a:gd name="connsiteX11" fmla="*/ 2160240 w 2160240"/>
              <a:gd name="connsiteY11" fmla="*/ 1800193 h 2160240"/>
              <a:gd name="connsiteX12" fmla="*/ 1800193 w 2160240"/>
              <a:gd name="connsiteY12" fmla="*/ 2160240 h 2160240"/>
              <a:gd name="connsiteX13" fmla="*/ 360047 w 2160240"/>
              <a:gd name="connsiteY13" fmla="*/ 2160240 h 2160240"/>
              <a:gd name="connsiteX14" fmla="*/ 0 w 2160240"/>
              <a:gd name="connsiteY14" fmla="*/ 1800193 h 2160240"/>
              <a:gd name="connsiteX15" fmla="*/ 0 w 2160240"/>
              <a:gd name="connsiteY15" fmla="*/ 360047 h 2160240"/>
              <a:gd name="connsiteX16" fmla="*/ 360047 w 2160240"/>
              <a:gd name="connsiteY16" fmla="*/ 0 h 216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60240" h="2160240">
                <a:moveTo>
                  <a:pt x="638672" y="411048"/>
                </a:moveTo>
                <a:cubicBezTo>
                  <a:pt x="516766" y="411048"/>
                  <a:pt x="417942" y="509872"/>
                  <a:pt x="417942" y="631778"/>
                </a:cubicBezTo>
                <a:lnTo>
                  <a:pt x="417942" y="1514674"/>
                </a:lnTo>
                <a:cubicBezTo>
                  <a:pt x="417942" y="1636580"/>
                  <a:pt x="516766" y="1735404"/>
                  <a:pt x="638672" y="1735404"/>
                </a:cubicBezTo>
                <a:lnTo>
                  <a:pt x="1521568" y="1735404"/>
                </a:lnTo>
                <a:cubicBezTo>
                  <a:pt x="1643474" y="1735404"/>
                  <a:pt x="1742298" y="1636580"/>
                  <a:pt x="1742298" y="1514674"/>
                </a:cubicBezTo>
                <a:lnTo>
                  <a:pt x="1742298" y="631778"/>
                </a:lnTo>
                <a:cubicBezTo>
                  <a:pt x="1742298" y="509872"/>
                  <a:pt x="1643474" y="411048"/>
                  <a:pt x="1521568" y="411048"/>
                </a:cubicBezTo>
                <a:close/>
                <a:moveTo>
                  <a:pt x="360047" y="0"/>
                </a:moveTo>
                <a:lnTo>
                  <a:pt x="1800193" y="0"/>
                </a:lnTo>
                <a:cubicBezTo>
                  <a:pt x="1999041" y="0"/>
                  <a:pt x="2160240" y="161199"/>
                  <a:pt x="2160240" y="360047"/>
                </a:cubicBezTo>
                <a:lnTo>
                  <a:pt x="2160240" y="1800193"/>
                </a:lnTo>
                <a:cubicBezTo>
                  <a:pt x="2160240" y="1999041"/>
                  <a:pt x="1999041" y="2160240"/>
                  <a:pt x="1800193" y="2160240"/>
                </a:cubicBezTo>
                <a:lnTo>
                  <a:pt x="360047" y="2160240"/>
                </a:lnTo>
                <a:cubicBezTo>
                  <a:pt x="161199" y="2160240"/>
                  <a:pt x="0" y="1999041"/>
                  <a:pt x="0" y="1800193"/>
                </a:cubicBezTo>
                <a:lnTo>
                  <a:pt x="0" y="360047"/>
                </a:lnTo>
                <a:cubicBezTo>
                  <a:pt x="0" y="161199"/>
                  <a:pt x="161199" y="0"/>
                  <a:pt x="3600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EE0F365-9706-42AD-A5AA-C7B0B2B37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5713"/>
            <a:ext cx="12192000" cy="2273085"/>
          </a:xfrm>
          <a:prstGeom prst="rect">
            <a:avLst/>
          </a:prstGeom>
        </p:spPr>
      </p:pic>
      <p:sp>
        <p:nvSpPr>
          <p:cNvPr id="13" name="Rectangle 5">
            <a:extLst>
              <a:ext uri="{FF2B5EF4-FFF2-40B4-BE49-F238E27FC236}">
                <a16:creationId xmlns:a16="http://schemas.microsoft.com/office/drawing/2014/main" id="{C1AB420E-8503-4EAA-978D-EDD7612064B1}"/>
              </a:ext>
            </a:extLst>
          </p:cNvPr>
          <p:cNvSpPr txBox="1">
            <a:spLocks noChangeArrowheads="1"/>
          </p:cNvSpPr>
          <p:nvPr/>
        </p:nvSpPr>
        <p:spPr>
          <a:xfrm>
            <a:off x="265611" y="396284"/>
            <a:ext cx="11558663" cy="21018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5400" kern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互换性与技术测量</a:t>
            </a:r>
            <a:endParaRPr lang="en-US" altLang="zh-CN" sz="5400" kern="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1800" kern="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4000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Interchangeability and Technical Measurement</a:t>
            </a:r>
            <a:r>
              <a:rPr lang="en-US" altLang="zh-CN" sz="4000" kern="0" dirty="0">
                <a:solidFill>
                  <a:srgbClr val="C00000"/>
                </a:solidFill>
              </a:rPr>
              <a:t> </a:t>
            </a:r>
            <a:endParaRPr lang="zh-CN" altLang="en-US" sz="4000" kern="0" dirty="0">
              <a:solidFill>
                <a:srgbClr val="C00000"/>
              </a:solidFill>
            </a:endParaRP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F421844A-E017-4137-812F-B131C6196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2495" y="3760713"/>
            <a:ext cx="8692136" cy="1883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8800" b="1" dirty="0">
                <a:solidFill>
                  <a:srgbClr val="333399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谢谢！</a:t>
            </a:r>
            <a:endParaRPr lang="en-US" sz="8800" b="1" dirty="0">
              <a:solidFill>
                <a:srgbClr val="333399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4239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3970A9B-1273-4FB4-9A95-29ACFC7D996D}"/>
              </a:ext>
            </a:extLst>
          </p:cNvPr>
          <p:cNvSpPr txBox="1">
            <a:spLocks/>
          </p:cNvSpPr>
          <p:nvPr/>
        </p:nvSpPr>
        <p:spPr>
          <a:xfrm>
            <a:off x="4296681" y="2778465"/>
            <a:ext cx="3214461" cy="1301069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1219200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spcBef>
                <a:spcPct val="20000"/>
              </a:spcBef>
            </a:pPr>
            <a:r>
              <a:rPr lang="zh-CN" altLang="en-US" sz="66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作  业</a:t>
            </a:r>
          </a:p>
        </p:txBody>
      </p:sp>
    </p:spTree>
    <p:extLst>
      <p:ext uri="{BB962C8B-B14F-4D97-AF65-F5344CB8AC3E}">
        <p14:creationId xmlns:p14="http://schemas.microsoft.com/office/powerpoint/2010/main" val="393130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0A92D921-3552-4D8D-83CD-92EC86BF654D}"/>
              </a:ext>
            </a:extLst>
          </p:cNvPr>
          <p:cNvSpPr txBox="1">
            <a:spLocks/>
          </p:cNvSpPr>
          <p:nvPr/>
        </p:nvSpPr>
        <p:spPr>
          <a:xfrm>
            <a:off x="737002" y="122238"/>
            <a:ext cx="8642350" cy="582612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1219200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spcBef>
                <a:spcPct val="20000"/>
              </a:spcBef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习题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A4A0AB15-DA6D-47CE-941B-9C8740B796C3}"/>
              </a:ext>
            </a:extLst>
          </p:cNvPr>
          <p:cNvSpPr txBox="1">
            <a:spLocks/>
          </p:cNvSpPr>
          <p:nvPr/>
        </p:nvSpPr>
        <p:spPr>
          <a:xfrm>
            <a:off x="0" y="907255"/>
            <a:ext cx="13397820" cy="836613"/>
          </a:xfrm>
          <a:prstGeom prst="rect">
            <a:avLst/>
          </a:prstGeom>
        </p:spPr>
        <p:txBody>
          <a:bodyPr/>
          <a:lstStyle>
            <a:lvl1pPr algn="ctr" defTabSz="1219200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b="1" dirty="0"/>
              <a:t>1</a:t>
            </a:r>
            <a:r>
              <a:rPr lang="zh-CN" altLang="en-US" sz="2800" b="1" dirty="0"/>
              <a:t>、  说明图上各项几何公差要求，并画出各项几何公差的公差带</a:t>
            </a:r>
          </a:p>
        </p:txBody>
      </p:sp>
      <p:pic>
        <p:nvPicPr>
          <p:cNvPr id="8" name="图片 3" descr="IMG_4245.JPG">
            <a:extLst>
              <a:ext uri="{FF2B5EF4-FFF2-40B4-BE49-F238E27FC236}">
                <a16:creationId xmlns:a16="http://schemas.microsoft.com/office/drawing/2014/main" id="{8E7FDB0B-CE1A-4B69-A2EB-55922C8E3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" t="5208" r="18750" b="10886"/>
          <a:stretch>
            <a:fillRect/>
          </a:stretch>
        </p:blipFill>
        <p:spPr bwMode="auto">
          <a:xfrm>
            <a:off x="184150" y="1743868"/>
            <a:ext cx="5911850" cy="476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椭圆 8">
            <a:extLst>
              <a:ext uri="{FF2B5EF4-FFF2-40B4-BE49-F238E27FC236}">
                <a16:creationId xmlns:a16="http://schemas.microsoft.com/office/drawing/2014/main" id="{755DB3E2-1567-4E27-B2ED-4206B0EB6EC4}"/>
              </a:ext>
            </a:extLst>
          </p:cNvPr>
          <p:cNvSpPr/>
          <p:nvPr/>
        </p:nvSpPr>
        <p:spPr>
          <a:xfrm>
            <a:off x="4322762" y="2248693"/>
            <a:ext cx="431800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>
                <a:solidFill>
                  <a:srgbClr val="FFFF00"/>
                </a:solidFill>
              </a:rPr>
              <a:t>1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00B8DE0-5CF1-44FA-BC1B-F88BBF2576FF}"/>
              </a:ext>
            </a:extLst>
          </p:cNvPr>
          <p:cNvSpPr/>
          <p:nvPr/>
        </p:nvSpPr>
        <p:spPr>
          <a:xfrm>
            <a:off x="4700587" y="5650706"/>
            <a:ext cx="431800" cy="360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FF00"/>
                </a:solidFill>
              </a:rPr>
              <a:t>2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8CB05E3-2D09-4DF9-AD10-9CC9874E34BB}"/>
              </a:ext>
            </a:extLst>
          </p:cNvPr>
          <p:cNvSpPr/>
          <p:nvPr/>
        </p:nvSpPr>
        <p:spPr>
          <a:xfrm>
            <a:off x="361950" y="1824831"/>
            <a:ext cx="431800" cy="360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FF00"/>
                </a:solidFill>
              </a:rPr>
              <a:t>3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AD1AC61-BA01-4F5E-86A0-850D5601F32B}"/>
              </a:ext>
            </a:extLst>
          </p:cNvPr>
          <p:cNvSpPr/>
          <p:nvPr/>
        </p:nvSpPr>
        <p:spPr>
          <a:xfrm>
            <a:off x="866775" y="2580481"/>
            <a:ext cx="431800" cy="358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FF00"/>
                </a:solidFill>
              </a:rPr>
              <a:t>4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2D9EE29-47CC-4446-B607-20959B22B2A4}"/>
              </a:ext>
            </a:extLst>
          </p:cNvPr>
          <p:cNvSpPr/>
          <p:nvPr/>
        </p:nvSpPr>
        <p:spPr>
          <a:xfrm>
            <a:off x="4875212" y="4506118"/>
            <a:ext cx="423863" cy="36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FF00"/>
                </a:solidFill>
              </a:rPr>
              <a:t>5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ECFBF772-7419-4AB2-B224-01DCFEED899F}"/>
              </a:ext>
            </a:extLst>
          </p:cNvPr>
          <p:cNvSpPr/>
          <p:nvPr/>
        </p:nvSpPr>
        <p:spPr>
          <a:xfrm>
            <a:off x="4659312" y="3412331"/>
            <a:ext cx="431800" cy="360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FF00"/>
                </a:solidFill>
              </a:rPr>
              <a:t>6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01197A40-54DF-49D3-9BF9-B7402D2D91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5335" y="1946273"/>
            <a:ext cx="5598432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latin typeface="Verdana" panose="020B0604030504040204" pitchFamily="34" charset="0"/>
              </a:rPr>
              <a:t>1</a:t>
            </a:r>
            <a:r>
              <a:rPr lang="zh-CN" altLang="en-US" sz="2400" b="1" dirty="0">
                <a:latin typeface="Verdana" panose="020B0604030504040204" pitchFamily="34" charset="0"/>
              </a:rPr>
              <a:t>、圆锥面圆度公差</a:t>
            </a:r>
            <a:r>
              <a:rPr lang="en-US" altLang="zh-CN" sz="2400" b="1" dirty="0">
                <a:latin typeface="Verdana" panose="020B0604030504040204" pitchFamily="34" charset="0"/>
              </a:rPr>
              <a:t>0.006  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latin typeface="Verdana" panose="020B0604030504040204" pitchFamily="34" charset="0"/>
              </a:rPr>
              <a:t>2</a:t>
            </a:r>
            <a:r>
              <a:rPr lang="zh-CN" altLang="en-US" sz="2400" b="1" dirty="0">
                <a:latin typeface="Verdana" panose="020B0604030504040204" pitchFamily="34" charset="0"/>
              </a:rPr>
              <a:t>、圆锥面直线度公差</a:t>
            </a:r>
            <a:r>
              <a:rPr lang="en-US" altLang="zh-CN" sz="2400" b="1" dirty="0">
                <a:latin typeface="Verdana" panose="020B0604030504040204" pitchFamily="34" charset="0"/>
              </a:rPr>
              <a:t>0.002(+)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latin typeface="Verdana" panose="020B0604030504040204" pitchFamily="34" charset="0"/>
              </a:rPr>
              <a:t>3</a:t>
            </a:r>
            <a:r>
              <a:rPr lang="zh-CN" altLang="en-US" sz="2400" b="1" dirty="0">
                <a:latin typeface="Verdana" panose="020B0604030504040204" pitchFamily="34" charset="0"/>
              </a:rPr>
              <a:t>、圆锥面的斜向圆跳动公差</a:t>
            </a:r>
            <a:r>
              <a:rPr lang="en-US" altLang="zh-CN" sz="2400" b="1" dirty="0">
                <a:latin typeface="Verdana" panose="020B0604030504040204" pitchFamily="34" charset="0"/>
              </a:rPr>
              <a:t>0.012</a:t>
            </a:r>
            <a:r>
              <a:rPr lang="zh-CN" altLang="en-US" sz="2400" b="1" dirty="0">
                <a:latin typeface="Verdana" panose="020B0604030504040204" pitchFamily="34" charset="0"/>
              </a:rPr>
              <a:t>；</a:t>
            </a:r>
            <a:endParaRPr lang="en-US" altLang="zh-CN" sz="2400" b="1" dirty="0">
              <a:latin typeface="Verdana" panose="020B060403050404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latin typeface="Verdana" panose="020B0604030504040204" pitchFamily="34" charset="0"/>
              </a:rPr>
              <a:t>4</a:t>
            </a:r>
            <a:r>
              <a:rPr lang="zh-CN" altLang="en-US" sz="2400" b="1" dirty="0">
                <a:latin typeface="Verdana" panose="020B0604030504040204" pitchFamily="34" charset="0"/>
              </a:rPr>
              <a:t>、左端面相对于孔轴线基准</a:t>
            </a:r>
            <a:r>
              <a:rPr lang="en-US" altLang="zh-CN" sz="2400" b="1" dirty="0">
                <a:latin typeface="Verdana" panose="020B0604030504040204" pitchFamily="34" charset="0"/>
              </a:rPr>
              <a:t>B</a:t>
            </a:r>
            <a:r>
              <a:rPr lang="zh-CN" altLang="en-US" sz="2400" b="1" dirty="0">
                <a:latin typeface="Verdana" panose="020B0604030504040204" pitchFamily="34" charset="0"/>
              </a:rPr>
              <a:t>的垂直度公差</a:t>
            </a:r>
            <a:r>
              <a:rPr lang="en-US" altLang="zh-CN" sz="2400" b="1" dirty="0">
                <a:latin typeface="Verdana" panose="020B0604030504040204" pitchFamily="34" charset="0"/>
              </a:rPr>
              <a:t>0.015</a:t>
            </a:r>
            <a:r>
              <a:rPr lang="zh-CN" altLang="en-US" sz="2400" b="1" dirty="0">
                <a:latin typeface="Verdana" panose="020B0604030504040204" pitchFamily="34" charset="0"/>
              </a:rPr>
              <a:t>；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latin typeface="Verdana" panose="020B0604030504040204" pitchFamily="34" charset="0"/>
              </a:rPr>
              <a:t>5</a:t>
            </a:r>
            <a:r>
              <a:rPr lang="zh-CN" altLang="en-US" sz="2400" b="1" dirty="0">
                <a:latin typeface="Verdana" panose="020B0604030504040204" pitchFamily="34" charset="0"/>
              </a:rPr>
              <a:t>、右端面相对于左端面基准的平行度公差</a:t>
            </a:r>
            <a:r>
              <a:rPr lang="en-US" altLang="zh-CN" sz="2400" b="1" dirty="0">
                <a:latin typeface="Verdana" panose="020B0604030504040204" pitchFamily="34" charset="0"/>
              </a:rPr>
              <a:t>0.005</a:t>
            </a:r>
            <a:r>
              <a:rPr lang="zh-CN" altLang="en-US" sz="2400" b="1" dirty="0">
                <a:latin typeface="Verdana" panose="020B0604030504040204" pitchFamily="34" charset="0"/>
              </a:rPr>
              <a:t>；</a:t>
            </a:r>
            <a:endParaRPr lang="en-US" altLang="zh-CN" sz="2400" b="1" dirty="0">
              <a:latin typeface="Verdana" panose="020B060403050404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latin typeface="Verdana" panose="020B0604030504040204" pitchFamily="34" charset="0"/>
              </a:rPr>
              <a:t>6</a:t>
            </a:r>
            <a:r>
              <a:rPr lang="zh-CN" altLang="en-US" sz="2400" b="1" dirty="0">
                <a:latin typeface="Verdana" panose="020B0604030504040204" pitchFamily="34" charset="0"/>
              </a:rPr>
              <a:t>、内孔素线相对于孔轴线基准</a:t>
            </a:r>
            <a:r>
              <a:rPr lang="en-US" altLang="zh-CN" sz="2400" b="1" dirty="0">
                <a:latin typeface="Verdana" panose="020B0604030504040204" pitchFamily="34" charset="0"/>
              </a:rPr>
              <a:t>B</a:t>
            </a:r>
            <a:r>
              <a:rPr lang="zh-CN" altLang="en-US" sz="2400" b="1" dirty="0">
                <a:latin typeface="Verdana" panose="020B0604030504040204" pitchFamily="34" charset="0"/>
              </a:rPr>
              <a:t>的平行度公差</a:t>
            </a:r>
            <a:r>
              <a:rPr lang="en-US" altLang="zh-CN" sz="2400" b="1" dirty="0">
                <a:latin typeface="Verdana" panose="020B0604030504040204" pitchFamily="34" charset="0"/>
              </a:rPr>
              <a:t>0.01</a:t>
            </a:r>
            <a:r>
              <a:rPr lang="zh-CN" altLang="en-US" sz="2400" b="1" dirty="0">
                <a:latin typeface="Verdana" panose="020B0604030504040204" pitchFamily="34" charset="0"/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241886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364CADED-9707-401A-804B-C1D6D5144188}"/>
              </a:ext>
            </a:extLst>
          </p:cNvPr>
          <p:cNvSpPr txBox="1">
            <a:spLocks/>
          </p:cNvSpPr>
          <p:nvPr/>
        </p:nvSpPr>
        <p:spPr>
          <a:xfrm>
            <a:off x="737002" y="122238"/>
            <a:ext cx="8642350" cy="582612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1219200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spcBef>
                <a:spcPct val="20000"/>
              </a:spcBef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习题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45DE30FF-605F-45F7-9464-A3D525ACB46C}"/>
              </a:ext>
            </a:extLst>
          </p:cNvPr>
          <p:cNvSpPr txBox="1">
            <a:spLocks/>
          </p:cNvSpPr>
          <p:nvPr/>
        </p:nvSpPr>
        <p:spPr>
          <a:xfrm>
            <a:off x="0" y="1006474"/>
            <a:ext cx="11908971" cy="582612"/>
          </a:xfrm>
          <a:prstGeom prst="rect">
            <a:avLst/>
          </a:prstGeom>
        </p:spPr>
        <p:txBody>
          <a:bodyPr/>
          <a:lstStyle>
            <a:lvl1pPr algn="ctr" defTabSz="1219200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/>
              <a:t>2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三零件标注的几何公差不同，它们所能控制的几何误差区别何在？请加以分析。</a:t>
            </a:r>
          </a:p>
        </p:txBody>
      </p:sp>
      <p:pic>
        <p:nvPicPr>
          <p:cNvPr id="17" name="图片 3" descr="IMG_4246.JPG">
            <a:extLst>
              <a:ext uri="{FF2B5EF4-FFF2-40B4-BE49-F238E27FC236}">
                <a16:creationId xmlns:a16="http://schemas.microsoft.com/office/drawing/2014/main" id="{A8A8BF34-4AD8-4FD1-B459-504ADFFE82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5" r="8594" b="61458"/>
          <a:stretch>
            <a:fillRect/>
          </a:stretch>
        </p:blipFill>
        <p:spPr bwMode="auto">
          <a:xfrm>
            <a:off x="1434254" y="1589086"/>
            <a:ext cx="8358187" cy="280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3">
            <a:extLst>
              <a:ext uri="{FF2B5EF4-FFF2-40B4-BE49-F238E27FC236}">
                <a16:creationId xmlns:a16="http://schemas.microsoft.com/office/drawing/2014/main" id="{9CE08A15-A6BD-4AB4-AEA4-435BDE23F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869" y="4519838"/>
            <a:ext cx="11244262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dirty="0">
                <a:latin typeface="Verdana" panose="020B0604030504040204" pitchFamily="34" charset="0"/>
              </a:rPr>
              <a:t>a</a:t>
            </a:r>
            <a:r>
              <a:rPr lang="zh-CN" altLang="en-US" sz="2000" b="1" dirty="0">
                <a:latin typeface="Verdana" panose="020B0604030504040204" pitchFamily="34" charset="0"/>
              </a:rPr>
              <a:t>：端面相对于基准轴线</a:t>
            </a:r>
            <a:r>
              <a:rPr lang="en-US" altLang="zh-CN" sz="2000" b="1" dirty="0">
                <a:latin typeface="Verdana" panose="020B0604030504040204" pitchFamily="34" charset="0"/>
              </a:rPr>
              <a:t>A</a:t>
            </a:r>
            <a:r>
              <a:rPr lang="zh-CN" altLang="en-US" sz="2000" b="1" dirty="0">
                <a:latin typeface="Verdana" panose="020B0604030504040204" pitchFamily="34" charset="0"/>
              </a:rPr>
              <a:t>的垂直度公差</a:t>
            </a:r>
            <a:r>
              <a:rPr lang="en-US" altLang="zh-CN" sz="2000" b="1" dirty="0">
                <a:latin typeface="Verdana" panose="020B0604030504040204" pitchFamily="34" charset="0"/>
              </a:rPr>
              <a:t>0.05</a:t>
            </a:r>
            <a:r>
              <a:rPr lang="zh-CN" altLang="en-US" sz="2000" b="1" dirty="0">
                <a:latin typeface="Verdana" panose="020B0604030504040204" pitchFamily="34" charset="0"/>
              </a:rPr>
              <a:t>；公差带定义是与基准轴线</a:t>
            </a:r>
            <a:r>
              <a:rPr lang="en-US" altLang="zh-CN" sz="2000" b="1" dirty="0">
                <a:latin typeface="Verdana" panose="020B0604030504040204" pitchFamily="34" charset="0"/>
              </a:rPr>
              <a:t>A</a:t>
            </a:r>
            <a:r>
              <a:rPr lang="zh-CN" altLang="en-US" sz="2000" b="1" dirty="0">
                <a:latin typeface="Verdana" panose="020B0604030504040204" pitchFamily="34" charset="0"/>
              </a:rPr>
              <a:t>垂直距离为</a:t>
            </a:r>
            <a:r>
              <a:rPr lang="en-US" altLang="zh-CN" sz="2000" b="1" dirty="0">
                <a:latin typeface="Verdana" panose="020B0604030504040204" pitchFamily="34" charset="0"/>
              </a:rPr>
              <a:t>0.05</a:t>
            </a:r>
            <a:r>
              <a:rPr lang="zh-CN" altLang="en-US" sz="2000" b="1" dirty="0">
                <a:latin typeface="Verdana" panose="020B0604030504040204" pitchFamily="34" charset="0"/>
              </a:rPr>
              <a:t>的两个平行平面之间的区域；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dirty="0">
                <a:latin typeface="Verdana" panose="020B0604030504040204" pitchFamily="34" charset="0"/>
              </a:rPr>
              <a:t>b</a:t>
            </a:r>
            <a:r>
              <a:rPr lang="zh-CN" altLang="en-US" sz="2000" b="1" dirty="0">
                <a:latin typeface="Verdana" panose="020B0604030504040204" pitchFamily="34" charset="0"/>
              </a:rPr>
              <a:t>：端面相对于基准轴线</a:t>
            </a:r>
            <a:r>
              <a:rPr lang="en-US" altLang="zh-CN" sz="2000" b="1" dirty="0">
                <a:latin typeface="Verdana" panose="020B0604030504040204" pitchFamily="34" charset="0"/>
              </a:rPr>
              <a:t>A</a:t>
            </a:r>
            <a:r>
              <a:rPr lang="zh-CN" altLang="en-US" sz="2000" b="1" dirty="0">
                <a:latin typeface="Verdana" panose="020B0604030504040204" pitchFamily="34" charset="0"/>
              </a:rPr>
              <a:t>的端面圆跳动公差</a:t>
            </a:r>
            <a:r>
              <a:rPr lang="en-US" altLang="zh-CN" sz="2000" b="1" dirty="0">
                <a:latin typeface="Verdana" panose="020B0604030504040204" pitchFamily="34" charset="0"/>
              </a:rPr>
              <a:t>0.05</a:t>
            </a:r>
            <a:r>
              <a:rPr lang="zh-CN" altLang="en-US" sz="2000" b="1" dirty="0">
                <a:latin typeface="Verdana" panose="020B0604030504040204" pitchFamily="34" charset="0"/>
              </a:rPr>
              <a:t>；公差带定义是与基准轴线</a:t>
            </a:r>
            <a:r>
              <a:rPr lang="en-US" altLang="zh-CN" sz="2000" b="1" dirty="0">
                <a:latin typeface="Verdana" panose="020B0604030504040204" pitchFamily="34" charset="0"/>
              </a:rPr>
              <a:t>A</a:t>
            </a:r>
            <a:r>
              <a:rPr lang="zh-CN" altLang="en-US" sz="2000" b="1" dirty="0">
                <a:latin typeface="Verdana" panose="020B0604030504040204" pitchFamily="34" charset="0"/>
              </a:rPr>
              <a:t>同轴的任一直径位置的测量圆柱面上距离为</a:t>
            </a:r>
            <a:r>
              <a:rPr lang="en-US" altLang="zh-CN" sz="2000" b="1" dirty="0">
                <a:latin typeface="Verdana" panose="020B0604030504040204" pitchFamily="34" charset="0"/>
              </a:rPr>
              <a:t>0.05</a:t>
            </a:r>
            <a:r>
              <a:rPr lang="zh-CN" altLang="en-US" sz="2000" b="1" dirty="0">
                <a:latin typeface="Verdana" panose="020B0604030504040204" pitchFamily="34" charset="0"/>
              </a:rPr>
              <a:t>的两圆之间的区域；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dirty="0">
                <a:latin typeface="Verdana" panose="020B0604030504040204" pitchFamily="34" charset="0"/>
              </a:rPr>
              <a:t>c</a:t>
            </a:r>
            <a:r>
              <a:rPr lang="zh-CN" altLang="en-US" sz="2000" b="1" dirty="0">
                <a:latin typeface="Verdana" panose="020B0604030504040204" pitchFamily="34" charset="0"/>
              </a:rPr>
              <a:t>：端面相对于基准轴线</a:t>
            </a:r>
            <a:r>
              <a:rPr lang="en-US" altLang="zh-CN" sz="2000" b="1" dirty="0">
                <a:latin typeface="Verdana" panose="020B0604030504040204" pitchFamily="34" charset="0"/>
              </a:rPr>
              <a:t>A</a:t>
            </a:r>
            <a:r>
              <a:rPr lang="zh-CN" altLang="en-US" sz="2000" b="1" dirty="0">
                <a:latin typeface="Verdana" panose="020B0604030504040204" pitchFamily="34" charset="0"/>
              </a:rPr>
              <a:t>的端面全跳动公差</a:t>
            </a:r>
            <a:r>
              <a:rPr lang="en-US" altLang="zh-CN" sz="2000" b="1" dirty="0">
                <a:latin typeface="Verdana" panose="020B0604030504040204" pitchFamily="34" charset="0"/>
              </a:rPr>
              <a:t>0.05</a:t>
            </a:r>
            <a:r>
              <a:rPr lang="zh-CN" altLang="en-US" sz="2000" b="1" dirty="0">
                <a:latin typeface="Verdana" panose="020B0604030504040204" pitchFamily="34" charset="0"/>
              </a:rPr>
              <a:t>；公差带定义是与基准轴线</a:t>
            </a:r>
            <a:r>
              <a:rPr lang="en-US" altLang="zh-CN" sz="2000" b="1" dirty="0">
                <a:latin typeface="Verdana" panose="020B0604030504040204" pitchFamily="34" charset="0"/>
              </a:rPr>
              <a:t>A</a:t>
            </a:r>
            <a:r>
              <a:rPr lang="zh-CN" altLang="en-US" sz="2000" b="1" dirty="0">
                <a:latin typeface="Verdana" panose="020B0604030504040204" pitchFamily="34" charset="0"/>
              </a:rPr>
              <a:t>垂直距离为</a:t>
            </a:r>
            <a:r>
              <a:rPr lang="en-US" altLang="zh-CN" sz="2000" b="1" dirty="0">
                <a:latin typeface="Verdana" panose="020B0604030504040204" pitchFamily="34" charset="0"/>
              </a:rPr>
              <a:t>0.05</a:t>
            </a:r>
            <a:r>
              <a:rPr lang="zh-CN" altLang="en-US" sz="2000" b="1" dirty="0">
                <a:latin typeface="Verdana" panose="020B0604030504040204" pitchFamily="34" charset="0"/>
              </a:rPr>
              <a:t>的两个平行平面之间的区域；</a:t>
            </a:r>
          </a:p>
        </p:txBody>
      </p:sp>
    </p:spTree>
    <p:extLst>
      <p:ext uri="{BB962C8B-B14F-4D97-AF65-F5344CB8AC3E}">
        <p14:creationId xmlns:p14="http://schemas.microsoft.com/office/powerpoint/2010/main" val="206994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1FDA52B1-43C8-4C71-B91C-5E88F714B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46" y="585108"/>
            <a:ext cx="11713708" cy="1368425"/>
          </a:xfrm>
        </p:spPr>
        <p:txBody>
          <a:bodyPr/>
          <a:lstStyle/>
          <a:p>
            <a:r>
              <a:rPr lang="en-US" altLang="zh-CN" sz="2400" b="1" dirty="0"/>
              <a:t>3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两种零件标注了不同的几何公差，它们的要求有何不同？画出它们的几何公差带。</a:t>
            </a:r>
          </a:p>
        </p:txBody>
      </p:sp>
      <p:pic>
        <p:nvPicPr>
          <p:cNvPr id="5123" name="图片 2" descr="IMG_4246.JPG">
            <a:extLst>
              <a:ext uri="{FF2B5EF4-FFF2-40B4-BE49-F238E27FC236}">
                <a16:creationId xmlns:a16="http://schemas.microsoft.com/office/drawing/2014/main" id="{F4B22E21-193B-45B4-9EA3-7D37D5061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43750" r="21094" b="17708"/>
          <a:stretch>
            <a:fillRect/>
          </a:stretch>
        </p:blipFill>
        <p:spPr bwMode="auto">
          <a:xfrm>
            <a:off x="1518332" y="1638416"/>
            <a:ext cx="7940675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99C34EC1-F2B5-4469-95CE-FF432F2B9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085" y="5148833"/>
            <a:ext cx="11484769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dirty="0">
                <a:latin typeface="Verdana" panose="020B0604030504040204" pitchFamily="34" charset="0"/>
              </a:rPr>
              <a:t>a</a:t>
            </a:r>
            <a:r>
              <a:rPr lang="zh-CN" altLang="en-US" sz="2000" b="1" dirty="0">
                <a:latin typeface="Verdana" panose="020B0604030504040204" pitchFamily="34" charset="0"/>
              </a:rPr>
              <a:t>：端面应限定在间距等于</a:t>
            </a:r>
            <a:r>
              <a:rPr lang="en-US" altLang="zh-CN" sz="2000" b="1" dirty="0">
                <a:latin typeface="Verdana" panose="020B0604030504040204" pitchFamily="34" charset="0"/>
              </a:rPr>
              <a:t>0.05</a:t>
            </a:r>
            <a:r>
              <a:rPr lang="zh-CN" altLang="en-US" sz="2000" b="1" dirty="0">
                <a:latin typeface="Verdana" panose="020B0604030504040204" pitchFamily="34" charset="0"/>
              </a:rPr>
              <a:t>的两平行平面之间。该两个平行平面按理论正确角度</a:t>
            </a:r>
            <a:r>
              <a:rPr lang="en-US" altLang="zh-CN" sz="2000" b="1" dirty="0">
                <a:latin typeface="Verdana" panose="020B0604030504040204" pitchFamily="34" charset="0"/>
              </a:rPr>
              <a:t>60</a:t>
            </a:r>
            <a:r>
              <a:rPr lang="zh-CN" altLang="en-US" sz="2000" b="1" dirty="0">
                <a:latin typeface="Verdana" panose="020B0604030504040204" pitchFamily="34" charset="0"/>
              </a:rPr>
              <a:t>度倾斜于基准轴线</a:t>
            </a:r>
            <a:r>
              <a:rPr lang="en-US" altLang="zh-CN" sz="2000" b="1" dirty="0">
                <a:latin typeface="Verdana" panose="020B0604030504040204" pitchFamily="34" charset="0"/>
              </a:rPr>
              <a:t>A</a:t>
            </a:r>
            <a:r>
              <a:rPr lang="zh-CN" altLang="en-US" sz="2000" b="1" dirty="0">
                <a:latin typeface="Verdana" panose="020B0604030504040204" pitchFamily="34" charset="0"/>
              </a:rPr>
              <a:t>；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dirty="0">
                <a:latin typeface="Verdana" panose="020B0604030504040204" pitchFamily="34" charset="0"/>
              </a:rPr>
              <a:t>b</a:t>
            </a:r>
            <a:r>
              <a:rPr lang="zh-CN" altLang="en-US" sz="2000" b="1" dirty="0">
                <a:latin typeface="Verdana" panose="020B0604030504040204" pitchFamily="34" charset="0"/>
              </a:rPr>
              <a:t>：端面应限定在间距等于</a:t>
            </a:r>
            <a:r>
              <a:rPr lang="en-US" altLang="zh-CN" sz="2000" b="1" dirty="0">
                <a:latin typeface="Verdana" panose="020B0604030504040204" pitchFamily="34" charset="0"/>
              </a:rPr>
              <a:t>0.05</a:t>
            </a:r>
            <a:r>
              <a:rPr lang="zh-CN" altLang="en-US" sz="2000" b="1" dirty="0">
                <a:latin typeface="Verdana" panose="020B0604030504040204" pitchFamily="34" charset="0"/>
              </a:rPr>
              <a:t>、且对称于被测面的理论正确位置的两平行平面之间。该两平行平面对称于基准平面</a:t>
            </a:r>
            <a:r>
              <a:rPr lang="en-US" altLang="zh-CN" sz="2000" b="1" dirty="0">
                <a:latin typeface="Verdana" panose="020B0604030504040204" pitchFamily="34" charset="0"/>
              </a:rPr>
              <a:t>B</a:t>
            </a:r>
            <a:r>
              <a:rPr lang="zh-CN" altLang="en-US" sz="2000" b="1" dirty="0">
                <a:latin typeface="Verdana" panose="020B0604030504040204" pitchFamily="34" charset="0"/>
              </a:rPr>
              <a:t>、基准轴线</a:t>
            </a:r>
            <a:r>
              <a:rPr lang="en-US" altLang="zh-CN" sz="2000" b="1" dirty="0">
                <a:latin typeface="Verdana" panose="020B0604030504040204" pitchFamily="34" charset="0"/>
              </a:rPr>
              <a:t>A</a:t>
            </a:r>
            <a:r>
              <a:rPr lang="zh-CN" altLang="en-US" sz="2000" b="1" dirty="0">
                <a:latin typeface="Verdana" panose="020B0604030504040204" pitchFamily="34" charset="0"/>
              </a:rPr>
              <a:t>和理论正确尺寸</a:t>
            </a:r>
            <a:r>
              <a:rPr lang="en-US" altLang="zh-CN" sz="2000" b="1" dirty="0">
                <a:latin typeface="Verdana" panose="020B0604030504040204" pitchFamily="34" charset="0"/>
              </a:rPr>
              <a:t>L</a:t>
            </a:r>
            <a:r>
              <a:rPr lang="zh-CN" altLang="en-US" sz="2000" b="1" dirty="0">
                <a:latin typeface="Verdana" panose="020B0604030504040204" pitchFamily="34" charset="0"/>
              </a:rPr>
              <a:t>、理论正确尺寸度确定的被测面的理论正确位置；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dirty="0">
                <a:latin typeface="Verdana" panose="020B0604030504040204" pitchFamily="34" charset="0"/>
              </a:rPr>
              <a:t> </a:t>
            </a:r>
            <a:endParaRPr lang="zh-CN" altLang="en-US" sz="2000" b="1" dirty="0">
              <a:latin typeface="Verdana" panose="020B0604030504040204" pitchFamily="34" charset="0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DE069CA5-521D-4E96-94EF-85B89180C5DA}"/>
              </a:ext>
            </a:extLst>
          </p:cNvPr>
          <p:cNvSpPr txBox="1">
            <a:spLocks/>
          </p:cNvSpPr>
          <p:nvPr/>
        </p:nvSpPr>
        <p:spPr>
          <a:xfrm>
            <a:off x="737002" y="122238"/>
            <a:ext cx="8642350" cy="582612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1219200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spcBef>
                <a:spcPct val="20000"/>
              </a:spcBef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习题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FC8F68A-F441-40A1-B7A5-10BBB6FAA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85" y="926440"/>
            <a:ext cx="7217229" cy="5931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3349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33496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349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349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349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49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49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49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49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、将下列各项几何公差要求标注在下图上。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14350" indent="-514350">
              <a:lnSpc>
                <a:spcPct val="15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左端面的平面度公差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0.01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ｍｍ；</a:t>
            </a:r>
            <a:endParaRPr lang="zh-CN" altLang="en-US" sz="2400" b="1" dirty="0"/>
          </a:p>
          <a:p>
            <a:pPr marL="514350" indent="-514350">
              <a:lnSpc>
                <a:spcPct val="15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右端面对左端面的平行度公差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0.02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ｍｍ；</a:t>
            </a:r>
            <a:endParaRPr lang="zh-CN" altLang="en-US" sz="2400" b="1" dirty="0"/>
          </a:p>
          <a:p>
            <a:pPr marL="514350" indent="-514350">
              <a:lnSpc>
                <a:spcPct val="15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Φ70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孔按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H7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遵守包容原则，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Φ210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外圆按ｈ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遵守独立原则；</a:t>
            </a:r>
            <a:endParaRPr lang="zh-CN" altLang="en-US" sz="2400" b="1" dirty="0"/>
          </a:p>
          <a:p>
            <a:pPr marL="514350" indent="-514350">
              <a:lnSpc>
                <a:spcPct val="15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Φ70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孔轴线对左端面的垂直度公差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0.025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ｍｍ；</a:t>
            </a:r>
            <a:endParaRPr lang="zh-CN" altLang="en-US" sz="2400" b="1" dirty="0"/>
          </a:p>
          <a:p>
            <a:pPr marL="514350" indent="-514350">
              <a:lnSpc>
                <a:spcPct val="15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Φ210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外圆轴线对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Φ70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孔的同轴度公差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0.008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ｍｍ；</a:t>
            </a:r>
            <a:endParaRPr lang="zh-CN" altLang="en-US" sz="2400" b="1" dirty="0"/>
          </a:p>
          <a:p>
            <a:pPr marL="514350" indent="-514350">
              <a:lnSpc>
                <a:spcPct val="15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Φ20H8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孔对左端面（第一基准）及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Φ70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孔轴线的位置度公差为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Φ0.15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ｍｍ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要求均布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采用最大实体要求，同时进一步要求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Φ20H8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孔之间轴线的位置度公差为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Φ0.05mm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（对第一基准）。</a:t>
            </a:r>
            <a:endParaRPr lang="zh-CN" altLang="en-US" sz="2400" b="1" dirty="0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79F36A46-332F-49FE-B8AB-0D17B28802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5500245"/>
              </p:ext>
            </p:extLst>
          </p:nvPr>
        </p:nvGraphicFramePr>
        <p:xfrm>
          <a:off x="7125608" y="2474483"/>
          <a:ext cx="5031217" cy="30228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MP 图像" r:id="rId2" imgW="6542857" imgH="3933333" progId="Paint.Picture">
                  <p:embed/>
                </p:oleObj>
              </mc:Choice>
              <mc:Fallback>
                <p:oleObj name="BMP 图像" r:id="rId2" imgW="6542857" imgH="3933333" progId="Paint.Picture">
                  <p:embed/>
                  <p:pic>
                    <p:nvPicPr>
                      <p:cNvPr id="7170" name="对象 2">
                        <a:extLst>
                          <a:ext uri="{FF2B5EF4-FFF2-40B4-BE49-F238E27FC236}">
                            <a16:creationId xmlns:a16="http://schemas.microsoft.com/office/drawing/2014/main" id="{103D0BF3-811B-435D-83D9-A47DED483A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5608" y="2474483"/>
                        <a:ext cx="5031217" cy="30228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标题 1">
            <a:extLst>
              <a:ext uri="{FF2B5EF4-FFF2-40B4-BE49-F238E27FC236}">
                <a16:creationId xmlns:a16="http://schemas.microsoft.com/office/drawing/2014/main" id="{24D61A23-13DE-4D73-BD4E-1CB7C1A87B00}"/>
              </a:ext>
            </a:extLst>
          </p:cNvPr>
          <p:cNvSpPr txBox="1">
            <a:spLocks/>
          </p:cNvSpPr>
          <p:nvPr/>
        </p:nvSpPr>
        <p:spPr>
          <a:xfrm>
            <a:off x="737002" y="122238"/>
            <a:ext cx="8642350" cy="582612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1219200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spcBef>
                <a:spcPct val="20000"/>
              </a:spcBef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习题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>
            <a:extLst>
              <a:ext uri="{FF2B5EF4-FFF2-40B4-BE49-F238E27FC236}">
                <a16:creationId xmlns:a16="http://schemas.microsoft.com/office/drawing/2014/main" id="{F0397D10-F078-4870-9F95-0E7048EDD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06" y="990598"/>
            <a:ext cx="10797293" cy="584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接箭头连接符 5">
            <a:extLst>
              <a:ext uri="{FF2B5EF4-FFF2-40B4-BE49-F238E27FC236}">
                <a16:creationId xmlns:a16="http://schemas.microsoft.com/office/drawing/2014/main" id="{F9502C0C-D943-47A3-9921-27112AFB0443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1470906" y="4940300"/>
            <a:ext cx="785813" cy="642938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C38DEEE8-3FB4-41B4-A72F-7E4824794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406" y="6436405"/>
            <a:ext cx="642937" cy="26919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(1)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C3B87D0-797D-420B-AD77-24851AD71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9625" y="5368926"/>
            <a:ext cx="642938" cy="285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(2)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52CF7A0-E290-4B29-965C-6808CF55A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8157" y="3227387"/>
            <a:ext cx="642937" cy="5715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(3)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A464A09-5716-4F7E-AD48-E1BC2FE27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0057" y="990598"/>
            <a:ext cx="642937" cy="21431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(4)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24A9D9D-EBA5-44BA-BFC9-19DC88EDB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4219" y="1296987"/>
            <a:ext cx="642938" cy="5715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(5)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340844D-E3AD-4A52-9A90-0B5189519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8462" y="2345418"/>
            <a:ext cx="642937" cy="571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(6)</a:t>
            </a: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B64DCA66-6D7D-47C8-BA12-95BE12CB7E05}"/>
              </a:ext>
            </a:extLst>
          </p:cNvPr>
          <p:cNvSpPr txBox="1">
            <a:spLocks/>
          </p:cNvSpPr>
          <p:nvPr/>
        </p:nvSpPr>
        <p:spPr>
          <a:xfrm>
            <a:off x="737002" y="122238"/>
            <a:ext cx="8642350" cy="582612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1219200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spcBef>
                <a:spcPct val="20000"/>
              </a:spcBef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习题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4487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6" descr="IMG_6652.jpg">
            <a:extLst>
              <a:ext uri="{FF2B5EF4-FFF2-40B4-BE49-F238E27FC236}">
                <a16:creationId xmlns:a16="http://schemas.microsoft.com/office/drawing/2014/main" id="{A48DD599-2B7D-44D0-BA54-3FAF7049B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30000" contrast="5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56" t="27083" r="30469" b="12498"/>
          <a:stretch>
            <a:fillRect/>
          </a:stretch>
        </p:blipFill>
        <p:spPr bwMode="auto">
          <a:xfrm>
            <a:off x="0" y="1716524"/>
            <a:ext cx="5580969" cy="4014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标题 1">
            <a:extLst>
              <a:ext uri="{FF2B5EF4-FFF2-40B4-BE49-F238E27FC236}">
                <a16:creationId xmlns:a16="http://schemas.microsoft.com/office/drawing/2014/main" id="{22884972-0EBA-4988-8B4E-C09E4F6BDE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9538" y="990828"/>
            <a:ext cx="5986462" cy="622300"/>
          </a:xfrm>
        </p:spPr>
        <p:txBody>
          <a:bodyPr/>
          <a:lstStyle/>
          <a:p>
            <a:pPr algn="l"/>
            <a:r>
              <a:rPr lang="en-US" altLang="zh-CN" sz="2800" b="1" dirty="0"/>
              <a:t>5</a:t>
            </a:r>
            <a:r>
              <a:rPr lang="zh-CN" altLang="en-US" sz="2800" b="1" dirty="0"/>
              <a:t>、 指出几何公差的标注错误并改正</a:t>
            </a:r>
            <a:endParaRPr lang="en-US" altLang="zh-CN" sz="2800" b="1" dirty="0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C7F46FFB-0266-4A44-90DC-7FEE1FF2C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03610"/>
            <a:ext cx="59817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3FD3617A-361D-47E6-A342-CE4C02060FDC}"/>
              </a:ext>
            </a:extLst>
          </p:cNvPr>
          <p:cNvSpPr txBox="1">
            <a:spLocks/>
          </p:cNvSpPr>
          <p:nvPr/>
        </p:nvSpPr>
        <p:spPr>
          <a:xfrm>
            <a:off x="737002" y="122238"/>
            <a:ext cx="8642350" cy="582612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1219200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spcBef>
                <a:spcPct val="20000"/>
              </a:spcBef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习题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68DD4F1-A576-42AD-B1DF-987E5CEC8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99" y="2024743"/>
            <a:ext cx="4864130" cy="394686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08BA796-864C-4993-9D48-FB143C443F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899" y="1872342"/>
            <a:ext cx="4848906" cy="289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541953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E4E3AAD-C334-4D95-B6AA-136EF1DE329C}">
  <we:reference id="wa200001313" version="1.0.0.0" store="zh-CN" storeType="OMEX"/>
  <we:alternateReferences>
    <we:reference id="wa200001313" version="1.0.0.0" store="WA20000131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9677</TotalTime>
  <Words>573</Words>
  <Application>Microsoft Office PowerPoint</Application>
  <PresentationFormat>宽屏</PresentationFormat>
  <Paragraphs>58</Paragraphs>
  <Slides>10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华文中宋</vt:lpstr>
      <vt:lpstr>楷体_GB2312</vt:lpstr>
      <vt:lpstr>隶书</vt:lpstr>
      <vt:lpstr>微软雅黑</vt:lpstr>
      <vt:lpstr>Arial</vt:lpstr>
      <vt:lpstr>Calibri</vt:lpstr>
      <vt:lpstr>Times New Roman</vt:lpstr>
      <vt:lpstr>Verdana</vt:lpstr>
      <vt:lpstr>第一PPT，www.1ppt.com</vt:lpstr>
      <vt:lpstr>BMP 图像</vt:lpstr>
      <vt:lpstr>PowerPoint 演示文稿</vt:lpstr>
      <vt:lpstr>PowerPoint 演示文稿</vt:lpstr>
      <vt:lpstr>PowerPoint 演示文稿</vt:lpstr>
      <vt:lpstr>PowerPoint 演示文稿</vt:lpstr>
      <vt:lpstr>3、 两种零件标注了不同的几何公差，它们的要求有何不同？画出它们的几何公差带。</vt:lpstr>
      <vt:lpstr>PowerPoint 演示文稿</vt:lpstr>
      <vt:lpstr>PowerPoint 演示文稿</vt:lpstr>
      <vt:lpstr>5、 指出几何公差的标注错误并改正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sdcaoyl</dc:creator>
  <cp:lastModifiedBy>侃 刘</cp:lastModifiedBy>
  <cp:revision>331</cp:revision>
  <dcterms:created xsi:type="dcterms:W3CDTF">2019-06-19T02:08:00Z</dcterms:created>
  <dcterms:modified xsi:type="dcterms:W3CDTF">2024-04-19T14:15:00Z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2052-11.1.0.9209</vt:lpwstr>
  </property>
</Properties>
</file>