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913" r:id="rId2"/>
    <p:sldId id="375" r:id="rId3"/>
    <p:sldId id="447" r:id="rId4"/>
    <p:sldId id="448" r:id="rId5"/>
    <p:sldId id="449" r:id="rId6"/>
    <p:sldId id="450" r:id="rId7"/>
    <p:sldId id="451" r:id="rId8"/>
    <p:sldId id="452" r:id="rId9"/>
    <p:sldId id="453" r:id="rId10"/>
    <p:sldId id="454" r:id="rId11"/>
    <p:sldId id="455" r:id="rId12"/>
    <p:sldId id="456" r:id="rId13"/>
    <p:sldId id="893" r:id="rId14"/>
    <p:sldId id="894" r:id="rId15"/>
    <p:sldId id="457" r:id="rId16"/>
    <p:sldId id="459" r:id="rId17"/>
    <p:sldId id="460" r:id="rId18"/>
    <p:sldId id="461" r:id="rId19"/>
    <p:sldId id="462" r:id="rId20"/>
    <p:sldId id="463" r:id="rId21"/>
    <p:sldId id="464" r:id="rId22"/>
    <p:sldId id="465" r:id="rId23"/>
    <p:sldId id="466" r:id="rId24"/>
    <p:sldId id="467" r:id="rId25"/>
    <p:sldId id="481" r:id="rId26"/>
    <p:sldId id="468" r:id="rId27"/>
    <p:sldId id="469" r:id="rId28"/>
    <p:sldId id="470" r:id="rId29"/>
    <p:sldId id="471" r:id="rId30"/>
    <p:sldId id="474" r:id="rId31"/>
    <p:sldId id="475" r:id="rId32"/>
    <p:sldId id="479" r:id="rId33"/>
    <p:sldId id="480" r:id="rId34"/>
    <p:sldId id="426" r:id="rId35"/>
    <p:sldId id="428" r:id="rId36"/>
    <p:sldId id="429" r:id="rId37"/>
    <p:sldId id="430" r:id="rId38"/>
    <p:sldId id="431" r:id="rId39"/>
    <p:sldId id="432" r:id="rId40"/>
    <p:sldId id="433" r:id="rId41"/>
    <p:sldId id="434" r:id="rId42"/>
    <p:sldId id="435" r:id="rId43"/>
    <p:sldId id="436" r:id="rId44"/>
    <p:sldId id="437" r:id="rId45"/>
    <p:sldId id="89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2">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1" clrIdx="0"/>
  <p:cmAuthor id="2" name="boliang" initials="b" lastIdx="2" clrIdx="0"/>
  <p:cmAuthor id="3" name="Microsoft.com" initials="M" lastIdx="1" clrIdx="0"/>
  <p:cmAuthor id="4"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9B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81955" autoAdjust="0"/>
  </p:normalViewPr>
  <p:slideViewPr>
    <p:cSldViewPr snapToGrid="0">
      <p:cViewPr varScale="1">
        <p:scale>
          <a:sx n="55" d="100"/>
          <a:sy n="55" d="100"/>
        </p:scale>
        <p:origin x="1144" y="36"/>
      </p:cViewPr>
      <p:guideLst>
        <p:guide orient="horz" pos="2252"/>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2021/3/15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014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7B88F7-E4BC-4B54-8A1A-6CB50BCBAFF3}" type="slidenum">
              <a:rPr lang="zh-CN" altLang="en-US" smtClean="0"/>
              <a:t>27</a:t>
            </a:fld>
            <a:endParaRPr lang="zh-CN" altLang="en-US"/>
          </a:p>
        </p:txBody>
      </p:sp>
    </p:spTree>
    <p:extLst>
      <p:ext uri="{BB962C8B-B14F-4D97-AF65-F5344CB8AC3E}">
        <p14:creationId xmlns:p14="http://schemas.microsoft.com/office/powerpoint/2010/main" val="241242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93742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a:off x="87924" y="185469"/>
            <a:ext cx="636754" cy="468929"/>
            <a:chOff x="1311557" y="1084208"/>
            <a:chExt cx="363995" cy="250835"/>
          </a:xfrm>
        </p:grpSpPr>
        <p:sp>
          <p:nvSpPr>
            <p:cNvPr id="3" name="任意多边形: 形状 2"/>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4" name="任意多边形: 形状 3"/>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248F530D-5AA2-41A4-9AB4-F1C4276C0920}"/>
              </a:ext>
            </a:extLst>
          </p:cNvPr>
          <p:cNvSpPr/>
          <p:nvPr userDrawn="1"/>
        </p:nvSpPr>
        <p:spPr>
          <a:xfrm flipV="1">
            <a:off x="0" y="813017"/>
            <a:ext cx="12192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530820CF-B880-4189-942D-D702A7CBA730}" type="datetimeFigureOut">
              <a:rPr kumimoji="0" lang="zh-CN" altLang="en-US" sz="1600" b="0" i="0" u="none" strike="noStrike" kern="1200" cap="none" spc="0" normalizeH="0" baseline="0" noProof="1" smtClean="0">
                <a:ln>
                  <a:noFill/>
                </a:ln>
                <a:solidFill>
                  <a:schemeClr val="tx1">
                    <a:tint val="75000"/>
                  </a:schemeClr>
                </a:solidFill>
                <a:effectLst/>
                <a:uLnTx/>
                <a:uFillTx/>
                <a:latin typeface="+mn-lt"/>
                <a:ea typeface="+mn-ea"/>
                <a:cs typeface="+mn-cs"/>
              </a:rPr>
              <a:t>2021/3/15</a:t>
            </a:fld>
            <a:endParaRPr kumimoji="0" lang="zh-CN" alt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7106" name="Group 2"/>
          <p:cNvGrpSpPr>
            <a:grpSpLocks/>
          </p:cNvGrpSpPr>
          <p:nvPr/>
        </p:nvGrpSpPr>
        <p:grpSpPr bwMode="auto">
          <a:xfrm>
            <a:off x="1" y="2438401"/>
            <a:ext cx="12012084" cy="1052513"/>
            <a:chOff x="0" y="1536"/>
            <a:chExt cx="5675" cy="663"/>
          </a:xfrm>
        </p:grpSpPr>
        <p:grpSp>
          <p:nvGrpSpPr>
            <p:cNvPr id="47107" name="Group 3"/>
            <p:cNvGrpSpPr>
              <a:grpSpLocks/>
            </p:cNvGrpSpPr>
            <p:nvPr/>
          </p:nvGrpSpPr>
          <p:grpSpPr bwMode="auto">
            <a:xfrm>
              <a:off x="183" y="1604"/>
              <a:ext cx="448" cy="299"/>
              <a:chOff x="720" y="336"/>
              <a:chExt cx="624" cy="432"/>
            </a:xfrm>
          </p:grpSpPr>
          <p:sp>
            <p:nvSpPr>
              <p:cNvPr id="4710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0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47110" name="Group 6"/>
            <p:cNvGrpSpPr>
              <a:grpSpLocks/>
            </p:cNvGrpSpPr>
            <p:nvPr/>
          </p:nvGrpSpPr>
          <p:grpSpPr bwMode="auto">
            <a:xfrm>
              <a:off x="261" y="1870"/>
              <a:ext cx="465" cy="299"/>
              <a:chOff x="912" y="2640"/>
              <a:chExt cx="672" cy="432"/>
            </a:xfrm>
          </p:grpSpPr>
          <p:sp>
            <p:nvSpPr>
              <p:cNvPr id="4711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1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4711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1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1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47116"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47117"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7118"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zh-CN" altLang="en-US"/>
              <a:t>zxb</a:t>
            </a:r>
          </a:p>
        </p:txBody>
      </p:sp>
      <p:sp>
        <p:nvSpPr>
          <p:cNvPr id="47119"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47120"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2F8A07E9-32A8-45DC-84C7-B6E4B070637B}" type="slidenum">
              <a:rPr lang="zh-CN" altLang="en-US"/>
              <a:pPr/>
              <a:t>‹#›</a:t>
            </a:fld>
            <a:endParaRPr lang="zh-CN" altLang="en-US"/>
          </a:p>
        </p:txBody>
      </p:sp>
    </p:spTree>
    <p:extLst>
      <p:ext uri="{BB962C8B-B14F-4D97-AF65-F5344CB8AC3E}">
        <p14:creationId xmlns:p14="http://schemas.microsoft.com/office/powerpoint/2010/main" val="304046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890155C7-9CE1-45C2-9E59-3D9B0867066B}" type="slidenum">
              <a:rPr lang="en-US" altLang="zh-CN"/>
              <a:pPr/>
              <a:t>‹#›</a:t>
            </a:fld>
            <a:endParaRPr lang="en-US" altLang="zh-CN" sz="1400"/>
          </a:p>
        </p:txBody>
      </p:sp>
    </p:spTree>
    <p:extLst>
      <p:ext uri="{BB962C8B-B14F-4D97-AF65-F5344CB8AC3E}">
        <p14:creationId xmlns:p14="http://schemas.microsoft.com/office/powerpoint/2010/main" val="336087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8382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422400" y="210185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5600" y="210185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fld id="{20CE6CA0-672A-497A-B4A4-9B98DDC8E678}" type="slidenum">
              <a:rPr lang="en-US" altLang="zh-CN"/>
              <a:pPr/>
              <a:t>‹#›</a:t>
            </a:fld>
            <a:endParaRPr lang="en-US" altLang="zh-CN" sz="1400"/>
          </a:p>
        </p:txBody>
      </p:sp>
    </p:spTree>
    <p:extLst>
      <p:ext uri="{BB962C8B-B14F-4D97-AF65-F5344CB8AC3E}">
        <p14:creationId xmlns:p14="http://schemas.microsoft.com/office/powerpoint/2010/main" val="144699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14BAEAF-3B4D-4C01-AD58-12785B0A4503}" type="slidenum">
              <a:rPr lang="en-US" altLang="zh-CN"/>
              <a:pPr/>
              <a:t>‹#›</a:t>
            </a:fld>
            <a:endParaRPr lang="en-US" altLang="zh-CN"/>
          </a:p>
        </p:txBody>
      </p:sp>
    </p:spTree>
    <p:extLst>
      <p:ext uri="{BB962C8B-B14F-4D97-AF65-F5344CB8AC3E}">
        <p14:creationId xmlns:p14="http://schemas.microsoft.com/office/powerpoint/2010/main" val="431264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 name="组合 7">
            <a:extLst>
              <a:ext uri="{FF2B5EF4-FFF2-40B4-BE49-F238E27FC236}">
                <a16:creationId xmlns:a16="http://schemas.microsoft.com/office/drawing/2014/main" id="{B0171D94-FBCB-41F8-AA87-E404C328D581}"/>
              </a:ext>
            </a:extLst>
          </p:cNvPr>
          <p:cNvGrpSpPr/>
          <p:nvPr userDrawn="1"/>
        </p:nvGrpSpPr>
        <p:grpSpPr>
          <a:xfrm>
            <a:off x="87924" y="185469"/>
            <a:ext cx="636754" cy="468929"/>
            <a:chOff x="1311557" y="1084208"/>
            <a:chExt cx="363995" cy="250835"/>
          </a:xfrm>
        </p:grpSpPr>
        <p:sp>
          <p:nvSpPr>
            <p:cNvPr id="10" name="任意多边形: 形状 9">
              <a:extLst>
                <a:ext uri="{FF2B5EF4-FFF2-40B4-BE49-F238E27FC236}">
                  <a16:creationId xmlns:a16="http://schemas.microsoft.com/office/drawing/2014/main" id="{9353D482-47D4-42BC-9D9F-27F50EFCFAFC}"/>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1" name="任意多边形: 形状 10">
              <a:extLst>
                <a:ext uri="{FF2B5EF4-FFF2-40B4-BE49-F238E27FC236}">
                  <a16:creationId xmlns:a16="http://schemas.microsoft.com/office/drawing/2014/main" id="{1D90C858-B9C7-41E5-AC99-45352229ADAA}"/>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grpSp>
      <p:sp>
        <p:nvSpPr>
          <p:cNvPr id="12" name="矩形 11">
            <a:extLst>
              <a:ext uri="{FF2B5EF4-FFF2-40B4-BE49-F238E27FC236}">
                <a16:creationId xmlns:a16="http://schemas.microsoft.com/office/drawing/2014/main" id="{267E017E-0BA1-4A97-A01D-E4AFC593B2B8}"/>
              </a:ext>
            </a:extLst>
          </p:cNvPr>
          <p:cNvSpPr/>
          <p:nvPr userDrawn="1"/>
        </p:nvSpPr>
        <p:spPr>
          <a:xfrm flipV="1">
            <a:off x="0" y="813017"/>
            <a:ext cx="12192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oleObject" Target="../embeddings/oleObject2.bin"/><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8958199">
            <a:off x="10948234" y="2345971"/>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Rectangle 4">
            <a:extLst>
              <a:ext uri="{FF2B5EF4-FFF2-40B4-BE49-F238E27FC236}">
                <a16:creationId xmlns:a16="http://schemas.microsoft.com/office/drawing/2014/main" id="{0C2719BD-D99F-4CA7-BAA3-06581610BA9A}"/>
              </a:ext>
            </a:extLst>
          </p:cNvPr>
          <p:cNvSpPr>
            <a:spLocks noChangeArrowheads="1"/>
          </p:cNvSpPr>
          <p:nvPr/>
        </p:nvSpPr>
        <p:spPr bwMode="auto">
          <a:xfrm>
            <a:off x="5955559" y="4578510"/>
            <a:ext cx="5868715" cy="1990598"/>
          </a:xfrm>
          <a:prstGeom prst="rect">
            <a:avLst/>
          </a:prstGeom>
          <a:noFill/>
          <a:ln w="9525">
            <a:noFill/>
            <a:miter lim="800000"/>
            <a:headEnd/>
            <a:tailEnd/>
          </a:ln>
        </p:spPr>
        <p:txBody>
          <a:bodyPr/>
          <a:lstStyle/>
          <a:p>
            <a:pPr marL="342900" indent="-342900">
              <a:spcBef>
                <a:spcPct val="20000"/>
              </a:spcBef>
            </a:pPr>
            <a:r>
              <a:rPr lang="zh-CN" altLang="en-US" sz="2000" b="1" dirty="0"/>
              <a:t>机械工程学院 制造技术及装备自动化研究所</a:t>
            </a:r>
            <a:endParaRPr lang="en-US" altLang="zh-CN" sz="2000" b="1" dirty="0"/>
          </a:p>
          <a:p>
            <a:pPr marL="342900" indent="-342900">
              <a:spcBef>
                <a:spcPct val="20000"/>
              </a:spcBef>
            </a:pPr>
            <a:r>
              <a:rPr lang="zh-CN" altLang="en-US" sz="2000" b="1" dirty="0">
                <a:latin typeface="Times New Roman" pitchFamily="18" charset="0"/>
              </a:rPr>
              <a:t>联系电话：</a:t>
            </a:r>
            <a:r>
              <a:rPr lang="en-US" altLang="zh-CN" sz="2000" b="1" dirty="0">
                <a:latin typeface="Times New Roman" pitchFamily="18" charset="0"/>
              </a:rPr>
              <a:t>87951145/ 1336011639</a:t>
            </a:r>
          </a:p>
          <a:p>
            <a:pPr marL="342900" indent="-342900">
              <a:spcBef>
                <a:spcPct val="20000"/>
              </a:spcBef>
            </a:pPr>
            <a:r>
              <a:rPr lang="en-US" altLang="zh-CN" sz="2000" b="1" dirty="0">
                <a:latin typeface="Times New Roman" pitchFamily="18" charset="0"/>
              </a:rPr>
              <a:t>Email: yangsx@zju.edu.cn</a:t>
            </a:r>
          </a:p>
          <a:p>
            <a:pPr marL="342900" indent="-342900">
              <a:spcBef>
                <a:spcPct val="20000"/>
              </a:spcBef>
            </a:pPr>
            <a:r>
              <a:rPr lang="zh-CN" altLang="en-US" sz="2000" b="1" dirty="0">
                <a:latin typeface="Times New Roman" pitchFamily="18" charset="0"/>
              </a:rPr>
              <a:t>办公室：浙江大学玉泉校区教</a:t>
            </a:r>
            <a:r>
              <a:rPr lang="en-US" altLang="zh-CN" sz="2000" b="1" dirty="0">
                <a:latin typeface="Times New Roman" pitchFamily="18" charset="0"/>
              </a:rPr>
              <a:t>1</a:t>
            </a:r>
            <a:r>
              <a:rPr lang="zh-CN" altLang="en-US" sz="2000" b="1" dirty="0">
                <a:latin typeface="Times New Roman" pitchFamily="18" charset="0"/>
              </a:rPr>
              <a:t>－</a:t>
            </a:r>
            <a:r>
              <a:rPr lang="en-US" altLang="zh-CN" sz="2000" b="1" dirty="0">
                <a:latin typeface="Times New Roman" pitchFamily="18" charset="0"/>
              </a:rPr>
              <a:t>233</a:t>
            </a:r>
            <a:endParaRPr lang="en-US" altLang="zh-CN" sz="2000" b="1" dirty="0">
              <a:latin typeface="楷体_GB2312" pitchFamily="49" charset="-122"/>
              <a:ea typeface="楷体_GB2312" pitchFamily="49" charset="-122"/>
            </a:endParaRPr>
          </a:p>
        </p:txBody>
      </p:sp>
      <p:sp>
        <p:nvSpPr>
          <p:cNvPr id="10" name="Rectangle 4">
            <a:extLst>
              <a:ext uri="{FF2B5EF4-FFF2-40B4-BE49-F238E27FC236}">
                <a16:creationId xmlns:a16="http://schemas.microsoft.com/office/drawing/2014/main" id="{C57BA1CE-7702-41DA-9C38-9B8E5AC49EFC}"/>
              </a:ext>
            </a:extLst>
          </p:cNvPr>
          <p:cNvSpPr>
            <a:spLocks noChangeArrowheads="1"/>
          </p:cNvSpPr>
          <p:nvPr/>
        </p:nvSpPr>
        <p:spPr bwMode="auto">
          <a:xfrm>
            <a:off x="5955558" y="3091003"/>
            <a:ext cx="6236441" cy="1384573"/>
          </a:xfrm>
          <a:prstGeom prst="rect">
            <a:avLst/>
          </a:prstGeom>
          <a:noFill/>
          <a:ln w="9525">
            <a:noFill/>
            <a:miter lim="800000"/>
            <a:headEnd/>
            <a:tailEnd/>
          </a:ln>
        </p:spPr>
        <p:txBody>
          <a:bodyPr/>
          <a:lstStyle/>
          <a:p>
            <a:pPr marL="342900" indent="-342900">
              <a:spcBef>
                <a:spcPct val="20000"/>
              </a:spcBef>
            </a:pPr>
            <a:endParaRPr lang="en-US" altLang="zh-CN" sz="3200" dirty="0">
              <a:latin typeface="隶书" pitchFamily="49" charset="-122"/>
              <a:ea typeface="隶书" pitchFamily="49" charset="-122"/>
            </a:endParaRPr>
          </a:p>
          <a:p>
            <a:pPr marL="342900" indent="-342900">
              <a:spcBef>
                <a:spcPct val="20000"/>
              </a:spcBef>
            </a:pPr>
            <a:r>
              <a:rPr lang="zh-CN" altLang="en-US" sz="3600" b="1" dirty="0"/>
              <a:t>主讲人：杨世锡</a:t>
            </a:r>
            <a:endParaRPr lang="en-US" altLang="zh-CN" sz="3600" b="1" dirty="0">
              <a:latin typeface="隶书" pitchFamily="49" charset="-122"/>
              <a:ea typeface="隶书" pitchFamily="49" charset="-122"/>
            </a:endParaRPr>
          </a:p>
          <a:p>
            <a:pPr marL="342900" indent="-342900">
              <a:spcBef>
                <a:spcPct val="20000"/>
              </a:spcBef>
            </a:pPr>
            <a:r>
              <a:rPr lang="en-US" altLang="zh-CN" sz="3600" b="1" dirty="0">
                <a:latin typeface="隶书" pitchFamily="49" charset="-122"/>
                <a:ea typeface="隶书" pitchFamily="49" charset="-122"/>
              </a:rPr>
              <a:t>        </a:t>
            </a:r>
            <a:r>
              <a:rPr lang="zh-CN" altLang="en-US" sz="3600" b="1" dirty="0"/>
              <a:t>             </a:t>
            </a:r>
            <a:endParaRPr lang="en-US" altLang="zh-CN" b="1" dirty="0">
              <a:solidFill>
                <a:srgbClr val="FFCC00"/>
              </a:solidFill>
              <a:latin typeface="Times New Roman" pitchFamily="18" charset="0"/>
            </a:endParaRPr>
          </a:p>
        </p:txBody>
      </p:sp>
      <p:pic>
        <p:nvPicPr>
          <p:cNvPr id="12" name="图片 11">
            <a:extLst>
              <a:ext uri="{FF2B5EF4-FFF2-40B4-BE49-F238E27FC236}">
                <a16:creationId xmlns:a16="http://schemas.microsoft.com/office/drawing/2014/main" id="{3EE0F365-9706-42AD-A5AA-C7B0B2B3749C}"/>
              </a:ext>
            </a:extLst>
          </p:cNvPr>
          <p:cNvPicPr>
            <a:picLocks noChangeAspect="1"/>
          </p:cNvPicPr>
          <p:nvPr/>
        </p:nvPicPr>
        <p:blipFill>
          <a:blip r:embed="rId3"/>
          <a:stretch>
            <a:fillRect/>
          </a:stretch>
        </p:blipFill>
        <p:spPr>
          <a:xfrm>
            <a:off x="0" y="-25713"/>
            <a:ext cx="12192000" cy="2273085"/>
          </a:xfrm>
          <a:prstGeom prst="rect">
            <a:avLst/>
          </a:prstGeom>
        </p:spPr>
      </p:pic>
      <p:sp>
        <p:nvSpPr>
          <p:cNvPr id="13" name="Rectangle 5">
            <a:extLst>
              <a:ext uri="{FF2B5EF4-FFF2-40B4-BE49-F238E27FC236}">
                <a16:creationId xmlns:a16="http://schemas.microsoft.com/office/drawing/2014/main" id="{C1AB420E-8503-4EAA-978D-EDD7612064B1}"/>
              </a:ext>
            </a:extLst>
          </p:cNvPr>
          <p:cNvSpPr txBox="1">
            <a:spLocks noChangeArrowheads="1"/>
          </p:cNvSpPr>
          <p:nvPr/>
        </p:nvSpPr>
        <p:spPr>
          <a:xfrm>
            <a:off x="265611" y="396284"/>
            <a:ext cx="11558663" cy="2101850"/>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2pPr>
            <a:lvl3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3pPr>
            <a:lvl4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4pPr>
            <a:lvl5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5pPr>
            <a:lvl6pPr marL="457200" algn="l" rtl="0" eaLnBrk="0" fontAlgn="base" hangingPunct="0">
              <a:spcBef>
                <a:spcPct val="0"/>
              </a:spcBef>
              <a:spcAft>
                <a:spcPct val="0"/>
              </a:spcAft>
              <a:defRPr sz="3200" b="1">
                <a:solidFill>
                  <a:schemeClr val="tx2"/>
                </a:solidFill>
                <a:latin typeface="华文中宋" pitchFamily="2" charset="-122"/>
                <a:ea typeface="华文中宋" pitchFamily="2" charset="-122"/>
              </a:defRPr>
            </a:lvl6pPr>
            <a:lvl7pPr marL="914400" algn="l" rtl="0" eaLnBrk="0" fontAlgn="base" hangingPunct="0">
              <a:spcBef>
                <a:spcPct val="0"/>
              </a:spcBef>
              <a:spcAft>
                <a:spcPct val="0"/>
              </a:spcAft>
              <a:defRPr sz="3200" b="1">
                <a:solidFill>
                  <a:schemeClr val="tx2"/>
                </a:solidFill>
                <a:latin typeface="华文中宋" pitchFamily="2" charset="-122"/>
                <a:ea typeface="华文中宋" pitchFamily="2" charset="-122"/>
              </a:defRPr>
            </a:lvl7pPr>
            <a:lvl8pPr marL="1371600" algn="l" rtl="0" eaLnBrk="0" fontAlgn="base" hangingPunct="0">
              <a:spcBef>
                <a:spcPct val="0"/>
              </a:spcBef>
              <a:spcAft>
                <a:spcPct val="0"/>
              </a:spcAft>
              <a:defRPr sz="3200" b="1">
                <a:solidFill>
                  <a:schemeClr val="tx2"/>
                </a:solidFill>
                <a:latin typeface="华文中宋" pitchFamily="2" charset="-122"/>
                <a:ea typeface="华文中宋" pitchFamily="2" charset="-122"/>
              </a:defRPr>
            </a:lvl8pPr>
            <a:lvl9pPr marL="1828800" algn="l" rtl="0" eaLnBrk="0" fontAlgn="base" hangingPunct="0">
              <a:spcBef>
                <a:spcPct val="0"/>
              </a:spcBef>
              <a:spcAft>
                <a:spcPct val="0"/>
              </a:spcAft>
              <a:defRPr sz="3200" b="1">
                <a:solidFill>
                  <a:schemeClr val="tx2"/>
                </a:solidFill>
                <a:latin typeface="华文中宋" pitchFamily="2" charset="-122"/>
                <a:ea typeface="华文中宋" pitchFamily="2" charset="-122"/>
              </a:defRPr>
            </a:lvl9pPr>
          </a:lstStyle>
          <a:p>
            <a:pPr>
              <a:lnSpc>
                <a:spcPct val="150000"/>
              </a:lnSpc>
            </a:pPr>
            <a:r>
              <a:rPr lang="zh-CN" altLang="en-US" sz="5400" kern="0" dirty="0">
                <a:solidFill>
                  <a:srgbClr val="C00000"/>
                </a:solidFill>
                <a:latin typeface="Times New Roman" panose="02020603050405020304" pitchFamily="18" charset="0"/>
                <a:ea typeface="黑体" panose="02010609060101010101" pitchFamily="49" charset="-122"/>
              </a:rPr>
              <a:t>     互换性与技术测量</a:t>
            </a:r>
            <a:endParaRPr lang="en-US" altLang="zh-CN" sz="5400" kern="0" dirty="0">
              <a:solidFill>
                <a:srgbClr val="C00000"/>
              </a:solidFill>
              <a:latin typeface="Times New Roman" panose="02020603050405020304" pitchFamily="18" charset="0"/>
              <a:ea typeface="黑体" panose="02010609060101010101" pitchFamily="49" charset="-122"/>
            </a:endParaRPr>
          </a:p>
          <a:p>
            <a:pPr>
              <a:lnSpc>
                <a:spcPct val="150000"/>
              </a:lnSpc>
            </a:pPr>
            <a:endParaRPr lang="en-US" altLang="zh-CN" sz="1800" kern="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4000" kern="0" dirty="0">
                <a:solidFill>
                  <a:srgbClr val="C00000"/>
                </a:solidFill>
                <a:latin typeface="Times New Roman" panose="02020603050405020304" pitchFamily="18" charset="0"/>
                <a:cs typeface="Times New Roman" panose="02020603050405020304" pitchFamily="18" charset="0"/>
              </a:rPr>
              <a:t>Interchangeability and Technical Measurement</a:t>
            </a:r>
            <a:r>
              <a:rPr lang="en-US" altLang="zh-CN" sz="4000" kern="0" dirty="0">
                <a:solidFill>
                  <a:srgbClr val="C00000"/>
                </a:solidFill>
              </a:rPr>
              <a:t> </a:t>
            </a:r>
            <a:endParaRPr lang="zh-CN" altLang="en-US" sz="4000" kern="0" dirty="0">
              <a:solidFill>
                <a:srgbClr val="C00000"/>
              </a:solidFill>
            </a:endParaRPr>
          </a:p>
        </p:txBody>
      </p:sp>
      <p:pic>
        <p:nvPicPr>
          <p:cNvPr id="15" name="图片 14">
            <a:extLst>
              <a:ext uri="{FF2B5EF4-FFF2-40B4-BE49-F238E27FC236}">
                <a16:creationId xmlns:a16="http://schemas.microsoft.com/office/drawing/2014/main" id="{0BD10EC6-ECE5-4D7C-8C8C-674233C773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944" y="3340295"/>
            <a:ext cx="4832450" cy="3331748"/>
          </a:xfrm>
          <a:prstGeom prst="rect">
            <a:avLst/>
          </a:prstGeom>
        </p:spPr>
      </p:pic>
    </p:spTree>
    <p:extLst>
      <p:ext uri="{BB962C8B-B14F-4D97-AF65-F5344CB8AC3E}">
        <p14:creationId xmlns:p14="http://schemas.microsoft.com/office/powerpoint/2010/main" val="121445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84298" y="1774373"/>
            <a:ext cx="11223172" cy="4525963"/>
          </a:xfrm>
          <a:noFill/>
        </p:spPr>
        <p:txBody>
          <a:bodyPr>
            <a:normAutofit lnSpcReduction="10000"/>
          </a:bodyPr>
          <a:lstStyle/>
          <a:p>
            <a:pPr eaLnBrk="1" hangingPunct="1">
              <a:lnSpc>
                <a:spcPct val="150000"/>
              </a:lnSpc>
              <a:buFontTx/>
              <a:buNone/>
              <a:defRPr/>
            </a:pPr>
            <a:r>
              <a:rPr lang="en-US" altLang="zh-CN" sz="2400" b="1" dirty="0">
                <a:solidFill>
                  <a:srgbClr val="FF0000"/>
                </a:solidFill>
                <a:effectLst>
                  <a:outerShdw blurRad="38100" dist="38100" dir="2700000" algn="tl">
                    <a:srgbClr val="000000"/>
                  </a:outerShdw>
                </a:effectLst>
                <a:latin typeface="Tahoma" panose="020B0604030504040204" pitchFamily="34" charset="0"/>
              </a:rPr>
              <a:t>       </a:t>
            </a:r>
            <a:r>
              <a:rPr lang="zh-CN" altLang="zh-CN" sz="2400" b="1" dirty="0">
                <a:solidFill>
                  <a:srgbClr val="FF0000"/>
                </a:solidFill>
                <a:effectLst>
                  <a:outerShdw blurRad="38100" dist="38100" dir="2700000" algn="tl">
                    <a:srgbClr val="000000"/>
                  </a:outerShdw>
                </a:effectLst>
                <a:latin typeface="Tahoma" panose="020B0604030504040204" pitchFamily="34" charset="0"/>
              </a:rPr>
              <a:t>安全裕度A：</a:t>
            </a:r>
            <a:r>
              <a:rPr lang="zh-CN" altLang="zh-CN" sz="2400" b="1" dirty="0">
                <a:effectLst>
                  <a:outerShdw blurRad="38100" dist="38100" dir="2700000" algn="tl">
                    <a:srgbClr val="FFFFFF"/>
                  </a:outerShdw>
                </a:effectLst>
                <a:latin typeface="Tahoma" panose="020B0604030504040204" pitchFamily="34" charset="0"/>
              </a:rPr>
              <a:t>测量不确定的允许值在上述检验条件下检验时，</a:t>
            </a:r>
            <a:r>
              <a:rPr lang="zh-CN" altLang="en-US" sz="2400" b="1" dirty="0">
                <a:effectLst>
                  <a:outerShdw blurRad="38100" dist="38100" dir="2700000" algn="tl">
                    <a:srgbClr val="FFFFFF"/>
                  </a:outerShdw>
                </a:effectLst>
                <a:latin typeface="Tahoma" panose="020B0604030504040204" pitchFamily="34" charset="0"/>
              </a:rPr>
              <a:t>因测量器具的内在误差和测量条件误差综合作用结果，引起测量结果的分散。</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a:t>
            </a:r>
            <a:r>
              <a:rPr lang="zh-CN" altLang="zh-CN" sz="2400" b="1" dirty="0">
                <a:solidFill>
                  <a:srgbClr val="FF0000"/>
                </a:solidFill>
                <a:effectLst>
                  <a:outerShdw blurRad="38100" dist="38100" dir="2700000" algn="tl">
                    <a:srgbClr val="000000"/>
                  </a:outerShdw>
                </a:effectLst>
                <a:latin typeface="Tahoma" panose="020B0604030504040204" pitchFamily="34" charset="0"/>
              </a:rPr>
              <a:t>测量不确定度：</a:t>
            </a:r>
            <a:r>
              <a:rPr lang="zh-CN" altLang="zh-CN" sz="2400" b="1" dirty="0">
                <a:effectLst>
                  <a:outerShdw blurRad="38100" dist="38100" dir="2700000" algn="tl">
                    <a:srgbClr val="FFFFFF"/>
                  </a:outerShdw>
                </a:effectLst>
                <a:latin typeface="Tahoma" panose="020B0604030504040204" pitchFamily="34" charset="0"/>
              </a:rPr>
              <a:t>评定测量结果的分散程度。由测量器具不确定度u</a:t>
            </a:r>
            <a:r>
              <a:rPr lang="zh-CN" altLang="zh-CN" sz="1600" b="1" dirty="0">
                <a:effectLst>
                  <a:outerShdw blurRad="38100" dist="38100" dir="2700000" algn="tl">
                    <a:srgbClr val="FFFFFF"/>
                  </a:outerShdw>
                </a:effectLst>
                <a:latin typeface="Tahoma" panose="020B0604030504040204" pitchFamily="34" charset="0"/>
              </a:rPr>
              <a:t>1</a:t>
            </a:r>
            <a:r>
              <a:rPr lang="zh-CN" altLang="zh-CN" sz="2400" b="1" dirty="0">
                <a:effectLst>
                  <a:outerShdw blurRad="38100" dist="38100" dir="2700000" algn="tl">
                    <a:srgbClr val="FFFFFF"/>
                  </a:outerShdw>
                </a:effectLst>
                <a:latin typeface="Tahoma" panose="020B0604030504040204" pitchFamily="34" charset="0"/>
              </a:rPr>
              <a:t>和温度、工件形状误差及压陷效应等因素所引起的不确定度u</a:t>
            </a:r>
            <a:r>
              <a:rPr lang="zh-CN" altLang="zh-CN" sz="1600" b="1" dirty="0">
                <a:effectLst>
                  <a:outerShdw blurRad="38100" dist="38100" dir="2700000" algn="tl">
                    <a:srgbClr val="FFFFFF"/>
                  </a:outerShdw>
                </a:effectLst>
                <a:latin typeface="Tahoma" panose="020B0604030504040204" pitchFamily="34" charset="0"/>
              </a:rPr>
              <a:t>2</a:t>
            </a:r>
            <a:r>
              <a:rPr lang="zh-CN" altLang="zh-CN" sz="2400" b="1" dirty="0">
                <a:effectLst>
                  <a:outerShdw blurRad="38100" dist="38100" dir="2700000" algn="tl">
                    <a:srgbClr val="FFFFFF"/>
                  </a:outerShdw>
                </a:effectLst>
                <a:latin typeface="Tahoma" panose="020B0604030504040204" pitchFamily="34" charset="0"/>
              </a:rPr>
              <a:t>两部分组成。</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a:t>
            </a:r>
            <a:r>
              <a:rPr lang="zh-CN" altLang="zh-CN" sz="2400" b="1" dirty="0">
                <a:solidFill>
                  <a:srgbClr val="FF0000"/>
                </a:solidFill>
                <a:effectLst>
                  <a:outerShdw blurRad="38100" dist="38100" dir="2700000" algn="tl">
                    <a:srgbClr val="000000"/>
                  </a:outerShdw>
                </a:effectLst>
                <a:latin typeface="Tahoma" panose="020B0604030504040204" pitchFamily="34" charset="0"/>
              </a:rPr>
              <a:t>1.测量器具的选用原则</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测量器具可根据计量器具的测量不确定度允许值来选择</a:t>
            </a:r>
            <a:r>
              <a:rPr lang="zh-CN" altLang="en-US" sz="2400" b="1" dirty="0">
                <a:effectLst>
                  <a:outerShdw blurRad="38100" dist="38100" dir="2700000" algn="tl">
                    <a:srgbClr val="FFFFFF"/>
                  </a:outerShdw>
                </a:effectLst>
                <a:latin typeface="Tahoma" panose="020B0604030504040204" pitchFamily="34" charset="0"/>
              </a:rPr>
              <a:t>。</a:t>
            </a:r>
            <a:r>
              <a:rPr lang="zh-CN" altLang="zh-CN" sz="2400" b="1" dirty="0">
                <a:effectLst>
                  <a:outerShdw blurRad="38100" dist="38100" dir="2700000" algn="tl">
                    <a:srgbClr val="FFFFFF"/>
                  </a:outerShdw>
                </a:effectLst>
                <a:latin typeface="Tahoma" panose="020B0604030504040204" pitchFamily="34" charset="0"/>
              </a:rPr>
              <a:t>使所选计量器具不确定度值 u小于等于u</a:t>
            </a:r>
            <a:r>
              <a:rPr lang="zh-CN" altLang="zh-CN" sz="1600" b="1" dirty="0">
                <a:effectLst>
                  <a:outerShdw blurRad="38100" dist="38100" dir="2700000" algn="tl">
                    <a:srgbClr val="FFFFFF"/>
                  </a:outerShdw>
                </a:effectLst>
                <a:latin typeface="Tahoma" panose="020B0604030504040204" pitchFamily="34" charset="0"/>
              </a:rPr>
              <a:t>1 。</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即：u≤u</a:t>
            </a:r>
            <a:r>
              <a:rPr lang="zh-CN" altLang="zh-CN" sz="1600" b="1" dirty="0">
                <a:effectLst>
                  <a:outerShdw blurRad="38100" dist="38100" dir="2700000" algn="tl">
                    <a:srgbClr val="FFFFFF"/>
                  </a:outerShdw>
                </a:effectLst>
                <a:latin typeface="Tahoma" panose="020B0604030504040204" pitchFamily="34" charset="0"/>
              </a:rPr>
              <a:t>1</a:t>
            </a:r>
            <a:r>
              <a:rPr lang="zh-CN" altLang="zh-CN" sz="2400" b="1" dirty="0">
                <a:effectLst>
                  <a:outerShdw blurRad="38100" dist="38100" dir="2700000" algn="tl">
                    <a:srgbClr val="FFFFFF"/>
                  </a:outerShdw>
                </a:effectLst>
                <a:latin typeface="Tahoma" panose="020B0604030504040204" pitchFamily="34" charset="0"/>
              </a:rPr>
              <a:t>。</a:t>
            </a:r>
            <a:r>
              <a:rPr lang="zh-CN" altLang="zh-CN" sz="2400" dirty="0">
                <a:effectLst>
                  <a:outerShdw blurRad="38100" dist="38100" dir="2700000" algn="tl">
                    <a:srgbClr val="FFFFFF"/>
                  </a:outerShdw>
                </a:effectLst>
                <a:latin typeface="Tahoma" panose="020B0604030504040204" pitchFamily="34" charset="0"/>
              </a:rPr>
              <a:t> </a:t>
            </a:r>
          </a:p>
        </p:txBody>
      </p:sp>
      <p:sp>
        <p:nvSpPr>
          <p:cNvPr id="7" name="Rectangle 2">
            <a:extLst>
              <a:ext uri="{FF2B5EF4-FFF2-40B4-BE49-F238E27FC236}">
                <a16:creationId xmlns:a16="http://schemas.microsoft.com/office/drawing/2014/main" id="{469586BC-B372-45A6-9ACF-471B702BB73B}"/>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
        <p:nvSpPr>
          <p:cNvPr id="10" name="Rectangle 2">
            <a:extLst>
              <a:ext uri="{FF2B5EF4-FFF2-40B4-BE49-F238E27FC236}">
                <a16:creationId xmlns:a16="http://schemas.microsoft.com/office/drawing/2014/main" id="{5EF97984-6BC8-43CC-8F1C-43B0FBBC33CB}"/>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Tree>
    <p:extLst>
      <p:ext uri="{BB962C8B-B14F-4D97-AF65-F5344CB8AC3E}">
        <p14:creationId xmlns:p14="http://schemas.microsoft.com/office/powerpoint/2010/main" val="350150354"/>
      </p:ext>
    </p:extLst>
  </p:cSld>
  <p:clrMapOvr>
    <a:masterClrMapping/>
  </p:clrMapOvr>
  <mc:AlternateContent xmlns:mc="http://schemas.openxmlformats.org/markup-compatibility/2006" xmlns:p14="http://schemas.microsoft.com/office/powerpoint/2010/main">
    <mc:Choice Requires="p14">
      <p:transition spd="slow" p14:dur="2000" advTm="1219"/>
    </mc:Choice>
    <mc:Fallback xmlns="">
      <p:transition spd="slow" advTm="12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4" name="Group 4"/>
          <p:cNvGrpSpPr>
            <a:grpSpLocks/>
          </p:cNvGrpSpPr>
          <p:nvPr/>
        </p:nvGrpSpPr>
        <p:grpSpPr bwMode="auto">
          <a:xfrm>
            <a:off x="500741" y="1608846"/>
            <a:ext cx="11190515" cy="4889924"/>
            <a:chOff x="0" y="0"/>
            <a:chExt cx="3556" cy="1128"/>
          </a:xfrm>
        </p:grpSpPr>
        <p:grpSp>
          <p:nvGrpSpPr>
            <p:cNvPr id="10246" name="Group 5"/>
            <p:cNvGrpSpPr>
              <a:grpSpLocks/>
            </p:cNvGrpSpPr>
            <p:nvPr/>
          </p:nvGrpSpPr>
          <p:grpSpPr bwMode="auto">
            <a:xfrm>
              <a:off x="2" y="2"/>
              <a:ext cx="3552" cy="1124"/>
              <a:chOff x="0" y="0"/>
              <a:chExt cx="3552" cy="1124"/>
            </a:xfrm>
          </p:grpSpPr>
          <p:grpSp>
            <p:nvGrpSpPr>
              <p:cNvPr id="10248" name="Group 6"/>
              <p:cNvGrpSpPr>
                <a:grpSpLocks/>
              </p:cNvGrpSpPr>
              <p:nvPr/>
            </p:nvGrpSpPr>
            <p:grpSpPr bwMode="auto">
              <a:xfrm>
                <a:off x="0" y="0"/>
                <a:ext cx="1627" cy="298"/>
                <a:chOff x="0" y="0"/>
                <a:chExt cx="1627" cy="298"/>
              </a:xfrm>
            </p:grpSpPr>
            <p:sp>
              <p:nvSpPr>
                <p:cNvPr id="11271" name="Rectangle 7"/>
                <p:cNvSpPr>
                  <a:spLocks noChangeArrowheads="1"/>
                </p:cNvSpPr>
                <p:nvPr/>
              </p:nvSpPr>
              <p:spPr bwMode="auto">
                <a:xfrm>
                  <a:off x="23" y="0"/>
                  <a:ext cx="1581" cy="298"/>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en-US" b="1" dirty="0">
                    <a:latin typeface="Tahoma" panose="020B0604030504040204" pitchFamily="34" charset="0"/>
                  </a:endParaRPr>
                </a:p>
                <a:p>
                  <a:pPr algn="ctr" eaLnBrk="1" hangingPunct="1">
                    <a:defRPr/>
                  </a:pPr>
                  <a:endParaRPr lang="en-US" altLang="zh-CN" sz="1200" b="1" dirty="0">
                    <a:solidFill>
                      <a:srgbClr val="7030A0"/>
                    </a:solidFill>
                    <a:effectLst>
                      <a:outerShdw blurRad="38100" dist="38100" dir="2700000" algn="tl">
                        <a:srgbClr val="000000"/>
                      </a:outerShdw>
                    </a:effectLst>
                    <a:latin typeface="Tahoma" panose="020B0604030504040204" pitchFamily="34" charset="0"/>
                  </a:endParaRPr>
                </a:p>
                <a:p>
                  <a:pPr algn="ctr" eaLnBrk="1" hangingPunct="1">
                    <a:defRPr/>
                  </a:pPr>
                  <a:r>
                    <a:rPr lang="zh-CN" altLang="en-US" sz="2400" b="1" dirty="0">
                      <a:solidFill>
                        <a:srgbClr val="7030A0"/>
                      </a:solidFill>
                      <a:effectLst>
                        <a:outerShdw blurRad="38100" dist="38100" dir="2700000" algn="tl">
                          <a:srgbClr val="000000"/>
                        </a:outerShdw>
                      </a:effectLst>
                      <a:latin typeface="Tahoma" panose="020B0604030504040204" pitchFamily="34" charset="0"/>
                    </a:rPr>
                    <a:t>确定验收极限的方式</a:t>
                  </a:r>
                  <a:endParaRPr lang="zh-CN" altLang="en-US" sz="2400" b="1" dirty="0">
                    <a:solidFill>
                      <a:srgbClr val="7030A0"/>
                    </a:solidFill>
                    <a:effectLst>
                      <a:outerShdw blurRad="38100" dist="38100" dir="2700000" algn="tl">
                        <a:srgbClr val="000000"/>
                      </a:outerShdw>
                    </a:effectLst>
                    <a:latin typeface="Tahoma" panose="020B0604030504040204" pitchFamily="34" charset="0"/>
                    <a:cs typeface="Times New Roman" panose="02020603050405020304" pitchFamily="18" charset="0"/>
                  </a:endParaRPr>
                </a:p>
                <a:p>
                  <a:pPr algn="ctr">
                    <a:defRPr/>
                  </a:pPr>
                  <a:endParaRPr lang="zh-CN" altLang="en-US" b="1" dirty="0">
                    <a:solidFill>
                      <a:schemeClr val="accent2"/>
                    </a:solidFill>
                    <a:effectLst>
                      <a:outerShdw blurRad="38100" dist="38100" dir="2700000" algn="tl">
                        <a:srgbClr val="000000"/>
                      </a:outerShdw>
                    </a:effectLst>
                    <a:latin typeface="Tahoma" panose="020B0604030504040204" pitchFamily="34" charset="0"/>
                  </a:endParaRPr>
                </a:p>
              </p:txBody>
            </p:sp>
            <p:sp>
              <p:nvSpPr>
                <p:cNvPr id="10280" name="Rectangle 8"/>
                <p:cNvSpPr>
                  <a:spLocks noChangeArrowheads="1"/>
                </p:cNvSpPr>
                <p:nvPr/>
              </p:nvSpPr>
              <p:spPr bwMode="auto">
                <a:xfrm>
                  <a:off x="0" y="0"/>
                  <a:ext cx="1627" cy="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49" name="Group 9"/>
              <p:cNvGrpSpPr>
                <a:grpSpLocks/>
              </p:cNvGrpSpPr>
              <p:nvPr/>
            </p:nvGrpSpPr>
            <p:grpSpPr bwMode="auto">
              <a:xfrm>
                <a:off x="1627" y="0"/>
                <a:ext cx="1054" cy="298"/>
                <a:chOff x="0" y="0"/>
                <a:chExt cx="1054" cy="298"/>
              </a:xfrm>
            </p:grpSpPr>
            <p:sp>
              <p:nvSpPr>
                <p:cNvPr id="11274" name="Rectangle 10"/>
                <p:cNvSpPr>
                  <a:spLocks noChangeArrowheads="1"/>
                </p:cNvSpPr>
                <p:nvPr/>
              </p:nvSpPr>
              <p:spPr bwMode="auto">
                <a:xfrm>
                  <a:off x="23" y="0"/>
                  <a:ext cx="1008" cy="298"/>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dirty="0">
                    <a:latin typeface="Tahoma" panose="020B0604030504040204" pitchFamily="34" charset="0"/>
                  </a:endParaRPr>
                </a:p>
                <a:p>
                  <a:pPr algn="ctr"/>
                  <a:endParaRPr lang="en-US" altLang="zh-CN" b="1" dirty="0">
                    <a:latin typeface="Tahoma" panose="020B0604030504040204" pitchFamily="34" charset="0"/>
                  </a:endParaRPr>
                </a:p>
                <a:p>
                  <a:pPr algn="ctr"/>
                  <a:r>
                    <a:rPr lang="zh-CN" altLang="en-US" b="1" dirty="0">
                      <a:latin typeface="Tahoma" panose="020B0604030504040204" pitchFamily="34" charset="0"/>
                    </a:rPr>
                    <a:t>验收极限</a:t>
                  </a:r>
                </a:p>
                <a:p>
                  <a:pPr algn="ctr"/>
                  <a:endParaRPr lang="zh-CN" altLang="en-US" b="1" dirty="0">
                    <a:latin typeface="Tahoma" panose="020B0604030504040204" pitchFamily="34" charset="0"/>
                  </a:endParaRPr>
                </a:p>
              </p:txBody>
            </p:sp>
            <p:sp>
              <p:nvSpPr>
                <p:cNvPr id="10278" name="Rectangle 11"/>
                <p:cNvSpPr>
                  <a:spLocks noChangeArrowheads="1"/>
                </p:cNvSpPr>
                <p:nvPr/>
              </p:nvSpPr>
              <p:spPr bwMode="auto">
                <a:xfrm>
                  <a:off x="0" y="0"/>
                  <a:ext cx="1054" cy="298"/>
                </a:xfrm>
                <a:prstGeom prst="rect">
                  <a:avLst/>
                </a:prstGeom>
                <a:noFill/>
                <a:ln w="7">
                  <a:solidFill>
                    <a:srgbClr val="A0A0A0"/>
                  </a:solidFill>
                  <a:miter lim="800000"/>
                  <a:headEnd/>
                  <a:tailEnd/>
                </a:ln>
                <a:effectLst/>
                <a:extLst>
                  <a:ext uri="{909E8E84-426E-40DD-AFC4-6F175D3DCCD1}">
                    <a14:hiddenFill xmlns:a14="http://schemas.microsoft.com/office/drawing/2010/main">
                      <a:gradFill rotWithShape="1">
                        <a:gsLst>
                          <a:gs pos="0">
                            <a:schemeClr val="accent1">
                              <a:alpha val="56000"/>
                            </a:schemeClr>
                          </a:gs>
                          <a:gs pos="100000">
                            <a:schemeClr val="accent1">
                              <a:alpha val="51999"/>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0" name="Group 12"/>
              <p:cNvGrpSpPr>
                <a:grpSpLocks/>
              </p:cNvGrpSpPr>
              <p:nvPr/>
            </p:nvGrpSpPr>
            <p:grpSpPr bwMode="auto">
              <a:xfrm>
                <a:off x="2681" y="0"/>
                <a:ext cx="871" cy="298"/>
                <a:chOff x="0" y="0"/>
                <a:chExt cx="871" cy="298"/>
              </a:xfrm>
            </p:grpSpPr>
            <p:sp>
              <p:nvSpPr>
                <p:cNvPr id="11277" name="Rectangle 13"/>
                <p:cNvSpPr>
                  <a:spLocks noChangeArrowheads="1"/>
                </p:cNvSpPr>
                <p:nvPr/>
              </p:nvSpPr>
              <p:spPr bwMode="auto">
                <a:xfrm>
                  <a:off x="23" y="0"/>
                  <a:ext cx="824" cy="298"/>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dirty="0">
                    <a:latin typeface="Tahoma" panose="020B0604030504040204" pitchFamily="34" charset="0"/>
                  </a:endParaRPr>
                </a:p>
                <a:p>
                  <a:pPr algn="ctr"/>
                  <a:endParaRPr lang="en-US" altLang="zh-CN" b="1" dirty="0">
                    <a:latin typeface="Tahoma" panose="020B0604030504040204" pitchFamily="34" charset="0"/>
                  </a:endParaRPr>
                </a:p>
                <a:p>
                  <a:pPr algn="ctr"/>
                  <a:r>
                    <a:rPr lang="zh-CN" altLang="en-US" b="1" dirty="0">
                      <a:latin typeface="Tahoma" panose="020B0604030504040204" pitchFamily="34" charset="0"/>
                    </a:rPr>
                    <a:t>应用</a:t>
                  </a:r>
                </a:p>
                <a:p>
                  <a:pPr algn="ctr"/>
                  <a:endParaRPr lang="zh-CN" altLang="en-US" b="1" dirty="0">
                    <a:latin typeface="Tahoma" panose="020B0604030504040204" pitchFamily="34" charset="0"/>
                  </a:endParaRPr>
                </a:p>
              </p:txBody>
            </p:sp>
            <p:sp>
              <p:nvSpPr>
                <p:cNvPr id="10276" name="Rectangle 14"/>
                <p:cNvSpPr>
                  <a:spLocks noChangeArrowheads="1"/>
                </p:cNvSpPr>
                <p:nvPr/>
              </p:nvSpPr>
              <p:spPr bwMode="auto">
                <a:xfrm>
                  <a:off x="0" y="0"/>
                  <a:ext cx="871" cy="29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1" name="Group 15"/>
              <p:cNvGrpSpPr>
                <a:grpSpLocks/>
              </p:cNvGrpSpPr>
              <p:nvPr/>
            </p:nvGrpSpPr>
            <p:grpSpPr bwMode="auto">
              <a:xfrm>
                <a:off x="0" y="298"/>
                <a:ext cx="445" cy="461"/>
                <a:chOff x="0" y="0"/>
                <a:chExt cx="445" cy="461"/>
              </a:xfrm>
            </p:grpSpPr>
            <p:sp>
              <p:nvSpPr>
                <p:cNvPr id="11280" name="Rectangle 16"/>
                <p:cNvSpPr>
                  <a:spLocks noChangeArrowheads="1"/>
                </p:cNvSpPr>
                <p:nvPr/>
              </p:nvSpPr>
              <p:spPr bwMode="auto">
                <a:xfrm>
                  <a:off x="23" y="0"/>
                  <a:ext cx="399" cy="461"/>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dirty="0">
                    <a:latin typeface="Tahoma" panose="020B0604030504040204" pitchFamily="34" charset="0"/>
                  </a:endParaRPr>
                </a:p>
                <a:p>
                  <a:pPr algn="ctr"/>
                  <a:endParaRPr lang="en-US" altLang="zh-CN" b="1" dirty="0">
                    <a:latin typeface="Tahoma" panose="020B0604030504040204" pitchFamily="34" charset="0"/>
                  </a:endParaRPr>
                </a:p>
                <a:p>
                  <a:pPr algn="ctr"/>
                  <a:endParaRPr lang="en-US" altLang="zh-CN" b="1" dirty="0">
                    <a:latin typeface="Tahoma" panose="020B0604030504040204" pitchFamily="34" charset="0"/>
                  </a:endParaRPr>
                </a:p>
                <a:p>
                  <a:pPr algn="ctr"/>
                  <a:r>
                    <a:rPr lang="zh-CN" altLang="en-US" b="1" dirty="0">
                      <a:latin typeface="Tahoma" panose="020B0604030504040204" pitchFamily="34" charset="0"/>
                    </a:rPr>
                    <a:t>内缩</a:t>
                  </a:r>
                </a:p>
                <a:p>
                  <a:pPr algn="ctr"/>
                  <a:r>
                    <a:rPr lang="zh-CN" altLang="en-US" b="1" dirty="0">
                      <a:latin typeface="Tahoma" panose="020B0604030504040204" pitchFamily="34" charset="0"/>
                    </a:rPr>
                    <a:t>方式</a:t>
                  </a:r>
                </a:p>
                <a:p>
                  <a:pPr algn="ctr"/>
                  <a:r>
                    <a:rPr lang="zh-CN" altLang="en-US" b="1" dirty="0">
                      <a:latin typeface="Tahoma" panose="020B0604030504040204" pitchFamily="34" charset="0"/>
                    </a:rPr>
                    <a:t> </a:t>
                  </a:r>
                </a:p>
                <a:p>
                  <a:pPr algn="ctr"/>
                  <a:endParaRPr lang="zh-CN" altLang="en-US" b="1" dirty="0">
                    <a:latin typeface="Tahoma" panose="020B0604030504040204" pitchFamily="34" charset="0"/>
                  </a:endParaRPr>
                </a:p>
              </p:txBody>
            </p:sp>
            <p:sp>
              <p:nvSpPr>
                <p:cNvPr id="10274" name="Rectangle 17"/>
                <p:cNvSpPr>
                  <a:spLocks noChangeArrowheads="1"/>
                </p:cNvSpPr>
                <p:nvPr/>
              </p:nvSpPr>
              <p:spPr bwMode="auto">
                <a:xfrm>
                  <a:off x="0" y="0"/>
                  <a:ext cx="445"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2" name="Group 18"/>
              <p:cNvGrpSpPr>
                <a:grpSpLocks/>
              </p:cNvGrpSpPr>
              <p:nvPr/>
            </p:nvGrpSpPr>
            <p:grpSpPr bwMode="auto">
              <a:xfrm>
                <a:off x="445" y="298"/>
                <a:ext cx="1182" cy="461"/>
                <a:chOff x="0" y="0"/>
                <a:chExt cx="1182" cy="461"/>
              </a:xfrm>
            </p:grpSpPr>
            <p:sp>
              <p:nvSpPr>
                <p:cNvPr id="10271" name="Rectangle 19"/>
                <p:cNvSpPr>
                  <a:spLocks noChangeArrowheads="1"/>
                </p:cNvSpPr>
                <p:nvPr/>
              </p:nvSpPr>
              <p:spPr bwMode="auto">
                <a:xfrm>
                  <a:off x="23" y="0"/>
                  <a:ext cx="1136" cy="461"/>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dirty="0">
                      <a:latin typeface="Tahoma" panose="020B0604030504040204" pitchFamily="34" charset="0"/>
                    </a:rPr>
                    <a:t>   </a:t>
                  </a:r>
                  <a:endParaRPr lang="en-US" altLang="zh-CN" sz="2000" b="1" dirty="0">
                    <a:latin typeface="Tahoma" panose="020B0604030504040204" pitchFamily="34" charset="0"/>
                  </a:endParaRPr>
                </a:p>
                <a:p>
                  <a:pPr algn="just" eaLnBrk="1" hangingPunct="1"/>
                  <a:endParaRPr lang="en-US" altLang="zh-CN" sz="2000" b="1" dirty="0">
                    <a:latin typeface="Tahoma" panose="020B0604030504040204" pitchFamily="34" charset="0"/>
                  </a:endParaRPr>
                </a:p>
                <a:p>
                  <a:pPr algn="just" eaLnBrk="1" hangingPunct="1"/>
                  <a:r>
                    <a:rPr lang="zh-CN" altLang="en-US" sz="2000" b="1" dirty="0">
                      <a:latin typeface="Tahoma" panose="020B0604030504040204" pitchFamily="34" charset="0"/>
                    </a:rPr>
                    <a:t>将工件的验收极限从工件的极限尺寸向工件的公差带内缩一个安全裕度</a:t>
                  </a:r>
                  <a:r>
                    <a:rPr lang="en-US" altLang="zh-CN" sz="2000" b="1" dirty="0">
                      <a:latin typeface="Tahoma" panose="020B0604030504040204" pitchFamily="34" charset="0"/>
                      <a:cs typeface="Times New Roman" panose="02020603050405020304" pitchFamily="18" charset="0"/>
                    </a:rPr>
                    <a:t>A</a:t>
                  </a:r>
                </a:p>
                <a:p>
                  <a:pPr algn="just"/>
                  <a:endParaRPr lang="zh-CN" altLang="en-US" sz="2000" b="1" dirty="0">
                    <a:latin typeface="Tahoma" panose="020B0604030504040204" pitchFamily="34" charset="0"/>
                  </a:endParaRPr>
                </a:p>
              </p:txBody>
            </p:sp>
            <p:sp>
              <p:nvSpPr>
                <p:cNvPr id="10272" name="Rectangle 20"/>
                <p:cNvSpPr>
                  <a:spLocks noChangeArrowheads="1"/>
                </p:cNvSpPr>
                <p:nvPr/>
              </p:nvSpPr>
              <p:spPr bwMode="auto">
                <a:xfrm>
                  <a:off x="0" y="0"/>
                  <a:ext cx="118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3" name="Group 21"/>
              <p:cNvGrpSpPr>
                <a:grpSpLocks/>
              </p:cNvGrpSpPr>
              <p:nvPr/>
            </p:nvGrpSpPr>
            <p:grpSpPr bwMode="auto">
              <a:xfrm>
                <a:off x="1627" y="298"/>
                <a:ext cx="1054" cy="461"/>
                <a:chOff x="0" y="0"/>
                <a:chExt cx="1054" cy="461"/>
              </a:xfrm>
            </p:grpSpPr>
            <p:sp>
              <p:nvSpPr>
                <p:cNvPr id="10269" name="Rectangle 22"/>
                <p:cNvSpPr>
                  <a:spLocks noChangeArrowheads="1"/>
                </p:cNvSpPr>
                <p:nvPr/>
              </p:nvSpPr>
              <p:spPr bwMode="auto">
                <a:xfrm>
                  <a:off x="23" y="0"/>
                  <a:ext cx="1008" cy="461"/>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lang="en-US" altLang="zh-CN" sz="2000" b="1" dirty="0">
                    <a:latin typeface="Tahoma" panose="020B0604030504040204" pitchFamily="34" charset="0"/>
                  </a:endParaRPr>
                </a:p>
                <a:p>
                  <a:pPr algn="just" eaLnBrk="1" hangingPunct="1"/>
                  <a:r>
                    <a:rPr lang="zh-CN" altLang="en-US" sz="2000" b="1" dirty="0">
                      <a:latin typeface="Tahoma" panose="020B0604030504040204" pitchFamily="34" charset="0"/>
                    </a:rPr>
                    <a:t>上验收极限尺寸＝</a:t>
                  </a:r>
                </a:p>
                <a:p>
                  <a:pPr algn="just" eaLnBrk="1" hangingPunct="1"/>
                  <a:r>
                    <a:rPr lang="zh-CN" altLang="en-US" sz="2000" b="1" dirty="0">
                      <a:latin typeface="Tahoma" panose="020B0604030504040204" pitchFamily="34" charset="0"/>
                    </a:rPr>
                    <a:t> 最大极限尺寸－</a:t>
                  </a:r>
                  <a:r>
                    <a:rPr lang="en-US" altLang="zh-CN" sz="2000" b="1" dirty="0">
                      <a:latin typeface="Tahoma" panose="020B0604030504040204" pitchFamily="34" charset="0"/>
                      <a:cs typeface="Times New Roman" panose="02020603050405020304" pitchFamily="18" charset="0"/>
                    </a:rPr>
                    <a:t>A</a:t>
                  </a:r>
                </a:p>
                <a:p>
                  <a:pPr algn="just"/>
                  <a:r>
                    <a:rPr lang="zh-CN" altLang="en-US" sz="2000" b="1" dirty="0">
                      <a:latin typeface="Tahoma" panose="020B0604030504040204" pitchFamily="34" charset="0"/>
                    </a:rPr>
                    <a:t>下验收极限尺寸＝</a:t>
                  </a:r>
                </a:p>
                <a:p>
                  <a:pPr algn="just"/>
                  <a:r>
                    <a:rPr lang="zh-CN" altLang="en-US" sz="2000" b="1" dirty="0">
                      <a:latin typeface="Tahoma" panose="020B0604030504040204" pitchFamily="34" charset="0"/>
                    </a:rPr>
                    <a:t> 最小极限尺寸＋</a:t>
                  </a:r>
                  <a:r>
                    <a:rPr lang="en-US" altLang="zh-CN" sz="2000" b="1" dirty="0">
                      <a:latin typeface="Tahoma" panose="020B0604030504040204" pitchFamily="34" charset="0"/>
                      <a:cs typeface="Times New Roman" panose="02020603050405020304" pitchFamily="18" charset="0"/>
                    </a:rPr>
                    <a:t>A</a:t>
                  </a:r>
                </a:p>
                <a:p>
                  <a:pPr algn="just"/>
                  <a:endParaRPr lang="zh-CN" altLang="en-US" sz="2000" b="1" dirty="0">
                    <a:latin typeface="Tahoma" panose="020B0604030504040204" pitchFamily="34" charset="0"/>
                  </a:endParaRPr>
                </a:p>
              </p:txBody>
            </p:sp>
            <p:sp>
              <p:nvSpPr>
                <p:cNvPr id="10270" name="Rectangle 23"/>
                <p:cNvSpPr>
                  <a:spLocks noChangeArrowheads="1"/>
                </p:cNvSpPr>
                <p:nvPr/>
              </p:nvSpPr>
              <p:spPr bwMode="auto">
                <a:xfrm>
                  <a:off x="0" y="0"/>
                  <a:ext cx="105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4" name="Group 24"/>
              <p:cNvGrpSpPr>
                <a:grpSpLocks/>
              </p:cNvGrpSpPr>
              <p:nvPr/>
            </p:nvGrpSpPr>
            <p:grpSpPr bwMode="auto">
              <a:xfrm>
                <a:off x="2681" y="298"/>
                <a:ext cx="871" cy="461"/>
                <a:chOff x="0" y="0"/>
                <a:chExt cx="871" cy="461"/>
              </a:xfrm>
            </p:grpSpPr>
            <p:sp>
              <p:nvSpPr>
                <p:cNvPr id="10267" name="Rectangle 25"/>
                <p:cNvSpPr>
                  <a:spLocks noChangeArrowheads="1"/>
                </p:cNvSpPr>
                <p:nvPr/>
              </p:nvSpPr>
              <p:spPr bwMode="auto">
                <a:xfrm>
                  <a:off x="23" y="0"/>
                  <a:ext cx="825" cy="461"/>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dirty="0">
                      <a:latin typeface="Tahoma" panose="020B0604030504040204" pitchFamily="34" charset="0"/>
                    </a:rPr>
                    <a:t>    </a:t>
                  </a:r>
                  <a:endParaRPr lang="en-US" altLang="zh-CN" sz="2000" b="1" dirty="0">
                    <a:latin typeface="Tahoma" panose="020B0604030504040204" pitchFamily="34" charset="0"/>
                  </a:endParaRPr>
                </a:p>
                <a:p>
                  <a:pPr algn="just" eaLnBrk="1" hangingPunct="1"/>
                  <a:endParaRPr lang="en-US" altLang="zh-CN" sz="2000" b="1" dirty="0">
                    <a:latin typeface="Tahoma" panose="020B0604030504040204" pitchFamily="34" charset="0"/>
                  </a:endParaRPr>
                </a:p>
                <a:p>
                  <a:pPr algn="just" eaLnBrk="1" hangingPunct="1"/>
                  <a:r>
                    <a:rPr lang="zh-CN" altLang="en-US" sz="2000" b="1" dirty="0">
                      <a:latin typeface="Tahoma" panose="020B0604030504040204" pitchFamily="34" charset="0"/>
                    </a:rPr>
                    <a:t>主要用于采用包容要求的尺寸和公差等级较高的尺寸</a:t>
                  </a:r>
                  <a:endParaRPr lang="zh-CN" altLang="en-US" sz="2000" b="1" dirty="0">
                    <a:latin typeface="Tahoma" panose="020B0604030504040204" pitchFamily="34" charset="0"/>
                    <a:cs typeface="Times New Roman" panose="02020603050405020304" pitchFamily="18" charset="0"/>
                  </a:endParaRPr>
                </a:p>
                <a:p>
                  <a:pPr algn="just"/>
                  <a:endParaRPr lang="zh-CN" altLang="en-US" sz="2000" b="1" dirty="0">
                    <a:latin typeface="Tahoma" panose="020B0604030504040204" pitchFamily="34" charset="0"/>
                  </a:endParaRPr>
                </a:p>
              </p:txBody>
            </p:sp>
            <p:sp>
              <p:nvSpPr>
                <p:cNvPr id="10268" name="Rectangle 26"/>
                <p:cNvSpPr>
                  <a:spLocks noChangeArrowheads="1"/>
                </p:cNvSpPr>
                <p:nvPr/>
              </p:nvSpPr>
              <p:spPr bwMode="auto">
                <a:xfrm>
                  <a:off x="0" y="0"/>
                  <a:ext cx="871"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5" name="Group 27"/>
              <p:cNvGrpSpPr>
                <a:grpSpLocks/>
              </p:cNvGrpSpPr>
              <p:nvPr/>
            </p:nvGrpSpPr>
            <p:grpSpPr bwMode="auto">
              <a:xfrm>
                <a:off x="0" y="759"/>
                <a:ext cx="445" cy="365"/>
                <a:chOff x="0" y="0"/>
                <a:chExt cx="445" cy="365"/>
              </a:xfrm>
            </p:grpSpPr>
            <p:sp>
              <p:nvSpPr>
                <p:cNvPr id="11292" name="Rectangle 28"/>
                <p:cNvSpPr>
                  <a:spLocks noChangeArrowheads="1"/>
                </p:cNvSpPr>
                <p:nvPr/>
              </p:nvSpPr>
              <p:spPr bwMode="auto">
                <a:xfrm>
                  <a:off x="23" y="0"/>
                  <a:ext cx="399" cy="36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b="1" dirty="0">
                    <a:latin typeface="Tahoma" panose="020B0604030504040204" pitchFamily="34" charset="0"/>
                  </a:endParaRPr>
                </a:p>
                <a:p>
                  <a:pPr algn="ctr"/>
                  <a:endParaRPr lang="en-US" altLang="zh-CN" b="1" dirty="0">
                    <a:latin typeface="Tahoma" panose="020B0604030504040204" pitchFamily="34" charset="0"/>
                  </a:endParaRPr>
                </a:p>
                <a:p>
                  <a:pPr algn="ctr"/>
                  <a:r>
                    <a:rPr lang="zh-CN" altLang="en-US" b="1" dirty="0">
                      <a:latin typeface="Tahoma" panose="020B0604030504040204" pitchFamily="34" charset="0"/>
                    </a:rPr>
                    <a:t>不内缩方式</a:t>
                  </a:r>
                </a:p>
              </p:txBody>
            </p:sp>
            <p:sp>
              <p:nvSpPr>
                <p:cNvPr id="10266" name="Rectangle 29"/>
                <p:cNvSpPr>
                  <a:spLocks noChangeArrowheads="1"/>
                </p:cNvSpPr>
                <p:nvPr/>
              </p:nvSpPr>
              <p:spPr bwMode="auto">
                <a:xfrm>
                  <a:off x="0" y="0"/>
                  <a:ext cx="445"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6" name="Group 30"/>
              <p:cNvGrpSpPr>
                <a:grpSpLocks/>
              </p:cNvGrpSpPr>
              <p:nvPr/>
            </p:nvGrpSpPr>
            <p:grpSpPr bwMode="auto">
              <a:xfrm>
                <a:off x="445" y="759"/>
                <a:ext cx="1182" cy="365"/>
                <a:chOff x="0" y="0"/>
                <a:chExt cx="1182" cy="365"/>
              </a:xfrm>
            </p:grpSpPr>
            <p:sp>
              <p:nvSpPr>
                <p:cNvPr id="10263" name="Rectangle 31"/>
                <p:cNvSpPr>
                  <a:spLocks noChangeArrowheads="1"/>
                </p:cNvSpPr>
                <p:nvPr/>
              </p:nvSpPr>
              <p:spPr bwMode="auto">
                <a:xfrm>
                  <a:off x="23" y="0"/>
                  <a:ext cx="1136" cy="3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ahoma" panose="020B0604030504040204" pitchFamily="34" charset="0"/>
                    </a:rPr>
                    <a:t>安全裕度</a:t>
                  </a:r>
                  <a:r>
                    <a:rPr lang="en-US" altLang="zh-CN" sz="2000" b="1">
                      <a:latin typeface="Tahoma" panose="020B0604030504040204" pitchFamily="34" charset="0"/>
                      <a:cs typeface="Times New Roman" panose="02020603050405020304" pitchFamily="18" charset="0"/>
                    </a:rPr>
                    <a:t>A</a:t>
                  </a:r>
                  <a:r>
                    <a:rPr lang="zh-CN" altLang="en-US" sz="2000" b="1">
                      <a:latin typeface="Tahoma" panose="020B0604030504040204" pitchFamily="34" charset="0"/>
                    </a:rPr>
                    <a:t>＝</a:t>
                  </a:r>
                  <a:r>
                    <a:rPr lang="en-US" altLang="zh-CN" sz="2000" b="1">
                      <a:latin typeface="Tahoma" panose="020B0604030504040204" pitchFamily="34" charset="0"/>
                      <a:cs typeface="Times New Roman" panose="02020603050405020304" pitchFamily="18" charset="0"/>
                    </a:rPr>
                    <a:t>0</a:t>
                  </a:r>
                </a:p>
                <a:p>
                  <a:endParaRPr lang="zh-CN" altLang="en-US" sz="2000" b="1">
                    <a:latin typeface="Tahoma" panose="020B0604030504040204" pitchFamily="34" charset="0"/>
                  </a:endParaRPr>
                </a:p>
              </p:txBody>
            </p:sp>
            <p:sp>
              <p:nvSpPr>
                <p:cNvPr id="10264" name="Rectangle 32"/>
                <p:cNvSpPr>
                  <a:spLocks noChangeArrowheads="1"/>
                </p:cNvSpPr>
                <p:nvPr/>
              </p:nvSpPr>
              <p:spPr bwMode="auto">
                <a:xfrm>
                  <a:off x="0" y="0"/>
                  <a:ext cx="118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7" name="Group 33"/>
              <p:cNvGrpSpPr>
                <a:grpSpLocks/>
              </p:cNvGrpSpPr>
              <p:nvPr/>
            </p:nvGrpSpPr>
            <p:grpSpPr bwMode="auto">
              <a:xfrm>
                <a:off x="1627" y="759"/>
                <a:ext cx="1054" cy="365"/>
                <a:chOff x="0" y="0"/>
                <a:chExt cx="1054" cy="365"/>
              </a:xfrm>
            </p:grpSpPr>
            <p:sp>
              <p:nvSpPr>
                <p:cNvPr id="10261" name="Rectangle 34"/>
                <p:cNvSpPr>
                  <a:spLocks noChangeArrowheads="1"/>
                </p:cNvSpPr>
                <p:nvPr/>
              </p:nvSpPr>
              <p:spPr bwMode="auto">
                <a:xfrm>
                  <a:off x="23" y="0"/>
                  <a:ext cx="1008" cy="3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952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lang="en-US" altLang="zh-CN" sz="2000" b="1" dirty="0">
                    <a:latin typeface="Tahoma" panose="020B0604030504040204" pitchFamily="34" charset="0"/>
                  </a:endParaRPr>
                </a:p>
                <a:p>
                  <a:pPr algn="just" eaLnBrk="1" hangingPunct="1">
                    <a:spcBef>
                      <a:spcPct val="0"/>
                    </a:spcBef>
                    <a:buFontTx/>
                    <a:buNone/>
                  </a:pPr>
                  <a:r>
                    <a:rPr lang="zh-CN" altLang="en-US" sz="2000" b="1" dirty="0">
                      <a:latin typeface="Tahoma" panose="020B0604030504040204" pitchFamily="34" charset="0"/>
                    </a:rPr>
                    <a:t>上验收极限尺寸＝</a:t>
                  </a:r>
                </a:p>
                <a:p>
                  <a:pPr algn="just" eaLnBrk="1" hangingPunct="1">
                    <a:spcBef>
                      <a:spcPct val="0"/>
                    </a:spcBef>
                    <a:buFontTx/>
                    <a:buNone/>
                  </a:pPr>
                  <a:r>
                    <a:rPr lang="zh-CN" altLang="en-US" sz="2000" b="1" dirty="0">
                      <a:latin typeface="Tahoma" panose="020B0604030504040204" pitchFamily="34" charset="0"/>
                    </a:rPr>
                    <a:t>     最大极限尺寸</a:t>
                  </a:r>
                  <a:endParaRPr lang="zh-CN" altLang="en-US" sz="2000" b="1" dirty="0">
                    <a:latin typeface="Tahoma" panose="020B0604030504040204" pitchFamily="34" charset="0"/>
                    <a:cs typeface="Times New Roman" panose="02020603050405020304" pitchFamily="18" charset="0"/>
                  </a:endParaRPr>
                </a:p>
                <a:p>
                  <a:pPr algn="just">
                    <a:spcBef>
                      <a:spcPct val="0"/>
                    </a:spcBef>
                    <a:buFontTx/>
                    <a:buNone/>
                  </a:pPr>
                  <a:r>
                    <a:rPr lang="zh-CN" altLang="en-US" sz="2000" b="1" dirty="0">
                      <a:latin typeface="Tahoma" panose="020B0604030504040204" pitchFamily="34" charset="0"/>
                    </a:rPr>
                    <a:t>下验收极限尺寸＝</a:t>
                  </a:r>
                </a:p>
                <a:p>
                  <a:pPr algn="just">
                    <a:spcBef>
                      <a:spcPct val="0"/>
                    </a:spcBef>
                    <a:buFontTx/>
                    <a:buNone/>
                  </a:pPr>
                  <a:r>
                    <a:rPr lang="zh-CN" altLang="en-US" sz="2000" b="1" dirty="0">
                      <a:latin typeface="Tahoma" panose="020B0604030504040204" pitchFamily="34" charset="0"/>
                    </a:rPr>
                    <a:t>     最小极限尺寸</a:t>
                  </a:r>
                </a:p>
              </p:txBody>
            </p:sp>
            <p:sp>
              <p:nvSpPr>
                <p:cNvPr id="10262" name="Rectangle 35"/>
                <p:cNvSpPr>
                  <a:spLocks noChangeArrowheads="1"/>
                </p:cNvSpPr>
                <p:nvPr/>
              </p:nvSpPr>
              <p:spPr bwMode="auto">
                <a:xfrm>
                  <a:off x="0" y="0"/>
                  <a:ext cx="105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258" name="Group 36"/>
              <p:cNvGrpSpPr>
                <a:grpSpLocks/>
              </p:cNvGrpSpPr>
              <p:nvPr/>
            </p:nvGrpSpPr>
            <p:grpSpPr bwMode="auto">
              <a:xfrm>
                <a:off x="2681" y="759"/>
                <a:ext cx="871" cy="365"/>
                <a:chOff x="0" y="0"/>
                <a:chExt cx="871" cy="365"/>
              </a:xfrm>
            </p:grpSpPr>
            <p:sp>
              <p:nvSpPr>
                <p:cNvPr id="10259" name="Rectangle 37"/>
                <p:cNvSpPr>
                  <a:spLocks noChangeArrowheads="1"/>
                </p:cNvSpPr>
                <p:nvPr/>
              </p:nvSpPr>
              <p:spPr bwMode="auto">
                <a:xfrm>
                  <a:off x="23" y="0"/>
                  <a:ext cx="825" cy="3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dirty="0">
                      <a:latin typeface="Tahoma" panose="020B0604030504040204" pitchFamily="34" charset="0"/>
                    </a:rPr>
                    <a:t>    </a:t>
                  </a:r>
                  <a:endParaRPr lang="en-US" altLang="zh-CN" sz="2000" b="1" dirty="0">
                    <a:latin typeface="Tahoma" panose="020B0604030504040204" pitchFamily="34" charset="0"/>
                  </a:endParaRPr>
                </a:p>
                <a:p>
                  <a:pPr algn="just" eaLnBrk="1" hangingPunct="1"/>
                  <a:r>
                    <a:rPr lang="zh-CN" altLang="en-US" sz="2000" b="1" dirty="0">
                      <a:latin typeface="Tahoma" panose="020B0604030504040204" pitchFamily="34" charset="0"/>
                    </a:rPr>
                    <a:t>主要用于非配合尺寸和一般公差尺寸</a:t>
                  </a:r>
                </a:p>
              </p:txBody>
            </p:sp>
            <p:sp>
              <p:nvSpPr>
                <p:cNvPr id="10260" name="Rectangle 38"/>
                <p:cNvSpPr>
                  <a:spLocks noChangeArrowheads="1"/>
                </p:cNvSpPr>
                <p:nvPr/>
              </p:nvSpPr>
              <p:spPr bwMode="auto">
                <a:xfrm>
                  <a:off x="0" y="0"/>
                  <a:ext cx="871"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0247" name="Rectangle 39"/>
            <p:cNvSpPr>
              <a:spLocks noChangeArrowheads="1"/>
            </p:cNvSpPr>
            <p:nvPr/>
          </p:nvSpPr>
          <p:spPr bwMode="auto">
            <a:xfrm>
              <a:off x="0" y="0"/>
              <a:ext cx="3556" cy="1128"/>
            </a:xfrm>
            <a:prstGeom prst="rect">
              <a:avLst/>
            </a:prstGeom>
            <a:noFill/>
            <a:ln w="28575">
              <a:solidFill>
                <a:srgbClr val="A0A0A0"/>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2000" b="1">
                <a:latin typeface="Tahoma" panose="020B0604030504040204" pitchFamily="34" charset="0"/>
              </a:endParaRPr>
            </a:p>
          </p:txBody>
        </p:sp>
      </p:grpSp>
      <p:sp>
        <p:nvSpPr>
          <p:cNvPr id="39" name="Rectangle 2">
            <a:extLst>
              <a:ext uri="{FF2B5EF4-FFF2-40B4-BE49-F238E27FC236}">
                <a16:creationId xmlns:a16="http://schemas.microsoft.com/office/drawing/2014/main" id="{E3A535F2-2371-40A9-97B7-AD96FE89EBD9}"/>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42" name="Rectangle 2">
            <a:extLst>
              <a:ext uri="{FF2B5EF4-FFF2-40B4-BE49-F238E27FC236}">
                <a16:creationId xmlns:a16="http://schemas.microsoft.com/office/drawing/2014/main" id="{FF63CAA8-6732-4E2A-9599-383FA71708D2}"/>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2596277562"/>
      </p:ext>
    </p:extLst>
  </p:cSld>
  <p:clrMapOvr>
    <a:masterClrMapping/>
  </p:clrMapOvr>
  <mc:AlternateContent xmlns:mc="http://schemas.openxmlformats.org/markup-compatibility/2006" xmlns:p14="http://schemas.microsoft.com/office/powerpoint/2010/main">
    <mc:Choice Requires="p14">
      <p:transition spd="slow" p14:dur="2000" advTm="2218"/>
    </mc:Choice>
    <mc:Fallback xmlns="">
      <p:transition spd="slow" advTm="221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52399" y="1709057"/>
            <a:ext cx="11680371" cy="4495800"/>
          </a:xfrm>
          <a:noFill/>
        </p:spPr>
        <p:txBody>
          <a:bodyPr/>
          <a:lstStyle/>
          <a:p>
            <a:pPr eaLnBrk="1" hangingPunct="1">
              <a:lnSpc>
                <a:spcPct val="150000"/>
              </a:lnSpc>
              <a:buFontTx/>
              <a:buNone/>
              <a:defRPr/>
            </a:pPr>
            <a:r>
              <a:rPr lang="en-US" altLang="zh-CN" sz="2200" b="1" dirty="0">
                <a:solidFill>
                  <a:srgbClr val="FF0000"/>
                </a:solidFill>
                <a:effectLst>
                  <a:outerShdw blurRad="38100" dist="38100" dir="2700000" algn="tl">
                    <a:srgbClr val="000000"/>
                  </a:outerShdw>
                </a:effectLst>
                <a:latin typeface="Tahoma" panose="020B0604030504040204" pitchFamily="34" charset="0"/>
              </a:rPr>
              <a:t>       2.</a:t>
            </a:r>
            <a:r>
              <a:rPr lang="zh-CN" altLang="en-US" sz="2200" b="1" dirty="0">
                <a:solidFill>
                  <a:srgbClr val="FF0000"/>
                </a:solidFill>
                <a:effectLst>
                  <a:outerShdw blurRad="38100" dist="38100" dir="2700000" algn="tl">
                    <a:srgbClr val="000000"/>
                  </a:outerShdw>
                </a:effectLst>
                <a:latin typeface="Tahoma" panose="020B0604030504040204" pitchFamily="34" charset="0"/>
              </a:rPr>
              <a:t>测量器具不确定度允许值</a:t>
            </a:r>
            <a:r>
              <a:rPr lang="en-US" altLang="zh-CN" sz="2200" b="1" dirty="0">
                <a:solidFill>
                  <a:srgbClr val="FF0000"/>
                </a:solidFill>
                <a:effectLst>
                  <a:outerShdw blurRad="38100" dist="38100" dir="2700000" algn="tl">
                    <a:srgbClr val="000000"/>
                  </a:outerShdw>
                </a:effectLst>
                <a:latin typeface="Tahoma" panose="020B0604030504040204" pitchFamily="34" charset="0"/>
              </a:rPr>
              <a:t>u</a:t>
            </a:r>
            <a:r>
              <a:rPr lang="en-US" altLang="zh-CN" sz="1400" b="1" dirty="0">
                <a:solidFill>
                  <a:srgbClr val="FF0000"/>
                </a:solidFill>
                <a:effectLst>
                  <a:outerShdw blurRad="38100" dist="38100" dir="2700000" algn="tl">
                    <a:srgbClr val="000000"/>
                  </a:outerShdw>
                </a:effectLst>
                <a:latin typeface="Tahoma" panose="020B0604030504040204" pitchFamily="34" charset="0"/>
              </a:rPr>
              <a:t>1</a:t>
            </a:r>
            <a:r>
              <a:rPr lang="zh-CN" altLang="en-US" sz="2200" b="1" dirty="0">
                <a:solidFill>
                  <a:srgbClr val="FF0000"/>
                </a:solidFill>
                <a:effectLst>
                  <a:outerShdw blurRad="38100" dist="38100" dir="2700000" algn="tl">
                    <a:srgbClr val="000000"/>
                  </a:outerShdw>
                </a:effectLst>
                <a:latin typeface="Tahoma" panose="020B0604030504040204" pitchFamily="34" charset="0"/>
              </a:rPr>
              <a:t>的确定</a:t>
            </a:r>
            <a:r>
              <a:rPr lang="en-US" altLang="zh-CN" sz="2200" b="1" dirty="0">
                <a:solidFill>
                  <a:srgbClr val="FF0000"/>
                </a:solidFill>
                <a:effectLst>
                  <a:outerShdw blurRad="38100" dist="38100" dir="2700000" algn="tl">
                    <a:srgbClr val="000000"/>
                  </a:outerShdw>
                </a:effectLst>
                <a:latin typeface="Tahoma" panose="020B0604030504040204" pitchFamily="34" charset="0"/>
              </a:rPr>
              <a:t>:</a:t>
            </a:r>
          </a:p>
          <a:p>
            <a:pPr eaLnBrk="1" hangingPunct="1">
              <a:lnSpc>
                <a:spcPct val="150000"/>
              </a:lnSpc>
              <a:buFontTx/>
              <a:buNone/>
              <a:defRPr/>
            </a:pPr>
            <a:r>
              <a:rPr lang="en-US" altLang="zh-CN" sz="2200" b="1" dirty="0">
                <a:effectLst>
                  <a:outerShdw blurRad="38100" dist="38100" dir="2700000" algn="tl">
                    <a:srgbClr val="FFFFFF"/>
                  </a:outerShdw>
                </a:effectLst>
                <a:latin typeface="Tahoma" panose="020B0604030504040204" pitchFamily="34" charset="0"/>
              </a:rPr>
              <a:t>      ——</a:t>
            </a:r>
            <a:r>
              <a:rPr lang="zh-CN" altLang="en-US" sz="2200" b="1" dirty="0">
                <a:effectLst>
                  <a:outerShdw blurRad="38100" dist="38100" dir="2700000" algn="tl">
                    <a:srgbClr val="FFFFFF"/>
                  </a:outerShdw>
                </a:effectLst>
                <a:latin typeface="Tahoma" panose="020B0604030504040204" pitchFamily="34" charset="0"/>
              </a:rPr>
              <a:t>选择计量器具应与被测工件的外形、位置、尺寸的大小及被测参数特性相适应；计量器具的测量范围能满足工件的要求。</a:t>
            </a:r>
            <a:endParaRPr lang="en-US" altLang="zh-CN" sz="2200" b="1" dirty="0">
              <a:effectLst>
                <a:outerShdw blurRad="38100" dist="38100" dir="2700000" algn="tl">
                  <a:srgbClr val="FFFFFF"/>
                </a:outerShdw>
              </a:effectLst>
              <a:latin typeface="Tahoma" panose="020B0604030504040204" pitchFamily="34" charset="0"/>
            </a:endParaRPr>
          </a:p>
          <a:p>
            <a:pPr eaLnBrk="1" hangingPunct="1">
              <a:lnSpc>
                <a:spcPct val="150000"/>
              </a:lnSpc>
              <a:buFontTx/>
              <a:buNone/>
              <a:defRPr/>
            </a:pPr>
            <a:r>
              <a:rPr lang="zh-CN" altLang="en-US" sz="2200" b="1" dirty="0">
                <a:effectLst>
                  <a:outerShdw blurRad="38100" dist="38100" dir="2700000" algn="tl">
                    <a:srgbClr val="FFFFFF"/>
                  </a:outerShdw>
                </a:effectLst>
                <a:latin typeface="Tahoma" panose="020B0604030504040204" pitchFamily="34" charset="0"/>
              </a:rPr>
              <a:t>       </a:t>
            </a:r>
            <a:r>
              <a:rPr lang="en-US" altLang="zh-CN" sz="2200" b="1" dirty="0">
                <a:effectLst>
                  <a:outerShdw blurRad="38100" dist="38100" dir="2700000" algn="tl">
                    <a:srgbClr val="FFFFFF"/>
                  </a:outerShdw>
                </a:effectLst>
                <a:latin typeface="Tahoma" panose="020B0604030504040204" pitchFamily="34" charset="0"/>
              </a:rPr>
              <a:t>——</a:t>
            </a:r>
            <a:r>
              <a:rPr lang="zh-CN" altLang="en-US" sz="2200" b="1" dirty="0">
                <a:effectLst>
                  <a:outerShdw blurRad="38100" dist="38100" dir="2700000" algn="tl">
                    <a:srgbClr val="FFFFFF"/>
                  </a:outerShdw>
                </a:effectLst>
                <a:latin typeface="Tahoma" panose="020B0604030504040204" pitchFamily="34" charset="0"/>
              </a:rPr>
              <a:t>选择计量器具应考虑工件的尺寸公差，使选用的计量器具不确定度值即要保证测量精度要求，又要符合经济性要求。</a:t>
            </a:r>
          </a:p>
          <a:p>
            <a:pPr eaLnBrk="1" hangingPunct="1">
              <a:lnSpc>
                <a:spcPct val="150000"/>
              </a:lnSpc>
              <a:buFontTx/>
              <a:buNone/>
              <a:defRPr/>
            </a:pPr>
            <a:r>
              <a:rPr lang="zh-CN" altLang="en-US" sz="2200" b="1" dirty="0">
                <a:effectLst>
                  <a:outerShdw blurRad="38100" dist="38100" dir="2700000" algn="tl">
                    <a:srgbClr val="FFFFFF"/>
                  </a:outerShdw>
                </a:effectLst>
                <a:latin typeface="Tahoma" panose="020B0604030504040204" pitchFamily="34" charset="0"/>
              </a:rPr>
              <a:t>             目前，千分尺是一般工厂在生产车间使用非常普遍的测量器具，为了提高千分尺的测量精度，扩大其使用范围，可采用比较测量法。比较测量时，可用产品样件经高一精度等级的精密测量后作为比较标准，也可用量块作为标准器。</a:t>
            </a:r>
          </a:p>
        </p:txBody>
      </p:sp>
      <p:sp>
        <p:nvSpPr>
          <p:cNvPr id="6" name="Rectangle 2">
            <a:extLst>
              <a:ext uri="{FF2B5EF4-FFF2-40B4-BE49-F238E27FC236}">
                <a16:creationId xmlns:a16="http://schemas.microsoft.com/office/drawing/2014/main" id="{14113CB3-FE26-45FD-9A43-53132A4EF02F}"/>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98E74424-3FEB-46E7-9F40-99DD0A90E4B2}"/>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3491384183"/>
      </p:ext>
    </p:extLst>
  </p:cSld>
  <p:clrMapOvr>
    <a:masterClrMapping/>
  </p:clrMapOvr>
  <mc:AlternateContent xmlns:mc="http://schemas.openxmlformats.org/markup-compatibility/2006" xmlns:p14="http://schemas.microsoft.com/office/powerpoint/2010/main">
    <mc:Choice Requires="p14">
      <p:transition spd="slow" p14:dur="2000" advTm="797"/>
    </mc:Choice>
    <mc:Fallback xmlns="">
      <p:transition spd="slow" advTm="7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51F156C-4EFA-4AB2-BBE7-FB645440E9C7}"/>
              </a:ext>
            </a:extLst>
          </p:cNvPr>
          <p:cNvPicPr>
            <a:picLocks noChangeAspect="1"/>
          </p:cNvPicPr>
          <p:nvPr/>
        </p:nvPicPr>
        <p:blipFill>
          <a:blip r:embed="rId2"/>
          <a:stretch>
            <a:fillRect/>
          </a:stretch>
        </p:blipFill>
        <p:spPr>
          <a:xfrm>
            <a:off x="904124" y="1498663"/>
            <a:ext cx="10656505" cy="5150465"/>
          </a:xfrm>
          <a:prstGeom prst="rect">
            <a:avLst/>
          </a:prstGeom>
        </p:spPr>
      </p:pic>
      <p:sp>
        <p:nvSpPr>
          <p:cNvPr id="9" name="Rectangle 2">
            <a:extLst>
              <a:ext uri="{FF2B5EF4-FFF2-40B4-BE49-F238E27FC236}">
                <a16:creationId xmlns:a16="http://schemas.microsoft.com/office/drawing/2014/main" id="{187F29B9-8B73-4A9F-8837-BCEC202CB064}"/>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10" name="Rectangle 2">
            <a:extLst>
              <a:ext uri="{FF2B5EF4-FFF2-40B4-BE49-F238E27FC236}">
                <a16:creationId xmlns:a16="http://schemas.microsoft.com/office/drawing/2014/main" id="{5A3BCDC7-4120-4EFC-933A-05CA5F37837F}"/>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2232707590"/>
      </p:ext>
    </p:extLst>
  </p:cSld>
  <p:clrMapOvr>
    <a:masterClrMapping/>
  </p:clrMapOvr>
  <mc:AlternateContent xmlns:mc="http://schemas.openxmlformats.org/markup-compatibility/2006" xmlns:p14="http://schemas.microsoft.com/office/powerpoint/2010/main">
    <mc:Choice Requires="p14">
      <p:transition spd="slow" p14:dur="2000" advTm="797"/>
    </mc:Choice>
    <mc:Fallback xmlns="">
      <p:transition spd="slow" advTm="79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F735356-6EE6-4F1A-882A-DC7391EB0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960" y="1245510"/>
            <a:ext cx="8733840" cy="5505573"/>
          </a:xfrm>
          <a:prstGeom prst="rect">
            <a:avLst/>
          </a:prstGeom>
        </p:spPr>
      </p:pic>
      <p:sp>
        <p:nvSpPr>
          <p:cNvPr id="10" name="Rectangle 2">
            <a:extLst>
              <a:ext uri="{FF2B5EF4-FFF2-40B4-BE49-F238E27FC236}">
                <a16:creationId xmlns:a16="http://schemas.microsoft.com/office/drawing/2014/main" id="{CE97391F-1144-45C0-AD24-9260CDED1D25}"/>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11" name="Rectangle 2">
            <a:extLst>
              <a:ext uri="{FF2B5EF4-FFF2-40B4-BE49-F238E27FC236}">
                <a16:creationId xmlns:a16="http://schemas.microsoft.com/office/drawing/2014/main" id="{0A15BAEC-10E7-4B07-A1C1-5CB96131FBF3}"/>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727699070"/>
      </p:ext>
    </p:extLst>
  </p:cSld>
  <p:clrMapOvr>
    <a:masterClrMapping/>
  </p:clrMapOvr>
  <mc:AlternateContent xmlns:mc="http://schemas.openxmlformats.org/markup-compatibility/2006" xmlns:p14="http://schemas.microsoft.com/office/powerpoint/2010/main">
    <mc:Choice Requires="p14">
      <p:transition spd="slow" p14:dur="2000" advTm="797"/>
    </mc:Choice>
    <mc:Fallback xmlns="">
      <p:transition spd="slow" advTm="7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440872" y="1589314"/>
            <a:ext cx="11310255" cy="4800600"/>
          </a:xfrm>
          <a:noFill/>
        </p:spPr>
        <p:txBody>
          <a:bodyPr>
            <a:normAutofit fontScale="85000" lnSpcReduction="20000"/>
          </a:bodyPr>
          <a:lstStyle/>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a:t>
            </a:r>
            <a:r>
              <a:rPr lang="zh-CN" altLang="en-US" sz="2200" b="1" dirty="0">
                <a:solidFill>
                  <a:srgbClr val="FF0000"/>
                </a:solidFill>
                <a:effectLst>
                  <a:outerShdw blurRad="38100" dist="38100" dir="2700000" algn="tl">
                    <a:srgbClr val="000000"/>
                  </a:outerShdw>
                </a:effectLst>
                <a:latin typeface="Tahoma" panose="020B0604030504040204" pitchFamily="34" charset="0"/>
              </a:rPr>
              <a:t>例：</a:t>
            </a:r>
            <a:r>
              <a:rPr lang="zh-CN" altLang="en-US" sz="2200" b="1" dirty="0">
                <a:effectLst>
                  <a:outerShdw blurRad="38100" dist="38100" dir="2700000" algn="tl">
                    <a:srgbClr val="FFFFFF"/>
                  </a:outerShdw>
                </a:effectLst>
                <a:latin typeface="Tahoma" panose="020B0604030504040204" pitchFamily="34" charset="0"/>
              </a:rPr>
              <a:t>被测工件为一</a:t>
            </a:r>
            <a:r>
              <a:rPr lang="en-US" altLang="zh-CN" sz="2200" b="1" dirty="0">
                <a:effectLst>
                  <a:outerShdw blurRad="38100" dist="38100" dir="2700000" algn="tl">
                    <a:srgbClr val="FFFFFF"/>
                  </a:outerShdw>
                </a:effectLst>
                <a:latin typeface="Tahoma" panose="020B0604030504040204" pitchFamily="34" charset="0"/>
              </a:rPr>
              <a:t>Ø50f8mm</a:t>
            </a:r>
            <a:r>
              <a:rPr lang="zh-CN" altLang="en-US" sz="2200" b="1" dirty="0">
                <a:effectLst>
                  <a:outerShdw blurRad="38100" dist="38100" dir="2700000" algn="tl">
                    <a:srgbClr val="FFFFFF"/>
                  </a:outerShdw>
                </a:effectLst>
                <a:latin typeface="Tahoma" panose="020B0604030504040204" pitchFamily="34" charset="0"/>
              </a:rPr>
              <a:t>的轴，试确定验收极限并选择合适的测量器具。</a:t>
            </a:r>
          </a:p>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a:t>
            </a:r>
            <a:r>
              <a:rPr lang="zh-CN" altLang="en-US" sz="2200" b="1" dirty="0">
                <a:solidFill>
                  <a:srgbClr val="FF0000"/>
                </a:solidFill>
                <a:effectLst>
                  <a:outerShdw blurRad="38100" dist="38100" dir="2700000" algn="tl">
                    <a:srgbClr val="000000"/>
                  </a:outerShdw>
                </a:effectLst>
                <a:latin typeface="Tahoma" panose="020B0604030504040204" pitchFamily="34" charset="0"/>
              </a:rPr>
              <a:t>解：</a:t>
            </a:r>
            <a:r>
              <a:rPr lang="zh-CN" altLang="en-US" sz="2200" b="1" dirty="0">
                <a:effectLst>
                  <a:outerShdw blurRad="38100" dist="38100" dir="2700000" algn="tl">
                    <a:srgbClr val="FFFFFF"/>
                  </a:outerShdw>
                </a:effectLst>
                <a:latin typeface="Tahoma" panose="020B0604030504040204" pitchFamily="34" charset="0"/>
              </a:rPr>
              <a:t>①确定工件的极限偏差。</a:t>
            </a:r>
          </a:p>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a:t>
            </a:r>
            <a:r>
              <a:rPr lang="en-US" altLang="zh-CN" sz="2200" b="1" dirty="0">
                <a:effectLst>
                  <a:outerShdw blurRad="38100" dist="38100" dir="2700000" algn="tl">
                    <a:srgbClr val="FFFFFF"/>
                  </a:outerShdw>
                </a:effectLst>
                <a:latin typeface="Tahoma" panose="020B0604030504040204" pitchFamily="34" charset="0"/>
              </a:rPr>
              <a:t>es=-0.025    </a:t>
            </a:r>
            <a:r>
              <a:rPr lang="en-US" altLang="zh-CN" sz="2200" b="1" dirty="0" err="1">
                <a:effectLst>
                  <a:outerShdw blurRad="38100" dist="38100" dir="2700000" algn="tl">
                    <a:srgbClr val="FFFFFF"/>
                  </a:outerShdw>
                </a:effectLst>
                <a:latin typeface="Tahoma" panose="020B0604030504040204" pitchFamily="34" charset="0"/>
              </a:rPr>
              <a:t>ei</a:t>
            </a:r>
            <a:r>
              <a:rPr lang="en-US" altLang="zh-CN" sz="2200" b="1" dirty="0">
                <a:effectLst>
                  <a:outerShdw blurRad="38100" dist="38100" dir="2700000" algn="tl">
                    <a:srgbClr val="FFFFFF"/>
                  </a:outerShdw>
                </a:effectLst>
                <a:latin typeface="Tahoma" panose="020B0604030504040204" pitchFamily="34" charset="0"/>
              </a:rPr>
              <a:t>=-0.064   </a:t>
            </a:r>
            <a:r>
              <a:rPr lang="zh-CN" altLang="en-US" sz="2200" b="1" dirty="0">
                <a:effectLst>
                  <a:outerShdw blurRad="38100" dist="38100" dir="2700000" algn="tl">
                    <a:srgbClr val="FFFFFF"/>
                  </a:outerShdw>
                </a:effectLst>
                <a:latin typeface="Tahoma" panose="020B0604030504040204" pitchFamily="34" charset="0"/>
              </a:rPr>
              <a:t>该工件的公差为</a:t>
            </a:r>
            <a:r>
              <a:rPr lang="en-US" altLang="zh-CN" sz="2200" b="1" dirty="0">
                <a:effectLst>
                  <a:outerShdw blurRad="38100" dist="38100" dir="2700000" algn="tl">
                    <a:srgbClr val="FFFFFF"/>
                  </a:outerShdw>
                </a:effectLst>
                <a:latin typeface="Tahoma" panose="020B0604030504040204" pitchFamily="34" charset="0"/>
              </a:rPr>
              <a:t>0.039mm</a:t>
            </a:r>
            <a:r>
              <a:rPr lang="zh-CN" altLang="en-US" sz="2200" b="1" dirty="0">
                <a:effectLst>
                  <a:outerShdw blurRad="38100" dist="38100" dir="2700000" algn="tl">
                    <a:srgbClr val="FFFFFF"/>
                  </a:outerShdw>
                </a:effectLst>
                <a:latin typeface="Tahoma" panose="020B0604030504040204" pitchFamily="34" charset="0"/>
              </a:rPr>
              <a:t>。</a:t>
            </a:r>
          </a:p>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②确定安全裕度</a:t>
            </a:r>
            <a:r>
              <a:rPr lang="en-US" altLang="zh-CN" sz="2200" b="1" dirty="0">
                <a:effectLst>
                  <a:outerShdw blurRad="38100" dist="38100" dir="2700000" algn="tl">
                    <a:srgbClr val="FFFFFF"/>
                  </a:outerShdw>
                </a:effectLst>
                <a:latin typeface="Tahoma" panose="020B0604030504040204" pitchFamily="34" charset="0"/>
              </a:rPr>
              <a:t>A</a:t>
            </a:r>
            <a:r>
              <a:rPr lang="zh-CN" altLang="en-US" sz="2200" b="1" dirty="0">
                <a:effectLst>
                  <a:outerShdw blurRad="38100" dist="38100" dir="2700000" algn="tl">
                    <a:srgbClr val="FFFFFF"/>
                  </a:outerShdw>
                </a:effectLst>
                <a:latin typeface="Tahoma" panose="020B0604030504040204" pitchFamily="34" charset="0"/>
              </a:rPr>
              <a:t>和测量器具不确定度允许值</a:t>
            </a:r>
            <a:r>
              <a:rPr lang="en-US" altLang="zh-CN" sz="2200" b="1" dirty="0">
                <a:effectLst>
                  <a:outerShdw blurRad="38100" dist="38100" dir="2700000" algn="tl">
                    <a:srgbClr val="FFFFFF"/>
                  </a:outerShdw>
                </a:effectLst>
                <a:latin typeface="Tahoma" panose="020B0604030504040204" pitchFamily="34" charset="0"/>
              </a:rPr>
              <a:t>u</a:t>
            </a:r>
            <a:r>
              <a:rPr lang="en-US" altLang="zh-CN" sz="1400" b="1" dirty="0">
                <a:effectLst>
                  <a:outerShdw blurRad="38100" dist="38100" dir="2700000" algn="tl">
                    <a:srgbClr val="FFFFFF"/>
                  </a:outerShdw>
                </a:effectLst>
                <a:latin typeface="Tahoma" panose="020B0604030504040204" pitchFamily="34" charset="0"/>
              </a:rPr>
              <a:t>1</a:t>
            </a:r>
            <a:r>
              <a:rPr lang="zh-CN" altLang="en-US" sz="2200" b="1" dirty="0">
                <a:effectLst>
                  <a:outerShdw blurRad="38100" dist="38100" dir="2700000" algn="tl">
                    <a:srgbClr val="FFFFFF"/>
                  </a:outerShdw>
                </a:effectLst>
                <a:latin typeface="Tahoma" panose="020B0604030504040204" pitchFamily="34" charset="0"/>
              </a:rPr>
              <a:t>。</a:t>
            </a:r>
          </a:p>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从表</a:t>
            </a:r>
            <a:r>
              <a:rPr lang="en-US" altLang="zh-CN" sz="2200" b="1" dirty="0">
                <a:effectLst>
                  <a:outerShdw blurRad="38100" dist="38100" dir="2700000" algn="tl">
                    <a:srgbClr val="FFFFFF"/>
                  </a:outerShdw>
                </a:effectLst>
                <a:latin typeface="Tahoma" panose="020B0604030504040204" pitchFamily="34" charset="0"/>
              </a:rPr>
              <a:t>1</a:t>
            </a:r>
            <a:r>
              <a:rPr lang="zh-CN" altLang="en-US" sz="2200" b="1" dirty="0">
                <a:effectLst>
                  <a:outerShdw blurRad="38100" dist="38100" dir="2700000" algn="tl">
                    <a:srgbClr val="FFFFFF"/>
                  </a:outerShdw>
                </a:effectLst>
                <a:latin typeface="Tahoma" panose="020B0604030504040204" pitchFamily="34" charset="0"/>
              </a:rPr>
              <a:t>查得</a:t>
            </a:r>
            <a:r>
              <a:rPr lang="en-US" altLang="zh-CN" sz="2200" b="1" dirty="0">
                <a:effectLst>
                  <a:outerShdw blurRad="38100" dist="38100" dir="2700000" algn="tl">
                    <a:srgbClr val="FFFFFF"/>
                  </a:outerShdw>
                </a:effectLst>
                <a:latin typeface="Tahoma" panose="020B0604030504040204" pitchFamily="34" charset="0"/>
              </a:rPr>
              <a:t>A=0.003</a:t>
            </a:r>
            <a:r>
              <a:rPr lang="zh-CN" altLang="en-US" sz="2200" b="1" dirty="0">
                <a:effectLst>
                  <a:outerShdw blurRad="38100" dist="38100" dir="2700000" algn="tl">
                    <a:srgbClr val="FFFFFF"/>
                  </a:outerShdw>
                </a:effectLst>
                <a:latin typeface="Tahoma" panose="020B0604030504040204" pitchFamily="34" charset="0"/>
              </a:rPr>
              <a:t>，</a:t>
            </a:r>
            <a:r>
              <a:rPr lang="en-US" altLang="zh-CN" sz="2200" b="1" dirty="0">
                <a:effectLst>
                  <a:outerShdw blurRad="38100" dist="38100" dir="2700000" algn="tl">
                    <a:srgbClr val="FFFFFF"/>
                  </a:outerShdw>
                </a:effectLst>
                <a:latin typeface="Tahoma" panose="020B0604030504040204" pitchFamily="34" charset="0"/>
              </a:rPr>
              <a:t>u</a:t>
            </a:r>
            <a:r>
              <a:rPr lang="en-US" altLang="zh-CN" sz="1400" b="1" dirty="0">
                <a:effectLst>
                  <a:outerShdw blurRad="38100" dist="38100" dir="2700000" algn="tl">
                    <a:srgbClr val="FFFFFF"/>
                  </a:outerShdw>
                </a:effectLst>
                <a:latin typeface="Tahoma" panose="020B0604030504040204" pitchFamily="34" charset="0"/>
              </a:rPr>
              <a:t>1</a:t>
            </a:r>
            <a:r>
              <a:rPr lang="en-US" altLang="zh-CN" sz="2200" b="1" dirty="0">
                <a:effectLst>
                  <a:outerShdw blurRad="38100" dist="38100" dir="2700000" algn="tl">
                    <a:srgbClr val="FFFFFF"/>
                  </a:outerShdw>
                </a:effectLst>
                <a:latin typeface="Tahoma" panose="020B0604030504040204" pitchFamily="34" charset="0"/>
              </a:rPr>
              <a:t>=0.0027</a:t>
            </a:r>
            <a:r>
              <a:rPr lang="zh-CN" altLang="en-US" sz="2200" b="1" dirty="0">
                <a:effectLst>
                  <a:outerShdw blurRad="38100" dist="38100" dir="2700000" algn="tl">
                    <a:srgbClr val="FFFFFF"/>
                  </a:outerShdw>
                </a:effectLst>
                <a:latin typeface="Tahoma" panose="020B0604030504040204" pitchFamily="34" charset="0"/>
              </a:rPr>
              <a:t>。</a:t>
            </a:r>
          </a:p>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③计算验收极限。</a:t>
            </a:r>
          </a:p>
          <a:p>
            <a:pPr eaLnBrk="1" hangingPunct="1">
              <a:lnSpc>
                <a:spcPct val="160000"/>
              </a:lnSpc>
              <a:buFontTx/>
              <a:buNone/>
              <a:defRPr/>
            </a:pPr>
            <a:r>
              <a:rPr lang="zh-CN" altLang="en-US" sz="2200" b="1" dirty="0">
                <a:effectLst>
                  <a:outerShdw blurRad="38100" dist="38100" dir="2700000" algn="tl">
                    <a:srgbClr val="FFFFFF"/>
                  </a:outerShdw>
                </a:effectLst>
                <a:latin typeface="Tahoma" panose="020B0604030504040204" pitchFamily="34" charset="0"/>
              </a:rPr>
              <a:t>       上验收极限</a:t>
            </a:r>
            <a:r>
              <a:rPr lang="en-US" altLang="zh-CN" sz="2200" b="1" dirty="0">
                <a:effectLst>
                  <a:outerShdw blurRad="38100" dist="38100" dir="2700000" algn="tl">
                    <a:srgbClr val="FFFFFF"/>
                  </a:outerShdw>
                </a:effectLst>
                <a:latin typeface="Tahoma" panose="020B0604030504040204" pitchFamily="34" charset="0"/>
              </a:rPr>
              <a:t>=</a:t>
            </a:r>
            <a:r>
              <a:rPr lang="en-US" altLang="zh-CN" sz="2200" b="1" dirty="0" err="1">
                <a:effectLst>
                  <a:outerShdw blurRad="38100" dist="38100" dir="2700000" algn="tl">
                    <a:srgbClr val="FFFFFF"/>
                  </a:outerShdw>
                </a:effectLst>
                <a:latin typeface="Tahoma" panose="020B0604030504040204" pitchFamily="34" charset="0"/>
              </a:rPr>
              <a:t>d</a:t>
            </a:r>
            <a:r>
              <a:rPr lang="en-US" altLang="zh-CN" sz="1600" b="1" dirty="0" err="1">
                <a:effectLst>
                  <a:outerShdw blurRad="38100" dist="38100" dir="2700000" algn="tl">
                    <a:srgbClr val="FFFFFF"/>
                  </a:outerShdw>
                </a:effectLst>
                <a:latin typeface="Tahoma" panose="020B0604030504040204" pitchFamily="34" charset="0"/>
              </a:rPr>
              <a:t>max</a:t>
            </a:r>
            <a:r>
              <a:rPr lang="en-US" altLang="zh-CN" sz="2200" b="1" dirty="0">
                <a:effectLst>
                  <a:outerShdw blurRad="38100" dist="38100" dir="2700000" algn="tl">
                    <a:srgbClr val="FFFFFF"/>
                  </a:outerShdw>
                </a:effectLst>
                <a:latin typeface="Tahoma" panose="020B0604030504040204" pitchFamily="34" charset="0"/>
              </a:rPr>
              <a:t>-A</a:t>
            </a:r>
            <a:r>
              <a:rPr lang="en-US" altLang="zh-CN" sz="2000" b="1" dirty="0">
                <a:effectLst>
                  <a:outerShdw blurRad="38100" dist="38100" dir="2700000" algn="tl">
                    <a:srgbClr val="FFFFFF"/>
                  </a:outerShdw>
                </a:effectLst>
                <a:latin typeface="Tahoma" panose="020B0604030504040204" pitchFamily="34" charset="0"/>
              </a:rPr>
              <a:t>=(50-0.025-0.003)mm=49.972mm</a:t>
            </a:r>
          </a:p>
          <a:p>
            <a:pPr eaLnBrk="1" hangingPunct="1">
              <a:lnSpc>
                <a:spcPct val="160000"/>
              </a:lnSpc>
              <a:buFontTx/>
              <a:buNone/>
              <a:defRPr/>
            </a:pPr>
            <a:r>
              <a:rPr lang="en-US" altLang="zh-CN" sz="2200" b="1" dirty="0">
                <a:effectLst>
                  <a:outerShdw blurRad="38100" dist="38100" dir="2700000" algn="tl">
                    <a:srgbClr val="FFFFFF"/>
                  </a:outerShdw>
                </a:effectLst>
                <a:latin typeface="Tahoma" panose="020B0604030504040204" pitchFamily="34" charset="0"/>
              </a:rPr>
              <a:t>       </a:t>
            </a:r>
            <a:r>
              <a:rPr lang="zh-CN" altLang="en-US" sz="2200" b="1" dirty="0">
                <a:effectLst>
                  <a:outerShdw blurRad="38100" dist="38100" dir="2700000" algn="tl">
                    <a:srgbClr val="FFFFFF"/>
                  </a:outerShdw>
                </a:effectLst>
                <a:latin typeface="Tahoma" panose="020B0604030504040204" pitchFamily="34" charset="0"/>
              </a:rPr>
              <a:t>下验收极限</a:t>
            </a:r>
            <a:r>
              <a:rPr lang="en-US" altLang="zh-CN" sz="2200" b="1" dirty="0">
                <a:effectLst>
                  <a:outerShdw blurRad="38100" dist="38100" dir="2700000" algn="tl">
                    <a:srgbClr val="FFFFFF"/>
                  </a:outerShdw>
                </a:effectLst>
                <a:latin typeface="Tahoma" panose="020B0604030504040204" pitchFamily="34" charset="0"/>
              </a:rPr>
              <a:t>=</a:t>
            </a:r>
            <a:r>
              <a:rPr lang="en-US" altLang="zh-CN" sz="2200" b="1" dirty="0" err="1">
                <a:effectLst>
                  <a:outerShdw blurRad="38100" dist="38100" dir="2700000" algn="tl">
                    <a:srgbClr val="FFFFFF"/>
                  </a:outerShdw>
                </a:effectLst>
                <a:latin typeface="Tahoma" panose="020B0604030504040204" pitchFamily="34" charset="0"/>
              </a:rPr>
              <a:t>d</a:t>
            </a:r>
            <a:r>
              <a:rPr lang="en-US" altLang="zh-CN" sz="1600" b="1" dirty="0" err="1">
                <a:effectLst>
                  <a:outerShdw blurRad="38100" dist="38100" dir="2700000" algn="tl">
                    <a:srgbClr val="FFFFFF"/>
                  </a:outerShdw>
                </a:effectLst>
                <a:latin typeface="Tahoma" panose="020B0604030504040204" pitchFamily="34" charset="0"/>
              </a:rPr>
              <a:t>min</a:t>
            </a:r>
            <a:r>
              <a:rPr lang="en-US" altLang="zh-CN" sz="2200" b="1" dirty="0" err="1">
                <a:effectLst>
                  <a:outerShdw blurRad="38100" dist="38100" dir="2700000" algn="tl">
                    <a:srgbClr val="FFFFFF"/>
                  </a:outerShdw>
                </a:effectLst>
                <a:latin typeface="Tahoma" panose="020B0604030504040204" pitchFamily="34" charset="0"/>
              </a:rPr>
              <a:t>+A</a:t>
            </a:r>
            <a:r>
              <a:rPr lang="en-US" altLang="zh-CN" sz="2000" b="1" dirty="0">
                <a:effectLst>
                  <a:outerShdw blurRad="38100" dist="38100" dir="2700000" algn="tl">
                    <a:srgbClr val="FFFFFF"/>
                  </a:outerShdw>
                </a:effectLst>
                <a:latin typeface="Tahoma" panose="020B0604030504040204" pitchFamily="34" charset="0"/>
              </a:rPr>
              <a:t>=(50-0.064+0.003)mm=49.939mm</a:t>
            </a:r>
          </a:p>
          <a:p>
            <a:pPr eaLnBrk="1" hangingPunct="1">
              <a:lnSpc>
                <a:spcPct val="160000"/>
              </a:lnSpc>
              <a:buFontTx/>
              <a:buNone/>
              <a:defRPr/>
            </a:pPr>
            <a:r>
              <a:rPr lang="en-US" altLang="zh-CN" sz="2200" b="1" dirty="0">
                <a:effectLst>
                  <a:outerShdw blurRad="38100" dist="38100" dir="2700000" algn="tl">
                    <a:srgbClr val="FFFFFF"/>
                  </a:outerShdw>
                </a:effectLst>
                <a:latin typeface="Tahoma" panose="020B0604030504040204" pitchFamily="34" charset="0"/>
              </a:rPr>
              <a:t>       ④</a:t>
            </a:r>
            <a:r>
              <a:rPr lang="zh-CN" altLang="en-US" sz="2200" b="1" dirty="0">
                <a:effectLst>
                  <a:outerShdw blurRad="38100" dist="38100" dir="2700000" algn="tl">
                    <a:srgbClr val="FFFFFF"/>
                  </a:outerShdw>
                </a:effectLst>
                <a:latin typeface="Tahoma" panose="020B0604030504040204" pitchFamily="34" charset="0"/>
              </a:rPr>
              <a:t>选择测量器具。按工件基本尺寸</a:t>
            </a:r>
            <a:r>
              <a:rPr lang="en-US" altLang="zh-CN" sz="2200" b="1" dirty="0">
                <a:effectLst>
                  <a:outerShdw blurRad="38100" dist="38100" dir="2700000" algn="tl">
                    <a:srgbClr val="FFFFFF"/>
                  </a:outerShdw>
                </a:effectLst>
                <a:latin typeface="Tahoma" panose="020B0604030504040204" pitchFamily="34" charset="0"/>
              </a:rPr>
              <a:t>50mm</a:t>
            </a:r>
            <a:r>
              <a:rPr lang="zh-CN" altLang="en-US" sz="2200" b="1" dirty="0">
                <a:effectLst>
                  <a:outerShdw blurRad="38100" dist="38100" dir="2700000" algn="tl">
                    <a:srgbClr val="FFFFFF"/>
                  </a:outerShdw>
                </a:effectLst>
                <a:latin typeface="Tahoma" panose="020B0604030504040204" pitchFamily="34" charset="0"/>
              </a:rPr>
              <a:t>，查表</a:t>
            </a:r>
            <a:r>
              <a:rPr lang="en-US" altLang="zh-CN" sz="2200" b="1" dirty="0">
                <a:effectLst>
                  <a:outerShdw blurRad="38100" dist="38100" dir="2700000" algn="tl">
                    <a:srgbClr val="FFFFFF"/>
                  </a:outerShdw>
                </a:effectLst>
                <a:latin typeface="Tahoma" panose="020B0604030504040204" pitchFamily="34" charset="0"/>
              </a:rPr>
              <a:t>2</a:t>
            </a:r>
            <a:r>
              <a:rPr lang="zh-CN" altLang="en-US" sz="2200" b="1" dirty="0">
                <a:effectLst>
                  <a:outerShdw blurRad="38100" dist="38100" dir="2700000" algn="tl">
                    <a:srgbClr val="FFFFFF"/>
                  </a:outerShdw>
                </a:effectLst>
                <a:latin typeface="Tahoma" panose="020B0604030504040204" pitchFamily="34" charset="0"/>
              </a:rPr>
              <a:t>，分度值为</a:t>
            </a:r>
            <a:r>
              <a:rPr lang="en-US" altLang="zh-CN" sz="2200" b="1" dirty="0">
                <a:effectLst>
                  <a:outerShdw blurRad="38100" dist="38100" dir="2700000" algn="tl">
                    <a:srgbClr val="FFFFFF"/>
                  </a:outerShdw>
                </a:effectLst>
                <a:latin typeface="Tahoma" panose="020B0604030504040204" pitchFamily="34" charset="0"/>
              </a:rPr>
              <a:t>0.002mm</a:t>
            </a:r>
            <a:r>
              <a:rPr lang="zh-CN" altLang="en-US" sz="2200" b="1" dirty="0">
                <a:effectLst>
                  <a:outerShdw blurRad="38100" dist="38100" dir="2700000" algn="tl">
                    <a:srgbClr val="FFFFFF"/>
                  </a:outerShdw>
                </a:effectLst>
                <a:latin typeface="Tahoma" panose="020B0604030504040204" pitchFamily="34" charset="0"/>
              </a:rPr>
              <a:t>的比较仪不确定度</a:t>
            </a:r>
            <a:r>
              <a:rPr lang="en-US" altLang="zh-CN" sz="2200" b="1" dirty="0">
                <a:effectLst>
                  <a:outerShdw blurRad="38100" dist="38100" dir="2700000" algn="tl">
                    <a:srgbClr val="FFFFFF"/>
                  </a:outerShdw>
                </a:effectLst>
                <a:latin typeface="Tahoma" panose="020B0604030504040204" pitchFamily="34" charset="0"/>
              </a:rPr>
              <a:t>u</a:t>
            </a:r>
            <a:r>
              <a:rPr lang="en-US" altLang="zh-CN" sz="1400" b="1" dirty="0">
                <a:effectLst>
                  <a:outerShdw blurRad="38100" dist="38100" dir="2700000" algn="tl">
                    <a:srgbClr val="FFFFFF"/>
                  </a:outerShdw>
                </a:effectLst>
                <a:latin typeface="Tahoma" panose="020B0604030504040204" pitchFamily="34" charset="0"/>
              </a:rPr>
              <a:t>1</a:t>
            </a:r>
            <a:r>
              <a:rPr lang="zh-CN" altLang="en-US" sz="2200" b="1" dirty="0">
                <a:effectLst>
                  <a:outerShdw blurRad="38100" dist="38100" dir="2700000" algn="tl">
                    <a:srgbClr val="FFFFFF"/>
                  </a:outerShdw>
                </a:effectLst>
                <a:latin typeface="Tahoma" panose="020B0604030504040204" pitchFamily="34" charset="0"/>
              </a:rPr>
              <a:t>为</a:t>
            </a:r>
            <a:r>
              <a:rPr lang="en-US" altLang="zh-CN" sz="2200" b="1" dirty="0">
                <a:effectLst>
                  <a:outerShdw blurRad="38100" dist="38100" dir="2700000" algn="tl">
                    <a:srgbClr val="FFFFFF"/>
                  </a:outerShdw>
                </a:effectLst>
                <a:latin typeface="Tahoma" panose="020B0604030504040204" pitchFamily="34" charset="0"/>
              </a:rPr>
              <a:t>0.0018mm</a:t>
            </a:r>
            <a:r>
              <a:rPr lang="zh-CN" altLang="en-US" sz="2200" b="1" dirty="0">
                <a:effectLst>
                  <a:outerShdw blurRad="38100" dist="38100" dir="2700000" algn="tl">
                    <a:srgbClr val="FFFFFF"/>
                  </a:outerShdw>
                </a:effectLst>
                <a:latin typeface="Tahoma" panose="020B0604030504040204" pitchFamily="34" charset="0"/>
              </a:rPr>
              <a:t>，小于允许值</a:t>
            </a:r>
            <a:r>
              <a:rPr lang="en-US" altLang="zh-CN" sz="2200" b="1" dirty="0">
                <a:effectLst>
                  <a:outerShdw blurRad="38100" dist="38100" dir="2700000" algn="tl">
                    <a:srgbClr val="FFFFFF"/>
                  </a:outerShdw>
                </a:effectLst>
                <a:latin typeface="Tahoma" panose="020B0604030504040204" pitchFamily="34" charset="0"/>
              </a:rPr>
              <a:t>0.0027mm</a:t>
            </a:r>
            <a:r>
              <a:rPr lang="zh-CN" altLang="en-US" sz="2200" b="1" dirty="0">
                <a:effectLst>
                  <a:outerShdw blurRad="38100" dist="38100" dir="2700000" algn="tl">
                    <a:srgbClr val="FFFFFF"/>
                  </a:outerShdw>
                </a:effectLst>
                <a:latin typeface="Tahoma" panose="020B0604030504040204" pitchFamily="34" charset="0"/>
              </a:rPr>
              <a:t>，可满足使用要求。</a:t>
            </a:r>
          </a:p>
        </p:txBody>
      </p:sp>
      <p:sp>
        <p:nvSpPr>
          <p:cNvPr id="6" name="Rectangle 2">
            <a:extLst>
              <a:ext uri="{FF2B5EF4-FFF2-40B4-BE49-F238E27FC236}">
                <a16:creationId xmlns:a16="http://schemas.microsoft.com/office/drawing/2014/main" id="{74B7E3AD-C5A4-48DE-ADCA-8ADFAE7351FD}"/>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6A7FFE43-6A15-4DD3-BD59-010811FED301}"/>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3193293008"/>
      </p:ext>
    </p:extLst>
  </p:cSld>
  <p:clrMapOvr>
    <a:masterClrMapping/>
  </p:clrMapOvr>
  <mc:AlternateContent xmlns:mc="http://schemas.openxmlformats.org/markup-compatibility/2006" xmlns:p14="http://schemas.microsoft.com/office/powerpoint/2010/main">
    <mc:Choice Requires="p14">
      <p:transition spd="slow" p14:dur="2000" advTm="2703"/>
    </mc:Choice>
    <mc:Fallback xmlns="">
      <p:transition spd="slow" advTm="27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3" name="Picture 6"/>
          <p:cNvPicPr>
            <a:picLocks noChangeAspect="1" noChangeArrowheads="1"/>
          </p:cNvPicPr>
          <p:nvPr/>
        </p:nvPicPr>
        <p:blipFill>
          <a:blip r:embed="rId2">
            <a:extLst>
              <a:ext uri="{28A0092B-C50C-407E-A947-70E740481C1C}">
                <a14:useLocalDpi xmlns:a14="http://schemas.microsoft.com/office/drawing/2010/main" val="0"/>
              </a:ext>
            </a:extLst>
          </a:blip>
          <a:srcRect l="25000" t="50000" r="26042" b="32813"/>
          <a:stretch>
            <a:fillRect/>
          </a:stretch>
        </p:blipFill>
        <p:spPr bwMode="auto">
          <a:xfrm>
            <a:off x="6648387" y="5012674"/>
            <a:ext cx="3355584" cy="157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3"/>
          <p:cNvSpPr>
            <a:spLocks noGrp="1" noChangeArrowheads="1"/>
          </p:cNvSpPr>
          <p:nvPr>
            <p:ph type="body" sz="half" idx="1"/>
          </p:nvPr>
        </p:nvSpPr>
        <p:spPr>
          <a:xfrm>
            <a:off x="539675" y="1271928"/>
            <a:ext cx="10737925" cy="4525963"/>
          </a:xfrm>
        </p:spPr>
        <p:txBody>
          <a:bodyPr>
            <a:normAutofit/>
          </a:bodyPr>
          <a:lstStyle/>
          <a:p>
            <a:pPr eaLnBrk="1" hangingPunct="1">
              <a:lnSpc>
                <a:spcPct val="150000"/>
              </a:lnSpc>
              <a:buFontTx/>
              <a:buNone/>
              <a:defRPr/>
            </a:pPr>
            <a:r>
              <a:rPr lang="zh-CN" altLang="en-US" sz="2800" b="1" dirty="0">
                <a:effectLst>
                  <a:outerShdw blurRad="38100" dist="38100" dir="2700000" algn="tl">
                    <a:srgbClr val="C0C0C0"/>
                  </a:outerShdw>
                </a:effectLst>
              </a:rPr>
              <a:t>光滑工件尺寸通常采用普通计量器具测量或用光滑极限量规检验。</a:t>
            </a:r>
          </a:p>
          <a:p>
            <a:pPr eaLnBrk="1" hangingPunct="1">
              <a:lnSpc>
                <a:spcPct val="150000"/>
              </a:lnSpc>
              <a:buFontTx/>
              <a:buNone/>
              <a:defRPr/>
            </a:pPr>
            <a:r>
              <a:rPr lang="zh-CN" altLang="en-US" sz="2800" b="1" dirty="0">
                <a:solidFill>
                  <a:srgbClr val="FF0000"/>
                </a:solidFill>
                <a:effectLst>
                  <a:outerShdw blurRad="38100" dist="38100" dir="2700000" algn="tl">
                    <a:srgbClr val="C0C0C0"/>
                  </a:outerShdw>
                </a:effectLst>
              </a:rPr>
              <a:t>量规的使用</a:t>
            </a:r>
            <a:r>
              <a:rPr lang="en-US" altLang="zh-CN" sz="2800" b="1" dirty="0">
                <a:solidFill>
                  <a:srgbClr val="FF0000"/>
                </a:solidFill>
                <a:effectLst>
                  <a:outerShdw blurRad="38100" dist="38100" dir="2700000" algn="tl">
                    <a:srgbClr val="C0C0C0"/>
                  </a:outerShdw>
                </a:effectLst>
              </a:rPr>
              <a:t>——</a:t>
            </a:r>
            <a:r>
              <a:rPr lang="zh-CN" altLang="en-US" sz="2800" b="1" dirty="0">
                <a:solidFill>
                  <a:srgbClr val="FF0000"/>
                </a:solidFill>
                <a:effectLst>
                  <a:outerShdw blurRad="38100" dist="38100" dir="2700000" algn="tl">
                    <a:srgbClr val="C0C0C0"/>
                  </a:outerShdw>
                </a:effectLst>
              </a:rPr>
              <a:t>根据零件图样上遵守的公差原则来确定。</a:t>
            </a:r>
          </a:p>
          <a:p>
            <a:pPr eaLnBrk="1" hangingPunct="1">
              <a:lnSpc>
                <a:spcPct val="150000"/>
              </a:lnSpc>
              <a:spcBef>
                <a:spcPts val="1800"/>
              </a:spcBef>
              <a:buFont typeface="Wingdings" panose="05000000000000000000" pitchFamily="2" charset="2"/>
              <a:buChar char="ü"/>
              <a:defRPr/>
            </a:pPr>
            <a:r>
              <a:rPr lang="zh-CN" altLang="en-US" sz="2400" b="1" dirty="0">
                <a:effectLst>
                  <a:outerShdw blurRad="38100" dist="38100" dir="2700000" algn="tl">
                    <a:srgbClr val="C0C0C0"/>
                  </a:outerShdw>
                </a:effectLst>
              </a:rPr>
              <a:t>当零件图样上被测要素的尺寸公差和形位公差遵守独立原则时，该零件加工后的尺寸和形位误差采用通用计量器具来测量。</a:t>
            </a:r>
          </a:p>
          <a:p>
            <a:pPr eaLnBrk="1" hangingPunct="1">
              <a:lnSpc>
                <a:spcPct val="150000"/>
              </a:lnSpc>
              <a:spcBef>
                <a:spcPts val="1800"/>
              </a:spcBef>
              <a:buFont typeface="Wingdings" panose="05000000000000000000" pitchFamily="2" charset="2"/>
              <a:buChar char="ü"/>
              <a:defRPr/>
            </a:pPr>
            <a:r>
              <a:rPr lang="zh-CN" altLang="en-US" sz="2400" b="1" dirty="0">
                <a:effectLst>
                  <a:outerShdw blurRad="38100" dist="38100" dir="2700000" algn="tl">
                    <a:srgbClr val="C0C0C0"/>
                  </a:outerShdw>
                </a:effectLst>
              </a:rPr>
              <a:t>当零件图样上被测要素的尺寸公差和形位公差遵守相关原则时，应采用光滑极限量规或位置量规来检验。</a:t>
            </a:r>
          </a:p>
        </p:txBody>
      </p:sp>
      <p:sp>
        <p:nvSpPr>
          <p:cNvPr id="15365" name="Text Box 5"/>
          <p:cNvSpPr txBox="1">
            <a:spLocks noChangeArrowheads="1"/>
          </p:cNvSpPr>
          <p:nvPr/>
        </p:nvSpPr>
        <p:spPr bwMode="auto">
          <a:xfrm>
            <a:off x="8479971" y="6216395"/>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r>
              <a:rPr lang="zh-CN" altLang="en-US" b="1" dirty="0">
                <a:effectLst>
                  <a:outerShdw blurRad="38100" dist="38100" dir="2700000" algn="tl">
                    <a:srgbClr val="C0C0C0"/>
                  </a:outerShdw>
                </a:effectLst>
              </a:rPr>
              <a:t>塞规</a:t>
            </a:r>
            <a:endParaRPr lang="zh-CN" altLang="zh-CN" b="1" dirty="0">
              <a:effectLst>
                <a:outerShdw blurRad="38100" dist="38100" dir="2700000" algn="tl">
                  <a:srgbClr val="C0C0C0"/>
                </a:outerShdw>
              </a:effectLst>
            </a:endParaRPr>
          </a:p>
        </p:txBody>
      </p:sp>
      <p:sp>
        <p:nvSpPr>
          <p:cNvPr id="6" name="Rectangle 2">
            <a:extLst>
              <a:ext uri="{FF2B5EF4-FFF2-40B4-BE49-F238E27FC236}">
                <a16:creationId xmlns:a16="http://schemas.microsoft.com/office/drawing/2014/main" id="{25EB40D5-19CD-4385-A7A1-CEB542639B97}"/>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127072263"/>
      </p:ext>
    </p:extLst>
  </p:cSld>
  <p:clrMapOvr>
    <a:masterClrMapping/>
  </p:clrMapOvr>
  <mc:AlternateContent xmlns:mc="http://schemas.openxmlformats.org/markup-compatibility/2006" xmlns:p14="http://schemas.microsoft.com/office/powerpoint/2010/main">
    <mc:Choice Requires="p14">
      <p:transition spd="slow" p14:dur="2000" advTm="2844"/>
    </mc:Choice>
    <mc:Fallback xmlns="">
      <p:transition spd="slow" advTm="28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451041" y="1727199"/>
            <a:ext cx="11322755" cy="3200400"/>
          </a:xfrm>
        </p:spPr>
        <p:txBody>
          <a:bodyPr>
            <a:normAutofit/>
          </a:bodyPr>
          <a:lstStyle/>
          <a:p>
            <a:pPr eaLnBrk="1" hangingPunct="1">
              <a:buClr>
                <a:srgbClr val="FF0000"/>
              </a:buClr>
              <a:buFont typeface="Wingdings" panose="05000000000000000000" pitchFamily="2" charset="2"/>
              <a:buChar char="p"/>
              <a:defRPr/>
            </a:pPr>
            <a:r>
              <a:rPr lang="zh-CN" altLang="en-US" sz="2400" b="1" dirty="0">
                <a:effectLst>
                  <a:outerShdw blurRad="38100" dist="38100" dir="2700000" algn="tl">
                    <a:srgbClr val="C0C0C0"/>
                  </a:outerShdw>
                </a:effectLst>
                <a:latin typeface="宋体" panose="02010600030101010101" pitchFamily="2" charset="-122"/>
              </a:rPr>
              <a:t>光滑极限量规是一种</a:t>
            </a:r>
            <a:r>
              <a:rPr lang="zh-CN" altLang="en-US" sz="2400" b="1" dirty="0">
                <a:solidFill>
                  <a:srgbClr val="FF0000"/>
                </a:solidFill>
                <a:effectLst>
                  <a:outerShdw blurRad="38100" dist="38100" dir="2700000" algn="tl">
                    <a:srgbClr val="C0C0C0"/>
                  </a:outerShdw>
                </a:effectLst>
                <a:latin typeface="宋体" panose="02010600030101010101" pitchFamily="2" charset="-122"/>
              </a:rPr>
              <a:t>无刻度</a:t>
            </a:r>
            <a:r>
              <a:rPr lang="zh-CN" altLang="en-US" sz="2400" b="1" dirty="0">
                <a:effectLst>
                  <a:outerShdw blurRad="38100" dist="38100" dir="2700000" algn="tl">
                    <a:srgbClr val="C0C0C0"/>
                  </a:outerShdw>
                </a:effectLst>
                <a:latin typeface="宋体" panose="02010600030101010101" pitchFamily="2" charset="-122"/>
              </a:rPr>
              <a:t>的定值专用量具，其外形与被检验对象相反。</a:t>
            </a:r>
          </a:p>
          <a:p>
            <a:pPr eaLnBrk="1" hangingPunct="1">
              <a:buFontTx/>
              <a:buNone/>
              <a:defRPr/>
            </a:pPr>
            <a:endParaRPr lang="zh-CN" altLang="en-US" sz="2400" b="1" dirty="0">
              <a:effectLst>
                <a:outerShdw blurRad="38100" dist="38100" dir="2700000" algn="tl">
                  <a:srgbClr val="C0C0C0"/>
                </a:outerShdw>
              </a:effectLst>
              <a:latin typeface="宋体" panose="02010600030101010101" pitchFamily="2" charset="-122"/>
            </a:endParaRPr>
          </a:p>
          <a:p>
            <a:pPr eaLnBrk="1" hangingPunct="1">
              <a:buClr>
                <a:srgbClr val="FF0000"/>
              </a:buClr>
              <a:buFont typeface="Wingdings" panose="05000000000000000000" pitchFamily="2" charset="2"/>
              <a:buChar char="p"/>
              <a:defRPr/>
            </a:pPr>
            <a:r>
              <a:rPr lang="zh-CN" altLang="en-US" sz="2400" b="1" dirty="0">
                <a:effectLst>
                  <a:outerShdw blurRad="38100" dist="38100" dir="2700000" algn="tl">
                    <a:srgbClr val="C0C0C0"/>
                  </a:outerShdw>
                </a:effectLst>
                <a:latin typeface="宋体" panose="02010600030101010101" pitchFamily="2" charset="-122"/>
              </a:rPr>
              <a:t>量规结构简单、制造容易、使用方便。</a:t>
            </a:r>
          </a:p>
          <a:p>
            <a:pPr eaLnBrk="1" hangingPunct="1">
              <a:buClr>
                <a:srgbClr val="FF0000"/>
              </a:buClr>
              <a:buFont typeface="Wingdings" panose="05000000000000000000" pitchFamily="2" charset="2"/>
              <a:buChar char="p"/>
              <a:defRPr/>
            </a:pPr>
            <a:endParaRPr lang="zh-CN" altLang="en-US" sz="2400" b="1" dirty="0">
              <a:effectLst>
                <a:outerShdw blurRad="38100" dist="38100" dir="2700000" algn="tl">
                  <a:srgbClr val="C0C0C0"/>
                </a:outerShdw>
              </a:effectLst>
              <a:latin typeface="宋体" panose="02010600030101010101" pitchFamily="2" charset="-122"/>
            </a:endParaRPr>
          </a:p>
          <a:p>
            <a:pPr eaLnBrk="1" hangingPunct="1">
              <a:buClr>
                <a:srgbClr val="FF0000"/>
              </a:buClr>
              <a:buFont typeface="Wingdings" panose="05000000000000000000" pitchFamily="2" charset="2"/>
              <a:buChar char="p"/>
              <a:defRPr/>
            </a:pPr>
            <a:r>
              <a:rPr lang="zh-CN" altLang="en-US" sz="2400" b="1" dirty="0">
                <a:effectLst>
                  <a:outerShdw blurRad="38100" dist="38100" dir="2700000" algn="tl">
                    <a:srgbClr val="C0C0C0"/>
                  </a:outerShdw>
                </a:effectLst>
                <a:latin typeface="宋体" panose="02010600030101010101" pitchFamily="2" charset="-122"/>
              </a:rPr>
              <a:t>检验孔、轴时，</a:t>
            </a:r>
            <a:r>
              <a:rPr lang="zh-CN" altLang="en-US" sz="2400" b="1" dirty="0">
                <a:solidFill>
                  <a:srgbClr val="FF0000"/>
                </a:solidFill>
                <a:effectLst>
                  <a:outerShdw blurRad="38100" dist="38100" dir="2700000" algn="tl">
                    <a:srgbClr val="C0C0C0"/>
                  </a:outerShdw>
                </a:effectLst>
                <a:latin typeface="宋体" panose="02010600030101010101" pitchFamily="2" charset="-122"/>
              </a:rPr>
              <a:t>不能测出孔、轴尺寸的具体数字</a:t>
            </a:r>
            <a:r>
              <a:rPr lang="zh-CN" altLang="en-US" sz="2400" b="1" dirty="0">
                <a:effectLst>
                  <a:outerShdw blurRad="38100" dist="38100" dir="2700000" algn="tl">
                    <a:srgbClr val="C0C0C0"/>
                  </a:outerShdw>
                </a:effectLst>
                <a:latin typeface="宋体" panose="02010600030101010101" pitchFamily="2" charset="-122"/>
              </a:rPr>
              <a:t>，但能判断孔、轴尺寸是否合格。</a:t>
            </a:r>
          </a:p>
          <a:p>
            <a:pPr eaLnBrk="1" hangingPunct="1">
              <a:buFontTx/>
              <a:buNone/>
              <a:defRPr/>
            </a:pPr>
            <a:r>
              <a:rPr lang="zh-CN" altLang="en-US" sz="2400" b="1" dirty="0">
                <a:effectLst>
                  <a:outerShdw blurRad="38100" dist="38100" dir="2700000" algn="tl">
                    <a:srgbClr val="C0C0C0"/>
                  </a:outerShdw>
                </a:effectLst>
                <a:latin typeface="宋体" panose="02010600030101010101" pitchFamily="2" charset="-122"/>
              </a:rPr>
              <a:t>       </a:t>
            </a:r>
          </a:p>
        </p:txBody>
      </p:sp>
      <p:pic>
        <p:nvPicPr>
          <p:cNvPr id="153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081" y="4096286"/>
            <a:ext cx="2935507" cy="2544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8"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61368" y="4096286"/>
            <a:ext cx="2510631" cy="2544106"/>
          </a:xfrm>
          <a:noFill/>
        </p:spPr>
      </p:pic>
      <p:pic>
        <p:nvPicPr>
          <p:cNvPr id="15369" name="Picture 7"/>
          <p:cNvPicPr>
            <a:picLocks noChangeAspect="1" noChangeArrowheads="1"/>
          </p:cNvPicPr>
          <p:nvPr/>
        </p:nvPicPr>
        <p:blipFill>
          <a:blip r:embed="rId4">
            <a:extLst>
              <a:ext uri="{28A0092B-C50C-407E-A947-70E740481C1C}">
                <a14:useLocalDpi xmlns:a14="http://schemas.microsoft.com/office/drawing/2010/main" val="0"/>
              </a:ext>
            </a:extLst>
          </a:blip>
          <a:srcRect l="32813" t="25000" r="50000" b="26042"/>
          <a:stretch>
            <a:fillRect/>
          </a:stretch>
        </p:blipFill>
        <p:spPr bwMode="auto">
          <a:xfrm>
            <a:off x="8485450" y="4096285"/>
            <a:ext cx="1166549" cy="249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a:extLst>
              <a:ext uri="{FF2B5EF4-FFF2-40B4-BE49-F238E27FC236}">
                <a16:creationId xmlns:a16="http://schemas.microsoft.com/office/drawing/2014/main" id="{24FC0C7D-A6D1-4C38-AA7E-E79CF208C046}"/>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2.1</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基本概念</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14" name="Rectangle 2">
            <a:extLst>
              <a:ext uri="{FF2B5EF4-FFF2-40B4-BE49-F238E27FC236}">
                <a16:creationId xmlns:a16="http://schemas.microsoft.com/office/drawing/2014/main" id="{1C5945F7-79A1-41FF-8160-FBD41AC7D641}"/>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
        <p:nvSpPr>
          <p:cNvPr id="16389" name="Text Box 5"/>
          <p:cNvSpPr txBox="1">
            <a:spLocks noChangeArrowheads="1"/>
          </p:cNvSpPr>
          <p:nvPr/>
        </p:nvSpPr>
        <p:spPr bwMode="auto">
          <a:xfrm>
            <a:off x="3693215" y="6379803"/>
            <a:ext cx="2366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r>
              <a:rPr lang="zh-CN" altLang="en-US" b="1" dirty="0">
                <a:effectLst>
                  <a:outerShdw blurRad="38100" dist="38100" dir="2700000" algn="tl">
                    <a:srgbClr val="C0C0C0"/>
                  </a:outerShdw>
                </a:effectLst>
              </a:rPr>
              <a:t>螺纹环规、塞规</a:t>
            </a:r>
            <a:endParaRPr lang="zh-CN" altLang="zh-CN" b="1" dirty="0">
              <a:effectLst>
                <a:outerShdw blurRad="38100" dist="38100" dir="2700000" algn="tl">
                  <a:srgbClr val="C0C0C0"/>
                </a:outerShdw>
              </a:effectLst>
            </a:endParaRPr>
          </a:p>
        </p:txBody>
      </p:sp>
    </p:spTree>
    <p:extLst>
      <p:ext uri="{BB962C8B-B14F-4D97-AF65-F5344CB8AC3E}">
        <p14:creationId xmlns:p14="http://schemas.microsoft.com/office/powerpoint/2010/main" val="3488472381"/>
      </p:ext>
    </p:extLst>
  </p:cSld>
  <p:clrMapOvr>
    <a:masterClrMapping/>
  </p:clrMapOvr>
  <mc:AlternateContent xmlns:mc="http://schemas.openxmlformats.org/markup-compatibility/2006" xmlns:p14="http://schemas.microsoft.com/office/powerpoint/2010/main">
    <mc:Choice Requires="p14">
      <p:transition spd="slow" p14:dur="2000" advTm="3313"/>
    </mc:Choice>
    <mc:Fallback xmlns="">
      <p:transition spd="slow" advTm="331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9" name="Group 4"/>
          <p:cNvGrpSpPr>
            <a:grpSpLocks/>
          </p:cNvGrpSpPr>
          <p:nvPr/>
        </p:nvGrpSpPr>
        <p:grpSpPr bwMode="auto">
          <a:xfrm>
            <a:off x="964746" y="1892984"/>
            <a:ext cx="10095139" cy="4965016"/>
            <a:chOff x="0" y="0"/>
            <a:chExt cx="5136" cy="2506"/>
          </a:xfrm>
        </p:grpSpPr>
        <p:grpSp>
          <p:nvGrpSpPr>
            <p:cNvPr id="16390" name="Group 5"/>
            <p:cNvGrpSpPr>
              <a:grpSpLocks/>
            </p:cNvGrpSpPr>
            <p:nvPr/>
          </p:nvGrpSpPr>
          <p:grpSpPr bwMode="auto">
            <a:xfrm>
              <a:off x="0" y="170"/>
              <a:ext cx="2688" cy="1702"/>
              <a:chOff x="0" y="0"/>
              <a:chExt cx="2688" cy="1702"/>
            </a:xfrm>
          </p:grpSpPr>
          <p:grpSp>
            <p:nvGrpSpPr>
              <p:cNvPr id="16517" name="Group 6"/>
              <p:cNvGrpSpPr>
                <a:grpSpLocks/>
              </p:cNvGrpSpPr>
              <p:nvPr/>
            </p:nvGrpSpPr>
            <p:grpSpPr bwMode="auto">
              <a:xfrm>
                <a:off x="0" y="586"/>
                <a:ext cx="966" cy="722"/>
                <a:chOff x="0" y="0"/>
                <a:chExt cx="966" cy="722"/>
              </a:xfrm>
            </p:grpSpPr>
            <p:sp>
              <p:nvSpPr>
                <p:cNvPr id="16569" name="Line 7"/>
                <p:cNvSpPr>
                  <a:spLocks noChangeShapeType="1"/>
                </p:cNvSpPr>
                <p:nvPr/>
              </p:nvSpPr>
              <p:spPr bwMode="auto">
                <a:xfrm>
                  <a:off x="0" y="361"/>
                  <a:ext cx="2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0" name="Line 8"/>
                <p:cNvSpPr>
                  <a:spLocks noChangeShapeType="1"/>
                </p:cNvSpPr>
                <p:nvPr/>
              </p:nvSpPr>
              <p:spPr bwMode="auto">
                <a:xfrm>
                  <a:off x="38" y="361"/>
                  <a:ext cx="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1" name="Line 9"/>
                <p:cNvSpPr>
                  <a:spLocks noChangeShapeType="1"/>
                </p:cNvSpPr>
                <p:nvPr/>
              </p:nvSpPr>
              <p:spPr bwMode="auto">
                <a:xfrm>
                  <a:off x="55" y="361"/>
                  <a:ext cx="4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2" name="Line 10"/>
                <p:cNvSpPr>
                  <a:spLocks noChangeShapeType="1"/>
                </p:cNvSpPr>
                <p:nvPr/>
              </p:nvSpPr>
              <p:spPr bwMode="auto">
                <a:xfrm>
                  <a:off x="106" y="361"/>
                  <a:ext cx="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3" name="Line 11"/>
                <p:cNvSpPr>
                  <a:spLocks noChangeShapeType="1"/>
                </p:cNvSpPr>
                <p:nvPr/>
              </p:nvSpPr>
              <p:spPr bwMode="auto">
                <a:xfrm>
                  <a:off x="124" y="361"/>
                  <a:ext cx="2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4" name="Line 12"/>
                <p:cNvSpPr>
                  <a:spLocks noChangeShapeType="1"/>
                </p:cNvSpPr>
                <p:nvPr/>
              </p:nvSpPr>
              <p:spPr bwMode="auto">
                <a:xfrm>
                  <a:off x="965" y="0"/>
                  <a:ext cx="1" cy="72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5" name="Line 13"/>
                <p:cNvSpPr>
                  <a:spLocks noChangeShapeType="1"/>
                </p:cNvSpPr>
                <p:nvPr/>
              </p:nvSpPr>
              <p:spPr bwMode="auto">
                <a:xfrm>
                  <a:off x="425" y="0"/>
                  <a:ext cx="0" cy="72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6" name="Line 14"/>
                <p:cNvSpPr>
                  <a:spLocks noChangeShapeType="1"/>
                </p:cNvSpPr>
                <p:nvPr/>
              </p:nvSpPr>
              <p:spPr bwMode="auto">
                <a:xfrm>
                  <a:off x="373" y="180"/>
                  <a:ext cx="1" cy="3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7" name="Line 15"/>
                <p:cNvSpPr>
                  <a:spLocks noChangeShapeType="1"/>
                </p:cNvSpPr>
                <p:nvPr/>
              </p:nvSpPr>
              <p:spPr bwMode="auto">
                <a:xfrm>
                  <a:off x="64" y="180"/>
                  <a:ext cx="309"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8" name="Line 16"/>
                <p:cNvSpPr>
                  <a:spLocks noChangeShapeType="1"/>
                </p:cNvSpPr>
                <p:nvPr/>
              </p:nvSpPr>
              <p:spPr bwMode="auto">
                <a:xfrm>
                  <a:off x="64" y="542"/>
                  <a:ext cx="309"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79" name="Line 17"/>
                <p:cNvSpPr>
                  <a:spLocks noChangeShapeType="1"/>
                </p:cNvSpPr>
                <p:nvPr/>
              </p:nvSpPr>
              <p:spPr bwMode="auto">
                <a:xfrm>
                  <a:off x="373" y="211"/>
                  <a:ext cx="5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0" name="Line 18"/>
                <p:cNvSpPr>
                  <a:spLocks noChangeShapeType="1"/>
                </p:cNvSpPr>
                <p:nvPr/>
              </p:nvSpPr>
              <p:spPr bwMode="auto">
                <a:xfrm>
                  <a:off x="373" y="512"/>
                  <a:ext cx="5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1" name="未知"/>
                <p:cNvSpPr>
                  <a:spLocks/>
                </p:cNvSpPr>
                <p:nvPr/>
              </p:nvSpPr>
              <p:spPr bwMode="auto">
                <a:xfrm>
                  <a:off x="33" y="180"/>
                  <a:ext cx="31" cy="181"/>
                </a:xfrm>
                <a:custGeom>
                  <a:avLst/>
                  <a:gdLst>
                    <a:gd name="T0" fmla="*/ 31 w 182"/>
                    <a:gd name="T1" fmla="*/ 0 h 908"/>
                    <a:gd name="T2" fmla="*/ 29 w 182"/>
                    <a:gd name="T3" fmla="*/ 3 h 908"/>
                    <a:gd name="T4" fmla="*/ 27 w 182"/>
                    <a:gd name="T5" fmla="*/ 6 h 908"/>
                    <a:gd name="T6" fmla="*/ 25 w 182"/>
                    <a:gd name="T7" fmla="*/ 9 h 908"/>
                    <a:gd name="T8" fmla="*/ 22 w 182"/>
                    <a:gd name="T9" fmla="*/ 12 h 908"/>
                    <a:gd name="T10" fmla="*/ 21 w 182"/>
                    <a:gd name="T11" fmla="*/ 15 h 908"/>
                    <a:gd name="T12" fmla="*/ 19 w 182"/>
                    <a:gd name="T13" fmla="*/ 18 h 908"/>
                    <a:gd name="T14" fmla="*/ 17 w 182"/>
                    <a:gd name="T15" fmla="*/ 21 h 908"/>
                    <a:gd name="T16" fmla="*/ 15 w 182"/>
                    <a:gd name="T17" fmla="*/ 24 h 908"/>
                    <a:gd name="T18" fmla="*/ 14 w 182"/>
                    <a:gd name="T19" fmla="*/ 27 h 908"/>
                    <a:gd name="T20" fmla="*/ 12 w 182"/>
                    <a:gd name="T21" fmla="*/ 31 h 908"/>
                    <a:gd name="T22" fmla="*/ 11 w 182"/>
                    <a:gd name="T23" fmla="*/ 34 h 908"/>
                    <a:gd name="T24" fmla="*/ 10 w 182"/>
                    <a:gd name="T25" fmla="*/ 38 h 908"/>
                    <a:gd name="T26" fmla="*/ 8 w 182"/>
                    <a:gd name="T27" fmla="*/ 41 h 908"/>
                    <a:gd name="T28" fmla="*/ 7 w 182"/>
                    <a:gd name="T29" fmla="*/ 44 h 908"/>
                    <a:gd name="T30" fmla="*/ 6 w 182"/>
                    <a:gd name="T31" fmla="*/ 48 h 908"/>
                    <a:gd name="T32" fmla="*/ 5 w 182"/>
                    <a:gd name="T33" fmla="*/ 52 h 908"/>
                    <a:gd name="T34" fmla="*/ 4 w 182"/>
                    <a:gd name="T35" fmla="*/ 55 h 908"/>
                    <a:gd name="T36" fmla="*/ 3 w 182"/>
                    <a:gd name="T37" fmla="*/ 59 h 908"/>
                    <a:gd name="T38" fmla="*/ 3 w 182"/>
                    <a:gd name="T39" fmla="*/ 63 h 908"/>
                    <a:gd name="T40" fmla="*/ 2 w 182"/>
                    <a:gd name="T41" fmla="*/ 66 h 908"/>
                    <a:gd name="T42" fmla="*/ 2 w 182"/>
                    <a:gd name="T43" fmla="*/ 70 h 908"/>
                    <a:gd name="T44" fmla="*/ 1 w 182"/>
                    <a:gd name="T45" fmla="*/ 74 h 908"/>
                    <a:gd name="T46" fmla="*/ 1 w 182"/>
                    <a:gd name="T47" fmla="*/ 77 h 908"/>
                    <a:gd name="T48" fmla="*/ 0 w 182"/>
                    <a:gd name="T49" fmla="*/ 81 h 908"/>
                    <a:gd name="T50" fmla="*/ 0 w 182"/>
                    <a:gd name="T51" fmla="*/ 85 h 908"/>
                    <a:gd name="T52" fmla="*/ 0 w 182"/>
                    <a:gd name="T53" fmla="*/ 89 h 908"/>
                    <a:gd name="T54" fmla="*/ 0 w 182"/>
                    <a:gd name="T55" fmla="*/ 92 h 908"/>
                    <a:gd name="T56" fmla="*/ 0 w 182"/>
                    <a:gd name="T57" fmla="*/ 96 h 908"/>
                    <a:gd name="T58" fmla="*/ 0 w 182"/>
                    <a:gd name="T59" fmla="*/ 100 h 908"/>
                    <a:gd name="T60" fmla="*/ 1 w 182"/>
                    <a:gd name="T61" fmla="*/ 104 h 908"/>
                    <a:gd name="T62" fmla="*/ 1 w 182"/>
                    <a:gd name="T63" fmla="*/ 108 h 908"/>
                    <a:gd name="T64" fmla="*/ 2 w 182"/>
                    <a:gd name="T65" fmla="*/ 111 h 908"/>
                    <a:gd name="T66" fmla="*/ 2 w 182"/>
                    <a:gd name="T67" fmla="*/ 115 h 908"/>
                    <a:gd name="T68" fmla="*/ 3 w 182"/>
                    <a:gd name="T69" fmla="*/ 119 h 908"/>
                    <a:gd name="T70" fmla="*/ 3 w 182"/>
                    <a:gd name="T71" fmla="*/ 122 h 908"/>
                    <a:gd name="T72" fmla="*/ 4 w 182"/>
                    <a:gd name="T73" fmla="*/ 126 h 908"/>
                    <a:gd name="T74" fmla="*/ 5 w 182"/>
                    <a:gd name="T75" fmla="*/ 130 h 908"/>
                    <a:gd name="T76" fmla="*/ 6 w 182"/>
                    <a:gd name="T77" fmla="*/ 133 h 908"/>
                    <a:gd name="T78" fmla="*/ 7 w 182"/>
                    <a:gd name="T79" fmla="*/ 137 h 908"/>
                    <a:gd name="T80" fmla="*/ 8 w 182"/>
                    <a:gd name="T81" fmla="*/ 140 h 908"/>
                    <a:gd name="T82" fmla="*/ 10 w 182"/>
                    <a:gd name="T83" fmla="*/ 144 h 908"/>
                    <a:gd name="T84" fmla="*/ 11 w 182"/>
                    <a:gd name="T85" fmla="*/ 147 h 908"/>
                    <a:gd name="T86" fmla="*/ 12 w 182"/>
                    <a:gd name="T87" fmla="*/ 151 h 908"/>
                    <a:gd name="T88" fmla="*/ 14 w 182"/>
                    <a:gd name="T89" fmla="*/ 154 h 908"/>
                    <a:gd name="T90" fmla="*/ 15 w 182"/>
                    <a:gd name="T91" fmla="*/ 157 h 908"/>
                    <a:gd name="T92" fmla="*/ 17 w 182"/>
                    <a:gd name="T93" fmla="*/ 160 h 908"/>
                    <a:gd name="T94" fmla="*/ 19 w 182"/>
                    <a:gd name="T95" fmla="*/ 163 h 908"/>
                    <a:gd name="T96" fmla="*/ 21 w 182"/>
                    <a:gd name="T97" fmla="*/ 167 h 908"/>
                    <a:gd name="T98" fmla="*/ 22 w 182"/>
                    <a:gd name="T99" fmla="*/ 170 h 908"/>
                    <a:gd name="T100" fmla="*/ 25 w 182"/>
                    <a:gd name="T101" fmla="*/ 173 h 908"/>
                    <a:gd name="T102" fmla="*/ 27 w 182"/>
                    <a:gd name="T103" fmla="*/ 176 h 908"/>
                    <a:gd name="T104" fmla="*/ 29 w 182"/>
                    <a:gd name="T105" fmla="*/ 178 h 908"/>
                    <a:gd name="T106" fmla="*/ 31 w 182"/>
                    <a:gd name="T107" fmla="*/ 181 h 9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2" h="908">
                      <a:moveTo>
                        <a:pt x="182" y="0"/>
                      </a:moveTo>
                      <a:lnTo>
                        <a:pt x="169" y="14"/>
                      </a:lnTo>
                      <a:lnTo>
                        <a:pt x="157" y="29"/>
                      </a:lnTo>
                      <a:lnTo>
                        <a:pt x="144" y="44"/>
                      </a:lnTo>
                      <a:lnTo>
                        <a:pt x="132" y="58"/>
                      </a:lnTo>
                      <a:lnTo>
                        <a:pt x="122" y="73"/>
                      </a:lnTo>
                      <a:lnTo>
                        <a:pt x="111" y="89"/>
                      </a:lnTo>
                      <a:lnTo>
                        <a:pt x="101" y="105"/>
                      </a:lnTo>
                      <a:lnTo>
                        <a:pt x="90" y="121"/>
                      </a:lnTo>
                      <a:lnTo>
                        <a:pt x="82" y="137"/>
                      </a:lnTo>
                      <a:lnTo>
                        <a:pt x="73" y="154"/>
                      </a:lnTo>
                      <a:lnTo>
                        <a:pt x="64" y="171"/>
                      </a:lnTo>
                      <a:lnTo>
                        <a:pt x="57" y="189"/>
                      </a:lnTo>
                      <a:lnTo>
                        <a:pt x="49" y="205"/>
                      </a:lnTo>
                      <a:lnTo>
                        <a:pt x="42" y="223"/>
                      </a:lnTo>
                      <a:lnTo>
                        <a:pt x="36" y="241"/>
                      </a:lnTo>
                      <a:lnTo>
                        <a:pt x="30" y="259"/>
                      </a:lnTo>
                      <a:lnTo>
                        <a:pt x="24" y="277"/>
                      </a:lnTo>
                      <a:lnTo>
                        <a:pt x="20" y="296"/>
                      </a:lnTo>
                      <a:lnTo>
                        <a:pt x="16" y="314"/>
                      </a:lnTo>
                      <a:lnTo>
                        <a:pt x="12" y="333"/>
                      </a:lnTo>
                      <a:lnTo>
                        <a:pt x="9" y="351"/>
                      </a:lnTo>
                      <a:lnTo>
                        <a:pt x="5" y="369"/>
                      </a:lnTo>
                      <a:lnTo>
                        <a:pt x="3" y="388"/>
                      </a:lnTo>
                      <a:lnTo>
                        <a:pt x="2" y="407"/>
                      </a:lnTo>
                      <a:lnTo>
                        <a:pt x="1" y="426"/>
                      </a:lnTo>
                      <a:lnTo>
                        <a:pt x="0" y="445"/>
                      </a:lnTo>
                      <a:lnTo>
                        <a:pt x="0" y="464"/>
                      </a:lnTo>
                      <a:lnTo>
                        <a:pt x="1" y="483"/>
                      </a:lnTo>
                      <a:lnTo>
                        <a:pt x="2" y="502"/>
                      </a:lnTo>
                      <a:lnTo>
                        <a:pt x="3" y="521"/>
                      </a:lnTo>
                      <a:lnTo>
                        <a:pt x="5" y="540"/>
                      </a:lnTo>
                      <a:lnTo>
                        <a:pt x="9" y="558"/>
                      </a:lnTo>
                      <a:lnTo>
                        <a:pt x="12" y="577"/>
                      </a:lnTo>
                      <a:lnTo>
                        <a:pt x="16" y="595"/>
                      </a:lnTo>
                      <a:lnTo>
                        <a:pt x="20" y="614"/>
                      </a:lnTo>
                      <a:lnTo>
                        <a:pt x="24" y="632"/>
                      </a:lnTo>
                      <a:lnTo>
                        <a:pt x="30" y="650"/>
                      </a:lnTo>
                      <a:lnTo>
                        <a:pt x="36" y="668"/>
                      </a:lnTo>
                      <a:lnTo>
                        <a:pt x="42" y="686"/>
                      </a:lnTo>
                      <a:lnTo>
                        <a:pt x="49" y="703"/>
                      </a:lnTo>
                      <a:lnTo>
                        <a:pt x="57" y="721"/>
                      </a:lnTo>
                      <a:lnTo>
                        <a:pt x="64" y="738"/>
                      </a:lnTo>
                      <a:lnTo>
                        <a:pt x="73" y="755"/>
                      </a:lnTo>
                      <a:lnTo>
                        <a:pt x="82" y="772"/>
                      </a:lnTo>
                      <a:lnTo>
                        <a:pt x="90" y="789"/>
                      </a:lnTo>
                      <a:lnTo>
                        <a:pt x="101" y="804"/>
                      </a:lnTo>
                      <a:lnTo>
                        <a:pt x="111" y="820"/>
                      </a:lnTo>
                      <a:lnTo>
                        <a:pt x="122" y="836"/>
                      </a:lnTo>
                      <a:lnTo>
                        <a:pt x="132" y="852"/>
                      </a:lnTo>
                      <a:lnTo>
                        <a:pt x="144" y="866"/>
                      </a:lnTo>
                      <a:lnTo>
                        <a:pt x="157" y="881"/>
                      </a:lnTo>
                      <a:lnTo>
                        <a:pt x="169" y="895"/>
                      </a:lnTo>
                      <a:lnTo>
                        <a:pt x="182" y="908"/>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2" name="未知"/>
                <p:cNvSpPr>
                  <a:spLocks/>
                </p:cNvSpPr>
                <p:nvPr/>
              </p:nvSpPr>
              <p:spPr bwMode="auto">
                <a:xfrm>
                  <a:off x="64" y="361"/>
                  <a:ext cx="31" cy="181"/>
                </a:xfrm>
                <a:custGeom>
                  <a:avLst/>
                  <a:gdLst>
                    <a:gd name="T0" fmla="*/ 0 w 181"/>
                    <a:gd name="T1" fmla="*/ 181 h 909"/>
                    <a:gd name="T2" fmla="*/ 2 w 181"/>
                    <a:gd name="T3" fmla="*/ 178 h 909"/>
                    <a:gd name="T4" fmla="*/ 4 w 181"/>
                    <a:gd name="T5" fmla="*/ 175 h 909"/>
                    <a:gd name="T6" fmla="*/ 6 w 181"/>
                    <a:gd name="T7" fmla="*/ 172 h 909"/>
                    <a:gd name="T8" fmla="*/ 8 w 181"/>
                    <a:gd name="T9" fmla="*/ 170 h 909"/>
                    <a:gd name="T10" fmla="*/ 10 w 181"/>
                    <a:gd name="T11" fmla="*/ 166 h 909"/>
                    <a:gd name="T12" fmla="*/ 12 w 181"/>
                    <a:gd name="T13" fmla="*/ 163 h 909"/>
                    <a:gd name="T14" fmla="*/ 14 w 181"/>
                    <a:gd name="T15" fmla="*/ 160 h 909"/>
                    <a:gd name="T16" fmla="*/ 15 w 181"/>
                    <a:gd name="T17" fmla="*/ 157 h 909"/>
                    <a:gd name="T18" fmla="*/ 17 w 181"/>
                    <a:gd name="T19" fmla="*/ 154 h 909"/>
                    <a:gd name="T20" fmla="*/ 19 w 181"/>
                    <a:gd name="T21" fmla="*/ 151 h 909"/>
                    <a:gd name="T22" fmla="*/ 20 w 181"/>
                    <a:gd name="T23" fmla="*/ 147 h 909"/>
                    <a:gd name="T24" fmla="*/ 21 w 181"/>
                    <a:gd name="T25" fmla="*/ 144 h 909"/>
                    <a:gd name="T26" fmla="*/ 23 w 181"/>
                    <a:gd name="T27" fmla="*/ 140 h 909"/>
                    <a:gd name="T28" fmla="*/ 24 w 181"/>
                    <a:gd name="T29" fmla="*/ 137 h 909"/>
                    <a:gd name="T30" fmla="*/ 25 w 181"/>
                    <a:gd name="T31" fmla="*/ 133 h 909"/>
                    <a:gd name="T32" fmla="*/ 26 w 181"/>
                    <a:gd name="T33" fmla="*/ 130 h 909"/>
                    <a:gd name="T34" fmla="*/ 27 w 181"/>
                    <a:gd name="T35" fmla="*/ 126 h 909"/>
                    <a:gd name="T36" fmla="*/ 28 w 181"/>
                    <a:gd name="T37" fmla="*/ 122 h 909"/>
                    <a:gd name="T38" fmla="*/ 28 w 181"/>
                    <a:gd name="T39" fmla="*/ 119 h 909"/>
                    <a:gd name="T40" fmla="*/ 29 w 181"/>
                    <a:gd name="T41" fmla="*/ 115 h 909"/>
                    <a:gd name="T42" fmla="*/ 30 w 181"/>
                    <a:gd name="T43" fmla="*/ 111 h 909"/>
                    <a:gd name="T44" fmla="*/ 30 w 181"/>
                    <a:gd name="T45" fmla="*/ 107 h 909"/>
                    <a:gd name="T46" fmla="*/ 30 w 181"/>
                    <a:gd name="T47" fmla="*/ 104 h 909"/>
                    <a:gd name="T48" fmla="*/ 31 w 181"/>
                    <a:gd name="T49" fmla="*/ 100 h 909"/>
                    <a:gd name="T50" fmla="*/ 31 w 181"/>
                    <a:gd name="T51" fmla="*/ 96 h 909"/>
                    <a:gd name="T52" fmla="*/ 31 w 181"/>
                    <a:gd name="T53" fmla="*/ 93 h 909"/>
                    <a:gd name="T54" fmla="*/ 31 w 181"/>
                    <a:gd name="T55" fmla="*/ 89 h 909"/>
                    <a:gd name="T56" fmla="*/ 31 w 181"/>
                    <a:gd name="T57" fmla="*/ 85 h 909"/>
                    <a:gd name="T58" fmla="*/ 31 w 181"/>
                    <a:gd name="T59" fmla="*/ 81 h 909"/>
                    <a:gd name="T60" fmla="*/ 30 w 181"/>
                    <a:gd name="T61" fmla="*/ 77 h 909"/>
                    <a:gd name="T62" fmla="*/ 30 w 181"/>
                    <a:gd name="T63" fmla="*/ 74 h 909"/>
                    <a:gd name="T64" fmla="*/ 30 w 181"/>
                    <a:gd name="T65" fmla="*/ 70 h 909"/>
                    <a:gd name="T66" fmla="*/ 29 w 181"/>
                    <a:gd name="T67" fmla="*/ 66 h 909"/>
                    <a:gd name="T68" fmla="*/ 28 w 181"/>
                    <a:gd name="T69" fmla="*/ 63 h 909"/>
                    <a:gd name="T70" fmla="*/ 28 w 181"/>
                    <a:gd name="T71" fmla="*/ 59 h 909"/>
                    <a:gd name="T72" fmla="*/ 27 w 181"/>
                    <a:gd name="T73" fmla="*/ 55 h 909"/>
                    <a:gd name="T74" fmla="*/ 26 w 181"/>
                    <a:gd name="T75" fmla="*/ 52 h 909"/>
                    <a:gd name="T76" fmla="*/ 25 w 181"/>
                    <a:gd name="T77" fmla="*/ 48 h 909"/>
                    <a:gd name="T78" fmla="*/ 24 w 181"/>
                    <a:gd name="T79" fmla="*/ 44 h 909"/>
                    <a:gd name="T80" fmla="*/ 23 w 181"/>
                    <a:gd name="T81" fmla="*/ 41 h 909"/>
                    <a:gd name="T82" fmla="*/ 21 w 181"/>
                    <a:gd name="T83" fmla="*/ 37 h 909"/>
                    <a:gd name="T84" fmla="*/ 20 w 181"/>
                    <a:gd name="T85" fmla="*/ 34 h 909"/>
                    <a:gd name="T86" fmla="*/ 19 w 181"/>
                    <a:gd name="T87" fmla="*/ 31 h 909"/>
                    <a:gd name="T88" fmla="*/ 17 w 181"/>
                    <a:gd name="T89" fmla="*/ 27 h 909"/>
                    <a:gd name="T90" fmla="*/ 15 w 181"/>
                    <a:gd name="T91" fmla="*/ 24 h 909"/>
                    <a:gd name="T92" fmla="*/ 14 w 181"/>
                    <a:gd name="T93" fmla="*/ 21 h 909"/>
                    <a:gd name="T94" fmla="*/ 12 w 181"/>
                    <a:gd name="T95" fmla="*/ 18 h 909"/>
                    <a:gd name="T96" fmla="*/ 10 w 181"/>
                    <a:gd name="T97" fmla="*/ 15 h 909"/>
                    <a:gd name="T98" fmla="*/ 8 w 181"/>
                    <a:gd name="T99" fmla="*/ 12 h 909"/>
                    <a:gd name="T100" fmla="*/ 6 w 181"/>
                    <a:gd name="T101" fmla="*/ 9 h 909"/>
                    <a:gd name="T102" fmla="*/ 4 w 181"/>
                    <a:gd name="T103" fmla="*/ 6 h 909"/>
                    <a:gd name="T104" fmla="*/ 2 w 181"/>
                    <a:gd name="T105" fmla="*/ 3 h 909"/>
                    <a:gd name="T106" fmla="*/ 0 w 181"/>
                    <a:gd name="T107" fmla="*/ 0 h 9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1" h="909">
                      <a:moveTo>
                        <a:pt x="0" y="909"/>
                      </a:moveTo>
                      <a:lnTo>
                        <a:pt x="12" y="896"/>
                      </a:lnTo>
                      <a:lnTo>
                        <a:pt x="25" y="881"/>
                      </a:lnTo>
                      <a:lnTo>
                        <a:pt x="36" y="866"/>
                      </a:lnTo>
                      <a:lnTo>
                        <a:pt x="48" y="852"/>
                      </a:lnTo>
                      <a:lnTo>
                        <a:pt x="60" y="836"/>
                      </a:lnTo>
                      <a:lnTo>
                        <a:pt x="70" y="821"/>
                      </a:lnTo>
                      <a:lnTo>
                        <a:pt x="81" y="804"/>
                      </a:lnTo>
                      <a:lnTo>
                        <a:pt x="90" y="789"/>
                      </a:lnTo>
                      <a:lnTo>
                        <a:pt x="99" y="772"/>
                      </a:lnTo>
                      <a:lnTo>
                        <a:pt x="109" y="756"/>
                      </a:lnTo>
                      <a:lnTo>
                        <a:pt x="117" y="738"/>
                      </a:lnTo>
                      <a:lnTo>
                        <a:pt x="125" y="721"/>
                      </a:lnTo>
                      <a:lnTo>
                        <a:pt x="132" y="704"/>
                      </a:lnTo>
                      <a:lnTo>
                        <a:pt x="139" y="687"/>
                      </a:lnTo>
                      <a:lnTo>
                        <a:pt x="146" y="669"/>
                      </a:lnTo>
                      <a:lnTo>
                        <a:pt x="151" y="651"/>
                      </a:lnTo>
                      <a:lnTo>
                        <a:pt x="156" y="632"/>
                      </a:lnTo>
                      <a:lnTo>
                        <a:pt x="161" y="614"/>
                      </a:lnTo>
                      <a:lnTo>
                        <a:pt x="166" y="596"/>
                      </a:lnTo>
                      <a:lnTo>
                        <a:pt x="170" y="577"/>
                      </a:lnTo>
                      <a:lnTo>
                        <a:pt x="173" y="558"/>
                      </a:lnTo>
                      <a:lnTo>
                        <a:pt x="175" y="539"/>
                      </a:lnTo>
                      <a:lnTo>
                        <a:pt x="178" y="521"/>
                      </a:lnTo>
                      <a:lnTo>
                        <a:pt x="179" y="503"/>
                      </a:lnTo>
                      <a:lnTo>
                        <a:pt x="180" y="484"/>
                      </a:lnTo>
                      <a:lnTo>
                        <a:pt x="181" y="465"/>
                      </a:lnTo>
                      <a:lnTo>
                        <a:pt x="181" y="446"/>
                      </a:lnTo>
                      <a:lnTo>
                        <a:pt x="180" y="427"/>
                      </a:lnTo>
                      <a:lnTo>
                        <a:pt x="179" y="408"/>
                      </a:lnTo>
                      <a:lnTo>
                        <a:pt x="178" y="389"/>
                      </a:lnTo>
                      <a:lnTo>
                        <a:pt x="175" y="370"/>
                      </a:lnTo>
                      <a:lnTo>
                        <a:pt x="173" y="351"/>
                      </a:lnTo>
                      <a:lnTo>
                        <a:pt x="170" y="332"/>
                      </a:lnTo>
                      <a:lnTo>
                        <a:pt x="166" y="315"/>
                      </a:lnTo>
                      <a:lnTo>
                        <a:pt x="161" y="296"/>
                      </a:lnTo>
                      <a:lnTo>
                        <a:pt x="156" y="278"/>
                      </a:lnTo>
                      <a:lnTo>
                        <a:pt x="151" y="260"/>
                      </a:lnTo>
                      <a:lnTo>
                        <a:pt x="146" y="241"/>
                      </a:lnTo>
                      <a:lnTo>
                        <a:pt x="139" y="223"/>
                      </a:lnTo>
                      <a:lnTo>
                        <a:pt x="132" y="206"/>
                      </a:lnTo>
                      <a:lnTo>
                        <a:pt x="125" y="188"/>
                      </a:lnTo>
                      <a:lnTo>
                        <a:pt x="117" y="172"/>
                      </a:lnTo>
                      <a:lnTo>
                        <a:pt x="109" y="155"/>
                      </a:lnTo>
                      <a:lnTo>
                        <a:pt x="99" y="138"/>
                      </a:lnTo>
                      <a:lnTo>
                        <a:pt x="90" y="121"/>
                      </a:lnTo>
                      <a:lnTo>
                        <a:pt x="81" y="105"/>
                      </a:lnTo>
                      <a:lnTo>
                        <a:pt x="70" y="90"/>
                      </a:lnTo>
                      <a:lnTo>
                        <a:pt x="60" y="74"/>
                      </a:lnTo>
                      <a:lnTo>
                        <a:pt x="48" y="58"/>
                      </a:lnTo>
                      <a:lnTo>
                        <a:pt x="36" y="43"/>
                      </a:lnTo>
                      <a:lnTo>
                        <a:pt x="25" y="29"/>
                      </a:lnTo>
                      <a:lnTo>
                        <a:pt x="12" y="15"/>
                      </a:lnTo>
                      <a:lnTo>
                        <a:pt x="0" y="0"/>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3" name="未知"/>
                <p:cNvSpPr>
                  <a:spLocks/>
                </p:cNvSpPr>
                <p:nvPr/>
              </p:nvSpPr>
              <p:spPr bwMode="auto">
                <a:xfrm>
                  <a:off x="33" y="361"/>
                  <a:ext cx="31" cy="181"/>
                </a:xfrm>
                <a:custGeom>
                  <a:avLst/>
                  <a:gdLst>
                    <a:gd name="T0" fmla="*/ 31 w 182"/>
                    <a:gd name="T1" fmla="*/ 0 h 909"/>
                    <a:gd name="T2" fmla="*/ 29 w 182"/>
                    <a:gd name="T3" fmla="*/ 3 h 909"/>
                    <a:gd name="T4" fmla="*/ 27 w 182"/>
                    <a:gd name="T5" fmla="*/ 6 h 909"/>
                    <a:gd name="T6" fmla="*/ 25 w 182"/>
                    <a:gd name="T7" fmla="*/ 9 h 909"/>
                    <a:gd name="T8" fmla="*/ 22 w 182"/>
                    <a:gd name="T9" fmla="*/ 12 h 909"/>
                    <a:gd name="T10" fmla="*/ 21 w 182"/>
                    <a:gd name="T11" fmla="*/ 15 h 909"/>
                    <a:gd name="T12" fmla="*/ 19 w 182"/>
                    <a:gd name="T13" fmla="*/ 18 h 909"/>
                    <a:gd name="T14" fmla="*/ 17 w 182"/>
                    <a:gd name="T15" fmla="*/ 21 h 909"/>
                    <a:gd name="T16" fmla="*/ 15 w 182"/>
                    <a:gd name="T17" fmla="*/ 24 h 909"/>
                    <a:gd name="T18" fmla="*/ 14 w 182"/>
                    <a:gd name="T19" fmla="*/ 27 h 909"/>
                    <a:gd name="T20" fmla="*/ 12 w 182"/>
                    <a:gd name="T21" fmla="*/ 31 h 909"/>
                    <a:gd name="T22" fmla="*/ 11 w 182"/>
                    <a:gd name="T23" fmla="*/ 34 h 909"/>
                    <a:gd name="T24" fmla="*/ 10 w 182"/>
                    <a:gd name="T25" fmla="*/ 37 h 909"/>
                    <a:gd name="T26" fmla="*/ 8 w 182"/>
                    <a:gd name="T27" fmla="*/ 41 h 909"/>
                    <a:gd name="T28" fmla="*/ 7 w 182"/>
                    <a:gd name="T29" fmla="*/ 44 h 909"/>
                    <a:gd name="T30" fmla="*/ 6 w 182"/>
                    <a:gd name="T31" fmla="*/ 48 h 909"/>
                    <a:gd name="T32" fmla="*/ 5 w 182"/>
                    <a:gd name="T33" fmla="*/ 52 h 909"/>
                    <a:gd name="T34" fmla="*/ 4 w 182"/>
                    <a:gd name="T35" fmla="*/ 55 h 909"/>
                    <a:gd name="T36" fmla="*/ 3 w 182"/>
                    <a:gd name="T37" fmla="*/ 59 h 909"/>
                    <a:gd name="T38" fmla="*/ 3 w 182"/>
                    <a:gd name="T39" fmla="*/ 63 h 909"/>
                    <a:gd name="T40" fmla="*/ 2 w 182"/>
                    <a:gd name="T41" fmla="*/ 66 h 909"/>
                    <a:gd name="T42" fmla="*/ 2 w 182"/>
                    <a:gd name="T43" fmla="*/ 70 h 909"/>
                    <a:gd name="T44" fmla="*/ 1 w 182"/>
                    <a:gd name="T45" fmla="*/ 74 h 909"/>
                    <a:gd name="T46" fmla="*/ 1 w 182"/>
                    <a:gd name="T47" fmla="*/ 77 h 909"/>
                    <a:gd name="T48" fmla="*/ 0 w 182"/>
                    <a:gd name="T49" fmla="*/ 81 h 909"/>
                    <a:gd name="T50" fmla="*/ 0 w 182"/>
                    <a:gd name="T51" fmla="*/ 85 h 909"/>
                    <a:gd name="T52" fmla="*/ 0 w 182"/>
                    <a:gd name="T53" fmla="*/ 89 h 909"/>
                    <a:gd name="T54" fmla="*/ 0 w 182"/>
                    <a:gd name="T55" fmla="*/ 93 h 909"/>
                    <a:gd name="T56" fmla="*/ 0 w 182"/>
                    <a:gd name="T57" fmla="*/ 96 h 909"/>
                    <a:gd name="T58" fmla="*/ 0 w 182"/>
                    <a:gd name="T59" fmla="*/ 100 h 909"/>
                    <a:gd name="T60" fmla="*/ 1 w 182"/>
                    <a:gd name="T61" fmla="*/ 104 h 909"/>
                    <a:gd name="T62" fmla="*/ 1 w 182"/>
                    <a:gd name="T63" fmla="*/ 107 h 909"/>
                    <a:gd name="T64" fmla="*/ 2 w 182"/>
                    <a:gd name="T65" fmla="*/ 111 h 909"/>
                    <a:gd name="T66" fmla="*/ 2 w 182"/>
                    <a:gd name="T67" fmla="*/ 115 h 909"/>
                    <a:gd name="T68" fmla="*/ 3 w 182"/>
                    <a:gd name="T69" fmla="*/ 119 h 909"/>
                    <a:gd name="T70" fmla="*/ 3 w 182"/>
                    <a:gd name="T71" fmla="*/ 122 h 909"/>
                    <a:gd name="T72" fmla="*/ 4 w 182"/>
                    <a:gd name="T73" fmla="*/ 126 h 909"/>
                    <a:gd name="T74" fmla="*/ 5 w 182"/>
                    <a:gd name="T75" fmla="*/ 130 h 909"/>
                    <a:gd name="T76" fmla="*/ 6 w 182"/>
                    <a:gd name="T77" fmla="*/ 133 h 909"/>
                    <a:gd name="T78" fmla="*/ 7 w 182"/>
                    <a:gd name="T79" fmla="*/ 137 h 909"/>
                    <a:gd name="T80" fmla="*/ 8 w 182"/>
                    <a:gd name="T81" fmla="*/ 140 h 909"/>
                    <a:gd name="T82" fmla="*/ 10 w 182"/>
                    <a:gd name="T83" fmla="*/ 144 h 909"/>
                    <a:gd name="T84" fmla="*/ 11 w 182"/>
                    <a:gd name="T85" fmla="*/ 147 h 909"/>
                    <a:gd name="T86" fmla="*/ 12 w 182"/>
                    <a:gd name="T87" fmla="*/ 151 h 909"/>
                    <a:gd name="T88" fmla="*/ 14 w 182"/>
                    <a:gd name="T89" fmla="*/ 154 h 909"/>
                    <a:gd name="T90" fmla="*/ 15 w 182"/>
                    <a:gd name="T91" fmla="*/ 157 h 909"/>
                    <a:gd name="T92" fmla="*/ 17 w 182"/>
                    <a:gd name="T93" fmla="*/ 160 h 909"/>
                    <a:gd name="T94" fmla="*/ 19 w 182"/>
                    <a:gd name="T95" fmla="*/ 163 h 909"/>
                    <a:gd name="T96" fmla="*/ 21 w 182"/>
                    <a:gd name="T97" fmla="*/ 166 h 909"/>
                    <a:gd name="T98" fmla="*/ 22 w 182"/>
                    <a:gd name="T99" fmla="*/ 170 h 909"/>
                    <a:gd name="T100" fmla="*/ 25 w 182"/>
                    <a:gd name="T101" fmla="*/ 172 h 909"/>
                    <a:gd name="T102" fmla="*/ 27 w 182"/>
                    <a:gd name="T103" fmla="*/ 175 h 909"/>
                    <a:gd name="T104" fmla="*/ 29 w 182"/>
                    <a:gd name="T105" fmla="*/ 178 h 909"/>
                    <a:gd name="T106" fmla="*/ 31 w 182"/>
                    <a:gd name="T107" fmla="*/ 181 h 9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2" h="909">
                      <a:moveTo>
                        <a:pt x="182" y="0"/>
                      </a:moveTo>
                      <a:lnTo>
                        <a:pt x="169" y="15"/>
                      </a:lnTo>
                      <a:lnTo>
                        <a:pt x="157" y="29"/>
                      </a:lnTo>
                      <a:lnTo>
                        <a:pt x="144" y="43"/>
                      </a:lnTo>
                      <a:lnTo>
                        <a:pt x="132" y="58"/>
                      </a:lnTo>
                      <a:lnTo>
                        <a:pt x="122" y="74"/>
                      </a:lnTo>
                      <a:lnTo>
                        <a:pt x="111" y="90"/>
                      </a:lnTo>
                      <a:lnTo>
                        <a:pt x="101" y="105"/>
                      </a:lnTo>
                      <a:lnTo>
                        <a:pt x="90" y="121"/>
                      </a:lnTo>
                      <a:lnTo>
                        <a:pt x="82" y="138"/>
                      </a:lnTo>
                      <a:lnTo>
                        <a:pt x="73" y="155"/>
                      </a:lnTo>
                      <a:lnTo>
                        <a:pt x="64" y="172"/>
                      </a:lnTo>
                      <a:lnTo>
                        <a:pt x="57" y="188"/>
                      </a:lnTo>
                      <a:lnTo>
                        <a:pt x="49" y="206"/>
                      </a:lnTo>
                      <a:lnTo>
                        <a:pt x="42" y="223"/>
                      </a:lnTo>
                      <a:lnTo>
                        <a:pt x="36" y="241"/>
                      </a:lnTo>
                      <a:lnTo>
                        <a:pt x="30" y="260"/>
                      </a:lnTo>
                      <a:lnTo>
                        <a:pt x="24" y="278"/>
                      </a:lnTo>
                      <a:lnTo>
                        <a:pt x="20" y="296"/>
                      </a:lnTo>
                      <a:lnTo>
                        <a:pt x="16" y="315"/>
                      </a:lnTo>
                      <a:lnTo>
                        <a:pt x="12" y="332"/>
                      </a:lnTo>
                      <a:lnTo>
                        <a:pt x="9" y="351"/>
                      </a:lnTo>
                      <a:lnTo>
                        <a:pt x="5" y="370"/>
                      </a:lnTo>
                      <a:lnTo>
                        <a:pt x="3" y="389"/>
                      </a:lnTo>
                      <a:lnTo>
                        <a:pt x="2" y="408"/>
                      </a:lnTo>
                      <a:lnTo>
                        <a:pt x="1" y="427"/>
                      </a:lnTo>
                      <a:lnTo>
                        <a:pt x="0" y="446"/>
                      </a:lnTo>
                      <a:lnTo>
                        <a:pt x="0" y="465"/>
                      </a:lnTo>
                      <a:lnTo>
                        <a:pt x="1" y="484"/>
                      </a:lnTo>
                      <a:lnTo>
                        <a:pt x="2" y="503"/>
                      </a:lnTo>
                      <a:lnTo>
                        <a:pt x="3" y="521"/>
                      </a:lnTo>
                      <a:lnTo>
                        <a:pt x="5" y="539"/>
                      </a:lnTo>
                      <a:lnTo>
                        <a:pt x="9" y="558"/>
                      </a:lnTo>
                      <a:lnTo>
                        <a:pt x="12" y="577"/>
                      </a:lnTo>
                      <a:lnTo>
                        <a:pt x="16" y="596"/>
                      </a:lnTo>
                      <a:lnTo>
                        <a:pt x="20" y="614"/>
                      </a:lnTo>
                      <a:lnTo>
                        <a:pt x="24" y="632"/>
                      </a:lnTo>
                      <a:lnTo>
                        <a:pt x="30" y="651"/>
                      </a:lnTo>
                      <a:lnTo>
                        <a:pt x="36" y="669"/>
                      </a:lnTo>
                      <a:lnTo>
                        <a:pt x="42" y="687"/>
                      </a:lnTo>
                      <a:lnTo>
                        <a:pt x="49" y="704"/>
                      </a:lnTo>
                      <a:lnTo>
                        <a:pt x="57" y="721"/>
                      </a:lnTo>
                      <a:lnTo>
                        <a:pt x="64" y="738"/>
                      </a:lnTo>
                      <a:lnTo>
                        <a:pt x="73" y="756"/>
                      </a:lnTo>
                      <a:lnTo>
                        <a:pt x="82" y="772"/>
                      </a:lnTo>
                      <a:lnTo>
                        <a:pt x="90" y="789"/>
                      </a:lnTo>
                      <a:lnTo>
                        <a:pt x="101" y="804"/>
                      </a:lnTo>
                      <a:lnTo>
                        <a:pt x="111" y="821"/>
                      </a:lnTo>
                      <a:lnTo>
                        <a:pt x="122" y="836"/>
                      </a:lnTo>
                      <a:lnTo>
                        <a:pt x="132" y="852"/>
                      </a:lnTo>
                      <a:lnTo>
                        <a:pt x="144" y="866"/>
                      </a:lnTo>
                      <a:lnTo>
                        <a:pt x="157" y="881"/>
                      </a:lnTo>
                      <a:lnTo>
                        <a:pt x="169" y="896"/>
                      </a:lnTo>
                      <a:lnTo>
                        <a:pt x="182" y="909"/>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4" name="Line 22"/>
                <p:cNvSpPr>
                  <a:spLocks noChangeShapeType="1"/>
                </p:cNvSpPr>
                <p:nvPr/>
              </p:nvSpPr>
              <p:spPr bwMode="auto">
                <a:xfrm flipH="1" flipV="1">
                  <a:off x="33" y="457"/>
                  <a:ext cx="48" cy="5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5" name="Line 23"/>
                <p:cNvSpPr>
                  <a:spLocks noChangeShapeType="1"/>
                </p:cNvSpPr>
                <p:nvPr/>
              </p:nvSpPr>
              <p:spPr bwMode="auto">
                <a:xfrm flipH="1" flipV="1">
                  <a:off x="42" y="400"/>
                  <a:ext cx="53" cy="6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6" name="Line 24"/>
                <p:cNvSpPr>
                  <a:spLocks noChangeShapeType="1"/>
                </p:cNvSpPr>
                <p:nvPr/>
              </p:nvSpPr>
              <p:spPr bwMode="auto">
                <a:xfrm>
                  <a:off x="425" y="4"/>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7" name="Line 25"/>
                <p:cNvSpPr>
                  <a:spLocks noChangeShapeType="1"/>
                </p:cNvSpPr>
                <p:nvPr/>
              </p:nvSpPr>
              <p:spPr bwMode="auto">
                <a:xfrm>
                  <a:off x="425" y="10"/>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8" name="Line 26"/>
                <p:cNvSpPr>
                  <a:spLocks noChangeShapeType="1"/>
                </p:cNvSpPr>
                <p:nvPr/>
              </p:nvSpPr>
              <p:spPr bwMode="auto">
                <a:xfrm>
                  <a:off x="425" y="17"/>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89" name="Line 27"/>
                <p:cNvSpPr>
                  <a:spLocks noChangeShapeType="1"/>
                </p:cNvSpPr>
                <p:nvPr/>
              </p:nvSpPr>
              <p:spPr bwMode="auto">
                <a:xfrm>
                  <a:off x="425" y="29"/>
                  <a:ext cx="5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0" name="Line 28"/>
                <p:cNvSpPr>
                  <a:spLocks noChangeShapeType="1"/>
                </p:cNvSpPr>
                <p:nvPr/>
              </p:nvSpPr>
              <p:spPr bwMode="auto">
                <a:xfrm>
                  <a:off x="425" y="41"/>
                  <a:ext cx="5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1" name="Line 29"/>
                <p:cNvSpPr>
                  <a:spLocks noChangeShapeType="1"/>
                </p:cNvSpPr>
                <p:nvPr/>
              </p:nvSpPr>
              <p:spPr bwMode="auto">
                <a:xfrm>
                  <a:off x="425" y="52"/>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2" name="Line 30"/>
                <p:cNvSpPr>
                  <a:spLocks noChangeShapeType="1"/>
                </p:cNvSpPr>
                <p:nvPr/>
              </p:nvSpPr>
              <p:spPr bwMode="auto">
                <a:xfrm>
                  <a:off x="425" y="71"/>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3" name="Line 31"/>
                <p:cNvSpPr>
                  <a:spLocks noChangeShapeType="1"/>
                </p:cNvSpPr>
                <p:nvPr/>
              </p:nvSpPr>
              <p:spPr bwMode="auto">
                <a:xfrm>
                  <a:off x="425" y="88"/>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4" name="Line 32"/>
                <p:cNvSpPr>
                  <a:spLocks noChangeShapeType="1"/>
                </p:cNvSpPr>
                <p:nvPr/>
              </p:nvSpPr>
              <p:spPr bwMode="auto">
                <a:xfrm>
                  <a:off x="425" y="113"/>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5" name="Line 33"/>
                <p:cNvSpPr>
                  <a:spLocks noChangeShapeType="1"/>
                </p:cNvSpPr>
                <p:nvPr/>
              </p:nvSpPr>
              <p:spPr bwMode="auto">
                <a:xfrm>
                  <a:off x="425" y="137"/>
                  <a:ext cx="5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6" name="Line 34"/>
                <p:cNvSpPr>
                  <a:spLocks noChangeShapeType="1"/>
                </p:cNvSpPr>
                <p:nvPr/>
              </p:nvSpPr>
              <p:spPr bwMode="auto">
                <a:xfrm>
                  <a:off x="425" y="167"/>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7" name="Line 35"/>
                <p:cNvSpPr>
                  <a:spLocks noChangeShapeType="1"/>
                </p:cNvSpPr>
                <p:nvPr/>
              </p:nvSpPr>
              <p:spPr bwMode="auto">
                <a:xfrm>
                  <a:off x="425" y="197"/>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98" name="Line 36"/>
                <p:cNvSpPr>
                  <a:spLocks noChangeShapeType="1"/>
                </p:cNvSpPr>
                <p:nvPr/>
              </p:nvSpPr>
              <p:spPr bwMode="auto">
                <a:xfrm>
                  <a:off x="425" y="233"/>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5" name="Rectangle 37"/>
                <p:cNvSpPr>
                  <a:spLocks noChangeArrowheads="1"/>
                </p:cNvSpPr>
                <p:nvPr/>
              </p:nvSpPr>
              <p:spPr bwMode="auto">
                <a:xfrm>
                  <a:off x="172" y="234"/>
                  <a:ext cx="22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通</a:t>
                  </a:r>
                  <a:endParaRPr lang="zh-CN" altLang="en-US" b="1">
                    <a:effectLst>
                      <a:outerShdw blurRad="38100" dist="38100" dir="2700000" algn="tl">
                        <a:srgbClr val="C0C0C0"/>
                      </a:outerShdw>
                    </a:effectLst>
                    <a:latin typeface="Times New Roman" panose="02020603050405020304" pitchFamily="18" charset="0"/>
                  </a:endParaRPr>
                </a:p>
              </p:txBody>
            </p:sp>
            <p:sp>
              <p:nvSpPr>
                <p:cNvPr id="16600" name="Line 38"/>
                <p:cNvSpPr>
                  <a:spLocks noChangeShapeType="1"/>
                </p:cNvSpPr>
                <p:nvPr/>
              </p:nvSpPr>
              <p:spPr bwMode="auto">
                <a:xfrm>
                  <a:off x="425" y="718"/>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1" name="Line 39"/>
                <p:cNvSpPr>
                  <a:spLocks noChangeShapeType="1"/>
                </p:cNvSpPr>
                <p:nvPr/>
              </p:nvSpPr>
              <p:spPr bwMode="auto">
                <a:xfrm>
                  <a:off x="425" y="712"/>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2" name="Line 40"/>
                <p:cNvSpPr>
                  <a:spLocks noChangeShapeType="1"/>
                </p:cNvSpPr>
                <p:nvPr/>
              </p:nvSpPr>
              <p:spPr bwMode="auto">
                <a:xfrm>
                  <a:off x="425" y="705"/>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3" name="Line 41"/>
                <p:cNvSpPr>
                  <a:spLocks noChangeShapeType="1"/>
                </p:cNvSpPr>
                <p:nvPr/>
              </p:nvSpPr>
              <p:spPr bwMode="auto">
                <a:xfrm>
                  <a:off x="425" y="489"/>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4" name="Line 42"/>
                <p:cNvSpPr>
                  <a:spLocks noChangeShapeType="1"/>
                </p:cNvSpPr>
                <p:nvPr/>
              </p:nvSpPr>
              <p:spPr bwMode="auto">
                <a:xfrm>
                  <a:off x="425" y="525"/>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5" name="Line 43"/>
                <p:cNvSpPr>
                  <a:spLocks noChangeShapeType="1"/>
                </p:cNvSpPr>
                <p:nvPr/>
              </p:nvSpPr>
              <p:spPr bwMode="auto">
                <a:xfrm>
                  <a:off x="425" y="555"/>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6" name="Line 44"/>
                <p:cNvSpPr>
                  <a:spLocks noChangeShapeType="1"/>
                </p:cNvSpPr>
                <p:nvPr/>
              </p:nvSpPr>
              <p:spPr bwMode="auto">
                <a:xfrm>
                  <a:off x="425" y="586"/>
                  <a:ext cx="5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7" name="Line 45"/>
                <p:cNvSpPr>
                  <a:spLocks noChangeShapeType="1"/>
                </p:cNvSpPr>
                <p:nvPr/>
              </p:nvSpPr>
              <p:spPr bwMode="auto">
                <a:xfrm>
                  <a:off x="425" y="609"/>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8" name="Line 46"/>
                <p:cNvSpPr>
                  <a:spLocks noChangeShapeType="1"/>
                </p:cNvSpPr>
                <p:nvPr/>
              </p:nvSpPr>
              <p:spPr bwMode="auto">
                <a:xfrm>
                  <a:off x="425" y="633"/>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09" name="Line 47"/>
                <p:cNvSpPr>
                  <a:spLocks noChangeShapeType="1"/>
                </p:cNvSpPr>
                <p:nvPr/>
              </p:nvSpPr>
              <p:spPr bwMode="auto">
                <a:xfrm>
                  <a:off x="425" y="651"/>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0" name="Line 48"/>
                <p:cNvSpPr>
                  <a:spLocks noChangeShapeType="1"/>
                </p:cNvSpPr>
                <p:nvPr/>
              </p:nvSpPr>
              <p:spPr bwMode="auto">
                <a:xfrm>
                  <a:off x="425" y="670"/>
                  <a:ext cx="5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1" name="Line 49"/>
                <p:cNvSpPr>
                  <a:spLocks noChangeShapeType="1"/>
                </p:cNvSpPr>
                <p:nvPr/>
              </p:nvSpPr>
              <p:spPr bwMode="auto">
                <a:xfrm>
                  <a:off x="425" y="682"/>
                  <a:ext cx="5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2" name="Line 50"/>
                <p:cNvSpPr>
                  <a:spLocks noChangeShapeType="1"/>
                </p:cNvSpPr>
                <p:nvPr/>
              </p:nvSpPr>
              <p:spPr bwMode="auto">
                <a:xfrm>
                  <a:off x="425" y="694"/>
                  <a:ext cx="5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3" name="Line 51"/>
                <p:cNvSpPr>
                  <a:spLocks noChangeShapeType="1"/>
                </p:cNvSpPr>
                <p:nvPr/>
              </p:nvSpPr>
              <p:spPr bwMode="auto">
                <a:xfrm>
                  <a:off x="334" y="361"/>
                  <a:ext cx="14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4" name="Line 52"/>
                <p:cNvSpPr>
                  <a:spLocks noChangeShapeType="1"/>
                </p:cNvSpPr>
                <p:nvPr/>
              </p:nvSpPr>
              <p:spPr bwMode="auto">
                <a:xfrm>
                  <a:off x="525" y="361"/>
                  <a:ext cx="4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5" name="Line 53"/>
                <p:cNvSpPr>
                  <a:spLocks noChangeShapeType="1"/>
                </p:cNvSpPr>
                <p:nvPr/>
              </p:nvSpPr>
              <p:spPr bwMode="auto">
                <a:xfrm>
                  <a:off x="611" y="361"/>
                  <a:ext cx="214"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616" name="Line 54"/>
                <p:cNvSpPr>
                  <a:spLocks noChangeShapeType="1"/>
                </p:cNvSpPr>
                <p:nvPr/>
              </p:nvSpPr>
              <p:spPr bwMode="auto">
                <a:xfrm>
                  <a:off x="868" y="361"/>
                  <a:ext cx="4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518" name="Line 55"/>
              <p:cNvSpPr>
                <a:spLocks noChangeShapeType="1"/>
              </p:cNvSpPr>
              <p:nvPr/>
            </p:nvSpPr>
            <p:spPr bwMode="auto">
              <a:xfrm>
                <a:off x="711" y="165"/>
                <a:ext cx="1" cy="4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9" name="Line 56"/>
              <p:cNvSpPr>
                <a:spLocks noChangeShapeType="1"/>
              </p:cNvSpPr>
              <p:nvPr/>
            </p:nvSpPr>
            <p:spPr bwMode="auto">
              <a:xfrm>
                <a:off x="1304" y="165"/>
                <a:ext cx="0" cy="144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0" name="Line 57"/>
              <p:cNvSpPr>
                <a:spLocks noChangeAspect="1" noChangeShapeType="1"/>
              </p:cNvSpPr>
              <p:nvPr/>
            </p:nvSpPr>
            <p:spPr bwMode="auto">
              <a:xfrm>
                <a:off x="714" y="1307"/>
                <a:ext cx="58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1" name="Line 58"/>
              <p:cNvSpPr>
                <a:spLocks noChangeAspect="1" noChangeShapeType="1"/>
              </p:cNvSpPr>
              <p:nvPr/>
            </p:nvSpPr>
            <p:spPr bwMode="auto">
              <a:xfrm>
                <a:off x="711" y="1306"/>
                <a:ext cx="1" cy="29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2" name="Line 59"/>
              <p:cNvSpPr>
                <a:spLocks noChangeShapeType="1"/>
              </p:cNvSpPr>
              <p:nvPr/>
            </p:nvSpPr>
            <p:spPr bwMode="auto">
              <a:xfrm flipH="1" flipV="1">
                <a:off x="711" y="1584"/>
                <a:ext cx="20" cy="2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3" name="Line 60"/>
              <p:cNvSpPr>
                <a:spLocks noChangeShapeType="1"/>
              </p:cNvSpPr>
              <p:nvPr/>
            </p:nvSpPr>
            <p:spPr bwMode="auto">
              <a:xfrm flipH="1" flipV="1">
                <a:off x="711" y="1499"/>
                <a:ext cx="93" cy="10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4" name="Line 61"/>
              <p:cNvSpPr>
                <a:spLocks noChangeShapeType="1"/>
              </p:cNvSpPr>
              <p:nvPr/>
            </p:nvSpPr>
            <p:spPr bwMode="auto">
              <a:xfrm flipH="1" flipV="1">
                <a:off x="711" y="1414"/>
                <a:ext cx="166" cy="19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5" name="Line 62"/>
              <p:cNvSpPr>
                <a:spLocks noChangeShapeType="1"/>
              </p:cNvSpPr>
              <p:nvPr/>
            </p:nvSpPr>
            <p:spPr bwMode="auto">
              <a:xfrm flipH="1" flipV="1">
                <a:off x="711" y="1329"/>
                <a:ext cx="239" cy="27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6" name="Line 63"/>
              <p:cNvSpPr>
                <a:spLocks noChangeShapeType="1"/>
              </p:cNvSpPr>
              <p:nvPr/>
            </p:nvSpPr>
            <p:spPr bwMode="auto">
              <a:xfrm flipH="1" flipV="1">
                <a:off x="765" y="1307"/>
                <a:ext cx="258" cy="3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7" name="Line 64"/>
              <p:cNvSpPr>
                <a:spLocks noChangeShapeType="1"/>
              </p:cNvSpPr>
              <p:nvPr/>
            </p:nvSpPr>
            <p:spPr bwMode="auto">
              <a:xfrm flipH="1" flipV="1">
                <a:off x="838" y="1307"/>
                <a:ext cx="258" cy="3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8" name="Line 65"/>
              <p:cNvSpPr>
                <a:spLocks noChangeShapeType="1"/>
              </p:cNvSpPr>
              <p:nvPr/>
            </p:nvSpPr>
            <p:spPr bwMode="auto">
              <a:xfrm flipH="1" flipV="1">
                <a:off x="911" y="1307"/>
                <a:ext cx="258" cy="3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29" name="Line 66"/>
              <p:cNvSpPr>
                <a:spLocks noChangeShapeType="1"/>
              </p:cNvSpPr>
              <p:nvPr/>
            </p:nvSpPr>
            <p:spPr bwMode="auto">
              <a:xfrm flipH="1" flipV="1">
                <a:off x="984" y="1307"/>
                <a:ext cx="257" cy="3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0" name="Line 67"/>
              <p:cNvSpPr>
                <a:spLocks noChangeShapeType="1"/>
              </p:cNvSpPr>
              <p:nvPr/>
            </p:nvSpPr>
            <p:spPr bwMode="auto">
              <a:xfrm flipH="1" flipV="1">
                <a:off x="1057" y="1307"/>
                <a:ext cx="247" cy="28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1" name="Line 68"/>
              <p:cNvSpPr>
                <a:spLocks noChangeShapeType="1"/>
              </p:cNvSpPr>
              <p:nvPr/>
            </p:nvSpPr>
            <p:spPr bwMode="auto">
              <a:xfrm flipH="1" flipV="1">
                <a:off x="1129" y="1307"/>
                <a:ext cx="175" cy="20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2" name="Line 69"/>
              <p:cNvSpPr>
                <a:spLocks noChangeShapeType="1"/>
              </p:cNvSpPr>
              <p:nvPr/>
            </p:nvSpPr>
            <p:spPr bwMode="auto">
              <a:xfrm flipH="1" flipV="1">
                <a:off x="1202" y="1307"/>
                <a:ext cx="102" cy="11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3" name="Line 70"/>
              <p:cNvSpPr>
                <a:spLocks noChangeShapeType="1"/>
              </p:cNvSpPr>
              <p:nvPr/>
            </p:nvSpPr>
            <p:spPr bwMode="auto">
              <a:xfrm flipH="1" flipV="1">
                <a:off x="1275" y="1307"/>
                <a:ext cx="29" cy="3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4" name="Line 71"/>
              <p:cNvSpPr>
                <a:spLocks noChangeShapeType="1"/>
              </p:cNvSpPr>
              <p:nvPr/>
            </p:nvSpPr>
            <p:spPr bwMode="auto">
              <a:xfrm flipH="1" flipV="1">
                <a:off x="712" y="310"/>
                <a:ext cx="56" cy="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5" name="Line 72"/>
              <p:cNvSpPr>
                <a:spLocks noChangeShapeType="1"/>
              </p:cNvSpPr>
              <p:nvPr/>
            </p:nvSpPr>
            <p:spPr bwMode="auto">
              <a:xfrm flipH="1" flipV="1">
                <a:off x="711" y="224"/>
                <a:ext cx="130" cy="15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6" name="Line 73"/>
              <p:cNvSpPr>
                <a:spLocks noChangeShapeType="1"/>
              </p:cNvSpPr>
              <p:nvPr/>
            </p:nvSpPr>
            <p:spPr bwMode="auto">
              <a:xfrm flipH="1" flipV="1">
                <a:off x="734" y="165"/>
                <a:ext cx="180" cy="2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7" name="Line 74"/>
              <p:cNvSpPr>
                <a:spLocks noChangeShapeType="1"/>
              </p:cNvSpPr>
              <p:nvPr/>
            </p:nvSpPr>
            <p:spPr bwMode="auto">
              <a:xfrm flipH="1" flipV="1">
                <a:off x="807" y="165"/>
                <a:ext cx="180" cy="2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8" name="Line 75"/>
              <p:cNvSpPr>
                <a:spLocks noChangeShapeType="1"/>
              </p:cNvSpPr>
              <p:nvPr/>
            </p:nvSpPr>
            <p:spPr bwMode="auto">
              <a:xfrm flipH="1" flipV="1">
                <a:off x="879" y="165"/>
                <a:ext cx="181" cy="2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39" name="Line 76"/>
              <p:cNvSpPr>
                <a:spLocks noChangeShapeType="1"/>
              </p:cNvSpPr>
              <p:nvPr/>
            </p:nvSpPr>
            <p:spPr bwMode="auto">
              <a:xfrm flipH="1" flipV="1">
                <a:off x="952" y="165"/>
                <a:ext cx="181" cy="2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0" name="Line 77"/>
              <p:cNvSpPr>
                <a:spLocks noChangeShapeType="1"/>
              </p:cNvSpPr>
              <p:nvPr/>
            </p:nvSpPr>
            <p:spPr bwMode="auto">
              <a:xfrm flipH="1" flipV="1">
                <a:off x="1025" y="165"/>
                <a:ext cx="180" cy="2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1" name="Line 78"/>
              <p:cNvSpPr>
                <a:spLocks noChangeShapeType="1"/>
              </p:cNvSpPr>
              <p:nvPr/>
            </p:nvSpPr>
            <p:spPr bwMode="auto">
              <a:xfrm flipH="1" flipV="1">
                <a:off x="1098" y="165"/>
                <a:ext cx="180" cy="2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2" name="Line 79"/>
              <p:cNvSpPr>
                <a:spLocks noChangeShapeType="1"/>
              </p:cNvSpPr>
              <p:nvPr/>
            </p:nvSpPr>
            <p:spPr bwMode="auto">
              <a:xfrm flipH="1" flipV="1">
                <a:off x="1171" y="165"/>
                <a:ext cx="133" cy="15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3" name="Line 80"/>
              <p:cNvSpPr>
                <a:spLocks noChangeShapeType="1"/>
              </p:cNvSpPr>
              <p:nvPr/>
            </p:nvSpPr>
            <p:spPr bwMode="auto">
              <a:xfrm flipH="1" flipV="1">
                <a:off x="1244" y="165"/>
                <a:ext cx="60" cy="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544" name="Group 81"/>
              <p:cNvGrpSpPr>
                <a:grpSpLocks/>
              </p:cNvGrpSpPr>
              <p:nvPr/>
            </p:nvGrpSpPr>
            <p:grpSpPr bwMode="auto">
              <a:xfrm>
                <a:off x="711" y="375"/>
                <a:ext cx="593" cy="211"/>
                <a:chOff x="0" y="0"/>
                <a:chExt cx="593" cy="211"/>
              </a:xfrm>
            </p:grpSpPr>
            <p:sp>
              <p:nvSpPr>
                <p:cNvPr id="16557" name="Line 82"/>
                <p:cNvSpPr>
                  <a:spLocks noChangeShapeType="1"/>
                </p:cNvSpPr>
                <p:nvPr/>
              </p:nvSpPr>
              <p:spPr bwMode="auto">
                <a:xfrm>
                  <a:off x="0" y="0"/>
                  <a:ext cx="59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58" name="Line 83"/>
                <p:cNvSpPr>
                  <a:spLocks noChangeShapeType="1"/>
                </p:cNvSpPr>
                <p:nvPr/>
              </p:nvSpPr>
              <p:spPr bwMode="auto">
                <a:xfrm flipV="1">
                  <a:off x="0" y="0"/>
                  <a:ext cx="49" cy="57"/>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59" name="Line 84"/>
                <p:cNvSpPr>
                  <a:spLocks noChangeShapeType="1"/>
                </p:cNvSpPr>
                <p:nvPr/>
              </p:nvSpPr>
              <p:spPr bwMode="auto">
                <a:xfrm flipV="1">
                  <a:off x="0" y="0"/>
                  <a:ext cx="122" cy="141"/>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0" name="Line 85"/>
                <p:cNvSpPr>
                  <a:spLocks noChangeShapeType="1"/>
                </p:cNvSpPr>
                <p:nvPr/>
              </p:nvSpPr>
              <p:spPr bwMode="auto">
                <a:xfrm flipV="1">
                  <a:off x="14" y="0"/>
                  <a:ext cx="180" cy="21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1" name="Line 86"/>
                <p:cNvSpPr>
                  <a:spLocks noChangeShapeType="1"/>
                </p:cNvSpPr>
                <p:nvPr/>
              </p:nvSpPr>
              <p:spPr bwMode="auto">
                <a:xfrm flipV="1">
                  <a:off x="87" y="0"/>
                  <a:ext cx="180" cy="21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2" name="Line 87"/>
                <p:cNvSpPr>
                  <a:spLocks noChangeShapeType="1"/>
                </p:cNvSpPr>
                <p:nvPr/>
              </p:nvSpPr>
              <p:spPr bwMode="auto">
                <a:xfrm flipV="1">
                  <a:off x="160" y="0"/>
                  <a:ext cx="180" cy="21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3" name="Line 88"/>
                <p:cNvSpPr>
                  <a:spLocks noChangeShapeType="1"/>
                </p:cNvSpPr>
                <p:nvPr/>
              </p:nvSpPr>
              <p:spPr bwMode="auto">
                <a:xfrm flipV="1">
                  <a:off x="233" y="0"/>
                  <a:ext cx="180" cy="21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4" name="Line 89"/>
                <p:cNvSpPr>
                  <a:spLocks noChangeShapeType="1"/>
                </p:cNvSpPr>
                <p:nvPr/>
              </p:nvSpPr>
              <p:spPr bwMode="auto">
                <a:xfrm flipV="1">
                  <a:off x="305" y="0"/>
                  <a:ext cx="181" cy="21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5" name="Line 90"/>
                <p:cNvSpPr>
                  <a:spLocks noChangeShapeType="1"/>
                </p:cNvSpPr>
                <p:nvPr/>
              </p:nvSpPr>
              <p:spPr bwMode="auto">
                <a:xfrm flipV="1">
                  <a:off x="378" y="0"/>
                  <a:ext cx="181" cy="21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6" name="Line 91"/>
                <p:cNvSpPr>
                  <a:spLocks noChangeShapeType="1"/>
                </p:cNvSpPr>
                <p:nvPr/>
              </p:nvSpPr>
              <p:spPr bwMode="auto">
                <a:xfrm flipV="1">
                  <a:off x="451" y="45"/>
                  <a:ext cx="142" cy="165"/>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7" name="Line 92"/>
                <p:cNvSpPr>
                  <a:spLocks noChangeShapeType="1"/>
                </p:cNvSpPr>
                <p:nvPr/>
              </p:nvSpPr>
              <p:spPr bwMode="auto">
                <a:xfrm flipV="1">
                  <a:off x="524" y="131"/>
                  <a:ext cx="69" cy="79"/>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68" name="Line 93"/>
                <p:cNvSpPr>
                  <a:spLocks noChangeShapeType="1"/>
                </p:cNvSpPr>
                <p:nvPr/>
              </p:nvSpPr>
              <p:spPr bwMode="auto">
                <a:xfrm flipH="1">
                  <a:off x="322" y="210"/>
                  <a:ext cx="271" cy="1"/>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545" name="Line 94"/>
              <p:cNvSpPr>
                <a:spLocks noChangeShapeType="1"/>
              </p:cNvSpPr>
              <p:nvPr/>
            </p:nvSpPr>
            <p:spPr bwMode="auto">
              <a:xfrm>
                <a:off x="940" y="1307"/>
                <a:ext cx="368"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6" name="Line 95"/>
              <p:cNvSpPr>
                <a:spLocks noChangeShapeType="1"/>
              </p:cNvSpPr>
              <p:nvPr/>
            </p:nvSpPr>
            <p:spPr bwMode="auto">
              <a:xfrm>
                <a:off x="1171" y="685"/>
                <a:ext cx="0" cy="52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7" name="未知"/>
              <p:cNvSpPr>
                <a:spLocks/>
              </p:cNvSpPr>
              <p:nvPr/>
            </p:nvSpPr>
            <p:spPr bwMode="auto">
              <a:xfrm>
                <a:off x="1156" y="585"/>
                <a:ext cx="29" cy="100"/>
              </a:xfrm>
              <a:custGeom>
                <a:avLst/>
                <a:gdLst>
                  <a:gd name="T0" fmla="*/ 0 w 168"/>
                  <a:gd name="T1" fmla="*/ 100 h 504"/>
                  <a:gd name="T2" fmla="*/ 29 w 168"/>
                  <a:gd name="T3" fmla="*/ 100 h 504"/>
                  <a:gd name="T4" fmla="*/ 15 w 168"/>
                  <a:gd name="T5" fmla="*/ 0 h 504"/>
                  <a:gd name="T6" fmla="*/ 0 w 168"/>
                  <a:gd name="T7" fmla="*/ 100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4">
                    <a:moveTo>
                      <a:pt x="0" y="504"/>
                    </a:moveTo>
                    <a:lnTo>
                      <a:pt x="168" y="504"/>
                    </a:lnTo>
                    <a:lnTo>
                      <a:pt x="84" y="0"/>
                    </a:lnTo>
                    <a:lnTo>
                      <a:pt x="0" y="504"/>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8" name="未知"/>
              <p:cNvSpPr>
                <a:spLocks/>
              </p:cNvSpPr>
              <p:nvPr/>
            </p:nvSpPr>
            <p:spPr bwMode="auto">
              <a:xfrm>
                <a:off x="1156" y="1206"/>
                <a:ext cx="29" cy="101"/>
              </a:xfrm>
              <a:custGeom>
                <a:avLst/>
                <a:gdLst>
                  <a:gd name="T0" fmla="*/ 0 w 168"/>
                  <a:gd name="T1" fmla="*/ 0 h 504"/>
                  <a:gd name="T2" fmla="*/ 29 w 168"/>
                  <a:gd name="T3" fmla="*/ 0 h 504"/>
                  <a:gd name="T4" fmla="*/ 15 w 168"/>
                  <a:gd name="T5" fmla="*/ 101 h 504"/>
                  <a:gd name="T6" fmla="*/ 0 w 168"/>
                  <a:gd name="T7" fmla="*/ 0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4">
                    <a:moveTo>
                      <a:pt x="0" y="0"/>
                    </a:moveTo>
                    <a:lnTo>
                      <a:pt x="168" y="0"/>
                    </a:lnTo>
                    <a:lnTo>
                      <a:pt x="84" y="504"/>
                    </a:lnTo>
                    <a:lnTo>
                      <a:pt x="0" y="0"/>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49" name="Line 98"/>
              <p:cNvSpPr>
                <a:spLocks noChangeAspect="1" noChangeShapeType="1"/>
              </p:cNvSpPr>
              <p:nvPr/>
            </p:nvSpPr>
            <p:spPr bwMode="auto">
              <a:xfrm>
                <a:off x="708" y="585"/>
                <a:ext cx="592"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50" name="Line 99"/>
              <p:cNvSpPr>
                <a:spLocks noChangeShapeType="1"/>
              </p:cNvSpPr>
              <p:nvPr/>
            </p:nvSpPr>
            <p:spPr bwMode="auto">
              <a:xfrm>
                <a:off x="906" y="946"/>
                <a:ext cx="215"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51" name="Line 100"/>
              <p:cNvSpPr>
                <a:spLocks noChangeShapeType="1"/>
              </p:cNvSpPr>
              <p:nvPr/>
            </p:nvSpPr>
            <p:spPr bwMode="auto">
              <a:xfrm>
                <a:off x="1164" y="946"/>
                <a:ext cx="4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52" name="Line 101"/>
              <p:cNvSpPr>
                <a:spLocks noChangeShapeType="1"/>
              </p:cNvSpPr>
              <p:nvPr/>
            </p:nvSpPr>
            <p:spPr bwMode="auto">
              <a:xfrm>
                <a:off x="1250" y="946"/>
                <a:ext cx="14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510" name="Rectangle 102"/>
              <p:cNvSpPr>
                <a:spLocks noChangeArrowheads="1"/>
              </p:cNvSpPr>
              <p:nvPr/>
            </p:nvSpPr>
            <p:spPr bwMode="auto">
              <a:xfrm>
                <a:off x="276" y="0"/>
                <a:ext cx="52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孔公差</a:t>
                </a:r>
                <a:endParaRPr lang="zh-CN" altLang="en-US" b="1">
                  <a:effectLst>
                    <a:outerShdw blurRad="38100" dist="38100" dir="2700000" algn="tl">
                      <a:srgbClr val="C0C0C0"/>
                    </a:outerShdw>
                  </a:effectLst>
                  <a:latin typeface="Times New Roman" panose="02020603050405020304" pitchFamily="18" charset="0"/>
                </a:endParaRPr>
              </a:p>
            </p:txBody>
          </p:sp>
          <p:sp>
            <p:nvSpPr>
              <p:cNvPr id="17511" name="Rectangle 103"/>
              <p:cNvSpPr>
                <a:spLocks noChangeArrowheads="1"/>
              </p:cNvSpPr>
              <p:nvPr/>
            </p:nvSpPr>
            <p:spPr bwMode="auto">
              <a:xfrm>
                <a:off x="1565" y="1503"/>
                <a:ext cx="112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孔最小极限尺寸</a:t>
                </a:r>
                <a:endParaRPr lang="zh-CN" altLang="en-US" b="1">
                  <a:effectLst>
                    <a:outerShdw blurRad="38100" dist="38100" dir="2700000" algn="tl">
                      <a:srgbClr val="C0C0C0"/>
                    </a:outerShdw>
                  </a:effectLst>
                  <a:latin typeface="Times New Roman" panose="02020603050405020304" pitchFamily="18" charset="0"/>
                </a:endParaRPr>
              </a:p>
            </p:txBody>
          </p:sp>
          <p:sp>
            <p:nvSpPr>
              <p:cNvPr id="16555" name="Line 104"/>
              <p:cNvSpPr>
                <a:spLocks noChangeShapeType="1"/>
              </p:cNvSpPr>
              <p:nvPr/>
            </p:nvSpPr>
            <p:spPr bwMode="auto">
              <a:xfrm flipH="1" flipV="1">
                <a:off x="473" y="221"/>
                <a:ext cx="286" cy="26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56" name="Line 105"/>
              <p:cNvSpPr>
                <a:spLocks noChangeShapeType="1"/>
              </p:cNvSpPr>
              <p:nvPr/>
            </p:nvSpPr>
            <p:spPr bwMode="auto">
              <a:xfrm>
                <a:off x="1171" y="946"/>
                <a:ext cx="366" cy="63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391" name="Group 106"/>
            <p:cNvGrpSpPr>
              <a:grpSpLocks/>
            </p:cNvGrpSpPr>
            <p:nvPr/>
          </p:nvGrpSpPr>
          <p:grpSpPr bwMode="auto">
            <a:xfrm>
              <a:off x="1322" y="48"/>
              <a:ext cx="1132" cy="1430"/>
              <a:chOff x="0" y="0"/>
              <a:chExt cx="1132" cy="1430"/>
            </a:xfrm>
          </p:grpSpPr>
          <p:sp>
            <p:nvSpPr>
              <p:cNvPr id="16460" name="Line 107"/>
              <p:cNvSpPr>
                <a:spLocks noChangeShapeType="1"/>
              </p:cNvSpPr>
              <p:nvPr/>
            </p:nvSpPr>
            <p:spPr bwMode="auto">
              <a:xfrm>
                <a:off x="445" y="497"/>
                <a:ext cx="1" cy="9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1" name="Line 108"/>
              <p:cNvSpPr>
                <a:spLocks noChangeShapeType="1"/>
              </p:cNvSpPr>
              <p:nvPr/>
            </p:nvSpPr>
            <p:spPr bwMode="auto">
              <a:xfrm>
                <a:off x="445" y="497"/>
                <a:ext cx="25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2" name="Line 109"/>
              <p:cNvSpPr>
                <a:spLocks noChangeShapeType="1"/>
              </p:cNvSpPr>
              <p:nvPr/>
            </p:nvSpPr>
            <p:spPr bwMode="auto">
              <a:xfrm>
                <a:off x="445" y="1429"/>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3" name="Line 110"/>
              <p:cNvSpPr>
                <a:spLocks noChangeShapeType="1"/>
              </p:cNvSpPr>
              <p:nvPr/>
            </p:nvSpPr>
            <p:spPr bwMode="auto">
              <a:xfrm>
                <a:off x="703" y="497"/>
                <a:ext cx="0" cy="9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4" name="Line 111"/>
              <p:cNvSpPr>
                <a:spLocks noChangeShapeType="1"/>
              </p:cNvSpPr>
              <p:nvPr/>
            </p:nvSpPr>
            <p:spPr bwMode="auto">
              <a:xfrm>
                <a:off x="387" y="963"/>
                <a:ext cx="13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5" name="Line 112"/>
              <p:cNvSpPr>
                <a:spLocks noChangeShapeType="1"/>
              </p:cNvSpPr>
              <p:nvPr/>
            </p:nvSpPr>
            <p:spPr bwMode="auto">
              <a:xfrm>
                <a:off x="566" y="963"/>
                <a:ext cx="4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6" name="Line 113"/>
              <p:cNvSpPr>
                <a:spLocks noChangeShapeType="1"/>
              </p:cNvSpPr>
              <p:nvPr/>
            </p:nvSpPr>
            <p:spPr bwMode="auto">
              <a:xfrm>
                <a:off x="652" y="963"/>
                <a:ext cx="13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7" name="Line 114"/>
              <p:cNvSpPr>
                <a:spLocks noChangeShapeType="1"/>
              </p:cNvSpPr>
              <p:nvPr/>
            </p:nvSpPr>
            <p:spPr bwMode="auto">
              <a:xfrm flipH="1">
                <a:off x="754" y="1143"/>
                <a:ext cx="309"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8" name="Line 115"/>
              <p:cNvSpPr>
                <a:spLocks noChangeShapeType="1"/>
              </p:cNvSpPr>
              <p:nvPr/>
            </p:nvSpPr>
            <p:spPr bwMode="auto">
              <a:xfrm flipH="1">
                <a:off x="754" y="783"/>
                <a:ext cx="30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9" name="未知"/>
              <p:cNvSpPr>
                <a:spLocks/>
              </p:cNvSpPr>
              <p:nvPr/>
            </p:nvSpPr>
            <p:spPr bwMode="auto">
              <a:xfrm>
                <a:off x="1063" y="963"/>
                <a:ext cx="31" cy="180"/>
              </a:xfrm>
              <a:custGeom>
                <a:avLst/>
                <a:gdLst>
                  <a:gd name="T0" fmla="*/ 0 w 181"/>
                  <a:gd name="T1" fmla="*/ 180 h 909"/>
                  <a:gd name="T2" fmla="*/ 2 w 181"/>
                  <a:gd name="T3" fmla="*/ 177 h 909"/>
                  <a:gd name="T4" fmla="*/ 4 w 181"/>
                  <a:gd name="T5" fmla="*/ 174 h 909"/>
                  <a:gd name="T6" fmla="*/ 6 w 181"/>
                  <a:gd name="T7" fmla="*/ 171 h 909"/>
                  <a:gd name="T8" fmla="*/ 8 w 181"/>
                  <a:gd name="T9" fmla="*/ 169 h 909"/>
                  <a:gd name="T10" fmla="*/ 10 w 181"/>
                  <a:gd name="T11" fmla="*/ 165 h 909"/>
                  <a:gd name="T12" fmla="*/ 12 w 181"/>
                  <a:gd name="T13" fmla="*/ 162 h 909"/>
                  <a:gd name="T14" fmla="*/ 14 w 181"/>
                  <a:gd name="T15" fmla="*/ 159 h 909"/>
                  <a:gd name="T16" fmla="*/ 15 w 181"/>
                  <a:gd name="T17" fmla="*/ 156 h 909"/>
                  <a:gd name="T18" fmla="*/ 17 w 181"/>
                  <a:gd name="T19" fmla="*/ 153 h 909"/>
                  <a:gd name="T20" fmla="*/ 18 w 181"/>
                  <a:gd name="T21" fmla="*/ 149 h 909"/>
                  <a:gd name="T22" fmla="*/ 20 w 181"/>
                  <a:gd name="T23" fmla="*/ 146 h 909"/>
                  <a:gd name="T24" fmla="*/ 21 w 181"/>
                  <a:gd name="T25" fmla="*/ 143 h 909"/>
                  <a:gd name="T26" fmla="*/ 23 w 181"/>
                  <a:gd name="T27" fmla="*/ 139 h 909"/>
                  <a:gd name="T28" fmla="*/ 24 w 181"/>
                  <a:gd name="T29" fmla="*/ 136 h 909"/>
                  <a:gd name="T30" fmla="*/ 25 w 181"/>
                  <a:gd name="T31" fmla="*/ 132 h 909"/>
                  <a:gd name="T32" fmla="*/ 26 w 181"/>
                  <a:gd name="T33" fmla="*/ 129 h 909"/>
                  <a:gd name="T34" fmla="*/ 27 w 181"/>
                  <a:gd name="T35" fmla="*/ 125 h 909"/>
                  <a:gd name="T36" fmla="*/ 28 w 181"/>
                  <a:gd name="T37" fmla="*/ 121 h 909"/>
                  <a:gd name="T38" fmla="*/ 28 w 181"/>
                  <a:gd name="T39" fmla="*/ 118 h 909"/>
                  <a:gd name="T40" fmla="*/ 29 w 181"/>
                  <a:gd name="T41" fmla="*/ 114 h 909"/>
                  <a:gd name="T42" fmla="*/ 30 w 181"/>
                  <a:gd name="T43" fmla="*/ 110 h 909"/>
                  <a:gd name="T44" fmla="*/ 30 w 181"/>
                  <a:gd name="T45" fmla="*/ 107 h 909"/>
                  <a:gd name="T46" fmla="*/ 30 w 181"/>
                  <a:gd name="T47" fmla="*/ 103 h 909"/>
                  <a:gd name="T48" fmla="*/ 31 w 181"/>
                  <a:gd name="T49" fmla="*/ 99 h 909"/>
                  <a:gd name="T50" fmla="*/ 31 w 181"/>
                  <a:gd name="T51" fmla="*/ 95 h 909"/>
                  <a:gd name="T52" fmla="*/ 31 w 181"/>
                  <a:gd name="T53" fmla="*/ 92 h 909"/>
                  <a:gd name="T54" fmla="*/ 31 w 181"/>
                  <a:gd name="T55" fmla="*/ 88 h 909"/>
                  <a:gd name="T56" fmla="*/ 31 w 181"/>
                  <a:gd name="T57" fmla="*/ 84 h 909"/>
                  <a:gd name="T58" fmla="*/ 31 w 181"/>
                  <a:gd name="T59" fmla="*/ 80 h 909"/>
                  <a:gd name="T60" fmla="*/ 30 w 181"/>
                  <a:gd name="T61" fmla="*/ 77 h 909"/>
                  <a:gd name="T62" fmla="*/ 30 w 181"/>
                  <a:gd name="T63" fmla="*/ 73 h 909"/>
                  <a:gd name="T64" fmla="*/ 30 w 181"/>
                  <a:gd name="T65" fmla="*/ 70 h 909"/>
                  <a:gd name="T66" fmla="*/ 29 w 181"/>
                  <a:gd name="T67" fmla="*/ 66 h 909"/>
                  <a:gd name="T68" fmla="*/ 28 w 181"/>
                  <a:gd name="T69" fmla="*/ 62 h 909"/>
                  <a:gd name="T70" fmla="*/ 28 w 181"/>
                  <a:gd name="T71" fmla="*/ 58 h 909"/>
                  <a:gd name="T72" fmla="*/ 27 w 181"/>
                  <a:gd name="T73" fmla="*/ 55 h 909"/>
                  <a:gd name="T74" fmla="*/ 26 w 181"/>
                  <a:gd name="T75" fmla="*/ 51 h 909"/>
                  <a:gd name="T76" fmla="*/ 25 w 181"/>
                  <a:gd name="T77" fmla="*/ 48 h 909"/>
                  <a:gd name="T78" fmla="*/ 24 w 181"/>
                  <a:gd name="T79" fmla="*/ 44 h 909"/>
                  <a:gd name="T80" fmla="*/ 23 w 181"/>
                  <a:gd name="T81" fmla="*/ 41 h 909"/>
                  <a:gd name="T82" fmla="*/ 21 w 181"/>
                  <a:gd name="T83" fmla="*/ 37 h 909"/>
                  <a:gd name="T84" fmla="*/ 20 w 181"/>
                  <a:gd name="T85" fmla="*/ 34 h 909"/>
                  <a:gd name="T86" fmla="*/ 18 w 181"/>
                  <a:gd name="T87" fmla="*/ 30 h 909"/>
                  <a:gd name="T88" fmla="*/ 17 w 181"/>
                  <a:gd name="T89" fmla="*/ 27 h 909"/>
                  <a:gd name="T90" fmla="*/ 15 w 181"/>
                  <a:gd name="T91" fmla="*/ 24 h 909"/>
                  <a:gd name="T92" fmla="*/ 14 w 181"/>
                  <a:gd name="T93" fmla="*/ 21 h 909"/>
                  <a:gd name="T94" fmla="*/ 12 w 181"/>
                  <a:gd name="T95" fmla="*/ 17 h 909"/>
                  <a:gd name="T96" fmla="*/ 10 w 181"/>
                  <a:gd name="T97" fmla="*/ 14 h 909"/>
                  <a:gd name="T98" fmla="*/ 8 w 181"/>
                  <a:gd name="T99" fmla="*/ 11 h 909"/>
                  <a:gd name="T100" fmla="*/ 6 w 181"/>
                  <a:gd name="T101" fmla="*/ 9 h 909"/>
                  <a:gd name="T102" fmla="*/ 4 w 181"/>
                  <a:gd name="T103" fmla="*/ 6 h 909"/>
                  <a:gd name="T104" fmla="*/ 2 w 181"/>
                  <a:gd name="T105" fmla="*/ 3 h 909"/>
                  <a:gd name="T106" fmla="*/ 0 w 181"/>
                  <a:gd name="T107" fmla="*/ 0 h 9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1" h="909">
                    <a:moveTo>
                      <a:pt x="0" y="909"/>
                    </a:moveTo>
                    <a:lnTo>
                      <a:pt x="13" y="894"/>
                    </a:lnTo>
                    <a:lnTo>
                      <a:pt x="25" y="880"/>
                    </a:lnTo>
                    <a:lnTo>
                      <a:pt x="37" y="866"/>
                    </a:lnTo>
                    <a:lnTo>
                      <a:pt x="48" y="851"/>
                    </a:lnTo>
                    <a:lnTo>
                      <a:pt x="60" y="835"/>
                    </a:lnTo>
                    <a:lnTo>
                      <a:pt x="70" y="819"/>
                    </a:lnTo>
                    <a:lnTo>
                      <a:pt x="81" y="804"/>
                    </a:lnTo>
                    <a:lnTo>
                      <a:pt x="90" y="788"/>
                    </a:lnTo>
                    <a:lnTo>
                      <a:pt x="100" y="771"/>
                    </a:lnTo>
                    <a:lnTo>
                      <a:pt x="108" y="754"/>
                    </a:lnTo>
                    <a:lnTo>
                      <a:pt x="117" y="737"/>
                    </a:lnTo>
                    <a:lnTo>
                      <a:pt x="125" y="721"/>
                    </a:lnTo>
                    <a:lnTo>
                      <a:pt x="132" y="703"/>
                    </a:lnTo>
                    <a:lnTo>
                      <a:pt x="140" y="686"/>
                    </a:lnTo>
                    <a:lnTo>
                      <a:pt x="146" y="668"/>
                    </a:lnTo>
                    <a:lnTo>
                      <a:pt x="151" y="650"/>
                    </a:lnTo>
                    <a:lnTo>
                      <a:pt x="156" y="631"/>
                    </a:lnTo>
                    <a:lnTo>
                      <a:pt x="162" y="613"/>
                    </a:lnTo>
                    <a:lnTo>
                      <a:pt x="166" y="595"/>
                    </a:lnTo>
                    <a:lnTo>
                      <a:pt x="170" y="577"/>
                    </a:lnTo>
                    <a:lnTo>
                      <a:pt x="173" y="558"/>
                    </a:lnTo>
                    <a:lnTo>
                      <a:pt x="175" y="539"/>
                    </a:lnTo>
                    <a:lnTo>
                      <a:pt x="177" y="520"/>
                    </a:lnTo>
                    <a:lnTo>
                      <a:pt x="180" y="501"/>
                    </a:lnTo>
                    <a:lnTo>
                      <a:pt x="181" y="482"/>
                    </a:lnTo>
                    <a:lnTo>
                      <a:pt x="181" y="463"/>
                    </a:lnTo>
                    <a:lnTo>
                      <a:pt x="181" y="444"/>
                    </a:lnTo>
                    <a:lnTo>
                      <a:pt x="181" y="425"/>
                    </a:lnTo>
                    <a:lnTo>
                      <a:pt x="180" y="406"/>
                    </a:lnTo>
                    <a:lnTo>
                      <a:pt x="177" y="389"/>
                    </a:lnTo>
                    <a:lnTo>
                      <a:pt x="175" y="370"/>
                    </a:lnTo>
                    <a:lnTo>
                      <a:pt x="173" y="351"/>
                    </a:lnTo>
                    <a:lnTo>
                      <a:pt x="170" y="332"/>
                    </a:lnTo>
                    <a:lnTo>
                      <a:pt x="166" y="313"/>
                    </a:lnTo>
                    <a:lnTo>
                      <a:pt x="162" y="295"/>
                    </a:lnTo>
                    <a:lnTo>
                      <a:pt x="156" y="277"/>
                    </a:lnTo>
                    <a:lnTo>
                      <a:pt x="151" y="258"/>
                    </a:lnTo>
                    <a:lnTo>
                      <a:pt x="146" y="240"/>
                    </a:lnTo>
                    <a:lnTo>
                      <a:pt x="140" y="223"/>
                    </a:lnTo>
                    <a:lnTo>
                      <a:pt x="132" y="205"/>
                    </a:lnTo>
                    <a:lnTo>
                      <a:pt x="125" y="188"/>
                    </a:lnTo>
                    <a:lnTo>
                      <a:pt x="117" y="171"/>
                    </a:lnTo>
                    <a:lnTo>
                      <a:pt x="108" y="153"/>
                    </a:lnTo>
                    <a:lnTo>
                      <a:pt x="100" y="137"/>
                    </a:lnTo>
                    <a:lnTo>
                      <a:pt x="90" y="121"/>
                    </a:lnTo>
                    <a:lnTo>
                      <a:pt x="81" y="105"/>
                    </a:lnTo>
                    <a:lnTo>
                      <a:pt x="70" y="88"/>
                    </a:lnTo>
                    <a:lnTo>
                      <a:pt x="60" y="73"/>
                    </a:lnTo>
                    <a:lnTo>
                      <a:pt x="48" y="58"/>
                    </a:lnTo>
                    <a:lnTo>
                      <a:pt x="37" y="43"/>
                    </a:lnTo>
                    <a:lnTo>
                      <a:pt x="25" y="28"/>
                    </a:lnTo>
                    <a:lnTo>
                      <a:pt x="13" y="13"/>
                    </a:lnTo>
                    <a:lnTo>
                      <a:pt x="0" y="0"/>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0" name="未知"/>
              <p:cNvSpPr>
                <a:spLocks/>
              </p:cNvSpPr>
              <p:nvPr/>
            </p:nvSpPr>
            <p:spPr bwMode="auto">
              <a:xfrm>
                <a:off x="1032" y="963"/>
                <a:ext cx="31" cy="180"/>
              </a:xfrm>
              <a:custGeom>
                <a:avLst/>
                <a:gdLst>
                  <a:gd name="T0" fmla="*/ 31 w 182"/>
                  <a:gd name="T1" fmla="*/ 0 h 909"/>
                  <a:gd name="T2" fmla="*/ 29 w 182"/>
                  <a:gd name="T3" fmla="*/ 3 h 909"/>
                  <a:gd name="T4" fmla="*/ 27 w 182"/>
                  <a:gd name="T5" fmla="*/ 6 h 909"/>
                  <a:gd name="T6" fmla="*/ 25 w 182"/>
                  <a:gd name="T7" fmla="*/ 9 h 909"/>
                  <a:gd name="T8" fmla="*/ 23 w 182"/>
                  <a:gd name="T9" fmla="*/ 11 h 909"/>
                  <a:gd name="T10" fmla="*/ 21 w 182"/>
                  <a:gd name="T11" fmla="*/ 14 h 909"/>
                  <a:gd name="T12" fmla="*/ 19 w 182"/>
                  <a:gd name="T13" fmla="*/ 17 h 909"/>
                  <a:gd name="T14" fmla="*/ 17 w 182"/>
                  <a:gd name="T15" fmla="*/ 21 h 909"/>
                  <a:gd name="T16" fmla="*/ 16 w 182"/>
                  <a:gd name="T17" fmla="*/ 24 h 909"/>
                  <a:gd name="T18" fmla="*/ 14 w 182"/>
                  <a:gd name="T19" fmla="*/ 27 h 909"/>
                  <a:gd name="T20" fmla="*/ 12 w 182"/>
                  <a:gd name="T21" fmla="*/ 30 h 909"/>
                  <a:gd name="T22" fmla="*/ 11 w 182"/>
                  <a:gd name="T23" fmla="*/ 34 h 909"/>
                  <a:gd name="T24" fmla="*/ 10 w 182"/>
                  <a:gd name="T25" fmla="*/ 37 h 909"/>
                  <a:gd name="T26" fmla="*/ 8 w 182"/>
                  <a:gd name="T27" fmla="*/ 41 h 909"/>
                  <a:gd name="T28" fmla="*/ 7 w 182"/>
                  <a:gd name="T29" fmla="*/ 44 h 909"/>
                  <a:gd name="T30" fmla="*/ 6 w 182"/>
                  <a:gd name="T31" fmla="*/ 48 h 909"/>
                  <a:gd name="T32" fmla="*/ 5 w 182"/>
                  <a:gd name="T33" fmla="*/ 51 h 909"/>
                  <a:gd name="T34" fmla="*/ 4 w 182"/>
                  <a:gd name="T35" fmla="*/ 55 h 909"/>
                  <a:gd name="T36" fmla="*/ 3 w 182"/>
                  <a:gd name="T37" fmla="*/ 58 h 909"/>
                  <a:gd name="T38" fmla="*/ 3 w 182"/>
                  <a:gd name="T39" fmla="*/ 62 h 909"/>
                  <a:gd name="T40" fmla="*/ 2 w 182"/>
                  <a:gd name="T41" fmla="*/ 66 h 909"/>
                  <a:gd name="T42" fmla="*/ 2 w 182"/>
                  <a:gd name="T43" fmla="*/ 70 h 909"/>
                  <a:gd name="T44" fmla="*/ 1 w 182"/>
                  <a:gd name="T45" fmla="*/ 73 h 909"/>
                  <a:gd name="T46" fmla="*/ 1 w 182"/>
                  <a:gd name="T47" fmla="*/ 77 h 909"/>
                  <a:gd name="T48" fmla="*/ 0 w 182"/>
                  <a:gd name="T49" fmla="*/ 80 h 909"/>
                  <a:gd name="T50" fmla="*/ 0 w 182"/>
                  <a:gd name="T51" fmla="*/ 84 h 909"/>
                  <a:gd name="T52" fmla="*/ 0 w 182"/>
                  <a:gd name="T53" fmla="*/ 88 h 909"/>
                  <a:gd name="T54" fmla="*/ 0 w 182"/>
                  <a:gd name="T55" fmla="*/ 92 h 909"/>
                  <a:gd name="T56" fmla="*/ 0 w 182"/>
                  <a:gd name="T57" fmla="*/ 95 h 909"/>
                  <a:gd name="T58" fmla="*/ 0 w 182"/>
                  <a:gd name="T59" fmla="*/ 99 h 909"/>
                  <a:gd name="T60" fmla="*/ 1 w 182"/>
                  <a:gd name="T61" fmla="*/ 103 h 909"/>
                  <a:gd name="T62" fmla="*/ 1 w 182"/>
                  <a:gd name="T63" fmla="*/ 107 h 909"/>
                  <a:gd name="T64" fmla="*/ 2 w 182"/>
                  <a:gd name="T65" fmla="*/ 110 h 909"/>
                  <a:gd name="T66" fmla="*/ 2 w 182"/>
                  <a:gd name="T67" fmla="*/ 114 h 909"/>
                  <a:gd name="T68" fmla="*/ 3 w 182"/>
                  <a:gd name="T69" fmla="*/ 118 h 909"/>
                  <a:gd name="T70" fmla="*/ 3 w 182"/>
                  <a:gd name="T71" fmla="*/ 121 h 909"/>
                  <a:gd name="T72" fmla="*/ 4 w 182"/>
                  <a:gd name="T73" fmla="*/ 125 h 909"/>
                  <a:gd name="T74" fmla="*/ 5 w 182"/>
                  <a:gd name="T75" fmla="*/ 129 h 909"/>
                  <a:gd name="T76" fmla="*/ 6 w 182"/>
                  <a:gd name="T77" fmla="*/ 132 h 909"/>
                  <a:gd name="T78" fmla="*/ 7 w 182"/>
                  <a:gd name="T79" fmla="*/ 136 h 909"/>
                  <a:gd name="T80" fmla="*/ 8 w 182"/>
                  <a:gd name="T81" fmla="*/ 139 h 909"/>
                  <a:gd name="T82" fmla="*/ 10 w 182"/>
                  <a:gd name="T83" fmla="*/ 143 h 909"/>
                  <a:gd name="T84" fmla="*/ 11 w 182"/>
                  <a:gd name="T85" fmla="*/ 146 h 909"/>
                  <a:gd name="T86" fmla="*/ 12 w 182"/>
                  <a:gd name="T87" fmla="*/ 149 h 909"/>
                  <a:gd name="T88" fmla="*/ 14 w 182"/>
                  <a:gd name="T89" fmla="*/ 153 h 909"/>
                  <a:gd name="T90" fmla="*/ 16 w 182"/>
                  <a:gd name="T91" fmla="*/ 156 h 909"/>
                  <a:gd name="T92" fmla="*/ 17 w 182"/>
                  <a:gd name="T93" fmla="*/ 159 h 909"/>
                  <a:gd name="T94" fmla="*/ 19 w 182"/>
                  <a:gd name="T95" fmla="*/ 162 h 909"/>
                  <a:gd name="T96" fmla="*/ 21 w 182"/>
                  <a:gd name="T97" fmla="*/ 165 h 909"/>
                  <a:gd name="T98" fmla="*/ 23 w 182"/>
                  <a:gd name="T99" fmla="*/ 169 h 909"/>
                  <a:gd name="T100" fmla="*/ 25 w 182"/>
                  <a:gd name="T101" fmla="*/ 171 h 909"/>
                  <a:gd name="T102" fmla="*/ 27 w 182"/>
                  <a:gd name="T103" fmla="*/ 174 h 909"/>
                  <a:gd name="T104" fmla="*/ 29 w 182"/>
                  <a:gd name="T105" fmla="*/ 177 h 909"/>
                  <a:gd name="T106" fmla="*/ 31 w 182"/>
                  <a:gd name="T107" fmla="*/ 180 h 9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2" h="909">
                    <a:moveTo>
                      <a:pt x="182" y="0"/>
                    </a:moveTo>
                    <a:lnTo>
                      <a:pt x="168" y="13"/>
                    </a:lnTo>
                    <a:lnTo>
                      <a:pt x="157" y="28"/>
                    </a:lnTo>
                    <a:lnTo>
                      <a:pt x="144" y="43"/>
                    </a:lnTo>
                    <a:lnTo>
                      <a:pt x="133" y="58"/>
                    </a:lnTo>
                    <a:lnTo>
                      <a:pt x="121" y="73"/>
                    </a:lnTo>
                    <a:lnTo>
                      <a:pt x="111" y="88"/>
                    </a:lnTo>
                    <a:lnTo>
                      <a:pt x="101" y="105"/>
                    </a:lnTo>
                    <a:lnTo>
                      <a:pt x="91" y="121"/>
                    </a:lnTo>
                    <a:lnTo>
                      <a:pt x="81" y="137"/>
                    </a:lnTo>
                    <a:lnTo>
                      <a:pt x="73" y="153"/>
                    </a:lnTo>
                    <a:lnTo>
                      <a:pt x="65" y="171"/>
                    </a:lnTo>
                    <a:lnTo>
                      <a:pt x="56" y="188"/>
                    </a:lnTo>
                    <a:lnTo>
                      <a:pt x="49" y="205"/>
                    </a:lnTo>
                    <a:lnTo>
                      <a:pt x="42" y="223"/>
                    </a:lnTo>
                    <a:lnTo>
                      <a:pt x="36" y="240"/>
                    </a:lnTo>
                    <a:lnTo>
                      <a:pt x="30" y="258"/>
                    </a:lnTo>
                    <a:lnTo>
                      <a:pt x="25" y="277"/>
                    </a:lnTo>
                    <a:lnTo>
                      <a:pt x="19" y="295"/>
                    </a:lnTo>
                    <a:lnTo>
                      <a:pt x="15" y="313"/>
                    </a:lnTo>
                    <a:lnTo>
                      <a:pt x="12" y="332"/>
                    </a:lnTo>
                    <a:lnTo>
                      <a:pt x="9" y="351"/>
                    </a:lnTo>
                    <a:lnTo>
                      <a:pt x="6" y="370"/>
                    </a:lnTo>
                    <a:lnTo>
                      <a:pt x="4" y="389"/>
                    </a:lnTo>
                    <a:lnTo>
                      <a:pt x="2" y="406"/>
                    </a:lnTo>
                    <a:lnTo>
                      <a:pt x="0" y="425"/>
                    </a:lnTo>
                    <a:lnTo>
                      <a:pt x="0" y="444"/>
                    </a:lnTo>
                    <a:lnTo>
                      <a:pt x="0" y="463"/>
                    </a:lnTo>
                    <a:lnTo>
                      <a:pt x="0" y="482"/>
                    </a:lnTo>
                    <a:lnTo>
                      <a:pt x="2" y="501"/>
                    </a:lnTo>
                    <a:lnTo>
                      <a:pt x="4" y="520"/>
                    </a:lnTo>
                    <a:lnTo>
                      <a:pt x="6" y="539"/>
                    </a:lnTo>
                    <a:lnTo>
                      <a:pt x="9" y="558"/>
                    </a:lnTo>
                    <a:lnTo>
                      <a:pt x="12" y="577"/>
                    </a:lnTo>
                    <a:lnTo>
                      <a:pt x="15" y="595"/>
                    </a:lnTo>
                    <a:lnTo>
                      <a:pt x="19" y="613"/>
                    </a:lnTo>
                    <a:lnTo>
                      <a:pt x="25" y="631"/>
                    </a:lnTo>
                    <a:lnTo>
                      <a:pt x="30" y="650"/>
                    </a:lnTo>
                    <a:lnTo>
                      <a:pt x="36" y="668"/>
                    </a:lnTo>
                    <a:lnTo>
                      <a:pt x="42" y="686"/>
                    </a:lnTo>
                    <a:lnTo>
                      <a:pt x="49" y="703"/>
                    </a:lnTo>
                    <a:lnTo>
                      <a:pt x="56" y="721"/>
                    </a:lnTo>
                    <a:lnTo>
                      <a:pt x="65" y="737"/>
                    </a:lnTo>
                    <a:lnTo>
                      <a:pt x="73" y="754"/>
                    </a:lnTo>
                    <a:lnTo>
                      <a:pt x="81" y="771"/>
                    </a:lnTo>
                    <a:lnTo>
                      <a:pt x="91" y="788"/>
                    </a:lnTo>
                    <a:lnTo>
                      <a:pt x="101" y="804"/>
                    </a:lnTo>
                    <a:lnTo>
                      <a:pt x="111" y="819"/>
                    </a:lnTo>
                    <a:lnTo>
                      <a:pt x="121" y="835"/>
                    </a:lnTo>
                    <a:lnTo>
                      <a:pt x="133" y="851"/>
                    </a:lnTo>
                    <a:lnTo>
                      <a:pt x="144" y="866"/>
                    </a:lnTo>
                    <a:lnTo>
                      <a:pt x="157" y="880"/>
                    </a:lnTo>
                    <a:lnTo>
                      <a:pt x="168" y="894"/>
                    </a:lnTo>
                    <a:lnTo>
                      <a:pt x="182" y="909"/>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1" name="未知"/>
              <p:cNvSpPr>
                <a:spLocks/>
              </p:cNvSpPr>
              <p:nvPr/>
            </p:nvSpPr>
            <p:spPr bwMode="auto">
              <a:xfrm>
                <a:off x="1063" y="783"/>
                <a:ext cx="31" cy="180"/>
              </a:xfrm>
              <a:custGeom>
                <a:avLst/>
                <a:gdLst>
                  <a:gd name="T0" fmla="*/ 0 w 181"/>
                  <a:gd name="T1" fmla="*/ 180 h 908"/>
                  <a:gd name="T2" fmla="*/ 2 w 181"/>
                  <a:gd name="T3" fmla="*/ 177 h 908"/>
                  <a:gd name="T4" fmla="*/ 4 w 181"/>
                  <a:gd name="T5" fmla="*/ 174 h 908"/>
                  <a:gd name="T6" fmla="*/ 6 w 181"/>
                  <a:gd name="T7" fmla="*/ 172 h 908"/>
                  <a:gd name="T8" fmla="*/ 8 w 181"/>
                  <a:gd name="T9" fmla="*/ 169 h 908"/>
                  <a:gd name="T10" fmla="*/ 10 w 181"/>
                  <a:gd name="T11" fmla="*/ 166 h 908"/>
                  <a:gd name="T12" fmla="*/ 12 w 181"/>
                  <a:gd name="T13" fmla="*/ 163 h 908"/>
                  <a:gd name="T14" fmla="*/ 14 w 181"/>
                  <a:gd name="T15" fmla="*/ 159 h 908"/>
                  <a:gd name="T16" fmla="*/ 15 w 181"/>
                  <a:gd name="T17" fmla="*/ 156 h 908"/>
                  <a:gd name="T18" fmla="*/ 17 w 181"/>
                  <a:gd name="T19" fmla="*/ 153 h 908"/>
                  <a:gd name="T20" fmla="*/ 18 w 181"/>
                  <a:gd name="T21" fmla="*/ 149 h 908"/>
                  <a:gd name="T22" fmla="*/ 20 w 181"/>
                  <a:gd name="T23" fmla="*/ 146 h 908"/>
                  <a:gd name="T24" fmla="*/ 21 w 181"/>
                  <a:gd name="T25" fmla="*/ 143 h 908"/>
                  <a:gd name="T26" fmla="*/ 23 w 181"/>
                  <a:gd name="T27" fmla="*/ 139 h 908"/>
                  <a:gd name="T28" fmla="*/ 24 w 181"/>
                  <a:gd name="T29" fmla="*/ 136 h 908"/>
                  <a:gd name="T30" fmla="*/ 25 w 181"/>
                  <a:gd name="T31" fmla="*/ 132 h 908"/>
                  <a:gd name="T32" fmla="*/ 26 w 181"/>
                  <a:gd name="T33" fmla="*/ 129 h 908"/>
                  <a:gd name="T34" fmla="*/ 27 w 181"/>
                  <a:gd name="T35" fmla="*/ 125 h 908"/>
                  <a:gd name="T36" fmla="*/ 28 w 181"/>
                  <a:gd name="T37" fmla="*/ 122 h 908"/>
                  <a:gd name="T38" fmla="*/ 28 w 181"/>
                  <a:gd name="T39" fmla="*/ 118 h 908"/>
                  <a:gd name="T40" fmla="*/ 29 w 181"/>
                  <a:gd name="T41" fmla="*/ 114 h 908"/>
                  <a:gd name="T42" fmla="*/ 30 w 181"/>
                  <a:gd name="T43" fmla="*/ 111 h 908"/>
                  <a:gd name="T44" fmla="*/ 30 w 181"/>
                  <a:gd name="T45" fmla="*/ 107 h 908"/>
                  <a:gd name="T46" fmla="*/ 30 w 181"/>
                  <a:gd name="T47" fmla="*/ 103 h 908"/>
                  <a:gd name="T48" fmla="*/ 31 w 181"/>
                  <a:gd name="T49" fmla="*/ 99 h 908"/>
                  <a:gd name="T50" fmla="*/ 31 w 181"/>
                  <a:gd name="T51" fmla="*/ 96 h 908"/>
                  <a:gd name="T52" fmla="*/ 31 w 181"/>
                  <a:gd name="T53" fmla="*/ 92 h 908"/>
                  <a:gd name="T54" fmla="*/ 31 w 181"/>
                  <a:gd name="T55" fmla="*/ 88 h 908"/>
                  <a:gd name="T56" fmla="*/ 31 w 181"/>
                  <a:gd name="T57" fmla="*/ 84 h 908"/>
                  <a:gd name="T58" fmla="*/ 31 w 181"/>
                  <a:gd name="T59" fmla="*/ 81 h 908"/>
                  <a:gd name="T60" fmla="*/ 30 w 181"/>
                  <a:gd name="T61" fmla="*/ 77 h 908"/>
                  <a:gd name="T62" fmla="*/ 30 w 181"/>
                  <a:gd name="T63" fmla="*/ 73 h 908"/>
                  <a:gd name="T64" fmla="*/ 30 w 181"/>
                  <a:gd name="T65" fmla="*/ 69 h 908"/>
                  <a:gd name="T66" fmla="*/ 29 w 181"/>
                  <a:gd name="T67" fmla="*/ 66 h 908"/>
                  <a:gd name="T68" fmla="*/ 28 w 181"/>
                  <a:gd name="T69" fmla="*/ 62 h 908"/>
                  <a:gd name="T70" fmla="*/ 28 w 181"/>
                  <a:gd name="T71" fmla="*/ 58 h 908"/>
                  <a:gd name="T72" fmla="*/ 27 w 181"/>
                  <a:gd name="T73" fmla="*/ 55 h 908"/>
                  <a:gd name="T74" fmla="*/ 26 w 181"/>
                  <a:gd name="T75" fmla="*/ 51 h 908"/>
                  <a:gd name="T76" fmla="*/ 25 w 181"/>
                  <a:gd name="T77" fmla="*/ 48 h 908"/>
                  <a:gd name="T78" fmla="*/ 24 w 181"/>
                  <a:gd name="T79" fmla="*/ 44 h 908"/>
                  <a:gd name="T80" fmla="*/ 23 w 181"/>
                  <a:gd name="T81" fmla="*/ 41 h 908"/>
                  <a:gd name="T82" fmla="*/ 21 w 181"/>
                  <a:gd name="T83" fmla="*/ 37 h 908"/>
                  <a:gd name="T84" fmla="*/ 20 w 181"/>
                  <a:gd name="T85" fmla="*/ 34 h 908"/>
                  <a:gd name="T86" fmla="*/ 18 w 181"/>
                  <a:gd name="T87" fmla="*/ 30 h 908"/>
                  <a:gd name="T88" fmla="*/ 17 w 181"/>
                  <a:gd name="T89" fmla="*/ 27 h 908"/>
                  <a:gd name="T90" fmla="*/ 15 w 181"/>
                  <a:gd name="T91" fmla="*/ 24 h 908"/>
                  <a:gd name="T92" fmla="*/ 14 w 181"/>
                  <a:gd name="T93" fmla="*/ 21 h 908"/>
                  <a:gd name="T94" fmla="*/ 12 w 181"/>
                  <a:gd name="T95" fmla="*/ 17 h 908"/>
                  <a:gd name="T96" fmla="*/ 10 w 181"/>
                  <a:gd name="T97" fmla="*/ 14 h 908"/>
                  <a:gd name="T98" fmla="*/ 8 w 181"/>
                  <a:gd name="T99" fmla="*/ 11 h 908"/>
                  <a:gd name="T100" fmla="*/ 6 w 181"/>
                  <a:gd name="T101" fmla="*/ 9 h 908"/>
                  <a:gd name="T102" fmla="*/ 4 w 181"/>
                  <a:gd name="T103" fmla="*/ 6 h 908"/>
                  <a:gd name="T104" fmla="*/ 2 w 181"/>
                  <a:gd name="T105" fmla="*/ 3 h 908"/>
                  <a:gd name="T106" fmla="*/ 0 w 181"/>
                  <a:gd name="T107" fmla="*/ 0 h 9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1" h="908">
                    <a:moveTo>
                      <a:pt x="0" y="908"/>
                    </a:moveTo>
                    <a:lnTo>
                      <a:pt x="13" y="894"/>
                    </a:lnTo>
                    <a:lnTo>
                      <a:pt x="25" y="879"/>
                    </a:lnTo>
                    <a:lnTo>
                      <a:pt x="37" y="866"/>
                    </a:lnTo>
                    <a:lnTo>
                      <a:pt x="48" y="850"/>
                    </a:lnTo>
                    <a:lnTo>
                      <a:pt x="60" y="835"/>
                    </a:lnTo>
                    <a:lnTo>
                      <a:pt x="70" y="820"/>
                    </a:lnTo>
                    <a:lnTo>
                      <a:pt x="81" y="804"/>
                    </a:lnTo>
                    <a:lnTo>
                      <a:pt x="90" y="788"/>
                    </a:lnTo>
                    <a:lnTo>
                      <a:pt x="100" y="771"/>
                    </a:lnTo>
                    <a:lnTo>
                      <a:pt x="108" y="754"/>
                    </a:lnTo>
                    <a:lnTo>
                      <a:pt x="117" y="738"/>
                    </a:lnTo>
                    <a:lnTo>
                      <a:pt x="125" y="721"/>
                    </a:lnTo>
                    <a:lnTo>
                      <a:pt x="132" y="703"/>
                    </a:lnTo>
                    <a:lnTo>
                      <a:pt x="140" y="685"/>
                    </a:lnTo>
                    <a:lnTo>
                      <a:pt x="146" y="667"/>
                    </a:lnTo>
                    <a:lnTo>
                      <a:pt x="151" y="649"/>
                    </a:lnTo>
                    <a:lnTo>
                      <a:pt x="156" y="631"/>
                    </a:lnTo>
                    <a:lnTo>
                      <a:pt x="162" y="613"/>
                    </a:lnTo>
                    <a:lnTo>
                      <a:pt x="166" y="595"/>
                    </a:lnTo>
                    <a:lnTo>
                      <a:pt x="170" y="576"/>
                    </a:lnTo>
                    <a:lnTo>
                      <a:pt x="173" y="558"/>
                    </a:lnTo>
                    <a:lnTo>
                      <a:pt x="175" y="539"/>
                    </a:lnTo>
                    <a:lnTo>
                      <a:pt x="177" y="520"/>
                    </a:lnTo>
                    <a:lnTo>
                      <a:pt x="180" y="501"/>
                    </a:lnTo>
                    <a:lnTo>
                      <a:pt x="181" y="482"/>
                    </a:lnTo>
                    <a:lnTo>
                      <a:pt x="181" y="463"/>
                    </a:lnTo>
                    <a:lnTo>
                      <a:pt x="181" y="444"/>
                    </a:lnTo>
                    <a:lnTo>
                      <a:pt x="181" y="425"/>
                    </a:lnTo>
                    <a:lnTo>
                      <a:pt x="180" y="407"/>
                    </a:lnTo>
                    <a:lnTo>
                      <a:pt x="177" y="388"/>
                    </a:lnTo>
                    <a:lnTo>
                      <a:pt x="175" y="369"/>
                    </a:lnTo>
                    <a:lnTo>
                      <a:pt x="173" y="350"/>
                    </a:lnTo>
                    <a:lnTo>
                      <a:pt x="170" y="332"/>
                    </a:lnTo>
                    <a:lnTo>
                      <a:pt x="166" y="313"/>
                    </a:lnTo>
                    <a:lnTo>
                      <a:pt x="162" y="295"/>
                    </a:lnTo>
                    <a:lnTo>
                      <a:pt x="156" y="276"/>
                    </a:lnTo>
                    <a:lnTo>
                      <a:pt x="151" y="258"/>
                    </a:lnTo>
                    <a:lnTo>
                      <a:pt x="146" y="241"/>
                    </a:lnTo>
                    <a:lnTo>
                      <a:pt x="140" y="223"/>
                    </a:lnTo>
                    <a:lnTo>
                      <a:pt x="132" y="205"/>
                    </a:lnTo>
                    <a:lnTo>
                      <a:pt x="125" y="188"/>
                    </a:lnTo>
                    <a:lnTo>
                      <a:pt x="117" y="170"/>
                    </a:lnTo>
                    <a:lnTo>
                      <a:pt x="108" y="153"/>
                    </a:lnTo>
                    <a:lnTo>
                      <a:pt x="100" y="136"/>
                    </a:lnTo>
                    <a:lnTo>
                      <a:pt x="90" y="121"/>
                    </a:lnTo>
                    <a:lnTo>
                      <a:pt x="81" y="104"/>
                    </a:lnTo>
                    <a:lnTo>
                      <a:pt x="70" y="88"/>
                    </a:lnTo>
                    <a:lnTo>
                      <a:pt x="60" y="72"/>
                    </a:lnTo>
                    <a:lnTo>
                      <a:pt x="48" y="58"/>
                    </a:lnTo>
                    <a:lnTo>
                      <a:pt x="37" y="43"/>
                    </a:lnTo>
                    <a:lnTo>
                      <a:pt x="25" y="28"/>
                    </a:lnTo>
                    <a:lnTo>
                      <a:pt x="13" y="14"/>
                    </a:lnTo>
                    <a:lnTo>
                      <a:pt x="0" y="0"/>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2" name="Line 119"/>
              <p:cNvSpPr>
                <a:spLocks noChangeShapeType="1"/>
              </p:cNvSpPr>
              <p:nvPr/>
            </p:nvSpPr>
            <p:spPr bwMode="auto">
              <a:xfrm flipH="1">
                <a:off x="703" y="1113"/>
                <a:ext cx="5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3" name="Line 120"/>
              <p:cNvSpPr>
                <a:spLocks noChangeShapeType="1"/>
              </p:cNvSpPr>
              <p:nvPr/>
            </p:nvSpPr>
            <p:spPr bwMode="auto">
              <a:xfrm>
                <a:off x="754" y="783"/>
                <a:ext cx="1" cy="3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4" name="Line 121"/>
              <p:cNvSpPr>
                <a:spLocks noChangeShapeType="1"/>
              </p:cNvSpPr>
              <p:nvPr/>
            </p:nvSpPr>
            <p:spPr bwMode="auto">
              <a:xfrm flipH="1">
                <a:off x="703" y="813"/>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5" name="Line 122"/>
              <p:cNvSpPr>
                <a:spLocks noChangeShapeType="1"/>
              </p:cNvSpPr>
              <p:nvPr/>
            </p:nvSpPr>
            <p:spPr bwMode="auto">
              <a:xfrm flipH="1" flipV="1">
                <a:off x="1033" y="1075"/>
                <a:ext cx="43" cy="4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6" name="Line 123"/>
              <p:cNvSpPr>
                <a:spLocks noChangeShapeType="1"/>
              </p:cNvSpPr>
              <p:nvPr/>
            </p:nvSpPr>
            <p:spPr bwMode="auto">
              <a:xfrm flipH="1" flipV="1">
                <a:off x="1038" y="1011"/>
                <a:ext cx="54" cy="64"/>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7" name="Line 124"/>
              <p:cNvSpPr>
                <a:spLocks noChangeShapeType="1"/>
              </p:cNvSpPr>
              <p:nvPr/>
            </p:nvSpPr>
            <p:spPr bwMode="auto">
              <a:xfrm flipH="1" flipV="1">
                <a:off x="1059" y="968"/>
                <a:ext cx="23" cy="2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8" name="Line 125"/>
              <p:cNvSpPr>
                <a:spLocks noChangeShapeType="1"/>
              </p:cNvSpPr>
              <p:nvPr/>
            </p:nvSpPr>
            <p:spPr bwMode="auto">
              <a:xfrm flipH="1">
                <a:off x="178" y="497"/>
                <a:ext cx="26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9" name="Line 126"/>
              <p:cNvSpPr>
                <a:spLocks noChangeShapeType="1"/>
              </p:cNvSpPr>
              <p:nvPr/>
            </p:nvSpPr>
            <p:spPr bwMode="auto">
              <a:xfrm flipH="1">
                <a:off x="178" y="1429"/>
                <a:ext cx="26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0" name="Line 127"/>
              <p:cNvSpPr>
                <a:spLocks noChangeShapeType="1"/>
              </p:cNvSpPr>
              <p:nvPr/>
            </p:nvSpPr>
            <p:spPr bwMode="auto">
              <a:xfrm>
                <a:off x="315" y="597"/>
                <a:ext cx="1" cy="73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1" name="未知"/>
              <p:cNvSpPr>
                <a:spLocks/>
              </p:cNvSpPr>
              <p:nvPr/>
            </p:nvSpPr>
            <p:spPr bwMode="auto">
              <a:xfrm>
                <a:off x="301" y="497"/>
                <a:ext cx="28" cy="100"/>
              </a:xfrm>
              <a:custGeom>
                <a:avLst/>
                <a:gdLst>
                  <a:gd name="T0" fmla="*/ 0 w 168"/>
                  <a:gd name="T1" fmla="*/ 100 h 505"/>
                  <a:gd name="T2" fmla="*/ 28 w 168"/>
                  <a:gd name="T3" fmla="*/ 100 h 505"/>
                  <a:gd name="T4" fmla="*/ 14 w 168"/>
                  <a:gd name="T5" fmla="*/ 0 h 505"/>
                  <a:gd name="T6" fmla="*/ 0 w 168"/>
                  <a:gd name="T7" fmla="*/ 100 h 5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5">
                    <a:moveTo>
                      <a:pt x="0" y="505"/>
                    </a:moveTo>
                    <a:lnTo>
                      <a:pt x="168" y="505"/>
                    </a:lnTo>
                    <a:lnTo>
                      <a:pt x="84" y="0"/>
                    </a:lnTo>
                    <a:lnTo>
                      <a:pt x="0" y="505"/>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2" name="未知"/>
              <p:cNvSpPr>
                <a:spLocks/>
              </p:cNvSpPr>
              <p:nvPr/>
            </p:nvSpPr>
            <p:spPr bwMode="auto">
              <a:xfrm>
                <a:off x="301" y="1328"/>
                <a:ext cx="28" cy="101"/>
              </a:xfrm>
              <a:custGeom>
                <a:avLst/>
                <a:gdLst>
                  <a:gd name="T0" fmla="*/ 0 w 168"/>
                  <a:gd name="T1" fmla="*/ 0 h 504"/>
                  <a:gd name="T2" fmla="*/ 28 w 168"/>
                  <a:gd name="T3" fmla="*/ 0 h 504"/>
                  <a:gd name="T4" fmla="*/ 14 w 168"/>
                  <a:gd name="T5" fmla="*/ 101 h 504"/>
                  <a:gd name="T6" fmla="*/ 0 w 168"/>
                  <a:gd name="T7" fmla="*/ 0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4">
                    <a:moveTo>
                      <a:pt x="0" y="0"/>
                    </a:moveTo>
                    <a:lnTo>
                      <a:pt x="168" y="0"/>
                    </a:lnTo>
                    <a:lnTo>
                      <a:pt x="84" y="504"/>
                    </a:lnTo>
                    <a:lnTo>
                      <a:pt x="0" y="0"/>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538" name="Rectangle 130"/>
              <p:cNvSpPr>
                <a:spLocks noChangeArrowheads="1"/>
              </p:cNvSpPr>
              <p:nvPr/>
            </p:nvSpPr>
            <p:spPr bwMode="auto">
              <a:xfrm>
                <a:off x="830" y="832"/>
                <a:ext cx="22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止</a:t>
                </a:r>
                <a:endParaRPr lang="zh-CN" altLang="en-US" b="1">
                  <a:effectLst>
                    <a:outerShdw blurRad="38100" dist="38100" dir="2700000" algn="tl">
                      <a:srgbClr val="C0C0C0"/>
                    </a:outerShdw>
                  </a:effectLst>
                  <a:latin typeface="Times New Roman" panose="02020603050405020304" pitchFamily="18" charset="0"/>
                </a:endParaRPr>
              </a:p>
            </p:txBody>
          </p:sp>
          <p:sp>
            <p:nvSpPr>
              <p:cNvPr id="16484" name="Line 131"/>
              <p:cNvSpPr>
                <a:spLocks noChangeShapeType="1"/>
              </p:cNvSpPr>
              <p:nvPr/>
            </p:nvSpPr>
            <p:spPr bwMode="auto">
              <a:xfrm>
                <a:off x="445" y="1196"/>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5" name="Line 132"/>
              <p:cNvSpPr>
                <a:spLocks noChangeShapeType="1"/>
              </p:cNvSpPr>
              <p:nvPr/>
            </p:nvSpPr>
            <p:spPr bwMode="auto">
              <a:xfrm>
                <a:off x="445" y="1401"/>
                <a:ext cx="25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6" name="Line 133"/>
              <p:cNvSpPr>
                <a:spLocks noChangeShapeType="1"/>
              </p:cNvSpPr>
              <p:nvPr/>
            </p:nvSpPr>
            <p:spPr bwMode="auto">
              <a:xfrm>
                <a:off x="445" y="1389"/>
                <a:ext cx="25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7" name="Line 134"/>
              <p:cNvSpPr>
                <a:spLocks noChangeShapeType="1"/>
              </p:cNvSpPr>
              <p:nvPr/>
            </p:nvSpPr>
            <p:spPr bwMode="auto">
              <a:xfrm>
                <a:off x="445" y="1377"/>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8" name="Line 135"/>
              <p:cNvSpPr>
                <a:spLocks noChangeShapeType="1"/>
              </p:cNvSpPr>
              <p:nvPr/>
            </p:nvSpPr>
            <p:spPr bwMode="auto">
              <a:xfrm>
                <a:off x="445" y="1358"/>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9" name="Line 136"/>
              <p:cNvSpPr>
                <a:spLocks noChangeShapeType="1"/>
              </p:cNvSpPr>
              <p:nvPr/>
            </p:nvSpPr>
            <p:spPr bwMode="auto">
              <a:xfrm>
                <a:off x="445" y="1340"/>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0" name="Line 137"/>
              <p:cNvSpPr>
                <a:spLocks noChangeShapeType="1"/>
              </p:cNvSpPr>
              <p:nvPr/>
            </p:nvSpPr>
            <p:spPr bwMode="auto">
              <a:xfrm>
                <a:off x="445" y="1316"/>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1" name="Line 138"/>
              <p:cNvSpPr>
                <a:spLocks noChangeShapeType="1"/>
              </p:cNvSpPr>
              <p:nvPr/>
            </p:nvSpPr>
            <p:spPr bwMode="auto">
              <a:xfrm>
                <a:off x="445" y="1293"/>
                <a:ext cx="25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2" name="Line 139"/>
              <p:cNvSpPr>
                <a:spLocks noChangeShapeType="1"/>
              </p:cNvSpPr>
              <p:nvPr/>
            </p:nvSpPr>
            <p:spPr bwMode="auto">
              <a:xfrm>
                <a:off x="445" y="1262"/>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3" name="Line 140"/>
              <p:cNvSpPr>
                <a:spLocks noChangeShapeType="1"/>
              </p:cNvSpPr>
              <p:nvPr/>
            </p:nvSpPr>
            <p:spPr bwMode="auto">
              <a:xfrm>
                <a:off x="445" y="1232"/>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4" name="Line 141"/>
              <p:cNvSpPr>
                <a:spLocks noChangeShapeType="1"/>
              </p:cNvSpPr>
              <p:nvPr/>
            </p:nvSpPr>
            <p:spPr bwMode="auto">
              <a:xfrm>
                <a:off x="445" y="1412"/>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5" name="Line 142"/>
              <p:cNvSpPr>
                <a:spLocks noChangeShapeType="1"/>
              </p:cNvSpPr>
              <p:nvPr/>
            </p:nvSpPr>
            <p:spPr bwMode="auto">
              <a:xfrm>
                <a:off x="445" y="1419"/>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6" name="Line 143"/>
              <p:cNvSpPr>
                <a:spLocks noChangeShapeType="1"/>
              </p:cNvSpPr>
              <p:nvPr/>
            </p:nvSpPr>
            <p:spPr bwMode="auto">
              <a:xfrm>
                <a:off x="445" y="1425"/>
                <a:ext cx="258"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7" name="Line 144"/>
              <p:cNvSpPr>
                <a:spLocks noChangeShapeType="1"/>
              </p:cNvSpPr>
              <p:nvPr/>
            </p:nvSpPr>
            <p:spPr bwMode="auto">
              <a:xfrm>
                <a:off x="445" y="1136"/>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8" name="Line 145"/>
              <p:cNvSpPr>
                <a:spLocks noChangeShapeType="1"/>
              </p:cNvSpPr>
              <p:nvPr/>
            </p:nvSpPr>
            <p:spPr bwMode="auto">
              <a:xfrm>
                <a:off x="445" y="537"/>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9" name="Line 146"/>
              <p:cNvSpPr>
                <a:spLocks noChangeShapeType="1"/>
              </p:cNvSpPr>
              <p:nvPr/>
            </p:nvSpPr>
            <p:spPr bwMode="auto">
              <a:xfrm>
                <a:off x="445" y="549"/>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0" name="Line 147"/>
              <p:cNvSpPr>
                <a:spLocks noChangeShapeType="1"/>
              </p:cNvSpPr>
              <p:nvPr/>
            </p:nvSpPr>
            <p:spPr bwMode="auto">
              <a:xfrm>
                <a:off x="445" y="567"/>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1" name="Line 148"/>
              <p:cNvSpPr>
                <a:spLocks noChangeShapeType="1"/>
              </p:cNvSpPr>
              <p:nvPr/>
            </p:nvSpPr>
            <p:spPr bwMode="auto">
              <a:xfrm>
                <a:off x="445" y="585"/>
                <a:ext cx="25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2" name="Line 149"/>
              <p:cNvSpPr>
                <a:spLocks noChangeShapeType="1"/>
              </p:cNvSpPr>
              <p:nvPr/>
            </p:nvSpPr>
            <p:spPr bwMode="auto">
              <a:xfrm>
                <a:off x="445" y="609"/>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3" name="Line 150"/>
              <p:cNvSpPr>
                <a:spLocks noChangeShapeType="1"/>
              </p:cNvSpPr>
              <p:nvPr/>
            </p:nvSpPr>
            <p:spPr bwMode="auto">
              <a:xfrm>
                <a:off x="445" y="633"/>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4" name="Line 151"/>
              <p:cNvSpPr>
                <a:spLocks noChangeShapeType="1"/>
              </p:cNvSpPr>
              <p:nvPr/>
            </p:nvSpPr>
            <p:spPr bwMode="auto">
              <a:xfrm>
                <a:off x="445" y="663"/>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5" name="Line 152"/>
              <p:cNvSpPr>
                <a:spLocks noChangeShapeType="1"/>
              </p:cNvSpPr>
              <p:nvPr/>
            </p:nvSpPr>
            <p:spPr bwMode="auto">
              <a:xfrm>
                <a:off x="445" y="694"/>
                <a:ext cx="25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6" name="Line 153"/>
              <p:cNvSpPr>
                <a:spLocks noChangeShapeType="1"/>
              </p:cNvSpPr>
              <p:nvPr/>
            </p:nvSpPr>
            <p:spPr bwMode="auto">
              <a:xfrm>
                <a:off x="445" y="729"/>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7" name="Line 154"/>
              <p:cNvSpPr>
                <a:spLocks noChangeShapeType="1"/>
              </p:cNvSpPr>
              <p:nvPr/>
            </p:nvSpPr>
            <p:spPr bwMode="auto">
              <a:xfrm>
                <a:off x="445" y="790"/>
                <a:ext cx="25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8" name="Line 155"/>
              <p:cNvSpPr>
                <a:spLocks noChangeShapeType="1"/>
              </p:cNvSpPr>
              <p:nvPr/>
            </p:nvSpPr>
            <p:spPr bwMode="auto">
              <a:xfrm>
                <a:off x="445" y="501"/>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9" name="Line 156"/>
              <p:cNvSpPr>
                <a:spLocks noChangeShapeType="1"/>
              </p:cNvSpPr>
              <p:nvPr/>
            </p:nvSpPr>
            <p:spPr bwMode="auto">
              <a:xfrm>
                <a:off x="445" y="507"/>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0" name="Line 157"/>
              <p:cNvSpPr>
                <a:spLocks noChangeShapeType="1"/>
              </p:cNvSpPr>
              <p:nvPr/>
            </p:nvSpPr>
            <p:spPr bwMode="auto">
              <a:xfrm>
                <a:off x="445" y="513"/>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1" name="Line 158"/>
              <p:cNvSpPr>
                <a:spLocks noChangeShapeType="1"/>
              </p:cNvSpPr>
              <p:nvPr/>
            </p:nvSpPr>
            <p:spPr bwMode="auto">
              <a:xfrm>
                <a:off x="445" y="525"/>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567" name="Rectangle 159"/>
              <p:cNvSpPr>
                <a:spLocks noChangeArrowheads="1"/>
              </p:cNvSpPr>
              <p:nvPr/>
            </p:nvSpPr>
            <p:spPr bwMode="auto">
              <a:xfrm>
                <a:off x="0" y="0"/>
                <a:ext cx="112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孔最大极限尺寸</a:t>
                </a:r>
                <a:endParaRPr lang="zh-CN" altLang="en-US" b="1">
                  <a:effectLst>
                    <a:outerShdw blurRad="38100" dist="38100" dir="2700000" algn="tl">
                      <a:srgbClr val="C0C0C0"/>
                    </a:outerShdw>
                  </a:effectLst>
                  <a:latin typeface="Times New Roman" panose="02020603050405020304" pitchFamily="18" charset="0"/>
                </a:endParaRPr>
              </a:p>
            </p:txBody>
          </p:sp>
          <p:sp>
            <p:nvSpPr>
              <p:cNvPr id="16513" name="Line 160"/>
              <p:cNvSpPr>
                <a:spLocks noChangeShapeType="1"/>
              </p:cNvSpPr>
              <p:nvPr/>
            </p:nvSpPr>
            <p:spPr bwMode="auto">
              <a:xfrm>
                <a:off x="999" y="963"/>
                <a:ext cx="5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4" name="Line 161"/>
              <p:cNvSpPr>
                <a:spLocks noChangeShapeType="1"/>
              </p:cNvSpPr>
              <p:nvPr/>
            </p:nvSpPr>
            <p:spPr bwMode="auto">
              <a:xfrm>
                <a:off x="1061" y="963"/>
                <a:ext cx="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5" name="Line 162"/>
              <p:cNvSpPr>
                <a:spLocks noChangeShapeType="1"/>
              </p:cNvSpPr>
              <p:nvPr/>
            </p:nvSpPr>
            <p:spPr bwMode="auto">
              <a:xfrm>
                <a:off x="1078" y="963"/>
                <a:ext cx="54"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6" name="Line 163"/>
              <p:cNvSpPr>
                <a:spLocks noChangeShapeType="1"/>
              </p:cNvSpPr>
              <p:nvPr/>
            </p:nvSpPr>
            <p:spPr bwMode="auto">
              <a:xfrm flipH="1" flipV="1">
                <a:off x="95" y="204"/>
                <a:ext cx="223" cy="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392" name="Group 164"/>
            <p:cNvGrpSpPr>
              <a:grpSpLocks/>
            </p:cNvGrpSpPr>
            <p:nvPr/>
          </p:nvGrpSpPr>
          <p:grpSpPr bwMode="auto">
            <a:xfrm>
              <a:off x="3353" y="178"/>
              <a:ext cx="783" cy="1044"/>
              <a:chOff x="0" y="0"/>
              <a:chExt cx="783" cy="1044"/>
            </a:xfrm>
          </p:grpSpPr>
          <p:sp>
            <p:nvSpPr>
              <p:cNvPr id="17573" name="Rectangle 165"/>
              <p:cNvSpPr>
                <a:spLocks noChangeArrowheads="1"/>
              </p:cNvSpPr>
              <p:nvPr/>
            </p:nvSpPr>
            <p:spPr bwMode="auto">
              <a:xfrm>
                <a:off x="274" y="0"/>
                <a:ext cx="50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轴公差</a:t>
                </a:r>
                <a:endParaRPr lang="zh-CN" altLang="en-US" b="1">
                  <a:effectLst>
                    <a:outerShdw blurRad="38100" dist="38100" dir="2700000" algn="tl">
                      <a:srgbClr val="C0C0C0"/>
                    </a:outerShdw>
                  </a:effectLst>
                  <a:latin typeface="Times New Roman" panose="02020603050405020304" pitchFamily="18" charset="0"/>
                </a:endParaRPr>
              </a:p>
            </p:txBody>
          </p:sp>
          <p:sp>
            <p:nvSpPr>
              <p:cNvPr id="16432" name="Line 166"/>
              <p:cNvSpPr>
                <a:spLocks noChangeShapeType="1"/>
              </p:cNvSpPr>
              <p:nvPr/>
            </p:nvSpPr>
            <p:spPr bwMode="auto">
              <a:xfrm>
                <a:off x="0" y="697"/>
                <a:ext cx="16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3" name="Line 167"/>
              <p:cNvSpPr>
                <a:spLocks noChangeShapeType="1"/>
              </p:cNvSpPr>
              <p:nvPr/>
            </p:nvSpPr>
            <p:spPr bwMode="auto">
              <a:xfrm>
                <a:off x="204" y="697"/>
                <a:ext cx="41"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4" name="Line 168"/>
              <p:cNvSpPr>
                <a:spLocks noChangeShapeType="1"/>
              </p:cNvSpPr>
              <p:nvPr/>
            </p:nvSpPr>
            <p:spPr bwMode="auto">
              <a:xfrm>
                <a:off x="287" y="697"/>
                <a:ext cx="20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5" name="Line 169"/>
              <p:cNvSpPr>
                <a:spLocks noChangeShapeType="1"/>
              </p:cNvSpPr>
              <p:nvPr/>
            </p:nvSpPr>
            <p:spPr bwMode="auto">
              <a:xfrm>
                <a:off x="537" y="697"/>
                <a:ext cx="4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6" name="Line 170"/>
              <p:cNvSpPr>
                <a:spLocks noChangeShapeType="1"/>
              </p:cNvSpPr>
              <p:nvPr/>
            </p:nvSpPr>
            <p:spPr bwMode="auto">
              <a:xfrm>
                <a:off x="621" y="697"/>
                <a:ext cx="16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7" name="Line 171"/>
              <p:cNvSpPr>
                <a:spLocks noChangeShapeType="1"/>
              </p:cNvSpPr>
              <p:nvPr/>
            </p:nvSpPr>
            <p:spPr bwMode="auto">
              <a:xfrm>
                <a:off x="117" y="351"/>
                <a:ext cx="0" cy="69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8" name="Line 172"/>
              <p:cNvSpPr>
                <a:spLocks noChangeAspect="1" noChangeShapeType="1"/>
              </p:cNvSpPr>
              <p:nvPr/>
            </p:nvSpPr>
            <p:spPr bwMode="auto">
              <a:xfrm>
                <a:off x="115" y="351"/>
                <a:ext cx="558"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9" name="Line 173"/>
              <p:cNvSpPr>
                <a:spLocks noChangeAspect="1" noChangeShapeType="1"/>
              </p:cNvSpPr>
              <p:nvPr/>
            </p:nvSpPr>
            <p:spPr bwMode="auto">
              <a:xfrm>
                <a:off x="109" y="1044"/>
                <a:ext cx="5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0" name="Line 174"/>
              <p:cNvSpPr>
                <a:spLocks noChangeShapeType="1"/>
              </p:cNvSpPr>
              <p:nvPr/>
            </p:nvSpPr>
            <p:spPr bwMode="auto">
              <a:xfrm>
                <a:off x="117" y="524"/>
                <a:ext cx="600"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1" name="未知"/>
              <p:cNvSpPr>
                <a:spLocks/>
              </p:cNvSpPr>
              <p:nvPr/>
            </p:nvSpPr>
            <p:spPr bwMode="auto">
              <a:xfrm>
                <a:off x="667" y="351"/>
                <a:ext cx="50" cy="346"/>
              </a:xfrm>
              <a:custGeom>
                <a:avLst/>
                <a:gdLst>
                  <a:gd name="T0" fmla="*/ 3 w 302"/>
                  <a:gd name="T1" fmla="*/ 342 h 1817"/>
                  <a:gd name="T2" fmla="*/ 8 w 302"/>
                  <a:gd name="T3" fmla="*/ 333 h 1817"/>
                  <a:gd name="T4" fmla="*/ 13 w 302"/>
                  <a:gd name="T5" fmla="*/ 323 h 1817"/>
                  <a:gd name="T6" fmla="*/ 18 w 302"/>
                  <a:gd name="T7" fmla="*/ 314 h 1817"/>
                  <a:gd name="T8" fmla="*/ 23 w 302"/>
                  <a:gd name="T9" fmla="*/ 304 h 1817"/>
                  <a:gd name="T10" fmla="*/ 26 w 302"/>
                  <a:gd name="T11" fmla="*/ 295 h 1817"/>
                  <a:gd name="T12" fmla="*/ 30 w 302"/>
                  <a:gd name="T13" fmla="*/ 284 h 1817"/>
                  <a:gd name="T14" fmla="*/ 34 w 302"/>
                  <a:gd name="T15" fmla="*/ 275 h 1817"/>
                  <a:gd name="T16" fmla="*/ 37 w 302"/>
                  <a:gd name="T17" fmla="*/ 264 h 1817"/>
                  <a:gd name="T18" fmla="*/ 40 w 302"/>
                  <a:gd name="T19" fmla="*/ 254 h 1817"/>
                  <a:gd name="T20" fmla="*/ 42 w 302"/>
                  <a:gd name="T21" fmla="*/ 243 h 1817"/>
                  <a:gd name="T22" fmla="*/ 45 w 302"/>
                  <a:gd name="T23" fmla="*/ 233 h 1817"/>
                  <a:gd name="T24" fmla="*/ 46 w 302"/>
                  <a:gd name="T25" fmla="*/ 222 h 1817"/>
                  <a:gd name="T26" fmla="*/ 48 w 302"/>
                  <a:gd name="T27" fmla="*/ 211 h 1817"/>
                  <a:gd name="T28" fmla="*/ 49 w 302"/>
                  <a:gd name="T29" fmla="*/ 200 h 1817"/>
                  <a:gd name="T30" fmla="*/ 50 w 302"/>
                  <a:gd name="T31" fmla="*/ 189 h 1817"/>
                  <a:gd name="T32" fmla="*/ 50 w 302"/>
                  <a:gd name="T33" fmla="*/ 178 h 1817"/>
                  <a:gd name="T34" fmla="*/ 50 w 302"/>
                  <a:gd name="T35" fmla="*/ 168 h 1817"/>
                  <a:gd name="T36" fmla="*/ 50 w 302"/>
                  <a:gd name="T37" fmla="*/ 157 h 1817"/>
                  <a:gd name="T38" fmla="*/ 49 w 302"/>
                  <a:gd name="T39" fmla="*/ 146 h 1817"/>
                  <a:gd name="T40" fmla="*/ 48 w 302"/>
                  <a:gd name="T41" fmla="*/ 135 h 1817"/>
                  <a:gd name="T42" fmla="*/ 46 w 302"/>
                  <a:gd name="T43" fmla="*/ 124 h 1817"/>
                  <a:gd name="T44" fmla="*/ 45 w 302"/>
                  <a:gd name="T45" fmla="*/ 113 h 1817"/>
                  <a:gd name="T46" fmla="*/ 42 w 302"/>
                  <a:gd name="T47" fmla="*/ 103 h 1817"/>
                  <a:gd name="T48" fmla="*/ 40 w 302"/>
                  <a:gd name="T49" fmla="*/ 92 h 1817"/>
                  <a:gd name="T50" fmla="*/ 37 w 302"/>
                  <a:gd name="T51" fmla="*/ 82 h 1817"/>
                  <a:gd name="T52" fmla="*/ 34 w 302"/>
                  <a:gd name="T53" fmla="*/ 72 h 1817"/>
                  <a:gd name="T54" fmla="*/ 30 w 302"/>
                  <a:gd name="T55" fmla="*/ 62 h 1817"/>
                  <a:gd name="T56" fmla="*/ 26 w 302"/>
                  <a:gd name="T57" fmla="*/ 51 h 1817"/>
                  <a:gd name="T58" fmla="*/ 23 w 302"/>
                  <a:gd name="T59" fmla="*/ 42 h 1817"/>
                  <a:gd name="T60" fmla="*/ 18 w 302"/>
                  <a:gd name="T61" fmla="*/ 32 h 1817"/>
                  <a:gd name="T62" fmla="*/ 13 w 302"/>
                  <a:gd name="T63" fmla="*/ 23 h 1817"/>
                  <a:gd name="T64" fmla="*/ 8 w 302"/>
                  <a:gd name="T65" fmla="*/ 14 h 1817"/>
                  <a:gd name="T66" fmla="*/ 3 w 302"/>
                  <a:gd name="T67" fmla="*/ 4 h 18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2" h="1817">
                    <a:moveTo>
                      <a:pt x="0" y="1817"/>
                    </a:moveTo>
                    <a:lnTo>
                      <a:pt x="16" y="1794"/>
                    </a:lnTo>
                    <a:lnTo>
                      <a:pt x="33" y="1771"/>
                    </a:lnTo>
                    <a:lnTo>
                      <a:pt x="49" y="1747"/>
                    </a:lnTo>
                    <a:lnTo>
                      <a:pt x="65" y="1722"/>
                    </a:lnTo>
                    <a:lnTo>
                      <a:pt x="79" y="1698"/>
                    </a:lnTo>
                    <a:lnTo>
                      <a:pt x="94" y="1674"/>
                    </a:lnTo>
                    <a:lnTo>
                      <a:pt x="109" y="1649"/>
                    </a:lnTo>
                    <a:lnTo>
                      <a:pt x="122" y="1624"/>
                    </a:lnTo>
                    <a:lnTo>
                      <a:pt x="136" y="1598"/>
                    </a:lnTo>
                    <a:lnTo>
                      <a:pt x="149" y="1573"/>
                    </a:lnTo>
                    <a:lnTo>
                      <a:pt x="160" y="1547"/>
                    </a:lnTo>
                    <a:lnTo>
                      <a:pt x="173" y="1521"/>
                    </a:lnTo>
                    <a:lnTo>
                      <a:pt x="183" y="1494"/>
                    </a:lnTo>
                    <a:lnTo>
                      <a:pt x="195" y="1468"/>
                    </a:lnTo>
                    <a:lnTo>
                      <a:pt x="205" y="1442"/>
                    </a:lnTo>
                    <a:lnTo>
                      <a:pt x="215" y="1415"/>
                    </a:lnTo>
                    <a:lnTo>
                      <a:pt x="224" y="1387"/>
                    </a:lnTo>
                    <a:lnTo>
                      <a:pt x="233" y="1360"/>
                    </a:lnTo>
                    <a:lnTo>
                      <a:pt x="241" y="1333"/>
                    </a:lnTo>
                    <a:lnTo>
                      <a:pt x="248" y="1305"/>
                    </a:lnTo>
                    <a:lnTo>
                      <a:pt x="256" y="1278"/>
                    </a:lnTo>
                    <a:lnTo>
                      <a:pt x="263" y="1250"/>
                    </a:lnTo>
                    <a:lnTo>
                      <a:pt x="269" y="1221"/>
                    </a:lnTo>
                    <a:lnTo>
                      <a:pt x="275" y="1194"/>
                    </a:lnTo>
                    <a:lnTo>
                      <a:pt x="280" y="1165"/>
                    </a:lnTo>
                    <a:lnTo>
                      <a:pt x="284" y="1137"/>
                    </a:lnTo>
                    <a:lnTo>
                      <a:pt x="288" y="1109"/>
                    </a:lnTo>
                    <a:lnTo>
                      <a:pt x="291" y="1080"/>
                    </a:lnTo>
                    <a:lnTo>
                      <a:pt x="295" y="1052"/>
                    </a:lnTo>
                    <a:lnTo>
                      <a:pt x="298" y="1024"/>
                    </a:lnTo>
                    <a:lnTo>
                      <a:pt x="299" y="994"/>
                    </a:lnTo>
                    <a:lnTo>
                      <a:pt x="301" y="966"/>
                    </a:lnTo>
                    <a:lnTo>
                      <a:pt x="301" y="937"/>
                    </a:lnTo>
                    <a:lnTo>
                      <a:pt x="302" y="909"/>
                    </a:lnTo>
                    <a:lnTo>
                      <a:pt x="301" y="880"/>
                    </a:lnTo>
                    <a:lnTo>
                      <a:pt x="301" y="851"/>
                    </a:lnTo>
                    <a:lnTo>
                      <a:pt x="299" y="823"/>
                    </a:lnTo>
                    <a:lnTo>
                      <a:pt x="298" y="795"/>
                    </a:lnTo>
                    <a:lnTo>
                      <a:pt x="295" y="766"/>
                    </a:lnTo>
                    <a:lnTo>
                      <a:pt x="291" y="738"/>
                    </a:lnTo>
                    <a:lnTo>
                      <a:pt x="288" y="708"/>
                    </a:lnTo>
                    <a:lnTo>
                      <a:pt x="284" y="680"/>
                    </a:lnTo>
                    <a:lnTo>
                      <a:pt x="280" y="653"/>
                    </a:lnTo>
                    <a:lnTo>
                      <a:pt x="275" y="624"/>
                    </a:lnTo>
                    <a:lnTo>
                      <a:pt x="269" y="596"/>
                    </a:lnTo>
                    <a:lnTo>
                      <a:pt x="263" y="568"/>
                    </a:lnTo>
                    <a:lnTo>
                      <a:pt x="256" y="540"/>
                    </a:lnTo>
                    <a:lnTo>
                      <a:pt x="248" y="512"/>
                    </a:lnTo>
                    <a:lnTo>
                      <a:pt x="241" y="485"/>
                    </a:lnTo>
                    <a:lnTo>
                      <a:pt x="233" y="457"/>
                    </a:lnTo>
                    <a:lnTo>
                      <a:pt x="224" y="430"/>
                    </a:lnTo>
                    <a:lnTo>
                      <a:pt x="215" y="403"/>
                    </a:lnTo>
                    <a:lnTo>
                      <a:pt x="205" y="376"/>
                    </a:lnTo>
                    <a:lnTo>
                      <a:pt x="195" y="349"/>
                    </a:lnTo>
                    <a:lnTo>
                      <a:pt x="183" y="323"/>
                    </a:lnTo>
                    <a:lnTo>
                      <a:pt x="173" y="296"/>
                    </a:lnTo>
                    <a:lnTo>
                      <a:pt x="160" y="270"/>
                    </a:lnTo>
                    <a:lnTo>
                      <a:pt x="149" y="245"/>
                    </a:lnTo>
                    <a:lnTo>
                      <a:pt x="136" y="219"/>
                    </a:lnTo>
                    <a:lnTo>
                      <a:pt x="122" y="193"/>
                    </a:lnTo>
                    <a:lnTo>
                      <a:pt x="109" y="168"/>
                    </a:lnTo>
                    <a:lnTo>
                      <a:pt x="94" y="144"/>
                    </a:lnTo>
                    <a:lnTo>
                      <a:pt x="79" y="119"/>
                    </a:lnTo>
                    <a:lnTo>
                      <a:pt x="65" y="95"/>
                    </a:lnTo>
                    <a:lnTo>
                      <a:pt x="49" y="71"/>
                    </a:lnTo>
                    <a:lnTo>
                      <a:pt x="33" y="47"/>
                    </a:lnTo>
                    <a:lnTo>
                      <a:pt x="16" y="23"/>
                    </a:lnTo>
                    <a:lnTo>
                      <a:pt x="0" y="0"/>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2" name="未知"/>
              <p:cNvSpPr>
                <a:spLocks/>
              </p:cNvSpPr>
              <p:nvPr/>
            </p:nvSpPr>
            <p:spPr bwMode="auto">
              <a:xfrm>
                <a:off x="617" y="697"/>
                <a:ext cx="50" cy="347"/>
              </a:xfrm>
              <a:custGeom>
                <a:avLst/>
                <a:gdLst>
                  <a:gd name="T0" fmla="*/ 47 w 303"/>
                  <a:gd name="T1" fmla="*/ 4 h 1817"/>
                  <a:gd name="T2" fmla="*/ 42 w 303"/>
                  <a:gd name="T3" fmla="*/ 13 h 1817"/>
                  <a:gd name="T4" fmla="*/ 37 w 303"/>
                  <a:gd name="T5" fmla="*/ 23 h 1817"/>
                  <a:gd name="T6" fmla="*/ 32 w 303"/>
                  <a:gd name="T7" fmla="*/ 32 h 1817"/>
                  <a:gd name="T8" fmla="*/ 27 w 303"/>
                  <a:gd name="T9" fmla="*/ 42 h 1817"/>
                  <a:gd name="T10" fmla="*/ 23 w 303"/>
                  <a:gd name="T11" fmla="*/ 52 h 1817"/>
                  <a:gd name="T12" fmla="*/ 19 w 303"/>
                  <a:gd name="T13" fmla="*/ 62 h 1817"/>
                  <a:gd name="T14" fmla="*/ 16 w 303"/>
                  <a:gd name="T15" fmla="*/ 72 h 1817"/>
                  <a:gd name="T16" fmla="*/ 13 w 303"/>
                  <a:gd name="T17" fmla="*/ 82 h 1817"/>
                  <a:gd name="T18" fmla="*/ 10 w 303"/>
                  <a:gd name="T19" fmla="*/ 92 h 1817"/>
                  <a:gd name="T20" fmla="*/ 8 w 303"/>
                  <a:gd name="T21" fmla="*/ 103 h 1817"/>
                  <a:gd name="T22" fmla="*/ 5 w 303"/>
                  <a:gd name="T23" fmla="*/ 114 h 1817"/>
                  <a:gd name="T24" fmla="*/ 4 w 303"/>
                  <a:gd name="T25" fmla="*/ 125 h 1817"/>
                  <a:gd name="T26" fmla="*/ 2 w 303"/>
                  <a:gd name="T27" fmla="*/ 135 h 1817"/>
                  <a:gd name="T28" fmla="*/ 1 w 303"/>
                  <a:gd name="T29" fmla="*/ 146 h 1817"/>
                  <a:gd name="T30" fmla="*/ 0 w 303"/>
                  <a:gd name="T31" fmla="*/ 157 h 1817"/>
                  <a:gd name="T32" fmla="*/ 0 w 303"/>
                  <a:gd name="T33" fmla="*/ 168 h 1817"/>
                  <a:gd name="T34" fmla="*/ 0 w 303"/>
                  <a:gd name="T35" fmla="*/ 179 h 1817"/>
                  <a:gd name="T36" fmla="*/ 0 w 303"/>
                  <a:gd name="T37" fmla="*/ 190 h 1817"/>
                  <a:gd name="T38" fmla="*/ 1 w 303"/>
                  <a:gd name="T39" fmla="*/ 201 h 1817"/>
                  <a:gd name="T40" fmla="*/ 2 w 303"/>
                  <a:gd name="T41" fmla="*/ 212 h 1817"/>
                  <a:gd name="T42" fmla="*/ 4 w 303"/>
                  <a:gd name="T43" fmla="*/ 222 h 1817"/>
                  <a:gd name="T44" fmla="*/ 5 w 303"/>
                  <a:gd name="T45" fmla="*/ 233 h 1817"/>
                  <a:gd name="T46" fmla="*/ 8 w 303"/>
                  <a:gd name="T47" fmla="*/ 244 h 1817"/>
                  <a:gd name="T48" fmla="*/ 10 w 303"/>
                  <a:gd name="T49" fmla="*/ 254 h 1817"/>
                  <a:gd name="T50" fmla="*/ 13 w 303"/>
                  <a:gd name="T51" fmla="*/ 265 h 1817"/>
                  <a:gd name="T52" fmla="*/ 16 w 303"/>
                  <a:gd name="T53" fmla="*/ 275 h 1817"/>
                  <a:gd name="T54" fmla="*/ 19 w 303"/>
                  <a:gd name="T55" fmla="*/ 285 h 1817"/>
                  <a:gd name="T56" fmla="*/ 23 w 303"/>
                  <a:gd name="T57" fmla="*/ 295 h 1817"/>
                  <a:gd name="T58" fmla="*/ 27 w 303"/>
                  <a:gd name="T59" fmla="*/ 305 h 1817"/>
                  <a:gd name="T60" fmla="*/ 32 w 303"/>
                  <a:gd name="T61" fmla="*/ 315 h 1817"/>
                  <a:gd name="T62" fmla="*/ 37 w 303"/>
                  <a:gd name="T63" fmla="*/ 324 h 1817"/>
                  <a:gd name="T64" fmla="*/ 42 w 303"/>
                  <a:gd name="T65" fmla="*/ 333 h 1817"/>
                  <a:gd name="T66" fmla="*/ 47 w 303"/>
                  <a:gd name="T67" fmla="*/ 343 h 18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3" h="1817">
                    <a:moveTo>
                      <a:pt x="303" y="0"/>
                    </a:moveTo>
                    <a:lnTo>
                      <a:pt x="286" y="23"/>
                    </a:lnTo>
                    <a:lnTo>
                      <a:pt x="269" y="46"/>
                    </a:lnTo>
                    <a:lnTo>
                      <a:pt x="253" y="70"/>
                    </a:lnTo>
                    <a:lnTo>
                      <a:pt x="238" y="95"/>
                    </a:lnTo>
                    <a:lnTo>
                      <a:pt x="222" y="119"/>
                    </a:lnTo>
                    <a:lnTo>
                      <a:pt x="207" y="143"/>
                    </a:lnTo>
                    <a:lnTo>
                      <a:pt x="194" y="168"/>
                    </a:lnTo>
                    <a:lnTo>
                      <a:pt x="180" y="193"/>
                    </a:lnTo>
                    <a:lnTo>
                      <a:pt x="166" y="219"/>
                    </a:lnTo>
                    <a:lnTo>
                      <a:pt x="154" y="244"/>
                    </a:lnTo>
                    <a:lnTo>
                      <a:pt x="141" y="270"/>
                    </a:lnTo>
                    <a:lnTo>
                      <a:pt x="130" y="296"/>
                    </a:lnTo>
                    <a:lnTo>
                      <a:pt x="118" y="323"/>
                    </a:lnTo>
                    <a:lnTo>
                      <a:pt x="107" y="349"/>
                    </a:lnTo>
                    <a:lnTo>
                      <a:pt x="97" y="375"/>
                    </a:lnTo>
                    <a:lnTo>
                      <a:pt x="88" y="402"/>
                    </a:lnTo>
                    <a:lnTo>
                      <a:pt x="78" y="430"/>
                    </a:lnTo>
                    <a:lnTo>
                      <a:pt x="69" y="457"/>
                    </a:lnTo>
                    <a:lnTo>
                      <a:pt x="60" y="484"/>
                    </a:lnTo>
                    <a:lnTo>
                      <a:pt x="53" y="512"/>
                    </a:lnTo>
                    <a:lnTo>
                      <a:pt x="46" y="540"/>
                    </a:lnTo>
                    <a:lnTo>
                      <a:pt x="39" y="567"/>
                    </a:lnTo>
                    <a:lnTo>
                      <a:pt x="33" y="596"/>
                    </a:lnTo>
                    <a:lnTo>
                      <a:pt x="27" y="623"/>
                    </a:lnTo>
                    <a:lnTo>
                      <a:pt x="22" y="652"/>
                    </a:lnTo>
                    <a:lnTo>
                      <a:pt x="17" y="680"/>
                    </a:lnTo>
                    <a:lnTo>
                      <a:pt x="13" y="708"/>
                    </a:lnTo>
                    <a:lnTo>
                      <a:pt x="10" y="737"/>
                    </a:lnTo>
                    <a:lnTo>
                      <a:pt x="7" y="765"/>
                    </a:lnTo>
                    <a:lnTo>
                      <a:pt x="5" y="793"/>
                    </a:lnTo>
                    <a:lnTo>
                      <a:pt x="3" y="823"/>
                    </a:lnTo>
                    <a:lnTo>
                      <a:pt x="1" y="851"/>
                    </a:lnTo>
                    <a:lnTo>
                      <a:pt x="0" y="880"/>
                    </a:lnTo>
                    <a:lnTo>
                      <a:pt x="0" y="908"/>
                    </a:lnTo>
                    <a:lnTo>
                      <a:pt x="0" y="937"/>
                    </a:lnTo>
                    <a:lnTo>
                      <a:pt x="1" y="966"/>
                    </a:lnTo>
                    <a:lnTo>
                      <a:pt x="3" y="994"/>
                    </a:lnTo>
                    <a:lnTo>
                      <a:pt x="5" y="1022"/>
                    </a:lnTo>
                    <a:lnTo>
                      <a:pt x="7" y="1051"/>
                    </a:lnTo>
                    <a:lnTo>
                      <a:pt x="10" y="1080"/>
                    </a:lnTo>
                    <a:lnTo>
                      <a:pt x="13" y="1109"/>
                    </a:lnTo>
                    <a:lnTo>
                      <a:pt x="17" y="1137"/>
                    </a:lnTo>
                    <a:lnTo>
                      <a:pt x="22" y="1165"/>
                    </a:lnTo>
                    <a:lnTo>
                      <a:pt x="27" y="1193"/>
                    </a:lnTo>
                    <a:lnTo>
                      <a:pt x="33" y="1221"/>
                    </a:lnTo>
                    <a:lnTo>
                      <a:pt x="39" y="1249"/>
                    </a:lnTo>
                    <a:lnTo>
                      <a:pt x="46" y="1277"/>
                    </a:lnTo>
                    <a:lnTo>
                      <a:pt x="53" y="1305"/>
                    </a:lnTo>
                    <a:lnTo>
                      <a:pt x="60" y="1332"/>
                    </a:lnTo>
                    <a:lnTo>
                      <a:pt x="69" y="1360"/>
                    </a:lnTo>
                    <a:lnTo>
                      <a:pt x="78" y="1387"/>
                    </a:lnTo>
                    <a:lnTo>
                      <a:pt x="88" y="1414"/>
                    </a:lnTo>
                    <a:lnTo>
                      <a:pt x="97" y="1441"/>
                    </a:lnTo>
                    <a:lnTo>
                      <a:pt x="107" y="1468"/>
                    </a:lnTo>
                    <a:lnTo>
                      <a:pt x="118" y="1494"/>
                    </a:lnTo>
                    <a:lnTo>
                      <a:pt x="130" y="1521"/>
                    </a:lnTo>
                    <a:lnTo>
                      <a:pt x="141" y="1547"/>
                    </a:lnTo>
                    <a:lnTo>
                      <a:pt x="154" y="1572"/>
                    </a:lnTo>
                    <a:lnTo>
                      <a:pt x="166" y="1598"/>
                    </a:lnTo>
                    <a:lnTo>
                      <a:pt x="180" y="1624"/>
                    </a:lnTo>
                    <a:lnTo>
                      <a:pt x="194" y="1649"/>
                    </a:lnTo>
                    <a:lnTo>
                      <a:pt x="207" y="1674"/>
                    </a:lnTo>
                    <a:lnTo>
                      <a:pt x="222" y="1698"/>
                    </a:lnTo>
                    <a:lnTo>
                      <a:pt x="238" y="1722"/>
                    </a:lnTo>
                    <a:lnTo>
                      <a:pt x="253" y="1746"/>
                    </a:lnTo>
                    <a:lnTo>
                      <a:pt x="269" y="1770"/>
                    </a:lnTo>
                    <a:lnTo>
                      <a:pt x="286" y="1794"/>
                    </a:lnTo>
                    <a:lnTo>
                      <a:pt x="303" y="1817"/>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3" name="未知"/>
              <p:cNvSpPr>
                <a:spLocks/>
              </p:cNvSpPr>
              <p:nvPr/>
            </p:nvSpPr>
            <p:spPr bwMode="auto">
              <a:xfrm>
                <a:off x="667" y="697"/>
                <a:ext cx="50" cy="347"/>
              </a:xfrm>
              <a:custGeom>
                <a:avLst/>
                <a:gdLst>
                  <a:gd name="T0" fmla="*/ 3 w 302"/>
                  <a:gd name="T1" fmla="*/ 343 h 1817"/>
                  <a:gd name="T2" fmla="*/ 8 w 302"/>
                  <a:gd name="T3" fmla="*/ 333 h 1817"/>
                  <a:gd name="T4" fmla="*/ 13 w 302"/>
                  <a:gd name="T5" fmla="*/ 324 h 1817"/>
                  <a:gd name="T6" fmla="*/ 18 w 302"/>
                  <a:gd name="T7" fmla="*/ 315 h 1817"/>
                  <a:gd name="T8" fmla="*/ 23 w 302"/>
                  <a:gd name="T9" fmla="*/ 305 h 1817"/>
                  <a:gd name="T10" fmla="*/ 26 w 302"/>
                  <a:gd name="T11" fmla="*/ 295 h 1817"/>
                  <a:gd name="T12" fmla="*/ 30 w 302"/>
                  <a:gd name="T13" fmla="*/ 285 h 1817"/>
                  <a:gd name="T14" fmla="*/ 34 w 302"/>
                  <a:gd name="T15" fmla="*/ 275 h 1817"/>
                  <a:gd name="T16" fmla="*/ 37 w 302"/>
                  <a:gd name="T17" fmla="*/ 265 h 1817"/>
                  <a:gd name="T18" fmla="*/ 40 w 302"/>
                  <a:gd name="T19" fmla="*/ 254 h 1817"/>
                  <a:gd name="T20" fmla="*/ 42 w 302"/>
                  <a:gd name="T21" fmla="*/ 244 h 1817"/>
                  <a:gd name="T22" fmla="*/ 45 w 302"/>
                  <a:gd name="T23" fmla="*/ 233 h 1817"/>
                  <a:gd name="T24" fmla="*/ 46 w 302"/>
                  <a:gd name="T25" fmla="*/ 222 h 1817"/>
                  <a:gd name="T26" fmla="*/ 48 w 302"/>
                  <a:gd name="T27" fmla="*/ 212 h 1817"/>
                  <a:gd name="T28" fmla="*/ 49 w 302"/>
                  <a:gd name="T29" fmla="*/ 201 h 1817"/>
                  <a:gd name="T30" fmla="*/ 50 w 302"/>
                  <a:gd name="T31" fmla="*/ 190 h 1817"/>
                  <a:gd name="T32" fmla="*/ 50 w 302"/>
                  <a:gd name="T33" fmla="*/ 179 h 1817"/>
                  <a:gd name="T34" fmla="*/ 50 w 302"/>
                  <a:gd name="T35" fmla="*/ 168 h 1817"/>
                  <a:gd name="T36" fmla="*/ 50 w 302"/>
                  <a:gd name="T37" fmla="*/ 157 h 1817"/>
                  <a:gd name="T38" fmla="*/ 49 w 302"/>
                  <a:gd name="T39" fmla="*/ 146 h 1817"/>
                  <a:gd name="T40" fmla="*/ 48 w 302"/>
                  <a:gd name="T41" fmla="*/ 135 h 1817"/>
                  <a:gd name="T42" fmla="*/ 46 w 302"/>
                  <a:gd name="T43" fmla="*/ 125 h 1817"/>
                  <a:gd name="T44" fmla="*/ 45 w 302"/>
                  <a:gd name="T45" fmla="*/ 114 h 1817"/>
                  <a:gd name="T46" fmla="*/ 42 w 302"/>
                  <a:gd name="T47" fmla="*/ 103 h 1817"/>
                  <a:gd name="T48" fmla="*/ 40 w 302"/>
                  <a:gd name="T49" fmla="*/ 92 h 1817"/>
                  <a:gd name="T50" fmla="*/ 37 w 302"/>
                  <a:gd name="T51" fmla="*/ 82 h 1817"/>
                  <a:gd name="T52" fmla="*/ 34 w 302"/>
                  <a:gd name="T53" fmla="*/ 72 h 1817"/>
                  <a:gd name="T54" fmla="*/ 30 w 302"/>
                  <a:gd name="T55" fmla="*/ 62 h 1817"/>
                  <a:gd name="T56" fmla="*/ 26 w 302"/>
                  <a:gd name="T57" fmla="*/ 52 h 1817"/>
                  <a:gd name="T58" fmla="*/ 23 w 302"/>
                  <a:gd name="T59" fmla="*/ 42 h 1817"/>
                  <a:gd name="T60" fmla="*/ 18 w 302"/>
                  <a:gd name="T61" fmla="*/ 32 h 1817"/>
                  <a:gd name="T62" fmla="*/ 13 w 302"/>
                  <a:gd name="T63" fmla="*/ 23 h 1817"/>
                  <a:gd name="T64" fmla="*/ 8 w 302"/>
                  <a:gd name="T65" fmla="*/ 13 h 1817"/>
                  <a:gd name="T66" fmla="*/ 3 w 302"/>
                  <a:gd name="T67" fmla="*/ 4 h 18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2" h="1817">
                    <a:moveTo>
                      <a:pt x="0" y="1817"/>
                    </a:moveTo>
                    <a:lnTo>
                      <a:pt x="16" y="1794"/>
                    </a:lnTo>
                    <a:lnTo>
                      <a:pt x="33" y="1770"/>
                    </a:lnTo>
                    <a:lnTo>
                      <a:pt x="49" y="1746"/>
                    </a:lnTo>
                    <a:lnTo>
                      <a:pt x="65" y="1722"/>
                    </a:lnTo>
                    <a:lnTo>
                      <a:pt x="79" y="1698"/>
                    </a:lnTo>
                    <a:lnTo>
                      <a:pt x="94" y="1674"/>
                    </a:lnTo>
                    <a:lnTo>
                      <a:pt x="109" y="1649"/>
                    </a:lnTo>
                    <a:lnTo>
                      <a:pt x="122" y="1624"/>
                    </a:lnTo>
                    <a:lnTo>
                      <a:pt x="136" y="1598"/>
                    </a:lnTo>
                    <a:lnTo>
                      <a:pt x="149" y="1572"/>
                    </a:lnTo>
                    <a:lnTo>
                      <a:pt x="160" y="1547"/>
                    </a:lnTo>
                    <a:lnTo>
                      <a:pt x="173" y="1521"/>
                    </a:lnTo>
                    <a:lnTo>
                      <a:pt x="183" y="1494"/>
                    </a:lnTo>
                    <a:lnTo>
                      <a:pt x="195" y="1468"/>
                    </a:lnTo>
                    <a:lnTo>
                      <a:pt x="205" y="1441"/>
                    </a:lnTo>
                    <a:lnTo>
                      <a:pt x="215" y="1414"/>
                    </a:lnTo>
                    <a:lnTo>
                      <a:pt x="224" y="1387"/>
                    </a:lnTo>
                    <a:lnTo>
                      <a:pt x="233" y="1360"/>
                    </a:lnTo>
                    <a:lnTo>
                      <a:pt x="241" y="1332"/>
                    </a:lnTo>
                    <a:lnTo>
                      <a:pt x="248" y="1305"/>
                    </a:lnTo>
                    <a:lnTo>
                      <a:pt x="256" y="1277"/>
                    </a:lnTo>
                    <a:lnTo>
                      <a:pt x="263" y="1249"/>
                    </a:lnTo>
                    <a:lnTo>
                      <a:pt x="269" y="1221"/>
                    </a:lnTo>
                    <a:lnTo>
                      <a:pt x="275" y="1193"/>
                    </a:lnTo>
                    <a:lnTo>
                      <a:pt x="280" y="1165"/>
                    </a:lnTo>
                    <a:lnTo>
                      <a:pt x="284" y="1137"/>
                    </a:lnTo>
                    <a:lnTo>
                      <a:pt x="288" y="1109"/>
                    </a:lnTo>
                    <a:lnTo>
                      <a:pt x="291" y="1080"/>
                    </a:lnTo>
                    <a:lnTo>
                      <a:pt x="295" y="1051"/>
                    </a:lnTo>
                    <a:lnTo>
                      <a:pt x="298" y="1022"/>
                    </a:lnTo>
                    <a:lnTo>
                      <a:pt x="299" y="994"/>
                    </a:lnTo>
                    <a:lnTo>
                      <a:pt x="301" y="966"/>
                    </a:lnTo>
                    <a:lnTo>
                      <a:pt x="301" y="937"/>
                    </a:lnTo>
                    <a:lnTo>
                      <a:pt x="302" y="908"/>
                    </a:lnTo>
                    <a:lnTo>
                      <a:pt x="301" y="880"/>
                    </a:lnTo>
                    <a:lnTo>
                      <a:pt x="301" y="851"/>
                    </a:lnTo>
                    <a:lnTo>
                      <a:pt x="299" y="823"/>
                    </a:lnTo>
                    <a:lnTo>
                      <a:pt x="298" y="793"/>
                    </a:lnTo>
                    <a:lnTo>
                      <a:pt x="295" y="765"/>
                    </a:lnTo>
                    <a:lnTo>
                      <a:pt x="291" y="737"/>
                    </a:lnTo>
                    <a:lnTo>
                      <a:pt x="288" y="708"/>
                    </a:lnTo>
                    <a:lnTo>
                      <a:pt x="284" y="680"/>
                    </a:lnTo>
                    <a:lnTo>
                      <a:pt x="280" y="652"/>
                    </a:lnTo>
                    <a:lnTo>
                      <a:pt x="275" y="623"/>
                    </a:lnTo>
                    <a:lnTo>
                      <a:pt x="269" y="596"/>
                    </a:lnTo>
                    <a:lnTo>
                      <a:pt x="263" y="567"/>
                    </a:lnTo>
                    <a:lnTo>
                      <a:pt x="256" y="540"/>
                    </a:lnTo>
                    <a:lnTo>
                      <a:pt x="248" y="512"/>
                    </a:lnTo>
                    <a:lnTo>
                      <a:pt x="241" y="484"/>
                    </a:lnTo>
                    <a:lnTo>
                      <a:pt x="233" y="457"/>
                    </a:lnTo>
                    <a:lnTo>
                      <a:pt x="224" y="430"/>
                    </a:lnTo>
                    <a:lnTo>
                      <a:pt x="215" y="402"/>
                    </a:lnTo>
                    <a:lnTo>
                      <a:pt x="205" y="375"/>
                    </a:lnTo>
                    <a:lnTo>
                      <a:pt x="195" y="349"/>
                    </a:lnTo>
                    <a:lnTo>
                      <a:pt x="183" y="323"/>
                    </a:lnTo>
                    <a:lnTo>
                      <a:pt x="173" y="296"/>
                    </a:lnTo>
                    <a:lnTo>
                      <a:pt x="160" y="270"/>
                    </a:lnTo>
                    <a:lnTo>
                      <a:pt x="149" y="244"/>
                    </a:lnTo>
                    <a:lnTo>
                      <a:pt x="136" y="219"/>
                    </a:lnTo>
                    <a:lnTo>
                      <a:pt x="122" y="193"/>
                    </a:lnTo>
                    <a:lnTo>
                      <a:pt x="109" y="168"/>
                    </a:lnTo>
                    <a:lnTo>
                      <a:pt x="94" y="143"/>
                    </a:lnTo>
                    <a:lnTo>
                      <a:pt x="79" y="119"/>
                    </a:lnTo>
                    <a:lnTo>
                      <a:pt x="65" y="95"/>
                    </a:lnTo>
                    <a:lnTo>
                      <a:pt x="49" y="70"/>
                    </a:lnTo>
                    <a:lnTo>
                      <a:pt x="33" y="46"/>
                    </a:lnTo>
                    <a:lnTo>
                      <a:pt x="16" y="23"/>
                    </a:lnTo>
                    <a:lnTo>
                      <a:pt x="0" y="0"/>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444" name="Group 178"/>
              <p:cNvGrpSpPr>
                <a:grpSpLocks/>
              </p:cNvGrpSpPr>
              <p:nvPr/>
            </p:nvGrpSpPr>
            <p:grpSpPr bwMode="auto">
              <a:xfrm>
                <a:off x="117" y="351"/>
                <a:ext cx="599" cy="173"/>
                <a:chOff x="0" y="0"/>
                <a:chExt cx="599" cy="173"/>
              </a:xfrm>
            </p:grpSpPr>
            <p:sp>
              <p:nvSpPr>
                <p:cNvPr id="16452" name="Line 179"/>
                <p:cNvSpPr>
                  <a:spLocks noChangeShapeType="1"/>
                </p:cNvSpPr>
                <p:nvPr/>
              </p:nvSpPr>
              <p:spPr bwMode="auto">
                <a:xfrm flipH="1" flipV="1">
                  <a:off x="0" y="87"/>
                  <a:ext cx="74" cy="86"/>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3" name="Line 180"/>
                <p:cNvSpPr>
                  <a:spLocks noChangeShapeType="1"/>
                </p:cNvSpPr>
                <p:nvPr/>
              </p:nvSpPr>
              <p:spPr bwMode="auto">
                <a:xfrm flipH="1" flipV="1">
                  <a:off x="2" y="0"/>
                  <a:ext cx="149" cy="173"/>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4" name="Line 181"/>
                <p:cNvSpPr>
                  <a:spLocks noChangeShapeType="1"/>
                </p:cNvSpPr>
                <p:nvPr/>
              </p:nvSpPr>
              <p:spPr bwMode="auto">
                <a:xfrm flipH="1" flipV="1">
                  <a:off x="79" y="0"/>
                  <a:ext cx="151" cy="173"/>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5" name="Line 182"/>
                <p:cNvSpPr>
                  <a:spLocks noChangeShapeType="1"/>
                </p:cNvSpPr>
                <p:nvPr/>
              </p:nvSpPr>
              <p:spPr bwMode="auto">
                <a:xfrm flipH="1" flipV="1">
                  <a:off x="157" y="0"/>
                  <a:ext cx="150" cy="173"/>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6" name="Line 183"/>
                <p:cNvSpPr>
                  <a:spLocks noChangeShapeType="1"/>
                </p:cNvSpPr>
                <p:nvPr/>
              </p:nvSpPr>
              <p:spPr bwMode="auto">
                <a:xfrm flipH="1" flipV="1">
                  <a:off x="235" y="0"/>
                  <a:ext cx="150" cy="173"/>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7" name="Line 184"/>
                <p:cNvSpPr>
                  <a:spLocks noChangeShapeType="1"/>
                </p:cNvSpPr>
                <p:nvPr/>
              </p:nvSpPr>
              <p:spPr bwMode="auto">
                <a:xfrm flipH="1" flipV="1">
                  <a:off x="313" y="0"/>
                  <a:ext cx="150" cy="173"/>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8" name="Line 185"/>
                <p:cNvSpPr>
                  <a:spLocks noChangeShapeType="1"/>
                </p:cNvSpPr>
                <p:nvPr/>
              </p:nvSpPr>
              <p:spPr bwMode="auto">
                <a:xfrm flipH="1" flipV="1">
                  <a:off x="390" y="0"/>
                  <a:ext cx="151" cy="173"/>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9" name="Line 186"/>
                <p:cNvSpPr>
                  <a:spLocks noChangeShapeType="1"/>
                </p:cNvSpPr>
                <p:nvPr/>
              </p:nvSpPr>
              <p:spPr bwMode="auto">
                <a:xfrm flipH="1" flipV="1">
                  <a:off x="468" y="0"/>
                  <a:ext cx="131" cy="150"/>
                </a:xfrm>
                <a:prstGeom prst="line">
                  <a:avLst/>
                </a:prstGeom>
                <a:noFill/>
                <a:ln w="63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45" name="Line 187"/>
              <p:cNvSpPr>
                <a:spLocks noChangeShapeType="1"/>
              </p:cNvSpPr>
              <p:nvPr/>
            </p:nvSpPr>
            <p:spPr bwMode="auto">
              <a:xfrm flipH="1" flipV="1">
                <a:off x="663" y="351"/>
                <a:ext cx="13" cy="14"/>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6" name="Line 188"/>
              <p:cNvSpPr>
                <a:spLocks noChangeShapeType="1"/>
              </p:cNvSpPr>
              <p:nvPr/>
            </p:nvSpPr>
            <p:spPr bwMode="auto">
              <a:xfrm flipH="1" flipV="1">
                <a:off x="631" y="967"/>
                <a:ext cx="48" cy="5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7" name="Line 189"/>
              <p:cNvSpPr>
                <a:spLocks noChangeShapeType="1"/>
              </p:cNvSpPr>
              <p:nvPr/>
            </p:nvSpPr>
            <p:spPr bwMode="auto">
              <a:xfrm flipH="1" flipV="1">
                <a:off x="617" y="877"/>
                <a:ext cx="84" cy="9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8" name="Line 190"/>
              <p:cNvSpPr>
                <a:spLocks noChangeShapeType="1"/>
              </p:cNvSpPr>
              <p:nvPr/>
            </p:nvSpPr>
            <p:spPr bwMode="auto">
              <a:xfrm flipH="1" flipV="1">
                <a:off x="623" y="809"/>
                <a:ext cx="91" cy="10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9" name="Line 191"/>
              <p:cNvSpPr>
                <a:spLocks noChangeShapeType="1"/>
              </p:cNvSpPr>
              <p:nvPr/>
            </p:nvSpPr>
            <p:spPr bwMode="auto">
              <a:xfrm flipH="1" flipV="1">
                <a:off x="638" y="755"/>
                <a:ext cx="78" cy="9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0" name="Line 192"/>
              <p:cNvSpPr>
                <a:spLocks noChangeShapeType="1"/>
              </p:cNvSpPr>
              <p:nvPr/>
            </p:nvSpPr>
            <p:spPr bwMode="auto">
              <a:xfrm flipH="1" flipV="1">
                <a:off x="660" y="707"/>
                <a:ext cx="31" cy="3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1" name="Line 193"/>
              <p:cNvSpPr>
                <a:spLocks noChangeShapeType="1"/>
              </p:cNvSpPr>
              <p:nvPr/>
            </p:nvSpPr>
            <p:spPr bwMode="auto">
              <a:xfrm flipV="1">
                <a:off x="326" y="190"/>
                <a:ext cx="120" cy="22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393" name="Group 194"/>
            <p:cNvGrpSpPr>
              <a:grpSpLocks/>
            </p:cNvGrpSpPr>
            <p:nvPr/>
          </p:nvGrpSpPr>
          <p:grpSpPr bwMode="auto">
            <a:xfrm>
              <a:off x="2928" y="294"/>
              <a:ext cx="1090" cy="1577"/>
              <a:chOff x="0" y="0"/>
              <a:chExt cx="1090" cy="1577"/>
            </a:xfrm>
          </p:grpSpPr>
          <p:sp>
            <p:nvSpPr>
              <p:cNvPr id="17603" name="Rectangle 195"/>
              <p:cNvSpPr>
                <a:spLocks noChangeArrowheads="1"/>
              </p:cNvSpPr>
              <p:nvPr/>
            </p:nvSpPr>
            <p:spPr bwMode="auto">
              <a:xfrm>
                <a:off x="0" y="1386"/>
                <a:ext cx="1090"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轴最大极限尺寸</a:t>
                </a:r>
                <a:endParaRPr lang="zh-CN" altLang="en-US" b="1">
                  <a:effectLst>
                    <a:outerShdw blurRad="38100" dist="38100" dir="2700000" algn="tl">
                      <a:srgbClr val="C0C0C0"/>
                    </a:outerShdw>
                  </a:effectLst>
                  <a:latin typeface="Times New Roman" panose="02020603050405020304" pitchFamily="18" charset="0"/>
                </a:endParaRPr>
              </a:p>
            </p:txBody>
          </p:sp>
          <p:grpSp>
            <p:nvGrpSpPr>
              <p:cNvPr id="16417" name="Group 196"/>
              <p:cNvGrpSpPr>
                <a:grpSpLocks/>
              </p:cNvGrpSpPr>
              <p:nvPr/>
            </p:nvGrpSpPr>
            <p:grpSpPr bwMode="auto">
              <a:xfrm>
                <a:off x="48" y="0"/>
                <a:ext cx="628" cy="1326"/>
                <a:chOff x="0" y="0"/>
                <a:chExt cx="628" cy="1326"/>
              </a:xfrm>
            </p:grpSpPr>
            <p:sp>
              <p:nvSpPr>
                <p:cNvPr id="16418" name="Line 197"/>
                <p:cNvSpPr>
                  <a:spLocks noChangeShapeType="1"/>
                </p:cNvSpPr>
                <p:nvPr/>
              </p:nvSpPr>
              <p:spPr bwMode="auto">
                <a:xfrm>
                  <a:off x="628" y="0"/>
                  <a:ext cx="0" cy="2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9" name="Line 198"/>
                <p:cNvSpPr>
                  <a:spLocks noChangeShapeType="1"/>
                </p:cNvSpPr>
                <p:nvPr/>
              </p:nvSpPr>
              <p:spPr bwMode="auto">
                <a:xfrm>
                  <a:off x="628" y="930"/>
                  <a:ext cx="0" cy="23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0" name="未知"/>
                <p:cNvSpPr>
                  <a:spLocks/>
                </p:cNvSpPr>
                <p:nvPr/>
              </p:nvSpPr>
              <p:spPr bwMode="auto">
                <a:xfrm>
                  <a:off x="165" y="144"/>
                  <a:ext cx="262" cy="878"/>
                </a:xfrm>
                <a:custGeom>
                  <a:avLst/>
                  <a:gdLst>
                    <a:gd name="T0" fmla="*/ 254 w 1586"/>
                    <a:gd name="T1" fmla="*/ 77 h 4602"/>
                    <a:gd name="T2" fmla="*/ 243 w 1586"/>
                    <a:gd name="T3" fmla="*/ 59 h 4602"/>
                    <a:gd name="T4" fmla="*/ 232 w 1586"/>
                    <a:gd name="T5" fmla="*/ 43 h 4602"/>
                    <a:gd name="T6" fmla="*/ 221 w 1586"/>
                    <a:gd name="T7" fmla="*/ 29 h 4602"/>
                    <a:gd name="T8" fmla="*/ 209 w 1586"/>
                    <a:gd name="T9" fmla="*/ 19 h 4602"/>
                    <a:gd name="T10" fmla="*/ 197 w 1586"/>
                    <a:gd name="T11" fmla="*/ 10 h 4602"/>
                    <a:gd name="T12" fmla="*/ 185 w 1586"/>
                    <a:gd name="T13" fmla="*/ 4 h 4602"/>
                    <a:gd name="T14" fmla="*/ 172 w 1586"/>
                    <a:gd name="T15" fmla="*/ 1 h 4602"/>
                    <a:gd name="T16" fmla="*/ 160 w 1586"/>
                    <a:gd name="T17" fmla="*/ 0 h 4602"/>
                    <a:gd name="T18" fmla="*/ 147 w 1586"/>
                    <a:gd name="T19" fmla="*/ 2 h 4602"/>
                    <a:gd name="T20" fmla="*/ 135 w 1586"/>
                    <a:gd name="T21" fmla="*/ 6 h 4602"/>
                    <a:gd name="T22" fmla="*/ 123 w 1586"/>
                    <a:gd name="T23" fmla="*/ 13 h 4602"/>
                    <a:gd name="T24" fmla="*/ 111 w 1586"/>
                    <a:gd name="T25" fmla="*/ 23 h 4602"/>
                    <a:gd name="T26" fmla="*/ 99 w 1586"/>
                    <a:gd name="T27" fmla="*/ 35 h 4602"/>
                    <a:gd name="T28" fmla="*/ 88 w 1586"/>
                    <a:gd name="T29" fmla="*/ 49 h 4602"/>
                    <a:gd name="T30" fmla="*/ 77 w 1586"/>
                    <a:gd name="T31" fmla="*/ 66 h 4602"/>
                    <a:gd name="T32" fmla="*/ 66 w 1586"/>
                    <a:gd name="T33" fmla="*/ 85 h 4602"/>
                    <a:gd name="T34" fmla="*/ 57 w 1586"/>
                    <a:gd name="T35" fmla="*/ 106 h 4602"/>
                    <a:gd name="T36" fmla="*/ 47 w 1586"/>
                    <a:gd name="T37" fmla="*/ 129 h 4602"/>
                    <a:gd name="T38" fmla="*/ 39 w 1586"/>
                    <a:gd name="T39" fmla="*/ 154 h 4602"/>
                    <a:gd name="T40" fmla="*/ 31 w 1586"/>
                    <a:gd name="T41" fmla="*/ 180 h 4602"/>
                    <a:gd name="T42" fmla="*/ 24 w 1586"/>
                    <a:gd name="T43" fmla="*/ 208 h 4602"/>
                    <a:gd name="T44" fmla="*/ 18 w 1586"/>
                    <a:gd name="T45" fmla="*/ 238 h 4602"/>
                    <a:gd name="T46" fmla="*/ 13 w 1586"/>
                    <a:gd name="T47" fmla="*/ 268 h 4602"/>
                    <a:gd name="T48" fmla="*/ 8 w 1586"/>
                    <a:gd name="T49" fmla="*/ 300 h 4602"/>
                    <a:gd name="T50" fmla="*/ 5 w 1586"/>
                    <a:gd name="T51" fmla="*/ 332 h 4602"/>
                    <a:gd name="T52" fmla="*/ 2 w 1586"/>
                    <a:gd name="T53" fmla="*/ 365 h 4602"/>
                    <a:gd name="T54" fmla="*/ 1 w 1586"/>
                    <a:gd name="T55" fmla="*/ 399 h 4602"/>
                    <a:gd name="T56" fmla="*/ 0 w 1586"/>
                    <a:gd name="T57" fmla="*/ 432 h 4602"/>
                    <a:gd name="T58" fmla="*/ 0 w 1586"/>
                    <a:gd name="T59" fmla="*/ 466 h 4602"/>
                    <a:gd name="T60" fmla="*/ 1 w 1586"/>
                    <a:gd name="T61" fmla="*/ 499 h 4602"/>
                    <a:gd name="T62" fmla="*/ 4 w 1586"/>
                    <a:gd name="T63" fmla="*/ 533 h 4602"/>
                    <a:gd name="T64" fmla="*/ 7 w 1586"/>
                    <a:gd name="T65" fmla="*/ 565 h 4602"/>
                    <a:gd name="T66" fmla="*/ 11 w 1586"/>
                    <a:gd name="T67" fmla="*/ 598 h 4602"/>
                    <a:gd name="T68" fmla="*/ 16 w 1586"/>
                    <a:gd name="T69" fmla="*/ 628 h 4602"/>
                    <a:gd name="T70" fmla="*/ 22 w 1586"/>
                    <a:gd name="T71" fmla="*/ 658 h 4602"/>
                    <a:gd name="T72" fmla="*/ 28 w 1586"/>
                    <a:gd name="T73" fmla="*/ 687 h 4602"/>
                    <a:gd name="T74" fmla="*/ 36 w 1586"/>
                    <a:gd name="T75" fmla="*/ 714 h 4602"/>
                    <a:gd name="T76" fmla="*/ 44 w 1586"/>
                    <a:gd name="T77" fmla="*/ 739 h 4602"/>
                    <a:gd name="T78" fmla="*/ 53 w 1586"/>
                    <a:gd name="T79" fmla="*/ 763 h 4602"/>
                    <a:gd name="T80" fmla="*/ 62 w 1586"/>
                    <a:gd name="T81" fmla="*/ 785 h 4602"/>
                    <a:gd name="T82" fmla="*/ 73 w 1586"/>
                    <a:gd name="T83" fmla="*/ 805 h 4602"/>
                    <a:gd name="T84" fmla="*/ 83 w 1586"/>
                    <a:gd name="T85" fmla="*/ 822 h 4602"/>
                    <a:gd name="T86" fmla="*/ 94 w 1586"/>
                    <a:gd name="T87" fmla="*/ 838 h 4602"/>
                    <a:gd name="T88" fmla="*/ 106 w 1586"/>
                    <a:gd name="T89" fmla="*/ 851 h 4602"/>
                    <a:gd name="T90" fmla="*/ 118 w 1586"/>
                    <a:gd name="T91" fmla="*/ 861 h 4602"/>
                    <a:gd name="T92" fmla="*/ 130 w 1586"/>
                    <a:gd name="T93" fmla="*/ 869 h 4602"/>
                    <a:gd name="T94" fmla="*/ 142 w 1586"/>
                    <a:gd name="T95" fmla="*/ 875 h 4602"/>
                    <a:gd name="T96" fmla="*/ 155 w 1586"/>
                    <a:gd name="T97" fmla="*/ 877 h 4602"/>
                    <a:gd name="T98" fmla="*/ 167 w 1586"/>
                    <a:gd name="T99" fmla="*/ 878 h 4602"/>
                    <a:gd name="T100" fmla="*/ 180 w 1586"/>
                    <a:gd name="T101" fmla="*/ 876 h 4602"/>
                    <a:gd name="T102" fmla="*/ 192 w 1586"/>
                    <a:gd name="T103" fmla="*/ 871 h 4602"/>
                    <a:gd name="T104" fmla="*/ 204 w 1586"/>
                    <a:gd name="T105" fmla="*/ 863 h 4602"/>
                    <a:gd name="T106" fmla="*/ 216 w 1586"/>
                    <a:gd name="T107" fmla="*/ 853 h 4602"/>
                    <a:gd name="T108" fmla="*/ 228 w 1586"/>
                    <a:gd name="T109" fmla="*/ 841 h 4602"/>
                    <a:gd name="T110" fmla="*/ 239 w 1586"/>
                    <a:gd name="T111" fmla="*/ 826 h 4602"/>
                    <a:gd name="T112" fmla="*/ 250 w 1586"/>
                    <a:gd name="T113" fmla="*/ 809 h 4602"/>
                    <a:gd name="T114" fmla="*/ 260 w 1586"/>
                    <a:gd name="T115" fmla="*/ 790 h 4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86" h="4602">
                      <a:moveTo>
                        <a:pt x="1586" y="484"/>
                      </a:moveTo>
                      <a:lnTo>
                        <a:pt x="1575" y="463"/>
                      </a:lnTo>
                      <a:lnTo>
                        <a:pt x="1562" y="442"/>
                      </a:lnTo>
                      <a:lnTo>
                        <a:pt x="1551" y="421"/>
                      </a:lnTo>
                      <a:lnTo>
                        <a:pt x="1538" y="401"/>
                      </a:lnTo>
                      <a:lnTo>
                        <a:pt x="1526" y="381"/>
                      </a:lnTo>
                      <a:lnTo>
                        <a:pt x="1513" y="362"/>
                      </a:lnTo>
                      <a:lnTo>
                        <a:pt x="1499" y="343"/>
                      </a:lnTo>
                      <a:lnTo>
                        <a:pt x="1487" y="324"/>
                      </a:lnTo>
                      <a:lnTo>
                        <a:pt x="1474" y="307"/>
                      </a:lnTo>
                      <a:lnTo>
                        <a:pt x="1460" y="290"/>
                      </a:lnTo>
                      <a:lnTo>
                        <a:pt x="1447" y="273"/>
                      </a:lnTo>
                      <a:lnTo>
                        <a:pt x="1434" y="256"/>
                      </a:lnTo>
                      <a:lnTo>
                        <a:pt x="1421" y="240"/>
                      </a:lnTo>
                      <a:lnTo>
                        <a:pt x="1407" y="225"/>
                      </a:lnTo>
                      <a:lnTo>
                        <a:pt x="1393" y="210"/>
                      </a:lnTo>
                      <a:lnTo>
                        <a:pt x="1380" y="195"/>
                      </a:lnTo>
                      <a:lnTo>
                        <a:pt x="1365" y="181"/>
                      </a:lnTo>
                      <a:lnTo>
                        <a:pt x="1351" y="168"/>
                      </a:lnTo>
                      <a:lnTo>
                        <a:pt x="1338" y="154"/>
                      </a:lnTo>
                      <a:lnTo>
                        <a:pt x="1323" y="142"/>
                      </a:lnTo>
                      <a:lnTo>
                        <a:pt x="1309" y="130"/>
                      </a:lnTo>
                      <a:lnTo>
                        <a:pt x="1295" y="118"/>
                      </a:lnTo>
                      <a:lnTo>
                        <a:pt x="1280" y="108"/>
                      </a:lnTo>
                      <a:lnTo>
                        <a:pt x="1265" y="97"/>
                      </a:lnTo>
                      <a:lnTo>
                        <a:pt x="1252" y="87"/>
                      </a:lnTo>
                      <a:lnTo>
                        <a:pt x="1237" y="77"/>
                      </a:lnTo>
                      <a:lnTo>
                        <a:pt x="1222" y="69"/>
                      </a:lnTo>
                      <a:lnTo>
                        <a:pt x="1208" y="61"/>
                      </a:lnTo>
                      <a:lnTo>
                        <a:pt x="1193" y="53"/>
                      </a:lnTo>
                      <a:lnTo>
                        <a:pt x="1177" y="46"/>
                      </a:lnTo>
                      <a:lnTo>
                        <a:pt x="1162" y="39"/>
                      </a:lnTo>
                      <a:lnTo>
                        <a:pt x="1148" y="32"/>
                      </a:lnTo>
                      <a:lnTo>
                        <a:pt x="1133" y="27"/>
                      </a:lnTo>
                      <a:lnTo>
                        <a:pt x="1118" y="22"/>
                      </a:lnTo>
                      <a:lnTo>
                        <a:pt x="1103" y="18"/>
                      </a:lnTo>
                      <a:lnTo>
                        <a:pt x="1088" y="13"/>
                      </a:lnTo>
                      <a:lnTo>
                        <a:pt x="1073" y="10"/>
                      </a:lnTo>
                      <a:lnTo>
                        <a:pt x="1057" y="7"/>
                      </a:lnTo>
                      <a:lnTo>
                        <a:pt x="1043" y="4"/>
                      </a:lnTo>
                      <a:lnTo>
                        <a:pt x="1027" y="3"/>
                      </a:lnTo>
                      <a:lnTo>
                        <a:pt x="1012" y="1"/>
                      </a:lnTo>
                      <a:lnTo>
                        <a:pt x="998" y="1"/>
                      </a:lnTo>
                      <a:lnTo>
                        <a:pt x="982" y="0"/>
                      </a:lnTo>
                      <a:lnTo>
                        <a:pt x="967" y="1"/>
                      </a:lnTo>
                      <a:lnTo>
                        <a:pt x="951" y="2"/>
                      </a:lnTo>
                      <a:lnTo>
                        <a:pt x="937" y="3"/>
                      </a:lnTo>
                      <a:lnTo>
                        <a:pt x="921" y="5"/>
                      </a:lnTo>
                      <a:lnTo>
                        <a:pt x="906" y="7"/>
                      </a:lnTo>
                      <a:lnTo>
                        <a:pt x="892" y="10"/>
                      </a:lnTo>
                      <a:lnTo>
                        <a:pt x="876" y="13"/>
                      </a:lnTo>
                      <a:lnTo>
                        <a:pt x="861" y="18"/>
                      </a:lnTo>
                      <a:lnTo>
                        <a:pt x="847" y="23"/>
                      </a:lnTo>
                      <a:lnTo>
                        <a:pt x="831" y="28"/>
                      </a:lnTo>
                      <a:lnTo>
                        <a:pt x="816" y="33"/>
                      </a:lnTo>
                      <a:lnTo>
                        <a:pt x="801" y="40"/>
                      </a:lnTo>
                      <a:lnTo>
                        <a:pt x="787" y="47"/>
                      </a:lnTo>
                      <a:lnTo>
                        <a:pt x="772" y="54"/>
                      </a:lnTo>
                      <a:lnTo>
                        <a:pt x="757" y="62"/>
                      </a:lnTo>
                      <a:lnTo>
                        <a:pt x="743" y="70"/>
                      </a:lnTo>
                      <a:lnTo>
                        <a:pt x="728" y="80"/>
                      </a:lnTo>
                      <a:lnTo>
                        <a:pt x="713" y="89"/>
                      </a:lnTo>
                      <a:lnTo>
                        <a:pt x="699" y="98"/>
                      </a:lnTo>
                      <a:lnTo>
                        <a:pt x="684" y="109"/>
                      </a:lnTo>
                      <a:lnTo>
                        <a:pt x="669" y="119"/>
                      </a:lnTo>
                      <a:lnTo>
                        <a:pt x="656" y="131"/>
                      </a:lnTo>
                      <a:lnTo>
                        <a:pt x="641" y="144"/>
                      </a:lnTo>
                      <a:lnTo>
                        <a:pt x="627" y="156"/>
                      </a:lnTo>
                      <a:lnTo>
                        <a:pt x="613" y="169"/>
                      </a:lnTo>
                      <a:lnTo>
                        <a:pt x="599" y="183"/>
                      </a:lnTo>
                      <a:lnTo>
                        <a:pt x="585" y="197"/>
                      </a:lnTo>
                      <a:lnTo>
                        <a:pt x="572" y="212"/>
                      </a:lnTo>
                      <a:lnTo>
                        <a:pt x="558" y="227"/>
                      </a:lnTo>
                      <a:lnTo>
                        <a:pt x="544" y="242"/>
                      </a:lnTo>
                      <a:lnTo>
                        <a:pt x="531" y="258"/>
                      </a:lnTo>
                      <a:lnTo>
                        <a:pt x="517" y="275"/>
                      </a:lnTo>
                      <a:lnTo>
                        <a:pt x="503" y="292"/>
                      </a:lnTo>
                      <a:lnTo>
                        <a:pt x="491" y="309"/>
                      </a:lnTo>
                      <a:lnTo>
                        <a:pt x="477" y="328"/>
                      </a:lnTo>
                      <a:lnTo>
                        <a:pt x="465" y="345"/>
                      </a:lnTo>
                      <a:lnTo>
                        <a:pt x="452" y="364"/>
                      </a:lnTo>
                      <a:lnTo>
                        <a:pt x="439" y="384"/>
                      </a:lnTo>
                      <a:lnTo>
                        <a:pt x="427" y="403"/>
                      </a:lnTo>
                      <a:lnTo>
                        <a:pt x="414" y="424"/>
                      </a:lnTo>
                      <a:lnTo>
                        <a:pt x="402" y="444"/>
                      </a:lnTo>
                      <a:lnTo>
                        <a:pt x="390" y="465"/>
                      </a:lnTo>
                      <a:lnTo>
                        <a:pt x="377" y="487"/>
                      </a:lnTo>
                      <a:lnTo>
                        <a:pt x="366" y="509"/>
                      </a:lnTo>
                      <a:lnTo>
                        <a:pt x="354" y="531"/>
                      </a:lnTo>
                      <a:lnTo>
                        <a:pt x="343" y="555"/>
                      </a:lnTo>
                      <a:lnTo>
                        <a:pt x="331" y="578"/>
                      </a:lnTo>
                      <a:lnTo>
                        <a:pt x="320" y="602"/>
                      </a:lnTo>
                      <a:lnTo>
                        <a:pt x="309" y="626"/>
                      </a:lnTo>
                      <a:lnTo>
                        <a:pt x="298" y="650"/>
                      </a:lnTo>
                      <a:lnTo>
                        <a:pt x="287" y="675"/>
                      </a:lnTo>
                      <a:lnTo>
                        <a:pt x="277" y="701"/>
                      </a:lnTo>
                      <a:lnTo>
                        <a:pt x="266" y="726"/>
                      </a:lnTo>
                      <a:lnTo>
                        <a:pt x="256" y="752"/>
                      </a:lnTo>
                      <a:lnTo>
                        <a:pt x="245" y="778"/>
                      </a:lnTo>
                      <a:lnTo>
                        <a:pt x="236" y="805"/>
                      </a:lnTo>
                      <a:lnTo>
                        <a:pt x="226" y="832"/>
                      </a:lnTo>
                      <a:lnTo>
                        <a:pt x="216" y="859"/>
                      </a:lnTo>
                      <a:lnTo>
                        <a:pt x="206" y="887"/>
                      </a:lnTo>
                      <a:lnTo>
                        <a:pt x="198" y="915"/>
                      </a:lnTo>
                      <a:lnTo>
                        <a:pt x="189" y="943"/>
                      </a:lnTo>
                      <a:lnTo>
                        <a:pt x="180" y="973"/>
                      </a:lnTo>
                      <a:lnTo>
                        <a:pt x="171" y="1001"/>
                      </a:lnTo>
                      <a:lnTo>
                        <a:pt x="162" y="1031"/>
                      </a:lnTo>
                      <a:lnTo>
                        <a:pt x="154" y="1060"/>
                      </a:lnTo>
                      <a:lnTo>
                        <a:pt x="147" y="1090"/>
                      </a:lnTo>
                      <a:lnTo>
                        <a:pt x="138" y="1121"/>
                      </a:lnTo>
                      <a:lnTo>
                        <a:pt x="131" y="1151"/>
                      </a:lnTo>
                      <a:lnTo>
                        <a:pt x="123" y="1182"/>
                      </a:lnTo>
                      <a:lnTo>
                        <a:pt x="116" y="1213"/>
                      </a:lnTo>
                      <a:lnTo>
                        <a:pt x="109" y="1245"/>
                      </a:lnTo>
                      <a:lnTo>
                        <a:pt x="102" y="1276"/>
                      </a:lnTo>
                      <a:lnTo>
                        <a:pt x="95" y="1308"/>
                      </a:lnTo>
                      <a:lnTo>
                        <a:pt x="89" y="1339"/>
                      </a:lnTo>
                      <a:lnTo>
                        <a:pt x="83" y="1372"/>
                      </a:lnTo>
                      <a:lnTo>
                        <a:pt x="77" y="1405"/>
                      </a:lnTo>
                      <a:lnTo>
                        <a:pt x="71" y="1437"/>
                      </a:lnTo>
                      <a:lnTo>
                        <a:pt x="66" y="1471"/>
                      </a:lnTo>
                      <a:lnTo>
                        <a:pt x="60" y="1503"/>
                      </a:lnTo>
                      <a:lnTo>
                        <a:pt x="55" y="1537"/>
                      </a:lnTo>
                      <a:lnTo>
                        <a:pt x="50" y="1571"/>
                      </a:lnTo>
                      <a:lnTo>
                        <a:pt x="46" y="1604"/>
                      </a:lnTo>
                      <a:lnTo>
                        <a:pt x="41" y="1638"/>
                      </a:lnTo>
                      <a:lnTo>
                        <a:pt x="36" y="1672"/>
                      </a:lnTo>
                      <a:lnTo>
                        <a:pt x="32" y="1706"/>
                      </a:lnTo>
                      <a:lnTo>
                        <a:pt x="29" y="1740"/>
                      </a:lnTo>
                      <a:lnTo>
                        <a:pt x="25" y="1775"/>
                      </a:lnTo>
                      <a:lnTo>
                        <a:pt x="22" y="1809"/>
                      </a:lnTo>
                      <a:lnTo>
                        <a:pt x="19" y="1844"/>
                      </a:lnTo>
                      <a:lnTo>
                        <a:pt x="15" y="1879"/>
                      </a:lnTo>
                      <a:lnTo>
                        <a:pt x="13" y="1913"/>
                      </a:lnTo>
                      <a:lnTo>
                        <a:pt x="11" y="1948"/>
                      </a:lnTo>
                      <a:lnTo>
                        <a:pt x="9" y="1984"/>
                      </a:lnTo>
                      <a:lnTo>
                        <a:pt x="7" y="2018"/>
                      </a:lnTo>
                      <a:lnTo>
                        <a:pt x="5" y="2054"/>
                      </a:lnTo>
                      <a:lnTo>
                        <a:pt x="4" y="2089"/>
                      </a:lnTo>
                      <a:lnTo>
                        <a:pt x="2" y="2124"/>
                      </a:lnTo>
                      <a:lnTo>
                        <a:pt x="1" y="2159"/>
                      </a:lnTo>
                      <a:lnTo>
                        <a:pt x="1" y="2195"/>
                      </a:lnTo>
                      <a:lnTo>
                        <a:pt x="0" y="2231"/>
                      </a:lnTo>
                      <a:lnTo>
                        <a:pt x="0" y="2265"/>
                      </a:lnTo>
                      <a:lnTo>
                        <a:pt x="0" y="2301"/>
                      </a:lnTo>
                      <a:lnTo>
                        <a:pt x="0" y="2337"/>
                      </a:lnTo>
                      <a:lnTo>
                        <a:pt x="0" y="2371"/>
                      </a:lnTo>
                      <a:lnTo>
                        <a:pt x="1" y="2407"/>
                      </a:lnTo>
                      <a:lnTo>
                        <a:pt x="1" y="2443"/>
                      </a:lnTo>
                      <a:lnTo>
                        <a:pt x="2" y="2478"/>
                      </a:lnTo>
                      <a:lnTo>
                        <a:pt x="4" y="2513"/>
                      </a:lnTo>
                      <a:lnTo>
                        <a:pt x="5" y="2548"/>
                      </a:lnTo>
                      <a:lnTo>
                        <a:pt x="7" y="2584"/>
                      </a:lnTo>
                      <a:lnTo>
                        <a:pt x="9" y="2618"/>
                      </a:lnTo>
                      <a:lnTo>
                        <a:pt x="11" y="2654"/>
                      </a:lnTo>
                      <a:lnTo>
                        <a:pt x="13" y="2689"/>
                      </a:lnTo>
                      <a:lnTo>
                        <a:pt x="15" y="2723"/>
                      </a:lnTo>
                      <a:lnTo>
                        <a:pt x="19" y="2758"/>
                      </a:lnTo>
                      <a:lnTo>
                        <a:pt x="22" y="2793"/>
                      </a:lnTo>
                      <a:lnTo>
                        <a:pt x="25" y="2827"/>
                      </a:lnTo>
                      <a:lnTo>
                        <a:pt x="29" y="2862"/>
                      </a:lnTo>
                      <a:lnTo>
                        <a:pt x="32" y="2896"/>
                      </a:lnTo>
                      <a:lnTo>
                        <a:pt x="36" y="2930"/>
                      </a:lnTo>
                      <a:lnTo>
                        <a:pt x="41" y="2964"/>
                      </a:lnTo>
                      <a:lnTo>
                        <a:pt x="46" y="2998"/>
                      </a:lnTo>
                      <a:lnTo>
                        <a:pt x="50" y="3031"/>
                      </a:lnTo>
                      <a:lnTo>
                        <a:pt x="55" y="3065"/>
                      </a:lnTo>
                      <a:lnTo>
                        <a:pt x="60" y="3099"/>
                      </a:lnTo>
                      <a:lnTo>
                        <a:pt x="66" y="3132"/>
                      </a:lnTo>
                      <a:lnTo>
                        <a:pt x="71" y="3165"/>
                      </a:lnTo>
                      <a:lnTo>
                        <a:pt x="77" y="3197"/>
                      </a:lnTo>
                      <a:lnTo>
                        <a:pt x="83" y="3230"/>
                      </a:lnTo>
                      <a:lnTo>
                        <a:pt x="89" y="3263"/>
                      </a:lnTo>
                      <a:lnTo>
                        <a:pt x="95" y="3294"/>
                      </a:lnTo>
                      <a:lnTo>
                        <a:pt x="102" y="3327"/>
                      </a:lnTo>
                      <a:lnTo>
                        <a:pt x="109" y="3358"/>
                      </a:lnTo>
                      <a:lnTo>
                        <a:pt x="116" y="3389"/>
                      </a:lnTo>
                      <a:lnTo>
                        <a:pt x="123" y="3420"/>
                      </a:lnTo>
                      <a:lnTo>
                        <a:pt x="131" y="3451"/>
                      </a:lnTo>
                      <a:lnTo>
                        <a:pt x="138" y="3481"/>
                      </a:lnTo>
                      <a:lnTo>
                        <a:pt x="147" y="3512"/>
                      </a:lnTo>
                      <a:lnTo>
                        <a:pt x="154" y="3542"/>
                      </a:lnTo>
                      <a:lnTo>
                        <a:pt x="162" y="3571"/>
                      </a:lnTo>
                      <a:lnTo>
                        <a:pt x="171" y="3601"/>
                      </a:lnTo>
                      <a:lnTo>
                        <a:pt x="180" y="3629"/>
                      </a:lnTo>
                      <a:lnTo>
                        <a:pt x="189" y="3659"/>
                      </a:lnTo>
                      <a:lnTo>
                        <a:pt x="198" y="3687"/>
                      </a:lnTo>
                      <a:lnTo>
                        <a:pt x="206" y="3715"/>
                      </a:lnTo>
                      <a:lnTo>
                        <a:pt x="216" y="3743"/>
                      </a:lnTo>
                      <a:lnTo>
                        <a:pt x="226" y="3770"/>
                      </a:lnTo>
                      <a:lnTo>
                        <a:pt x="236" y="3797"/>
                      </a:lnTo>
                      <a:lnTo>
                        <a:pt x="245" y="3824"/>
                      </a:lnTo>
                      <a:lnTo>
                        <a:pt x="256" y="3850"/>
                      </a:lnTo>
                      <a:lnTo>
                        <a:pt x="266" y="3876"/>
                      </a:lnTo>
                      <a:lnTo>
                        <a:pt x="277" y="3902"/>
                      </a:lnTo>
                      <a:lnTo>
                        <a:pt x="287" y="3928"/>
                      </a:lnTo>
                      <a:lnTo>
                        <a:pt x="298" y="3952"/>
                      </a:lnTo>
                      <a:lnTo>
                        <a:pt x="309" y="3977"/>
                      </a:lnTo>
                      <a:lnTo>
                        <a:pt x="320" y="4000"/>
                      </a:lnTo>
                      <a:lnTo>
                        <a:pt x="331" y="4024"/>
                      </a:lnTo>
                      <a:lnTo>
                        <a:pt x="343" y="4047"/>
                      </a:lnTo>
                      <a:lnTo>
                        <a:pt x="354" y="4071"/>
                      </a:lnTo>
                      <a:lnTo>
                        <a:pt x="366" y="4093"/>
                      </a:lnTo>
                      <a:lnTo>
                        <a:pt x="377" y="4115"/>
                      </a:lnTo>
                      <a:lnTo>
                        <a:pt x="390" y="4137"/>
                      </a:lnTo>
                      <a:lnTo>
                        <a:pt x="402" y="4158"/>
                      </a:lnTo>
                      <a:lnTo>
                        <a:pt x="414" y="4178"/>
                      </a:lnTo>
                      <a:lnTo>
                        <a:pt x="427" y="4199"/>
                      </a:lnTo>
                      <a:lnTo>
                        <a:pt x="439" y="4219"/>
                      </a:lnTo>
                      <a:lnTo>
                        <a:pt x="452" y="4238"/>
                      </a:lnTo>
                      <a:lnTo>
                        <a:pt x="465" y="4257"/>
                      </a:lnTo>
                      <a:lnTo>
                        <a:pt x="477" y="4275"/>
                      </a:lnTo>
                      <a:lnTo>
                        <a:pt x="491" y="4293"/>
                      </a:lnTo>
                      <a:lnTo>
                        <a:pt x="503" y="4310"/>
                      </a:lnTo>
                      <a:lnTo>
                        <a:pt x="517" y="4327"/>
                      </a:lnTo>
                      <a:lnTo>
                        <a:pt x="531" y="4344"/>
                      </a:lnTo>
                      <a:lnTo>
                        <a:pt x="544" y="4360"/>
                      </a:lnTo>
                      <a:lnTo>
                        <a:pt x="558" y="4375"/>
                      </a:lnTo>
                      <a:lnTo>
                        <a:pt x="572" y="4391"/>
                      </a:lnTo>
                      <a:lnTo>
                        <a:pt x="585" y="4405"/>
                      </a:lnTo>
                      <a:lnTo>
                        <a:pt x="599" y="4419"/>
                      </a:lnTo>
                      <a:lnTo>
                        <a:pt x="613" y="4433"/>
                      </a:lnTo>
                      <a:lnTo>
                        <a:pt x="627" y="4446"/>
                      </a:lnTo>
                      <a:lnTo>
                        <a:pt x="641" y="4458"/>
                      </a:lnTo>
                      <a:lnTo>
                        <a:pt x="656" y="4471"/>
                      </a:lnTo>
                      <a:lnTo>
                        <a:pt x="669" y="4483"/>
                      </a:lnTo>
                      <a:lnTo>
                        <a:pt x="684" y="4493"/>
                      </a:lnTo>
                      <a:lnTo>
                        <a:pt x="699" y="4504"/>
                      </a:lnTo>
                      <a:lnTo>
                        <a:pt x="713" y="4514"/>
                      </a:lnTo>
                      <a:lnTo>
                        <a:pt x="728" y="4523"/>
                      </a:lnTo>
                      <a:lnTo>
                        <a:pt x="743" y="4532"/>
                      </a:lnTo>
                      <a:lnTo>
                        <a:pt x="757" y="4540"/>
                      </a:lnTo>
                      <a:lnTo>
                        <a:pt x="772" y="4549"/>
                      </a:lnTo>
                      <a:lnTo>
                        <a:pt x="787" y="4556"/>
                      </a:lnTo>
                      <a:lnTo>
                        <a:pt x="801" y="4562"/>
                      </a:lnTo>
                      <a:lnTo>
                        <a:pt x="816" y="4569"/>
                      </a:lnTo>
                      <a:lnTo>
                        <a:pt x="831" y="4574"/>
                      </a:lnTo>
                      <a:lnTo>
                        <a:pt x="847" y="4579"/>
                      </a:lnTo>
                      <a:lnTo>
                        <a:pt x="861" y="4584"/>
                      </a:lnTo>
                      <a:lnTo>
                        <a:pt x="876" y="4589"/>
                      </a:lnTo>
                      <a:lnTo>
                        <a:pt x="892" y="4592"/>
                      </a:lnTo>
                      <a:lnTo>
                        <a:pt x="906" y="4595"/>
                      </a:lnTo>
                      <a:lnTo>
                        <a:pt x="921" y="4597"/>
                      </a:lnTo>
                      <a:lnTo>
                        <a:pt x="937" y="4599"/>
                      </a:lnTo>
                      <a:lnTo>
                        <a:pt x="951" y="4601"/>
                      </a:lnTo>
                      <a:lnTo>
                        <a:pt x="967" y="4601"/>
                      </a:lnTo>
                      <a:lnTo>
                        <a:pt x="982" y="4602"/>
                      </a:lnTo>
                      <a:lnTo>
                        <a:pt x="998" y="4601"/>
                      </a:lnTo>
                      <a:lnTo>
                        <a:pt x="1012" y="4601"/>
                      </a:lnTo>
                      <a:lnTo>
                        <a:pt x="1027" y="4599"/>
                      </a:lnTo>
                      <a:lnTo>
                        <a:pt x="1043" y="4598"/>
                      </a:lnTo>
                      <a:lnTo>
                        <a:pt x="1057" y="4595"/>
                      </a:lnTo>
                      <a:lnTo>
                        <a:pt x="1073" y="4593"/>
                      </a:lnTo>
                      <a:lnTo>
                        <a:pt x="1088" y="4589"/>
                      </a:lnTo>
                      <a:lnTo>
                        <a:pt x="1103" y="4584"/>
                      </a:lnTo>
                      <a:lnTo>
                        <a:pt x="1118" y="4580"/>
                      </a:lnTo>
                      <a:lnTo>
                        <a:pt x="1133" y="4575"/>
                      </a:lnTo>
                      <a:lnTo>
                        <a:pt x="1148" y="4570"/>
                      </a:lnTo>
                      <a:lnTo>
                        <a:pt x="1162" y="4563"/>
                      </a:lnTo>
                      <a:lnTo>
                        <a:pt x="1177" y="4556"/>
                      </a:lnTo>
                      <a:lnTo>
                        <a:pt x="1193" y="4549"/>
                      </a:lnTo>
                      <a:lnTo>
                        <a:pt x="1208" y="4541"/>
                      </a:lnTo>
                      <a:lnTo>
                        <a:pt x="1222" y="4533"/>
                      </a:lnTo>
                      <a:lnTo>
                        <a:pt x="1237" y="4525"/>
                      </a:lnTo>
                      <a:lnTo>
                        <a:pt x="1252" y="4515"/>
                      </a:lnTo>
                      <a:lnTo>
                        <a:pt x="1265" y="4505"/>
                      </a:lnTo>
                      <a:lnTo>
                        <a:pt x="1280" y="4494"/>
                      </a:lnTo>
                      <a:lnTo>
                        <a:pt x="1295" y="4484"/>
                      </a:lnTo>
                      <a:lnTo>
                        <a:pt x="1309" y="4472"/>
                      </a:lnTo>
                      <a:lnTo>
                        <a:pt x="1323" y="4460"/>
                      </a:lnTo>
                      <a:lnTo>
                        <a:pt x="1338" y="4448"/>
                      </a:lnTo>
                      <a:lnTo>
                        <a:pt x="1351" y="4434"/>
                      </a:lnTo>
                      <a:lnTo>
                        <a:pt x="1365" y="4422"/>
                      </a:lnTo>
                      <a:lnTo>
                        <a:pt x="1380" y="4407"/>
                      </a:lnTo>
                      <a:lnTo>
                        <a:pt x="1393" y="4392"/>
                      </a:lnTo>
                      <a:lnTo>
                        <a:pt x="1407" y="4377"/>
                      </a:lnTo>
                      <a:lnTo>
                        <a:pt x="1421" y="4362"/>
                      </a:lnTo>
                      <a:lnTo>
                        <a:pt x="1434" y="4346"/>
                      </a:lnTo>
                      <a:lnTo>
                        <a:pt x="1447" y="4329"/>
                      </a:lnTo>
                      <a:lnTo>
                        <a:pt x="1460" y="4312"/>
                      </a:lnTo>
                      <a:lnTo>
                        <a:pt x="1474" y="4295"/>
                      </a:lnTo>
                      <a:lnTo>
                        <a:pt x="1487" y="4278"/>
                      </a:lnTo>
                      <a:lnTo>
                        <a:pt x="1499" y="4259"/>
                      </a:lnTo>
                      <a:lnTo>
                        <a:pt x="1513" y="4240"/>
                      </a:lnTo>
                      <a:lnTo>
                        <a:pt x="1526" y="4221"/>
                      </a:lnTo>
                      <a:lnTo>
                        <a:pt x="1538" y="4201"/>
                      </a:lnTo>
                      <a:lnTo>
                        <a:pt x="1551" y="4181"/>
                      </a:lnTo>
                      <a:lnTo>
                        <a:pt x="1562" y="4160"/>
                      </a:lnTo>
                      <a:lnTo>
                        <a:pt x="1575" y="4139"/>
                      </a:lnTo>
                      <a:lnTo>
                        <a:pt x="1586" y="4118"/>
                      </a:lnTo>
                    </a:path>
                  </a:pathLst>
                </a:cu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1" name="Line 200"/>
                <p:cNvSpPr>
                  <a:spLocks noChangeShapeType="1"/>
                </p:cNvSpPr>
                <p:nvPr/>
              </p:nvSpPr>
              <p:spPr bwMode="auto">
                <a:xfrm>
                  <a:off x="53" y="0"/>
                  <a:ext cx="575"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2" name="Line 201"/>
                <p:cNvSpPr>
                  <a:spLocks noChangeShapeType="1"/>
                </p:cNvSpPr>
                <p:nvPr/>
              </p:nvSpPr>
              <p:spPr bwMode="auto">
                <a:xfrm>
                  <a:off x="21" y="1166"/>
                  <a:ext cx="607"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3" name="未知"/>
                <p:cNvSpPr>
                  <a:spLocks/>
                </p:cNvSpPr>
                <p:nvPr/>
              </p:nvSpPr>
              <p:spPr bwMode="auto">
                <a:xfrm>
                  <a:off x="0" y="0"/>
                  <a:ext cx="53" cy="1166"/>
                </a:xfrm>
                <a:custGeom>
                  <a:avLst/>
                  <a:gdLst>
                    <a:gd name="T0" fmla="*/ 51 w 317"/>
                    <a:gd name="T1" fmla="*/ 9 h 6116"/>
                    <a:gd name="T2" fmla="*/ 48 w 317"/>
                    <a:gd name="T3" fmla="*/ 27 h 6116"/>
                    <a:gd name="T4" fmla="*/ 46 w 317"/>
                    <a:gd name="T5" fmla="*/ 45 h 6116"/>
                    <a:gd name="T6" fmla="*/ 43 w 317"/>
                    <a:gd name="T7" fmla="*/ 63 h 6116"/>
                    <a:gd name="T8" fmla="*/ 40 w 317"/>
                    <a:gd name="T9" fmla="*/ 81 h 6116"/>
                    <a:gd name="T10" fmla="*/ 38 w 317"/>
                    <a:gd name="T11" fmla="*/ 99 h 6116"/>
                    <a:gd name="T12" fmla="*/ 35 w 317"/>
                    <a:gd name="T13" fmla="*/ 117 h 6116"/>
                    <a:gd name="T14" fmla="*/ 33 w 317"/>
                    <a:gd name="T15" fmla="*/ 135 h 6116"/>
                    <a:gd name="T16" fmla="*/ 31 w 317"/>
                    <a:gd name="T17" fmla="*/ 153 h 6116"/>
                    <a:gd name="T18" fmla="*/ 30 w 317"/>
                    <a:gd name="T19" fmla="*/ 171 h 6116"/>
                    <a:gd name="T20" fmla="*/ 28 w 317"/>
                    <a:gd name="T21" fmla="*/ 189 h 6116"/>
                    <a:gd name="T22" fmla="*/ 27 w 317"/>
                    <a:gd name="T23" fmla="*/ 208 h 6116"/>
                    <a:gd name="T24" fmla="*/ 25 w 317"/>
                    <a:gd name="T25" fmla="*/ 226 h 6116"/>
                    <a:gd name="T26" fmla="*/ 24 w 317"/>
                    <a:gd name="T27" fmla="*/ 244 h 6116"/>
                    <a:gd name="T28" fmla="*/ 23 w 317"/>
                    <a:gd name="T29" fmla="*/ 262 h 6116"/>
                    <a:gd name="T30" fmla="*/ 23 w 317"/>
                    <a:gd name="T31" fmla="*/ 280 h 6116"/>
                    <a:gd name="T32" fmla="*/ 22 w 317"/>
                    <a:gd name="T33" fmla="*/ 298 h 6116"/>
                    <a:gd name="T34" fmla="*/ 21 w 317"/>
                    <a:gd name="T35" fmla="*/ 316 h 6116"/>
                    <a:gd name="T36" fmla="*/ 20 w 317"/>
                    <a:gd name="T37" fmla="*/ 344 h 6116"/>
                    <a:gd name="T38" fmla="*/ 20 w 317"/>
                    <a:gd name="T39" fmla="*/ 381 h 6116"/>
                    <a:gd name="T40" fmla="*/ 19 w 317"/>
                    <a:gd name="T41" fmla="*/ 417 h 6116"/>
                    <a:gd name="T42" fmla="*/ 19 w 317"/>
                    <a:gd name="T43" fmla="*/ 472 h 6116"/>
                    <a:gd name="T44" fmla="*/ 18 w 317"/>
                    <a:gd name="T45" fmla="*/ 527 h 6116"/>
                    <a:gd name="T46" fmla="*/ 18 w 317"/>
                    <a:gd name="T47" fmla="*/ 564 h 6116"/>
                    <a:gd name="T48" fmla="*/ 17 w 317"/>
                    <a:gd name="T49" fmla="*/ 601 h 6116"/>
                    <a:gd name="T50" fmla="*/ 16 w 317"/>
                    <a:gd name="T51" fmla="*/ 619 h 6116"/>
                    <a:gd name="T52" fmla="*/ 15 w 317"/>
                    <a:gd name="T53" fmla="*/ 638 h 6116"/>
                    <a:gd name="T54" fmla="*/ 15 w 317"/>
                    <a:gd name="T55" fmla="*/ 656 h 6116"/>
                    <a:gd name="T56" fmla="*/ 14 w 317"/>
                    <a:gd name="T57" fmla="*/ 674 h 6116"/>
                    <a:gd name="T58" fmla="*/ 13 w 317"/>
                    <a:gd name="T59" fmla="*/ 693 h 6116"/>
                    <a:gd name="T60" fmla="*/ 11 w 317"/>
                    <a:gd name="T61" fmla="*/ 730 h 6116"/>
                    <a:gd name="T62" fmla="*/ 7 w 317"/>
                    <a:gd name="T63" fmla="*/ 785 h 6116"/>
                    <a:gd name="T64" fmla="*/ 5 w 317"/>
                    <a:gd name="T65" fmla="*/ 822 h 6116"/>
                    <a:gd name="T66" fmla="*/ 3 w 317"/>
                    <a:gd name="T67" fmla="*/ 850 h 6116"/>
                    <a:gd name="T68" fmla="*/ 2 w 317"/>
                    <a:gd name="T69" fmla="*/ 868 h 6116"/>
                    <a:gd name="T70" fmla="*/ 1 w 317"/>
                    <a:gd name="T71" fmla="*/ 886 h 6116"/>
                    <a:gd name="T72" fmla="*/ 1 w 317"/>
                    <a:gd name="T73" fmla="*/ 905 h 6116"/>
                    <a:gd name="T74" fmla="*/ 0 w 317"/>
                    <a:gd name="T75" fmla="*/ 923 h 6116"/>
                    <a:gd name="T76" fmla="*/ 0 w 317"/>
                    <a:gd name="T77" fmla="*/ 941 h 6116"/>
                    <a:gd name="T78" fmla="*/ 0 w 317"/>
                    <a:gd name="T79" fmla="*/ 960 h 6116"/>
                    <a:gd name="T80" fmla="*/ 0 w 317"/>
                    <a:gd name="T81" fmla="*/ 978 h 6116"/>
                    <a:gd name="T82" fmla="*/ 1 w 317"/>
                    <a:gd name="T83" fmla="*/ 996 h 6116"/>
                    <a:gd name="T84" fmla="*/ 1 w 317"/>
                    <a:gd name="T85" fmla="*/ 1014 h 6116"/>
                    <a:gd name="T86" fmla="*/ 2 w 317"/>
                    <a:gd name="T87" fmla="*/ 1032 h 6116"/>
                    <a:gd name="T88" fmla="*/ 4 w 317"/>
                    <a:gd name="T89" fmla="*/ 1050 h 6116"/>
                    <a:gd name="T90" fmla="*/ 5 w 317"/>
                    <a:gd name="T91" fmla="*/ 1064 h 6116"/>
                    <a:gd name="T92" fmla="*/ 6 w 317"/>
                    <a:gd name="T93" fmla="*/ 1073 h 6116"/>
                    <a:gd name="T94" fmla="*/ 7 w 317"/>
                    <a:gd name="T95" fmla="*/ 1082 h 6116"/>
                    <a:gd name="T96" fmla="*/ 8 w 317"/>
                    <a:gd name="T97" fmla="*/ 1091 h 6116"/>
                    <a:gd name="T98" fmla="*/ 9 w 317"/>
                    <a:gd name="T99" fmla="*/ 1099 h 6116"/>
                    <a:gd name="T100" fmla="*/ 11 w 317"/>
                    <a:gd name="T101" fmla="*/ 1108 h 6116"/>
                    <a:gd name="T102" fmla="*/ 12 w 317"/>
                    <a:gd name="T103" fmla="*/ 1117 h 6116"/>
                    <a:gd name="T104" fmla="*/ 14 w 317"/>
                    <a:gd name="T105" fmla="*/ 1131 h 6116"/>
                    <a:gd name="T106" fmla="*/ 18 w 317"/>
                    <a:gd name="T107" fmla="*/ 1148 h 6116"/>
                    <a:gd name="T108" fmla="*/ 22 w 317"/>
                    <a:gd name="T109" fmla="*/ 1166 h 61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17" h="6116">
                      <a:moveTo>
                        <a:pt x="317" y="0"/>
                      </a:moveTo>
                      <a:lnTo>
                        <a:pt x="307" y="47"/>
                      </a:lnTo>
                      <a:lnTo>
                        <a:pt x="299" y="95"/>
                      </a:lnTo>
                      <a:lnTo>
                        <a:pt x="289" y="142"/>
                      </a:lnTo>
                      <a:lnTo>
                        <a:pt x="281" y="189"/>
                      </a:lnTo>
                      <a:lnTo>
                        <a:pt x="273" y="237"/>
                      </a:lnTo>
                      <a:lnTo>
                        <a:pt x="264" y="283"/>
                      </a:lnTo>
                      <a:lnTo>
                        <a:pt x="256" y="330"/>
                      </a:lnTo>
                      <a:lnTo>
                        <a:pt x="248" y="377"/>
                      </a:lnTo>
                      <a:lnTo>
                        <a:pt x="240" y="425"/>
                      </a:lnTo>
                      <a:lnTo>
                        <a:pt x="233" y="472"/>
                      </a:lnTo>
                      <a:lnTo>
                        <a:pt x="225" y="519"/>
                      </a:lnTo>
                      <a:lnTo>
                        <a:pt x="219" y="566"/>
                      </a:lnTo>
                      <a:lnTo>
                        <a:pt x="212" y="614"/>
                      </a:lnTo>
                      <a:lnTo>
                        <a:pt x="205" y="661"/>
                      </a:lnTo>
                      <a:lnTo>
                        <a:pt x="199" y="708"/>
                      </a:lnTo>
                      <a:lnTo>
                        <a:pt x="193" y="756"/>
                      </a:lnTo>
                      <a:lnTo>
                        <a:pt x="188" y="804"/>
                      </a:lnTo>
                      <a:lnTo>
                        <a:pt x="182" y="851"/>
                      </a:lnTo>
                      <a:lnTo>
                        <a:pt x="177" y="899"/>
                      </a:lnTo>
                      <a:lnTo>
                        <a:pt x="172" y="946"/>
                      </a:lnTo>
                      <a:lnTo>
                        <a:pt x="168" y="993"/>
                      </a:lnTo>
                      <a:lnTo>
                        <a:pt x="163" y="1040"/>
                      </a:lnTo>
                      <a:lnTo>
                        <a:pt x="159" y="1089"/>
                      </a:lnTo>
                      <a:lnTo>
                        <a:pt x="155" y="1136"/>
                      </a:lnTo>
                      <a:lnTo>
                        <a:pt x="152" y="1183"/>
                      </a:lnTo>
                      <a:lnTo>
                        <a:pt x="149" y="1231"/>
                      </a:lnTo>
                      <a:lnTo>
                        <a:pt x="146" y="1279"/>
                      </a:lnTo>
                      <a:lnTo>
                        <a:pt x="142" y="1326"/>
                      </a:lnTo>
                      <a:lnTo>
                        <a:pt x="140" y="1374"/>
                      </a:lnTo>
                      <a:lnTo>
                        <a:pt x="137" y="1422"/>
                      </a:lnTo>
                      <a:lnTo>
                        <a:pt x="135" y="1469"/>
                      </a:lnTo>
                      <a:lnTo>
                        <a:pt x="133" y="1517"/>
                      </a:lnTo>
                      <a:lnTo>
                        <a:pt x="131" y="1565"/>
                      </a:lnTo>
                      <a:lnTo>
                        <a:pt x="129" y="1613"/>
                      </a:lnTo>
                      <a:lnTo>
                        <a:pt x="128" y="1660"/>
                      </a:lnTo>
                      <a:lnTo>
                        <a:pt x="126" y="1708"/>
                      </a:lnTo>
                      <a:lnTo>
                        <a:pt x="122" y="1803"/>
                      </a:lnTo>
                      <a:lnTo>
                        <a:pt x="120" y="1900"/>
                      </a:lnTo>
                      <a:lnTo>
                        <a:pt x="118" y="1996"/>
                      </a:lnTo>
                      <a:lnTo>
                        <a:pt x="117" y="2091"/>
                      </a:lnTo>
                      <a:lnTo>
                        <a:pt x="115" y="2187"/>
                      </a:lnTo>
                      <a:lnTo>
                        <a:pt x="114" y="2284"/>
                      </a:lnTo>
                      <a:lnTo>
                        <a:pt x="112" y="2476"/>
                      </a:lnTo>
                      <a:lnTo>
                        <a:pt x="110" y="2668"/>
                      </a:lnTo>
                      <a:lnTo>
                        <a:pt x="108" y="2764"/>
                      </a:lnTo>
                      <a:lnTo>
                        <a:pt x="107" y="2860"/>
                      </a:lnTo>
                      <a:lnTo>
                        <a:pt x="105" y="2957"/>
                      </a:lnTo>
                      <a:lnTo>
                        <a:pt x="103" y="3054"/>
                      </a:lnTo>
                      <a:lnTo>
                        <a:pt x="99" y="3150"/>
                      </a:lnTo>
                      <a:lnTo>
                        <a:pt x="97" y="3199"/>
                      </a:lnTo>
                      <a:lnTo>
                        <a:pt x="96" y="3247"/>
                      </a:lnTo>
                      <a:lnTo>
                        <a:pt x="94" y="3295"/>
                      </a:lnTo>
                      <a:lnTo>
                        <a:pt x="92" y="3344"/>
                      </a:lnTo>
                      <a:lnTo>
                        <a:pt x="90" y="3392"/>
                      </a:lnTo>
                      <a:lnTo>
                        <a:pt x="87" y="3441"/>
                      </a:lnTo>
                      <a:lnTo>
                        <a:pt x="85" y="3489"/>
                      </a:lnTo>
                      <a:lnTo>
                        <a:pt x="82" y="3537"/>
                      </a:lnTo>
                      <a:lnTo>
                        <a:pt x="78" y="3586"/>
                      </a:lnTo>
                      <a:lnTo>
                        <a:pt x="76" y="3634"/>
                      </a:lnTo>
                      <a:lnTo>
                        <a:pt x="69" y="3731"/>
                      </a:lnTo>
                      <a:lnTo>
                        <a:pt x="63" y="3828"/>
                      </a:lnTo>
                      <a:lnTo>
                        <a:pt x="48" y="4022"/>
                      </a:lnTo>
                      <a:lnTo>
                        <a:pt x="41" y="4118"/>
                      </a:lnTo>
                      <a:lnTo>
                        <a:pt x="34" y="4215"/>
                      </a:lnTo>
                      <a:lnTo>
                        <a:pt x="27" y="4312"/>
                      </a:lnTo>
                      <a:lnTo>
                        <a:pt x="21" y="4408"/>
                      </a:lnTo>
                      <a:lnTo>
                        <a:pt x="19" y="4457"/>
                      </a:lnTo>
                      <a:lnTo>
                        <a:pt x="15" y="4505"/>
                      </a:lnTo>
                      <a:lnTo>
                        <a:pt x="12" y="4553"/>
                      </a:lnTo>
                      <a:lnTo>
                        <a:pt x="10" y="4602"/>
                      </a:lnTo>
                      <a:lnTo>
                        <a:pt x="8" y="4649"/>
                      </a:lnTo>
                      <a:lnTo>
                        <a:pt x="6" y="4697"/>
                      </a:lnTo>
                      <a:lnTo>
                        <a:pt x="4" y="4746"/>
                      </a:lnTo>
                      <a:lnTo>
                        <a:pt x="3" y="4794"/>
                      </a:lnTo>
                      <a:lnTo>
                        <a:pt x="2" y="4841"/>
                      </a:lnTo>
                      <a:lnTo>
                        <a:pt x="1" y="4890"/>
                      </a:lnTo>
                      <a:lnTo>
                        <a:pt x="0" y="4938"/>
                      </a:lnTo>
                      <a:lnTo>
                        <a:pt x="0" y="4985"/>
                      </a:lnTo>
                      <a:lnTo>
                        <a:pt x="0" y="5034"/>
                      </a:lnTo>
                      <a:lnTo>
                        <a:pt x="0" y="5081"/>
                      </a:lnTo>
                      <a:lnTo>
                        <a:pt x="1" y="5128"/>
                      </a:lnTo>
                      <a:lnTo>
                        <a:pt x="2" y="5176"/>
                      </a:lnTo>
                      <a:lnTo>
                        <a:pt x="4" y="5224"/>
                      </a:lnTo>
                      <a:lnTo>
                        <a:pt x="6" y="5271"/>
                      </a:lnTo>
                      <a:lnTo>
                        <a:pt x="8" y="5319"/>
                      </a:lnTo>
                      <a:lnTo>
                        <a:pt x="11" y="5367"/>
                      </a:lnTo>
                      <a:lnTo>
                        <a:pt x="14" y="5414"/>
                      </a:lnTo>
                      <a:lnTo>
                        <a:pt x="18" y="5461"/>
                      </a:lnTo>
                      <a:lnTo>
                        <a:pt x="23" y="5509"/>
                      </a:lnTo>
                      <a:lnTo>
                        <a:pt x="27" y="5556"/>
                      </a:lnTo>
                      <a:lnTo>
                        <a:pt x="30" y="5579"/>
                      </a:lnTo>
                      <a:lnTo>
                        <a:pt x="32" y="5603"/>
                      </a:lnTo>
                      <a:lnTo>
                        <a:pt x="35" y="5626"/>
                      </a:lnTo>
                      <a:lnTo>
                        <a:pt x="39" y="5649"/>
                      </a:lnTo>
                      <a:lnTo>
                        <a:pt x="42" y="5674"/>
                      </a:lnTo>
                      <a:lnTo>
                        <a:pt x="45" y="5697"/>
                      </a:lnTo>
                      <a:lnTo>
                        <a:pt x="48" y="5720"/>
                      </a:lnTo>
                      <a:lnTo>
                        <a:pt x="52" y="5744"/>
                      </a:lnTo>
                      <a:lnTo>
                        <a:pt x="55" y="5767"/>
                      </a:lnTo>
                      <a:lnTo>
                        <a:pt x="59" y="5790"/>
                      </a:lnTo>
                      <a:lnTo>
                        <a:pt x="64" y="5813"/>
                      </a:lnTo>
                      <a:lnTo>
                        <a:pt x="68" y="5837"/>
                      </a:lnTo>
                      <a:lnTo>
                        <a:pt x="72" y="5861"/>
                      </a:lnTo>
                      <a:lnTo>
                        <a:pt x="76" y="5884"/>
                      </a:lnTo>
                      <a:lnTo>
                        <a:pt x="86" y="5930"/>
                      </a:lnTo>
                      <a:lnTo>
                        <a:pt x="96" y="5977"/>
                      </a:lnTo>
                      <a:lnTo>
                        <a:pt x="107" y="6023"/>
                      </a:lnTo>
                      <a:lnTo>
                        <a:pt x="117" y="6070"/>
                      </a:lnTo>
                      <a:lnTo>
                        <a:pt x="129" y="6116"/>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4" name="Line 203"/>
                <p:cNvSpPr>
                  <a:spLocks noChangeAspect="1" noChangeShapeType="1"/>
                </p:cNvSpPr>
                <p:nvPr/>
              </p:nvSpPr>
              <p:spPr bwMode="auto">
                <a:xfrm flipH="1">
                  <a:off x="284" y="236"/>
                  <a:ext cx="344" cy="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204"/>
                <p:cNvSpPr>
                  <a:spLocks noChangeAspect="1" noChangeShapeType="1"/>
                </p:cNvSpPr>
                <p:nvPr/>
              </p:nvSpPr>
              <p:spPr bwMode="auto">
                <a:xfrm flipH="1">
                  <a:off x="278" y="930"/>
                  <a:ext cx="344"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6" name="Line 205"/>
                <p:cNvSpPr>
                  <a:spLocks noChangeShapeType="1"/>
                </p:cNvSpPr>
                <p:nvPr/>
              </p:nvSpPr>
              <p:spPr bwMode="auto">
                <a:xfrm>
                  <a:off x="357" y="333"/>
                  <a:ext cx="1" cy="50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7" name="未知"/>
                <p:cNvSpPr>
                  <a:spLocks/>
                </p:cNvSpPr>
                <p:nvPr/>
              </p:nvSpPr>
              <p:spPr bwMode="auto">
                <a:xfrm>
                  <a:off x="343" y="237"/>
                  <a:ext cx="28" cy="96"/>
                </a:xfrm>
                <a:custGeom>
                  <a:avLst/>
                  <a:gdLst>
                    <a:gd name="T0" fmla="*/ 0 w 168"/>
                    <a:gd name="T1" fmla="*/ 96 h 506"/>
                    <a:gd name="T2" fmla="*/ 28 w 168"/>
                    <a:gd name="T3" fmla="*/ 96 h 506"/>
                    <a:gd name="T4" fmla="*/ 14 w 168"/>
                    <a:gd name="T5" fmla="*/ 0 h 506"/>
                    <a:gd name="T6" fmla="*/ 0 w 168"/>
                    <a:gd name="T7" fmla="*/ 96 h 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6">
                      <a:moveTo>
                        <a:pt x="0" y="506"/>
                      </a:moveTo>
                      <a:lnTo>
                        <a:pt x="168" y="506"/>
                      </a:lnTo>
                      <a:lnTo>
                        <a:pt x="84" y="0"/>
                      </a:lnTo>
                      <a:lnTo>
                        <a:pt x="0" y="506"/>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8" name="未知"/>
                <p:cNvSpPr>
                  <a:spLocks/>
                </p:cNvSpPr>
                <p:nvPr/>
              </p:nvSpPr>
              <p:spPr bwMode="auto">
                <a:xfrm>
                  <a:off x="343" y="834"/>
                  <a:ext cx="28" cy="96"/>
                </a:xfrm>
                <a:custGeom>
                  <a:avLst/>
                  <a:gdLst>
                    <a:gd name="T0" fmla="*/ 0 w 168"/>
                    <a:gd name="T1" fmla="*/ 0 h 505"/>
                    <a:gd name="T2" fmla="*/ 28 w 168"/>
                    <a:gd name="T3" fmla="*/ 0 h 505"/>
                    <a:gd name="T4" fmla="*/ 14 w 168"/>
                    <a:gd name="T5" fmla="*/ 96 h 505"/>
                    <a:gd name="T6" fmla="*/ 0 w 168"/>
                    <a:gd name="T7" fmla="*/ 0 h 5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5">
                      <a:moveTo>
                        <a:pt x="0" y="0"/>
                      </a:moveTo>
                      <a:lnTo>
                        <a:pt x="168" y="0"/>
                      </a:lnTo>
                      <a:lnTo>
                        <a:pt x="84" y="505"/>
                      </a:lnTo>
                      <a:lnTo>
                        <a:pt x="0" y="0"/>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9" name="Line 208"/>
                <p:cNvSpPr>
                  <a:spLocks noChangeShapeType="1"/>
                </p:cNvSpPr>
                <p:nvPr/>
              </p:nvSpPr>
              <p:spPr bwMode="auto">
                <a:xfrm flipH="1">
                  <a:off x="56" y="583"/>
                  <a:ext cx="301" cy="74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617" name="Rectangle 209"/>
                <p:cNvSpPr>
                  <a:spLocks noChangeArrowheads="1"/>
                </p:cNvSpPr>
                <p:nvPr/>
              </p:nvSpPr>
              <p:spPr bwMode="auto">
                <a:xfrm>
                  <a:off x="37" y="472"/>
                  <a:ext cx="219"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通</a:t>
                  </a:r>
                  <a:endParaRPr lang="zh-CN" altLang="en-US" b="1">
                    <a:effectLst>
                      <a:outerShdw blurRad="38100" dist="38100" dir="2700000" algn="tl">
                        <a:srgbClr val="C0C0C0"/>
                      </a:outerShdw>
                    </a:effectLst>
                    <a:latin typeface="Times New Roman" panose="02020603050405020304" pitchFamily="18" charset="0"/>
                  </a:endParaRPr>
                </a:p>
              </p:txBody>
            </p:sp>
          </p:grpSp>
        </p:grpSp>
        <p:grpSp>
          <p:nvGrpSpPr>
            <p:cNvPr id="16394" name="Group 210"/>
            <p:cNvGrpSpPr>
              <a:grpSpLocks/>
            </p:cNvGrpSpPr>
            <p:nvPr/>
          </p:nvGrpSpPr>
          <p:grpSpPr bwMode="auto">
            <a:xfrm>
              <a:off x="4046" y="0"/>
              <a:ext cx="1090" cy="1459"/>
              <a:chOff x="0" y="0"/>
              <a:chExt cx="1090" cy="1459"/>
            </a:xfrm>
          </p:grpSpPr>
          <p:sp>
            <p:nvSpPr>
              <p:cNvPr id="16397" name="未知"/>
              <p:cNvSpPr>
                <a:spLocks/>
              </p:cNvSpPr>
              <p:nvPr/>
            </p:nvSpPr>
            <p:spPr bwMode="auto">
              <a:xfrm>
                <a:off x="921" y="292"/>
                <a:ext cx="52" cy="1166"/>
              </a:xfrm>
              <a:custGeom>
                <a:avLst/>
                <a:gdLst>
                  <a:gd name="T0" fmla="*/ 2 w 317"/>
                  <a:gd name="T1" fmla="*/ 9 h 6116"/>
                  <a:gd name="T2" fmla="*/ 5 w 317"/>
                  <a:gd name="T3" fmla="*/ 27 h 6116"/>
                  <a:gd name="T4" fmla="*/ 7 w 317"/>
                  <a:gd name="T5" fmla="*/ 45 h 6116"/>
                  <a:gd name="T6" fmla="*/ 10 w 317"/>
                  <a:gd name="T7" fmla="*/ 63 h 6116"/>
                  <a:gd name="T8" fmla="*/ 13 w 317"/>
                  <a:gd name="T9" fmla="*/ 81 h 6116"/>
                  <a:gd name="T10" fmla="*/ 15 w 317"/>
                  <a:gd name="T11" fmla="*/ 99 h 6116"/>
                  <a:gd name="T12" fmla="*/ 17 w 317"/>
                  <a:gd name="T13" fmla="*/ 117 h 6116"/>
                  <a:gd name="T14" fmla="*/ 19 w 317"/>
                  <a:gd name="T15" fmla="*/ 135 h 6116"/>
                  <a:gd name="T16" fmla="*/ 21 w 317"/>
                  <a:gd name="T17" fmla="*/ 153 h 6116"/>
                  <a:gd name="T18" fmla="*/ 23 w 317"/>
                  <a:gd name="T19" fmla="*/ 171 h 6116"/>
                  <a:gd name="T20" fmla="*/ 24 w 317"/>
                  <a:gd name="T21" fmla="*/ 189 h 6116"/>
                  <a:gd name="T22" fmla="*/ 26 w 317"/>
                  <a:gd name="T23" fmla="*/ 208 h 6116"/>
                  <a:gd name="T24" fmla="*/ 27 w 317"/>
                  <a:gd name="T25" fmla="*/ 226 h 6116"/>
                  <a:gd name="T26" fmla="*/ 28 w 317"/>
                  <a:gd name="T27" fmla="*/ 244 h 6116"/>
                  <a:gd name="T28" fmla="*/ 29 w 317"/>
                  <a:gd name="T29" fmla="*/ 262 h 6116"/>
                  <a:gd name="T30" fmla="*/ 30 w 317"/>
                  <a:gd name="T31" fmla="*/ 280 h 6116"/>
                  <a:gd name="T32" fmla="*/ 31 w 317"/>
                  <a:gd name="T33" fmla="*/ 298 h 6116"/>
                  <a:gd name="T34" fmla="*/ 31 w 317"/>
                  <a:gd name="T35" fmla="*/ 316 h 6116"/>
                  <a:gd name="T36" fmla="*/ 32 w 317"/>
                  <a:gd name="T37" fmla="*/ 344 h 6116"/>
                  <a:gd name="T38" fmla="*/ 33 w 317"/>
                  <a:gd name="T39" fmla="*/ 381 h 6116"/>
                  <a:gd name="T40" fmla="*/ 33 w 317"/>
                  <a:gd name="T41" fmla="*/ 417 h 6116"/>
                  <a:gd name="T42" fmla="*/ 34 w 317"/>
                  <a:gd name="T43" fmla="*/ 472 h 6116"/>
                  <a:gd name="T44" fmla="*/ 34 w 317"/>
                  <a:gd name="T45" fmla="*/ 527 h 6116"/>
                  <a:gd name="T46" fmla="*/ 35 w 317"/>
                  <a:gd name="T47" fmla="*/ 564 h 6116"/>
                  <a:gd name="T48" fmla="*/ 36 w 317"/>
                  <a:gd name="T49" fmla="*/ 601 h 6116"/>
                  <a:gd name="T50" fmla="*/ 36 w 317"/>
                  <a:gd name="T51" fmla="*/ 619 h 6116"/>
                  <a:gd name="T52" fmla="*/ 37 w 317"/>
                  <a:gd name="T53" fmla="*/ 638 h 6116"/>
                  <a:gd name="T54" fmla="*/ 38 w 317"/>
                  <a:gd name="T55" fmla="*/ 656 h 6116"/>
                  <a:gd name="T56" fmla="*/ 39 w 317"/>
                  <a:gd name="T57" fmla="*/ 674 h 6116"/>
                  <a:gd name="T58" fmla="*/ 40 w 317"/>
                  <a:gd name="T59" fmla="*/ 693 h 6116"/>
                  <a:gd name="T60" fmla="*/ 42 w 317"/>
                  <a:gd name="T61" fmla="*/ 730 h 6116"/>
                  <a:gd name="T62" fmla="*/ 45 w 317"/>
                  <a:gd name="T63" fmla="*/ 785 h 6116"/>
                  <a:gd name="T64" fmla="*/ 48 w 317"/>
                  <a:gd name="T65" fmla="*/ 822 h 6116"/>
                  <a:gd name="T66" fmla="*/ 49 w 317"/>
                  <a:gd name="T67" fmla="*/ 850 h 6116"/>
                  <a:gd name="T68" fmla="*/ 50 w 317"/>
                  <a:gd name="T69" fmla="*/ 868 h 6116"/>
                  <a:gd name="T70" fmla="*/ 51 w 317"/>
                  <a:gd name="T71" fmla="*/ 886 h 6116"/>
                  <a:gd name="T72" fmla="*/ 51 w 317"/>
                  <a:gd name="T73" fmla="*/ 905 h 6116"/>
                  <a:gd name="T74" fmla="*/ 52 w 317"/>
                  <a:gd name="T75" fmla="*/ 923 h 6116"/>
                  <a:gd name="T76" fmla="*/ 52 w 317"/>
                  <a:gd name="T77" fmla="*/ 941 h 6116"/>
                  <a:gd name="T78" fmla="*/ 52 w 317"/>
                  <a:gd name="T79" fmla="*/ 960 h 6116"/>
                  <a:gd name="T80" fmla="*/ 52 w 317"/>
                  <a:gd name="T81" fmla="*/ 978 h 6116"/>
                  <a:gd name="T82" fmla="*/ 51 w 317"/>
                  <a:gd name="T83" fmla="*/ 996 h 6116"/>
                  <a:gd name="T84" fmla="*/ 51 w 317"/>
                  <a:gd name="T85" fmla="*/ 1014 h 6116"/>
                  <a:gd name="T86" fmla="*/ 50 w 317"/>
                  <a:gd name="T87" fmla="*/ 1032 h 6116"/>
                  <a:gd name="T88" fmla="*/ 48 w 317"/>
                  <a:gd name="T89" fmla="*/ 1050 h 6116"/>
                  <a:gd name="T90" fmla="*/ 47 w 317"/>
                  <a:gd name="T91" fmla="*/ 1064 h 6116"/>
                  <a:gd name="T92" fmla="*/ 46 w 317"/>
                  <a:gd name="T93" fmla="*/ 1073 h 6116"/>
                  <a:gd name="T94" fmla="*/ 45 w 317"/>
                  <a:gd name="T95" fmla="*/ 1082 h 6116"/>
                  <a:gd name="T96" fmla="*/ 44 w 317"/>
                  <a:gd name="T97" fmla="*/ 1091 h 6116"/>
                  <a:gd name="T98" fmla="*/ 43 w 317"/>
                  <a:gd name="T99" fmla="*/ 1099 h 6116"/>
                  <a:gd name="T100" fmla="*/ 42 w 317"/>
                  <a:gd name="T101" fmla="*/ 1108 h 6116"/>
                  <a:gd name="T102" fmla="*/ 40 w 317"/>
                  <a:gd name="T103" fmla="*/ 1117 h 6116"/>
                  <a:gd name="T104" fmla="*/ 38 w 317"/>
                  <a:gd name="T105" fmla="*/ 1131 h 6116"/>
                  <a:gd name="T106" fmla="*/ 34 w 317"/>
                  <a:gd name="T107" fmla="*/ 1148 h 6116"/>
                  <a:gd name="T108" fmla="*/ 31 w 317"/>
                  <a:gd name="T109" fmla="*/ 1166 h 61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17" h="6116">
                    <a:moveTo>
                      <a:pt x="0" y="0"/>
                    </a:moveTo>
                    <a:lnTo>
                      <a:pt x="10" y="47"/>
                    </a:lnTo>
                    <a:lnTo>
                      <a:pt x="18" y="95"/>
                    </a:lnTo>
                    <a:lnTo>
                      <a:pt x="28" y="142"/>
                    </a:lnTo>
                    <a:lnTo>
                      <a:pt x="36" y="189"/>
                    </a:lnTo>
                    <a:lnTo>
                      <a:pt x="44" y="237"/>
                    </a:lnTo>
                    <a:lnTo>
                      <a:pt x="53" y="283"/>
                    </a:lnTo>
                    <a:lnTo>
                      <a:pt x="61" y="330"/>
                    </a:lnTo>
                    <a:lnTo>
                      <a:pt x="68" y="377"/>
                    </a:lnTo>
                    <a:lnTo>
                      <a:pt x="77" y="425"/>
                    </a:lnTo>
                    <a:lnTo>
                      <a:pt x="84" y="472"/>
                    </a:lnTo>
                    <a:lnTo>
                      <a:pt x="92" y="519"/>
                    </a:lnTo>
                    <a:lnTo>
                      <a:pt x="98" y="566"/>
                    </a:lnTo>
                    <a:lnTo>
                      <a:pt x="105" y="614"/>
                    </a:lnTo>
                    <a:lnTo>
                      <a:pt x="112" y="661"/>
                    </a:lnTo>
                    <a:lnTo>
                      <a:pt x="118" y="708"/>
                    </a:lnTo>
                    <a:lnTo>
                      <a:pt x="124" y="756"/>
                    </a:lnTo>
                    <a:lnTo>
                      <a:pt x="129" y="804"/>
                    </a:lnTo>
                    <a:lnTo>
                      <a:pt x="135" y="851"/>
                    </a:lnTo>
                    <a:lnTo>
                      <a:pt x="140" y="899"/>
                    </a:lnTo>
                    <a:lnTo>
                      <a:pt x="145" y="946"/>
                    </a:lnTo>
                    <a:lnTo>
                      <a:pt x="149" y="993"/>
                    </a:lnTo>
                    <a:lnTo>
                      <a:pt x="154" y="1040"/>
                    </a:lnTo>
                    <a:lnTo>
                      <a:pt x="158" y="1089"/>
                    </a:lnTo>
                    <a:lnTo>
                      <a:pt x="162" y="1136"/>
                    </a:lnTo>
                    <a:lnTo>
                      <a:pt x="165" y="1183"/>
                    </a:lnTo>
                    <a:lnTo>
                      <a:pt x="168" y="1231"/>
                    </a:lnTo>
                    <a:lnTo>
                      <a:pt x="171" y="1279"/>
                    </a:lnTo>
                    <a:lnTo>
                      <a:pt x="174" y="1326"/>
                    </a:lnTo>
                    <a:lnTo>
                      <a:pt x="177" y="1374"/>
                    </a:lnTo>
                    <a:lnTo>
                      <a:pt x="180" y="1422"/>
                    </a:lnTo>
                    <a:lnTo>
                      <a:pt x="182" y="1469"/>
                    </a:lnTo>
                    <a:lnTo>
                      <a:pt x="184" y="1517"/>
                    </a:lnTo>
                    <a:lnTo>
                      <a:pt x="186" y="1565"/>
                    </a:lnTo>
                    <a:lnTo>
                      <a:pt x="188" y="1613"/>
                    </a:lnTo>
                    <a:lnTo>
                      <a:pt x="190" y="1660"/>
                    </a:lnTo>
                    <a:lnTo>
                      <a:pt x="191" y="1708"/>
                    </a:lnTo>
                    <a:lnTo>
                      <a:pt x="194" y="1803"/>
                    </a:lnTo>
                    <a:lnTo>
                      <a:pt x="197" y="1900"/>
                    </a:lnTo>
                    <a:lnTo>
                      <a:pt x="199" y="1996"/>
                    </a:lnTo>
                    <a:lnTo>
                      <a:pt x="200" y="2091"/>
                    </a:lnTo>
                    <a:lnTo>
                      <a:pt x="202" y="2187"/>
                    </a:lnTo>
                    <a:lnTo>
                      <a:pt x="203" y="2284"/>
                    </a:lnTo>
                    <a:lnTo>
                      <a:pt x="205" y="2476"/>
                    </a:lnTo>
                    <a:lnTo>
                      <a:pt x="207" y="2668"/>
                    </a:lnTo>
                    <a:lnTo>
                      <a:pt x="209" y="2764"/>
                    </a:lnTo>
                    <a:lnTo>
                      <a:pt x="210" y="2860"/>
                    </a:lnTo>
                    <a:lnTo>
                      <a:pt x="212" y="2957"/>
                    </a:lnTo>
                    <a:lnTo>
                      <a:pt x="214" y="3054"/>
                    </a:lnTo>
                    <a:lnTo>
                      <a:pt x="218" y="3150"/>
                    </a:lnTo>
                    <a:lnTo>
                      <a:pt x="220" y="3199"/>
                    </a:lnTo>
                    <a:lnTo>
                      <a:pt x="221" y="3247"/>
                    </a:lnTo>
                    <a:lnTo>
                      <a:pt x="223" y="3295"/>
                    </a:lnTo>
                    <a:lnTo>
                      <a:pt x="225" y="3344"/>
                    </a:lnTo>
                    <a:lnTo>
                      <a:pt x="227" y="3392"/>
                    </a:lnTo>
                    <a:lnTo>
                      <a:pt x="230" y="3441"/>
                    </a:lnTo>
                    <a:lnTo>
                      <a:pt x="232" y="3489"/>
                    </a:lnTo>
                    <a:lnTo>
                      <a:pt x="235" y="3537"/>
                    </a:lnTo>
                    <a:lnTo>
                      <a:pt x="239" y="3586"/>
                    </a:lnTo>
                    <a:lnTo>
                      <a:pt x="242" y="3634"/>
                    </a:lnTo>
                    <a:lnTo>
                      <a:pt x="248" y="3731"/>
                    </a:lnTo>
                    <a:lnTo>
                      <a:pt x="254" y="3828"/>
                    </a:lnTo>
                    <a:lnTo>
                      <a:pt x="269" y="4022"/>
                    </a:lnTo>
                    <a:lnTo>
                      <a:pt x="276" y="4118"/>
                    </a:lnTo>
                    <a:lnTo>
                      <a:pt x="283" y="4215"/>
                    </a:lnTo>
                    <a:lnTo>
                      <a:pt x="290" y="4312"/>
                    </a:lnTo>
                    <a:lnTo>
                      <a:pt x="296" y="4408"/>
                    </a:lnTo>
                    <a:lnTo>
                      <a:pt x="299" y="4457"/>
                    </a:lnTo>
                    <a:lnTo>
                      <a:pt x="301" y="4505"/>
                    </a:lnTo>
                    <a:lnTo>
                      <a:pt x="305" y="4553"/>
                    </a:lnTo>
                    <a:lnTo>
                      <a:pt x="307" y="4602"/>
                    </a:lnTo>
                    <a:lnTo>
                      <a:pt x="309" y="4649"/>
                    </a:lnTo>
                    <a:lnTo>
                      <a:pt x="311" y="4697"/>
                    </a:lnTo>
                    <a:lnTo>
                      <a:pt x="313" y="4746"/>
                    </a:lnTo>
                    <a:lnTo>
                      <a:pt x="314" y="4794"/>
                    </a:lnTo>
                    <a:lnTo>
                      <a:pt x="315" y="4841"/>
                    </a:lnTo>
                    <a:lnTo>
                      <a:pt x="316" y="4890"/>
                    </a:lnTo>
                    <a:lnTo>
                      <a:pt x="317" y="4938"/>
                    </a:lnTo>
                    <a:lnTo>
                      <a:pt x="317" y="4985"/>
                    </a:lnTo>
                    <a:lnTo>
                      <a:pt x="317" y="5034"/>
                    </a:lnTo>
                    <a:lnTo>
                      <a:pt x="317" y="5081"/>
                    </a:lnTo>
                    <a:lnTo>
                      <a:pt x="316" y="5128"/>
                    </a:lnTo>
                    <a:lnTo>
                      <a:pt x="315" y="5176"/>
                    </a:lnTo>
                    <a:lnTo>
                      <a:pt x="313" y="5224"/>
                    </a:lnTo>
                    <a:lnTo>
                      <a:pt x="311" y="5271"/>
                    </a:lnTo>
                    <a:lnTo>
                      <a:pt x="309" y="5319"/>
                    </a:lnTo>
                    <a:lnTo>
                      <a:pt x="306" y="5367"/>
                    </a:lnTo>
                    <a:lnTo>
                      <a:pt x="303" y="5414"/>
                    </a:lnTo>
                    <a:lnTo>
                      <a:pt x="299" y="5461"/>
                    </a:lnTo>
                    <a:lnTo>
                      <a:pt x="295" y="5509"/>
                    </a:lnTo>
                    <a:lnTo>
                      <a:pt x="290" y="5556"/>
                    </a:lnTo>
                    <a:lnTo>
                      <a:pt x="287" y="5579"/>
                    </a:lnTo>
                    <a:lnTo>
                      <a:pt x="285" y="5603"/>
                    </a:lnTo>
                    <a:lnTo>
                      <a:pt x="282" y="5626"/>
                    </a:lnTo>
                    <a:lnTo>
                      <a:pt x="278" y="5649"/>
                    </a:lnTo>
                    <a:lnTo>
                      <a:pt x="275" y="5674"/>
                    </a:lnTo>
                    <a:lnTo>
                      <a:pt x="272" y="5697"/>
                    </a:lnTo>
                    <a:lnTo>
                      <a:pt x="269" y="5720"/>
                    </a:lnTo>
                    <a:lnTo>
                      <a:pt x="265" y="5744"/>
                    </a:lnTo>
                    <a:lnTo>
                      <a:pt x="262" y="5767"/>
                    </a:lnTo>
                    <a:lnTo>
                      <a:pt x="257" y="5790"/>
                    </a:lnTo>
                    <a:lnTo>
                      <a:pt x="253" y="5813"/>
                    </a:lnTo>
                    <a:lnTo>
                      <a:pt x="249" y="5837"/>
                    </a:lnTo>
                    <a:lnTo>
                      <a:pt x="245" y="5861"/>
                    </a:lnTo>
                    <a:lnTo>
                      <a:pt x="241" y="5884"/>
                    </a:lnTo>
                    <a:lnTo>
                      <a:pt x="231" y="5930"/>
                    </a:lnTo>
                    <a:lnTo>
                      <a:pt x="221" y="5977"/>
                    </a:lnTo>
                    <a:lnTo>
                      <a:pt x="210" y="6023"/>
                    </a:lnTo>
                    <a:lnTo>
                      <a:pt x="200" y="6070"/>
                    </a:lnTo>
                    <a:lnTo>
                      <a:pt x="188" y="6116"/>
                    </a:lnTo>
                  </a:path>
                </a:pathLst>
              </a:custGeom>
              <a:noFill/>
              <a:ln w="63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398" name="Line 212"/>
              <p:cNvSpPr>
                <a:spLocks noChangeShapeType="1"/>
              </p:cNvSpPr>
              <p:nvPr/>
            </p:nvSpPr>
            <p:spPr bwMode="auto">
              <a:xfrm flipH="1">
                <a:off x="345" y="292"/>
                <a:ext cx="576"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399" name="Line 213"/>
              <p:cNvSpPr>
                <a:spLocks noChangeShapeType="1"/>
              </p:cNvSpPr>
              <p:nvPr/>
            </p:nvSpPr>
            <p:spPr bwMode="auto">
              <a:xfrm flipH="1">
                <a:off x="345" y="1458"/>
                <a:ext cx="607"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0" name="Line 214"/>
              <p:cNvSpPr>
                <a:spLocks noChangeShapeType="1"/>
              </p:cNvSpPr>
              <p:nvPr/>
            </p:nvSpPr>
            <p:spPr bwMode="auto">
              <a:xfrm>
                <a:off x="345" y="1222"/>
                <a:ext cx="1" cy="2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1" name="Line 215"/>
              <p:cNvSpPr>
                <a:spLocks noChangeShapeType="1"/>
              </p:cNvSpPr>
              <p:nvPr/>
            </p:nvSpPr>
            <p:spPr bwMode="auto">
              <a:xfrm>
                <a:off x="345" y="292"/>
                <a:ext cx="1" cy="4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2" name="Line 216"/>
              <p:cNvSpPr>
                <a:spLocks noChangeShapeType="1"/>
              </p:cNvSpPr>
              <p:nvPr/>
            </p:nvSpPr>
            <p:spPr bwMode="auto">
              <a:xfrm flipH="1">
                <a:off x="345" y="1222"/>
                <a:ext cx="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3" name="Line 217"/>
              <p:cNvSpPr>
                <a:spLocks noChangeShapeType="1"/>
              </p:cNvSpPr>
              <p:nvPr/>
            </p:nvSpPr>
            <p:spPr bwMode="auto">
              <a:xfrm>
                <a:off x="360" y="962"/>
                <a:ext cx="149"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4" name="Line 218"/>
              <p:cNvSpPr>
                <a:spLocks noChangeShapeType="1"/>
              </p:cNvSpPr>
              <p:nvPr/>
            </p:nvSpPr>
            <p:spPr bwMode="auto">
              <a:xfrm>
                <a:off x="550" y="962"/>
                <a:ext cx="42"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5" name="Line 219"/>
              <p:cNvSpPr>
                <a:spLocks noChangeShapeType="1"/>
              </p:cNvSpPr>
              <p:nvPr/>
            </p:nvSpPr>
            <p:spPr bwMode="auto">
              <a:xfrm>
                <a:off x="634" y="962"/>
                <a:ext cx="15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6" name="Line 220"/>
              <p:cNvSpPr>
                <a:spLocks noChangeShapeType="1"/>
              </p:cNvSpPr>
              <p:nvPr/>
            </p:nvSpPr>
            <p:spPr bwMode="auto">
              <a:xfrm>
                <a:off x="345" y="702"/>
                <a:ext cx="168"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7" name="未知"/>
              <p:cNvSpPr>
                <a:spLocks/>
              </p:cNvSpPr>
              <p:nvPr/>
            </p:nvSpPr>
            <p:spPr bwMode="auto">
              <a:xfrm>
                <a:off x="513" y="529"/>
                <a:ext cx="296" cy="785"/>
              </a:xfrm>
              <a:custGeom>
                <a:avLst/>
                <a:gdLst>
                  <a:gd name="T0" fmla="*/ 39 w 1786"/>
                  <a:gd name="T1" fmla="*/ 709 h 4117"/>
                  <a:gd name="T2" fmla="*/ 50 w 1786"/>
                  <a:gd name="T3" fmla="*/ 726 h 4117"/>
                  <a:gd name="T4" fmla="*/ 61 w 1786"/>
                  <a:gd name="T5" fmla="*/ 742 h 4117"/>
                  <a:gd name="T6" fmla="*/ 73 w 1786"/>
                  <a:gd name="T7" fmla="*/ 756 h 4117"/>
                  <a:gd name="T8" fmla="*/ 86 w 1786"/>
                  <a:gd name="T9" fmla="*/ 767 h 4117"/>
                  <a:gd name="T10" fmla="*/ 98 w 1786"/>
                  <a:gd name="T11" fmla="*/ 775 h 4117"/>
                  <a:gd name="T12" fmla="*/ 111 w 1786"/>
                  <a:gd name="T13" fmla="*/ 781 h 4117"/>
                  <a:gd name="T14" fmla="*/ 125 w 1786"/>
                  <a:gd name="T15" fmla="*/ 784 h 4117"/>
                  <a:gd name="T16" fmla="*/ 138 w 1786"/>
                  <a:gd name="T17" fmla="*/ 785 h 4117"/>
                  <a:gd name="T18" fmla="*/ 151 w 1786"/>
                  <a:gd name="T19" fmla="*/ 783 h 4117"/>
                  <a:gd name="T20" fmla="*/ 164 w 1786"/>
                  <a:gd name="T21" fmla="*/ 779 h 4117"/>
                  <a:gd name="T22" fmla="*/ 177 w 1786"/>
                  <a:gd name="T23" fmla="*/ 772 h 4117"/>
                  <a:gd name="T24" fmla="*/ 189 w 1786"/>
                  <a:gd name="T25" fmla="*/ 763 h 4117"/>
                  <a:gd name="T26" fmla="*/ 202 w 1786"/>
                  <a:gd name="T27" fmla="*/ 750 h 4117"/>
                  <a:gd name="T28" fmla="*/ 213 w 1786"/>
                  <a:gd name="T29" fmla="*/ 736 h 4117"/>
                  <a:gd name="T30" fmla="*/ 224 w 1786"/>
                  <a:gd name="T31" fmla="*/ 720 h 4117"/>
                  <a:gd name="T32" fmla="*/ 235 w 1786"/>
                  <a:gd name="T33" fmla="*/ 701 h 4117"/>
                  <a:gd name="T34" fmla="*/ 245 w 1786"/>
                  <a:gd name="T35" fmla="*/ 680 h 4117"/>
                  <a:gd name="T36" fmla="*/ 254 w 1786"/>
                  <a:gd name="T37" fmla="*/ 657 h 4117"/>
                  <a:gd name="T38" fmla="*/ 263 w 1786"/>
                  <a:gd name="T39" fmla="*/ 633 h 4117"/>
                  <a:gd name="T40" fmla="*/ 270 w 1786"/>
                  <a:gd name="T41" fmla="*/ 607 h 4117"/>
                  <a:gd name="T42" fmla="*/ 277 w 1786"/>
                  <a:gd name="T43" fmla="*/ 579 h 4117"/>
                  <a:gd name="T44" fmla="*/ 283 w 1786"/>
                  <a:gd name="T45" fmla="*/ 551 h 4117"/>
                  <a:gd name="T46" fmla="*/ 287 w 1786"/>
                  <a:gd name="T47" fmla="*/ 521 h 4117"/>
                  <a:gd name="T48" fmla="*/ 291 w 1786"/>
                  <a:gd name="T49" fmla="*/ 490 h 4117"/>
                  <a:gd name="T50" fmla="*/ 294 w 1786"/>
                  <a:gd name="T51" fmla="*/ 459 h 4117"/>
                  <a:gd name="T52" fmla="*/ 296 w 1786"/>
                  <a:gd name="T53" fmla="*/ 428 h 4117"/>
                  <a:gd name="T54" fmla="*/ 296 w 1786"/>
                  <a:gd name="T55" fmla="*/ 395 h 4117"/>
                  <a:gd name="T56" fmla="*/ 296 w 1786"/>
                  <a:gd name="T57" fmla="*/ 364 h 4117"/>
                  <a:gd name="T58" fmla="*/ 294 w 1786"/>
                  <a:gd name="T59" fmla="*/ 332 h 4117"/>
                  <a:gd name="T60" fmla="*/ 292 w 1786"/>
                  <a:gd name="T61" fmla="*/ 301 h 4117"/>
                  <a:gd name="T62" fmla="*/ 288 w 1786"/>
                  <a:gd name="T63" fmla="*/ 270 h 4117"/>
                  <a:gd name="T64" fmla="*/ 283 w 1786"/>
                  <a:gd name="T65" fmla="*/ 240 h 4117"/>
                  <a:gd name="T66" fmla="*/ 277 w 1786"/>
                  <a:gd name="T67" fmla="*/ 211 h 4117"/>
                  <a:gd name="T68" fmla="*/ 271 w 1786"/>
                  <a:gd name="T69" fmla="*/ 183 h 4117"/>
                  <a:gd name="T70" fmla="*/ 263 w 1786"/>
                  <a:gd name="T71" fmla="*/ 157 h 4117"/>
                  <a:gd name="T72" fmla="*/ 255 w 1786"/>
                  <a:gd name="T73" fmla="*/ 132 h 4117"/>
                  <a:gd name="T74" fmla="*/ 246 w 1786"/>
                  <a:gd name="T75" fmla="*/ 109 h 4117"/>
                  <a:gd name="T76" fmla="*/ 236 w 1786"/>
                  <a:gd name="T77" fmla="*/ 88 h 4117"/>
                  <a:gd name="T78" fmla="*/ 225 w 1786"/>
                  <a:gd name="T79" fmla="*/ 69 h 4117"/>
                  <a:gd name="T80" fmla="*/ 214 w 1786"/>
                  <a:gd name="T81" fmla="*/ 52 h 4117"/>
                  <a:gd name="T82" fmla="*/ 203 w 1786"/>
                  <a:gd name="T83" fmla="*/ 37 h 4117"/>
                  <a:gd name="T84" fmla="*/ 190 w 1786"/>
                  <a:gd name="T85" fmla="*/ 25 h 4117"/>
                  <a:gd name="T86" fmla="*/ 178 w 1786"/>
                  <a:gd name="T87" fmla="*/ 15 h 4117"/>
                  <a:gd name="T88" fmla="*/ 165 w 1786"/>
                  <a:gd name="T89" fmla="*/ 7 h 4117"/>
                  <a:gd name="T90" fmla="*/ 152 w 1786"/>
                  <a:gd name="T91" fmla="*/ 3 h 4117"/>
                  <a:gd name="T92" fmla="*/ 139 w 1786"/>
                  <a:gd name="T93" fmla="*/ 0 h 4117"/>
                  <a:gd name="T94" fmla="*/ 126 w 1786"/>
                  <a:gd name="T95" fmla="*/ 1 h 4117"/>
                  <a:gd name="T96" fmla="*/ 113 w 1786"/>
                  <a:gd name="T97" fmla="*/ 3 h 4117"/>
                  <a:gd name="T98" fmla="*/ 100 w 1786"/>
                  <a:gd name="T99" fmla="*/ 9 h 4117"/>
                  <a:gd name="T100" fmla="*/ 87 w 1786"/>
                  <a:gd name="T101" fmla="*/ 17 h 4117"/>
                  <a:gd name="T102" fmla="*/ 75 w 1786"/>
                  <a:gd name="T103" fmla="*/ 27 h 4117"/>
                  <a:gd name="T104" fmla="*/ 63 w 1786"/>
                  <a:gd name="T105" fmla="*/ 40 h 4117"/>
                  <a:gd name="T106" fmla="*/ 51 w 1786"/>
                  <a:gd name="T107" fmla="*/ 55 h 4117"/>
                  <a:gd name="T108" fmla="*/ 40 w 1786"/>
                  <a:gd name="T109" fmla="*/ 73 h 4117"/>
                  <a:gd name="T110" fmla="*/ 30 w 1786"/>
                  <a:gd name="T111" fmla="*/ 93 h 4117"/>
                  <a:gd name="T112" fmla="*/ 20 w 1786"/>
                  <a:gd name="T113" fmla="*/ 114 h 4117"/>
                  <a:gd name="T114" fmla="*/ 11 w 1786"/>
                  <a:gd name="T115" fmla="*/ 138 h 4117"/>
                  <a:gd name="T116" fmla="*/ 3 w 1786"/>
                  <a:gd name="T117" fmla="*/ 163 h 411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86" h="4117">
                    <a:moveTo>
                      <a:pt x="186" y="3634"/>
                    </a:moveTo>
                    <a:lnTo>
                      <a:pt x="198" y="3655"/>
                    </a:lnTo>
                    <a:lnTo>
                      <a:pt x="210" y="3676"/>
                    </a:lnTo>
                    <a:lnTo>
                      <a:pt x="223" y="3697"/>
                    </a:lnTo>
                    <a:lnTo>
                      <a:pt x="235" y="3717"/>
                    </a:lnTo>
                    <a:lnTo>
                      <a:pt x="248" y="3736"/>
                    </a:lnTo>
                    <a:lnTo>
                      <a:pt x="262" y="3756"/>
                    </a:lnTo>
                    <a:lnTo>
                      <a:pt x="274" y="3774"/>
                    </a:lnTo>
                    <a:lnTo>
                      <a:pt x="288" y="3793"/>
                    </a:lnTo>
                    <a:lnTo>
                      <a:pt x="301" y="3810"/>
                    </a:lnTo>
                    <a:lnTo>
                      <a:pt x="315" y="3827"/>
                    </a:lnTo>
                    <a:lnTo>
                      <a:pt x="329" y="3845"/>
                    </a:lnTo>
                    <a:lnTo>
                      <a:pt x="342" y="3861"/>
                    </a:lnTo>
                    <a:lnTo>
                      <a:pt x="357" y="3877"/>
                    </a:lnTo>
                    <a:lnTo>
                      <a:pt x="371" y="3892"/>
                    </a:lnTo>
                    <a:lnTo>
                      <a:pt x="385" y="3907"/>
                    </a:lnTo>
                    <a:lnTo>
                      <a:pt x="399" y="3922"/>
                    </a:lnTo>
                    <a:lnTo>
                      <a:pt x="414" y="3937"/>
                    </a:lnTo>
                    <a:lnTo>
                      <a:pt x="428" y="3949"/>
                    </a:lnTo>
                    <a:lnTo>
                      <a:pt x="443" y="3963"/>
                    </a:lnTo>
                    <a:lnTo>
                      <a:pt x="458" y="3975"/>
                    </a:lnTo>
                    <a:lnTo>
                      <a:pt x="473" y="3987"/>
                    </a:lnTo>
                    <a:lnTo>
                      <a:pt x="487" y="3999"/>
                    </a:lnTo>
                    <a:lnTo>
                      <a:pt x="503" y="4009"/>
                    </a:lnTo>
                    <a:lnTo>
                      <a:pt x="518" y="4020"/>
                    </a:lnTo>
                    <a:lnTo>
                      <a:pt x="533" y="4030"/>
                    </a:lnTo>
                    <a:lnTo>
                      <a:pt x="548" y="4039"/>
                    </a:lnTo>
                    <a:lnTo>
                      <a:pt x="564" y="4048"/>
                    </a:lnTo>
                    <a:lnTo>
                      <a:pt x="579" y="4056"/>
                    </a:lnTo>
                    <a:lnTo>
                      <a:pt x="594" y="4065"/>
                    </a:lnTo>
                    <a:lnTo>
                      <a:pt x="610" y="4072"/>
                    </a:lnTo>
                    <a:lnTo>
                      <a:pt x="626" y="4078"/>
                    </a:lnTo>
                    <a:lnTo>
                      <a:pt x="641" y="4085"/>
                    </a:lnTo>
                    <a:lnTo>
                      <a:pt x="657" y="4090"/>
                    </a:lnTo>
                    <a:lnTo>
                      <a:pt x="672" y="4095"/>
                    </a:lnTo>
                    <a:lnTo>
                      <a:pt x="688" y="4100"/>
                    </a:lnTo>
                    <a:lnTo>
                      <a:pt x="704" y="4105"/>
                    </a:lnTo>
                    <a:lnTo>
                      <a:pt x="720" y="4108"/>
                    </a:lnTo>
                    <a:lnTo>
                      <a:pt x="736" y="4111"/>
                    </a:lnTo>
                    <a:lnTo>
                      <a:pt x="752" y="4113"/>
                    </a:lnTo>
                    <a:lnTo>
                      <a:pt x="767" y="4115"/>
                    </a:lnTo>
                    <a:lnTo>
                      <a:pt x="783" y="4116"/>
                    </a:lnTo>
                    <a:lnTo>
                      <a:pt x="799" y="4117"/>
                    </a:lnTo>
                    <a:lnTo>
                      <a:pt x="815" y="4117"/>
                    </a:lnTo>
                    <a:lnTo>
                      <a:pt x="830" y="4117"/>
                    </a:lnTo>
                    <a:lnTo>
                      <a:pt x="846" y="4116"/>
                    </a:lnTo>
                    <a:lnTo>
                      <a:pt x="863" y="4115"/>
                    </a:lnTo>
                    <a:lnTo>
                      <a:pt x="879" y="4113"/>
                    </a:lnTo>
                    <a:lnTo>
                      <a:pt x="894" y="4111"/>
                    </a:lnTo>
                    <a:lnTo>
                      <a:pt x="910" y="4108"/>
                    </a:lnTo>
                    <a:lnTo>
                      <a:pt x="926" y="4105"/>
                    </a:lnTo>
                    <a:lnTo>
                      <a:pt x="942" y="4100"/>
                    </a:lnTo>
                    <a:lnTo>
                      <a:pt x="957" y="4095"/>
                    </a:lnTo>
                    <a:lnTo>
                      <a:pt x="973" y="4090"/>
                    </a:lnTo>
                    <a:lnTo>
                      <a:pt x="989" y="4085"/>
                    </a:lnTo>
                    <a:lnTo>
                      <a:pt x="1005" y="4078"/>
                    </a:lnTo>
                    <a:lnTo>
                      <a:pt x="1019" y="4072"/>
                    </a:lnTo>
                    <a:lnTo>
                      <a:pt x="1035" y="4065"/>
                    </a:lnTo>
                    <a:lnTo>
                      <a:pt x="1051" y="4056"/>
                    </a:lnTo>
                    <a:lnTo>
                      <a:pt x="1067" y="4048"/>
                    </a:lnTo>
                    <a:lnTo>
                      <a:pt x="1081" y="4039"/>
                    </a:lnTo>
                    <a:lnTo>
                      <a:pt x="1097" y="4030"/>
                    </a:lnTo>
                    <a:lnTo>
                      <a:pt x="1112" y="4020"/>
                    </a:lnTo>
                    <a:lnTo>
                      <a:pt x="1126" y="4009"/>
                    </a:lnTo>
                    <a:lnTo>
                      <a:pt x="1142" y="3999"/>
                    </a:lnTo>
                    <a:lnTo>
                      <a:pt x="1157" y="3987"/>
                    </a:lnTo>
                    <a:lnTo>
                      <a:pt x="1171" y="3974"/>
                    </a:lnTo>
                    <a:lnTo>
                      <a:pt x="1186" y="3963"/>
                    </a:lnTo>
                    <a:lnTo>
                      <a:pt x="1201" y="3949"/>
                    </a:lnTo>
                    <a:lnTo>
                      <a:pt x="1216" y="3935"/>
                    </a:lnTo>
                    <a:lnTo>
                      <a:pt x="1229" y="3922"/>
                    </a:lnTo>
                    <a:lnTo>
                      <a:pt x="1244" y="3907"/>
                    </a:lnTo>
                    <a:lnTo>
                      <a:pt x="1259" y="3892"/>
                    </a:lnTo>
                    <a:lnTo>
                      <a:pt x="1272" y="3877"/>
                    </a:lnTo>
                    <a:lnTo>
                      <a:pt x="1286" y="3861"/>
                    </a:lnTo>
                    <a:lnTo>
                      <a:pt x="1300" y="3844"/>
                    </a:lnTo>
                    <a:lnTo>
                      <a:pt x="1313" y="3827"/>
                    </a:lnTo>
                    <a:lnTo>
                      <a:pt x="1327" y="3810"/>
                    </a:lnTo>
                    <a:lnTo>
                      <a:pt x="1340" y="3793"/>
                    </a:lnTo>
                    <a:lnTo>
                      <a:pt x="1354" y="3774"/>
                    </a:lnTo>
                    <a:lnTo>
                      <a:pt x="1367" y="3755"/>
                    </a:lnTo>
                    <a:lnTo>
                      <a:pt x="1380" y="3736"/>
                    </a:lnTo>
                    <a:lnTo>
                      <a:pt x="1393" y="3716"/>
                    </a:lnTo>
                    <a:lnTo>
                      <a:pt x="1406" y="3696"/>
                    </a:lnTo>
                    <a:lnTo>
                      <a:pt x="1418" y="3676"/>
                    </a:lnTo>
                    <a:lnTo>
                      <a:pt x="1431" y="3655"/>
                    </a:lnTo>
                    <a:lnTo>
                      <a:pt x="1442" y="3633"/>
                    </a:lnTo>
                    <a:lnTo>
                      <a:pt x="1455" y="3612"/>
                    </a:lnTo>
                    <a:lnTo>
                      <a:pt x="1466" y="3589"/>
                    </a:lnTo>
                    <a:lnTo>
                      <a:pt x="1478" y="3567"/>
                    </a:lnTo>
                    <a:lnTo>
                      <a:pt x="1489" y="3544"/>
                    </a:lnTo>
                    <a:lnTo>
                      <a:pt x="1501" y="3520"/>
                    </a:lnTo>
                    <a:lnTo>
                      <a:pt x="1513" y="3496"/>
                    </a:lnTo>
                    <a:lnTo>
                      <a:pt x="1523" y="3472"/>
                    </a:lnTo>
                    <a:lnTo>
                      <a:pt x="1534" y="3448"/>
                    </a:lnTo>
                    <a:lnTo>
                      <a:pt x="1544" y="3423"/>
                    </a:lnTo>
                    <a:lnTo>
                      <a:pt x="1555" y="3397"/>
                    </a:lnTo>
                    <a:lnTo>
                      <a:pt x="1565" y="3372"/>
                    </a:lnTo>
                    <a:lnTo>
                      <a:pt x="1574" y="3346"/>
                    </a:lnTo>
                    <a:lnTo>
                      <a:pt x="1585" y="3320"/>
                    </a:lnTo>
                    <a:lnTo>
                      <a:pt x="1594" y="3292"/>
                    </a:lnTo>
                    <a:lnTo>
                      <a:pt x="1604" y="3266"/>
                    </a:lnTo>
                    <a:lnTo>
                      <a:pt x="1613" y="3239"/>
                    </a:lnTo>
                    <a:lnTo>
                      <a:pt x="1622" y="3210"/>
                    </a:lnTo>
                    <a:lnTo>
                      <a:pt x="1630" y="3183"/>
                    </a:lnTo>
                    <a:lnTo>
                      <a:pt x="1638" y="3155"/>
                    </a:lnTo>
                    <a:lnTo>
                      <a:pt x="1647" y="3126"/>
                    </a:lnTo>
                    <a:lnTo>
                      <a:pt x="1655" y="3097"/>
                    </a:lnTo>
                    <a:lnTo>
                      <a:pt x="1664" y="3069"/>
                    </a:lnTo>
                    <a:lnTo>
                      <a:pt x="1671" y="3039"/>
                    </a:lnTo>
                    <a:lnTo>
                      <a:pt x="1678" y="3010"/>
                    </a:lnTo>
                    <a:lnTo>
                      <a:pt x="1686" y="2979"/>
                    </a:lnTo>
                    <a:lnTo>
                      <a:pt x="1692" y="2950"/>
                    </a:lnTo>
                    <a:lnTo>
                      <a:pt x="1699" y="2919"/>
                    </a:lnTo>
                    <a:lnTo>
                      <a:pt x="1706" y="2889"/>
                    </a:lnTo>
                    <a:lnTo>
                      <a:pt x="1712" y="2857"/>
                    </a:lnTo>
                    <a:lnTo>
                      <a:pt x="1717" y="2827"/>
                    </a:lnTo>
                    <a:lnTo>
                      <a:pt x="1724" y="2795"/>
                    </a:lnTo>
                    <a:lnTo>
                      <a:pt x="1729" y="2764"/>
                    </a:lnTo>
                    <a:lnTo>
                      <a:pt x="1734" y="2732"/>
                    </a:lnTo>
                    <a:lnTo>
                      <a:pt x="1739" y="2701"/>
                    </a:lnTo>
                    <a:lnTo>
                      <a:pt x="1744" y="2669"/>
                    </a:lnTo>
                    <a:lnTo>
                      <a:pt x="1749" y="2637"/>
                    </a:lnTo>
                    <a:lnTo>
                      <a:pt x="1753" y="2604"/>
                    </a:lnTo>
                    <a:lnTo>
                      <a:pt x="1757" y="2571"/>
                    </a:lnTo>
                    <a:lnTo>
                      <a:pt x="1760" y="2540"/>
                    </a:lnTo>
                    <a:lnTo>
                      <a:pt x="1764" y="2506"/>
                    </a:lnTo>
                    <a:lnTo>
                      <a:pt x="1768" y="2474"/>
                    </a:lnTo>
                    <a:lnTo>
                      <a:pt x="1771" y="2441"/>
                    </a:lnTo>
                    <a:lnTo>
                      <a:pt x="1773" y="2409"/>
                    </a:lnTo>
                    <a:lnTo>
                      <a:pt x="1776" y="2375"/>
                    </a:lnTo>
                    <a:lnTo>
                      <a:pt x="1778" y="2342"/>
                    </a:lnTo>
                    <a:lnTo>
                      <a:pt x="1780" y="2309"/>
                    </a:lnTo>
                    <a:lnTo>
                      <a:pt x="1781" y="2275"/>
                    </a:lnTo>
                    <a:lnTo>
                      <a:pt x="1783" y="2243"/>
                    </a:lnTo>
                    <a:lnTo>
                      <a:pt x="1784" y="2209"/>
                    </a:lnTo>
                    <a:lnTo>
                      <a:pt x="1785" y="2175"/>
                    </a:lnTo>
                    <a:lnTo>
                      <a:pt x="1786" y="2142"/>
                    </a:lnTo>
                    <a:lnTo>
                      <a:pt x="1786" y="2108"/>
                    </a:lnTo>
                    <a:lnTo>
                      <a:pt x="1786" y="2074"/>
                    </a:lnTo>
                    <a:lnTo>
                      <a:pt x="1786" y="2041"/>
                    </a:lnTo>
                    <a:lnTo>
                      <a:pt x="1786" y="2007"/>
                    </a:lnTo>
                    <a:lnTo>
                      <a:pt x="1785" y="1975"/>
                    </a:lnTo>
                    <a:lnTo>
                      <a:pt x="1784" y="1941"/>
                    </a:lnTo>
                    <a:lnTo>
                      <a:pt x="1783" y="1907"/>
                    </a:lnTo>
                    <a:lnTo>
                      <a:pt x="1782" y="1874"/>
                    </a:lnTo>
                    <a:lnTo>
                      <a:pt x="1781" y="1840"/>
                    </a:lnTo>
                    <a:lnTo>
                      <a:pt x="1779" y="1808"/>
                    </a:lnTo>
                    <a:lnTo>
                      <a:pt x="1777" y="1774"/>
                    </a:lnTo>
                    <a:lnTo>
                      <a:pt x="1775" y="1741"/>
                    </a:lnTo>
                    <a:lnTo>
                      <a:pt x="1772" y="1708"/>
                    </a:lnTo>
                    <a:lnTo>
                      <a:pt x="1769" y="1675"/>
                    </a:lnTo>
                    <a:lnTo>
                      <a:pt x="1765" y="1642"/>
                    </a:lnTo>
                    <a:lnTo>
                      <a:pt x="1762" y="1609"/>
                    </a:lnTo>
                    <a:lnTo>
                      <a:pt x="1759" y="1576"/>
                    </a:lnTo>
                    <a:lnTo>
                      <a:pt x="1755" y="1544"/>
                    </a:lnTo>
                    <a:lnTo>
                      <a:pt x="1751" y="1511"/>
                    </a:lnTo>
                    <a:lnTo>
                      <a:pt x="1747" y="1480"/>
                    </a:lnTo>
                    <a:lnTo>
                      <a:pt x="1741" y="1447"/>
                    </a:lnTo>
                    <a:lnTo>
                      <a:pt x="1737" y="1416"/>
                    </a:lnTo>
                    <a:lnTo>
                      <a:pt x="1732" y="1384"/>
                    </a:lnTo>
                    <a:lnTo>
                      <a:pt x="1727" y="1353"/>
                    </a:lnTo>
                    <a:lnTo>
                      <a:pt x="1720" y="1321"/>
                    </a:lnTo>
                    <a:lnTo>
                      <a:pt x="1715" y="1289"/>
                    </a:lnTo>
                    <a:lnTo>
                      <a:pt x="1709" y="1259"/>
                    </a:lnTo>
                    <a:lnTo>
                      <a:pt x="1703" y="1227"/>
                    </a:lnTo>
                    <a:lnTo>
                      <a:pt x="1695" y="1197"/>
                    </a:lnTo>
                    <a:lnTo>
                      <a:pt x="1689" y="1167"/>
                    </a:lnTo>
                    <a:lnTo>
                      <a:pt x="1682" y="1137"/>
                    </a:lnTo>
                    <a:lnTo>
                      <a:pt x="1674" y="1107"/>
                    </a:lnTo>
                    <a:lnTo>
                      <a:pt x="1667" y="1077"/>
                    </a:lnTo>
                    <a:lnTo>
                      <a:pt x="1659" y="1048"/>
                    </a:lnTo>
                    <a:lnTo>
                      <a:pt x="1651" y="1019"/>
                    </a:lnTo>
                    <a:lnTo>
                      <a:pt x="1643" y="990"/>
                    </a:lnTo>
                    <a:lnTo>
                      <a:pt x="1634" y="962"/>
                    </a:lnTo>
                    <a:lnTo>
                      <a:pt x="1626" y="933"/>
                    </a:lnTo>
                    <a:lnTo>
                      <a:pt x="1618" y="906"/>
                    </a:lnTo>
                    <a:lnTo>
                      <a:pt x="1608" y="878"/>
                    </a:lnTo>
                    <a:lnTo>
                      <a:pt x="1599" y="850"/>
                    </a:lnTo>
                    <a:lnTo>
                      <a:pt x="1589" y="824"/>
                    </a:lnTo>
                    <a:lnTo>
                      <a:pt x="1580" y="797"/>
                    </a:lnTo>
                    <a:lnTo>
                      <a:pt x="1570" y="770"/>
                    </a:lnTo>
                    <a:lnTo>
                      <a:pt x="1560" y="745"/>
                    </a:lnTo>
                    <a:lnTo>
                      <a:pt x="1549" y="719"/>
                    </a:lnTo>
                    <a:lnTo>
                      <a:pt x="1539" y="694"/>
                    </a:lnTo>
                    <a:lnTo>
                      <a:pt x="1528" y="668"/>
                    </a:lnTo>
                    <a:lnTo>
                      <a:pt x="1518" y="644"/>
                    </a:lnTo>
                    <a:lnTo>
                      <a:pt x="1506" y="620"/>
                    </a:lnTo>
                    <a:lnTo>
                      <a:pt x="1495" y="597"/>
                    </a:lnTo>
                    <a:lnTo>
                      <a:pt x="1483" y="573"/>
                    </a:lnTo>
                    <a:lnTo>
                      <a:pt x="1472" y="550"/>
                    </a:lnTo>
                    <a:lnTo>
                      <a:pt x="1460" y="528"/>
                    </a:lnTo>
                    <a:lnTo>
                      <a:pt x="1449" y="506"/>
                    </a:lnTo>
                    <a:lnTo>
                      <a:pt x="1436" y="484"/>
                    </a:lnTo>
                    <a:lnTo>
                      <a:pt x="1424" y="462"/>
                    </a:lnTo>
                    <a:lnTo>
                      <a:pt x="1412" y="441"/>
                    </a:lnTo>
                    <a:lnTo>
                      <a:pt x="1399" y="420"/>
                    </a:lnTo>
                    <a:lnTo>
                      <a:pt x="1387" y="400"/>
                    </a:lnTo>
                    <a:lnTo>
                      <a:pt x="1373" y="381"/>
                    </a:lnTo>
                    <a:lnTo>
                      <a:pt x="1360" y="362"/>
                    </a:lnTo>
                    <a:lnTo>
                      <a:pt x="1347" y="343"/>
                    </a:lnTo>
                    <a:lnTo>
                      <a:pt x="1334" y="325"/>
                    </a:lnTo>
                    <a:lnTo>
                      <a:pt x="1321" y="307"/>
                    </a:lnTo>
                    <a:lnTo>
                      <a:pt x="1307" y="289"/>
                    </a:lnTo>
                    <a:lnTo>
                      <a:pt x="1293" y="272"/>
                    </a:lnTo>
                    <a:lnTo>
                      <a:pt x="1279" y="257"/>
                    </a:lnTo>
                    <a:lnTo>
                      <a:pt x="1265" y="241"/>
                    </a:lnTo>
                    <a:lnTo>
                      <a:pt x="1251" y="225"/>
                    </a:lnTo>
                    <a:lnTo>
                      <a:pt x="1237" y="210"/>
                    </a:lnTo>
                    <a:lnTo>
                      <a:pt x="1222" y="196"/>
                    </a:lnTo>
                    <a:lnTo>
                      <a:pt x="1208" y="182"/>
                    </a:lnTo>
                    <a:lnTo>
                      <a:pt x="1194" y="168"/>
                    </a:lnTo>
                    <a:lnTo>
                      <a:pt x="1179" y="155"/>
                    </a:lnTo>
                    <a:lnTo>
                      <a:pt x="1164" y="142"/>
                    </a:lnTo>
                    <a:lnTo>
                      <a:pt x="1149" y="130"/>
                    </a:lnTo>
                    <a:lnTo>
                      <a:pt x="1134" y="119"/>
                    </a:lnTo>
                    <a:lnTo>
                      <a:pt x="1119" y="108"/>
                    </a:lnTo>
                    <a:lnTo>
                      <a:pt x="1104" y="98"/>
                    </a:lnTo>
                    <a:lnTo>
                      <a:pt x="1089" y="87"/>
                    </a:lnTo>
                    <a:lnTo>
                      <a:pt x="1074" y="78"/>
                    </a:lnTo>
                    <a:lnTo>
                      <a:pt x="1058" y="69"/>
                    </a:lnTo>
                    <a:lnTo>
                      <a:pt x="1042" y="61"/>
                    </a:lnTo>
                    <a:lnTo>
                      <a:pt x="1028" y="54"/>
                    </a:lnTo>
                    <a:lnTo>
                      <a:pt x="1012" y="46"/>
                    </a:lnTo>
                    <a:lnTo>
                      <a:pt x="996" y="39"/>
                    </a:lnTo>
                    <a:lnTo>
                      <a:pt x="980" y="33"/>
                    </a:lnTo>
                    <a:lnTo>
                      <a:pt x="965" y="27"/>
                    </a:lnTo>
                    <a:lnTo>
                      <a:pt x="949" y="22"/>
                    </a:lnTo>
                    <a:lnTo>
                      <a:pt x="933" y="18"/>
                    </a:lnTo>
                    <a:lnTo>
                      <a:pt x="918" y="14"/>
                    </a:lnTo>
                    <a:lnTo>
                      <a:pt x="902" y="11"/>
                    </a:lnTo>
                    <a:lnTo>
                      <a:pt x="886" y="7"/>
                    </a:lnTo>
                    <a:lnTo>
                      <a:pt x="870" y="4"/>
                    </a:lnTo>
                    <a:lnTo>
                      <a:pt x="855" y="3"/>
                    </a:lnTo>
                    <a:lnTo>
                      <a:pt x="839" y="1"/>
                    </a:lnTo>
                    <a:lnTo>
                      <a:pt x="823" y="1"/>
                    </a:lnTo>
                    <a:lnTo>
                      <a:pt x="806" y="0"/>
                    </a:lnTo>
                    <a:lnTo>
                      <a:pt x="791" y="1"/>
                    </a:lnTo>
                    <a:lnTo>
                      <a:pt x="775" y="2"/>
                    </a:lnTo>
                    <a:lnTo>
                      <a:pt x="759" y="3"/>
                    </a:lnTo>
                    <a:lnTo>
                      <a:pt x="743" y="5"/>
                    </a:lnTo>
                    <a:lnTo>
                      <a:pt x="728" y="7"/>
                    </a:lnTo>
                    <a:lnTo>
                      <a:pt x="712" y="11"/>
                    </a:lnTo>
                    <a:lnTo>
                      <a:pt x="696" y="14"/>
                    </a:lnTo>
                    <a:lnTo>
                      <a:pt x="680" y="18"/>
                    </a:lnTo>
                    <a:lnTo>
                      <a:pt x="665" y="23"/>
                    </a:lnTo>
                    <a:lnTo>
                      <a:pt x="649" y="28"/>
                    </a:lnTo>
                    <a:lnTo>
                      <a:pt x="633" y="34"/>
                    </a:lnTo>
                    <a:lnTo>
                      <a:pt x="617" y="40"/>
                    </a:lnTo>
                    <a:lnTo>
                      <a:pt x="602" y="47"/>
                    </a:lnTo>
                    <a:lnTo>
                      <a:pt x="586" y="55"/>
                    </a:lnTo>
                    <a:lnTo>
                      <a:pt x="571" y="62"/>
                    </a:lnTo>
                    <a:lnTo>
                      <a:pt x="555" y="71"/>
                    </a:lnTo>
                    <a:lnTo>
                      <a:pt x="541" y="79"/>
                    </a:lnTo>
                    <a:lnTo>
                      <a:pt x="525" y="88"/>
                    </a:lnTo>
                    <a:lnTo>
                      <a:pt x="510" y="99"/>
                    </a:lnTo>
                    <a:lnTo>
                      <a:pt x="495" y="109"/>
                    </a:lnTo>
                    <a:lnTo>
                      <a:pt x="480" y="120"/>
                    </a:lnTo>
                    <a:lnTo>
                      <a:pt x="465" y="131"/>
                    </a:lnTo>
                    <a:lnTo>
                      <a:pt x="450" y="144"/>
                    </a:lnTo>
                    <a:lnTo>
                      <a:pt x="436" y="157"/>
                    </a:lnTo>
                    <a:lnTo>
                      <a:pt x="421" y="169"/>
                    </a:lnTo>
                    <a:lnTo>
                      <a:pt x="406" y="183"/>
                    </a:lnTo>
                    <a:lnTo>
                      <a:pt x="392" y="197"/>
                    </a:lnTo>
                    <a:lnTo>
                      <a:pt x="378" y="211"/>
                    </a:lnTo>
                    <a:lnTo>
                      <a:pt x="363" y="227"/>
                    </a:lnTo>
                    <a:lnTo>
                      <a:pt x="350" y="242"/>
                    </a:lnTo>
                    <a:lnTo>
                      <a:pt x="335" y="259"/>
                    </a:lnTo>
                    <a:lnTo>
                      <a:pt x="321" y="274"/>
                    </a:lnTo>
                    <a:lnTo>
                      <a:pt x="308" y="291"/>
                    </a:lnTo>
                    <a:lnTo>
                      <a:pt x="294" y="309"/>
                    </a:lnTo>
                    <a:lnTo>
                      <a:pt x="282" y="327"/>
                    </a:lnTo>
                    <a:lnTo>
                      <a:pt x="268" y="345"/>
                    </a:lnTo>
                    <a:lnTo>
                      <a:pt x="254" y="364"/>
                    </a:lnTo>
                    <a:lnTo>
                      <a:pt x="242" y="384"/>
                    </a:lnTo>
                    <a:lnTo>
                      <a:pt x="229" y="403"/>
                    </a:lnTo>
                    <a:lnTo>
                      <a:pt x="216" y="424"/>
                    </a:lnTo>
                    <a:lnTo>
                      <a:pt x="204" y="444"/>
                    </a:lnTo>
                    <a:lnTo>
                      <a:pt x="191" y="465"/>
                    </a:lnTo>
                    <a:lnTo>
                      <a:pt x="180" y="486"/>
                    </a:lnTo>
                    <a:lnTo>
                      <a:pt x="167" y="508"/>
                    </a:lnTo>
                    <a:lnTo>
                      <a:pt x="156" y="530"/>
                    </a:lnTo>
                    <a:lnTo>
                      <a:pt x="144" y="553"/>
                    </a:lnTo>
                    <a:lnTo>
                      <a:pt x="133" y="576"/>
                    </a:lnTo>
                    <a:lnTo>
                      <a:pt x="121" y="599"/>
                    </a:lnTo>
                    <a:lnTo>
                      <a:pt x="109" y="623"/>
                    </a:lnTo>
                    <a:lnTo>
                      <a:pt x="99" y="647"/>
                    </a:lnTo>
                    <a:lnTo>
                      <a:pt x="88" y="672"/>
                    </a:lnTo>
                    <a:lnTo>
                      <a:pt x="78" y="697"/>
                    </a:lnTo>
                    <a:lnTo>
                      <a:pt x="67" y="722"/>
                    </a:lnTo>
                    <a:lnTo>
                      <a:pt x="57" y="747"/>
                    </a:lnTo>
                    <a:lnTo>
                      <a:pt x="46" y="774"/>
                    </a:lnTo>
                    <a:lnTo>
                      <a:pt x="37" y="800"/>
                    </a:lnTo>
                    <a:lnTo>
                      <a:pt x="28" y="827"/>
                    </a:lnTo>
                    <a:lnTo>
                      <a:pt x="18" y="853"/>
                    </a:lnTo>
                    <a:lnTo>
                      <a:pt x="9" y="881"/>
                    </a:lnTo>
                    <a:lnTo>
                      <a:pt x="0" y="909"/>
                    </a:lnTo>
                  </a:path>
                </a:pathLst>
              </a:cu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8" name="Line 222"/>
              <p:cNvSpPr>
                <a:spLocks noChangeShapeType="1"/>
              </p:cNvSpPr>
              <p:nvPr/>
            </p:nvSpPr>
            <p:spPr bwMode="auto">
              <a:xfrm flipH="1">
                <a:off x="149" y="702"/>
                <a:ext cx="19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9" name="Line 223"/>
              <p:cNvSpPr>
                <a:spLocks noChangeShapeType="1"/>
              </p:cNvSpPr>
              <p:nvPr/>
            </p:nvSpPr>
            <p:spPr bwMode="auto">
              <a:xfrm flipH="1">
                <a:off x="149" y="1222"/>
                <a:ext cx="196"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0" name="Line 224"/>
              <p:cNvSpPr>
                <a:spLocks noChangeShapeType="1"/>
              </p:cNvSpPr>
              <p:nvPr/>
            </p:nvSpPr>
            <p:spPr bwMode="auto">
              <a:xfrm>
                <a:off x="282" y="798"/>
                <a:ext cx="1" cy="32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1" name="未知"/>
              <p:cNvSpPr>
                <a:spLocks/>
              </p:cNvSpPr>
              <p:nvPr/>
            </p:nvSpPr>
            <p:spPr bwMode="auto">
              <a:xfrm>
                <a:off x="268" y="702"/>
                <a:ext cx="28" cy="96"/>
              </a:xfrm>
              <a:custGeom>
                <a:avLst/>
                <a:gdLst>
                  <a:gd name="T0" fmla="*/ 0 w 168"/>
                  <a:gd name="T1" fmla="*/ 96 h 504"/>
                  <a:gd name="T2" fmla="*/ 28 w 168"/>
                  <a:gd name="T3" fmla="*/ 96 h 504"/>
                  <a:gd name="T4" fmla="*/ 14 w 168"/>
                  <a:gd name="T5" fmla="*/ 0 h 504"/>
                  <a:gd name="T6" fmla="*/ 0 w 168"/>
                  <a:gd name="T7" fmla="*/ 96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4">
                    <a:moveTo>
                      <a:pt x="0" y="504"/>
                    </a:moveTo>
                    <a:lnTo>
                      <a:pt x="168" y="504"/>
                    </a:lnTo>
                    <a:lnTo>
                      <a:pt x="84" y="0"/>
                    </a:lnTo>
                    <a:lnTo>
                      <a:pt x="0" y="504"/>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2" name="未知"/>
              <p:cNvSpPr>
                <a:spLocks/>
              </p:cNvSpPr>
              <p:nvPr/>
            </p:nvSpPr>
            <p:spPr bwMode="auto">
              <a:xfrm>
                <a:off x="268" y="1126"/>
                <a:ext cx="28" cy="96"/>
              </a:xfrm>
              <a:custGeom>
                <a:avLst/>
                <a:gdLst>
                  <a:gd name="T0" fmla="*/ 0 w 168"/>
                  <a:gd name="T1" fmla="*/ 0 h 505"/>
                  <a:gd name="T2" fmla="*/ 28 w 168"/>
                  <a:gd name="T3" fmla="*/ 0 h 505"/>
                  <a:gd name="T4" fmla="*/ 14 w 168"/>
                  <a:gd name="T5" fmla="*/ 96 h 505"/>
                  <a:gd name="T6" fmla="*/ 0 w 168"/>
                  <a:gd name="T7" fmla="*/ 0 h 5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505">
                    <a:moveTo>
                      <a:pt x="0" y="0"/>
                    </a:moveTo>
                    <a:lnTo>
                      <a:pt x="168" y="0"/>
                    </a:lnTo>
                    <a:lnTo>
                      <a:pt x="84" y="505"/>
                    </a:lnTo>
                    <a:lnTo>
                      <a:pt x="0" y="0"/>
                    </a:lnTo>
                    <a:close/>
                  </a:path>
                </a:pathLst>
              </a:custGeom>
              <a:solidFill>
                <a:srgbClr val="000000"/>
              </a:solidFill>
              <a:ln w="635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635" name="Rectangle 227"/>
              <p:cNvSpPr>
                <a:spLocks noChangeArrowheads="1"/>
              </p:cNvSpPr>
              <p:nvPr/>
            </p:nvSpPr>
            <p:spPr bwMode="auto">
              <a:xfrm>
                <a:off x="0" y="0"/>
                <a:ext cx="1090"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轴最小极限尺寸</a:t>
                </a:r>
                <a:endParaRPr lang="zh-CN" altLang="en-US" b="1">
                  <a:effectLst>
                    <a:outerShdw blurRad="38100" dist="38100" dir="2700000" algn="tl">
                      <a:srgbClr val="C0C0C0"/>
                    </a:outerShdw>
                  </a:effectLst>
                  <a:latin typeface="Times New Roman" panose="02020603050405020304" pitchFamily="18" charset="0"/>
                </a:endParaRPr>
              </a:p>
            </p:txBody>
          </p:sp>
          <p:sp>
            <p:nvSpPr>
              <p:cNvPr id="16414" name="Line 228"/>
              <p:cNvSpPr>
                <a:spLocks noChangeShapeType="1"/>
              </p:cNvSpPr>
              <p:nvPr/>
            </p:nvSpPr>
            <p:spPr bwMode="auto">
              <a:xfrm flipH="1" flipV="1">
                <a:off x="65" y="221"/>
                <a:ext cx="217" cy="74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637" name="Rectangle 229"/>
              <p:cNvSpPr>
                <a:spLocks noChangeArrowheads="1"/>
              </p:cNvSpPr>
              <p:nvPr/>
            </p:nvSpPr>
            <p:spPr bwMode="auto">
              <a:xfrm>
                <a:off x="820" y="814"/>
                <a:ext cx="21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b="1">
                    <a:effectLst>
                      <a:outerShdw blurRad="38100" dist="38100" dir="2700000" algn="tl">
                        <a:srgbClr val="C0C0C0"/>
                      </a:outerShdw>
                    </a:effectLst>
                    <a:latin typeface="宋体" panose="02010600030101010101" pitchFamily="2" charset="-122"/>
                  </a:rPr>
                  <a:t>止</a:t>
                </a:r>
                <a:endParaRPr lang="zh-CN" altLang="en-US" b="1">
                  <a:effectLst>
                    <a:outerShdw blurRad="38100" dist="38100" dir="2700000" algn="tl">
                      <a:srgbClr val="C0C0C0"/>
                    </a:outerShdw>
                  </a:effectLst>
                  <a:latin typeface="Times New Roman" panose="02020603050405020304" pitchFamily="18" charset="0"/>
                </a:endParaRPr>
              </a:p>
            </p:txBody>
          </p:sp>
        </p:grpSp>
        <p:sp>
          <p:nvSpPr>
            <p:cNvPr id="17638" name="Rectangle 230"/>
            <p:cNvSpPr>
              <a:spLocks noChangeArrowheads="1"/>
            </p:cNvSpPr>
            <p:nvPr/>
          </p:nvSpPr>
          <p:spPr bwMode="auto">
            <a:xfrm>
              <a:off x="3214" y="2170"/>
              <a:ext cx="15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defRPr>
                  <a:solidFill>
                    <a:schemeClr val="tx1"/>
                  </a:solidFill>
                  <a:latin typeface="Arial" panose="020B0604020202020204" pitchFamily="34" charset="0"/>
                  <a:ea typeface="宋体" panose="02010600030101010101" pitchFamily="2" charset="-122"/>
                </a:defRPr>
              </a:lvl1pPr>
              <a:lvl2pPr marL="825500" indent="-285750" algn="l">
                <a:defRPr>
                  <a:solidFill>
                    <a:schemeClr val="tx1"/>
                  </a:solidFill>
                  <a:latin typeface="Arial" panose="020B0604020202020204" pitchFamily="34" charset="0"/>
                  <a:ea typeface="宋体" panose="02010600030101010101" pitchFamily="2" charset="-122"/>
                </a:defRPr>
              </a:lvl2pPr>
              <a:lvl3pPr marL="1233488" indent="-228600" algn="l">
                <a:defRPr>
                  <a:solidFill>
                    <a:schemeClr val="tx1"/>
                  </a:solidFill>
                  <a:latin typeface="Arial" panose="020B0604020202020204" pitchFamily="34" charset="0"/>
                  <a:ea typeface="宋体" panose="02010600030101010101" pitchFamily="2" charset="-122"/>
                </a:defRPr>
              </a:lvl3pPr>
              <a:lvl4pPr marL="1641475" indent="-228600" algn="l">
                <a:defRPr>
                  <a:solidFill>
                    <a:schemeClr val="tx1"/>
                  </a:solidFill>
                  <a:latin typeface="Arial" panose="020B0604020202020204" pitchFamily="34" charset="0"/>
                  <a:ea typeface="宋体" panose="02010600030101010101" pitchFamily="2" charset="-122"/>
                </a:defRPr>
              </a:lvl4pPr>
              <a:lvl5pPr marL="2057400" indent="-228600" algn="l">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defRPr/>
              </a:pPr>
              <a:r>
                <a:rPr lang="zh-CN" altLang="en-US" sz="2400" b="1" dirty="0">
                  <a:solidFill>
                    <a:srgbClr val="FF0000"/>
                  </a:solidFill>
                  <a:effectLst>
                    <a:outerShdw blurRad="38100" dist="38100" dir="2700000" algn="tl">
                      <a:srgbClr val="C0C0C0"/>
                    </a:outerShdw>
                  </a:effectLst>
                  <a:latin typeface="宋体" panose="02010600030101010101" pitchFamily="2" charset="-122"/>
                  <a:ea typeface="+mn-ea"/>
                </a:rPr>
                <a:t>轴用卡规或环规 </a:t>
              </a:r>
            </a:p>
          </p:txBody>
        </p:sp>
        <p:sp>
          <p:nvSpPr>
            <p:cNvPr id="17639" name="Rectangle 231"/>
            <p:cNvSpPr>
              <a:spLocks noChangeArrowheads="1"/>
            </p:cNvSpPr>
            <p:nvPr/>
          </p:nvSpPr>
          <p:spPr bwMode="auto">
            <a:xfrm>
              <a:off x="720" y="2170"/>
              <a:ext cx="10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b="1" dirty="0">
                  <a:effectLst>
                    <a:outerShdw blurRad="38100" dist="38100" dir="2700000" algn="tl">
                      <a:srgbClr val="C0C0C0"/>
                    </a:outerShdw>
                  </a:effectLst>
                  <a:latin typeface="宋体" panose="02010600030101010101" pitchFamily="2" charset="-122"/>
                </a:rPr>
                <a:t> </a:t>
              </a:r>
              <a:r>
                <a:rPr lang="zh-CN" altLang="en-US" sz="2400" b="1" dirty="0">
                  <a:solidFill>
                    <a:srgbClr val="FF0000"/>
                  </a:solidFill>
                  <a:effectLst>
                    <a:outerShdw blurRad="38100" dist="38100" dir="2700000" algn="tl">
                      <a:srgbClr val="C0C0C0"/>
                    </a:outerShdw>
                  </a:effectLst>
                  <a:latin typeface="宋体" panose="02010600030101010101" pitchFamily="2" charset="-122"/>
                </a:rPr>
                <a:t>孔用塞规</a:t>
              </a:r>
              <a:r>
                <a:rPr lang="zh-CN" altLang="en-US"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p>
          </p:txBody>
        </p:sp>
      </p:grpSp>
      <p:sp>
        <p:nvSpPr>
          <p:cNvPr id="233" name="Rectangle 2">
            <a:extLst>
              <a:ext uri="{FF2B5EF4-FFF2-40B4-BE49-F238E27FC236}">
                <a16:creationId xmlns:a16="http://schemas.microsoft.com/office/drawing/2014/main" id="{2F5401DA-F415-4318-B276-BEC74B5E52AB}"/>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2.1</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基本概念</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234" name="Rectangle 2">
            <a:extLst>
              <a:ext uri="{FF2B5EF4-FFF2-40B4-BE49-F238E27FC236}">
                <a16:creationId xmlns:a16="http://schemas.microsoft.com/office/drawing/2014/main" id="{562B82DB-4DD0-492A-BB16-D2605E569F33}"/>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403070101"/>
      </p:ext>
    </p:extLst>
  </p:cSld>
  <p:clrMapOvr>
    <a:masterClrMapping/>
  </p:clrMapOvr>
  <p:transition advTm="192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3" descr="showim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96446" y="1372186"/>
            <a:ext cx="8772298" cy="5485814"/>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Rectangle 2"/>
          <p:cNvSpPr>
            <a:spLocks noGrp="1" noChangeArrowheads="1"/>
          </p:cNvSpPr>
          <p:nvPr>
            <p:ph type="title"/>
          </p:nvPr>
        </p:nvSpPr>
        <p:spPr>
          <a:xfrm>
            <a:off x="3638716" y="6277880"/>
            <a:ext cx="8642350" cy="582613"/>
          </a:xfrm>
        </p:spPr>
        <p:txBody>
          <a:bodyPr/>
          <a:lstStyle/>
          <a:p>
            <a:pPr algn="l" eaLnBrk="1" hangingPunct="1">
              <a:defRPr/>
            </a:pPr>
            <a:r>
              <a:rPr lang="zh-CN" altLang="en-US" sz="3200" b="1" dirty="0">
                <a:solidFill>
                  <a:schemeClr val="accent2"/>
                </a:solidFill>
                <a:effectLst>
                  <a:outerShdw blurRad="38100" dist="38100" dir="2700000" algn="tl">
                    <a:srgbClr val="C0C0C0"/>
                  </a:outerShdw>
                </a:effectLst>
              </a:rPr>
              <a:t>光滑极限量规图例</a:t>
            </a:r>
          </a:p>
        </p:txBody>
      </p:sp>
      <p:sp>
        <p:nvSpPr>
          <p:cNvPr id="4" name="Rectangle 2">
            <a:extLst>
              <a:ext uri="{FF2B5EF4-FFF2-40B4-BE49-F238E27FC236}">
                <a16:creationId xmlns:a16="http://schemas.microsoft.com/office/drawing/2014/main" id="{415F0B01-82FC-4634-9CCF-E442B4096399}"/>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2.1</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基本概念</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5" name="Rectangle 2">
            <a:extLst>
              <a:ext uri="{FF2B5EF4-FFF2-40B4-BE49-F238E27FC236}">
                <a16:creationId xmlns:a16="http://schemas.microsoft.com/office/drawing/2014/main" id="{6D00185D-0421-4953-9DAF-423B60C30E32}"/>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913634011"/>
      </p:ext>
    </p:extLst>
  </p:cSld>
  <p:clrMapOvr>
    <a:masterClrMapping/>
  </p:clrMapOvr>
  <mc:AlternateContent xmlns:mc="http://schemas.openxmlformats.org/markup-compatibility/2006" xmlns:p14="http://schemas.microsoft.com/office/powerpoint/2010/main">
    <mc:Choice Requires="p14">
      <p:transition spd="slow" p14:dur="2000" advTm="2484"/>
    </mc:Choice>
    <mc:Fallback xmlns="">
      <p:transition spd="slow" advTm="2484"/>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2146035" y="2209800"/>
            <a:ext cx="8456651" cy="1219200"/>
          </a:xfrm>
        </p:spPr>
        <p:txBody>
          <a:bodyPr>
            <a:normAutofit/>
          </a:bodyPr>
          <a:lstStyle/>
          <a:p>
            <a:r>
              <a:rPr lang="zh-CN" altLang="en-US" sz="5400" dirty="0">
                <a:solidFill>
                  <a:srgbClr val="7030A0"/>
                </a:solidFill>
                <a:latin typeface="Times New Roman" panose="02020603050405020304" pitchFamily="18" charset="0"/>
              </a:rPr>
              <a:t> 六、光滑极限量规</a:t>
            </a:r>
          </a:p>
        </p:txBody>
      </p:sp>
    </p:spTree>
    <p:extLst>
      <p:ext uri="{BB962C8B-B14F-4D97-AF65-F5344CB8AC3E}">
        <p14:creationId xmlns:p14="http://schemas.microsoft.com/office/powerpoint/2010/main" val="15748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61188" y="1930887"/>
            <a:ext cx="12333445" cy="4156467"/>
          </a:xfrm>
        </p:spPr>
        <p:txBody>
          <a:bodyPr>
            <a:normAutofit/>
          </a:bodyPr>
          <a:lstStyle/>
          <a:p>
            <a:pPr>
              <a:lnSpc>
                <a:spcPct val="150000"/>
              </a:lnSpc>
              <a:spcAft>
                <a:spcPts val="1200"/>
              </a:spcAft>
              <a:buNone/>
              <a:defRPr/>
            </a:pPr>
            <a:r>
              <a:rPr lang="zh-CN"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     </a:t>
            </a:r>
            <a:r>
              <a:rPr lang="zh-CN" altLang="zh-CN" sz="2400" b="1" dirty="0">
                <a:effectLst>
                  <a:outerShdw blurRad="38100" dist="38100" dir="2700000" algn="tl">
                    <a:srgbClr val="C0C0C0"/>
                  </a:outerShdw>
                </a:effectLst>
              </a:rPr>
              <a:t>量规是用来判断孔、轴尺寸是否在规定的两极限尺寸范围内，因此量规都</a:t>
            </a:r>
            <a:r>
              <a:rPr lang="zh-CN" altLang="zh-CN" sz="2400" b="1" dirty="0">
                <a:solidFill>
                  <a:srgbClr val="FF0000"/>
                </a:solidFill>
                <a:effectLst>
                  <a:outerShdw blurRad="38100" dist="38100" dir="2700000" algn="tl">
                    <a:srgbClr val="C0C0C0"/>
                  </a:outerShdw>
                </a:effectLst>
              </a:rPr>
              <a:t>成对使用</a:t>
            </a:r>
            <a:r>
              <a:rPr lang="zh-CN" altLang="zh-CN" sz="2400" b="1" dirty="0">
                <a:effectLst>
                  <a:outerShdw blurRad="38100" dist="38100" dir="2700000" algn="tl">
                    <a:srgbClr val="C0C0C0"/>
                  </a:outerShdw>
                </a:effectLst>
              </a:rPr>
              <a:t>。</a:t>
            </a:r>
          </a:p>
          <a:p>
            <a:pPr>
              <a:lnSpc>
                <a:spcPct val="150000"/>
              </a:lnSpc>
              <a:spcAft>
                <a:spcPts val="1200"/>
              </a:spcAft>
              <a:buNone/>
              <a:defRPr/>
            </a:pPr>
            <a:r>
              <a:rPr lang="zh-CN" altLang="zh-CN" sz="2400" b="1" dirty="0">
                <a:effectLst>
                  <a:outerShdw blurRad="38100" dist="38100" dir="2700000" algn="tl">
                    <a:srgbClr val="C0C0C0"/>
                  </a:outerShdw>
                </a:effectLst>
              </a:rPr>
              <a:t>       其中一为“T 通规”，另一为“Z 止规”。  </a:t>
            </a:r>
          </a:p>
          <a:p>
            <a:pPr>
              <a:lnSpc>
                <a:spcPct val="150000"/>
              </a:lnSpc>
              <a:spcAft>
                <a:spcPts val="1200"/>
              </a:spcAft>
              <a:buNone/>
              <a:defRPr/>
            </a:pPr>
            <a:r>
              <a:rPr lang="zh-CN" altLang="zh-CN" sz="2400" b="1" dirty="0">
                <a:effectLst>
                  <a:outerShdw blurRad="38100" dist="38100" dir="2700000" algn="tl">
                    <a:srgbClr val="C0C0C0"/>
                  </a:outerShdw>
                </a:effectLst>
              </a:rPr>
              <a:t>       </a:t>
            </a:r>
            <a:r>
              <a:rPr lang="zh-CN" altLang="zh-CN" sz="2400" b="1" dirty="0">
                <a:solidFill>
                  <a:srgbClr val="FF0000"/>
                </a:solidFill>
                <a:effectLst>
                  <a:outerShdw blurRad="38100" dist="38100" dir="2700000" algn="tl">
                    <a:srgbClr val="C0C0C0"/>
                  </a:outerShdw>
                </a:effectLst>
              </a:rPr>
              <a:t>通规——</a:t>
            </a:r>
            <a:r>
              <a:rPr lang="zh-CN" altLang="zh-CN" sz="2400" b="1" dirty="0">
                <a:effectLst>
                  <a:outerShdw blurRad="38100" dist="38100" dir="2700000" algn="tl">
                    <a:srgbClr val="C0C0C0"/>
                  </a:outerShdw>
                </a:effectLst>
              </a:rPr>
              <a:t>控制零件的作用尺寸，用以判断d</a:t>
            </a:r>
            <a:r>
              <a:rPr lang="zh-CN" altLang="zh-CN" sz="1800" b="1" dirty="0">
                <a:effectLst>
                  <a:outerShdw blurRad="38100" dist="38100" dir="2700000" algn="tl">
                    <a:srgbClr val="C0C0C0"/>
                  </a:outerShdw>
                </a:effectLst>
              </a:rPr>
              <a:t>m</a:t>
            </a:r>
            <a:r>
              <a:rPr lang="zh-CN" altLang="zh-CN" sz="2400" b="1" dirty="0">
                <a:effectLst>
                  <a:outerShdw blurRad="38100" dist="38100" dir="2700000" algn="tl">
                    <a:srgbClr val="C0C0C0"/>
                  </a:outerShdw>
                </a:effectLst>
              </a:rPr>
              <a:t>、D</a:t>
            </a:r>
            <a:r>
              <a:rPr lang="zh-CN" altLang="zh-CN" sz="1800" b="1" dirty="0">
                <a:effectLst>
                  <a:outerShdw blurRad="38100" dist="38100" dir="2700000" algn="tl">
                    <a:srgbClr val="C0C0C0"/>
                  </a:outerShdw>
                </a:effectLst>
              </a:rPr>
              <a:t>m</a:t>
            </a:r>
            <a:r>
              <a:rPr lang="zh-CN" altLang="zh-CN" sz="2400" b="1" dirty="0">
                <a:effectLst>
                  <a:outerShdw blurRad="38100" dist="38100" dir="2700000" algn="tl">
                    <a:srgbClr val="C0C0C0"/>
                  </a:outerShdw>
                </a:effectLst>
              </a:rPr>
              <a:t>有否从公差带内超出最大实体尺寸。</a:t>
            </a:r>
          </a:p>
          <a:p>
            <a:pPr>
              <a:lnSpc>
                <a:spcPct val="150000"/>
              </a:lnSpc>
              <a:spcAft>
                <a:spcPts val="1200"/>
              </a:spcAft>
              <a:buNone/>
              <a:defRPr/>
            </a:pPr>
            <a:r>
              <a:rPr lang="zh-CN" altLang="zh-CN" sz="2400" b="1" dirty="0">
                <a:effectLst>
                  <a:outerShdw blurRad="38100" dist="38100" dir="2700000" algn="tl">
                    <a:srgbClr val="C0C0C0"/>
                  </a:outerShdw>
                </a:effectLst>
              </a:rPr>
              <a:t>       </a:t>
            </a:r>
            <a:r>
              <a:rPr lang="zh-CN" altLang="zh-CN" sz="2400" b="1" dirty="0">
                <a:solidFill>
                  <a:srgbClr val="FF0000"/>
                </a:solidFill>
                <a:effectLst>
                  <a:outerShdw blurRad="38100" dist="38100" dir="2700000" algn="tl">
                    <a:srgbClr val="C0C0C0"/>
                  </a:outerShdw>
                </a:effectLst>
              </a:rPr>
              <a:t>止规——</a:t>
            </a:r>
            <a:r>
              <a:rPr lang="zh-CN" altLang="zh-CN" sz="2400" b="1" dirty="0">
                <a:effectLst>
                  <a:outerShdw blurRad="38100" dist="38100" dir="2700000" algn="tl">
                    <a:srgbClr val="C0C0C0"/>
                  </a:outerShdw>
                </a:effectLst>
              </a:rPr>
              <a:t>控制零件的实际尺寸，用以判断d</a:t>
            </a:r>
            <a:r>
              <a:rPr lang="zh-CN" altLang="zh-CN" sz="1800" b="1" dirty="0">
                <a:effectLst>
                  <a:outerShdw blurRad="38100" dist="38100" dir="2700000" algn="tl">
                    <a:srgbClr val="C0C0C0"/>
                  </a:outerShdw>
                </a:effectLst>
              </a:rPr>
              <a:t>a</a:t>
            </a:r>
            <a:r>
              <a:rPr lang="zh-CN" altLang="zh-CN" sz="2400" b="1" dirty="0">
                <a:effectLst>
                  <a:outerShdw blurRad="38100" dist="38100" dir="2700000" algn="tl">
                    <a:srgbClr val="C0C0C0"/>
                  </a:outerShdw>
                </a:effectLst>
              </a:rPr>
              <a:t>、D</a:t>
            </a:r>
            <a:r>
              <a:rPr lang="zh-CN" altLang="zh-CN" sz="1800" b="1" dirty="0">
                <a:effectLst>
                  <a:outerShdw blurRad="38100" dist="38100" dir="2700000" algn="tl">
                    <a:srgbClr val="C0C0C0"/>
                  </a:outerShdw>
                </a:effectLst>
              </a:rPr>
              <a:t>a</a:t>
            </a:r>
            <a:r>
              <a:rPr lang="zh-CN" altLang="zh-CN" sz="2400" b="1" dirty="0">
                <a:effectLst>
                  <a:outerShdw blurRad="38100" dist="38100" dir="2700000" algn="tl">
                    <a:srgbClr val="C0C0C0"/>
                  </a:outerShdw>
                </a:effectLst>
              </a:rPr>
              <a:t>有否从公差带内超出最小实体尺寸。</a:t>
            </a:r>
          </a:p>
          <a:p>
            <a:pPr algn="ctr">
              <a:lnSpc>
                <a:spcPct val="150000"/>
              </a:lnSpc>
              <a:spcAft>
                <a:spcPts val="1200"/>
              </a:spcAft>
              <a:buNone/>
              <a:defRPr/>
            </a:pPr>
            <a:r>
              <a:rPr lang="zh-CN" altLang="zh-CN" sz="2800" b="1" dirty="0">
                <a:effectLst>
                  <a:outerShdw blurRad="38100" dist="38100" dir="2700000" algn="tl">
                    <a:srgbClr val="C0C0C0"/>
                  </a:outerShdw>
                </a:effectLst>
              </a:rPr>
              <a:t>       </a:t>
            </a:r>
            <a:r>
              <a:rPr lang="zh-CN" altLang="zh-CN" sz="2800" b="1" u="sng" dirty="0">
                <a:solidFill>
                  <a:srgbClr val="FF0000"/>
                </a:solidFill>
                <a:effectLst>
                  <a:outerShdw blurRad="38100" dist="38100" dir="2700000" algn="tl">
                    <a:srgbClr val="C0C0C0"/>
                  </a:outerShdw>
                </a:effectLst>
              </a:rPr>
              <a:t>检验时，通规能通过工件，而止规不能通过，则认为工件是合格的。</a:t>
            </a:r>
          </a:p>
          <a:p>
            <a:pPr eaLnBrk="1" hangingPunct="1">
              <a:lnSpc>
                <a:spcPct val="150000"/>
              </a:lnSpc>
              <a:defRPr/>
            </a:pPr>
            <a:endParaRPr lang="zh-CN" altLang="zh-CN" sz="2400" b="1" dirty="0">
              <a:solidFill>
                <a:srgbClr val="FF0000"/>
              </a:solidFill>
              <a:effectLst>
                <a:outerShdw blurRad="38100" dist="38100" dir="2700000" algn="tl">
                  <a:srgbClr val="C0C0C0"/>
                </a:outerShdw>
              </a:effectLst>
            </a:endParaRPr>
          </a:p>
        </p:txBody>
      </p:sp>
      <p:sp>
        <p:nvSpPr>
          <p:cNvPr id="4" name="Rectangle 2">
            <a:extLst>
              <a:ext uri="{FF2B5EF4-FFF2-40B4-BE49-F238E27FC236}">
                <a16:creationId xmlns:a16="http://schemas.microsoft.com/office/drawing/2014/main" id="{3F0992B4-F03F-4537-86FA-6C418D10AA58}"/>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2.2</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光滑极限量规的分类</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5" name="Rectangle 2">
            <a:extLst>
              <a:ext uri="{FF2B5EF4-FFF2-40B4-BE49-F238E27FC236}">
                <a16:creationId xmlns:a16="http://schemas.microsoft.com/office/drawing/2014/main" id="{F6AAC9B5-3D84-4E2B-9A29-BFD004B03384}"/>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388374118"/>
      </p:ext>
    </p:extLst>
  </p:cSld>
  <p:clrMapOvr>
    <a:masterClrMapping/>
  </p:clrMapOvr>
  <mc:AlternateContent xmlns:mc="http://schemas.openxmlformats.org/markup-compatibility/2006" xmlns:p14="http://schemas.microsoft.com/office/powerpoint/2010/main">
    <mc:Choice Requires="p14">
      <p:transition spd="slow" p14:dur="2000" advTm="2125"/>
    </mc:Choice>
    <mc:Fallback xmlns="">
      <p:transition spd="slow" advTm="212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761942" y="1674813"/>
            <a:ext cx="11604230" cy="5183187"/>
          </a:xfrm>
        </p:spPr>
        <p:txBody>
          <a:bodyPr>
            <a:normAutofit fontScale="92500" lnSpcReduction="10000"/>
          </a:bodyPr>
          <a:lstStyle/>
          <a:p>
            <a:pPr eaLnBrk="1" hangingPunct="1">
              <a:spcBef>
                <a:spcPts val="1800"/>
              </a:spcBef>
              <a:buClr>
                <a:schemeClr val="hlink"/>
              </a:buClr>
              <a:buFont typeface="Wingdings" panose="05000000000000000000" pitchFamily="2" charset="2"/>
              <a:buChar char="u"/>
              <a:defRPr/>
            </a:pPr>
            <a:r>
              <a:rPr lang="zh-CN" altLang="en-US" sz="2400" b="1" dirty="0">
                <a:solidFill>
                  <a:srgbClr val="FF0000"/>
                </a:solidFill>
                <a:effectLst>
                  <a:outerShdw blurRad="38100" dist="38100" dir="2700000" algn="tl">
                    <a:srgbClr val="C0C0C0"/>
                  </a:outerShdw>
                </a:effectLst>
              </a:rPr>
              <a:t>孔用光滑极限量规（塞规）</a:t>
            </a:r>
          </a:p>
          <a:p>
            <a:pPr eaLnBrk="1" hangingPunct="1">
              <a:spcBef>
                <a:spcPts val="1800"/>
              </a:spcBef>
              <a:buFontTx/>
              <a:buNone/>
              <a:defRPr/>
            </a:pPr>
            <a:r>
              <a:rPr lang="zh-CN" altLang="en-US" sz="2400" b="1" dirty="0">
                <a:effectLst>
                  <a:outerShdw blurRad="38100" dist="38100" dir="2700000" algn="tl">
                    <a:srgbClr val="C0C0C0"/>
                  </a:outerShdw>
                </a:effectLst>
              </a:rPr>
              <a:t>     通端 </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按孔的</a:t>
            </a:r>
            <a:r>
              <a:rPr lang="zh-CN" altLang="en-US" sz="2400" b="1" dirty="0">
                <a:effectLst>
                  <a:outerShdw blurRad="38100" dist="38100" dir="2700000" algn="tl">
                    <a:srgbClr val="C0C0C0"/>
                  </a:outerShdw>
                </a:effectLst>
                <a:latin typeface="宋体" panose="02010600030101010101" pitchFamily="2" charset="-122"/>
              </a:rPr>
              <a:t>最大实体尺寸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rPr>
              <a:t>孔的</a:t>
            </a:r>
            <a:r>
              <a:rPr lang="zh-CN" altLang="en-US" sz="2400" b="1" dirty="0">
                <a:effectLst>
                  <a:outerShdw blurRad="38100" dist="38100" dir="2700000" algn="tl">
                    <a:srgbClr val="C0C0C0"/>
                  </a:outerShdw>
                </a:effectLst>
                <a:latin typeface="宋体" panose="02010600030101010101" pitchFamily="2" charset="-122"/>
              </a:rPr>
              <a:t>最小极限尺寸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制造</a:t>
            </a:r>
            <a:r>
              <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sz="2400" b="1" dirty="0">
              <a:effectLst>
                <a:outerShdw blurRad="38100" dist="38100" dir="2700000" algn="tl">
                  <a:srgbClr val="C0C0C0"/>
                </a:outerShdw>
              </a:effectLst>
            </a:endParaRPr>
          </a:p>
          <a:p>
            <a:pPr eaLnBrk="1" hangingPunct="1">
              <a:spcBef>
                <a:spcPts val="1800"/>
              </a:spcBef>
              <a:buFontTx/>
              <a:buNone/>
              <a:defRPr/>
            </a:pPr>
            <a:r>
              <a:rPr lang="zh-CN" altLang="en-US" sz="2400" b="1" dirty="0">
                <a:effectLst>
                  <a:outerShdw blurRad="38100" dist="38100" dir="2700000" algn="tl">
                    <a:srgbClr val="C0C0C0"/>
                  </a:outerShdw>
                </a:effectLst>
              </a:rPr>
              <a:t>     止端 </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按孔的</a:t>
            </a:r>
            <a:r>
              <a:rPr lang="zh-CN" altLang="en-US" sz="2400" b="1" dirty="0">
                <a:effectLst>
                  <a:outerShdw blurRad="38100" dist="38100" dir="2700000" algn="tl">
                    <a:srgbClr val="C0C0C0"/>
                  </a:outerShdw>
                </a:effectLst>
                <a:latin typeface="宋体" panose="02010600030101010101" pitchFamily="2" charset="-122"/>
              </a:rPr>
              <a:t>最小实体尺寸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rPr>
              <a:t>孔的</a:t>
            </a:r>
            <a:r>
              <a:rPr lang="zh-CN" altLang="en-US" sz="2400" b="1" dirty="0">
                <a:effectLst>
                  <a:outerShdw blurRad="38100" dist="38100" dir="2700000" algn="tl">
                    <a:srgbClr val="C0C0C0"/>
                  </a:outerShdw>
                </a:effectLst>
                <a:latin typeface="宋体" panose="02010600030101010101" pitchFamily="2" charset="-122"/>
              </a:rPr>
              <a:t>最大极限尺寸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制造</a:t>
            </a:r>
          </a:p>
          <a:p>
            <a:pPr eaLnBrk="1" hangingPunct="1">
              <a:spcBef>
                <a:spcPts val="1800"/>
              </a:spcBef>
              <a:buFontTx/>
              <a:buNone/>
              <a:defRPr/>
            </a:pPr>
            <a:r>
              <a:rPr lang="zh-CN" altLang="en-US" sz="2400" b="1" dirty="0">
                <a:effectLst>
                  <a:outerShdw blurRad="38100" dist="38100" dir="2700000" algn="tl">
                    <a:srgbClr val="C0C0C0"/>
                  </a:outerShdw>
                </a:effectLst>
                <a:latin typeface="宋体" panose="02010600030101010101" pitchFamily="2" charset="-122"/>
              </a:rPr>
              <a:t>           </a:t>
            </a:r>
            <a:r>
              <a:rPr lang="zh-CN" altLang="en-US" sz="2400" b="1" dirty="0">
                <a:effectLst>
                  <a:outerShdw blurRad="38100" dist="38100" dir="2700000" algn="tl">
                    <a:srgbClr val="C0C0C0"/>
                  </a:outerShdw>
                </a:effectLst>
              </a:rPr>
              <a:t>通规  按</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min</a:t>
            </a:r>
            <a:r>
              <a:rPr lang="zh-CN" altLang="en-US" sz="2400" b="1" dirty="0">
                <a:effectLst>
                  <a:outerShdw blurRad="38100" dist="38100" dir="2700000" algn="tl">
                    <a:srgbClr val="C0C0C0"/>
                  </a:outerShdw>
                </a:effectLst>
              </a:rPr>
              <a:t>设计  防止</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a:t>
            </a:r>
            <a:r>
              <a:rPr lang="en-US" altLang="zh-CN" sz="2400" b="1" dirty="0">
                <a:effectLst>
                  <a:outerShdw blurRad="38100" dist="38100" dir="2700000" algn="tl">
                    <a:srgbClr val="C0C0C0"/>
                  </a:outerShdw>
                </a:effectLst>
              </a:rPr>
              <a:t>&lt;</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min</a:t>
            </a:r>
            <a:endParaRPr lang="en-US" altLang="zh-CN" sz="1800" b="1" dirty="0">
              <a:effectLst>
                <a:outerShdw blurRad="38100" dist="38100" dir="2700000" algn="tl">
                  <a:srgbClr val="C0C0C0"/>
                </a:outerShdw>
              </a:effectLst>
            </a:endParaRPr>
          </a:p>
          <a:p>
            <a:pPr eaLnBrk="1" hangingPunct="1">
              <a:spcBef>
                <a:spcPts val="1800"/>
              </a:spcBef>
              <a:buFontTx/>
              <a:buNone/>
              <a:defRPr/>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止规  按</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max</a:t>
            </a:r>
            <a:r>
              <a:rPr lang="zh-CN" altLang="en-US" sz="2400" b="1" dirty="0">
                <a:effectLst>
                  <a:outerShdw blurRad="38100" dist="38100" dir="2700000" algn="tl">
                    <a:srgbClr val="C0C0C0"/>
                  </a:outerShdw>
                </a:effectLst>
              </a:rPr>
              <a:t>设计  防止</a:t>
            </a:r>
            <a:r>
              <a:rPr lang="en-US" altLang="zh-CN" sz="2400" b="1" dirty="0">
                <a:effectLst>
                  <a:outerShdw blurRad="38100" dist="38100" dir="2700000" algn="tl">
                    <a:srgbClr val="C0C0C0"/>
                  </a:outerShdw>
                </a:effectLst>
              </a:rPr>
              <a:t>D</a:t>
            </a:r>
            <a:r>
              <a:rPr lang="en-US" altLang="zh-CN" sz="1800" b="1" dirty="0">
                <a:effectLst>
                  <a:outerShdw blurRad="38100" dist="38100" dir="2700000" algn="tl">
                    <a:srgbClr val="C0C0C0"/>
                  </a:outerShdw>
                </a:effectLst>
              </a:rPr>
              <a:t>a</a:t>
            </a:r>
            <a:r>
              <a:rPr lang="en-US" altLang="zh-CN" sz="2400" b="1" dirty="0">
                <a:effectLst>
                  <a:outerShdw blurRad="38100" dist="38100" dir="2700000" algn="tl">
                    <a:srgbClr val="C0C0C0"/>
                  </a:outerShdw>
                </a:effectLst>
              </a:rPr>
              <a:t>&gt;</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max</a:t>
            </a:r>
            <a:endParaRPr lang="en-US" altLang="zh-CN" sz="2400" b="1" dirty="0">
              <a:effectLst>
                <a:outerShdw blurRad="38100" dist="38100" dir="2700000" algn="tl">
                  <a:srgbClr val="C0C0C0"/>
                </a:outerShdw>
              </a:effectLst>
            </a:endParaRPr>
          </a:p>
          <a:p>
            <a:pPr eaLnBrk="1" hangingPunct="1">
              <a:spcBef>
                <a:spcPts val="1800"/>
              </a:spcBef>
              <a:buClr>
                <a:schemeClr val="hlink"/>
              </a:buClr>
              <a:buFont typeface="Wingdings" panose="05000000000000000000" pitchFamily="2" charset="2"/>
              <a:buChar char="u"/>
              <a:defRPr/>
            </a:pPr>
            <a:r>
              <a:rPr lang="zh-CN" altLang="en-US" sz="2400" b="1" dirty="0">
                <a:solidFill>
                  <a:srgbClr val="FF0000"/>
                </a:solidFill>
                <a:effectLst>
                  <a:outerShdw blurRad="38100" dist="38100" dir="2700000" algn="tl">
                    <a:srgbClr val="C0C0C0"/>
                  </a:outerShdw>
                </a:effectLst>
              </a:rPr>
              <a:t>轴用光滑极限量规（环规或卡规）</a:t>
            </a:r>
          </a:p>
          <a:p>
            <a:pPr eaLnBrk="1" hangingPunct="1">
              <a:spcBef>
                <a:spcPts val="1800"/>
              </a:spcBef>
              <a:buFontTx/>
              <a:buNone/>
              <a:defRPr/>
            </a:pPr>
            <a:r>
              <a:rPr lang="zh-CN" altLang="en-US" sz="2400" b="1" dirty="0">
                <a:effectLst>
                  <a:outerShdw blurRad="38100" dist="38100" dir="2700000" algn="tl">
                    <a:srgbClr val="C0C0C0"/>
                  </a:outerShdw>
                </a:effectLst>
              </a:rPr>
              <a:t>     通端 </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按轴的</a:t>
            </a:r>
            <a:r>
              <a:rPr lang="zh-CN" altLang="en-US" sz="2400" b="1" dirty="0">
                <a:effectLst>
                  <a:outerShdw blurRad="38100" dist="38100" dir="2700000" algn="tl">
                    <a:srgbClr val="C0C0C0"/>
                  </a:outerShdw>
                </a:effectLst>
                <a:latin typeface="宋体" panose="02010600030101010101" pitchFamily="2" charset="-122"/>
              </a:rPr>
              <a:t>最大实体尺寸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rPr>
              <a:t>轴的</a:t>
            </a:r>
            <a:r>
              <a:rPr lang="zh-CN" altLang="en-US" sz="2400" b="1" dirty="0">
                <a:effectLst>
                  <a:outerShdw blurRad="38100" dist="38100" dir="2700000" algn="tl">
                    <a:srgbClr val="C0C0C0"/>
                  </a:outerShdw>
                </a:effectLst>
                <a:latin typeface="宋体" panose="02010600030101010101" pitchFamily="2" charset="-122"/>
              </a:rPr>
              <a:t>最大极限尺寸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制造</a:t>
            </a:r>
            <a:r>
              <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sz="2400" b="1" dirty="0">
              <a:effectLst>
                <a:outerShdw blurRad="38100" dist="38100" dir="2700000" algn="tl">
                  <a:srgbClr val="C0C0C0"/>
                </a:outerShdw>
              </a:effectLst>
            </a:endParaRPr>
          </a:p>
          <a:p>
            <a:pPr eaLnBrk="1" hangingPunct="1">
              <a:spcBef>
                <a:spcPts val="1800"/>
              </a:spcBef>
              <a:buFontTx/>
              <a:buNone/>
              <a:defRPr/>
            </a:pPr>
            <a:r>
              <a:rPr lang="zh-CN" altLang="en-US" sz="2400" b="1" dirty="0">
                <a:effectLst>
                  <a:outerShdw blurRad="38100" dist="38100" dir="2700000" algn="tl">
                    <a:srgbClr val="C0C0C0"/>
                  </a:outerShdw>
                </a:effectLst>
              </a:rPr>
              <a:t>     止端 </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按轴的</a:t>
            </a:r>
            <a:r>
              <a:rPr lang="zh-CN" altLang="en-US" sz="2400" b="1" dirty="0">
                <a:effectLst>
                  <a:outerShdw blurRad="38100" dist="38100" dir="2700000" algn="tl">
                    <a:srgbClr val="C0C0C0"/>
                  </a:outerShdw>
                </a:effectLst>
                <a:latin typeface="宋体" panose="02010600030101010101" pitchFamily="2" charset="-122"/>
              </a:rPr>
              <a:t>最小实体尺寸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rPr>
              <a:t>轴的</a:t>
            </a:r>
            <a:r>
              <a:rPr lang="zh-CN" altLang="en-US" sz="2400" b="1" dirty="0">
                <a:effectLst>
                  <a:outerShdw blurRad="38100" dist="38100" dir="2700000" algn="tl">
                    <a:srgbClr val="C0C0C0"/>
                  </a:outerShdw>
                </a:effectLst>
                <a:latin typeface="宋体" panose="02010600030101010101" pitchFamily="2" charset="-122"/>
              </a:rPr>
              <a:t>最小极限尺寸</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制造</a:t>
            </a:r>
            <a:endParaRPr lang="zh-CN" altLang="en-US" sz="2400" b="1" dirty="0">
              <a:effectLst>
                <a:outerShdw blurRad="38100" dist="38100" dir="2700000" algn="tl">
                  <a:srgbClr val="C0C0C0"/>
                </a:outerShdw>
              </a:effectLst>
            </a:endParaRPr>
          </a:p>
          <a:p>
            <a:pPr eaLnBrk="1" hangingPunct="1">
              <a:spcBef>
                <a:spcPts val="1800"/>
              </a:spcBef>
              <a:buFontTx/>
              <a:buNone/>
              <a:defRPr/>
            </a:pPr>
            <a:r>
              <a:rPr lang="zh-CN" altLang="en-US" sz="2400" b="1" dirty="0">
                <a:effectLst>
                  <a:outerShdw blurRad="38100" dist="38100" dir="2700000" algn="tl">
                    <a:srgbClr val="C0C0C0"/>
                  </a:outerShdw>
                </a:effectLst>
              </a:rPr>
              <a:t>                    通规  按</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max</a:t>
            </a:r>
            <a:r>
              <a:rPr lang="zh-CN" altLang="en-US" sz="2400" b="1" dirty="0">
                <a:effectLst>
                  <a:outerShdw blurRad="38100" dist="38100" dir="2700000" algn="tl">
                    <a:srgbClr val="C0C0C0"/>
                  </a:outerShdw>
                </a:effectLst>
              </a:rPr>
              <a:t>设计  防止</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a:t>
            </a:r>
            <a:r>
              <a:rPr lang="en-US" altLang="zh-CN" sz="2400" b="1" dirty="0">
                <a:effectLst>
                  <a:outerShdw blurRad="38100" dist="38100" dir="2700000" algn="tl">
                    <a:srgbClr val="C0C0C0"/>
                  </a:outerShdw>
                </a:effectLst>
              </a:rPr>
              <a:t>&gt;</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max</a:t>
            </a:r>
            <a:endParaRPr lang="en-US" altLang="zh-CN" sz="1800" b="1" dirty="0">
              <a:effectLst>
                <a:outerShdw blurRad="38100" dist="38100" dir="2700000" algn="tl">
                  <a:srgbClr val="C0C0C0"/>
                </a:outerShdw>
              </a:effectLst>
            </a:endParaRPr>
          </a:p>
          <a:p>
            <a:pPr eaLnBrk="1" hangingPunct="1">
              <a:spcBef>
                <a:spcPts val="1800"/>
              </a:spcBef>
              <a:buFontTx/>
              <a:buNone/>
              <a:defRPr/>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止规  按</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min</a:t>
            </a:r>
            <a:r>
              <a:rPr lang="zh-CN" altLang="en-US" sz="2400" b="1" dirty="0">
                <a:effectLst>
                  <a:outerShdw blurRad="38100" dist="38100" dir="2700000" algn="tl">
                    <a:srgbClr val="C0C0C0"/>
                  </a:outerShdw>
                </a:effectLst>
              </a:rPr>
              <a:t>设计  防止</a:t>
            </a:r>
            <a:r>
              <a:rPr lang="en-US" altLang="zh-CN" sz="2400" b="1" dirty="0">
                <a:effectLst>
                  <a:outerShdw blurRad="38100" dist="38100" dir="2700000" algn="tl">
                    <a:srgbClr val="C0C0C0"/>
                  </a:outerShdw>
                </a:effectLst>
              </a:rPr>
              <a:t>d</a:t>
            </a:r>
            <a:r>
              <a:rPr lang="en-US" altLang="zh-CN" sz="1800" b="1" dirty="0">
                <a:effectLst>
                  <a:outerShdw blurRad="38100" dist="38100" dir="2700000" algn="tl">
                    <a:srgbClr val="C0C0C0"/>
                  </a:outerShdw>
                </a:effectLst>
              </a:rPr>
              <a:t>a</a:t>
            </a:r>
            <a:r>
              <a:rPr lang="en-US" altLang="zh-CN" sz="2400" b="1" dirty="0">
                <a:effectLst>
                  <a:outerShdw blurRad="38100" dist="38100" dir="2700000" algn="tl">
                    <a:srgbClr val="C0C0C0"/>
                  </a:outerShdw>
                </a:effectLst>
              </a:rPr>
              <a:t>&lt;</a:t>
            </a:r>
            <a:r>
              <a:rPr lang="en-US" altLang="zh-CN" sz="2400" b="1" dirty="0" err="1">
                <a:effectLst>
                  <a:outerShdw blurRad="38100" dist="38100" dir="2700000" algn="tl">
                    <a:srgbClr val="C0C0C0"/>
                  </a:outerShdw>
                </a:effectLst>
              </a:rPr>
              <a:t>d</a:t>
            </a:r>
            <a:r>
              <a:rPr lang="en-US" altLang="zh-CN" sz="1800" b="1" dirty="0" err="1">
                <a:effectLst>
                  <a:outerShdw blurRad="38100" dist="38100" dir="2700000" algn="tl">
                    <a:srgbClr val="C0C0C0"/>
                  </a:outerShdw>
                </a:effectLst>
              </a:rPr>
              <a:t>min</a:t>
            </a:r>
            <a:r>
              <a:rPr lang="en-US" altLang="zh-CN" sz="2400" b="1" dirty="0">
                <a:effectLst>
                  <a:outerShdw blurRad="38100" dist="38100" dir="2700000" algn="tl">
                    <a:srgbClr val="C0C0C0"/>
                  </a:outerShdw>
                </a:effectLst>
              </a:rPr>
              <a:t>        </a:t>
            </a:r>
          </a:p>
          <a:p>
            <a:pPr eaLnBrk="1" hangingPunct="1">
              <a:spcBef>
                <a:spcPts val="1800"/>
              </a:spcBef>
              <a:defRPr/>
            </a:pPr>
            <a:endParaRPr lang="zh-CN" altLang="en-US" sz="2400" b="1" dirty="0">
              <a:effectLst>
                <a:outerShdw blurRad="38100" dist="38100" dir="2700000" algn="tl">
                  <a:srgbClr val="C0C0C0"/>
                </a:outerShdw>
              </a:effectLst>
            </a:endParaRPr>
          </a:p>
        </p:txBody>
      </p:sp>
      <p:pic>
        <p:nvPicPr>
          <p:cNvPr id="88066" name="Picture 2">
            <a:extLst>
              <a:ext uri="{FF2B5EF4-FFF2-40B4-BE49-F238E27FC236}">
                <a16:creationId xmlns:a16="http://schemas.microsoft.com/office/drawing/2014/main" id="{B49675E7-DB1B-422D-987A-67390257D5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368"/>
          <a:stretch/>
        </p:blipFill>
        <p:spPr bwMode="auto">
          <a:xfrm>
            <a:off x="8474527" y="1963511"/>
            <a:ext cx="3631029" cy="217306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2BC93BD7-7D5F-453A-8C5F-2EE4990334B5}"/>
              </a:ext>
            </a:extLst>
          </p:cNvPr>
          <p:cNvPicPr>
            <a:picLocks noChangeAspect="1"/>
          </p:cNvPicPr>
          <p:nvPr/>
        </p:nvPicPr>
        <p:blipFill>
          <a:blip r:embed="rId3"/>
          <a:stretch>
            <a:fillRect/>
          </a:stretch>
        </p:blipFill>
        <p:spPr>
          <a:xfrm>
            <a:off x="8474527" y="4137805"/>
            <a:ext cx="3631029" cy="2720195"/>
          </a:xfrm>
          <a:prstGeom prst="rect">
            <a:avLst/>
          </a:prstGeom>
        </p:spPr>
      </p:pic>
      <p:sp>
        <p:nvSpPr>
          <p:cNvPr id="8" name="Rectangle 2">
            <a:extLst>
              <a:ext uri="{FF2B5EF4-FFF2-40B4-BE49-F238E27FC236}">
                <a16:creationId xmlns:a16="http://schemas.microsoft.com/office/drawing/2014/main" id="{4FAD9489-8B8B-400E-9549-E1F96FB96237}"/>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2.2</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光滑极限量规的分类</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9" name="Rectangle 2">
            <a:extLst>
              <a:ext uri="{FF2B5EF4-FFF2-40B4-BE49-F238E27FC236}">
                <a16:creationId xmlns:a16="http://schemas.microsoft.com/office/drawing/2014/main" id="{224725AE-1C95-4351-9A94-3BC313BB82BE}"/>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075606225"/>
      </p:ext>
    </p:extLst>
  </p:cSld>
  <p:clrMapOvr>
    <a:masterClrMapping/>
  </p:clrMapOvr>
  <mc:AlternateContent xmlns:mc="http://schemas.openxmlformats.org/markup-compatibility/2006" xmlns:p14="http://schemas.microsoft.com/office/powerpoint/2010/main">
    <mc:Choice Requires="p14">
      <p:transition spd="slow" p14:dur="2000" advTm="1453"/>
    </mc:Choice>
    <mc:Fallback xmlns="">
      <p:transition spd="slow" advTm="145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542818" y="1685699"/>
            <a:ext cx="11409696" cy="4932807"/>
          </a:xfrm>
        </p:spPr>
        <p:txBody>
          <a:bodyPr/>
          <a:lstStyle/>
          <a:p>
            <a:pPr eaLnBrk="1" hangingPunct="1">
              <a:lnSpc>
                <a:spcPct val="150000"/>
              </a:lnSpc>
              <a:buFontTx/>
              <a:buNone/>
              <a:defRPr/>
            </a:pPr>
            <a:r>
              <a:rPr lang="zh-CN" altLang="zh-CN" sz="2400" b="1" dirty="0">
                <a:effectLst>
                  <a:outerShdw blurRad="38100" dist="38100" dir="2700000" algn="tl">
                    <a:srgbClr val="C0C0C0"/>
                  </a:outerShdw>
                </a:effectLst>
              </a:rPr>
              <a:t>量规按用途分类</a:t>
            </a:r>
          </a:p>
          <a:p>
            <a:pPr eaLnBrk="1" hangingPunct="1">
              <a:lnSpc>
                <a:spcPct val="150000"/>
              </a:lnSpc>
              <a:buClr>
                <a:schemeClr val="hlink"/>
              </a:buClr>
              <a:buFont typeface="Wingdings" panose="05000000000000000000" pitchFamily="2" charset="2"/>
              <a:buChar char="u"/>
              <a:defRPr/>
            </a:pPr>
            <a:r>
              <a:rPr lang="zh-CN" altLang="en-US" sz="2400" b="1" dirty="0">
                <a:solidFill>
                  <a:srgbClr val="FF0000"/>
                </a:solidFill>
                <a:effectLst>
                  <a:outerShdw blurRad="38100" dist="38100" dir="2700000" algn="tl">
                    <a:srgbClr val="C0C0C0"/>
                  </a:outerShdw>
                </a:effectLst>
              </a:rPr>
              <a:t> </a:t>
            </a:r>
            <a:r>
              <a:rPr lang="zh-CN" altLang="zh-CN" sz="2400" b="1" dirty="0">
                <a:solidFill>
                  <a:srgbClr val="FF0000"/>
                </a:solidFill>
                <a:effectLst>
                  <a:outerShdw blurRad="38100" dist="38100" dir="2700000" algn="tl">
                    <a:srgbClr val="C0C0C0"/>
                  </a:outerShdw>
                </a:effectLst>
              </a:rPr>
              <a:t>工作量规</a:t>
            </a:r>
            <a:r>
              <a:rPr lang="zh-CN" altLang="zh-CN" sz="2400" b="1" dirty="0">
                <a:effectLst>
                  <a:outerShdw blurRad="38100" dist="38100" dir="2700000" algn="tl">
                    <a:srgbClr val="C0C0C0"/>
                  </a:outerShdw>
                </a:effectLst>
              </a:rPr>
              <a:t>：是工人在生产过程中检验工件用的量规。</a:t>
            </a:r>
          </a:p>
          <a:p>
            <a:pPr eaLnBrk="1" hangingPunct="1">
              <a:lnSpc>
                <a:spcPct val="150000"/>
              </a:lnSpc>
              <a:buClr>
                <a:schemeClr val="hlink"/>
              </a:buClr>
              <a:buFont typeface="Wingdings" panose="05000000000000000000" pitchFamily="2" charset="2"/>
              <a:buChar char="u"/>
              <a:defRPr/>
            </a:pPr>
            <a:r>
              <a:rPr lang="zh-CN" altLang="en-US" sz="2400" b="1" dirty="0">
                <a:solidFill>
                  <a:srgbClr val="FF0000"/>
                </a:solidFill>
                <a:effectLst>
                  <a:outerShdw blurRad="38100" dist="38100" dir="2700000" algn="tl">
                    <a:srgbClr val="C0C0C0"/>
                  </a:outerShdw>
                </a:effectLst>
              </a:rPr>
              <a:t> </a:t>
            </a:r>
            <a:r>
              <a:rPr lang="zh-CN" altLang="zh-CN" sz="2400" b="1" dirty="0">
                <a:solidFill>
                  <a:srgbClr val="FF0000"/>
                </a:solidFill>
                <a:effectLst>
                  <a:outerShdw blurRad="38100" dist="38100" dir="2700000" algn="tl">
                    <a:srgbClr val="C0C0C0"/>
                  </a:outerShdw>
                </a:effectLst>
              </a:rPr>
              <a:t>验收量规</a:t>
            </a:r>
            <a:r>
              <a:rPr lang="zh-CN" altLang="zh-CN" sz="2400" b="1" dirty="0">
                <a:effectLst>
                  <a:outerShdw blurRad="38100" dist="38100" dir="2700000" algn="tl">
                    <a:srgbClr val="C0C0C0"/>
                  </a:outerShdw>
                </a:effectLst>
              </a:rPr>
              <a:t>：是检验部门或用户验收产品时使用的量规。</a:t>
            </a:r>
          </a:p>
          <a:p>
            <a:pPr eaLnBrk="1" hangingPunct="1">
              <a:lnSpc>
                <a:spcPct val="150000"/>
              </a:lnSpc>
              <a:buClr>
                <a:schemeClr val="hlink"/>
              </a:buClr>
              <a:buFont typeface="Wingdings" panose="05000000000000000000" pitchFamily="2" charset="2"/>
              <a:buChar char="u"/>
              <a:defRPr/>
            </a:pPr>
            <a:r>
              <a:rPr lang="zh-CN" altLang="en-US" sz="2400" b="1" dirty="0">
                <a:solidFill>
                  <a:srgbClr val="FF0000"/>
                </a:solidFill>
                <a:effectLst>
                  <a:outerShdw blurRad="38100" dist="38100" dir="2700000" algn="tl">
                    <a:srgbClr val="C0C0C0"/>
                  </a:outerShdw>
                </a:effectLst>
              </a:rPr>
              <a:t> </a:t>
            </a:r>
            <a:r>
              <a:rPr lang="zh-CN" altLang="zh-CN" sz="2400" b="1" dirty="0">
                <a:solidFill>
                  <a:srgbClr val="FF0000"/>
                </a:solidFill>
                <a:effectLst>
                  <a:outerShdw blurRad="38100" dist="38100" dir="2700000" algn="tl">
                    <a:srgbClr val="C0C0C0"/>
                  </a:outerShdw>
                </a:effectLst>
              </a:rPr>
              <a:t>校对量规</a:t>
            </a:r>
            <a:r>
              <a:rPr lang="zh-CN" altLang="zh-CN" sz="2400" b="1" dirty="0">
                <a:effectLst>
                  <a:outerShdw blurRad="38100" dist="38100" dir="2700000" algn="tl">
                    <a:srgbClr val="C0C0C0"/>
                  </a:outerShdw>
                </a:effectLst>
              </a:rPr>
              <a:t>：是校对轴用工作量规的量规。</a:t>
            </a:r>
          </a:p>
          <a:p>
            <a:pPr eaLnBrk="1" hangingPunct="1">
              <a:lnSpc>
                <a:spcPct val="150000"/>
              </a:lnSpc>
              <a:buFontTx/>
              <a:buNone/>
              <a:defRPr/>
            </a:pPr>
            <a:endParaRPr lang="zh-CN" altLang="zh-CN" sz="1000" b="1" dirty="0">
              <a:effectLst>
                <a:outerShdw blurRad="38100" dist="38100" dir="2700000" algn="tl">
                  <a:srgbClr val="C0C0C0"/>
                </a:outerShdw>
              </a:effectLst>
            </a:endParaRPr>
          </a:p>
          <a:p>
            <a:pPr marL="972000"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C0C0C0"/>
                  </a:outerShdw>
                </a:effectLst>
              </a:rPr>
              <a:t>轴用工作量规在制造或使用过程中常会发生碰撞变形，且通规经常通过零件易磨损，所以要</a:t>
            </a:r>
            <a:r>
              <a:rPr lang="zh-CN" altLang="zh-CN" sz="2400" b="1" dirty="0">
                <a:solidFill>
                  <a:srgbClr val="FF0000"/>
                </a:solidFill>
                <a:effectLst>
                  <a:outerShdw blurRad="38100" dist="38100" dir="2700000" algn="tl">
                    <a:srgbClr val="C0C0C0"/>
                  </a:outerShdw>
                </a:effectLst>
              </a:rPr>
              <a:t>定期校对</a:t>
            </a:r>
            <a:r>
              <a:rPr lang="zh-CN" altLang="zh-CN" sz="2400" b="1" dirty="0">
                <a:effectLst>
                  <a:outerShdw blurRad="38100" dist="38100" dir="2700000" algn="tl">
                    <a:srgbClr val="C0C0C0"/>
                  </a:outerShdw>
                </a:effectLst>
              </a:rPr>
              <a:t>。</a:t>
            </a:r>
          </a:p>
          <a:p>
            <a:pPr marL="972000"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C0C0C0"/>
                  </a:outerShdw>
                </a:effectLst>
              </a:rPr>
              <a:t>孔用工作量规用精密通用量仪检测，故不规定专用的校对量规。</a:t>
            </a:r>
          </a:p>
        </p:txBody>
      </p:sp>
      <p:sp>
        <p:nvSpPr>
          <p:cNvPr id="6" name="Rectangle 2">
            <a:extLst>
              <a:ext uri="{FF2B5EF4-FFF2-40B4-BE49-F238E27FC236}">
                <a16:creationId xmlns:a16="http://schemas.microsoft.com/office/drawing/2014/main" id="{AC0D7708-6530-4AF1-BB15-4C053B985A8D}"/>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2.2</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光滑极限量规的分类</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FD7F358D-0646-4D10-B1CB-A02DEAEBA5AB}"/>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81398641"/>
      </p:ext>
    </p:extLst>
  </p:cSld>
  <p:clrMapOvr>
    <a:masterClrMapping/>
  </p:clrMapOvr>
  <mc:AlternateContent xmlns:mc="http://schemas.openxmlformats.org/markup-compatibility/2006" xmlns:p14="http://schemas.microsoft.com/office/powerpoint/2010/main">
    <mc:Choice Requires="p14">
      <p:transition spd="slow" p14:dur="2000" advTm="1797"/>
    </mc:Choice>
    <mc:Fallback xmlns="">
      <p:transition spd="slow" advTm="179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7751936" y="6128207"/>
            <a:ext cx="1981200" cy="809625"/>
          </a:xfrm>
        </p:spPr>
        <p:txBody>
          <a:bodyPr/>
          <a:lstStyle/>
          <a:p>
            <a:pPr algn="l" eaLnBrk="1" hangingPunct="1"/>
            <a:r>
              <a:rPr lang="zh-CN" altLang="en-US" sz="3200" b="1" dirty="0">
                <a:solidFill>
                  <a:schemeClr val="accent2"/>
                </a:solidFill>
                <a:latin typeface="Times New Roman" panose="02020603050405020304" pitchFamily="18" charset="0"/>
              </a:rPr>
              <a:t>泰勒原则</a:t>
            </a:r>
          </a:p>
        </p:txBody>
      </p:sp>
      <p:grpSp>
        <p:nvGrpSpPr>
          <p:cNvPr id="21510" name="Group 4"/>
          <p:cNvGrpSpPr>
            <a:grpSpLocks noChangeAspect="1"/>
          </p:cNvGrpSpPr>
          <p:nvPr/>
        </p:nvGrpSpPr>
        <p:grpSpPr bwMode="auto">
          <a:xfrm>
            <a:off x="527051" y="1433515"/>
            <a:ext cx="4740275" cy="5156201"/>
            <a:chOff x="-772" y="-57"/>
            <a:chExt cx="2986" cy="3248"/>
          </a:xfrm>
        </p:grpSpPr>
        <p:graphicFrame>
          <p:nvGraphicFramePr>
            <p:cNvPr id="21517" name="Object 5"/>
            <p:cNvGraphicFramePr>
              <a:graphicFrameLocks noChangeAspect="1"/>
            </p:cNvGraphicFramePr>
            <p:nvPr>
              <p:extLst>
                <p:ext uri="{D42A27DB-BD31-4B8C-83A1-F6EECF244321}">
                  <p14:modId xmlns:p14="http://schemas.microsoft.com/office/powerpoint/2010/main" val="1943239099"/>
                </p:ext>
              </p:extLst>
            </p:nvPr>
          </p:nvGraphicFramePr>
          <p:xfrm>
            <a:off x="-772" y="-57"/>
            <a:ext cx="2986" cy="1710"/>
          </p:xfrm>
          <a:graphic>
            <a:graphicData uri="http://schemas.openxmlformats.org/presentationml/2006/ole">
              <mc:AlternateContent xmlns:mc="http://schemas.openxmlformats.org/markup-compatibility/2006">
                <mc:Choice xmlns:v="urn:schemas-microsoft-com:vml" Requires="v">
                  <p:oleObj r:id="rId2" imgW="1705356" imgH="978408" progId="MSPhotoEd.3">
                    <p:embed/>
                  </p:oleObj>
                </mc:Choice>
                <mc:Fallback>
                  <p:oleObj r:id="rId2" imgW="1705356" imgH="978408" progId="MSPhotoEd.3">
                    <p:embed/>
                    <p:pic>
                      <p:nvPicPr>
                        <p:cNvPr id="215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 y="-57"/>
                          <a:ext cx="2986" cy="1710"/>
                        </a:xfrm>
                        <a:prstGeom prst="rect">
                          <a:avLst/>
                        </a:prstGeom>
                        <a:noFill/>
                        <a:ln>
                          <a:noFill/>
                        </a:ln>
                        <a:effectLst/>
                      </p:spPr>
                    </p:pic>
                  </p:oleObj>
                </mc:Fallback>
              </mc:AlternateContent>
            </a:graphicData>
          </a:graphic>
        </p:graphicFrame>
        <p:graphicFrame>
          <p:nvGraphicFramePr>
            <p:cNvPr id="21518" name="Object 6"/>
            <p:cNvGraphicFramePr>
              <a:graphicFrameLocks noChangeAspect="1"/>
            </p:cNvGraphicFramePr>
            <p:nvPr>
              <p:extLst>
                <p:ext uri="{D42A27DB-BD31-4B8C-83A1-F6EECF244321}">
                  <p14:modId xmlns:p14="http://schemas.microsoft.com/office/powerpoint/2010/main" val="3263102288"/>
                </p:ext>
              </p:extLst>
            </p:nvPr>
          </p:nvGraphicFramePr>
          <p:xfrm>
            <a:off x="-772" y="1730"/>
            <a:ext cx="2986" cy="1461"/>
          </p:xfrm>
          <a:graphic>
            <a:graphicData uri="http://schemas.openxmlformats.org/presentationml/2006/ole">
              <mc:AlternateContent xmlns:mc="http://schemas.openxmlformats.org/markup-compatibility/2006">
                <mc:Choice xmlns:v="urn:schemas-microsoft-com:vml" Requires="v">
                  <p:oleObj r:id="rId4" imgW="1897380" imgH="928116" progId="MSPhotoEd.3">
                    <p:embed/>
                  </p:oleObj>
                </mc:Choice>
                <mc:Fallback>
                  <p:oleObj r:id="rId4" imgW="1897380" imgH="928116" progId="MSPhotoEd.3">
                    <p:embed/>
                    <p:pic>
                      <p:nvPicPr>
                        <p:cNvPr id="215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 y="1730"/>
                          <a:ext cx="2986" cy="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511" name="Group 7"/>
          <p:cNvGrpSpPr>
            <a:grpSpLocks/>
          </p:cNvGrpSpPr>
          <p:nvPr/>
        </p:nvGrpSpPr>
        <p:grpSpPr bwMode="auto">
          <a:xfrm>
            <a:off x="5984142" y="4071939"/>
            <a:ext cx="5516789" cy="2101850"/>
            <a:chOff x="-22" y="604"/>
            <a:chExt cx="2404" cy="1324"/>
          </a:xfrm>
        </p:grpSpPr>
        <p:sp>
          <p:nvSpPr>
            <p:cNvPr id="22536" name="Text Box 8"/>
            <p:cNvSpPr txBox="1">
              <a:spLocks noChangeArrowheads="1"/>
            </p:cNvSpPr>
            <p:nvPr/>
          </p:nvSpPr>
          <p:spPr bwMode="auto">
            <a:xfrm>
              <a:off x="-22" y="604"/>
              <a:ext cx="240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solidFill>
                    <a:srgbClr val="FF3300"/>
                  </a:solidFill>
                  <a:effectLst>
                    <a:outerShdw blurRad="38100" dist="38100" dir="2700000" algn="tl">
                      <a:srgbClr val="C0C0C0"/>
                    </a:outerShdw>
                  </a:effectLst>
                  <a:latin typeface="Tahoma" panose="020B0604030504040204" pitchFamily="34" charset="0"/>
                </a:rPr>
                <a:t>通规</a:t>
              </a:r>
              <a:r>
                <a:rPr lang="zh-CN" altLang="en-US" sz="2400" b="1" dirty="0">
                  <a:effectLst>
                    <a:outerShdw blurRad="38100" dist="38100" dir="2700000" algn="tl">
                      <a:srgbClr val="C0C0C0"/>
                    </a:outerShdw>
                  </a:effectLst>
                  <a:latin typeface="Tahoma" panose="020B0604030504040204" pitchFamily="34" charset="0"/>
                </a:rPr>
                <a:t>用于控制工件的</a:t>
              </a:r>
              <a:r>
                <a:rPr lang="zh-CN" altLang="en-US" sz="2400" b="1" dirty="0">
                  <a:solidFill>
                    <a:srgbClr val="FF3300"/>
                  </a:solidFill>
                  <a:effectLst>
                    <a:outerShdw blurRad="38100" dist="38100" dir="2700000" algn="tl">
                      <a:srgbClr val="C0C0C0"/>
                    </a:outerShdw>
                  </a:effectLst>
                  <a:latin typeface="Tahoma" panose="020B0604030504040204" pitchFamily="34" charset="0"/>
                </a:rPr>
                <a:t>作用尺寸</a:t>
              </a:r>
              <a:r>
                <a:rPr lang="zh-CN" altLang="en-US" sz="2400" b="1" dirty="0">
                  <a:effectLst>
                    <a:outerShdw blurRad="38100" dist="38100" dir="2700000" algn="tl">
                      <a:srgbClr val="C0C0C0"/>
                    </a:outerShdw>
                  </a:effectLst>
                  <a:latin typeface="Tahoma" panose="020B0604030504040204" pitchFamily="34" charset="0"/>
                </a:rPr>
                <a:t>，其尺寸等于孔或轴的</a:t>
              </a:r>
              <a:r>
                <a:rPr lang="zh-CN" altLang="en-US" sz="2400" b="1" dirty="0">
                  <a:solidFill>
                    <a:srgbClr val="FF3300"/>
                  </a:solidFill>
                  <a:effectLst>
                    <a:outerShdw blurRad="38100" dist="38100" dir="2700000" algn="tl">
                      <a:srgbClr val="C0C0C0"/>
                    </a:outerShdw>
                  </a:effectLst>
                  <a:latin typeface="Tahoma" panose="020B0604030504040204" pitchFamily="34" charset="0"/>
                </a:rPr>
                <a:t>最大实体尺寸</a:t>
              </a:r>
              <a:r>
                <a:rPr lang="zh-CN" altLang="en-US" sz="2400" b="1" dirty="0">
                  <a:effectLst>
                    <a:outerShdw blurRad="38100" dist="38100" dir="2700000" algn="tl">
                      <a:srgbClr val="C0C0C0"/>
                    </a:outerShdw>
                  </a:effectLst>
                  <a:latin typeface="Tahoma" panose="020B0604030504040204" pitchFamily="34" charset="0"/>
                </a:rPr>
                <a:t>，且量规长度等于配合长度。</a:t>
              </a:r>
            </a:p>
          </p:txBody>
        </p:sp>
        <p:sp>
          <p:nvSpPr>
            <p:cNvPr id="22537" name="Text Box 9"/>
            <p:cNvSpPr txBox="1">
              <a:spLocks noChangeArrowheads="1"/>
            </p:cNvSpPr>
            <p:nvPr/>
          </p:nvSpPr>
          <p:spPr bwMode="auto">
            <a:xfrm>
              <a:off x="-22" y="1405"/>
              <a:ext cx="22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solidFill>
                    <a:srgbClr val="FF0000"/>
                  </a:solidFill>
                  <a:effectLst>
                    <a:outerShdw blurRad="38100" dist="38100" dir="2700000" algn="tl">
                      <a:srgbClr val="C0C0C0"/>
                    </a:outerShdw>
                  </a:effectLst>
                  <a:latin typeface="Tahoma" panose="020B0604030504040204" pitchFamily="34" charset="0"/>
                </a:rPr>
                <a:t>止规</a:t>
              </a:r>
              <a:r>
                <a:rPr lang="zh-CN" altLang="en-US" sz="2400" b="1" dirty="0">
                  <a:effectLst>
                    <a:outerShdw blurRad="38100" dist="38100" dir="2700000" algn="tl">
                      <a:srgbClr val="C0C0C0"/>
                    </a:outerShdw>
                  </a:effectLst>
                  <a:latin typeface="Tahoma" panose="020B0604030504040204" pitchFamily="34" charset="0"/>
                </a:rPr>
                <a:t>用于控制工件的</a:t>
              </a:r>
              <a:r>
                <a:rPr lang="zh-CN" altLang="en-US" sz="2400" b="1" dirty="0">
                  <a:solidFill>
                    <a:srgbClr val="FF0000"/>
                  </a:solidFill>
                  <a:effectLst>
                    <a:outerShdw blurRad="38100" dist="38100" dir="2700000" algn="tl">
                      <a:srgbClr val="C0C0C0"/>
                    </a:outerShdw>
                  </a:effectLst>
                  <a:latin typeface="Tahoma" panose="020B0604030504040204" pitchFamily="34" charset="0"/>
                </a:rPr>
                <a:t>实际尺寸，</a:t>
              </a:r>
              <a:r>
                <a:rPr lang="zh-CN" altLang="en-US" sz="2400" b="1" dirty="0">
                  <a:effectLst>
                    <a:outerShdw blurRad="38100" dist="38100" dir="2700000" algn="tl">
                      <a:srgbClr val="C0C0C0"/>
                    </a:outerShdw>
                  </a:effectLst>
                  <a:latin typeface="Tahoma" panose="020B0604030504040204" pitchFamily="34" charset="0"/>
                </a:rPr>
                <a:t>其尺寸等于孔或轴的</a:t>
              </a:r>
              <a:r>
                <a:rPr lang="zh-CN" altLang="en-US" sz="2400" b="1" dirty="0">
                  <a:solidFill>
                    <a:srgbClr val="FF0000"/>
                  </a:solidFill>
                  <a:effectLst>
                    <a:outerShdw blurRad="38100" dist="38100" dir="2700000" algn="tl">
                      <a:srgbClr val="C0C0C0"/>
                    </a:outerShdw>
                  </a:effectLst>
                  <a:latin typeface="Tahoma" panose="020B0604030504040204" pitchFamily="34" charset="0"/>
                </a:rPr>
                <a:t>最小实体尺寸。</a:t>
              </a:r>
            </a:p>
          </p:txBody>
        </p:sp>
      </p:grpSp>
      <p:grpSp>
        <p:nvGrpSpPr>
          <p:cNvPr id="21512" name="Group 10"/>
          <p:cNvGrpSpPr>
            <a:grpSpLocks/>
          </p:cNvGrpSpPr>
          <p:nvPr/>
        </p:nvGrpSpPr>
        <p:grpSpPr bwMode="auto">
          <a:xfrm>
            <a:off x="5885816" y="1477510"/>
            <a:ext cx="5466302" cy="1968500"/>
            <a:chOff x="0" y="0"/>
            <a:chExt cx="2544" cy="1240"/>
          </a:xfrm>
        </p:grpSpPr>
        <p:sp>
          <p:nvSpPr>
            <p:cNvPr id="21513" name="Rectangle 11"/>
            <p:cNvSpPr>
              <a:spLocks noChangeArrowheads="1"/>
            </p:cNvSpPr>
            <p:nvPr/>
          </p:nvSpPr>
          <p:spPr bwMode="auto">
            <a:xfrm>
              <a:off x="0" y="0"/>
              <a:ext cx="2544" cy="59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3200">
                  <a:solidFill>
                    <a:schemeClr val="tx1"/>
                  </a:solidFill>
                  <a:latin typeface="Arial" panose="020B0604020202020204" pitchFamily="34" charset="0"/>
                  <a:ea typeface="宋体" panose="02010600030101010101" pitchFamily="2" charset="-122"/>
                </a:defRPr>
              </a:lvl1pPr>
              <a:lvl2pPr marL="930275"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330325" indent="-381000">
                <a:spcBef>
                  <a:spcPct val="20000"/>
                </a:spcBef>
                <a:buChar char="•"/>
                <a:defRPr sz="2400">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Arial" panose="020B0604020202020204" pitchFamily="34" charset="0"/>
                  <a:ea typeface="宋体" panose="02010600030101010101" pitchFamily="2" charset="-122"/>
                </a:defRPr>
              </a:lvl4pPr>
              <a:lvl5pPr marL="2171700" indent="-342900">
                <a:spcBef>
                  <a:spcPct val="20000"/>
                </a:spcBef>
                <a:buChar char="»"/>
                <a:defRPr sz="20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rgbClr val="CC0099"/>
                </a:buClr>
                <a:buFont typeface="Symbol" panose="05050102010706020507" pitchFamily="18" charset="2"/>
                <a:buNone/>
              </a:pPr>
              <a:r>
                <a:rPr lang="zh-CN" altLang="en-US" sz="2400" b="1" dirty="0"/>
                <a:t>   </a:t>
              </a:r>
              <a:r>
                <a:rPr lang="en-US" altLang="zh-CN" sz="2400" b="1" dirty="0"/>
                <a:t>1.</a:t>
              </a:r>
              <a:r>
                <a:rPr lang="zh-CN" altLang="en-US" sz="2400" b="1" dirty="0"/>
                <a:t>孔或轴的作用尺寸不允许超过最大实体尺寸</a:t>
              </a:r>
              <a:r>
                <a:rPr lang="zh-CN" altLang="en-US" sz="2800" b="1" dirty="0">
                  <a:ea typeface="黑体" panose="02010609060101010101" pitchFamily="49" charset="-122"/>
                </a:rPr>
                <a:t>  </a:t>
              </a:r>
            </a:p>
          </p:txBody>
        </p:sp>
        <p:sp>
          <p:nvSpPr>
            <p:cNvPr id="21514" name="Rectangle 12"/>
            <p:cNvSpPr>
              <a:spLocks noChangeArrowheads="1"/>
            </p:cNvSpPr>
            <p:nvPr/>
          </p:nvSpPr>
          <p:spPr bwMode="auto">
            <a:xfrm>
              <a:off x="0" y="635"/>
              <a:ext cx="2544" cy="60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3200">
                  <a:solidFill>
                    <a:schemeClr val="tx1"/>
                  </a:solidFill>
                  <a:latin typeface="Arial" panose="020B0604020202020204" pitchFamily="34" charset="0"/>
                  <a:ea typeface="宋体" panose="02010600030101010101" pitchFamily="2" charset="-122"/>
                </a:defRPr>
              </a:lvl1pPr>
              <a:lvl2pPr marL="930275"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330325" indent="-381000">
                <a:spcBef>
                  <a:spcPct val="20000"/>
                </a:spcBef>
                <a:buChar char="•"/>
                <a:defRPr sz="2400">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Arial" panose="020B0604020202020204" pitchFamily="34" charset="0"/>
                  <a:ea typeface="宋体" panose="02010600030101010101" pitchFamily="2" charset="-122"/>
                </a:defRPr>
              </a:lvl4pPr>
              <a:lvl5pPr marL="2171700" indent="-342900">
                <a:spcBef>
                  <a:spcPct val="20000"/>
                </a:spcBef>
                <a:buChar char="»"/>
                <a:defRPr sz="20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rgbClr val="CC0099"/>
                </a:buClr>
                <a:buSzPct val="75000"/>
                <a:buFont typeface="Symbol" panose="05050102010706020507" pitchFamily="18" charset="2"/>
                <a:buNone/>
              </a:pPr>
              <a:r>
                <a:rPr lang="zh-CN" altLang="en-US" sz="2400" b="1" dirty="0">
                  <a:latin typeface="Tahoma" panose="020B0604030504040204" pitchFamily="34" charset="0"/>
                </a:rPr>
                <a:t>   </a:t>
              </a:r>
              <a:r>
                <a:rPr lang="en-US" altLang="zh-CN" sz="2400" b="1" dirty="0">
                  <a:latin typeface="Tahoma" panose="020B0604030504040204" pitchFamily="34" charset="0"/>
                </a:rPr>
                <a:t>2.</a:t>
              </a:r>
              <a:r>
                <a:rPr lang="zh-CN" altLang="en-US" sz="2400" b="1" dirty="0">
                  <a:latin typeface="Tahoma" panose="020B0604030504040204" pitchFamily="34" charset="0"/>
                </a:rPr>
                <a:t>在任何位置上的实际尺寸不允许超过最小实体尺寸</a:t>
              </a:r>
              <a:r>
                <a:rPr lang="zh-CN" altLang="en-US" sz="2400" dirty="0">
                  <a:latin typeface="Tahoma" panose="020B0604030504040204" pitchFamily="34" charset="0"/>
                  <a:ea typeface="黑体" panose="02010609060101010101" pitchFamily="49" charset="-122"/>
                </a:rPr>
                <a:t> </a:t>
              </a:r>
            </a:p>
          </p:txBody>
        </p:sp>
      </p:grpSp>
      <p:sp>
        <p:nvSpPr>
          <p:cNvPr id="13" name="Rectangle 2">
            <a:extLst>
              <a:ext uri="{FF2B5EF4-FFF2-40B4-BE49-F238E27FC236}">
                <a16:creationId xmlns:a16="http://schemas.microsoft.com/office/drawing/2014/main" id="{388BAECD-7113-4310-A54C-BC2A69A4BF4F}"/>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2.2</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光滑极限量规的分类</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14" name="Rectangle 2">
            <a:extLst>
              <a:ext uri="{FF2B5EF4-FFF2-40B4-BE49-F238E27FC236}">
                <a16:creationId xmlns:a16="http://schemas.microsoft.com/office/drawing/2014/main" id="{489136E0-70CF-4203-9113-D886371A1A68}"/>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638301079"/>
      </p:ext>
    </p:extLst>
  </p:cSld>
  <p:clrMapOvr>
    <a:masterClrMapping/>
  </p:clrMapOvr>
  <mc:AlternateContent xmlns:mc="http://schemas.openxmlformats.org/markup-compatibility/2006" xmlns:p14="http://schemas.microsoft.com/office/powerpoint/2010/main">
    <mc:Choice Requires="p14">
      <p:transition spd="slow" p14:dur="2000" advTm="6890"/>
    </mc:Choice>
    <mc:Fallback xmlns="">
      <p:transition spd="slow" advTm="689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89973" y="1952238"/>
            <a:ext cx="10937140" cy="4525963"/>
          </a:xfrm>
          <a:extLst>
            <a:ext uri="{909E8E84-426E-40DD-AFC4-6F175D3DCCD1}">
              <a14:hiddenFill xmlns:a14="http://schemas.microsoft.com/office/drawing/2010/main">
                <a:gradFill rotWithShape="1">
                  <a:gsLst>
                    <a:gs pos="0">
                      <a:schemeClr val="accent1"/>
                    </a:gs>
                    <a:gs pos="100000">
                      <a:schemeClr val="accent1"/>
                    </a:gs>
                  </a:gsLst>
                  <a:lin ang="5400000" scaled="1"/>
                </a:gradFill>
              </a14:hiddenFill>
            </a:ext>
          </a:extLst>
        </p:spPr>
        <p:txBody>
          <a:bodyPr>
            <a:noAutofit/>
          </a:bodyPr>
          <a:lstStyle/>
          <a:p>
            <a:pPr marL="914400">
              <a:lnSpc>
                <a:spcPct val="150000"/>
              </a:lnSpc>
              <a:buFont typeface="Wingdings" panose="05000000000000000000" pitchFamily="2" charset="2"/>
              <a:buChar char="ü"/>
              <a:defRPr/>
            </a:pPr>
            <a:r>
              <a:rPr lang="zh-CN" altLang="zh-CN" sz="2800" b="1" dirty="0">
                <a:solidFill>
                  <a:srgbClr val="FF0000"/>
                </a:solidFill>
                <a:effectLst>
                  <a:outerShdw blurRad="38100" dist="38100" dir="2700000" algn="tl">
                    <a:srgbClr val="C0C0C0"/>
                  </a:outerShdw>
                </a:effectLst>
              </a:rPr>
              <a:t>通规</a:t>
            </a:r>
            <a:r>
              <a:rPr lang="zh-CN" altLang="zh-CN" sz="2800" b="1" dirty="0">
                <a:effectLst>
                  <a:outerShdw blurRad="38100" dist="38100" dir="2700000" algn="tl">
                    <a:srgbClr val="C0C0C0"/>
                  </a:outerShdw>
                </a:effectLst>
              </a:rPr>
              <a:t>用于控制零件的</a:t>
            </a:r>
            <a:r>
              <a:rPr lang="zh-CN" altLang="en-US" sz="2800" b="1" dirty="0">
                <a:effectLst>
                  <a:outerShdw blurRad="38100" dist="38100" dir="2700000" algn="tl">
                    <a:srgbClr val="C0C0C0"/>
                  </a:outerShdw>
                </a:effectLst>
              </a:rPr>
              <a:t>作用</a:t>
            </a:r>
            <a:r>
              <a:rPr lang="zh-CN" altLang="zh-CN" sz="2800" b="1" dirty="0">
                <a:effectLst>
                  <a:outerShdw blurRad="38100" dist="38100" dir="2700000" algn="tl">
                    <a:srgbClr val="C0C0C0"/>
                  </a:outerShdw>
                </a:effectLst>
              </a:rPr>
              <a:t>尺寸，测量面理论上应</a:t>
            </a:r>
            <a:r>
              <a:rPr lang="zh-CN" altLang="zh-CN" sz="2800" b="1" dirty="0">
                <a:solidFill>
                  <a:srgbClr val="FF0000"/>
                </a:solidFill>
                <a:effectLst>
                  <a:outerShdw blurRad="38100" dist="38100" dir="2700000" algn="tl">
                    <a:srgbClr val="C0C0C0"/>
                  </a:outerShdw>
                </a:effectLst>
              </a:rPr>
              <a:t>具有与孔或轴相对应的完整表面（即全形量规）</a:t>
            </a:r>
            <a:r>
              <a:rPr lang="zh-CN" altLang="en-US" sz="2800" b="1" dirty="0">
                <a:solidFill>
                  <a:srgbClr val="FF0000"/>
                </a:solidFill>
                <a:effectLst>
                  <a:outerShdw blurRad="38100" dist="38100" dir="2700000" algn="tl">
                    <a:srgbClr val="C0C0C0"/>
                  </a:outerShdw>
                </a:effectLst>
              </a:rPr>
              <a:t>，</a:t>
            </a:r>
            <a:r>
              <a:rPr lang="zh-CN" altLang="zh-CN" sz="2800" b="1" dirty="0">
                <a:effectLst>
                  <a:outerShdw blurRad="38100" dist="38100" dir="2700000" algn="tl">
                    <a:srgbClr val="C0C0C0"/>
                  </a:outerShdw>
                </a:effectLst>
              </a:rPr>
              <a:t>其尺寸等于孔或轴的最大实体尺寸，且量规的长度等于配合长度。</a:t>
            </a:r>
          </a:p>
          <a:p>
            <a:pPr marL="914400">
              <a:lnSpc>
                <a:spcPct val="150000"/>
              </a:lnSpc>
              <a:buFont typeface="Wingdings" panose="05000000000000000000" pitchFamily="2" charset="2"/>
              <a:buChar char="ü"/>
              <a:defRPr/>
            </a:pPr>
            <a:endParaRPr lang="en-US" altLang="zh-CN" sz="1800" b="1" dirty="0">
              <a:solidFill>
                <a:srgbClr val="FF0000"/>
              </a:solidFill>
              <a:effectLst>
                <a:outerShdw blurRad="38100" dist="38100" dir="2700000" algn="tl">
                  <a:srgbClr val="C0C0C0"/>
                </a:outerShdw>
              </a:effectLst>
            </a:endParaRPr>
          </a:p>
          <a:p>
            <a:pPr marL="914400">
              <a:lnSpc>
                <a:spcPct val="150000"/>
              </a:lnSpc>
              <a:buFont typeface="Wingdings" panose="05000000000000000000" pitchFamily="2" charset="2"/>
              <a:buChar char="ü"/>
              <a:defRPr/>
            </a:pPr>
            <a:r>
              <a:rPr lang="zh-CN" altLang="zh-CN" sz="2800" b="1" dirty="0">
                <a:solidFill>
                  <a:srgbClr val="FF0000"/>
                </a:solidFill>
                <a:effectLst>
                  <a:outerShdw blurRad="38100" dist="38100" dir="2700000" algn="tl">
                    <a:srgbClr val="C0C0C0"/>
                  </a:outerShdw>
                </a:effectLst>
              </a:rPr>
              <a:t>止规</a:t>
            </a:r>
            <a:r>
              <a:rPr lang="zh-CN" altLang="zh-CN" sz="2800" b="1" dirty="0">
                <a:effectLst>
                  <a:outerShdw blurRad="38100" dist="38100" dir="2700000" algn="tl">
                    <a:srgbClr val="C0C0C0"/>
                  </a:outerShdw>
                </a:effectLst>
              </a:rPr>
              <a:t>用于控制零件的实际尺寸，它的测量面理论上应</a:t>
            </a:r>
            <a:r>
              <a:rPr lang="zh-CN" altLang="zh-CN" sz="2800" b="1" dirty="0">
                <a:solidFill>
                  <a:srgbClr val="FF0000"/>
                </a:solidFill>
                <a:effectLst>
                  <a:outerShdw blurRad="38100" dist="38100" dir="2700000" algn="tl">
                    <a:srgbClr val="C0C0C0"/>
                  </a:outerShdw>
                </a:effectLst>
              </a:rPr>
              <a:t>为点状的（即不全形量规）</a:t>
            </a:r>
            <a:r>
              <a:rPr lang="zh-CN" altLang="zh-CN" sz="2800" b="1" dirty="0">
                <a:effectLst>
                  <a:outerShdw blurRad="38100" dist="38100" dir="2700000" algn="tl">
                    <a:srgbClr val="C0C0C0"/>
                  </a:outerShdw>
                </a:effectLst>
              </a:rPr>
              <a:t>，其尺寸等于孔或轴的最小实体尺寸。       </a:t>
            </a:r>
          </a:p>
        </p:txBody>
      </p:sp>
      <p:sp>
        <p:nvSpPr>
          <p:cNvPr id="4" name="Rectangle 2">
            <a:extLst>
              <a:ext uri="{FF2B5EF4-FFF2-40B4-BE49-F238E27FC236}">
                <a16:creationId xmlns:a16="http://schemas.microsoft.com/office/drawing/2014/main" id="{4A80E1CC-D326-4FEA-AEBA-60E065851C0A}"/>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5" name="Rectangle 2">
            <a:extLst>
              <a:ext uri="{FF2B5EF4-FFF2-40B4-BE49-F238E27FC236}">
                <a16:creationId xmlns:a16="http://schemas.microsoft.com/office/drawing/2014/main" id="{3221699D-EF1B-4D33-8456-48B9470D44C8}"/>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662139877"/>
      </p:ext>
    </p:extLst>
  </p:cSld>
  <p:clrMapOvr>
    <a:masterClrMapping/>
  </p:clrMapOvr>
  <mc:AlternateContent xmlns:mc="http://schemas.openxmlformats.org/markup-compatibility/2006" xmlns:p14="http://schemas.microsoft.com/office/powerpoint/2010/main">
    <mc:Choice Requires="p14">
      <p:transition spd="slow" p14:dur="2000" advTm="4625"/>
    </mc:Choice>
    <mc:Fallback xmlns="">
      <p:transition spd="slow" advTm="462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06889" y="1986367"/>
            <a:ext cx="9741368" cy="4525963"/>
          </a:xfrm>
          <a:extLst>
            <a:ext uri="{909E8E84-426E-40DD-AFC4-6F175D3DCCD1}">
              <a14:hiddenFill xmlns:a14="http://schemas.microsoft.com/office/drawing/2010/main">
                <a:gradFill rotWithShape="1">
                  <a:gsLst>
                    <a:gs pos="0">
                      <a:schemeClr val="accent1"/>
                    </a:gs>
                    <a:gs pos="100000">
                      <a:schemeClr val="accent1"/>
                    </a:gs>
                  </a:gsLst>
                  <a:lin ang="5400000" scaled="1"/>
                </a:gradFill>
              </a14:hiddenFill>
            </a:ext>
          </a:extLst>
        </p:spPr>
        <p:txBody>
          <a:bodyPr/>
          <a:lstStyle/>
          <a:p>
            <a:pPr eaLnBrk="1" hangingPunct="1">
              <a:lnSpc>
                <a:spcPct val="150000"/>
              </a:lnSpc>
              <a:buFontTx/>
              <a:buNone/>
              <a:defRPr/>
            </a:pPr>
            <a:r>
              <a:rPr lang="en-US" altLang="zh-CN" sz="2200" b="1" dirty="0">
                <a:effectLst>
                  <a:outerShdw blurRad="38100" dist="38100" dir="2700000" algn="tl">
                    <a:srgbClr val="C0C0C0"/>
                  </a:outerShdw>
                </a:effectLst>
              </a:rPr>
              <a:t>       </a:t>
            </a:r>
            <a:r>
              <a:rPr lang="zh-CN" altLang="zh-CN" sz="2200" b="1" dirty="0">
                <a:effectLst>
                  <a:outerShdw blurRad="38100" dist="38100" dir="2700000" algn="tl">
                    <a:srgbClr val="C0C0C0"/>
                  </a:outerShdw>
                </a:effectLst>
              </a:rPr>
              <a:t>由于量规在制造和使用方面某些原因的影响，要求量规型式完全符合泰勒原则会有困难，有时甚至不能实现，因而不得不允许量规型式在一定条件下偏离泰勒原则。</a:t>
            </a:r>
            <a:endParaRPr lang="en-US" altLang="zh-CN" sz="2200" b="1" dirty="0">
              <a:effectLst>
                <a:outerShdw blurRad="38100" dist="38100" dir="2700000" algn="tl">
                  <a:srgbClr val="C0C0C0"/>
                </a:outerShdw>
              </a:effectLst>
            </a:endParaRPr>
          </a:p>
          <a:p>
            <a:pPr eaLnBrk="1" hangingPunct="1">
              <a:lnSpc>
                <a:spcPct val="150000"/>
              </a:lnSpc>
              <a:buFontTx/>
              <a:buNone/>
              <a:defRPr/>
            </a:pPr>
            <a:endParaRPr lang="zh-CN" altLang="zh-CN" sz="1200" b="1" dirty="0">
              <a:effectLst>
                <a:outerShdw blurRad="38100" dist="38100" dir="2700000" algn="tl">
                  <a:srgbClr val="C0C0C0"/>
                </a:outerShdw>
              </a:effectLst>
            </a:endParaRPr>
          </a:p>
          <a:p>
            <a:pPr eaLnBrk="1" hangingPunct="1">
              <a:lnSpc>
                <a:spcPct val="150000"/>
              </a:lnSpc>
              <a:buFontTx/>
              <a:buNone/>
              <a:defRPr/>
            </a:pPr>
            <a:r>
              <a:rPr lang="zh-CN" altLang="zh-CN" sz="2200" b="1" dirty="0">
                <a:effectLst>
                  <a:outerShdw blurRad="38100" dist="38100" dir="2700000" algn="tl">
                    <a:srgbClr val="C0C0C0"/>
                  </a:outerShdw>
                </a:effectLst>
              </a:rPr>
              <a:t>       例如：为采用标准量规，通规的长度可能短于工件的配合长度</a:t>
            </a:r>
            <a:r>
              <a:rPr lang="zh-CN" altLang="en-US" sz="2200" b="1" dirty="0">
                <a:effectLst>
                  <a:outerShdw blurRad="38100" dist="38100" dir="2700000" algn="tl">
                    <a:srgbClr val="C0C0C0"/>
                  </a:outerShdw>
                </a:effectLst>
              </a:rPr>
              <a:t>，</a:t>
            </a:r>
            <a:r>
              <a:rPr lang="zh-CN" altLang="zh-CN" sz="2200" b="1" dirty="0">
                <a:effectLst>
                  <a:outerShdw blurRad="38100" dist="38100" dir="2700000" algn="tl">
                    <a:srgbClr val="C0C0C0"/>
                  </a:outerShdw>
                </a:effectLst>
              </a:rPr>
              <a:t>检验曲轴轴颈的通规无法用全形的环规，而用卡规代替；点状止规，检验中点接触易于磨损，往往改用小平面或球面来代替。量规的结构型式很多，在工具专业标准中，对结构、尺寸、适用范围有详细的介绍。</a:t>
            </a:r>
          </a:p>
        </p:txBody>
      </p:sp>
      <p:sp>
        <p:nvSpPr>
          <p:cNvPr id="6" name="Rectangle 2">
            <a:extLst>
              <a:ext uri="{FF2B5EF4-FFF2-40B4-BE49-F238E27FC236}">
                <a16:creationId xmlns:a16="http://schemas.microsoft.com/office/drawing/2014/main" id="{3FA19EF0-7EC5-4585-A510-42B96335D8C9}"/>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5D45B808-228E-471C-A63C-A15307BE7625}"/>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532816383"/>
      </p:ext>
    </p:extLst>
  </p:cSld>
  <p:clrMapOvr>
    <a:masterClrMapping/>
  </p:clrMapOvr>
  <mc:AlternateContent xmlns:mc="http://schemas.openxmlformats.org/markup-compatibility/2006" xmlns:p14="http://schemas.microsoft.com/office/powerpoint/2010/main">
    <mc:Choice Requires="p14">
      <p:transition spd="slow" p14:dur="2000" advTm="4625"/>
    </mc:Choice>
    <mc:Fallback xmlns="">
      <p:transition spd="slow" advTm="462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000" t="1640"/>
          <a:stretch>
            <a:fillRect/>
          </a:stretch>
        </p:blipFill>
        <p:spPr>
          <a:xfrm>
            <a:off x="1436915" y="1513115"/>
            <a:ext cx="8523514" cy="5270447"/>
          </a:xfrm>
          <a:noFill/>
        </p:spPr>
      </p:pic>
      <p:sp>
        <p:nvSpPr>
          <p:cNvPr id="24578" name="Rectangle 2"/>
          <p:cNvSpPr>
            <a:spLocks noGrp="1" noChangeArrowheads="1"/>
          </p:cNvSpPr>
          <p:nvPr>
            <p:ph type="title"/>
          </p:nvPr>
        </p:nvSpPr>
        <p:spPr>
          <a:xfrm>
            <a:off x="4923486" y="1513115"/>
            <a:ext cx="8642350" cy="582613"/>
          </a:xfrm>
        </p:spPr>
        <p:txBody>
          <a:bodyPr/>
          <a:lstStyle/>
          <a:p>
            <a:pPr algn="l" eaLnBrk="1" hangingPunct="1">
              <a:defRPr/>
            </a:pPr>
            <a:r>
              <a:rPr lang="zh-CN" altLang="en-US" sz="3200" b="1" dirty="0">
                <a:solidFill>
                  <a:schemeClr val="accent2"/>
                </a:solidFill>
                <a:effectLst>
                  <a:outerShdw blurRad="38100" dist="38100" dir="2700000" algn="tl">
                    <a:srgbClr val="C0C0C0"/>
                  </a:outerShdw>
                </a:effectLst>
              </a:rPr>
              <a:t>塞规形状对检验结果的影响</a:t>
            </a:r>
          </a:p>
        </p:txBody>
      </p:sp>
      <p:sp>
        <p:nvSpPr>
          <p:cNvPr id="4" name="Rectangle 2">
            <a:extLst>
              <a:ext uri="{FF2B5EF4-FFF2-40B4-BE49-F238E27FC236}">
                <a16:creationId xmlns:a16="http://schemas.microsoft.com/office/drawing/2014/main" id="{52746809-7B65-4B54-B951-995063DCA8DF}"/>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5" name="Rectangle 2">
            <a:extLst>
              <a:ext uri="{FF2B5EF4-FFF2-40B4-BE49-F238E27FC236}">
                <a16:creationId xmlns:a16="http://schemas.microsoft.com/office/drawing/2014/main" id="{563D901B-01D7-4602-B974-170B6103CAEC}"/>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69970368"/>
      </p:ext>
    </p:extLst>
  </p:cSld>
  <p:clrMapOvr>
    <a:masterClrMapping/>
  </p:clrMapOvr>
  <mc:AlternateContent xmlns:mc="http://schemas.openxmlformats.org/markup-compatibility/2006" xmlns:p14="http://schemas.microsoft.com/office/powerpoint/2010/main">
    <mc:Choice Requires="p14">
      <p:transition spd="slow" p14:dur="2000" advTm="2500"/>
    </mc:Choice>
    <mc:Fallback xmlns="">
      <p:transition spd="slow" advTm="25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37526" y="1533300"/>
            <a:ext cx="11310187" cy="5183187"/>
          </a:xfrm>
        </p:spPr>
        <p:txBody>
          <a:bodyPr>
            <a:normAutofit fontScale="92500" lnSpcReduction="20000"/>
          </a:bodyPr>
          <a:lstStyle/>
          <a:p>
            <a:pPr eaLnBrk="1" hangingPunct="1">
              <a:lnSpc>
                <a:spcPct val="150000"/>
              </a:lnSpc>
              <a:buFontTx/>
              <a:buNone/>
              <a:defRPr/>
            </a:pPr>
            <a:r>
              <a:rPr lang="zh-CN" altLang="en-US" sz="2400" b="1" dirty="0">
                <a:solidFill>
                  <a:srgbClr val="FF0000"/>
                </a:solidFill>
                <a:effectLst>
                  <a:outerShdw blurRad="38100" dist="38100" dir="2700000" algn="tl">
                    <a:srgbClr val="C0C0C0"/>
                  </a:outerShdw>
                </a:effectLst>
                <a:latin typeface="Tahoma" panose="020B0604030504040204" pitchFamily="34" charset="0"/>
              </a:rPr>
              <a:t>       </a:t>
            </a:r>
            <a:r>
              <a:rPr lang="zh-CN" altLang="zh-CN" sz="2400" b="1" dirty="0">
                <a:solidFill>
                  <a:srgbClr val="FF0000"/>
                </a:solidFill>
                <a:effectLst>
                  <a:outerShdw blurRad="38100" dist="38100" dir="2700000" algn="tl">
                    <a:srgbClr val="C0C0C0"/>
                  </a:outerShdw>
                </a:effectLst>
                <a:latin typeface="Tahoma" panose="020B0604030504040204" pitchFamily="34" charset="0"/>
              </a:rPr>
              <a:t>1.工作量规的公差带</a:t>
            </a:r>
          </a:p>
          <a:p>
            <a:pPr marL="900000"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C0C0C0"/>
                  </a:outerShdw>
                </a:effectLst>
                <a:latin typeface="Tahoma" panose="020B0604030504040204" pitchFamily="34" charset="0"/>
              </a:rPr>
              <a:t>是量规精度的合理要求，保证量规能以一定的准确度进行检验。</a:t>
            </a:r>
          </a:p>
          <a:p>
            <a:pPr marL="900000" eaLnBrk="1" hangingPunct="1">
              <a:lnSpc>
                <a:spcPct val="150000"/>
              </a:lnSpc>
              <a:buFont typeface="Wingdings" panose="05000000000000000000" pitchFamily="2" charset="2"/>
              <a:buChar char="ü"/>
              <a:defRPr/>
            </a:pPr>
            <a:r>
              <a:rPr lang="zh-CN" altLang="zh-CN" sz="2400" b="1" u="sng" dirty="0">
                <a:effectLst>
                  <a:outerShdw blurRad="38100" dist="38100" dir="2700000" algn="tl">
                    <a:srgbClr val="C0C0C0"/>
                  </a:outerShdw>
                </a:effectLst>
                <a:latin typeface="Tahoma" panose="020B0604030504040204" pitchFamily="34" charset="0"/>
              </a:rPr>
              <a:t>量规公差带的大小和位置，取决于工件公差带的大小和位置、量规的用途以及量规公差制。</a:t>
            </a:r>
            <a:endParaRPr lang="en-US" altLang="zh-CN" sz="2400" b="1" u="sng" dirty="0">
              <a:effectLst>
                <a:outerShdw blurRad="38100" dist="38100" dir="2700000" algn="tl">
                  <a:srgbClr val="C0C0C0"/>
                </a:outerShdw>
              </a:effectLst>
              <a:latin typeface="Tahoma" panose="020B0604030504040204" pitchFamily="34" charset="0"/>
            </a:endParaRPr>
          </a:p>
          <a:p>
            <a:pPr eaLnBrk="1" hangingPunct="1">
              <a:lnSpc>
                <a:spcPct val="150000"/>
              </a:lnSpc>
              <a:buFontTx/>
              <a:buNone/>
              <a:defRPr/>
            </a:pPr>
            <a:endParaRPr lang="zh-CN" altLang="zh-CN" sz="1100" b="1" u="sng" dirty="0">
              <a:effectLst>
                <a:outerShdw blurRad="38100" dist="38100" dir="2700000" algn="tl">
                  <a:srgbClr val="C0C0C0"/>
                </a:outerShdw>
              </a:effectLst>
              <a:latin typeface="Tahoma" panose="020B0604030504040204" pitchFamily="34" charset="0"/>
            </a:endParaRPr>
          </a:p>
          <a:p>
            <a:pPr eaLnBrk="1" hangingPunct="1">
              <a:lnSpc>
                <a:spcPct val="150000"/>
              </a:lnSpc>
              <a:buFontTx/>
              <a:buNone/>
              <a:defRPr/>
            </a:pPr>
            <a:r>
              <a:rPr lang="zh-CN" altLang="zh-CN" sz="2400" b="1" dirty="0">
                <a:solidFill>
                  <a:srgbClr val="FF0000"/>
                </a:solidFill>
                <a:effectLst>
                  <a:outerShdw blurRad="38100" dist="38100" dir="2700000" algn="tl">
                    <a:srgbClr val="C0C0C0"/>
                  </a:outerShdw>
                </a:effectLst>
                <a:latin typeface="Tahoma" panose="020B0604030504040204" pitchFamily="34" charset="0"/>
              </a:rPr>
              <a:t>        </a:t>
            </a:r>
            <a:r>
              <a:rPr lang="en-US" altLang="zh-CN" sz="2400" b="1" dirty="0">
                <a:solidFill>
                  <a:srgbClr val="FF0000"/>
                </a:solidFill>
                <a:effectLst>
                  <a:outerShdw blurRad="38100" dist="38100" dir="2700000" algn="tl">
                    <a:srgbClr val="C0C0C0"/>
                  </a:outerShdw>
                </a:effectLst>
                <a:latin typeface="Tahoma" panose="020B0604030504040204" pitchFamily="34" charset="0"/>
              </a:rPr>
              <a:t>(1)</a:t>
            </a:r>
            <a:r>
              <a:rPr lang="zh-CN" altLang="zh-CN" sz="2400" b="1" dirty="0">
                <a:solidFill>
                  <a:srgbClr val="FF0000"/>
                </a:solidFill>
                <a:effectLst>
                  <a:outerShdw blurRad="38100" dist="38100" dir="2700000" algn="tl">
                    <a:srgbClr val="C0C0C0"/>
                  </a:outerShdw>
                </a:effectLst>
                <a:latin typeface="Tahoma" panose="020B0604030504040204" pitchFamily="34" charset="0"/>
              </a:rPr>
              <a:t>工作量规公差</a:t>
            </a:r>
          </a:p>
          <a:p>
            <a:pPr marL="972000"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C0C0C0"/>
                  </a:outerShdw>
                </a:effectLst>
                <a:latin typeface="Tahoma" panose="020B0604030504040204" pitchFamily="34" charset="0"/>
              </a:rPr>
              <a:t>通规公差由</a:t>
            </a:r>
            <a:r>
              <a:rPr lang="zh-CN" altLang="zh-CN" sz="2400" b="1" dirty="0">
                <a:solidFill>
                  <a:srgbClr val="FF0000"/>
                </a:solidFill>
                <a:effectLst>
                  <a:outerShdw blurRad="38100" dist="38100" dir="2700000" algn="tl">
                    <a:srgbClr val="C0C0C0"/>
                  </a:outerShdw>
                </a:effectLst>
                <a:latin typeface="Tahoma" panose="020B0604030504040204" pitchFamily="34" charset="0"/>
              </a:rPr>
              <a:t>制造公差和磨损公差</a:t>
            </a:r>
            <a:r>
              <a:rPr lang="zh-CN" altLang="zh-CN" sz="2400" b="1" dirty="0">
                <a:effectLst>
                  <a:outerShdw blurRad="38100" dist="38100" dir="2700000" algn="tl">
                    <a:srgbClr val="C0C0C0"/>
                  </a:outerShdw>
                </a:effectLst>
                <a:latin typeface="Tahoma" panose="020B0604030504040204" pitchFamily="34" charset="0"/>
              </a:rPr>
              <a:t>两部分组成；</a:t>
            </a:r>
            <a:endParaRPr lang="en-US" altLang="zh-CN" sz="2400" b="1" dirty="0">
              <a:effectLst>
                <a:outerShdw blurRad="38100" dist="38100" dir="2700000" algn="tl">
                  <a:srgbClr val="C0C0C0"/>
                </a:outerShdw>
              </a:effectLst>
              <a:latin typeface="Tahoma" panose="020B0604030504040204" pitchFamily="34" charset="0"/>
            </a:endParaRPr>
          </a:p>
          <a:p>
            <a:pPr marL="972000"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C0C0C0"/>
                  </a:outerShdw>
                </a:effectLst>
                <a:latin typeface="Tahoma" panose="020B0604030504040204" pitchFamily="34" charset="0"/>
              </a:rPr>
              <a:t>止规只规定制造公差。</a:t>
            </a:r>
          </a:p>
          <a:p>
            <a:pPr eaLnBrk="1" hangingPunct="1">
              <a:lnSpc>
                <a:spcPct val="150000"/>
              </a:lnSpc>
              <a:buFontTx/>
              <a:buNone/>
              <a:defRPr/>
            </a:pPr>
            <a:r>
              <a:rPr lang="zh-CN" altLang="zh-CN" sz="2400" b="1" dirty="0">
                <a:solidFill>
                  <a:srgbClr val="FF0000"/>
                </a:solidFill>
                <a:effectLst>
                  <a:outerShdw blurRad="38100" dist="38100" dir="2700000" algn="tl">
                    <a:srgbClr val="C0C0C0"/>
                  </a:outerShdw>
                </a:effectLst>
                <a:latin typeface="Tahoma" panose="020B0604030504040204" pitchFamily="34" charset="0"/>
              </a:rPr>
              <a:t>        </a:t>
            </a:r>
            <a:r>
              <a:rPr lang="en-US" altLang="zh-CN" sz="2400" b="1" dirty="0">
                <a:solidFill>
                  <a:srgbClr val="FF0000"/>
                </a:solidFill>
                <a:effectLst>
                  <a:outerShdw blurRad="38100" dist="38100" dir="2700000" algn="tl">
                    <a:srgbClr val="C0C0C0"/>
                  </a:outerShdw>
                </a:effectLst>
                <a:latin typeface="Tahoma" panose="020B0604030504040204" pitchFamily="34" charset="0"/>
              </a:rPr>
              <a:t>(2)</a:t>
            </a:r>
            <a:r>
              <a:rPr lang="zh-CN" altLang="zh-CN" sz="2400" b="1" dirty="0">
                <a:solidFill>
                  <a:srgbClr val="FF0000"/>
                </a:solidFill>
                <a:effectLst>
                  <a:outerShdw blurRad="38100" dist="38100" dir="2700000" algn="tl">
                    <a:srgbClr val="C0C0C0"/>
                  </a:outerShdw>
                </a:effectLst>
                <a:latin typeface="Tahoma" panose="020B0604030504040204" pitchFamily="34" charset="0"/>
              </a:rPr>
              <a:t>量规的公差带</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由</a:t>
            </a:r>
            <a:r>
              <a:rPr lang="zh-CN" altLang="zh-CN" sz="2400" b="1" dirty="0">
                <a:solidFill>
                  <a:srgbClr val="FF0000"/>
                </a:solidFill>
                <a:effectLst>
                  <a:outerShdw blurRad="38100" dist="38100" dir="2700000" algn="tl">
                    <a:srgbClr val="C0C0C0"/>
                  </a:outerShdw>
                </a:effectLst>
                <a:latin typeface="Tahoma" panose="020B0604030504040204" pitchFamily="34" charset="0"/>
              </a:rPr>
              <a:t>尺寸要素T</a:t>
            </a:r>
            <a:r>
              <a:rPr lang="zh-CN" altLang="zh-CN" sz="2400" b="1" dirty="0">
                <a:effectLst>
                  <a:outerShdw blurRad="38100" dist="38100" dir="2700000" algn="tl">
                    <a:srgbClr val="C0C0C0"/>
                  </a:outerShdw>
                </a:effectLst>
                <a:latin typeface="Tahoma" panose="020B0604030504040204" pitchFamily="34" charset="0"/>
              </a:rPr>
              <a:t>和</a:t>
            </a:r>
            <a:r>
              <a:rPr lang="zh-CN" altLang="zh-CN" sz="2400" b="1" dirty="0">
                <a:solidFill>
                  <a:srgbClr val="FF0000"/>
                </a:solidFill>
                <a:effectLst>
                  <a:outerShdw blurRad="38100" dist="38100" dir="2700000" algn="tl">
                    <a:srgbClr val="C0C0C0"/>
                  </a:outerShdw>
                </a:effectLst>
                <a:latin typeface="Tahoma" panose="020B0604030504040204" pitchFamily="34" charset="0"/>
              </a:rPr>
              <a:t>位置要素Z</a:t>
            </a:r>
            <a:r>
              <a:rPr lang="zh-CN" altLang="zh-CN" sz="2400" b="1" dirty="0">
                <a:effectLst>
                  <a:outerShdw blurRad="38100" dist="38100" dir="2700000" algn="tl">
                    <a:srgbClr val="C0C0C0"/>
                  </a:outerShdw>
                </a:effectLst>
                <a:latin typeface="Tahoma" panose="020B0604030504040204" pitchFamily="34" charset="0"/>
              </a:rPr>
              <a:t>组合而成。标准规定的量规制造公差和位置要素数值</a:t>
            </a:r>
            <a:r>
              <a:rPr lang="zh-CN" altLang="en-US" sz="2400" b="1" dirty="0">
                <a:effectLst>
                  <a:outerShdw blurRad="38100" dist="38100" dir="2700000" algn="tl">
                    <a:srgbClr val="C0C0C0"/>
                  </a:outerShdw>
                </a:effectLst>
                <a:latin typeface="Tahoma" panose="020B0604030504040204" pitchFamily="34" charset="0"/>
              </a:rPr>
              <a:t>可由标准</a:t>
            </a:r>
            <a:r>
              <a:rPr lang="zh-CN" altLang="zh-CN" sz="2400" b="1" dirty="0">
                <a:effectLst>
                  <a:outerShdw blurRad="38100" dist="38100" dir="2700000" algn="tl">
                    <a:srgbClr val="C0C0C0"/>
                  </a:outerShdw>
                </a:effectLst>
                <a:latin typeface="Tahoma" panose="020B0604030504040204" pitchFamily="34" charset="0"/>
              </a:rPr>
              <a:t>表</a:t>
            </a:r>
            <a:r>
              <a:rPr lang="zh-CN" altLang="en-US" sz="2400" b="1" dirty="0">
                <a:effectLst>
                  <a:outerShdw blurRad="38100" dist="38100" dir="2700000" algn="tl">
                    <a:srgbClr val="C0C0C0"/>
                  </a:outerShdw>
                </a:effectLst>
                <a:latin typeface="Tahoma" panose="020B0604030504040204" pitchFamily="34" charset="0"/>
              </a:rPr>
              <a:t>查出</a:t>
            </a:r>
            <a:r>
              <a:rPr lang="zh-CN" altLang="zh-CN" sz="2400" b="1" dirty="0">
                <a:effectLst>
                  <a:outerShdw blurRad="38100" dist="38100" dir="2700000" algn="tl">
                    <a:srgbClr val="C0C0C0"/>
                  </a:outerShdw>
                </a:effectLst>
                <a:latin typeface="Tahoma" panose="020B0604030504040204" pitchFamily="34" charset="0"/>
              </a:rPr>
              <a:t>。</a:t>
            </a:r>
          </a:p>
          <a:p>
            <a:pPr eaLnBrk="1" hangingPunct="1">
              <a:lnSpc>
                <a:spcPct val="150000"/>
              </a:lnSpc>
              <a:buFontTx/>
              <a:buNone/>
              <a:defRPr/>
            </a:pPr>
            <a:endParaRPr lang="zh-CN" altLang="zh-CN" sz="2400" b="1" dirty="0">
              <a:effectLst>
                <a:outerShdw blurRad="38100" dist="38100" dir="2700000" algn="tl">
                  <a:srgbClr val="C0C0C0"/>
                </a:outerShdw>
              </a:effectLst>
              <a:latin typeface="Tahoma" panose="020B0604030504040204" pitchFamily="34" charset="0"/>
            </a:endParaRPr>
          </a:p>
          <a:p>
            <a:pPr eaLnBrk="1" hangingPunct="1">
              <a:lnSpc>
                <a:spcPct val="150000"/>
              </a:lnSpc>
              <a:defRPr/>
            </a:pPr>
            <a:endParaRPr lang="zh-CN" altLang="zh-CN" sz="2400" b="1" dirty="0">
              <a:effectLst>
                <a:outerShdw blurRad="38100" dist="38100" dir="2700000" algn="tl">
                  <a:srgbClr val="C0C0C0"/>
                </a:outerShdw>
              </a:effectLst>
              <a:latin typeface="Tahoma" panose="020B0604030504040204" pitchFamily="34" charset="0"/>
            </a:endParaRPr>
          </a:p>
        </p:txBody>
      </p:sp>
      <p:sp>
        <p:nvSpPr>
          <p:cNvPr id="6" name="Rectangle 2">
            <a:extLst>
              <a:ext uri="{FF2B5EF4-FFF2-40B4-BE49-F238E27FC236}">
                <a16:creationId xmlns:a16="http://schemas.microsoft.com/office/drawing/2014/main" id="{FF613650-E719-49DF-AC1D-35086C9A6701}"/>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F5C5DCC5-A27C-4852-8D50-3C13D1321F92}"/>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747768976"/>
      </p:ext>
    </p:extLst>
  </p:cSld>
  <p:clrMapOvr>
    <a:masterClrMapping/>
  </p:clrMapOvr>
  <mc:AlternateContent xmlns:mc="http://schemas.openxmlformats.org/markup-compatibility/2006" xmlns:p14="http://schemas.microsoft.com/office/powerpoint/2010/main">
    <mc:Choice Requires="p14">
      <p:transition spd="slow" p14:dur="2000" advTm="2891"/>
    </mc:Choice>
    <mc:Fallback xmlns="">
      <p:transition spd="slow" advTm="289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1583871" y="1560062"/>
            <a:ext cx="8839200" cy="1022331"/>
          </a:xfrm>
          <a:prstGeom prst="rect">
            <a:avLst/>
          </a:prstGeom>
          <a:gradFill rotWithShape="1">
            <a:gsLst>
              <a:gs pos="0">
                <a:schemeClr val="accent1">
                  <a:alpha val="41000"/>
                </a:schemeClr>
              </a:gs>
              <a:gs pos="100000">
                <a:schemeClr val="accent1">
                  <a:alpha val="41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20000"/>
              </a:spcBef>
              <a:buClr>
                <a:schemeClr val="folHlink"/>
              </a:buClr>
              <a:buSzPct val="60000"/>
              <a:buFont typeface="Wingdings" panose="05000000000000000000" pitchFamily="2" charset="2"/>
              <a:buNone/>
              <a:defRPr/>
            </a:pPr>
            <a:r>
              <a:rPr lang="zh-CN" altLang="en-US" sz="2400" b="1" dirty="0">
                <a:effectLst>
                  <a:outerShdw blurRad="38100" dist="38100" dir="2700000" algn="tl">
                    <a:srgbClr val="FFFFFF"/>
                  </a:outerShdw>
                </a:effectLst>
                <a:latin typeface="Tahoma" panose="020B0604030504040204" pitchFamily="34" charset="0"/>
              </a:rPr>
              <a:t>我国量规标准规定：</a:t>
            </a:r>
            <a:endParaRPr lang="en-US" altLang="zh-CN" sz="2400" b="1" dirty="0">
              <a:effectLst>
                <a:outerShdw blurRad="38100" dist="38100" dir="2700000" algn="tl">
                  <a:srgbClr val="FFFFFF"/>
                </a:outerShdw>
              </a:effectLst>
              <a:latin typeface="Tahoma" panose="020B0604030504040204" pitchFamily="34" charset="0"/>
            </a:endParaRPr>
          </a:p>
          <a:p>
            <a:pPr eaLnBrk="1" hangingPunct="1">
              <a:lnSpc>
                <a:spcPct val="150000"/>
              </a:lnSpc>
              <a:spcBef>
                <a:spcPct val="20000"/>
              </a:spcBef>
              <a:buClr>
                <a:schemeClr val="folHlink"/>
              </a:buClr>
              <a:buSzPct val="60000"/>
              <a:buFont typeface="Wingdings" panose="05000000000000000000" pitchFamily="2" charset="2"/>
              <a:buNone/>
              <a:defRPr/>
            </a:pPr>
            <a:r>
              <a:rPr lang="zh-CN" altLang="en-US" sz="2400" b="1" dirty="0">
                <a:effectLst>
                  <a:outerShdw blurRad="38100" dist="38100" dir="2700000" algn="tl">
                    <a:srgbClr val="FFFFFF"/>
                  </a:outerShdw>
                </a:effectLst>
                <a:latin typeface="Tahoma" panose="020B0604030504040204" pitchFamily="34" charset="0"/>
              </a:rPr>
              <a:t>       工作量规公差带的位置配置，采用不超越工件极限的原则。</a:t>
            </a:r>
            <a:endParaRPr lang="zh-CN" altLang="en-US" sz="2400" dirty="0">
              <a:effectLst>
                <a:outerShdw blurRad="38100" dist="38100" dir="2700000" algn="tl">
                  <a:srgbClr val="FFFFFF"/>
                </a:outerShdw>
              </a:effectLst>
              <a:latin typeface="Tahoma" panose="020B0604030504040204" pitchFamily="34" charset="0"/>
            </a:endParaRPr>
          </a:p>
        </p:txBody>
      </p:sp>
      <p:pic>
        <p:nvPicPr>
          <p:cNvPr id="2560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6143" y="2582394"/>
            <a:ext cx="8414657" cy="4275606"/>
          </a:xfrm>
          <a:noFill/>
        </p:spPr>
      </p:pic>
      <p:sp>
        <p:nvSpPr>
          <p:cNvPr id="4" name="矩形 3">
            <a:extLst>
              <a:ext uri="{FF2B5EF4-FFF2-40B4-BE49-F238E27FC236}">
                <a16:creationId xmlns:a16="http://schemas.microsoft.com/office/drawing/2014/main" id="{1D24511F-50AB-45B7-9214-D48B5EBD02BC}"/>
              </a:ext>
            </a:extLst>
          </p:cNvPr>
          <p:cNvSpPr/>
          <p:nvPr/>
        </p:nvSpPr>
        <p:spPr>
          <a:xfrm>
            <a:off x="5469867" y="4397031"/>
            <a:ext cx="1252266" cy="646331"/>
          </a:xfrm>
          <a:prstGeom prst="rect">
            <a:avLst/>
          </a:prstGeom>
        </p:spPr>
        <p:txBody>
          <a:bodyPr wrap="none">
            <a:spAutoFit/>
          </a:bodyPr>
          <a:lstStyle/>
          <a:p>
            <a:r>
              <a:rPr lang="zh-CN" altLang="zh-CN" b="1" dirty="0">
                <a:solidFill>
                  <a:srgbClr val="FF0000"/>
                </a:solidFill>
                <a:effectLst>
                  <a:outerShdw blurRad="38100" dist="38100" dir="2700000" algn="tl">
                    <a:srgbClr val="C0C0C0"/>
                  </a:outerShdw>
                </a:effectLst>
                <a:latin typeface="Tahoma" panose="020B0604030504040204" pitchFamily="34" charset="0"/>
              </a:rPr>
              <a:t>尺寸要素T</a:t>
            </a:r>
            <a:endParaRPr lang="en-US" altLang="zh-CN" b="1" dirty="0">
              <a:solidFill>
                <a:srgbClr val="FF0000"/>
              </a:solidFill>
              <a:effectLst>
                <a:outerShdw blurRad="38100" dist="38100" dir="2700000" algn="tl">
                  <a:srgbClr val="C0C0C0"/>
                </a:outerShdw>
              </a:effectLst>
              <a:latin typeface="Tahoma" panose="020B0604030504040204" pitchFamily="34" charset="0"/>
            </a:endParaRPr>
          </a:p>
          <a:p>
            <a:r>
              <a:rPr lang="zh-CN" altLang="zh-CN" b="1" dirty="0">
                <a:solidFill>
                  <a:srgbClr val="FF0000"/>
                </a:solidFill>
                <a:effectLst>
                  <a:outerShdw blurRad="38100" dist="38100" dir="2700000" algn="tl">
                    <a:srgbClr val="C0C0C0"/>
                  </a:outerShdw>
                </a:effectLst>
                <a:latin typeface="Tahoma" panose="020B0604030504040204" pitchFamily="34" charset="0"/>
              </a:rPr>
              <a:t>位置要素Z</a:t>
            </a:r>
            <a:endParaRPr lang="zh-CN" altLang="en-US" dirty="0"/>
          </a:p>
        </p:txBody>
      </p:sp>
      <p:sp>
        <p:nvSpPr>
          <p:cNvPr id="8" name="Rectangle 2">
            <a:extLst>
              <a:ext uri="{FF2B5EF4-FFF2-40B4-BE49-F238E27FC236}">
                <a16:creationId xmlns:a16="http://schemas.microsoft.com/office/drawing/2014/main" id="{F58632EE-AA3E-4D3B-B8E8-5C8336CD9394}"/>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9" name="Rectangle 2">
            <a:extLst>
              <a:ext uri="{FF2B5EF4-FFF2-40B4-BE49-F238E27FC236}">
                <a16:creationId xmlns:a16="http://schemas.microsoft.com/office/drawing/2014/main" id="{C090F369-D39E-4E96-A4CD-08E3F94136AF}"/>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884384128"/>
      </p:ext>
    </p:extLst>
  </p:cSld>
  <p:clrMapOvr>
    <a:masterClrMapping/>
  </p:clrMapOvr>
  <mc:AlternateContent xmlns:mc="http://schemas.openxmlformats.org/markup-compatibility/2006" xmlns:p14="http://schemas.microsoft.com/office/powerpoint/2010/main">
    <mc:Choice Requires="p14">
      <p:transition spd="slow" p14:dur="2000" advTm="2437"/>
    </mc:Choice>
    <mc:Fallback xmlns="">
      <p:transition spd="slow" advTm="243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615043" y="1983440"/>
            <a:ext cx="10961914" cy="3886200"/>
          </a:xfrm>
        </p:spPr>
        <p:txBody>
          <a:bodyPr>
            <a:normAutofit fontScale="92500" lnSpcReduction="10000"/>
          </a:bodyPr>
          <a:lstStyle/>
          <a:p>
            <a:pPr eaLnBrk="1" hangingPunct="1">
              <a:lnSpc>
                <a:spcPct val="150000"/>
              </a:lnSpc>
              <a:buFontTx/>
              <a:buNone/>
              <a:defRPr/>
            </a:pPr>
            <a:r>
              <a:rPr lang="zh-CN" altLang="en-US" sz="2400" b="1" dirty="0">
                <a:effectLst>
                  <a:outerShdw blurRad="38100" dist="38100" dir="2700000" algn="tl">
                    <a:srgbClr val="C0C0C0"/>
                  </a:outerShdw>
                </a:effectLst>
                <a:latin typeface="Tahoma" panose="020B0604030504040204" pitchFamily="34" charset="0"/>
              </a:rPr>
              <a:t>       </a:t>
            </a:r>
            <a:r>
              <a:rPr lang="zh-CN" altLang="zh-CN" sz="2400" b="1" dirty="0">
                <a:effectLst>
                  <a:outerShdw blurRad="38100" dist="38100" dir="2700000" algn="tl">
                    <a:srgbClr val="C0C0C0"/>
                  </a:outerShdw>
                </a:effectLst>
                <a:latin typeface="Tahoma" panose="020B0604030504040204" pitchFamily="34" charset="0"/>
              </a:rPr>
              <a:t>1</a:t>
            </a:r>
            <a:r>
              <a:rPr lang="zh-CN" altLang="en-US" sz="2400" b="1" dirty="0">
                <a:effectLst>
                  <a:outerShdw blurRad="38100" dist="38100" dir="2700000" algn="tl">
                    <a:srgbClr val="C0C0C0"/>
                  </a:outerShdw>
                </a:effectLst>
                <a:latin typeface="Tahoma" panose="020B0604030504040204" pitchFamily="34" charset="0"/>
              </a:rPr>
              <a:t>）工作量规制造公差</a:t>
            </a:r>
            <a:r>
              <a:rPr lang="zh-CN" altLang="zh-CN" sz="2400" b="1" dirty="0">
                <a:effectLst>
                  <a:outerShdw blurRad="38100" dist="38100" dir="2700000" algn="tl">
                    <a:srgbClr val="C0C0C0"/>
                  </a:outerShdw>
                </a:effectLst>
                <a:latin typeface="Tahoma" panose="020B0604030504040204" pitchFamily="34" charset="0"/>
              </a:rPr>
              <a:t>T</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2</a:t>
            </a:r>
            <a:r>
              <a:rPr lang="zh-CN" altLang="en-US" sz="2400" b="1" dirty="0">
                <a:effectLst>
                  <a:outerShdw blurRad="38100" dist="38100" dir="2700000" algn="tl">
                    <a:srgbClr val="C0C0C0"/>
                  </a:outerShdw>
                </a:effectLst>
                <a:latin typeface="Tahoma" panose="020B0604030504040204" pitchFamily="34" charset="0"/>
              </a:rPr>
              <a:t>）通规公差带的位置</a:t>
            </a:r>
            <a:r>
              <a:rPr lang="zh-CN" altLang="zh-CN" sz="2400" b="1" dirty="0">
                <a:effectLst>
                  <a:outerShdw blurRad="38100" dist="38100" dir="2700000" algn="tl">
                    <a:srgbClr val="C0C0C0"/>
                  </a:outerShdw>
                </a:effectLst>
                <a:latin typeface="Tahoma" panose="020B0604030504040204" pitchFamily="34" charset="0"/>
              </a:rPr>
              <a:t>Z</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3</a:t>
            </a:r>
            <a:r>
              <a:rPr lang="zh-CN" altLang="en-US" sz="2400" b="1" dirty="0">
                <a:effectLst>
                  <a:outerShdw blurRad="38100" dist="38100" dir="2700000" algn="tl">
                    <a:srgbClr val="C0C0C0"/>
                  </a:outerShdw>
                </a:effectLst>
                <a:latin typeface="Tahoma" panose="020B0604030504040204" pitchFamily="34" charset="0"/>
              </a:rPr>
              <a:t>）止规公差带的位置</a:t>
            </a:r>
            <a:r>
              <a:rPr lang="zh-CN" altLang="zh-CN" sz="2400" b="1" dirty="0">
                <a:effectLst>
                  <a:outerShdw blurRad="38100" dist="38100" dir="2700000" algn="tl">
                    <a:srgbClr val="C0C0C0"/>
                  </a:outerShdw>
                </a:effectLst>
                <a:latin typeface="Tahoma" panose="020B0604030504040204" pitchFamily="34" charset="0"/>
              </a:rPr>
              <a:t>T/2</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4</a:t>
            </a:r>
            <a:r>
              <a:rPr lang="zh-CN" altLang="en-US" sz="2400" b="1" dirty="0">
                <a:effectLst>
                  <a:outerShdw blurRad="38100" dist="38100" dir="2700000" algn="tl">
                    <a:srgbClr val="C0C0C0"/>
                  </a:outerShdw>
                </a:effectLst>
                <a:latin typeface="Tahoma" panose="020B0604030504040204" pitchFamily="34" charset="0"/>
              </a:rPr>
              <a:t>）工作量规的形位公差    </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a:t>
            </a:r>
            <a:r>
              <a:rPr lang="en-US" altLang="zh-CN" sz="2400" b="1" dirty="0">
                <a:effectLst>
                  <a:outerShdw blurRad="38100" dist="38100" dir="2700000" algn="tl">
                    <a:srgbClr val="C0C0C0"/>
                  </a:outerShdw>
                </a:effectLst>
                <a:latin typeface="Tahoma" panose="020B0604030504040204" pitchFamily="34" charset="0"/>
              </a:rPr>
              <a:t>         </a:t>
            </a:r>
            <a:r>
              <a:rPr lang="zh-CN" altLang="zh-CN" sz="2400" b="1" dirty="0">
                <a:effectLst>
                  <a:outerShdw blurRad="38100" dist="38100" dir="2700000" algn="tl">
                    <a:srgbClr val="C0C0C0"/>
                  </a:outerShdw>
                </a:effectLst>
                <a:latin typeface="Tahoma" panose="020B0604030504040204" pitchFamily="34" charset="0"/>
              </a:rPr>
              <a:t>其尺寸与形位公差间的关系应遵守包容要求。</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a:t>
            </a:r>
            <a:r>
              <a:rPr lang="en-US" altLang="zh-CN" sz="2400" b="1" dirty="0">
                <a:effectLst>
                  <a:outerShdw blurRad="38100" dist="38100" dir="2700000" algn="tl">
                    <a:srgbClr val="C0C0C0"/>
                  </a:outerShdw>
                </a:effectLst>
                <a:latin typeface="Tahoma" panose="020B0604030504040204" pitchFamily="34" charset="0"/>
              </a:rPr>
              <a:t>         </a:t>
            </a:r>
            <a:r>
              <a:rPr lang="zh-CN" altLang="zh-CN" sz="2400" b="1" dirty="0">
                <a:effectLst>
                  <a:outerShdw blurRad="38100" dist="38100" dir="2700000" algn="tl">
                    <a:srgbClr val="C0C0C0"/>
                  </a:outerShdw>
                </a:effectLst>
                <a:latin typeface="Tahoma" panose="020B0604030504040204" pitchFamily="34" charset="0"/>
              </a:rPr>
              <a:t>形状公差取值为t=T/2  ，但当T≤0.002mm时</a:t>
            </a:r>
            <a:r>
              <a:rPr lang="zh-CN" altLang="en-US" sz="2400" b="1" dirty="0">
                <a:effectLst>
                  <a:outerShdw blurRad="38100" dist="38100" dir="2700000" algn="tl">
                    <a:srgbClr val="C0C0C0"/>
                  </a:outerShdw>
                </a:effectLst>
                <a:latin typeface="Tahoma" panose="020B0604030504040204" pitchFamily="34" charset="0"/>
              </a:rPr>
              <a:t>，取</a:t>
            </a:r>
            <a:r>
              <a:rPr lang="zh-CN" altLang="zh-CN" sz="2400" b="1" dirty="0">
                <a:effectLst>
                  <a:outerShdw blurRad="38100" dist="38100" dir="2700000" algn="tl">
                    <a:srgbClr val="C0C0C0"/>
                  </a:outerShdw>
                </a:effectLst>
                <a:latin typeface="Tahoma" panose="020B0604030504040204" pitchFamily="34" charset="0"/>
              </a:rPr>
              <a:t>t=0.001mm。</a:t>
            </a:r>
          </a:p>
          <a:p>
            <a:pPr eaLnBrk="1" hangingPunct="1">
              <a:lnSpc>
                <a:spcPct val="150000"/>
              </a:lnSpc>
              <a:buFontTx/>
              <a:buNone/>
              <a:defRPr/>
            </a:pPr>
            <a:r>
              <a:rPr lang="zh-CN" altLang="zh-CN" sz="2400" b="1" dirty="0">
                <a:effectLst>
                  <a:outerShdw blurRad="38100" dist="38100" dir="2700000" algn="tl">
                    <a:srgbClr val="C0C0C0"/>
                  </a:outerShdw>
                </a:effectLst>
                <a:latin typeface="Tahoma" panose="020B0604030504040204" pitchFamily="34" charset="0"/>
              </a:rPr>
              <a:t>      </a:t>
            </a:r>
            <a:r>
              <a:rPr lang="en-US" altLang="zh-CN" sz="2400" b="1" dirty="0">
                <a:effectLst>
                  <a:outerShdw blurRad="38100" dist="38100" dir="2700000" algn="tl">
                    <a:srgbClr val="C0C0C0"/>
                  </a:outerShdw>
                </a:effectLst>
                <a:latin typeface="Tahoma" panose="020B0604030504040204" pitchFamily="34" charset="0"/>
              </a:rPr>
              <a:t> </a:t>
            </a:r>
            <a:r>
              <a:rPr lang="zh-CN" altLang="zh-CN" sz="2400" b="1" dirty="0">
                <a:effectLst>
                  <a:outerShdw blurRad="38100" dist="38100" dir="2700000" algn="tl">
                    <a:srgbClr val="C0C0C0"/>
                  </a:outerShdw>
                </a:effectLst>
                <a:latin typeface="Tahoma" panose="020B0604030504040204" pitchFamily="34" charset="0"/>
              </a:rPr>
              <a:t>5</a:t>
            </a:r>
            <a:r>
              <a:rPr lang="zh-CN" altLang="en-US" sz="2400" b="1" dirty="0">
                <a:latin typeface="Tahoma" panose="020B0604030504040204" pitchFamily="34" charset="0"/>
              </a:rPr>
              <a:t>）</a:t>
            </a:r>
            <a:r>
              <a:rPr lang="zh-CN" altLang="en-US" sz="2400" b="1" dirty="0">
                <a:effectLst>
                  <a:outerShdw blurRad="38100" dist="38100" dir="2700000" algn="tl">
                    <a:srgbClr val="C0C0C0"/>
                  </a:outerShdw>
                </a:effectLst>
                <a:latin typeface="Tahoma" panose="020B0604030504040204" pitchFamily="34" charset="0"/>
              </a:rPr>
              <a:t>工作量规的表面粗糙度值</a:t>
            </a:r>
            <a:r>
              <a:rPr lang="zh-CN" altLang="zh-CN" sz="2400" b="1" dirty="0">
                <a:effectLst>
                  <a:outerShdw blurRad="38100" dist="38100" dir="2700000" algn="tl">
                    <a:srgbClr val="C0C0C0"/>
                  </a:outerShdw>
                </a:effectLst>
                <a:latin typeface="Tahoma" panose="020B0604030504040204" pitchFamily="34" charset="0"/>
              </a:rPr>
              <a:t>R</a:t>
            </a:r>
            <a:r>
              <a:rPr lang="zh-CN" altLang="zh-CN" sz="1800" b="1" dirty="0">
                <a:effectLst>
                  <a:outerShdw blurRad="38100" dist="38100" dir="2700000" algn="tl">
                    <a:srgbClr val="C0C0C0"/>
                  </a:outerShdw>
                </a:effectLst>
                <a:latin typeface="Tahoma" panose="020B0604030504040204" pitchFamily="34" charset="0"/>
              </a:rPr>
              <a:t>a</a:t>
            </a:r>
            <a:r>
              <a:rPr lang="zh-CN" altLang="zh-CN" sz="2400" b="1" dirty="0">
                <a:effectLst>
                  <a:outerShdw blurRad="38100" dist="38100" dir="2700000" algn="tl">
                    <a:srgbClr val="C0C0C0"/>
                  </a:outerShdw>
                </a:effectLst>
                <a:latin typeface="Tahoma" panose="020B0604030504040204" pitchFamily="34" charset="0"/>
              </a:rPr>
              <a:t>，一般取0.025-0.4μm</a:t>
            </a:r>
            <a:r>
              <a:rPr lang="en-US" altLang="zh-CN" sz="2400" b="1" dirty="0">
                <a:effectLst>
                  <a:outerShdw blurRad="38100" dist="38100" dir="2700000" algn="tl">
                    <a:srgbClr val="C0C0C0"/>
                  </a:outerShdw>
                </a:effectLst>
                <a:latin typeface="Tahoma" panose="020B0604030504040204" pitchFamily="34" charset="0"/>
              </a:rPr>
              <a:t> </a:t>
            </a:r>
            <a:endParaRPr lang="zh-CN" altLang="zh-CN" sz="2400" b="1" dirty="0">
              <a:effectLst>
                <a:outerShdw blurRad="38100" dist="38100" dir="2700000" algn="tl">
                  <a:srgbClr val="C0C0C0"/>
                </a:outerShdw>
              </a:effectLst>
              <a:latin typeface="Tahoma" panose="020B0604030504040204" pitchFamily="34" charset="0"/>
            </a:endParaRPr>
          </a:p>
        </p:txBody>
      </p:sp>
      <p:sp>
        <p:nvSpPr>
          <p:cNvPr id="4" name="Rectangle 2">
            <a:extLst>
              <a:ext uri="{FF2B5EF4-FFF2-40B4-BE49-F238E27FC236}">
                <a16:creationId xmlns:a16="http://schemas.microsoft.com/office/drawing/2014/main" id="{14504514-FB68-43A4-9E70-32631AF9F0C8}"/>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5" name="Rectangle 2">
            <a:extLst>
              <a:ext uri="{FF2B5EF4-FFF2-40B4-BE49-F238E27FC236}">
                <a16:creationId xmlns:a16="http://schemas.microsoft.com/office/drawing/2014/main" id="{C548D048-562F-4651-8F22-33A7073B0DC2}"/>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448930156"/>
      </p:ext>
    </p:extLst>
  </p:cSld>
  <p:clrMapOvr>
    <a:masterClrMapping/>
  </p:clrMapOvr>
  <mc:AlternateContent xmlns:mc="http://schemas.openxmlformats.org/markup-compatibility/2006" xmlns:p14="http://schemas.microsoft.com/office/powerpoint/2010/main">
    <mc:Choice Requires="p14">
      <p:transition spd="slow" p14:dur="2000" advTm="2172"/>
    </mc:Choice>
    <mc:Fallback xmlns="">
      <p:transition spd="slow" advTm="21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654504" y="1503476"/>
            <a:ext cx="10882992" cy="4525963"/>
          </a:xfrm>
        </p:spPr>
        <p:txBody>
          <a:bodyPr>
            <a:normAutofit lnSpcReduction="10000"/>
          </a:bodyPr>
          <a:lstStyle/>
          <a:p>
            <a:pPr eaLnBrk="1" hangingPunct="1">
              <a:lnSpc>
                <a:spcPct val="150000"/>
              </a:lnSpc>
              <a:buFontTx/>
              <a:buNone/>
              <a:defRPr/>
            </a:pPr>
            <a:r>
              <a:rPr lang="zh-CN" altLang="zh-CN" sz="2800" b="1" dirty="0">
                <a:effectLst>
                  <a:outerShdw blurRad="38100" dist="38100" dir="2700000" algn="tl">
                    <a:srgbClr val="C0C0C0"/>
                  </a:outerShdw>
                </a:effectLst>
                <a:latin typeface="Tahoma" panose="020B0604030504040204" pitchFamily="34" charset="0"/>
                <a:cs typeface="Tahoma" panose="020B0604030504040204" pitchFamily="34" charset="0"/>
              </a:rPr>
              <a:t> </a:t>
            </a:r>
            <a:r>
              <a:rPr lang="zh-CN" altLang="en-US" sz="2800" b="1" dirty="0">
                <a:effectLst>
                  <a:outerShdw blurRad="38100" dist="38100" dir="2700000" algn="tl">
                    <a:srgbClr val="C0C0C0"/>
                  </a:outerShdw>
                </a:effectLst>
                <a:latin typeface="Tahoma" panose="020B0604030504040204" pitchFamily="34" charset="0"/>
                <a:cs typeface="Tahoma" panose="020B0604030504040204" pitchFamily="34" charset="0"/>
              </a:rPr>
              <a:t>     </a:t>
            </a:r>
            <a:r>
              <a:rPr lang="zh-CN" altLang="en-US" sz="2800" b="1" dirty="0">
                <a:effectLst>
                  <a:outerShdw blurRad="38100" dist="38100" dir="2700000" algn="tl">
                    <a:srgbClr val="C0C0C0"/>
                  </a:outerShdw>
                </a:effectLst>
                <a:latin typeface="Tahoma" panose="020B0604030504040204" pitchFamily="34" charset="0"/>
              </a:rPr>
              <a:t> </a:t>
            </a:r>
            <a:r>
              <a:rPr lang="zh-CN" altLang="zh-CN" sz="2800" b="1" dirty="0">
                <a:effectLst>
                  <a:outerShdw blurRad="38100" dist="38100" dir="2700000" algn="tl">
                    <a:srgbClr val="C0C0C0"/>
                  </a:outerShdw>
                </a:effectLst>
                <a:latin typeface="Tahoma" panose="020B0604030504040204" pitchFamily="34" charset="0"/>
              </a:rPr>
              <a:t>判断工件合格与否，检测可采用通用测量器具（</a:t>
            </a:r>
            <a:r>
              <a:rPr lang="zh-CN" altLang="zh-CN" sz="2800" b="1" dirty="0">
                <a:solidFill>
                  <a:srgbClr val="FF3300"/>
                </a:solidFill>
                <a:effectLst>
                  <a:outerShdw blurRad="38100" dist="38100" dir="2700000" algn="tl">
                    <a:srgbClr val="C0C0C0"/>
                  </a:outerShdw>
                </a:effectLst>
                <a:latin typeface="Tahoma" panose="020B0604030504040204" pitchFamily="34" charset="0"/>
              </a:rPr>
              <a:t>《光滑工件尺寸的检验》</a:t>
            </a:r>
            <a:r>
              <a:rPr lang="zh-CN" altLang="zh-CN" sz="2800" b="1" dirty="0">
                <a:effectLst>
                  <a:outerShdw blurRad="38100" dist="38100" dir="2700000" algn="tl">
                    <a:srgbClr val="C0C0C0"/>
                  </a:outerShdw>
                </a:effectLst>
                <a:latin typeface="Tahoma" panose="020B0604030504040204" pitchFamily="34" charset="0"/>
              </a:rPr>
              <a:t> ），也可使用极限量规（</a:t>
            </a:r>
            <a:r>
              <a:rPr lang="zh-CN" altLang="zh-CN" sz="2800" b="1" dirty="0">
                <a:solidFill>
                  <a:srgbClr val="FF3300"/>
                </a:solidFill>
                <a:effectLst>
                  <a:outerShdw blurRad="38100" dist="38100" dir="2700000" algn="tl">
                    <a:srgbClr val="C0C0C0"/>
                  </a:outerShdw>
                </a:effectLst>
                <a:latin typeface="Tahoma" panose="020B0604030504040204" pitchFamily="34" charset="0"/>
              </a:rPr>
              <a:t>《光滑极限量规》</a:t>
            </a:r>
            <a:r>
              <a:rPr lang="zh-CN" altLang="zh-CN" sz="2800" b="1" dirty="0">
                <a:effectLst>
                  <a:outerShdw blurRad="38100" dist="38100" dir="2700000" algn="tl">
                    <a:srgbClr val="C0C0C0"/>
                  </a:outerShdw>
                </a:effectLst>
                <a:latin typeface="Tahoma" panose="020B0604030504040204" pitchFamily="34" charset="0"/>
              </a:rPr>
              <a:t> ）。光滑极限量规广泛应用于大批量生产中，结构简单，使用方便可靠，验收效率高。</a:t>
            </a:r>
            <a:endParaRPr lang="en-US" altLang="zh-CN" sz="2800" b="1" dirty="0">
              <a:effectLst>
                <a:outerShdw blurRad="38100" dist="38100" dir="2700000" algn="tl">
                  <a:srgbClr val="C0C0C0"/>
                </a:outerShdw>
              </a:effectLst>
              <a:latin typeface="Tahoma" panose="020B0604030504040204" pitchFamily="34" charset="0"/>
            </a:endParaRPr>
          </a:p>
          <a:p>
            <a:pPr eaLnBrk="1" hangingPunct="1">
              <a:buFontTx/>
              <a:buNone/>
              <a:defRPr/>
            </a:pPr>
            <a:r>
              <a:rPr lang="en-US" altLang="zh-CN" sz="2400" b="1" dirty="0">
                <a:effectLst>
                  <a:outerShdw blurRad="38100" dist="38100" dir="2700000" algn="tl">
                    <a:srgbClr val="C0C0C0"/>
                  </a:outerShdw>
                </a:effectLst>
                <a:latin typeface="Tahoma" panose="020B0604030504040204" pitchFamily="34" charset="0"/>
              </a:rPr>
              <a:t> </a:t>
            </a:r>
            <a:endParaRPr lang="zh-CN" altLang="zh-CN" sz="2400" b="1" dirty="0">
              <a:effectLst>
                <a:outerShdw blurRad="38100" dist="38100" dir="2700000" algn="tl">
                  <a:srgbClr val="C0C0C0"/>
                </a:outerShdw>
              </a:effectLst>
              <a:latin typeface="Tahoma" panose="020B0604030504040204" pitchFamily="34" charset="0"/>
            </a:endParaRPr>
          </a:p>
          <a:p>
            <a:pPr eaLnBrk="1" hangingPunct="1">
              <a:buFontTx/>
              <a:buNone/>
              <a:defRPr/>
            </a:pPr>
            <a:r>
              <a:rPr lang="zh-CN" altLang="zh-CN" sz="2800" b="1" dirty="0">
                <a:effectLst>
                  <a:outerShdw blurRad="38100" dist="38100" dir="2700000" algn="tl">
                    <a:srgbClr val="C0C0C0"/>
                  </a:outerShdw>
                </a:effectLst>
                <a:latin typeface="Tahoma" panose="020B0604030504040204" pitchFamily="34" charset="0"/>
                <a:cs typeface="Tahoma" panose="020B0604030504040204" pitchFamily="34" charset="0"/>
              </a:rPr>
              <a:t>   </a:t>
            </a:r>
            <a:r>
              <a:rPr lang="zh-CN" altLang="zh-CN" sz="2800" b="1" dirty="0">
                <a:solidFill>
                  <a:schemeClr val="accent2"/>
                </a:solidFill>
                <a:effectLst>
                  <a:outerShdw blurRad="38100" dist="38100" dir="2700000" algn="tl">
                    <a:srgbClr val="C0C0C0"/>
                  </a:outerShdw>
                </a:effectLst>
                <a:latin typeface="Tahoma" panose="020B0604030504040204" pitchFamily="34" charset="0"/>
                <a:cs typeface="Tahoma" panose="020B0604030504040204" pitchFamily="34" charset="0"/>
              </a:rPr>
              <a:t>    1   用通用测量器具测量</a:t>
            </a:r>
            <a:endParaRPr lang="en-US" altLang="zh-CN" sz="2800" b="1" dirty="0">
              <a:solidFill>
                <a:schemeClr val="accent2"/>
              </a:solidFill>
              <a:effectLst>
                <a:outerShdw blurRad="38100" dist="38100" dir="2700000" algn="tl">
                  <a:srgbClr val="C0C0C0"/>
                </a:outerShdw>
              </a:effectLst>
              <a:latin typeface="Tahoma" panose="020B0604030504040204" pitchFamily="34" charset="0"/>
              <a:cs typeface="Tahoma" panose="020B0604030504040204" pitchFamily="34" charset="0"/>
            </a:endParaRPr>
          </a:p>
          <a:p>
            <a:pPr eaLnBrk="1" hangingPunct="1">
              <a:buFontTx/>
              <a:buNone/>
              <a:defRPr/>
            </a:pPr>
            <a:endParaRPr lang="zh-CN" altLang="zh-CN" sz="2800" b="1" dirty="0">
              <a:solidFill>
                <a:schemeClr val="accent2"/>
              </a:solidFill>
              <a:effectLst>
                <a:outerShdw blurRad="38100" dist="38100" dir="2700000" algn="tl">
                  <a:srgbClr val="C0C0C0"/>
                </a:outerShdw>
              </a:effectLst>
              <a:latin typeface="Tahoma" panose="020B0604030504040204" pitchFamily="34" charset="0"/>
              <a:cs typeface="Tahoma" panose="020B0604030504040204" pitchFamily="34" charset="0"/>
            </a:endParaRPr>
          </a:p>
          <a:p>
            <a:pPr eaLnBrk="1" hangingPunct="1">
              <a:buFontTx/>
              <a:buNone/>
              <a:defRPr/>
            </a:pPr>
            <a:r>
              <a:rPr lang="zh-CN" altLang="zh-CN" sz="2800" b="1" dirty="0">
                <a:solidFill>
                  <a:schemeClr val="accent2"/>
                </a:solidFill>
                <a:effectLst>
                  <a:outerShdw blurRad="38100" dist="38100" dir="2700000" algn="tl">
                    <a:srgbClr val="C0C0C0"/>
                  </a:outerShdw>
                </a:effectLst>
                <a:latin typeface="Tahoma" panose="020B0604030504040204" pitchFamily="34" charset="0"/>
                <a:cs typeface="Tahoma" panose="020B0604030504040204" pitchFamily="34" charset="0"/>
              </a:rPr>
              <a:t>       2   用光滑极限量规检验</a:t>
            </a:r>
          </a:p>
          <a:p>
            <a:pPr eaLnBrk="1" hangingPunct="1">
              <a:defRPr/>
            </a:pPr>
            <a:endParaRPr lang="zh-CN" altLang="zh-CN" sz="2400" b="1" dirty="0">
              <a:effectLst>
                <a:outerShdw blurRad="38100" dist="38100" dir="2700000" algn="tl">
                  <a:srgbClr val="C0C0C0"/>
                </a:outerShdw>
              </a:effectLst>
              <a:latin typeface="Tahoma" panose="020B0604030504040204" pitchFamily="34" charset="0"/>
              <a:cs typeface="Tahoma" panose="020B0604030504040204" pitchFamily="34" charset="0"/>
            </a:endParaRPr>
          </a:p>
        </p:txBody>
      </p:sp>
      <p:sp>
        <p:nvSpPr>
          <p:cNvPr id="4" name="Rectangle 2">
            <a:extLst>
              <a:ext uri="{FF2B5EF4-FFF2-40B4-BE49-F238E27FC236}">
                <a16:creationId xmlns:a16="http://schemas.microsoft.com/office/drawing/2014/main" id="{78C7FD30-D65C-4F35-A68C-C1A356AF3577}"/>
              </a:ext>
            </a:extLst>
          </p:cNvPr>
          <p:cNvSpPr>
            <a:spLocks noGrp="1" noChangeArrowheads="1"/>
          </p:cNvSpPr>
          <p:nvPr>
            <p:ph type="title"/>
          </p:nvPr>
        </p:nvSpPr>
        <p:spPr>
          <a:xfrm>
            <a:off x="797955" y="108860"/>
            <a:ext cx="7672387" cy="66821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defTabSz="914400" eaLnBrk="0" fontAlgn="base" hangingPunct="0">
              <a:spcAft>
                <a:spcPct val="0"/>
              </a:spcAft>
            </a:pPr>
            <a:r>
              <a:rPr lang="zh-CN" altLang="en-US" sz="3200" b="1" kern="0" dirty="0">
                <a:solidFill>
                  <a:schemeClr val="tx2"/>
                </a:solidFill>
              </a:rPr>
              <a:t>前言</a:t>
            </a:r>
          </a:p>
        </p:txBody>
      </p:sp>
    </p:spTree>
    <p:extLst>
      <p:ext uri="{BB962C8B-B14F-4D97-AF65-F5344CB8AC3E}">
        <p14:creationId xmlns:p14="http://schemas.microsoft.com/office/powerpoint/2010/main" val="195106738"/>
      </p:ext>
    </p:extLst>
  </p:cSld>
  <p:clrMapOvr>
    <a:masterClrMapping/>
  </p:clrMapOvr>
  <mc:AlternateContent xmlns:mc="http://schemas.openxmlformats.org/markup-compatibility/2006" xmlns:p14="http://schemas.microsoft.com/office/powerpoint/2010/main">
    <mc:Choice Requires="p14">
      <p:transition spd="slow" p14:dur="2000" advTm="6984"/>
    </mc:Choice>
    <mc:Fallback xmlns="">
      <p:transition spd="slow" advTm="698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47206" y="1674813"/>
            <a:ext cx="11226337" cy="5183187"/>
          </a:xfrm>
          <a:noFill/>
        </p:spPr>
        <p:txBody>
          <a:bodyPr>
            <a:normAutofit fontScale="92500" lnSpcReduction="10000"/>
          </a:bodyPr>
          <a:lstStyle/>
          <a:p>
            <a:pPr eaLnBrk="1" hangingPunct="1">
              <a:lnSpc>
                <a:spcPct val="150000"/>
              </a:lnSpc>
              <a:buFontTx/>
              <a:buNone/>
              <a:defRPr/>
            </a:pPr>
            <a:r>
              <a:rPr lang="zh-CN" altLang="zh-CN" sz="2400" b="1" dirty="0">
                <a:solidFill>
                  <a:srgbClr val="FF0000"/>
                </a:solidFill>
                <a:effectLst>
                  <a:outerShdw blurRad="38100" dist="38100" dir="2700000" algn="tl">
                    <a:srgbClr val="000000"/>
                  </a:outerShdw>
                </a:effectLst>
              </a:rPr>
              <a:t>  </a:t>
            </a:r>
            <a:r>
              <a:rPr lang="zh-CN" altLang="en-US" sz="2400" b="1" dirty="0">
                <a:solidFill>
                  <a:srgbClr val="FF0000"/>
                </a:solidFill>
                <a:effectLst>
                  <a:outerShdw blurRad="38100" dist="38100" dir="2700000" algn="tl">
                    <a:srgbClr val="000000"/>
                  </a:outerShdw>
                </a:effectLst>
              </a:rPr>
              <a:t>    </a:t>
            </a:r>
            <a:r>
              <a:rPr lang="en-US" altLang="zh-CN" sz="2400" b="1" dirty="0">
                <a:solidFill>
                  <a:srgbClr val="FF0000"/>
                </a:solidFill>
                <a:effectLst>
                  <a:outerShdw blurRad="38100" dist="38100" dir="2700000" algn="tl">
                    <a:srgbClr val="000000"/>
                  </a:outerShdw>
                </a:effectLst>
              </a:rPr>
              <a:t>2</a:t>
            </a:r>
            <a:r>
              <a:rPr lang="zh-CN" altLang="zh-CN" sz="2400" b="1" dirty="0">
                <a:solidFill>
                  <a:srgbClr val="FF0000"/>
                </a:solidFill>
                <a:effectLst>
                  <a:outerShdw blurRad="38100" dist="38100" dir="2700000" algn="tl">
                    <a:srgbClr val="000000"/>
                  </a:outerShdw>
                </a:effectLst>
              </a:rPr>
              <a:t>.工作量规的技术要求</a:t>
            </a:r>
          </a:p>
          <a:p>
            <a:pPr eaLnBrk="1" hangingPunct="1">
              <a:lnSpc>
                <a:spcPct val="150000"/>
              </a:lnSpc>
              <a:buFontTx/>
              <a:buNone/>
              <a:defRPr/>
            </a:pPr>
            <a:r>
              <a:rPr lang="zh-CN" altLang="zh-CN" sz="2400" b="1" dirty="0">
                <a:effectLst>
                  <a:outerShdw blurRad="38100" dist="38100" dir="2700000" algn="tl">
                    <a:srgbClr val="FFFFFF"/>
                  </a:outerShdw>
                </a:effectLst>
              </a:rPr>
              <a:t>       材料：合金工具钢、碳素工具钢、渗碳钢和硬质合金等</a:t>
            </a:r>
            <a:r>
              <a:rPr lang="zh-CN" altLang="zh-CN" sz="2400" b="1" dirty="0">
                <a:solidFill>
                  <a:srgbClr val="FF0000"/>
                </a:solidFill>
                <a:effectLst>
                  <a:outerShdw blurRad="38100" dist="38100" dir="2700000" algn="tl">
                    <a:srgbClr val="FFFFFF"/>
                  </a:outerShdw>
                </a:effectLst>
              </a:rPr>
              <a:t>耐磨材料</a:t>
            </a:r>
            <a:r>
              <a:rPr lang="zh-CN" altLang="zh-CN" sz="2400" b="1" dirty="0">
                <a:effectLst>
                  <a:outerShdw blurRad="38100" dist="38100" dir="2700000" algn="tl">
                    <a:srgbClr val="FFFFFF"/>
                  </a:outerShdw>
                </a:effectLst>
              </a:rPr>
              <a:t>。也可在测量面上镀以厚度大于磨损量的镀铬层</a:t>
            </a:r>
            <a:r>
              <a:rPr lang="zh-CN" altLang="en-US" sz="2400" b="1" dirty="0">
                <a:effectLst>
                  <a:outerShdw blurRad="38100" dist="38100" dir="2700000" algn="tl">
                    <a:srgbClr val="FFFFFF"/>
                  </a:outerShdw>
                </a:effectLst>
              </a:rPr>
              <a:t>、</a:t>
            </a:r>
            <a:r>
              <a:rPr lang="zh-CN" altLang="zh-CN" sz="2400" b="1" dirty="0">
                <a:effectLst>
                  <a:outerShdw blurRad="38100" dist="38100" dir="2700000" algn="tl">
                    <a:srgbClr val="FFFFFF"/>
                  </a:outerShdw>
                </a:effectLst>
              </a:rPr>
              <a:t>氮化层等耐磨材料。</a:t>
            </a:r>
          </a:p>
          <a:p>
            <a:pPr marL="972000">
              <a:lnSpc>
                <a:spcPct val="170000"/>
              </a:lnSpc>
              <a:spcBef>
                <a:spcPts val="600"/>
              </a:spcBef>
              <a:buFont typeface="Wingdings" panose="05000000000000000000" pitchFamily="2" charset="2"/>
              <a:buChar char="ü"/>
              <a:defRPr/>
            </a:pPr>
            <a:r>
              <a:rPr lang="zh-CN" altLang="zh-CN" sz="2400" b="1" dirty="0">
                <a:effectLst>
                  <a:outerShdw blurRad="38100" dist="38100" dir="2700000" algn="tl">
                    <a:srgbClr val="FFFFFF"/>
                  </a:outerShdw>
                </a:effectLst>
              </a:rPr>
              <a:t>量规测量面硬度：58~65HRC，稳定性处理；</a:t>
            </a:r>
            <a:endParaRPr lang="en-US" altLang="zh-CN" sz="2400" b="1" dirty="0">
              <a:effectLst>
                <a:outerShdw blurRad="38100" dist="38100" dir="2700000" algn="tl">
                  <a:srgbClr val="FFFFFF"/>
                </a:outerShdw>
              </a:effectLst>
            </a:endParaRPr>
          </a:p>
          <a:p>
            <a:pPr marL="972000">
              <a:lnSpc>
                <a:spcPct val="170000"/>
              </a:lnSpc>
              <a:spcBef>
                <a:spcPts val="600"/>
              </a:spcBef>
              <a:buFont typeface="Wingdings" panose="05000000000000000000" pitchFamily="2" charset="2"/>
              <a:buChar char="ü"/>
              <a:defRPr/>
            </a:pPr>
            <a:r>
              <a:rPr lang="zh-CN" altLang="zh-CN" sz="2400" b="1" dirty="0">
                <a:effectLst>
                  <a:outerShdw blurRad="38100" dist="38100" dir="2700000" algn="tl">
                    <a:srgbClr val="FFFFFF"/>
                  </a:outerShdw>
                </a:effectLst>
              </a:rPr>
              <a:t>量规测量面的表面粗糙度Ra查</a:t>
            </a:r>
            <a:r>
              <a:rPr lang="zh-CN" altLang="en-US" sz="2400" b="1" dirty="0">
                <a:effectLst>
                  <a:outerShdw blurRad="38100" dist="38100" dir="2700000" algn="tl">
                    <a:srgbClr val="FFFFFF"/>
                  </a:outerShdw>
                </a:effectLst>
              </a:rPr>
              <a:t>标准</a:t>
            </a:r>
            <a:r>
              <a:rPr lang="zh-CN" altLang="zh-CN" sz="2400" b="1" dirty="0">
                <a:effectLst>
                  <a:outerShdw blurRad="38100" dist="38100" dir="2700000" algn="tl">
                    <a:srgbClr val="FFFFFF"/>
                  </a:outerShdw>
                </a:effectLst>
              </a:rPr>
              <a:t>表。</a:t>
            </a:r>
            <a:endParaRPr lang="en-US" altLang="zh-CN" sz="2400" b="1" dirty="0">
              <a:effectLst>
                <a:outerShdw blurRad="38100" dist="38100" dir="2700000" algn="tl">
                  <a:srgbClr val="FFFFFF"/>
                </a:outerShdw>
              </a:effectLst>
            </a:endParaRPr>
          </a:p>
          <a:p>
            <a:pPr marL="972000" eaLnBrk="1" hangingPunct="1">
              <a:lnSpc>
                <a:spcPct val="170000"/>
              </a:lnSpc>
              <a:spcBef>
                <a:spcPts val="600"/>
              </a:spcBef>
              <a:buFont typeface="Wingdings" panose="05000000000000000000" pitchFamily="2" charset="2"/>
              <a:buChar char="ü"/>
              <a:defRPr/>
            </a:pPr>
            <a:r>
              <a:rPr lang="zh-CN" altLang="zh-CN" sz="2400" b="1" dirty="0">
                <a:effectLst>
                  <a:outerShdw blurRad="38100" dist="38100" dir="2700000" algn="tl">
                    <a:srgbClr val="FFFFFF"/>
                  </a:outerShdw>
                </a:effectLst>
              </a:rPr>
              <a:t>量规表面粗糙度，取决于被检验零件的基本尺寸、公差等级和粗糙度以及量规的制造工艺水平。</a:t>
            </a:r>
            <a:endParaRPr lang="en-US" altLang="zh-CN" sz="2400" b="1" dirty="0">
              <a:effectLst>
                <a:outerShdw blurRad="38100" dist="38100" dir="2700000" algn="tl">
                  <a:srgbClr val="FFFFFF"/>
                </a:outerShdw>
              </a:effectLst>
            </a:endParaRPr>
          </a:p>
          <a:p>
            <a:pPr marL="972000" eaLnBrk="1" hangingPunct="1">
              <a:lnSpc>
                <a:spcPct val="170000"/>
              </a:lnSpc>
              <a:spcBef>
                <a:spcPts val="600"/>
              </a:spcBef>
              <a:buFont typeface="Wingdings" panose="05000000000000000000" pitchFamily="2" charset="2"/>
              <a:buChar char="ü"/>
              <a:defRPr/>
            </a:pPr>
            <a:r>
              <a:rPr lang="zh-CN" altLang="zh-CN" sz="2400" b="1" dirty="0">
                <a:effectLst>
                  <a:outerShdw blurRad="38100" dist="38100" dir="2700000" algn="tl">
                    <a:srgbClr val="FFFFFF"/>
                  </a:outerShdw>
                </a:effectLst>
              </a:rPr>
              <a:t>量规表面粗糙度值的大小，随上述因素和量规结构型式的变化而异，一般不低于光滑极限量规国标推荐的表面粗糙度数值。</a:t>
            </a:r>
          </a:p>
          <a:p>
            <a:pPr eaLnBrk="1" hangingPunct="1">
              <a:defRPr/>
            </a:pPr>
            <a:endParaRPr lang="zh-CN" altLang="zh-CN" sz="2400" b="1" dirty="0">
              <a:effectLst>
                <a:outerShdw blurRad="38100" dist="38100" dir="2700000" algn="tl">
                  <a:srgbClr val="FFFFFF"/>
                </a:outerShdw>
              </a:effectLst>
            </a:endParaRPr>
          </a:p>
        </p:txBody>
      </p:sp>
      <p:sp>
        <p:nvSpPr>
          <p:cNvPr id="6" name="Rectangle 2">
            <a:extLst>
              <a:ext uri="{FF2B5EF4-FFF2-40B4-BE49-F238E27FC236}">
                <a16:creationId xmlns:a16="http://schemas.microsoft.com/office/drawing/2014/main" id="{ED74CAD7-4F9A-4723-8BC8-77263B1D6CFE}"/>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2.3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EDD9D5E2-F282-4756-A2C9-17C5A4AD8C1F}"/>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977634350"/>
      </p:ext>
    </p:extLst>
  </p:cSld>
  <p:clrMapOvr>
    <a:masterClrMapping/>
  </p:clrMapOvr>
  <mc:AlternateContent xmlns:mc="http://schemas.openxmlformats.org/markup-compatibility/2006" xmlns:p14="http://schemas.microsoft.com/office/powerpoint/2010/main">
    <mc:Choice Requires="p14">
      <p:transition spd="slow" p14:dur="2000" advTm="1547"/>
    </mc:Choice>
    <mc:Fallback xmlns="">
      <p:transition spd="slow" advTm="154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0" y="1883229"/>
            <a:ext cx="11397344" cy="4525963"/>
          </a:xfrm>
          <a:noFill/>
        </p:spPr>
        <p:txBody>
          <a:bodyPr>
            <a:normAutofit/>
          </a:bodyPr>
          <a:lstStyle/>
          <a:p>
            <a:pPr eaLnBrk="1" hangingPunct="1">
              <a:lnSpc>
                <a:spcPct val="150000"/>
              </a:lnSpc>
              <a:buFontTx/>
              <a:buNone/>
              <a:defRPr/>
            </a:pPr>
            <a:r>
              <a:rPr lang="zh-CN" altLang="en-US" sz="2400" b="1" dirty="0">
                <a:effectLst>
                  <a:outerShdw blurRad="38100" dist="38100" dir="2700000" algn="tl">
                    <a:srgbClr val="FFFFFF"/>
                  </a:outerShdw>
                </a:effectLst>
                <a:latin typeface="Tahoma" panose="020B0604030504040204" pitchFamily="34" charset="0"/>
              </a:rPr>
              <a:t>      </a:t>
            </a:r>
            <a:r>
              <a:rPr lang="zh-CN" altLang="zh-CN" sz="2400" b="1" dirty="0">
                <a:effectLst>
                  <a:outerShdw blurRad="38100" dist="38100" dir="2700000" algn="tl">
                    <a:srgbClr val="FFFFFF"/>
                  </a:outerShdw>
                </a:effectLst>
                <a:latin typeface="Tahoma" panose="020B0604030504040204" pitchFamily="34" charset="0"/>
              </a:rPr>
              <a:t>光滑极限量规工作尺寸计算的一般步骤如下：</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1）从国家标准《极限与配合》中查出孔与轴的尺寸极限偏差，然后计算出最大和最小实体尺寸；</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2）由表查出量规制造公差T和位置要素Z值。按工作量规制造公差T，确定工作量规的形状和校对量规的制造公差；</a:t>
            </a: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3）绘制量规公差带图，确定量规结构尺寸，计算量规的工作尺寸或极限偏差；</a:t>
            </a:r>
            <a:endParaRPr lang="en-US" altLang="zh-CN" sz="2400" b="1" dirty="0">
              <a:effectLst>
                <a:outerShdw blurRad="38100" dist="38100" dir="2700000" algn="tl">
                  <a:srgbClr val="FFFFFF"/>
                </a:outerShdw>
              </a:effectLst>
              <a:latin typeface="Tahoma" panose="020B0604030504040204" pitchFamily="34" charset="0"/>
            </a:endParaRPr>
          </a:p>
          <a:p>
            <a:pPr eaLnBrk="1" hangingPunct="1">
              <a:lnSpc>
                <a:spcPct val="150000"/>
              </a:lnSpc>
              <a:buFontTx/>
              <a:buNone/>
              <a:defRPr/>
            </a:pPr>
            <a:r>
              <a:rPr lang="zh-CN" altLang="zh-CN" sz="2400" b="1" dirty="0">
                <a:effectLst>
                  <a:outerShdw blurRad="38100" dist="38100" dir="2700000" algn="tl">
                    <a:srgbClr val="FFFFFF"/>
                  </a:outerShdw>
                </a:effectLst>
                <a:latin typeface="Tahoma" panose="020B0604030504040204" pitchFamily="34" charset="0"/>
              </a:rPr>
              <a:t>       4）绘制量规工作图，标注尺寸及技术要求。</a:t>
            </a:r>
          </a:p>
        </p:txBody>
      </p:sp>
      <p:sp>
        <p:nvSpPr>
          <p:cNvPr id="4" name="Rectangle 2">
            <a:extLst>
              <a:ext uri="{FF2B5EF4-FFF2-40B4-BE49-F238E27FC236}">
                <a16:creationId xmlns:a16="http://schemas.microsoft.com/office/drawing/2014/main" id="{43464B4E-C50E-4E3B-9538-8EB3DEB7F300}"/>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2.4</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工作量规的设计举例</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5" name="Rectangle 2">
            <a:extLst>
              <a:ext uri="{FF2B5EF4-FFF2-40B4-BE49-F238E27FC236}">
                <a16:creationId xmlns:a16="http://schemas.microsoft.com/office/drawing/2014/main" id="{DF87B5D2-213F-4F84-90C5-A90A982B44F9}"/>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858256165"/>
      </p:ext>
    </p:extLst>
  </p:cSld>
  <p:clrMapOvr>
    <a:masterClrMapping/>
  </p:clrMapOvr>
  <mc:AlternateContent xmlns:mc="http://schemas.openxmlformats.org/markup-compatibility/2006" xmlns:p14="http://schemas.microsoft.com/office/powerpoint/2010/main">
    <mc:Choice Requires="p14">
      <p:transition spd="slow" p14:dur="2000" advTm="2078"/>
    </mc:Choice>
    <mc:Fallback xmlns="">
      <p:transition spd="slow" advTm="207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10357" y="1006702"/>
            <a:ext cx="8642350" cy="582613"/>
          </a:xfrm>
        </p:spPr>
        <p:txBody>
          <a:bodyPr/>
          <a:lstStyle/>
          <a:p>
            <a:pPr algn="l" eaLnBrk="1" hangingPunct="1"/>
            <a:r>
              <a:rPr lang="zh-CN" altLang="en-US" sz="3200" b="1" dirty="0">
                <a:solidFill>
                  <a:schemeClr val="accent2"/>
                </a:solidFill>
                <a:latin typeface="宋体" panose="02010600030101010101" pitchFamily="2" charset="-122"/>
              </a:rPr>
              <a:t>量规图样的标注</a:t>
            </a:r>
            <a:r>
              <a:rPr lang="zh-CN" altLang="en-US" sz="3200" dirty="0">
                <a:solidFill>
                  <a:schemeClr val="accent2"/>
                </a:solidFill>
                <a:latin typeface="宋体" panose="02010600030101010101" pitchFamily="2" charset="-122"/>
              </a:rPr>
              <a:t> </a:t>
            </a:r>
          </a:p>
        </p:txBody>
      </p:sp>
      <p:pic>
        <p:nvPicPr>
          <p:cNvPr id="3482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796142"/>
            <a:ext cx="12236580" cy="3472543"/>
          </a:xfrm>
          <a:noFill/>
        </p:spPr>
      </p:pic>
      <p:sp>
        <p:nvSpPr>
          <p:cNvPr id="4" name="Rectangle 2">
            <a:extLst>
              <a:ext uri="{FF2B5EF4-FFF2-40B4-BE49-F238E27FC236}">
                <a16:creationId xmlns:a16="http://schemas.microsoft.com/office/drawing/2014/main" id="{04E7DCDD-79C3-45EF-8D51-6992D360E1F3}"/>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571190675"/>
      </p:ext>
    </p:extLst>
  </p:cSld>
  <p:clrMapOvr>
    <a:masterClrMapping/>
  </p:clrMapOvr>
  <mc:AlternateContent xmlns:mc="http://schemas.openxmlformats.org/markup-compatibility/2006" xmlns:p14="http://schemas.microsoft.com/office/powerpoint/2010/main">
    <mc:Choice Requires="p14">
      <p:transition spd="slow" p14:dur="2000" advTm="3875"/>
    </mc:Choice>
    <mc:Fallback xmlns="">
      <p:transition spd="slow" advTm="387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76925" y="1017587"/>
            <a:ext cx="8642350" cy="582613"/>
          </a:xfrm>
        </p:spPr>
        <p:txBody>
          <a:bodyPr/>
          <a:lstStyle/>
          <a:p>
            <a:pPr algn="l" eaLnBrk="1" hangingPunct="1">
              <a:defRPr/>
            </a:pPr>
            <a:r>
              <a:rPr lang="zh-CN" altLang="en-US" sz="3200" b="1" dirty="0">
                <a:solidFill>
                  <a:schemeClr val="accent2"/>
                </a:solidFill>
                <a:effectLst>
                  <a:outerShdw blurRad="38100" dist="38100" dir="2700000" algn="tl">
                    <a:srgbClr val="C0C0C0"/>
                  </a:outerShdw>
                </a:effectLst>
                <a:latin typeface="宋体" panose="02010600030101010101" pitchFamily="2" charset="-122"/>
              </a:rPr>
              <a:t>课堂练习   判断题</a:t>
            </a:r>
          </a:p>
        </p:txBody>
      </p:sp>
      <p:sp>
        <p:nvSpPr>
          <p:cNvPr id="36868" name="Text Box 4"/>
          <p:cNvSpPr txBox="1">
            <a:spLocks noChangeArrowheads="1"/>
          </p:cNvSpPr>
          <p:nvPr/>
        </p:nvSpPr>
        <p:spPr bwMode="auto">
          <a:xfrm>
            <a:off x="2208213" y="29972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ahoma" panose="020B0604030504040204" pitchFamily="34" charset="0"/>
              </a:rPr>
              <a:t>    </a:t>
            </a:r>
            <a:r>
              <a:rPr lang="en-US" altLang="zh-CN" sz="2400" b="1">
                <a:effectLst>
                  <a:outerShdw blurRad="38100" dist="38100" dir="2700000" algn="tl">
                    <a:srgbClr val="C0C0C0"/>
                  </a:outerShdw>
                </a:effectLst>
                <a:latin typeface="Tahoma" panose="020B0604030504040204" pitchFamily="34" charset="0"/>
              </a:rPr>
              <a:t>2.</a:t>
            </a:r>
            <a:r>
              <a:rPr lang="zh-CN" altLang="en-US" sz="2400" b="1">
                <a:effectLst>
                  <a:outerShdw blurRad="38100" dist="38100" dir="2700000" algn="tl">
                    <a:srgbClr val="C0C0C0"/>
                  </a:outerShdw>
                </a:effectLst>
                <a:latin typeface="Tahoma" panose="020B0604030504040204" pitchFamily="34" charset="0"/>
              </a:rPr>
              <a:t>光滑极限量规必须成对使用。</a:t>
            </a:r>
          </a:p>
        </p:txBody>
      </p:sp>
      <p:sp>
        <p:nvSpPr>
          <p:cNvPr id="36869" name="Text Box 5"/>
          <p:cNvSpPr txBox="1">
            <a:spLocks noChangeArrowheads="1"/>
          </p:cNvSpPr>
          <p:nvPr/>
        </p:nvSpPr>
        <p:spPr bwMode="auto">
          <a:xfrm>
            <a:off x="9220200" y="16764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3200" b="1">
                <a:solidFill>
                  <a:srgbClr val="FF0000"/>
                </a:solidFill>
                <a:effectLst>
                  <a:outerShdw blurRad="38100" dist="38100" dir="2700000" algn="tl">
                    <a:srgbClr val="C0C0C0"/>
                  </a:outerShdw>
                </a:effectLst>
                <a:latin typeface="Tahoma" panose="020B0604030504040204" pitchFamily="34" charset="0"/>
              </a:rPr>
              <a:t>×</a:t>
            </a:r>
          </a:p>
        </p:txBody>
      </p:sp>
      <p:sp>
        <p:nvSpPr>
          <p:cNvPr id="36870" name="Text Box 6"/>
          <p:cNvSpPr txBox="1">
            <a:spLocks noChangeArrowheads="1"/>
          </p:cNvSpPr>
          <p:nvPr/>
        </p:nvSpPr>
        <p:spPr bwMode="auto">
          <a:xfrm>
            <a:off x="2133600" y="1676401"/>
            <a:ext cx="716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ahoma" panose="020B0604030504040204" pitchFamily="34" charset="0"/>
              </a:rPr>
              <a:t>       </a:t>
            </a:r>
            <a:r>
              <a:rPr lang="en-US" altLang="zh-CN" sz="2400" b="1">
                <a:effectLst>
                  <a:outerShdw blurRad="38100" dist="38100" dir="2700000" algn="tl">
                    <a:srgbClr val="C0C0C0"/>
                  </a:outerShdw>
                </a:effectLst>
                <a:latin typeface="Tahoma" panose="020B0604030504040204" pitchFamily="34" charset="0"/>
              </a:rPr>
              <a:t>1.</a:t>
            </a:r>
            <a:r>
              <a:rPr lang="zh-CN" altLang="en-US" sz="2400" b="1">
                <a:effectLst>
                  <a:outerShdw blurRad="38100" dist="38100" dir="2700000" algn="tl">
                    <a:srgbClr val="C0C0C0"/>
                  </a:outerShdw>
                </a:effectLst>
                <a:latin typeface="Tahoma" panose="020B0604030504040204" pitchFamily="34" charset="0"/>
              </a:rPr>
              <a:t>使用量规时要注意量规上的标记，只要标记上的基本尺寸与被检工件的基本尺寸相同就可正常使用。</a:t>
            </a:r>
          </a:p>
        </p:txBody>
      </p:sp>
      <p:sp>
        <p:nvSpPr>
          <p:cNvPr id="36871" name="Text Box 7"/>
          <p:cNvSpPr txBox="1">
            <a:spLocks noChangeArrowheads="1"/>
          </p:cNvSpPr>
          <p:nvPr/>
        </p:nvSpPr>
        <p:spPr bwMode="auto">
          <a:xfrm>
            <a:off x="9144000" y="53340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b="1">
                <a:solidFill>
                  <a:srgbClr val="FF0000"/>
                </a:solidFill>
                <a:effectLst>
                  <a:outerShdw blurRad="38100" dist="38100" dir="2700000" algn="tl">
                    <a:srgbClr val="C0C0C0"/>
                  </a:outerShdw>
                </a:effectLst>
                <a:latin typeface="Tahoma" panose="020B0604030504040204" pitchFamily="34" charset="0"/>
              </a:rPr>
              <a:t>√</a:t>
            </a:r>
          </a:p>
        </p:txBody>
      </p:sp>
      <p:sp>
        <p:nvSpPr>
          <p:cNvPr id="36872" name="Text Box 8"/>
          <p:cNvSpPr txBox="1">
            <a:spLocks noChangeArrowheads="1"/>
          </p:cNvSpPr>
          <p:nvPr/>
        </p:nvSpPr>
        <p:spPr bwMode="auto">
          <a:xfrm>
            <a:off x="2209800" y="3886201"/>
            <a:ext cx="6629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dirty="0">
                <a:effectLst>
                  <a:outerShdw blurRad="38100" dist="38100" dir="2700000" algn="tl">
                    <a:srgbClr val="C0C0C0"/>
                  </a:outerShdw>
                </a:effectLst>
                <a:latin typeface="Tahoma" panose="020B0604030504040204" pitchFamily="34" charset="0"/>
              </a:rPr>
              <a:t>    </a:t>
            </a:r>
            <a:r>
              <a:rPr lang="en-US" altLang="zh-CN" sz="2400" b="1" dirty="0">
                <a:effectLst>
                  <a:outerShdw blurRad="38100" dist="38100" dir="2700000" algn="tl">
                    <a:srgbClr val="C0C0C0"/>
                  </a:outerShdw>
                </a:effectLst>
                <a:latin typeface="Tahoma" panose="020B0604030504040204" pitchFamily="34" charset="0"/>
              </a:rPr>
              <a:t>3.</a:t>
            </a:r>
            <a:r>
              <a:rPr lang="zh-CN" altLang="en-US" sz="2400" b="1" dirty="0">
                <a:effectLst>
                  <a:outerShdw blurRad="38100" dist="38100" dir="2700000" algn="tl">
                    <a:srgbClr val="C0C0C0"/>
                  </a:outerShdw>
                </a:effectLst>
                <a:latin typeface="Tahoma" panose="020B0604030504040204" pitchFamily="34" charset="0"/>
              </a:rPr>
              <a:t>光滑极限量规由于结构简单，因而一般只用于检验精度较低的工件。</a:t>
            </a:r>
          </a:p>
        </p:txBody>
      </p:sp>
      <p:sp>
        <p:nvSpPr>
          <p:cNvPr id="36873" name="Text Box 9"/>
          <p:cNvSpPr txBox="1">
            <a:spLocks noChangeArrowheads="1"/>
          </p:cNvSpPr>
          <p:nvPr/>
        </p:nvSpPr>
        <p:spPr bwMode="auto">
          <a:xfrm>
            <a:off x="9220200" y="39624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3200" b="1">
                <a:solidFill>
                  <a:srgbClr val="FF0000"/>
                </a:solidFill>
                <a:effectLst>
                  <a:outerShdw blurRad="38100" dist="38100" dir="2700000" algn="tl">
                    <a:srgbClr val="C0C0C0"/>
                  </a:outerShdw>
                </a:effectLst>
                <a:latin typeface="Tahoma" panose="020B0604030504040204" pitchFamily="34" charset="0"/>
              </a:rPr>
              <a:t>×</a:t>
            </a:r>
          </a:p>
        </p:txBody>
      </p:sp>
      <p:sp>
        <p:nvSpPr>
          <p:cNvPr id="36874" name="Text Box 10"/>
          <p:cNvSpPr txBox="1">
            <a:spLocks noChangeArrowheads="1"/>
          </p:cNvSpPr>
          <p:nvPr/>
        </p:nvSpPr>
        <p:spPr bwMode="auto">
          <a:xfrm>
            <a:off x="2135188" y="5181601"/>
            <a:ext cx="7129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ahoma" panose="020B0604030504040204" pitchFamily="34" charset="0"/>
              </a:rPr>
              <a:t>    </a:t>
            </a:r>
            <a:r>
              <a:rPr lang="en-US" altLang="zh-CN" sz="2400" b="1">
                <a:effectLst>
                  <a:outerShdw blurRad="38100" dist="38100" dir="2700000" algn="tl">
                    <a:srgbClr val="C0C0C0"/>
                  </a:outerShdw>
                </a:effectLst>
                <a:latin typeface="Tahoma" panose="020B0604030504040204" pitchFamily="34" charset="0"/>
              </a:rPr>
              <a:t>4.</a:t>
            </a:r>
            <a:r>
              <a:rPr lang="zh-CN" altLang="en-US" sz="2400" b="1">
                <a:effectLst>
                  <a:outerShdw blurRad="38100" dist="38100" dir="2700000" algn="tl">
                    <a:srgbClr val="C0C0C0"/>
                  </a:outerShdw>
                </a:effectLst>
                <a:latin typeface="Tahoma" panose="020B0604030504040204" pitchFamily="34" charset="0"/>
              </a:rPr>
              <a:t>关于量规工作部分的结构形式，通规理论上应是全形的、止规理论上应是非全形的。</a:t>
            </a:r>
          </a:p>
        </p:txBody>
      </p:sp>
      <p:sp>
        <p:nvSpPr>
          <p:cNvPr id="36875" name="Text Box 11"/>
          <p:cNvSpPr txBox="1">
            <a:spLocks noChangeArrowheads="1"/>
          </p:cNvSpPr>
          <p:nvPr/>
        </p:nvSpPr>
        <p:spPr bwMode="auto">
          <a:xfrm>
            <a:off x="9220200" y="28194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b="1">
                <a:solidFill>
                  <a:srgbClr val="FF0000"/>
                </a:solidFill>
                <a:effectLst>
                  <a:outerShdw blurRad="38100" dist="38100" dir="2700000" algn="tl">
                    <a:srgbClr val="C0C0C0"/>
                  </a:outerShdw>
                </a:effectLst>
                <a:latin typeface="Tahoma" panose="020B0604030504040204" pitchFamily="34" charset="0"/>
              </a:rPr>
              <a:t>√</a:t>
            </a:r>
          </a:p>
        </p:txBody>
      </p:sp>
      <p:sp>
        <p:nvSpPr>
          <p:cNvPr id="11" name="Rectangle 2">
            <a:extLst>
              <a:ext uri="{FF2B5EF4-FFF2-40B4-BE49-F238E27FC236}">
                <a16:creationId xmlns:a16="http://schemas.microsoft.com/office/drawing/2014/main" id="{F7A98837-26CA-478D-8C25-A4711E73F609}"/>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custDataLst>
      <p:tags r:id="rId1"/>
    </p:custDataLst>
    <p:extLst>
      <p:ext uri="{BB962C8B-B14F-4D97-AF65-F5344CB8AC3E}">
        <p14:creationId xmlns:p14="http://schemas.microsoft.com/office/powerpoint/2010/main" val="2066299053"/>
      </p:ext>
    </p:extLst>
  </p:cSld>
  <p:clrMapOvr>
    <a:masterClrMapping/>
  </p:clrMapOvr>
  <mc:AlternateContent xmlns:mc="http://schemas.openxmlformats.org/markup-compatibility/2006" xmlns:p14="http://schemas.microsoft.com/office/powerpoint/2010/main">
    <mc:Choice Requires="p14">
      <p:transition spd="slow" p14:dur="2000" advTm="8938"/>
    </mc:Choice>
    <mc:Fallback xmlns="">
      <p:transition spd="slow" advTm="893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0-#ppt_w/2"/>
                                          </p:val>
                                        </p:tav>
                                        <p:tav tm="100000">
                                          <p:val>
                                            <p:strVal val="#ppt_x"/>
                                          </p:val>
                                        </p:tav>
                                      </p:tavLst>
                                    </p:anim>
                                    <p:anim calcmode="lin" valueType="num">
                                      <p:cBhvr additive="base">
                                        <p:cTn id="8"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8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 calcmode="lin" valueType="num">
                                      <p:cBhvr additive="base">
                                        <p:cTn id="17" dur="500" fill="hold"/>
                                        <p:tgtEl>
                                          <p:spTgt spid="36868"/>
                                        </p:tgtEl>
                                        <p:attrNameLst>
                                          <p:attrName>ppt_x</p:attrName>
                                        </p:attrNameLst>
                                      </p:cBhvr>
                                      <p:tavLst>
                                        <p:tav tm="0">
                                          <p:val>
                                            <p:strVal val="0-#ppt_w/2"/>
                                          </p:val>
                                        </p:tav>
                                        <p:tav tm="100000">
                                          <p:val>
                                            <p:strVal val="#ppt_x"/>
                                          </p:val>
                                        </p:tav>
                                      </p:tavLst>
                                    </p:anim>
                                    <p:anim calcmode="lin" valueType="num">
                                      <p:cBhvr additive="base">
                                        <p:cTn id="1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6872"/>
                                        </p:tgtEl>
                                        <p:attrNameLst>
                                          <p:attrName>style.visibility</p:attrName>
                                        </p:attrNameLst>
                                      </p:cBhvr>
                                      <p:to>
                                        <p:strVal val="visible"/>
                                      </p:to>
                                    </p:set>
                                    <p:anim calcmode="lin" valueType="num">
                                      <p:cBhvr additive="base">
                                        <p:cTn id="27" dur="500" fill="hold"/>
                                        <p:tgtEl>
                                          <p:spTgt spid="36872"/>
                                        </p:tgtEl>
                                        <p:attrNameLst>
                                          <p:attrName>ppt_x</p:attrName>
                                        </p:attrNameLst>
                                      </p:cBhvr>
                                      <p:tavLst>
                                        <p:tav tm="0">
                                          <p:val>
                                            <p:strVal val="0-#ppt_w/2"/>
                                          </p:val>
                                        </p:tav>
                                        <p:tav tm="100000">
                                          <p:val>
                                            <p:strVal val="#ppt_x"/>
                                          </p:val>
                                        </p:tav>
                                      </p:tavLst>
                                    </p:anim>
                                    <p:anim calcmode="lin" valueType="num">
                                      <p:cBhvr additive="base">
                                        <p:cTn id="28" dur="500" fill="hold"/>
                                        <p:tgtEl>
                                          <p:spTgt spid="3687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687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74"/>
                                        </p:tgtEl>
                                        <p:attrNameLst>
                                          <p:attrName>style.visibility</p:attrName>
                                        </p:attrNameLst>
                                      </p:cBhvr>
                                      <p:to>
                                        <p:strVal val="visible"/>
                                      </p:to>
                                    </p:set>
                                    <p:anim calcmode="lin" valueType="num">
                                      <p:cBhvr additive="base">
                                        <p:cTn id="37" dur="500" fill="hold"/>
                                        <p:tgtEl>
                                          <p:spTgt spid="36874"/>
                                        </p:tgtEl>
                                        <p:attrNameLst>
                                          <p:attrName>ppt_x</p:attrName>
                                        </p:attrNameLst>
                                      </p:cBhvr>
                                      <p:tavLst>
                                        <p:tav tm="0">
                                          <p:val>
                                            <p:strVal val="0-#ppt_w/2"/>
                                          </p:val>
                                        </p:tav>
                                        <p:tav tm="100000">
                                          <p:val>
                                            <p:strVal val="#ppt_x"/>
                                          </p:val>
                                        </p:tav>
                                      </p:tavLst>
                                    </p:anim>
                                    <p:anim calcmode="lin" valueType="num">
                                      <p:cBhvr additive="base">
                                        <p:cTn id="38" dur="500" fill="hold"/>
                                        <p:tgtEl>
                                          <p:spTgt spid="3687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utoUpdateAnimBg="0"/>
      <p:bldP spid="36870" grpId="0" autoUpdateAnimBg="0"/>
      <p:bldP spid="36871" grpId="0" autoUpdateAnimBg="0"/>
      <p:bldP spid="36872" grpId="0" autoUpdateAnimBg="0"/>
      <p:bldP spid="36873" grpId="0" autoUpdateAnimBg="0"/>
      <p:bldP spid="36874" grpId="0" autoUpdateAnimBg="0"/>
      <p:bldP spid="3687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2"/>
          <p:cNvGrpSpPr>
            <a:grpSpLocks/>
          </p:cNvGrpSpPr>
          <p:nvPr/>
        </p:nvGrpSpPr>
        <p:grpSpPr bwMode="auto">
          <a:xfrm>
            <a:off x="3524232" y="1714098"/>
            <a:ext cx="5786478" cy="3857652"/>
            <a:chOff x="288" y="1130"/>
            <a:chExt cx="2688" cy="1702"/>
          </a:xfrm>
        </p:grpSpPr>
        <p:grpSp>
          <p:nvGrpSpPr>
            <p:cNvPr id="5" name="Group 224"/>
            <p:cNvGrpSpPr>
              <a:grpSpLocks/>
            </p:cNvGrpSpPr>
            <p:nvPr/>
          </p:nvGrpSpPr>
          <p:grpSpPr bwMode="auto">
            <a:xfrm>
              <a:off x="288" y="1716"/>
              <a:ext cx="966" cy="722"/>
              <a:chOff x="240" y="1715"/>
              <a:chExt cx="966" cy="722"/>
            </a:xfrm>
          </p:grpSpPr>
          <p:sp>
            <p:nvSpPr>
              <p:cNvPr id="57" name="Line 5"/>
              <p:cNvSpPr>
                <a:spLocks noChangeShapeType="1"/>
              </p:cNvSpPr>
              <p:nvPr/>
            </p:nvSpPr>
            <p:spPr bwMode="auto">
              <a:xfrm>
                <a:off x="240" y="2076"/>
                <a:ext cx="29" cy="1"/>
              </a:xfrm>
              <a:prstGeom prst="line">
                <a:avLst/>
              </a:prstGeom>
              <a:noFill/>
              <a:ln w="6350">
                <a:solidFill>
                  <a:srgbClr val="000000"/>
                </a:solidFill>
                <a:round/>
                <a:headEnd/>
                <a:tailEnd/>
              </a:ln>
            </p:spPr>
            <p:txBody>
              <a:bodyPr/>
              <a:lstStyle/>
              <a:p>
                <a:endParaRPr lang="zh-CN" altLang="en-US"/>
              </a:p>
            </p:txBody>
          </p:sp>
          <p:sp>
            <p:nvSpPr>
              <p:cNvPr id="58" name="Line 6"/>
              <p:cNvSpPr>
                <a:spLocks noChangeShapeType="1"/>
              </p:cNvSpPr>
              <p:nvPr/>
            </p:nvSpPr>
            <p:spPr bwMode="auto">
              <a:xfrm>
                <a:off x="278" y="2076"/>
                <a:ext cx="8" cy="1"/>
              </a:xfrm>
              <a:prstGeom prst="line">
                <a:avLst/>
              </a:prstGeom>
              <a:noFill/>
              <a:ln w="6350">
                <a:solidFill>
                  <a:srgbClr val="000000"/>
                </a:solidFill>
                <a:round/>
                <a:headEnd/>
                <a:tailEnd/>
              </a:ln>
            </p:spPr>
            <p:txBody>
              <a:bodyPr/>
              <a:lstStyle/>
              <a:p>
                <a:endParaRPr lang="zh-CN" altLang="en-US"/>
              </a:p>
            </p:txBody>
          </p:sp>
          <p:sp>
            <p:nvSpPr>
              <p:cNvPr id="59" name="Line 7"/>
              <p:cNvSpPr>
                <a:spLocks noChangeShapeType="1"/>
              </p:cNvSpPr>
              <p:nvPr/>
            </p:nvSpPr>
            <p:spPr bwMode="auto">
              <a:xfrm>
                <a:off x="295" y="2076"/>
                <a:ext cx="43" cy="1"/>
              </a:xfrm>
              <a:prstGeom prst="line">
                <a:avLst/>
              </a:prstGeom>
              <a:noFill/>
              <a:ln w="6350">
                <a:solidFill>
                  <a:srgbClr val="000000"/>
                </a:solidFill>
                <a:round/>
                <a:headEnd/>
                <a:tailEnd/>
              </a:ln>
            </p:spPr>
            <p:txBody>
              <a:bodyPr/>
              <a:lstStyle/>
              <a:p>
                <a:endParaRPr lang="zh-CN" altLang="en-US"/>
              </a:p>
            </p:txBody>
          </p:sp>
          <p:sp>
            <p:nvSpPr>
              <p:cNvPr id="60" name="Line 8"/>
              <p:cNvSpPr>
                <a:spLocks noChangeShapeType="1"/>
              </p:cNvSpPr>
              <p:nvPr/>
            </p:nvSpPr>
            <p:spPr bwMode="auto">
              <a:xfrm>
                <a:off x="346" y="2076"/>
                <a:ext cx="9" cy="1"/>
              </a:xfrm>
              <a:prstGeom prst="line">
                <a:avLst/>
              </a:prstGeom>
              <a:noFill/>
              <a:ln w="6350">
                <a:solidFill>
                  <a:srgbClr val="000000"/>
                </a:solidFill>
                <a:round/>
                <a:headEnd/>
                <a:tailEnd/>
              </a:ln>
            </p:spPr>
            <p:txBody>
              <a:bodyPr/>
              <a:lstStyle/>
              <a:p>
                <a:endParaRPr lang="zh-CN" altLang="en-US"/>
              </a:p>
            </p:txBody>
          </p:sp>
          <p:sp>
            <p:nvSpPr>
              <p:cNvPr id="61" name="Line 9"/>
              <p:cNvSpPr>
                <a:spLocks noChangeShapeType="1"/>
              </p:cNvSpPr>
              <p:nvPr/>
            </p:nvSpPr>
            <p:spPr bwMode="auto">
              <a:xfrm>
                <a:off x="364" y="2076"/>
                <a:ext cx="29" cy="1"/>
              </a:xfrm>
              <a:prstGeom prst="line">
                <a:avLst/>
              </a:prstGeom>
              <a:noFill/>
              <a:ln w="6350">
                <a:solidFill>
                  <a:srgbClr val="000000"/>
                </a:solidFill>
                <a:round/>
                <a:headEnd/>
                <a:tailEnd/>
              </a:ln>
            </p:spPr>
            <p:txBody>
              <a:bodyPr/>
              <a:lstStyle/>
              <a:p>
                <a:endParaRPr lang="zh-CN" altLang="en-US"/>
              </a:p>
            </p:txBody>
          </p:sp>
          <p:sp>
            <p:nvSpPr>
              <p:cNvPr id="62" name="Line 14"/>
              <p:cNvSpPr>
                <a:spLocks noChangeShapeType="1"/>
              </p:cNvSpPr>
              <p:nvPr/>
            </p:nvSpPr>
            <p:spPr bwMode="auto">
              <a:xfrm>
                <a:off x="1205" y="1715"/>
                <a:ext cx="1" cy="722"/>
              </a:xfrm>
              <a:prstGeom prst="line">
                <a:avLst/>
              </a:prstGeom>
              <a:noFill/>
              <a:ln w="12700">
                <a:solidFill>
                  <a:srgbClr val="000000"/>
                </a:solidFill>
                <a:round/>
                <a:headEnd/>
                <a:tailEnd/>
              </a:ln>
            </p:spPr>
            <p:txBody>
              <a:bodyPr/>
              <a:lstStyle/>
              <a:p>
                <a:endParaRPr lang="zh-CN" altLang="en-US"/>
              </a:p>
            </p:txBody>
          </p:sp>
          <p:sp>
            <p:nvSpPr>
              <p:cNvPr id="63" name="Line 15"/>
              <p:cNvSpPr>
                <a:spLocks noChangeShapeType="1"/>
              </p:cNvSpPr>
              <p:nvPr/>
            </p:nvSpPr>
            <p:spPr bwMode="auto">
              <a:xfrm>
                <a:off x="665" y="1715"/>
                <a:ext cx="0" cy="722"/>
              </a:xfrm>
              <a:prstGeom prst="line">
                <a:avLst/>
              </a:prstGeom>
              <a:noFill/>
              <a:ln w="12700">
                <a:solidFill>
                  <a:srgbClr val="000000"/>
                </a:solidFill>
                <a:round/>
                <a:headEnd/>
                <a:tailEnd/>
              </a:ln>
            </p:spPr>
            <p:txBody>
              <a:bodyPr/>
              <a:lstStyle/>
              <a:p>
                <a:endParaRPr lang="zh-CN" altLang="en-US"/>
              </a:p>
            </p:txBody>
          </p:sp>
          <p:sp>
            <p:nvSpPr>
              <p:cNvPr id="64" name="Line 17"/>
              <p:cNvSpPr>
                <a:spLocks noChangeShapeType="1"/>
              </p:cNvSpPr>
              <p:nvPr/>
            </p:nvSpPr>
            <p:spPr bwMode="auto">
              <a:xfrm>
                <a:off x="613" y="1895"/>
                <a:ext cx="1" cy="362"/>
              </a:xfrm>
              <a:prstGeom prst="line">
                <a:avLst/>
              </a:prstGeom>
              <a:noFill/>
              <a:ln w="12700">
                <a:solidFill>
                  <a:srgbClr val="000000"/>
                </a:solidFill>
                <a:round/>
                <a:headEnd/>
                <a:tailEnd/>
              </a:ln>
            </p:spPr>
            <p:txBody>
              <a:bodyPr/>
              <a:lstStyle/>
              <a:p>
                <a:endParaRPr lang="zh-CN" altLang="en-US"/>
              </a:p>
            </p:txBody>
          </p:sp>
          <p:sp>
            <p:nvSpPr>
              <p:cNvPr id="65" name="Line 18"/>
              <p:cNvSpPr>
                <a:spLocks noChangeShapeType="1"/>
              </p:cNvSpPr>
              <p:nvPr/>
            </p:nvSpPr>
            <p:spPr bwMode="auto">
              <a:xfrm>
                <a:off x="304" y="1895"/>
                <a:ext cx="309" cy="1"/>
              </a:xfrm>
              <a:prstGeom prst="line">
                <a:avLst/>
              </a:prstGeom>
              <a:noFill/>
              <a:ln w="12700">
                <a:solidFill>
                  <a:srgbClr val="000000"/>
                </a:solidFill>
                <a:round/>
                <a:headEnd/>
                <a:tailEnd/>
              </a:ln>
            </p:spPr>
            <p:txBody>
              <a:bodyPr/>
              <a:lstStyle/>
              <a:p>
                <a:endParaRPr lang="zh-CN" altLang="en-US"/>
              </a:p>
            </p:txBody>
          </p:sp>
          <p:sp>
            <p:nvSpPr>
              <p:cNvPr id="66" name="Line 19"/>
              <p:cNvSpPr>
                <a:spLocks noChangeShapeType="1"/>
              </p:cNvSpPr>
              <p:nvPr/>
            </p:nvSpPr>
            <p:spPr bwMode="auto">
              <a:xfrm>
                <a:off x="304" y="2257"/>
                <a:ext cx="309" cy="1"/>
              </a:xfrm>
              <a:prstGeom prst="line">
                <a:avLst/>
              </a:prstGeom>
              <a:noFill/>
              <a:ln w="12700">
                <a:solidFill>
                  <a:srgbClr val="000000"/>
                </a:solidFill>
                <a:round/>
                <a:headEnd/>
                <a:tailEnd/>
              </a:ln>
            </p:spPr>
            <p:txBody>
              <a:bodyPr/>
              <a:lstStyle/>
              <a:p>
                <a:endParaRPr lang="zh-CN" altLang="en-US"/>
              </a:p>
            </p:txBody>
          </p:sp>
          <p:sp>
            <p:nvSpPr>
              <p:cNvPr id="67" name="Line 20"/>
              <p:cNvSpPr>
                <a:spLocks noChangeShapeType="1"/>
              </p:cNvSpPr>
              <p:nvPr/>
            </p:nvSpPr>
            <p:spPr bwMode="auto">
              <a:xfrm>
                <a:off x="613" y="1926"/>
                <a:ext cx="52" cy="0"/>
              </a:xfrm>
              <a:prstGeom prst="line">
                <a:avLst/>
              </a:prstGeom>
              <a:noFill/>
              <a:ln w="12700">
                <a:solidFill>
                  <a:srgbClr val="000000"/>
                </a:solidFill>
                <a:round/>
                <a:headEnd/>
                <a:tailEnd/>
              </a:ln>
            </p:spPr>
            <p:txBody>
              <a:bodyPr/>
              <a:lstStyle/>
              <a:p>
                <a:endParaRPr lang="zh-CN" altLang="en-US"/>
              </a:p>
            </p:txBody>
          </p:sp>
          <p:sp>
            <p:nvSpPr>
              <p:cNvPr id="68" name="Line 21"/>
              <p:cNvSpPr>
                <a:spLocks noChangeShapeType="1"/>
              </p:cNvSpPr>
              <p:nvPr/>
            </p:nvSpPr>
            <p:spPr bwMode="auto">
              <a:xfrm>
                <a:off x="613" y="2227"/>
                <a:ext cx="52" cy="0"/>
              </a:xfrm>
              <a:prstGeom prst="line">
                <a:avLst/>
              </a:prstGeom>
              <a:noFill/>
              <a:ln w="12700">
                <a:solidFill>
                  <a:srgbClr val="000000"/>
                </a:solidFill>
                <a:round/>
                <a:headEnd/>
                <a:tailEnd/>
              </a:ln>
            </p:spPr>
            <p:txBody>
              <a:bodyPr/>
              <a:lstStyle/>
              <a:p>
                <a:endParaRPr lang="zh-CN" altLang="en-US"/>
              </a:p>
            </p:txBody>
          </p:sp>
          <p:sp>
            <p:nvSpPr>
              <p:cNvPr id="69" name="Freeform 22"/>
              <p:cNvSpPr>
                <a:spLocks/>
              </p:cNvSpPr>
              <p:nvPr/>
            </p:nvSpPr>
            <p:spPr bwMode="auto">
              <a:xfrm>
                <a:off x="273" y="1895"/>
                <a:ext cx="31" cy="181"/>
              </a:xfrm>
              <a:custGeom>
                <a:avLst/>
                <a:gdLst/>
                <a:ahLst/>
                <a:cxnLst>
                  <a:cxn ang="0">
                    <a:pos x="182" y="0"/>
                  </a:cxn>
                  <a:cxn ang="0">
                    <a:pos x="169" y="14"/>
                  </a:cxn>
                  <a:cxn ang="0">
                    <a:pos x="157" y="29"/>
                  </a:cxn>
                  <a:cxn ang="0">
                    <a:pos x="144" y="44"/>
                  </a:cxn>
                  <a:cxn ang="0">
                    <a:pos x="132" y="58"/>
                  </a:cxn>
                  <a:cxn ang="0">
                    <a:pos x="122" y="73"/>
                  </a:cxn>
                  <a:cxn ang="0">
                    <a:pos x="111" y="89"/>
                  </a:cxn>
                  <a:cxn ang="0">
                    <a:pos x="101" y="105"/>
                  </a:cxn>
                  <a:cxn ang="0">
                    <a:pos x="90" y="121"/>
                  </a:cxn>
                  <a:cxn ang="0">
                    <a:pos x="82" y="137"/>
                  </a:cxn>
                  <a:cxn ang="0">
                    <a:pos x="73" y="154"/>
                  </a:cxn>
                  <a:cxn ang="0">
                    <a:pos x="64" y="171"/>
                  </a:cxn>
                  <a:cxn ang="0">
                    <a:pos x="57" y="189"/>
                  </a:cxn>
                  <a:cxn ang="0">
                    <a:pos x="49" y="205"/>
                  </a:cxn>
                  <a:cxn ang="0">
                    <a:pos x="42" y="223"/>
                  </a:cxn>
                  <a:cxn ang="0">
                    <a:pos x="36" y="241"/>
                  </a:cxn>
                  <a:cxn ang="0">
                    <a:pos x="30" y="259"/>
                  </a:cxn>
                  <a:cxn ang="0">
                    <a:pos x="24" y="277"/>
                  </a:cxn>
                  <a:cxn ang="0">
                    <a:pos x="20" y="296"/>
                  </a:cxn>
                  <a:cxn ang="0">
                    <a:pos x="16" y="314"/>
                  </a:cxn>
                  <a:cxn ang="0">
                    <a:pos x="12" y="333"/>
                  </a:cxn>
                  <a:cxn ang="0">
                    <a:pos x="9" y="351"/>
                  </a:cxn>
                  <a:cxn ang="0">
                    <a:pos x="5" y="369"/>
                  </a:cxn>
                  <a:cxn ang="0">
                    <a:pos x="3" y="388"/>
                  </a:cxn>
                  <a:cxn ang="0">
                    <a:pos x="2" y="407"/>
                  </a:cxn>
                  <a:cxn ang="0">
                    <a:pos x="1" y="426"/>
                  </a:cxn>
                  <a:cxn ang="0">
                    <a:pos x="0" y="445"/>
                  </a:cxn>
                  <a:cxn ang="0">
                    <a:pos x="0" y="464"/>
                  </a:cxn>
                  <a:cxn ang="0">
                    <a:pos x="1" y="483"/>
                  </a:cxn>
                  <a:cxn ang="0">
                    <a:pos x="2" y="502"/>
                  </a:cxn>
                  <a:cxn ang="0">
                    <a:pos x="3" y="521"/>
                  </a:cxn>
                  <a:cxn ang="0">
                    <a:pos x="5" y="540"/>
                  </a:cxn>
                  <a:cxn ang="0">
                    <a:pos x="9" y="558"/>
                  </a:cxn>
                  <a:cxn ang="0">
                    <a:pos x="12" y="577"/>
                  </a:cxn>
                  <a:cxn ang="0">
                    <a:pos x="16" y="595"/>
                  </a:cxn>
                  <a:cxn ang="0">
                    <a:pos x="20" y="614"/>
                  </a:cxn>
                  <a:cxn ang="0">
                    <a:pos x="24" y="632"/>
                  </a:cxn>
                  <a:cxn ang="0">
                    <a:pos x="30" y="650"/>
                  </a:cxn>
                  <a:cxn ang="0">
                    <a:pos x="36" y="668"/>
                  </a:cxn>
                  <a:cxn ang="0">
                    <a:pos x="42" y="686"/>
                  </a:cxn>
                  <a:cxn ang="0">
                    <a:pos x="49" y="703"/>
                  </a:cxn>
                  <a:cxn ang="0">
                    <a:pos x="57" y="721"/>
                  </a:cxn>
                  <a:cxn ang="0">
                    <a:pos x="64" y="738"/>
                  </a:cxn>
                  <a:cxn ang="0">
                    <a:pos x="73" y="755"/>
                  </a:cxn>
                  <a:cxn ang="0">
                    <a:pos x="82" y="772"/>
                  </a:cxn>
                  <a:cxn ang="0">
                    <a:pos x="90" y="789"/>
                  </a:cxn>
                  <a:cxn ang="0">
                    <a:pos x="101" y="804"/>
                  </a:cxn>
                  <a:cxn ang="0">
                    <a:pos x="111" y="820"/>
                  </a:cxn>
                  <a:cxn ang="0">
                    <a:pos x="122" y="836"/>
                  </a:cxn>
                  <a:cxn ang="0">
                    <a:pos x="132" y="852"/>
                  </a:cxn>
                  <a:cxn ang="0">
                    <a:pos x="144" y="866"/>
                  </a:cxn>
                  <a:cxn ang="0">
                    <a:pos x="157" y="881"/>
                  </a:cxn>
                  <a:cxn ang="0">
                    <a:pos x="169" y="895"/>
                  </a:cxn>
                  <a:cxn ang="0">
                    <a:pos x="182" y="908"/>
                  </a:cxn>
                </a:cxnLst>
                <a:rect l="0" t="0" r="r" b="b"/>
                <a:pathLst>
                  <a:path w="182" h="908">
                    <a:moveTo>
                      <a:pt x="182" y="0"/>
                    </a:moveTo>
                    <a:lnTo>
                      <a:pt x="169" y="14"/>
                    </a:lnTo>
                    <a:lnTo>
                      <a:pt x="157" y="29"/>
                    </a:lnTo>
                    <a:lnTo>
                      <a:pt x="144" y="44"/>
                    </a:lnTo>
                    <a:lnTo>
                      <a:pt x="132" y="58"/>
                    </a:lnTo>
                    <a:lnTo>
                      <a:pt x="122" y="73"/>
                    </a:lnTo>
                    <a:lnTo>
                      <a:pt x="111" y="89"/>
                    </a:lnTo>
                    <a:lnTo>
                      <a:pt x="101" y="105"/>
                    </a:lnTo>
                    <a:lnTo>
                      <a:pt x="90" y="121"/>
                    </a:lnTo>
                    <a:lnTo>
                      <a:pt x="82" y="137"/>
                    </a:lnTo>
                    <a:lnTo>
                      <a:pt x="73" y="154"/>
                    </a:lnTo>
                    <a:lnTo>
                      <a:pt x="64" y="171"/>
                    </a:lnTo>
                    <a:lnTo>
                      <a:pt x="57" y="189"/>
                    </a:lnTo>
                    <a:lnTo>
                      <a:pt x="49" y="205"/>
                    </a:lnTo>
                    <a:lnTo>
                      <a:pt x="42" y="223"/>
                    </a:lnTo>
                    <a:lnTo>
                      <a:pt x="36" y="241"/>
                    </a:lnTo>
                    <a:lnTo>
                      <a:pt x="30" y="259"/>
                    </a:lnTo>
                    <a:lnTo>
                      <a:pt x="24" y="277"/>
                    </a:lnTo>
                    <a:lnTo>
                      <a:pt x="20" y="296"/>
                    </a:lnTo>
                    <a:lnTo>
                      <a:pt x="16" y="314"/>
                    </a:lnTo>
                    <a:lnTo>
                      <a:pt x="12" y="333"/>
                    </a:lnTo>
                    <a:lnTo>
                      <a:pt x="9" y="351"/>
                    </a:lnTo>
                    <a:lnTo>
                      <a:pt x="5" y="369"/>
                    </a:lnTo>
                    <a:lnTo>
                      <a:pt x="3" y="388"/>
                    </a:lnTo>
                    <a:lnTo>
                      <a:pt x="2" y="407"/>
                    </a:lnTo>
                    <a:lnTo>
                      <a:pt x="1" y="426"/>
                    </a:lnTo>
                    <a:lnTo>
                      <a:pt x="0" y="445"/>
                    </a:lnTo>
                    <a:lnTo>
                      <a:pt x="0" y="464"/>
                    </a:lnTo>
                    <a:lnTo>
                      <a:pt x="1" y="483"/>
                    </a:lnTo>
                    <a:lnTo>
                      <a:pt x="2" y="502"/>
                    </a:lnTo>
                    <a:lnTo>
                      <a:pt x="3" y="521"/>
                    </a:lnTo>
                    <a:lnTo>
                      <a:pt x="5" y="540"/>
                    </a:lnTo>
                    <a:lnTo>
                      <a:pt x="9" y="558"/>
                    </a:lnTo>
                    <a:lnTo>
                      <a:pt x="12" y="577"/>
                    </a:lnTo>
                    <a:lnTo>
                      <a:pt x="16" y="595"/>
                    </a:lnTo>
                    <a:lnTo>
                      <a:pt x="20" y="614"/>
                    </a:lnTo>
                    <a:lnTo>
                      <a:pt x="24" y="632"/>
                    </a:lnTo>
                    <a:lnTo>
                      <a:pt x="30" y="650"/>
                    </a:lnTo>
                    <a:lnTo>
                      <a:pt x="36" y="668"/>
                    </a:lnTo>
                    <a:lnTo>
                      <a:pt x="42" y="686"/>
                    </a:lnTo>
                    <a:lnTo>
                      <a:pt x="49" y="703"/>
                    </a:lnTo>
                    <a:lnTo>
                      <a:pt x="57" y="721"/>
                    </a:lnTo>
                    <a:lnTo>
                      <a:pt x="64" y="738"/>
                    </a:lnTo>
                    <a:lnTo>
                      <a:pt x="73" y="755"/>
                    </a:lnTo>
                    <a:lnTo>
                      <a:pt x="82" y="772"/>
                    </a:lnTo>
                    <a:lnTo>
                      <a:pt x="90" y="789"/>
                    </a:lnTo>
                    <a:lnTo>
                      <a:pt x="101" y="804"/>
                    </a:lnTo>
                    <a:lnTo>
                      <a:pt x="111" y="820"/>
                    </a:lnTo>
                    <a:lnTo>
                      <a:pt x="122" y="836"/>
                    </a:lnTo>
                    <a:lnTo>
                      <a:pt x="132" y="852"/>
                    </a:lnTo>
                    <a:lnTo>
                      <a:pt x="144" y="866"/>
                    </a:lnTo>
                    <a:lnTo>
                      <a:pt x="157" y="881"/>
                    </a:lnTo>
                    <a:lnTo>
                      <a:pt x="169" y="895"/>
                    </a:lnTo>
                    <a:lnTo>
                      <a:pt x="182" y="908"/>
                    </a:lnTo>
                  </a:path>
                </a:pathLst>
              </a:custGeom>
              <a:noFill/>
              <a:ln w="6350">
                <a:solidFill>
                  <a:srgbClr val="000000"/>
                </a:solidFill>
                <a:prstDash val="solid"/>
                <a:round/>
                <a:headEnd/>
                <a:tailEnd/>
              </a:ln>
            </p:spPr>
            <p:txBody>
              <a:bodyPr/>
              <a:lstStyle/>
              <a:p>
                <a:endParaRPr lang="zh-CN" altLang="en-US"/>
              </a:p>
            </p:txBody>
          </p:sp>
          <p:sp>
            <p:nvSpPr>
              <p:cNvPr id="70" name="Freeform 23"/>
              <p:cNvSpPr>
                <a:spLocks/>
              </p:cNvSpPr>
              <p:nvPr/>
            </p:nvSpPr>
            <p:spPr bwMode="auto">
              <a:xfrm>
                <a:off x="304" y="2076"/>
                <a:ext cx="31" cy="181"/>
              </a:xfrm>
              <a:custGeom>
                <a:avLst/>
                <a:gdLst/>
                <a:ahLst/>
                <a:cxnLst>
                  <a:cxn ang="0">
                    <a:pos x="0" y="909"/>
                  </a:cxn>
                  <a:cxn ang="0">
                    <a:pos x="12" y="896"/>
                  </a:cxn>
                  <a:cxn ang="0">
                    <a:pos x="25" y="881"/>
                  </a:cxn>
                  <a:cxn ang="0">
                    <a:pos x="36" y="866"/>
                  </a:cxn>
                  <a:cxn ang="0">
                    <a:pos x="48" y="852"/>
                  </a:cxn>
                  <a:cxn ang="0">
                    <a:pos x="60" y="836"/>
                  </a:cxn>
                  <a:cxn ang="0">
                    <a:pos x="70" y="821"/>
                  </a:cxn>
                  <a:cxn ang="0">
                    <a:pos x="81" y="804"/>
                  </a:cxn>
                  <a:cxn ang="0">
                    <a:pos x="90" y="789"/>
                  </a:cxn>
                  <a:cxn ang="0">
                    <a:pos x="99" y="772"/>
                  </a:cxn>
                  <a:cxn ang="0">
                    <a:pos x="109" y="756"/>
                  </a:cxn>
                  <a:cxn ang="0">
                    <a:pos x="117" y="738"/>
                  </a:cxn>
                  <a:cxn ang="0">
                    <a:pos x="125" y="721"/>
                  </a:cxn>
                  <a:cxn ang="0">
                    <a:pos x="132" y="704"/>
                  </a:cxn>
                  <a:cxn ang="0">
                    <a:pos x="139" y="687"/>
                  </a:cxn>
                  <a:cxn ang="0">
                    <a:pos x="146" y="669"/>
                  </a:cxn>
                  <a:cxn ang="0">
                    <a:pos x="151" y="651"/>
                  </a:cxn>
                  <a:cxn ang="0">
                    <a:pos x="156" y="632"/>
                  </a:cxn>
                  <a:cxn ang="0">
                    <a:pos x="161" y="614"/>
                  </a:cxn>
                  <a:cxn ang="0">
                    <a:pos x="166" y="596"/>
                  </a:cxn>
                  <a:cxn ang="0">
                    <a:pos x="170" y="577"/>
                  </a:cxn>
                  <a:cxn ang="0">
                    <a:pos x="173" y="558"/>
                  </a:cxn>
                  <a:cxn ang="0">
                    <a:pos x="175" y="539"/>
                  </a:cxn>
                  <a:cxn ang="0">
                    <a:pos x="178" y="521"/>
                  </a:cxn>
                  <a:cxn ang="0">
                    <a:pos x="179" y="503"/>
                  </a:cxn>
                  <a:cxn ang="0">
                    <a:pos x="180" y="484"/>
                  </a:cxn>
                  <a:cxn ang="0">
                    <a:pos x="181" y="465"/>
                  </a:cxn>
                  <a:cxn ang="0">
                    <a:pos x="181" y="446"/>
                  </a:cxn>
                  <a:cxn ang="0">
                    <a:pos x="180" y="427"/>
                  </a:cxn>
                  <a:cxn ang="0">
                    <a:pos x="179" y="408"/>
                  </a:cxn>
                  <a:cxn ang="0">
                    <a:pos x="178" y="389"/>
                  </a:cxn>
                  <a:cxn ang="0">
                    <a:pos x="175" y="370"/>
                  </a:cxn>
                  <a:cxn ang="0">
                    <a:pos x="173" y="351"/>
                  </a:cxn>
                  <a:cxn ang="0">
                    <a:pos x="170" y="332"/>
                  </a:cxn>
                  <a:cxn ang="0">
                    <a:pos x="166" y="315"/>
                  </a:cxn>
                  <a:cxn ang="0">
                    <a:pos x="161" y="296"/>
                  </a:cxn>
                  <a:cxn ang="0">
                    <a:pos x="156" y="278"/>
                  </a:cxn>
                  <a:cxn ang="0">
                    <a:pos x="151" y="260"/>
                  </a:cxn>
                  <a:cxn ang="0">
                    <a:pos x="146" y="241"/>
                  </a:cxn>
                  <a:cxn ang="0">
                    <a:pos x="139" y="223"/>
                  </a:cxn>
                  <a:cxn ang="0">
                    <a:pos x="132" y="206"/>
                  </a:cxn>
                  <a:cxn ang="0">
                    <a:pos x="125" y="188"/>
                  </a:cxn>
                  <a:cxn ang="0">
                    <a:pos x="117" y="172"/>
                  </a:cxn>
                  <a:cxn ang="0">
                    <a:pos x="109" y="155"/>
                  </a:cxn>
                  <a:cxn ang="0">
                    <a:pos x="99" y="138"/>
                  </a:cxn>
                  <a:cxn ang="0">
                    <a:pos x="90" y="121"/>
                  </a:cxn>
                  <a:cxn ang="0">
                    <a:pos x="81" y="105"/>
                  </a:cxn>
                  <a:cxn ang="0">
                    <a:pos x="70" y="90"/>
                  </a:cxn>
                  <a:cxn ang="0">
                    <a:pos x="60" y="74"/>
                  </a:cxn>
                  <a:cxn ang="0">
                    <a:pos x="48" y="58"/>
                  </a:cxn>
                  <a:cxn ang="0">
                    <a:pos x="36" y="43"/>
                  </a:cxn>
                  <a:cxn ang="0">
                    <a:pos x="25" y="29"/>
                  </a:cxn>
                  <a:cxn ang="0">
                    <a:pos x="12" y="15"/>
                  </a:cxn>
                  <a:cxn ang="0">
                    <a:pos x="0" y="0"/>
                  </a:cxn>
                </a:cxnLst>
                <a:rect l="0" t="0" r="r" b="b"/>
                <a:pathLst>
                  <a:path w="181" h="909">
                    <a:moveTo>
                      <a:pt x="0" y="909"/>
                    </a:moveTo>
                    <a:lnTo>
                      <a:pt x="12" y="896"/>
                    </a:lnTo>
                    <a:lnTo>
                      <a:pt x="25" y="881"/>
                    </a:lnTo>
                    <a:lnTo>
                      <a:pt x="36" y="866"/>
                    </a:lnTo>
                    <a:lnTo>
                      <a:pt x="48" y="852"/>
                    </a:lnTo>
                    <a:lnTo>
                      <a:pt x="60" y="836"/>
                    </a:lnTo>
                    <a:lnTo>
                      <a:pt x="70" y="821"/>
                    </a:lnTo>
                    <a:lnTo>
                      <a:pt x="81" y="804"/>
                    </a:lnTo>
                    <a:lnTo>
                      <a:pt x="90" y="789"/>
                    </a:lnTo>
                    <a:lnTo>
                      <a:pt x="99" y="772"/>
                    </a:lnTo>
                    <a:lnTo>
                      <a:pt x="109" y="756"/>
                    </a:lnTo>
                    <a:lnTo>
                      <a:pt x="117" y="738"/>
                    </a:lnTo>
                    <a:lnTo>
                      <a:pt x="125" y="721"/>
                    </a:lnTo>
                    <a:lnTo>
                      <a:pt x="132" y="704"/>
                    </a:lnTo>
                    <a:lnTo>
                      <a:pt x="139" y="687"/>
                    </a:lnTo>
                    <a:lnTo>
                      <a:pt x="146" y="669"/>
                    </a:lnTo>
                    <a:lnTo>
                      <a:pt x="151" y="651"/>
                    </a:lnTo>
                    <a:lnTo>
                      <a:pt x="156" y="632"/>
                    </a:lnTo>
                    <a:lnTo>
                      <a:pt x="161" y="614"/>
                    </a:lnTo>
                    <a:lnTo>
                      <a:pt x="166" y="596"/>
                    </a:lnTo>
                    <a:lnTo>
                      <a:pt x="170" y="577"/>
                    </a:lnTo>
                    <a:lnTo>
                      <a:pt x="173" y="558"/>
                    </a:lnTo>
                    <a:lnTo>
                      <a:pt x="175" y="539"/>
                    </a:lnTo>
                    <a:lnTo>
                      <a:pt x="178" y="521"/>
                    </a:lnTo>
                    <a:lnTo>
                      <a:pt x="179" y="503"/>
                    </a:lnTo>
                    <a:lnTo>
                      <a:pt x="180" y="484"/>
                    </a:lnTo>
                    <a:lnTo>
                      <a:pt x="181" y="465"/>
                    </a:lnTo>
                    <a:lnTo>
                      <a:pt x="181" y="446"/>
                    </a:lnTo>
                    <a:lnTo>
                      <a:pt x="180" y="427"/>
                    </a:lnTo>
                    <a:lnTo>
                      <a:pt x="179" y="408"/>
                    </a:lnTo>
                    <a:lnTo>
                      <a:pt x="178" y="389"/>
                    </a:lnTo>
                    <a:lnTo>
                      <a:pt x="175" y="370"/>
                    </a:lnTo>
                    <a:lnTo>
                      <a:pt x="173" y="351"/>
                    </a:lnTo>
                    <a:lnTo>
                      <a:pt x="170" y="332"/>
                    </a:lnTo>
                    <a:lnTo>
                      <a:pt x="166" y="315"/>
                    </a:lnTo>
                    <a:lnTo>
                      <a:pt x="161" y="296"/>
                    </a:lnTo>
                    <a:lnTo>
                      <a:pt x="156" y="278"/>
                    </a:lnTo>
                    <a:lnTo>
                      <a:pt x="151" y="260"/>
                    </a:lnTo>
                    <a:lnTo>
                      <a:pt x="146" y="241"/>
                    </a:lnTo>
                    <a:lnTo>
                      <a:pt x="139" y="223"/>
                    </a:lnTo>
                    <a:lnTo>
                      <a:pt x="132" y="206"/>
                    </a:lnTo>
                    <a:lnTo>
                      <a:pt x="125" y="188"/>
                    </a:lnTo>
                    <a:lnTo>
                      <a:pt x="117" y="172"/>
                    </a:lnTo>
                    <a:lnTo>
                      <a:pt x="109" y="155"/>
                    </a:lnTo>
                    <a:lnTo>
                      <a:pt x="99" y="138"/>
                    </a:lnTo>
                    <a:lnTo>
                      <a:pt x="90" y="121"/>
                    </a:lnTo>
                    <a:lnTo>
                      <a:pt x="81" y="105"/>
                    </a:lnTo>
                    <a:lnTo>
                      <a:pt x="70" y="90"/>
                    </a:lnTo>
                    <a:lnTo>
                      <a:pt x="60" y="74"/>
                    </a:lnTo>
                    <a:lnTo>
                      <a:pt x="48" y="58"/>
                    </a:lnTo>
                    <a:lnTo>
                      <a:pt x="36" y="43"/>
                    </a:lnTo>
                    <a:lnTo>
                      <a:pt x="25" y="29"/>
                    </a:lnTo>
                    <a:lnTo>
                      <a:pt x="12" y="15"/>
                    </a:lnTo>
                    <a:lnTo>
                      <a:pt x="0" y="0"/>
                    </a:lnTo>
                  </a:path>
                </a:pathLst>
              </a:custGeom>
              <a:noFill/>
              <a:ln w="6350">
                <a:solidFill>
                  <a:srgbClr val="000000"/>
                </a:solidFill>
                <a:prstDash val="solid"/>
                <a:round/>
                <a:headEnd/>
                <a:tailEnd/>
              </a:ln>
            </p:spPr>
            <p:txBody>
              <a:bodyPr/>
              <a:lstStyle/>
              <a:p>
                <a:endParaRPr lang="zh-CN" altLang="en-US"/>
              </a:p>
            </p:txBody>
          </p:sp>
          <p:sp>
            <p:nvSpPr>
              <p:cNvPr id="71" name="Freeform 24"/>
              <p:cNvSpPr>
                <a:spLocks/>
              </p:cNvSpPr>
              <p:nvPr/>
            </p:nvSpPr>
            <p:spPr bwMode="auto">
              <a:xfrm>
                <a:off x="273" y="2076"/>
                <a:ext cx="31" cy="181"/>
              </a:xfrm>
              <a:custGeom>
                <a:avLst/>
                <a:gdLst/>
                <a:ahLst/>
                <a:cxnLst>
                  <a:cxn ang="0">
                    <a:pos x="182" y="0"/>
                  </a:cxn>
                  <a:cxn ang="0">
                    <a:pos x="169" y="15"/>
                  </a:cxn>
                  <a:cxn ang="0">
                    <a:pos x="157" y="29"/>
                  </a:cxn>
                  <a:cxn ang="0">
                    <a:pos x="144" y="43"/>
                  </a:cxn>
                  <a:cxn ang="0">
                    <a:pos x="132" y="58"/>
                  </a:cxn>
                  <a:cxn ang="0">
                    <a:pos x="122" y="74"/>
                  </a:cxn>
                  <a:cxn ang="0">
                    <a:pos x="111" y="90"/>
                  </a:cxn>
                  <a:cxn ang="0">
                    <a:pos x="101" y="105"/>
                  </a:cxn>
                  <a:cxn ang="0">
                    <a:pos x="90" y="121"/>
                  </a:cxn>
                  <a:cxn ang="0">
                    <a:pos x="82" y="138"/>
                  </a:cxn>
                  <a:cxn ang="0">
                    <a:pos x="73" y="155"/>
                  </a:cxn>
                  <a:cxn ang="0">
                    <a:pos x="64" y="172"/>
                  </a:cxn>
                  <a:cxn ang="0">
                    <a:pos x="57" y="188"/>
                  </a:cxn>
                  <a:cxn ang="0">
                    <a:pos x="49" y="206"/>
                  </a:cxn>
                  <a:cxn ang="0">
                    <a:pos x="42" y="223"/>
                  </a:cxn>
                  <a:cxn ang="0">
                    <a:pos x="36" y="241"/>
                  </a:cxn>
                  <a:cxn ang="0">
                    <a:pos x="30" y="260"/>
                  </a:cxn>
                  <a:cxn ang="0">
                    <a:pos x="24" y="278"/>
                  </a:cxn>
                  <a:cxn ang="0">
                    <a:pos x="20" y="296"/>
                  </a:cxn>
                  <a:cxn ang="0">
                    <a:pos x="16" y="315"/>
                  </a:cxn>
                  <a:cxn ang="0">
                    <a:pos x="12" y="332"/>
                  </a:cxn>
                  <a:cxn ang="0">
                    <a:pos x="9" y="351"/>
                  </a:cxn>
                  <a:cxn ang="0">
                    <a:pos x="5" y="370"/>
                  </a:cxn>
                  <a:cxn ang="0">
                    <a:pos x="3" y="389"/>
                  </a:cxn>
                  <a:cxn ang="0">
                    <a:pos x="2" y="408"/>
                  </a:cxn>
                  <a:cxn ang="0">
                    <a:pos x="1" y="427"/>
                  </a:cxn>
                  <a:cxn ang="0">
                    <a:pos x="0" y="446"/>
                  </a:cxn>
                  <a:cxn ang="0">
                    <a:pos x="0" y="465"/>
                  </a:cxn>
                  <a:cxn ang="0">
                    <a:pos x="1" y="484"/>
                  </a:cxn>
                  <a:cxn ang="0">
                    <a:pos x="2" y="503"/>
                  </a:cxn>
                  <a:cxn ang="0">
                    <a:pos x="3" y="521"/>
                  </a:cxn>
                  <a:cxn ang="0">
                    <a:pos x="5" y="539"/>
                  </a:cxn>
                  <a:cxn ang="0">
                    <a:pos x="9" y="558"/>
                  </a:cxn>
                  <a:cxn ang="0">
                    <a:pos x="12" y="577"/>
                  </a:cxn>
                  <a:cxn ang="0">
                    <a:pos x="16" y="596"/>
                  </a:cxn>
                  <a:cxn ang="0">
                    <a:pos x="20" y="614"/>
                  </a:cxn>
                  <a:cxn ang="0">
                    <a:pos x="24" y="632"/>
                  </a:cxn>
                  <a:cxn ang="0">
                    <a:pos x="30" y="651"/>
                  </a:cxn>
                  <a:cxn ang="0">
                    <a:pos x="36" y="669"/>
                  </a:cxn>
                  <a:cxn ang="0">
                    <a:pos x="42" y="687"/>
                  </a:cxn>
                  <a:cxn ang="0">
                    <a:pos x="49" y="704"/>
                  </a:cxn>
                  <a:cxn ang="0">
                    <a:pos x="57" y="721"/>
                  </a:cxn>
                  <a:cxn ang="0">
                    <a:pos x="64" y="738"/>
                  </a:cxn>
                  <a:cxn ang="0">
                    <a:pos x="73" y="756"/>
                  </a:cxn>
                  <a:cxn ang="0">
                    <a:pos x="82" y="772"/>
                  </a:cxn>
                  <a:cxn ang="0">
                    <a:pos x="90" y="789"/>
                  </a:cxn>
                  <a:cxn ang="0">
                    <a:pos x="101" y="804"/>
                  </a:cxn>
                  <a:cxn ang="0">
                    <a:pos x="111" y="821"/>
                  </a:cxn>
                  <a:cxn ang="0">
                    <a:pos x="122" y="836"/>
                  </a:cxn>
                  <a:cxn ang="0">
                    <a:pos x="132" y="852"/>
                  </a:cxn>
                  <a:cxn ang="0">
                    <a:pos x="144" y="866"/>
                  </a:cxn>
                  <a:cxn ang="0">
                    <a:pos x="157" y="881"/>
                  </a:cxn>
                  <a:cxn ang="0">
                    <a:pos x="169" y="896"/>
                  </a:cxn>
                  <a:cxn ang="0">
                    <a:pos x="182" y="909"/>
                  </a:cxn>
                </a:cxnLst>
                <a:rect l="0" t="0" r="r" b="b"/>
                <a:pathLst>
                  <a:path w="182" h="909">
                    <a:moveTo>
                      <a:pt x="182" y="0"/>
                    </a:moveTo>
                    <a:lnTo>
                      <a:pt x="169" y="15"/>
                    </a:lnTo>
                    <a:lnTo>
                      <a:pt x="157" y="29"/>
                    </a:lnTo>
                    <a:lnTo>
                      <a:pt x="144" y="43"/>
                    </a:lnTo>
                    <a:lnTo>
                      <a:pt x="132" y="58"/>
                    </a:lnTo>
                    <a:lnTo>
                      <a:pt x="122" y="74"/>
                    </a:lnTo>
                    <a:lnTo>
                      <a:pt x="111" y="90"/>
                    </a:lnTo>
                    <a:lnTo>
                      <a:pt x="101" y="105"/>
                    </a:lnTo>
                    <a:lnTo>
                      <a:pt x="90" y="121"/>
                    </a:lnTo>
                    <a:lnTo>
                      <a:pt x="82" y="138"/>
                    </a:lnTo>
                    <a:lnTo>
                      <a:pt x="73" y="155"/>
                    </a:lnTo>
                    <a:lnTo>
                      <a:pt x="64" y="172"/>
                    </a:lnTo>
                    <a:lnTo>
                      <a:pt x="57" y="188"/>
                    </a:lnTo>
                    <a:lnTo>
                      <a:pt x="49" y="206"/>
                    </a:lnTo>
                    <a:lnTo>
                      <a:pt x="42" y="223"/>
                    </a:lnTo>
                    <a:lnTo>
                      <a:pt x="36" y="241"/>
                    </a:lnTo>
                    <a:lnTo>
                      <a:pt x="30" y="260"/>
                    </a:lnTo>
                    <a:lnTo>
                      <a:pt x="24" y="278"/>
                    </a:lnTo>
                    <a:lnTo>
                      <a:pt x="20" y="296"/>
                    </a:lnTo>
                    <a:lnTo>
                      <a:pt x="16" y="315"/>
                    </a:lnTo>
                    <a:lnTo>
                      <a:pt x="12" y="332"/>
                    </a:lnTo>
                    <a:lnTo>
                      <a:pt x="9" y="351"/>
                    </a:lnTo>
                    <a:lnTo>
                      <a:pt x="5" y="370"/>
                    </a:lnTo>
                    <a:lnTo>
                      <a:pt x="3" y="389"/>
                    </a:lnTo>
                    <a:lnTo>
                      <a:pt x="2" y="408"/>
                    </a:lnTo>
                    <a:lnTo>
                      <a:pt x="1" y="427"/>
                    </a:lnTo>
                    <a:lnTo>
                      <a:pt x="0" y="446"/>
                    </a:lnTo>
                    <a:lnTo>
                      <a:pt x="0" y="465"/>
                    </a:lnTo>
                    <a:lnTo>
                      <a:pt x="1" y="484"/>
                    </a:lnTo>
                    <a:lnTo>
                      <a:pt x="2" y="503"/>
                    </a:lnTo>
                    <a:lnTo>
                      <a:pt x="3" y="521"/>
                    </a:lnTo>
                    <a:lnTo>
                      <a:pt x="5" y="539"/>
                    </a:lnTo>
                    <a:lnTo>
                      <a:pt x="9" y="558"/>
                    </a:lnTo>
                    <a:lnTo>
                      <a:pt x="12" y="577"/>
                    </a:lnTo>
                    <a:lnTo>
                      <a:pt x="16" y="596"/>
                    </a:lnTo>
                    <a:lnTo>
                      <a:pt x="20" y="614"/>
                    </a:lnTo>
                    <a:lnTo>
                      <a:pt x="24" y="632"/>
                    </a:lnTo>
                    <a:lnTo>
                      <a:pt x="30" y="651"/>
                    </a:lnTo>
                    <a:lnTo>
                      <a:pt x="36" y="669"/>
                    </a:lnTo>
                    <a:lnTo>
                      <a:pt x="42" y="687"/>
                    </a:lnTo>
                    <a:lnTo>
                      <a:pt x="49" y="704"/>
                    </a:lnTo>
                    <a:lnTo>
                      <a:pt x="57" y="721"/>
                    </a:lnTo>
                    <a:lnTo>
                      <a:pt x="64" y="738"/>
                    </a:lnTo>
                    <a:lnTo>
                      <a:pt x="73" y="756"/>
                    </a:lnTo>
                    <a:lnTo>
                      <a:pt x="82" y="772"/>
                    </a:lnTo>
                    <a:lnTo>
                      <a:pt x="90" y="789"/>
                    </a:lnTo>
                    <a:lnTo>
                      <a:pt x="101" y="804"/>
                    </a:lnTo>
                    <a:lnTo>
                      <a:pt x="111" y="821"/>
                    </a:lnTo>
                    <a:lnTo>
                      <a:pt x="122" y="836"/>
                    </a:lnTo>
                    <a:lnTo>
                      <a:pt x="132" y="852"/>
                    </a:lnTo>
                    <a:lnTo>
                      <a:pt x="144" y="866"/>
                    </a:lnTo>
                    <a:lnTo>
                      <a:pt x="157" y="881"/>
                    </a:lnTo>
                    <a:lnTo>
                      <a:pt x="169" y="896"/>
                    </a:lnTo>
                    <a:lnTo>
                      <a:pt x="182" y="909"/>
                    </a:lnTo>
                  </a:path>
                </a:pathLst>
              </a:custGeom>
              <a:noFill/>
              <a:ln w="6350">
                <a:solidFill>
                  <a:srgbClr val="000000"/>
                </a:solidFill>
                <a:prstDash val="solid"/>
                <a:round/>
                <a:headEnd/>
                <a:tailEnd/>
              </a:ln>
            </p:spPr>
            <p:txBody>
              <a:bodyPr/>
              <a:lstStyle/>
              <a:p>
                <a:endParaRPr lang="zh-CN" altLang="en-US"/>
              </a:p>
            </p:txBody>
          </p:sp>
          <p:sp>
            <p:nvSpPr>
              <p:cNvPr id="72" name="Line 75"/>
              <p:cNvSpPr>
                <a:spLocks noChangeShapeType="1"/>
              </p:cNvSpPr>
              <p:nvPr/>
            </p:nvSpPr>
            <p:spPr bwMode="auto">
              <a:xfrm flipH="1" flipV="1">
                <a:off x="273" y="2172"/>
                <a:ext cx="48" cy="56"/>
              </a:xfrm>
              <a:prstGeom prst="line">
                <a:avLst/>
              </a:prstGeom>
              <a:noFill/>
              <a:ln w="6350">
                <a:solidFill>
                  <a:srgbClr val="000000"/>
                </a:solidFill>
                <a:round/>
                <a:headEnd/>
                <a:tailEnd/>
              </a:ln>
            </p:spPr>
            <p:txBody>
              <a:bodyPr/>
              <a:lstStyle/>
              <a:p>
                <a:endParaRPr lang="zh-CN" altLang="en-US"/>
              </a:p>
            </p:txBody>
          </p:sp>
          <p:sp>
            <p:nvSpPr>
              <p:cNvPr id="73" name="Line 76"/>
              <p:cNvSpPr>
                <a:spLocks noChangeShapeType="1"/>
              </p:cNvSpPr>
              <p:nvPr/>
            </p:nvSpPr>
            <p:spPr bwMode="auto">
              <a:xfrm flipH="1" flipV="1">
                <a:off x="282" y="2115"/>
                <a:ext cx="53" cy="61"/>
              </a:xfrm>
              <a:prstGeom prst="line">
                <a:avLst/>
              </a:prstGeom>
              <a:noFill/>
              <a:ln w="6350">
                <a:solidFill>
                  <a:srgbClr val="000000"/>
                </a:solidFill>
                <a:round/>
                <a:headEnd/>
                <a:tailEnd/>
              </a:ln>
            </p:spPr>
            <p:txBody>
              <a:bodyPr/>
              <a:lstStyle/>
              <a:p>
                <a:endParaRPr lang="zh-CN" altLang="en-US"/>
              </a:p>
            </p:txBody>
          </p:sp>
          <p:sp>
            <p:nvSpPr>
              <p:cNvPr id="74" name="Line 87"/>
              <p:cNvSpPr>
                <a:spLocks noChangeShapeType="1"/>
              </p:cNvSpPr>
              <p:nvPr/>
            </p:nvSpPr>
            <p:spPr bwMode="auto">
              <a:xfrm>
                <a:off x="665" y="1719"/>
                <a:ext cx="540" cy="1"/>
              </a:xfrm>
              <a:prstGeom prst="line">
                <a:avLst/>
              </a:prstGeom>
              <a:noFill/>
              <a:ln w="6350">
                <a:solidFill>
                  <a:srgbClr val="000000"/>
                </a:solidFill>
                <a:round/>
                <a:headEnd/>
                <a:tailEnd/>
              </a:ln>
            </p:spPr>
            <p:txBody>
              <a:bodyPr/>
              <a:lstStyle/>
              <a:p>
                <a:endParaRPr lang="zh-CN" altLang="en-US"/>
              </a:p>
            </p:txBody>
          </p:sp>
          <p:sp>
            <p:nvSpPr>
              <p:cNvPr id="75" name="Line 88"/>
              <p:cNvSpPr>
                <a:spLocks noChangeShapeType="1"/>
              </p:cNvSpPr>
              <p:nvPr/>
            </p:nvSpPr>
            <p:spPr bwMode="auto">
              <a:xfrm>
                <a:off x="665" y="1725"/>
                <a:ext cx="540" cy="1"/>
              </a:xfrm>
              <a:prstGeom prst="line">
                <a:avLst/>
              </a:prstGeom>
              <a:noFill/>
              <a:ln w="6350">
                <a:solidFill>
                  <a:srgbClr val="000000"/>
                </a:solidFill>
                <a:round/>
                <a:headEnd/>
                <a:tailEnd/>
              </a:ln>
            </p:spPr>
            <p:txBody>
              <a:bodyPr/>
              <a:lstStyle/>
              <a:p>
                <a:endParaRPr lang="zh-CN" altLang="en-US"/>
              </a:p>
            </p:txBody>
          </p:sp>
          <p:sp>
            <p:nvSpPr>
              <p:cNvPr id="76" name="Line 89"/>
              <p:cNvSpPr>
                <a:spLocks noChangeShapeType="1"/>
              </p:cNvSpPr>
              <p:nvPr/>
            </p:nvSpPr>
            <p:spPr bwMode="auto">
              <a:xfrm>
                <a:off x="665" y="1732"/>
                <a:ext cx="540" cy="1"/>
              </a:xfrm>
              <a:prstGeom prst="line">
                <a:avLst/>
              </a:prstGeom>
              <a:noFill/>
              <a:ln w="6350">
                <a:solidFill>
                  <a:srgbClr val="000000"/>
                </a:solidFill>
                <a:round/>
                <a:headEnd/>
                <a:tailEnd/>
              </a:ln>
            </p:spPr>
            <p:txBody>
              <a:bodyPr/>
              <a:lstStyle/>
              <a:p>
                <a:endParaRPr lang="zh-CN" altLang="en-US"/>
              </a:p>
            </p:txBody>
          </p:sp>
          <p:sp>
            <p:nvSpPr>
              <p:cNvPr id="77" name="Line 90"/>
              <p:cNvSpPr>
                <a:spLocks noChangeShapeType="1"/>
              </p:cNvSpPr>
              <p:nvPr/>
            </p:nvSpPr>
            <p:spPr bwMode="auto">
              <a:xfrm>
                <a:off x="665" y="1744"/>
                <a:ext cx="540" cy="0"/>
              </a:xfrm>
              <a:prstGeom prst="line">
                <a:avLst/>
              </a:prstGeom>
              <a:noFill/>
              <a:ln w="6350">
                <a:solidFill>
                  <a:srgbClr val="000000"/>
                </a:solidFill>
                <a:round/>
                <a:headEnd/>
                <a:tailEnd/>
              </a:ln>
            </p:spPr>
            <p:txBody>
              <a:bodyPr/>
              <a:lstStyle/>
              <a:p>
                <a:endParaRPr lang="zh-CN" altLang="en-US"/>
              </a:p>
            </p:txBody>
          </p:sp>
          <p:sp>
            <p:nvSpPr>
              <p:cNvPr id="78" name="Line 91"/>
              <p:cNvSpPr>
                <a:spLocks noChangeShapeType="1"/>
              </p:cNvSpPr>
              <p:nvPr/>
            </p:nvSpPr>
            <p:spPr bwMode="auto">
              <a:xfrm>
                <a:off x="665" y="1756"/>
                <a:ext cx="540" cy="0"/>
              </a:xfrm>
              <a:prstGeom prst="line">
                <a:avLst/>
              </a:prstGeom>
              <a:noFill/>
              <a:ln w="6350">
                <a:solidFill>
                  <a:srgbClr val="000000"/>
                </a:solidFill>
                <a:round/>
                <a:headEnd/>
                <a:tailEnd/>
              </a:ln>
            </p:spPr>
            <p:txBody>
              <a:bodyPr/>
              <a:lstStyle/>
              <a:p>
                <a:endParaRPr lang="zh-CN" altLang="en-US"/>
              </a:p>
            </p:txBody>
          </p:sp>
          <p:sp>
            <p:nvSpPr>
              <p:cNvPr id="79" name="Line 92"/>
              <p:cNvSpPr>
                <a:spLocks noChangeShapeType="1"/>
              </p:cNvSpPr>
              <p:nvPr/>
            </p:nvSpPr>
            <p:spPr bwMode="auto">
              <a:xfrm>
                <a:off x="665" y="1767"/>
                <a:ext cx="540" cy="1"/>
              </a:xfrm>
              <a:prstGeom prst="line">
                <a:avLst/>
              </a:prstGeom>
              <a:noFill/>
              <a:ln w="6350">
                <a:solidFill>
                  <a:srgbClr val="000000"/>
                </a:solidFill>
                <a:round/>
                <a:headEnd/>
                <a:tailEnd/>
              </a:ln>
            </p:spPr>
            <p:txBody>
              <a:bodyPr/>
              <a:lstStyle/>
              <a:p>
                <a:endParaRPr lang="zh-CN" altLang="en-US"/>
              </a:p>
            </p:txBody>
          </p:sp>
          <p:sp>
            <p:nvSpPr>
              <p:cNvPr id="80" name="Line 93"/>
              <p:cNvSpPr>
                <a:spLocks noChangeShapeType="1"/>
              </p:cNvSpPr>
              <p:nvPr/>
            </p:nvSpPr>
            <p:spPr bwMode="auto">
              <a:xfrm>
                <a:off x="665" y="1786"/>
                <a:ext cx="540" cy="1"/>
              </a:xfrm>
              <a:prstGeom prst="line">
                <a:avLst/>
              </a:prstGeom>
              <a:noFill/>
              <a:ln w="6350">
                <a:solidFill>
                  <a:srgbClr val="000000"/>
                </a:solidFill>
                <a:round/>
                <a:headEnd/>
                <a:tailEnd/>
              </a:ln>
            </p:spPr>
            <p:txBody>
              <a:bodyPr/>
              <a:lstStyle/>
              <a:p>
                <a:endParaRPr lang="zh-CN" altLang="en-US"/>
              </a:p>
            </p:txBody>
          </p:sp>
          <p:sp>
            <p:nvSpPr>
              <p:cNvPr id="81" name="Line 94"/>
              <p:cNvSpPr>
                <a:spLocks noChangeShapeType="1"/>
              </p:cNvSpPr>
              <p:nvPr/>
            </p:nvSpPr>
            <p:spPr bwMode="auto">
              <a:xfrm>
                <a:off x="665" y="1803"/>
                <a:ext cx="540" cy="1"/>
              </a:xfrm>
              <a:prstGeom prst="line">
                <a:avLst/>
              </a:prstGeom>
              <a:noFill/>
              <a:ln w="6350">
                <a:solidFill>
                  <a:srgbClr val="000000"/>
                </a:solidFill>
                <a:round/>
                <a:headEnd/>
                <a:tailEnd/>
              </a:ln>
            </p:spPr>
            <p:txBody>
              <a:bodyPr/>
              <a:lstStyle/>
              <a:p>
                <a:endParaRPr lang="zh-CN" altLang="en-US"/>
              </a:p>
            </p:txBody>
          </p:sp>
          <p:sp>
            <p:nvSpPr>
              <p:cNvPr id="82" name="Line 95"/>
              <p:cNvSpPr>
                <a:spLocks noChangeShapeType="1"/>
              </p:cNvSpPr>
              <p:nvPr/>
            </p:nvSpPr>
            <p:spPr bwMode="auto">
              <a:xfrm>
                <a:off x="665" y="1828"/>
                <a:ext cx="540" cy="1"/>
              </a:xfrm>
              <a:prstGeom prst="line">
                <a:avLst/>
              </a:prstGeom>
              <a:noFill/>
              <a:ln w="6350">
                <a:solidFill>
                  <a:srgbClr val="000000"/>
                </a:solidFill>
                <a:round/>
                <a:headEnd/>
                <a:tailEnd/>
              </a:ln>
            </p:spPr>
            <p:txBody>
              <a:bodyPr/>
              <a:lstStyle/>
              <a:p>
                <a:endParaRPr lang="zh-CN" altLang="en-US"/>
              </a:p>
            </p:txBody>
          </p:sp>
          <p:sp>
            <p:nvSpPr>
              <p:cNvPr id="83" name="Line 96"/>
              <p:cNvSpPr>
                <a:spLocks noChangeShapeType="1"/>
              </p:cNvSpPr>
              <p:nvPr/>
            </p:nvSpPr>
            <p:spPr bwMode="auto">
              <a:xfrm>
                <a:off x="665" y="1852"/>
                <a:ext cx="540" cy="0"/>
              </a:xfrm>
              <a:prstGeom prst="line">
                <a:avLst/>
              </a:prstGeom>
              <a:noFill/>
              <a:ln w="6350">
                <a:solidFill>
                  <a:srgbClr val="000000"/>
                </a:solidFill>
                <a:round/>
                <a:headEnd/>
                <a:tailEnd/>
              </a:ln>
            </p:spPr>
            <p:txBody>
              <a:bodyPr/>
              <a:lstStyle/>
              <a:p>
                <a:endParaRPr lang="zh-CN" altLang="en-US"/>
              </a:p>
            </p:txBody>
          </p:sp>
          <p:sp>
            <p:nvSpPr>
              <p:cNvPr id="84" name="Line 97"/>
              <p:cNvSpPr>
                <a:spLocks noChangeShapeType="1"/>
              </p:cNvSpPr>
              <p:nvPr/>
            </p:nvSpPr>
            <p:spPr bwMode="auto">
              <a:xfrm>
                <a:off x="665" y="1882"/>
                <a:ext cx="540" cy="1"/>
              </a:xfrm>
              <a:prstGeom prst="line">
                <a:avLst/>
              </a:prstGeom>
              <a:noFill/>
              <a:ln w="6350">
                <a:solidFill>
                  <a:srgbClr val="000000"/>
                </a:solidFill>
                <a:round/>
                <a:headEnd/>
                <a:tailEnd/>
              </a:ln>
            </p:spPr>
            <p:txBody>
              <a:bodyPr/>
              <a:lstStyle/>
              <a:p>
                <a:endParaRPr lang="zh-CN" altLang="en-US"/>
              </a:p>
            </p:txBody>
          </p:sp>
          <p:sp>
            <p:nvSpPr>
              <p:cNvPr id="85" name="Line 98"/>
              <p:cNvSpPr>
                <a:spLocks noChangeShapeType="1"/>
              </p:cNvSpPr>
              <p:nvPr/>
            </p:nvSpPr>
            <p:spPr bwMode="auto">
              <a:xfrm>
                <a:off x="665" y="1912"/>
                <a:ext cx="540" cy="1"/>
              </a:xfrm>
              <a:prstGeom prst="line">
                <a:avLst/>
              </a:prstGeom>
              <a:noFill/>
              <a:ln w="6350">
                <a:solidFill>
                  <a:srgbClr val="000000"/>
                </a:solidFill>
                <a:round/>
                <a:headEnd/>
                <a:tailEnd/>
              </a:ln>
            </p:spPr>
            <p:txBody>
              <a:bodyPr/>
              <a:lstStyle/>
              <a:p>
                <a:endParaRPr lang="zh-CN" altLang="en-US"/>
              </a:p>
            </p:txBody>
          </p:sp>
          <p:sp>
            <p:nvSpPr>
              <p:cNvPr id="86" name="Line 99"/>
              <p:cNvSpPr>
                <a:spLocks noChangeShapeType="1"/>
              </p:cNvSpPr>
              <p:nvPr/>
            </p:nvSpPr>
            <p:spPr bwMode="auto">
              <a:xfrm>
                <a:off x="665" y="1948"/>
                <a:ext cx="540" cy="1"/>
              </a:xfrm>
              <a:prstGeom prst="line">
                <a:avLst/>
              </a:prstGeom>
              <a:noFill/>
              <a:ln w="6350">
                <a:solidFill>
                  <a:srgbClr val="000000"/>
                </a:solidFill>
                <a:round/>
                <a:headEnd/>
                <a:tailEnd/>
              </a:ln>
            </p:spPr>
            <p:txBody>
              <a:bodyPr/>
              <a:lstStyle/>
              <a:p>
                <a:endParaRPr lang="zh-CN" altLang="en-US"/>
              </a:p>
            </p:txBody>
          </p:sp>
          <p:sp>
            <p:nvSpPr>
              <p:cNvPr id="87" name="Rectangle 101"/>
              <p:cNvSpPr>
                <a:spLocks noChangeArrowheads="1"/>
              </p:cNvSpPr>
              <p:nvPr/>
            </p:nvSpPr>
            <p:spPr bwMode="auto">
              <a:xfrm>
                <a:off x="412" y="1949"/>
                <a:ext cx="225" cy="200"/>
              </a:xfrm>
              <a:prstGeom prst="rect">
                <a:avLst/>
              </a:prstGeom>
              <a:noFill/>
              <a:ln w="6350">
                <a:noFill/>
                <a:miter lim="800000"/>
                <a:headEnd/>
                <a:tailEnd/>
              </a:ln>
            </p:spPr>
            <p:txBody>
              <a:bodyPr lIns="0" tIns="0" rIns="0" bIns="0"/>
              <a:lstStyle/>
              <a:p>
                <a:pPr algn="just" eaLnBrk="0" hangingPunct="0"/>
                <a:r>
                  <a:rPr lang="zh-CN" altLang="en-US">
                    <a:solidFill>
                      <a:srgbClr val="000000"/>
                    </a:solidFill>
                    <a:latin typeface="宋体" charset="-122"/>
                  </a:rPr>
                  <a:t>通</a:t>
                </a:r>
                <a:endParaRPr lang="zh-CN" altLang="en-US">
                  <a:latin typeface="Times New Roman" pitchFamily="18" charset="0"/>
                </a:endParaRPr>
              </a:p>
            </p:txBody>
          </p:sp>
          <p:sp>
            <p:nvSpPr>
              <p:cNvPr id="88" name="Line 103"/>
              <p:cNvSpPr>
                <a:spLocks noChangeShapeType="1"/>
              </p:cNvSpPr>
              <p:nvPr/>
            </p:nvSpPr>
            <p:spPr bwMode="auto">
              <a:xfrm>
                <a:off x="665" y="2433"/>
                <a:ext cx="540" cy="1"/>
              </a:xfrm>
              <a:prstGeom prst="line">
                <a:avLst/>
              </a:prstGeom>
              <a:noFill/>
              <a:ln w="6350">
                <a:solidFill>
                  <a:srgbClr val="000000"/>
                </a:solidFill>
                <a:round/>
                <a:headEnd/>
                <a:tailEnd/>
              </a:ln>
            </p:spPr>
            <p:txBody>
              <a:bodyPr/>
              <a:lstStyle/>
              <a:p>
                <a:endParaRPr lang="zh-CN" altLang="en-US"/>
              </a:p>
            </p:txBody>
          </p:sp>
          <p:sp>
            <p:nvSpPr>
              <p:cNvPr id="89" name="Line 104"/>
              <p:cNvSpPr>
                <a:spLocks noChangeShapeType="1"/>
              </p:cNvSpPr>
              <p:nvPr/>
            </p:nvSpPr>
            <p:spPr bwMode="auto">
              <a:xfrm>
                <a:off x="665" y="2427"/>
                <a:ext cx="540" cy="1"/>
              </a:xfrm>
              <a:prstGeom prst="line">
                <a:avLst/>
              </a:prstGeom>
              <a:noFill/>
              <a:ln w="6350">
                <a:solidFill>
                  <a:srgbClr val="000000"/>
                </a:solidFill>
                <a:round/>
                <a:headEnd/>
                <a:tailEnd/>
              </a:ln>
            </p:spPr>
            <p:txBody>
              <a:bodyPr/>
              <a:lstStyle/>
              <a:p>
                <a:endParaRPr lang="zh-CN" altLang="en-US"/>
              </a:p>
            </p:txBody>
          </p:sp>
          <p:sp>
            <p:nvSpPr>
              <p:cNvPr id="90" name="Line 105"/>
              <p:cNvSpPr>
                <a:spLocks noChangeShapeType="1"/>
              </p:cNvSpPr>
              <p:nvPr/>
            </p:nvSpPr>
            <p:spPr bwMode="auto">
              <a:xfrm>
                <a:off x="665" y="2420"/>
                <a:ext cx="540" cy="1"/>
              </a:xfrm>
              <a:prstGeom prst="line">
                <a:avLst/>
              </a:prstGeom>
              <a:noFill/>
              <a:ln w="6350">
                <a:solidFill>
                  <a:srgbClr val="000000"/>
                </a:solidFill>
                <a:round/>
                <a:headEnd/>
                <a:tailEnd/>
              </a:ln>
            </p:spPr>
            <p:txBody>
              <a:bodyPr/>
              <a:lstStyle/>
              <a:p>
                <a:endParaRPr lang="zh-CN" altLang="en-US"/>
              </a:p>
            </p:txBody>
          </p:sp>
          <p:sp>
            <p:nvSpPr>
              <p:cNvPr id="91" name="Line 106"/>
              <p:cNvSpPr>
                <a:spLocks noChangeShapeType="1"/>
              </p:cNvSpPr>
              <p:nvPr/>
            </p:nvSpPr>
            <p:spPr bwMode="auto">
              <a:xfrm>
                <a:off x="665" y="2204"/>
                <a:ext cx="540" cy="1"/>
              </a:xfrm>
              <a:prstGeom prst="line">
                <a:avLst/>
              </a:prstGeom>
              <a:noFill/>
              <a:ln w="6350">
                <a:solidFill>
                  <a:srgbClr val="000000"/>
                </a:solidFill>
                <a:round/>
                <a:headEnd/>
                <a:tailEnd/>
              </a:ln>
            </p:spPr>
            <p:txBody>
              <a:bodyPr/>
              <a:lstStyle/>
              <a:p>
                <a:endParaRPr lang="zh-CN" altLang="en-US"/>
              </a:p>
            </p:txBody>
          </p:sp>
          <p:sp>
            <p:nvSpPr>
              <p:cNvPr id="92" name="Line 107"/>
              <p:cNvSpPr>
                <a:spLocks noChangeShapeType="1"/>
              </p:cNvSpPr>
              <p:nvPr/>
            </p:nvSpPr>
            <p:spPr bwMode="auto">
              <a:xfrm>
                <a:off x="665" y="2240"/>
                <a:ext cx="540" cy="1"/>
              </a:xfrm>
              <a:prstGeom prst="line">
                <a:avLst/>
              </a:prstGeom>
              <a:noFill/>
              <a:ln w="6350">
                <a:solidFill>
                  <a:srgbClr val="000000"/>
                </a:solidFill>
                <a:round/>
                <a:headEnd/>
                <a:tailEnd/>
              </a:ln>
            </p:spPr>
            <p:txBody>
              <a:bodyPr/>
              <a:lstStyle/>
              <a:p>
                <a:endParaRPr lang="zh-CN" altLang="en-US"/>
              </a:p>
            </p:txBody>
          </p:sp>
          <p:sp>
            <p:nvSpPr>
              <p:cNvPr id="93" name="Line 108"/>
              <p:cNvSpPr>
                <a:spLocks noChangeShapeType="1"/>
              </p:cNvSpPr>
              <p:nvPr/>
            </p:nvSpPr>
            <p:spPr bwMode="auto">
              <a:xfrm>
                <a:off x="665" y="2270"/>
                <a:ext cx="540" cy="1"/>
              </a:xfrm>
              <a:prstGeom prst="line">
                <a:avLst/>
              </a:prstGeom>
              <a:noFill/>
              <a:ln w="6350">
                <a:solidFill>
                  <a:srgbClr val="000000"/>
                </a:solidFill>
                <a:round/>
                <a:headEnd/>
                <a:tailEnd/>
              </a:ln>
            </p:spPr>
            <p:txBody>
              <a:bodyPr/>
              <a:lstStyle/>
              <a:p>
                <a:endParaRPr lang="zh-CN" altLang="en-US"/>
              </a:p>
            </p:txBody>
          </p:sp>
          <p:sp>
            <p:nvSpPr>
              <p:cNvPr id="94" name="Line 109"/>
              <p:cNvSpPr>
                <a:spLocks noChangeShapeType="1"/>
              </p:cNvSpPr>
              <p:nvPr/>
            </p:nvSpPr>
            <p:spPr bwMode="auto">
              <a:xfrm>
                <a:off x="665" y="2301"/>
                <a:ext cx="540" cy="0"/>
              </a:xfrm>
              <a:prstGeom prst="line">
                <a:avLst/>
              </a:prstGeom>
              <a:noFill/>
              <a:ln w="6350">
                <a:solidFill>
                  <a:srgbClr val="000000"/>
                </a:solidFill>
                <a:round/>
                <a:headEnd/>
                <a:tailEnd/>
              </a:ln>
            </p:spPr>
            <p:txBody>
              <a:bodyPr/>
              <a:lstStyle/>
              <a:p>
                <a:endParaRPr lang="zh-CN" altLang="en-US"/>
              </a:p>
            </p:txBody>
          </p:sp>
          <p:sp>
            <p:nvSpPr>
              <p:cNvPr id="95" name="Line 110"/>
              <p:cNvSpPr>
                <a:spLocks noChangeShapeType="1"/>
              </p:cNvSpPr>
              <p:nvPr/>
            </p:nvSpPr>
            <p:spPr bwMode="auto">
              <a:xfrm>
                <a:off x="665" y="2324"/>
                <a:ext cx="540" cy="1"/>
              </a:xfrm>
              <a:prstGeom prst="line">
                <a:avLst/>
              </a:prstGeom>
              <a:noFill/>
              <a:ln w="6350">
                <a:solidFill>
                  <a:srgbClr val="000000"/>
                </a:solidFill>
                <a:round/>
                <a:headEnd/>
                <a:tailEnd/>
              </a:ln>
            </p:spPr>
            <p:txBody>
              <a:bodyPr/>
              <a:lstStyle/>
              <a:p>
                <a:endParaRPr lang="zh-CN" altLang="en-US"/>
              </a:p>
            </p:txBody>
          </p:sp>
          <p:sp>
            <p:nvSpPr>
              <p:cNvPr id="96" name="Line 111"/>
              <p:cNvSpPr>
                <a:spLocks noChangeShapeType="1"/>
              </p:cNvSpPr>
              <p:nvPr/>
            </p:nvSpPr>
            <p:spPr bwMode="auto">
              <a:xfrm>
                <a:off x="665" y="2348"/>
                <a:ext cx="540" cy="1"/>
              </a:xfrm>
              <a:prstGeom prst="line">
                <a:avLst/>
              </a:prstGeom>
              <a:noFill/>
              <a:ln w="6350">
                <a:solidFill>
                  <a:srgbClr val="000000"/>
                </a:solidFill>
                <a:round/>
                <a:headEnd/>
                <a:tailEnd/>
              </a:ln>
            </p:spPr>
            <p:txBody>
              <a:bodyPr/>
              <a:lstStyle/>
              <a:p>
                <a:endParaRPr lang="zh-CN" altLang="en-US"/>
              </a:p>
            </p:txBody>
          </p:sp>
          <p:sp>
            <p:nvSpPr>
              <p:cNvPr id="97" name="Line 112"/>
              <p:cNvSpPr>
                <a:spLocks noChangeShapeType="1"/>
              </p:cNvSpPr>
              <p:nvPr/>
            </p:nvSpPr>
            <p:spPr bwMode="auto">
              <a:xfrm>
                <a:off x="665" y="2366"/>
                <a:ext cx="540" cy="1"/>
              </a:xfrm>
              <a:prstGeom prst="line">
                <a:avLst/>
              </a:prstGeom>
              <a:noFill/>
              <a:ln w="6350">
                <a:solidFill>
                  <a:srgbClr val="000000"/>
                </a:solidFill>
                <a:round/>
                <a:headEnd/>
                <a:tailEnd/>
              </a:ln>
            </p:spPr>
            <p:txBody>
              <a:bodyPr/>
              <a:lstStyle/>
              <a:p>
                <a:endParaRPr lang="zh-CN" altLang="en-US"/>
              </a:p>
            </p:txBody>
          </p:sp>
          <p:sp>
            <p:nvSpPr>
              <p:cNvPr id="98" name="Line 113"/>
              <p:cNvSpPr>
                <a:spLocks noChangeShapeType="1"/>
              </p:cNvSpPr>
              <p:nvPr/>
            </p:nvSpPr>
            <p:spPr bwMode="auto">
              <a:xfrm>
                <a:off x="665" y="2385"/>
                <a:ext cx="540" cy="1"/>
              </a:xfrm>
              <a:prstGeom prst="line">
                <a:avLst/>
              </a:prstGeom>
              <a:noFill/>
              <a:ln w="6350">
                <a:solidFill>
                  <a:srgbClr val="000000"/>
                </a:solidFill>
                <a:round/>
                <a:headEnd/>
                <a:tailEnd/>
              </a:ln>
            </p:spPr>
            <p:txBody>
              <a:bodyPr/>
              <a:lstStyle/>
              <a:p>
                <a:endParaRPr lang="zh-CN" altLang="en-US"/>
              </a:p>
            </p:txBody>
          </p:sp>
          <p:sp>
            <p:nvSpPr>
              <p:cNvPr id="99" name="Line 114"/>
              <p:cNvSpPr>
                <a:spLocks noChangeShapeType="1"/>
              </p:cNvSpPr>
              <p:nvPr/>
            </p:nvSpPr>
            <p:spPr bwMode="auto">
              <a:xfrm>
                <a:off x="665" y="2397"/>
                <a:ext cx="540" cy="0"/>
              </a:xfrm>
              <a:prstGeom prst="line">
                <a:avLst/>
              </a:prstGeom>
              <a:noFill/>
              <a:ln w="6350">
                <a:solidFill>
                  <a:srgbClr val="000000"/>
                </a:solidFill>
                <a:round/>
                <a:headEnd/>
                <a:tailEnd/>
              </a:ln>
            </p:spPr>
            <p:txBody>
              <a:bodyPr/>
              <a:lstStyle/>
              <a:p>
                <a:endParaRPr lang="zh-CN" altLang="en-US"/>
              </a:p>
            </p:txBody>
          </p:sp>
          <p:sp>
            <p:nvSpPr>
              <p:cNvPr id="100" name="Line 115"/>
              <p:cNvSpPr>
                <a:spLocks noChangeShapeType="1"/>
              </p:cNvSpPr>
              <p:nvPr/>
            </p:nvSpPr>
            <p:spPr bwMode="auto">
              <a:xfrm>
                <a:off x="665" y="2409"/>
                <a:ext cx="540" cy="0"/>
              </a:xfrm>
              <a:prstGeom prst="line">
                <a:avLst/>
              </a:prstGeom>
              <a:noFill/>
              <a:ln w="6350">
                <a:solidFill>
                  <a:srgbClr val="000000"/>
                </a:solidFill>
                <a:round/>
                <a:headEnd/>
                <a:tailEnd/>
              </a:ln>
            </p:spPr>
            <p:txBody>
              <a:bodyPr/>
              <a:lstStyle/>
              <a:p>
                <a:endParaRPr lang="zh-CN" altLang="en-US"/>
              </a:p>
            </p:txBody>
          </p:sp>
          <p:sp>
            <p:nvSpPr>
              <p:cNvPr id="101" name="Line 144"/>
              <p:cNvSpPr>
                <a:spLocks noChangeShapeType="1"/>
              </p:cNvSpPr>
              <p:nvPr/>
            </p:nvSpPr>
            <p:spPr bwMode="auto">
              <a:xfrm>
                <a:off x="574" y="2076"/>
                <a:ext cx="148" cy="1"/>
              </a:xfrm>
              <a:prstGeom prst="line">
                <a:avLst/>
              </a:prstGeom>
              <a:noFill/>
              <a:ln w="6350">
                <a:solidFill>
                  <a:srgbClr val="000000"/>
                </a:solidFill>
                <a:round/>
                <a:headEnd/>
                <a:tailEnd/>
              </a:ln>
            </p:spPr>
            <p:txBody>
              <a:bodyPr/>
              <a:lstStyle/>
              <a:p>
                <a:endParaRPr lang="zh-CN" altLang="en-US"/>
              </a:p>
            </p:txBody>
          </p:sp>
          <p:sp>
            <p:nvSpPr>
              <p:cNvPr id="102" name="Line 145"/>
              <p:cNvSpPr>
                <a:spLocks noChangeShapeType="1"/>
              </p:cNvSpPr>
              <p:nvPr/>
            </p:nvSpPr>
            <p:spPr bwMode="auto">
              <a:xfrm>
                <a:off x="765" y="2076"/>
                <a:ext cx="43" cy="1"/>
              </a:xfrm>
              <a:prstGeom prst="line">
                <a:avLst/>
              </a:prstGeom>
              <a:noFill/>
              <a:ln w="6350">
                <a:solidFill>
                  <a:srgbClr val="000000"/>
                </a:solidFill>
                <a:round/>
                <a:headEnd/>
                <a:tailEnd/>
              </a:ln>
            </p:spPr>
            <p:txBody>
              <a:bodyPr/>
              <a:lstStyle/>
              <a:p>
                <a:endParaRPr lang="zh-CN" altLang="en-US"/>
              </a:p>
            </p:txBody>
          </p:sp>
          <p:sp>
            <p:nvSpPr>
              <p:cNvPr id="103" name="Line 146"/>
              <p:cNvSpPr>
                <a:spLocks noChangeShapeType="1"/>
              </p:cNvSpPr>
              <p:nvPr/>
            </p:nvSpPr>
            <p:spPr bwMode="auto">
              <a:xfrm>
                <a:off x="851" y="2076"/>
                <a:ext cx="214" cy="1"/>
              </a:xfrm>
              <a:prstGeom prst="line">
                <a:avLst/>
              </a:prstGeom>
              <a:noFill/>
              <a:ln w="6350">
                <a:solidFill>
                  <a:srgbClr val="000000"/>
                </a:solidFill>
                <a:round/>
                <a:headEnd/>
                <a:tailEnd/>
              </a:ln>
            </p:spPr>
            <p:txBody>
              <a:bodyPr/>
              <a:lstStyle/>
              <a:p>
                <a:endParaRPr lang="zh-CN" altLang="en-US"/>
              </a:p>
            </p:txBody>
          </p:sp>
          <p:sp>
            <p:nvSpPr>
              <p:cNvPr id="104" name="Line 147"/>
              <p:cNvSpPr>
                <a:spLocks noChangeShapeType="1"/>
              </p:cNvSpPr>
              <p:nvPr/>
            </p:nvSpPr>
            <p:spPr bwMode="auto">
              <a:xfrm>
                <a:off x="1108" y="2076"/>
                <a:ext cx="43" cy="1"/>
              </a:xfrm>
              <a:prstGeom prst="line">
                <a:avLst/>
              </a:prstGeom>
              <a:noFill/>
              <a:ln w="6350">
                <a:solidFill>
                  <a:srgbClr val="000000"/>
                </a:solidFill>
                <a:round/>
                <a:headEnd/>
                <a:tailEnd/>
              </a:ln>
            </p:spPr>
            <p:txBody>
              <a:bodyPr/>
              <a:lstStyle/>
              <a:p>
                <a:endParaRPr lang="zh-CN" altLang="en-US"/>
              </a:p>
            </p:txBody>
          </p:sp>
        </p:grpSp>
        <p:sp>
          <p:nvSpPr>
            <p:cNvPr id="6" name="Line 10"/>
            <p:cNvSpPr>
              <a:spLocks noChangeShapeType="1"/>
            </p:cNvSpPr>
            <p:nvPr/>
          </p:nvSpPr>
          <p:spPr bwMode="auto">
            <a:xfrm>
              <a:off x="999" y="1295"/>
              <a:ext cx="1" cy="420"/>
            </a:xfrm>
            <a:prstGeom prst="line">
              <a:avLst/>
            </a:prstGeom>
            <a:noFill/>
            <a:ln w="12700">
              <a:solidFill>
                <a:srgbClr val="000000"/>
              </a:solidFill>
              <a:round/>
              <a:headEnd/>
              <a:tailEnd/>
            </a:ln>
          </p:spPr>
          <p:txBody>
            <a:bodyPr/>
            <a:lstStyle/>
            <a:p>
              <a:endParaRPr lang="zh-CN" altLang="en-US"/>
            </a:p>
          </p:txBody>
        </p:sp>
        <p:sp>
          <p:nvSpPr>
            <p:cNvPr id="7" name="Line 11"/>
            <p:cNvSpPr>
              <a:spLocks noChangeShapeType="1"/>
            </p:cNvSpPr>
            <p:nvPr/>
          </p:nvSpPr>
          <p:spPr bwMode="auto">
            <a:xfrm>
              <a:off x="1592" y="1295"/>
              <a:ext cx="0" cy="1442"/>
            </a:xfrm>
            <a:prstGeom prst="line">
              <a:avLst/>
            </a:prstGeom>
            <a:noFill/>
            <a:ln w="12700">
              <a:solidFill>
                <a:srgbClr val="000000"/>
              </a:solidFill>
              <a:round/>
              <a:headEnd/>
              <a:tailEnd/>
            </a:ln>
          </p:spPr>
          <p:txBody>
            <a:bodyPr/>
            <a:lstStyle/>
            <a:p>
              <a:endParaRPr lang="zh-CN" altLang="en-US"/>
            </a:p>
          </p:txBody>
        </p:sp>
        <p:sp>
          <p:nvSpPr>
            <p:cNvPr id="8" name="Line 12"/>
            <p:cNvSpPr>
              <a:spLocks noChangeAspect="1" noChangeShapeType="1"/>
            </p:cNvSpPr>
            <p:nvPr/>
          </p:nvSpPr>
          <p:spPr bwMode="auto">
            <a:xfrm>
              <a:off x="1002" y="2437"/>
              <a:ext cx="589" cy="1"/>
            </a:xfrm>
            <a:prstGeom prst="line">
              <a:avLst/>
            </a:prstGeom>
            <a:noFill/>
            <a:ln w="6350">
              <a:solidFill>
                <a:srgbClr val="000000"/>
              </a:solidFill>
              <a:round/>
              <a:headEnd/>
              <a:tailEnd/>
            </a:ln>
          </p:spPr>
          <p:txBody>
            <a:bodyPr/>
            <a:lstStyle/>
            <a:p>
              <a:endParaRPr lang="zh-CN" altLang="en-US"/>
            </a:p>
          </p:txBody>
        </p:sp>
        <p:sp>
          <p:nvSpPr>
            <p:cNvPr id="9" name="Line 16"/>
            <p:cNvSpPr>
              <a:spLocks noChangeAspect="1" noChangeShapeType="1"/>
            </p:cNvSpPr>
            <p:nvPr/>
          </p:nvSpPr>
          <p:spPr bwMode="auto">
            <a:xfrm>
              <a:off x="999" y="2436"/>
              <a:ext cx="1" cy="297"/>
            </a:xfrm>
            <a:prstGeom prst="line">
              <a:avLst/>
            </a:prstGeom>
            <a:noFill/>
            <a:ln w="12700">
              <a:solidFill>
                <a:srgbClr val="000000"/>
              </a:solidFill>
              <a:round/>
              <a:headEnd/>
              <a:tailEnd/>
            </a:ln>
          </p:spPr>
          <p:txBody>
            <a:bodyPr/>
            <a:lstStyle/>
            <a:p>
              <a:endParaRPr lang="zh-CN" altLang="en-US"/>
            </a:p>
          </p:txBody>
        </p:sp>
        <p:sp>
          <p:nvSpPr>
            <p:cNvPr id="10" name="Line 50"/>
            <p:cNvSpPr>
              <a:spLocks noChangeShapeType="1"/>
            </p:cNvSpPr>
            <p:nvPr/>
          </p:nvSpPr>
          <p:spPr bwMode="auto">
            <a:xfrm flipH="1" flipV="1">
              <a:off x="999" y="2714"/>
              <a:ext cx="20" cy="23"/>
            </a:xfrm>
            <a:prstGeom prst="line">
              <a:avLst/>
            </a:prstGeom>
            <a:noFill/>
            <a:ln w="6350">
              <a:solidFill>
                <a:srgbClr val="000000"/>
              </a:solidFill>
              <a:round/>
              <a:headEnd/>
              <a:tailEnd/>
            </a:ln>
          </p:spPr>
          <p:txBody>
            <a:bodyPr/>
            <a:lstStyle/>
            <a:p>
              <a:endParaRPr lang="zh-CN" altLang="en-US"/>
            </a:p>
          </p:txBody>
        </p:sp>
        <p:sp>
          <p:nvSpPr>
            <p:cNvPr id="11" name="Line 51"/>
            <p:cNvSpPr>
              <a:spLocks noChangeShapeType="1"/>
            </p:cNvSpPr>
            <p:nvPr/>
          </p:nvSpPr>
          <p:spPr bwMode="auto">
            <a:xfrm flipH="1" flipV="1">
              <a:off x="999" y="2629"/>
              <a:ext cx="93" cy="108"/>
            </a:xfrm>
            <a:prstGeom prst="line">
              <a:avLst/>
            </a:prstGeom>
            <a:noFill/>
            <a:ln w="6350">
              <a:solidFill>
                <a:srgbClr val="000000"/>
              </a:solidFill>
              <a:round/>
              <a:headEnd/>
              <a:tailEnd/>
            </a:ln>
          </p:spPr>
          <p:txBody>
            <a:bodyPr/>
            <a:lstStyle/>
            <a:p>
              <a:endParaRPr lang="zh-CN" altLang="en-US"/>
            </a:p>
          </p:txBody>
        </p:sp>
        <p:sp>
          <p:nvSpPr>
            <p:cNvPr id="12" name="Line 52"/>
            <p:cNvSpPr>
              <a:spLocks noChangeShapeType="1"/>
            </p:cNvSpPr>
            <p:nvPr/>
          </p:nvSpPr>
          <p:spPr bwMode="auto">
            <a:xfrm flipH="1" flipV="1">
              <a:off x="999" y="2544"/>
              <a:ext cx="166" cy="193"/>
            </a:xfrm>
            <a:prstGeom prst="line">
              <a:avLst/>
            </a:prstGeom>
            <a:noFill/>
            <a:ln w="6350">
              <a:solidFill>
                <a:srgbClr val="000000"/>
              </a:solidFill>
              <a:round/>
              <a:headEnd/>
              <a:tailEnd/>
            </a:ln>
          </p:spPr>
          <p:txBody>
            <a:bodyPr/>
            <a:lstStyle/>
            <a:p>
              <a:endParaRPr lang="zh-CN" altLang="en-US"/>
            </a:p>
          </p:txBody>
        </p:sp>
        <p:sp>
          <p:nvSpPr>
            <p:cNvPr id="13" name="Line 53"/>
            <p:cNvSpPr>
              <a:spLocks noChangeShapeType="1"/>
            </p:cNvSpPr>
            <p:nvPr/>
          </p:nvSpPr>
          <p:spPr bwMode="auto">
            <a:xfrm flipH="1" flipV="1">
              <a:off x="999" y="2459"/>
              <a:ext cx="239" cy="278"/>
            </a:xfrm>
            <a:prstGeom prst="line">
              <a:avLst/>
            </a:prstGeom>
            <a:noFill/>
            <a:ln w="6350">
              <a:solidFill>
                <a:srgbClr val="000000"/>
              </a:solidFill>
              <a:round/>
              <a:headEnd/>
              <a:tailEnd/>
            </a:ln>
          </p:spPr>
          <p:txBody>
            <a:bodyPr/>
            <a:lstStyle/>
            <a:p>
              <a:endParaRPr lang="zh-CN" altLang="en-US"/>
            </a:p>
          </p:txBody>
        </p:sp>
        <p:sp>
          <p:nvSpPr>
            <p:cNvPr id="14" name="Line 54"/>
            <p:cNvSpPr>
              <a:spLocks noChangeShapeType="1"/>
            </p:cNvSpPr>
            <p:nvPr/>
          </p:nvSpPr>
          <p:spPr bwMode="auto">
            <a:xfrm flipH="1" flipV="1">
              <a:off x="1053" y="2437"/>
              <a:ext cx="258" cy="300"/>
            </a:xfrm>
            <a:prstGeom prst="line">
              <a:avLst/>
            </a:prstGeom>
            <a:noFill/>
            <a:ln w="6350">
              <a:solidFill>
                <a:srgbClr val="000000"/>
              </a:solidFill>
              <a:round/>
              <a:headEnd/>
              <a:tailEnd/>
            </a:ln>
          </p:spPr>
          <p:txBody>
            <a:bodyPr/>
            <a:lstStyle/>
            <a:p>
              <a:endParaRPr lang="zh-CN" altLang="en-US"/>
            </a:p>
          </p:txBody>
        </p:sp>
        <p:sp>
          <p:nvSpPr>
            <p:cNvPr id="15" name="Line 55"/>
            <p:cNvSpPr>
              <a:spLocks noChangeShapeType="1"/>
            </p:cNvSpPr>
            <p:nvPr/>
          </p:nvSpPr>
          <p:spPr bwMode="auto">
            <a:xfrm flipH="1" flipV="1">
              <a:off x="1126" y="2437"/>
              <a:ext cx="258" cy="300"/>
            </a:xfrm>
            <a:prstGeom prst="line">
              <a:avLst/>
            </a:prstGeom>
            <a:noFill/>
            <a:ln w="6350">
              <a:solidFill>
                <a:srgbClr val="000000"/>
              </a:solidFill>
              <a:round/>
              <a:headEnd/>
              <a:tailEnd/>
            </a:ln>
          </p:spPr>
          <p:txBody>
            <a:bodyPr/>
            <a:lstStyle/>
            <a:p>
              <a:endParaRPr lang="zh-CN" altLang="en-US"/>
            </a:p>
          </p:txBody>
        </p:sp>
        <p:sp>
          <p:nvSpPr>
            <p:cNvPr id="16" name="Line 56"/>
            <p:cNvSpPr>
              <a:spLocks noChangeShapeType="1"/>
            </p:cNvSpPr>
            <p:nvPr/>
          </p:nvSpPr>
          <p:spPr bwMode="auto">
            <a:xfrm flipH="1" flipV="1">
              <a:off x="1199" y="2437"/>
              <a:ext cx="258" cy="300"/>
            </a:xfrm>
            <a:prstGeom prst="line">
              <a:avLst/>
            </a:prstGeom>
            <a:noFill/>
            <a:ln w="6350">
              <a:solidFill>
                <a:srgbClr val="000000"/>
              </a:solidFill>
              <a:round/>
              <a:headEnd/>
              <a:tailEnd/>
            </a:ln>
          </p:spPr>
          <p:txBody>
            <a:bodyPr/>
            <a:lstStyle/>
            <a:p>
              <a:endParaRPr lang="zh-CN" altLang="en-US"/>
            </a:p>
          </p:txBody>
        </p:sp>
        <p:sp>
          <p:nvSpPr>
            <p:cNvPr id="17" name="Line 57"/>
            <p:cNvSpPr>
              <a:spLocks noChangeShapeType="1"/>
            </p:cNvSpPr>
            <p:nvPr/>
          </p:nvSpPr>
          <p:spPr bwMode="auto">
            <a:xfrm flipH="1" flipV="1">
              <a:off x="1272" y="2437"/>
              <a:ext cx="257" cy="300"/>
            </a:xfrm>
            <a:prstGeom prst="line">
              <a:avLst/>
            </a:prstGeom>
            <a:noFill/>
            <a:ln w="6350">
              <a:solidFill>
                <a:srgbClr val="000000"/>
              </a:solidFill>
              <a:round/>
              <a:headEnd/>
              <a:tailEnd/>
            </a:ln>
          </p:spPr>
          <p:txBody>
            <a:bodyPr/>
            <a:lstStyle/>
            <a:p>
              <a:endParaRPr lang="zh-CN" altLang="en-US"/>
            </a:p>
          </p:txBody>
        </p:sp>
        <p:sp>
          <p:nvSpPr>
            <p:cNvPr id="18" name="Line 58"/>
            <p:cNvSpPr>
              <a:spLocks noChangeShapeType="1"/>
            </p:cNvSpPr>
            <p:nvPr/>
          </p:nvSpPr>
          <p:spPr bwMode="auto">
            <a:xfrm flipH="1" flipV="1">
              <a:off x="1345" y="2437"/>
              <a:ext cx="247" cy="288"/>
            </a:xfrm>
            <a:prstGeom prst="line">
              <a:avLst/>
            </a:prstGeom>
            <a:noFill/>
            <a:ln w="6350">
              <a:solidFill>
                <a:srgbClr val="000000"/>
              </a:solidFill>
              <a:round/>
              <a:headEnd/>
              <a:tailEnd/>
            </a:ln>
          </p:spPr>
          <p:txBody>
            <a:bodyPr/>
            <a:lstStyle/>
            <a:p>
              <a:endParaRPr lang="zh-CN" altLang="en-US"/>
            </a:p>
          </p:txBody>
        </p:sp>
        <p:sp>
          <p:nvSpPr>
            <p:cNvPr id="19" name="Line 59"/>
            <p:cNvSpPr>
              <a:spLocks noChangeShapeType="1"/>
            </p:cNvSpPr>
            <p:nvPr/>
          </p:nvSpPr>
          <p:spPr bwMode="auto">
            <a:xfrm flipH="1" flipV="1">
              <a:off x="1417" y="2437"/>
              <a:ext cx="175" cy="203"/>
            </a:xfrm>
            <a:prstGeom prst="line">
              <a:avLst/>
            </a:prstGeom>
            <a:noFill/>
            <a:ln w="6350">
              <a:solidFill>
                <a:srgbClr val="000000"/>
              </a:solidFill>
              <a:round/>
              <a:headEnd/>
              <a:tailEnd/>
            </a:ln>
          </p:spPr>
          <p:txBody>
            <a:bodyPr/>
            <a:lstStyle/>
            <a:p>
              <a:endParaRPr lang="zh-CN" altLang="en-US"/>
            </a:p>
          </p:txBody>
        </p:sp>
        <p:sp>
          <p:nvSpPr>
            <p:cNvPr id="20" name="Line 60"/>
            <p:cNvSpPr>
              <a:spLocks noChangeShapeType="1"/>
            </p:cNvSpPr>
            <p:nvPr/>
          </p:nvSpPr>
          <p:spPr bwMode="auto">
            <a:xfrm flipH="1" flipV="1">
              <a:off x="1490" y="2437"/>
              <a:ext cx="102" cy="118"/>
            </a:xfrm>
            <a:prstGeom prst="line">
              <a:avLst/>
            </a:prstGeom>
            <a:noFill/>
            <a:ln w="6350">
              <a:solidFill>
                <a:srgbClr val="000000"/>
              </a:solidFill>
              <a:round/>
              <a:headEnd/>
              <a:tailEnd/>
            </a:ln>
          </p:spPr>
          <p:txBody>
            <a:bodyPr/>
            <a:lstStyle/>
            <a:p>
              <a:endParaRPr lang="zh-CN" altLang="en-US"/>
            </a:p>
          </p:txBody>
        </p:sp>
        <p:sp>
          <p:nvSpPr>
            <p:cNvPr id="21" name="Line 61"/>
            <p:cNvSpPr>
              <a:spLocks noChangeShapeType="1"/>
            </p:cNvSpPr>
            <p:nvPr/>
          </p:nvSpPr>
          <p:spPr bwMode="auto">
            <a:xfrm flipH="1" flipV="1">
              <a:off x="1563" y="2437"/>
              <a:ext cx="29" cy="33"/>
            </a:xfrm>
            <a:prstGeom prst="line">
              <a:avLst/>
            </a:prstGeom>
            <a:noFill/>
            <a:ln w="6350">
              <a:solidFill>
                <a:srgbClr val="000000"/>
              </a:solidFill>
              <a:round/>
              <a:headEnd/>
              <a:tailEnd/>
            </a:ln>
          </p:spPr>
          <p:txBody>
            <a:bodyPr/>
            <a:lstStyle/>
            <a:p>
              <a:endParaRPr lang="zh-CN" altLang="en-US"/>
            </a:p>
          </p:txBody>
        </p:sp>
        <p:sp>
          <p:nvSpPr>
            <p:cNvPr id="22" name="Line 62"/>
            <p:cNvSpPr>
              <a:spLocks noChangeShapeType="1"/>
            </p:cNvSpPr>
            <p:nvPr/>
          </p:nvSpPr>
          <p:spPr bwMode="auto">
            <a:xfrm flipH="1" flipV="1">
              <a:off x="1000" y="1440"/>
              <a:ext cx="56" cy="65"/>
            </a:xfrm>
            <a:prstGeom prst="line">
              <a:avLst/>
            </a:prstGeom>
            <a:noFill/>
            <a:ln w="6350">
              <a:solidFill>
                <a:srgbClr val="000000"/>
              </a:solidFill>
              <a:round/>
              <a:headEnd/>
              <a:tailEnd/>
            </a:ln>
          </p:spPr>
          <p:txBody>
            <a:bodyPr/>
            <a:lstStyle/>
            <a:p>
              <a:endParaRPr lang="zh-CN" altLang="en-US"/>
            </a:p>
          </p:txBody>
        </p:sp>
        <p:sp>
          <p:nvSpPr>
            <p:cNvPr id="23" name="Line 63"/>
            <p:cNvSpPr>
              <a:spLocks noChangeShapeType="1"/>
            </p:cNvSpPr>
            <p:nvPr/>
          </p:nvSpPr>
          <p:spPr bwMode="auto">
            <a:xfrm flipH="1" flipV="1">
              <a:off x="999" y="1354"/>
              <a:ext cx="130" cy="151"/>
            </a:xfrm>
            <a:prstGeom prst="line">
              <a:avLst/>
            </a:prstGeom>
            <a:noFill/>
            <a:ln w="6350">
              <a:solidFill>
                <a:srgbClr val="000000"/>
              </a:solidFill>
              <a:round/>
              <a:headEnd/>
              <a:tailEnd/>
            </a:ln>
          </p:spPr>
          <p:txBody>
            <a:bodyPr/>
            <a:lstStyle/>
            <a:p>
              <a:endParaRPr lang="zh-CN" altLang="en-US"/>
            </a:p>
          </p:txBody>
        </p:sp>
        <p:sp>
          <p:nvSpPr>
            <p:cNvPr id="24" name="Line 64"/>
            <p:cNvSpPr>
              <a:spLocks noChangeShapeType="1"/>
            </p:cNvSpPr>
            <p:nvPr/>
          </p:nvSpPr>
          <p:spPr bwMode="auto">
            <a:xfrm flipH="1" flipV="1">
              <a:off x="1022" y="1295"/>
              <a:ext cx="180" cy="210"/>
            </a:xfrm>
            <a:prstGeom prst="line">
              <a:avLst/>
            </a:prstGeom>
            <a:noFill/>
            <a:ln w="6350">
              <a:solidFill>
                <a:srgbClr val="000000"/>
              </a:solidFill>
              <a:round/>
              <a:headEnd/>
              <a:tailEnd/>
            </a:ln>
          </p:spPr>
          <p:txBody>
            <a:bodyPr/>
            <a:lstStyle/>
            <a:p>
              <a:endParaRPr lang="zh-CN" altLang="en-US"/>
            </a:p>
          </p:txBody>
        </p:sp>
        <p:sp>
          <p:nvSpPr>
            <p:cNvPr id="25" name="Line 65"/>
            <p:cNvSpPr>
              <a:spLocks noChangeShapeType="1"/>
            </p:cNvSpPr>
            <p:nvPr/>
          </p:nvSpPr>
          <p:spPr bwMode="auto">
            <a:xfrm flipH="1" flipV="1">
              <a:off x="1095" y="1295"/>
              <a:ext cx="180" cy="210"/>
            </a:xfrm>
            <a:prstGeom prst="line">
              <a:avLst/>
            </a:prstGeom>
            <a:noFill/>
            <a:ln w="6350">
              <a:solidFill>
                <a:srgbClr val="000000"/>
              </a:solidFill>
              <a:round/>
              <a:headEnd/>
              <a:tailEnd/>
            </a:ln>
          </p:spPr>
          <p:txBody>
            <a:bodyPr/>
            <a:lstStyle/>
            <a:p>
              <a:endParaRPr lang="zh-CN" altLang="en-US"/>
            </a:p>
          </p:txBody>
        </p:sp>
        <p:sp>
          <p:nvSpPr>
            <p:cNvPr id="26" name="Line 66"/>
            <p:cNvSpPr>
              <a:spLocks noChangeShapeType="1"/>
            </p:cNvSpPr>
            <p:nvPr/>
          </p:nvSpPr>
          <p:spPr bwMode="auto">
            <a:xfrm flipH="1" flipV="1">
              <a:off x="1167" y="1295"/>
              <a:ext cx="181" cy="210"/>
            </a:xfrm>
            <a:prstGeom prst="line">
              <a:avLst/>
            </a:prstGeom>
            <a:noFill/>
            <a:ln w="6350">
              <a:solidFill>
                <a:srgbClr val="000000"/>
              </a:solidFill>
              <a:round/>
              <a:headEnd/>
              <a:tailEnd/>
            </a:ln>
          </p:spPr>
          <p:txBody>
            <a:bodyPr/>
            <a:lstStyle/>
            <a:p>
              <a:endParaRPr lang="zh-CN" altLang="en-US"/>
            </a:p>
          </p:txBody>
        </p:sp>
        <p:sp>
          <p:nvSpPr>
            <p:cNvPr id="27" name="Line 67"/>
            <p:cNvSpPr>
              <a:spLocks noChangeShapeType="1"/>
            </p:cNvSpPr>
            <p:nvPr/>
          </p:nvSpPr>
          <p:spPr bwMode="auto">
            <a:xfrm flipH="1" flipV="1">
              <a:off x="1240" y="1295"/>
              <a:ext cx="181" cy="210"/>
            </a:xfrm>
            <a:prstGeom prst="line">
              <a:avLst/>
            </a:prstGeom>
            <a:noFill/>
            <a:ln w="6350">
              <a:solidFill>
                <a:srgbClr val="000000"/>
              </a:solidFill>
              <a:round/>
              <a:headEnd/>
              <a:tailEnd/>
            </a:ln>
          </p:spPr>
          <p:txBody>
            <a:bodyPr/>
            <a:lstStyle/>
            <a:p>
              <a:endParaRPr lang="zh-CN" altLang="en-US"/>
            </a:p>
          </p:txBody>
        </p:sp>
        <p:sp>
          <p:nvSpPr>
            <p:cNvPr id="28" name="Line 68"/>
            <p:cNvSpPr>
              <a:spLocks noChangeShapeType="1"/>
            </p:cNvSpPr>
            <p:nvPr/>
          </p:nvSpPr>
          <p:spPr bwMode="auto">
            <a:xfrm flipH="1" flipV="1">
              <a:off x="1313" y="1295"/>
              <a:ext cx="180" cy="210"/>
            </a:xfrm>
            <a:prstGeom prst="line">
              <a:avLst/>
            </a:prstGeom>
            <a:noFill/>
            <a:ln w="6350">
              <a:solidFill>
                <a:srgbClr val="000000"/>
              </a:solidFill>
              <a:round/>
              <a:headEnd/>
              <a:tailEnd/>
            </a:ln>
          </p:spPr>
          <p:txBody>
            <a:bodyPr/>
            <a:lstStyle/>
            <a:p>
              <a:endParaRPr lang="zh-CN" altLang="en-US"/>
            </a:p>
          </p:txBody>
        </p:sp>
        <p:sp>
          <p:nvSpPr>
            <p:cNvPr id="29" name="Line 69"/>
            <p:cNvSpPr>
              <a:spLocks noChangeShapeType="1"/>
            </p:cNvSpPr>
            <p:nvPr/>
          </p:nvSpPr>
          <p:spPr bwMode="auto">
            <a:xfrm flipH="1" flipV="1">
              <a:off x="1386" y="1295"/>
              <a:ext cx="180" cy="210"/>
            </a:xfrm>
            <a:prstGeom prst="line">
              <a:avLst/>
            </a:prstGeom>
            <a:noFill/>
            <a:ln w="6350">
              <a:solidFill>
                <a:srgbClr val="000000"/>
              </a:solidFill>
              <a:round/>
              <a:headEnd/>
              <a:tailEnd/>
            </a:ln>
          </p:spPr>
          <p:txBody>
            <a:bodyPr/>
            <a:lstStyle/>
            <a:p>
              <a:endParaRPr lang="zh-CN" altLang="en-US"/>
            </a:p>
          </p:txBody>
        </p:sp>
        <p:sp>
          <p:nvSpPr>
            <p:cNvPr id="30" name="Line 70"/>
            <p:cNvSpPr>
              <a:spLocks noChangeShapeType="1"/>
            </p:cNvSpPr>
            <p:nvPr/>
          </p:nvSpPr>
          <p:spPr bwMode="auto">
            <a:xfrm flipH="1" flipV="1">
              <a:off x="1459" y="1295"/>
              <a:ext cx="133" cy="155"/>
            </a:xfrm>
            <a:prstGeom prst="line">
              <a:avLst/>
            </a:prstGeom>
            <a:noFill/>
            <a:ln w="6350">
              <a:solidFill>
                <a:srgbClr val="000000"/>
              </a:solidFill>
              <a:round/>
              <a:headEnd/>
              <a:tailEnd/>
            </a:ln>
          </p:spPr>
          <p:txBody>
            <a:bodyPr/>
            <a:lstStyle/>
            <a:p>
              <a:endParaRPr lang="zh-CN" altLang="en-US"/>
            </a:p>
          </p:txBody>
        </p:sp>
        <p:sp>
          <p:nvSpPr>
            <p:cNvPr id="31" name="Line 71"/>
            <p:cNvSpPr>
              <a:spLocks noChangeShapeType="1"/>
            </p:cNvSpPr>
            <p:nvPr/>
          </p:nvSpPr>
          <p:spPr bwMode="auto">
            <a:xfrm flipH="1" flipV="1">
              <a:off x="1532" y="1295"/>
              <a:ext cx="60" cy="70"/>
            </a:xfrm>
            <a:prstGeom prst="line">
              <a:avLst/>
            </a:prstGeom>
            <a:noFill/>
            <a:ln w="6350">
              <a:solidFill>
                <a:srgbClr val="000000"/>
              </a:solidFill>
              <a:round/>
              <a:headEnd/>
              <a:tailEnd/>
            </a:ln>
          </p:spPr>
          <p:txBody>
            <a:bodyPr/>
            <a:lstStyle/>
            <a:p>
              <a:endParaRPr lang="zh-CN" altLang="en-US"/>
            </a:p>
          </p:txBody>
        </p:sp>
        <p:grpSp>
          <p:nvGrpSpPr>
            <p:cNvPr id="32" name="Group 223"/>
            <p:cNvGrpSpPr>
              <a:grpSpLocks/>
            </p:cNvGrpSpPr>
            <p:nvPr/>
          </p:nvGrpSpPr>
          <p:grpSpPr bwMode="auto">
            <a:xfrm>
              <a:off x="999" y="1505"/>
              <a:ext cx="593" cy="211"/>
              <a:chOff x="999" y="1505"/>
              <a:chExt cx="593" cy="211"/>
            </a:xfrm>
          </p:grpSpPr>
          <p:sp>
            <p:nvSpPr>
              <p:cNvPr id="45" name="Line 13"/>
              <p:cNvSpPr>
                <a:spLocks noChangeShapeType="1"/>
              </p:cNvSpPr>
              <p:nvPr/>
            </p:nvSpPr>
            <p:spPr bwMode="auto">
              <a:xfrm>
                <a:off x="999" y="1505"/>
                <a:ext cx="593" cy="0"/>
              </a:xfrm>
              <a:prstGeom prst="line">
                <a:avLst/>
              </a:prstGeom>
              <a:noFill/>
              <a:ln w="12700">
                <a:solidFill>
                  <a:srgbClr val="FF0000"/>
                </a:solidFill>
                <a:round/>
                <a:headEnd/>
                <a:tailEnd/>
              </a:ln>
            </p:spPr>
            <p:txBody>
              <a:bodyPr/>
              <a:lstStyle/>
              <a:p>
                <a:endParaRPr lang="zh-CN" altLang="en-US"/>
              </a:p>
            </p:txBody>
          </p:sp>
          <p:sp>
            <p:nvSpPr>
              <p:cNvPr id="46" name="Line 40"/>
              <p:cNvSpPr>
                <a:spLocks noChangeShapeType="1"/>
              </p:cNvSpPr>
              <p:nvPr/>
            </p:nvSpPr>
            <p:spPr bwMode="auto">
              <a:xfrm flipV="1">
                <a:off x="999" y="1505"/>
                <a:ext cx="49" cy="57"/>
              </a:xfrm>
              <a:prstGeom prst="line">
                <a:avLst/>
              </a:prstGeom>
              <a:noFill/>
              <a:ln w="6350">
                <a:solidFill>
                  <a:srgbClr val="FF0000"/>
                </a:solidFill>
                <a:round/>
                <a:headEnd/>
                <a:tailEnd/>
              </a:ln>
            </p:spPr>
            <p:txBody>
              <a:bodyPr/>
              <a:lstStyle/>
              <a:p>
                <a:endParaRPr lang="zh-CN" altLang="en-US"/>
              </a:p>
            </p:txBody>
          </p:sp>
          <p:sp>
            <p:nvSpPr>
              <p:cNvPr id="47" name="Line 41"/>
              <p:cNvSpPr>
                <a:spLocks noChangeShapeType="1"/>
              </p:cNvSpPr>
              <p:nvPr/>
            </p:nvSpPr>
            <p:spPr bwMode="auto">
              <a:xfrm flipV="1">
                <a:off x="999" y="1505"/>
                <a:ext cx="122" cy="141"/>
              </a:xfrm>
              <a:prstGeom prst="line">
                <a:avLst/>
              </a:prstGeom>
              <a:noFill/>
              <a:ln w="6350">
                <a:solidFill>
                  <a:srgbClr val="FF0000"/>
                </a:solidFill>
                <a:round/>
                <a:headEnd/>
                <a:tailEnd/>
              </a:ln>
            </p:spPr>
            <p:txBody>
              <a:bodyPr/>
              <a:lstStyle/>
              <a:p>
                <a:endParaRPr lang="zh-CN" altLang="en-US"/>
              </a:p>
            </p:txBody>
          </p:sp>
          <p:sp>
            <p:nvSpPr>
              <p:cNvPr id="48" name="Line 42"/>
              <p:cNvSpPr>
                <a:spLocks noChangeShapeType="1"/>
              </p:cNvSpPr>
              <p:nvPr/>
            </p:nvSpPr>
            <p:spPr bwMode="auto">
              <a:xfrm flipV="1">
                <a:off x="1013" y="1505"/>
                <a:ext cx="180" cy="210"/>
              </a:xfrm>
              <a:prstGeom prst="line">
                <a:avLst/>
              </a:prstGeom>
              <a:noFill/>
              <a:ln w="6350">
                <a:solidFill>
                  <a:srgbClr val="FF0000"/>
                </a:solidFill>
                <a:round/>
                <a:headEnd/>
                <a:tailEnd/>
              </a:ln>
            </p:spPr>
            <p:txBody>
              <a:bodyPr/>
              <a:lstStyle/>
              <a:p>
                <a:endParaRPr lang="zh-CN" altLang="en-US"/>
              </a:p>
            </p:txBody>
          </p:sp>
          <p:sp>
            <p:nvSpPr>
              <p:cNvPr id="49" name="Line 43"/>
              <p:cNvSpPr>
                <a:spLocks noChangeShapeType="1"/>
              </p:cNvSpPr>
              <p:nvPr/>
            </p:nvSpPr>
            <p:spPr bwMode="auto">
              <a:xfrm flipV="1">
                <a:off x="1086" y="1505"/>
                <a:ext cx="180" cy="210"/>
              </a:xfrm>
              <a:prstGeom prst="line">
                <a:avLst/>
              </a:prstGeom>
              <a:noFill/>
              <a:ln w="6350">
                <a:solidFill>
                  <a:srgbClr val="FF0000"/>
                </a:solidFill>
                <a:round/>
                <a:headEnd/>
                <a:tailEnd/>
              </a:ln>
            </p:spPr>
            <p:txBody>
              <a:bodyPr/>
              <a:lstStyle/>
              <a:p>
                <a:endParaRPr lang="zh-CN" altLang="en-US"/>
              </a:p>
            </p:txBody>
          </p:sp>
          <p:sp>
            <p:nvSpPr>
              <p:cNvPr id="50" name="Line 44"/>
              <p:cNvSpPr>
                <a:spLocks noChangeShapeType="1"/>
              </p:cNvSpPr>
              <p:nvPr/>
            </p:nvSpPr>
            <p:spPr bwMode="auto">
              <a:xfrm flipV="1">
                <a:off x="1159" y="1505"/>
                <a:ext cx="180" cy="210"/>
              </a:xfrm>
              <a:prstGeom prst="line">
                <a:avLst/>
              </a:prstGeom>
              <a:noFill/>
              <a:ln w="6350">
                <a:solidFill>
                  <a:srgbClr val="FF0000"/>
                </a:solidFill>
                <a:round/>
                <a:headEnd/>
                <a:tailEnd/>
              </a:ln>
            </p:spPr>
            <p:txBody>
              <a:bodyPr/>
              <a:lstStyle/>
              <a:p>
                <a:endParaRPr lang="zh-CN" altLang="en-US"/>
              </a:p>
            </p:txBody>
          </p:sp>
          <p:sp>
            <p:nvSpPr>
              <p:cNvPr id="51" name="Line 45"/>
              <p:cNvSpPr>
                <a:spLocks noChangeShapeType="1"/>
              </p:cNvSpPr>
              <p:nvPr/>
            </p:nvSpPr>
            <p:spPr bwMode="auto">
              <a:xfrm flipV="1">
                <a:off x="1232" y="1505"/>
                <a:ext cx="180" cy="210"/>
              </a:xfrm>
              <a:prstGeom prst="line">
                <a:avLst/>
              </a:prstGeom>
              <a:noFill/>
              <a:ln w="6350">
                <a:solidFill>
                  <a:srgbClr val="FF0000"/>
                </a:solidFill>
                <a:round/>
                <a:headEnd/>
                <a:tailEnd/>
              </a:ln>
            </p:spPr>
            <p:txBody>
              <a:bodyPr/>
              <a:lstStyle/>
              <a:p>
                <a:endParaRPr lang="zh-CN" altLang="en-US"/>
              </a:p>
            </p:txBody>
          </p:sp>
          <p:sp>
            <p:nvSpPr>
              <p:cNvPr id="52" name="Line 46"/>
              <p:cNvSpPr>
                <a:spLocks noChangeShapeType="1"/>
              </p:cNvSpPr>
              <p:nvPr/>
            </p:nvSpPr>
            <p:spPr bwMode="auto">
              <a:xfrm flipV="1">
                <a:off x="1304" y="1505"/>
                <a:ext cx="181" cy="210"/>
              </a:xfrm>
              <a:prstGeom prst="line">
                <a:avLst/>
              </a:prstGeom>
              <a:noFill/>
              <a:ln w="6350">
                <a:solidFill>
                  <a:srgbClr val="FF0000"/>
                </a:solidFill>
                <a:round/>
                <a:headEnd/>
                <a:tailEnd/>
              </a:ln>
            </p:spPr>
            <p:txBody>
              <a:bodyPr/>
              <a:lstStyle/>
              <a:p>
                <a:endParaRPr lang="zh-CN" altLang="en-US"/>
              </a:p>
            </p:txBody>
          </p:sp>
          <p:sp>
            <p:nvSpPr>
              <p:cNvPr id="53" name="Line 47"/>
              <p:cNvSpPr>
                <a:spLocks noChangeShapeType="1"/>
              </p:cNvSpPr>
              <p:nvPr/>
            </p:nvSpPr>
            <p:spPr bwMode="auto">
              <a:xfrm flipV="1">
                <a:off x="1377" y="1505"/>
                <a:ext cx="181" cy="210"/>
              </a:xfrm>
              <a:prstGeom prst="line">
                <a:avLst/>
              </a:prstGeom>
              <a:noFill/>
              <a:ln w="6350">
                <a:solidFill>
                  <a:srgbClr val="FF0000"/>
                </a:solidFill>
                <a:round/>
                <a:headEnd/>
                <a:tailEnd/>
              </a:ln>
            </p:spPr>
            <p:txBody>
              <a:bodyPr/>
              <a:lstStyle/>
              <a:p>
                <a:endParaRPr lang="zh-CN" altLang="en-US"/>
              </a:p>
            </p:txBody>
          </p:sp>
          <p:sp>
            <p:nvSpPr>
              <p:cNvPr id="54" name="Line 48"/>
              <p:cNvSpPr>
                <a:spLocks noChangeShapeType="1"/>
              </p:cNvSpPr>
              <p:nvPr/>
            </p:nvSpPr>
            <p:spPr bwMode="auto">
              <a:xfrm flipV="1">
                <a:off x="1450" y="1550"/>
                <a:ext cx="142" cy="165"/>
              </a:xfrm>
              <a:prstGeom prst="line">
                <a:avLst/>
              </a:prstGeom>
              <a:noFill/>
              <a:ln w="6350">
                <a:solidFill>
                  <a:srgbClr val="FF0000"/>
                </a:solidFill>
                <a:round/>
                <a:headEnd/>
                <a:tailEnd/>
              </a:ln>
            </p:spPr>
            <p:txBody>
              <a:bodyPr/>
              <a:lstStyle/>
              <a:p>
                <a:endParaRPr lang="zh-CN" altLang="en-US"/>
              </a:p>
            </p:txBody>
          </p:sp>
          <p:sp>
            <p:nvSpPr>
              <p:cNvPr id="55" name="Line 49"/>
              <p:cNvSpPr>
                <a:spLocks noChangeShapeType="1"/>
              </p:cNvSpPr>
              <p:nvPr/>
            </p:nvSpPr>
            <p:spPr bwMode="auto">
              <a:xfrm flipV="1">
                <a:off x="1523" y="1636"/>
                <a:ext cx="69" cy="79"/>
              </a:xfrm>
              <a:prstGeom prst="line">
                <a:avLst/>
              </a:prstGeom>
              <a:noFill/>
              <a:ln w="6350">
                <a:solidFill>
                  <a:srgbClr val="FF0000"/>
                </a:solidFill>
                <a:round/>
                <a:headEnd/>
                <a:tailEnd/>
              </a:ln>
            </p:spPr>
            <p:txBody>
              <a:bodyPr/>
              <a:lstStyle/>
              <a:p>
                <a:endParaRPr lang="zh-CN" altLang="en-US"/>
              </a:p>
            </p:txBody>
          </p:sp>
          <p:sp>
            <p:nvSpPr>
              <p:cNvPr id="56" name="Line 77"/>
              <p:cNvSpPr>
                <a:spLocks noChangeShapeType="1"/>
              </p:cNvSpPr>
              <p:nvPr/>
            </p:nvSpPr>
            <p:spPr bwMode="auto">
              <a:xfrm flipH="1">
                <a:off x="1321" y="1715"/>
                <a:ext cx="271" cy="1"/>
              </a:xfrm>
              <a:prstGeom prst="line">
                <a:avLst/>
              </a:prstGeom>
              <a:noFill/>
              <a:ln w="6350">
                <a:solidFill>
                  <a:srgbClr val="FF0000"/>
                </a:solidFill>
                <a:round/>
                <a:headEnd/>
                <a:tailEnd/>
              </a:ln>
            </p:spPr>
            <p:txBody>
              <a:bodyPr/>
              <a:lstStyle/>
              <a:p>
                <a:endParaRPr lang="zh-CN" altLang="en-US"/>
              </a:p>
            </p:txBody>
          </p:sp>
        </p:grpSp>
        <p:sp>
          <p:nvSpPr>
            <p:cNvPr id="33" name="Line 78"/>
            <p:cNvSpPr>
              <a:spLocks noChangeShapeType="1"/>
            </p:cNvSpPr>
            <p:nvPr/>
          </p:nvSpPr>
          <p:spPr bwMode="auto">
            <a:xfrm>
              <a:off x="1228" y="2437"/>
              <a:ext cx="368" cy="1"/>
            </a:xfrm>
            <a:prstGeom prst="line">
              <a:avLst/>
            </a:prstGeom>
            <a:noFill/>
            <a:ln w="12700">
              <a:solidFill>
                <a:srgbClr val="000000"/>
              </a:solidFill>
              <a:round/>
              <a:headEnd/>
              <a:tailEnd/>
            </a:ln>
          </p:spPr>
          <p:txBody>
            <a:bodyPr/>
            <a:lstStyle/>
            <a:p>
              <a:endParaRPr lang="zh-CN" altLang="en-US"/>
            </a:p>
          </p:txBody>
        </p:sp>
        <p:sp>
          <p:nvSpPr>
            <p:cNvPr id="34" name="Line 79"/>
            <p:cNvSpPr>
              <a:spLocks noChangeShapeType="1"/>
            </p:cNvSpPr>
            <p:nvPr/>
          </p:nvSpPr>
          <p:spPr bwMode="auto">
            <a:xfrm>
              <a:off x="1459" y="1815"/>
              <a:ext cx="0" cy="521"/>
            </a:xfrm>
            <a:prstGeom prst="line">
              <a:avLst/>
            </a:prstGeom>
            <a:noFill/>
            <a:ln w="6350">
              <a:solidFill>
                <a:srgbClr val="000000"/>
              </a:solidFill>
              <a:round/>
              <a:headEnd/>
              <a:tailEnd/>
            </a:ln>
          </p:spPr>
          <p:txBody>
            <a:bodyPr/>
            <a:lstStyle/>
            <a:p>
              <a:endParaRPr lang="zh-CN" altLang="en-US"/>
            </a:p>
          </p:txBody>
        </p:sp>
        <p:sp>
          <p:nvSpPr>
            <p:cNvPr id="35" name="Freeform 80"/>
            <p:cNvSpPr>
              <a:spLocks/>
            </p:cNvSpPr>
            <p:nvPr/>
          </p:nvSpPr>
          <p:spPr bwMode="auto">
            <a:xfrm>
              <a:off x="1444" y="1715"/>
              <a:ext cx="29" cy="100"/>
            </a:xfrm>
            <a:custGeom>
              <a:avLst/>
              <a:gdLst/>
              <a:ahLst/>
              <a:cxnLst>
                <a:cxn ang="0">
                  <a:pos x="0" y="504"/>
                </a:cxn>
                <a:cxn ang="0">
                  <a:pos x="168" y="504"/>
                </a:cxn>
                <a:cxn ang="0">
                  <a:pos x="84" y="0"/>
                </a:cxn>
                <a:cxn ang="0">
                  <a:pos x="0" y="504"/>
                </a:cxn>
              </a:cxnLst>
              <a:rect l="0" t="0" r="r" b="b"/>
              <a:pathLst>
                <a:path w="168" h="504">
                  <a:moveTo>
                    <a:pt x="0" y="504"/>
                  </a:moveTo>
                  <a:lnTo>
                    <a:pt x="168" y="504"/>
                  </a:lnTo>
                  <a:lnTo>
                    <a:pt x="84" y="0"/>
                  </a:lnTo>
                  <a:lnTo>
                    <a:pt x="0" y="504"/>
                  </a:lnTo>
                  <a:close/>
                </a:path>
              </a:pathLst>
            </a:custGeom>
            <a:solidFill>
              <a:srgbClr val="000000"/>
            </a:solidFill>
            <a:ln w="6350">
              <a:solidFill>
                <a:srgbClr val="000000"/>
              </a:solidFill>
              <a:round/>
              <a:headEnd/>
              <a:tailEnd/>
            </a:ln>
          </p:spPr>
          <p:txBody>
            <a:bodyPr/>
            <a:lstStyle/>
            <a:p>
              <a:endParaRPr lang="zh-CN" altLang="en-US"/>
            </a:p>
          </p:txBody>
        </p:sp>
        <p:sp>
          <p:nvSpPr>
            <p:cNvPr id="36" name="Freeform 81"/>
            <p:cNvSpPr>
              <a:spLocks/>
            </p:cNvSpPr>
            <p:nvPr/>
          </p:nvSpPr>
          <p:spPr bwMode="auto">
            <a:xfrm>
              <a:off x="1444" y="2336"/>
              <a:ext cx="29" cy="101"/>
            </a:xfrm>
            <a:custGeom>
              <a:avLst/>
              <a:gdLst/>
              <a:ahLst/>
              <a:cxnLst>
                <a:cxn ang="0">
                  <a:pos x="0" y="0"/>
                </a:cxn>
                <a:cxn ang="0">
                  <a:pos x="168" y="0"/>
                </a:cxn>
                <a:cxn ang="0">
                  <a:pos x="84" y="504"/>
                </a:cxn>
                <a:cxn ang="0">
                  <a:pos x="0" y="0"/>
                </a:cxn>
              </a:cxnLst>
              <a:rect l="0" t="0" r="r" b="b"/>
              <a:pathLst>
                <a:path w="168" h="504">
                  <a:moveTo>
                    <a:pt x="0" y="0"/>
                  </a:moveTo>
                  <a:lnTo>
                    <a:pt x="168" y="0"/>
                  </a:lnTo>
                  <a:lnTo>
                    <a:pt x="84" y="504"/>
                  </a:lnTo>
                  <a:lnTo>
                    <a:pt x="0" y="0"/>
                  </a:lnTo>
                  <a:close/>
                </a:path>
              </a:pathLst>
            </a:custGeom>
            <a:solidFill>
              <a:srgbClr val="000000"/>
            </a:solidFill>
            <a:ln w="6350">
              <a:solidFill>
                <a:srgbClr val="000000"/>
              </a:solidFill>
              <a:round/>
              <a:headEnd/>
              <a:tailEnd/>
            </a:ln>
          </p:spPr>
          <p:txBody>
            <a:bodyPr/>
            <a:lstStyle/>
            <a:p>
              <a:endParaRPr lang="zh-CN" altLang="en-US"/>
            </a:p>
          </p:txBody>
        </p:sp>
        <p:sp>
          <p:nvSpPr>
            <p:cNvPr id="37" name="Line 100"/>
            <p:cNvSpPr>
              <a:spLocks noChangeAspect="1" noChangeShapeType="1"/>
            </p:cNvSpPr>
            <p:nvPr/>
          </p:nvSpPr>
          <p:spPr bwMode="auto">
            <a:xfrm>
              <a:off x="996" y="1715"/>
              <a:ext cx="592" cy="1"/>
            </a:xfrm>
            <a:prstGeom prst="line">
              <a:avLst/>
            </a:prstGeom>
            <a:noFill/>
            <a:ln w="12700">
              <a:solidFill>
                <a:srgbClr val="000000"/>
              </a:solidFill>
              <a:round/>
              <a:headEnd/>
              <a:tailEnd/>
            </a:ln>
          </p:spPr>
          <p:txBody>
            <a:bodyPr/>
            <a:lstStyle/>
            <a:p>
              <a:endParaRPr lang="zh-CN" altLang="en-US"/>
            </a:p>
          </p:txBody>
        </p:sp>
        <p:sp>
          <p:nvSpPr>
            <p:cNvPr id="38" name="Line 148"/>
            <p:cNvSpPr>
              <a:spLocks noChangeShapeType="1"/>
            </p:cNvSpPr>
            <p:nvPr/>
          </p:nvSpPr>
          <p:spPr bwMode="auto">
            <a:xfrm>
              <a:off x="1194" y="2076"/>
              <a:ext cx="215" cy="1"/>
            </a:xfrm>
            <a:prstGeom prst="line">
              <a:avLst/>
            </a:prstGeom>
            <a:noFill/>
            <a:ln w="6350">
              <a:solidFill>
                <a:srgbClr val="000000"/>
              </a:solidFill>
              <a:round/>
              <a:headEnd/>
              <a:tailEnd/>
            </a:ln>
          </p:spPr>
          <p:txBody>
            <a:bodyPr/>
            <a:lstStyle/>
            <a:p>
              <a:endParaRPr lang="zh-CN" altLang="en-US"/>
            </a:p>
          </p:txBody>
        </p:sp>
        <p:sp>
          <p:nvSpPr>
            <p:cNvPr id="39" name="Line 149"/>
            <p:cNvSpPr>
              <a:spLocks noChangeShapeType="1"/>
            </p:cNvSpPr>
            <p:nvPr/>
          </p:nvSpPr>
          <p:spPr bwMode="auto">
            <a:xfrm>
              <a:off x="1452" y="2076"/>
              <a:ext cx="43" cy="1"/>
            </a:xfrm>
            <a:prstGeom prst="line">
              <a:avLst/>
            </a:prstGeom>
            <a:noFill/>
            <a:ln w="6350">
              <a:solidFill>
                <a:srgbClr val="000000"/>
              </a:solidFill>
              <a:round/>
              <a:headEnd/>
              <a:tailEnd/>
            </a:ln>
          </p:spPr>
          <p:txBody>
            <a:bodyPr/>
            <a:lstStyle/>
            <a:p>
              <a:endParaRPr lang="zh-CN" altLang="en-US"/>
            </a:p>
          </p:txBody>
        </p:sp>
        <p:sp>
          <p:nvSpPr>
            <p:cNvPr id="40" name="Line 150"/>
            <p:cNvSpPr>
              <a:spLocks noChangeShapeType="1"/>
            </p:cNvSpPr>
            <p:nvPr/>
          </p:nvSpPr>
          <p:spPr bwMode="auto">
            <a:xfrm>
              <a:off x="1538" y="2076"/>
              <a:ext cx="148" cy="1"/>
            </a:xfrm>
            <a:prstGeom prst="line">
              <a:avLst/>
            </a:prstGeom>
            <a:noFill/>
            <a:ln w="6350">
              <a:solidFill>
                <a:srgbClr val="000000"/>
              </a:solidFill>
              <a:round/>
              <a:headEnd/>
              <a:tailEnd/>
            </a:ln>
          </p:spPr>
          <p:txBody>
            <a:bodyPr/>
            <a:lstStyle/>
            <a:p>
              <a:endParaRPr lang="zh-CN" altLang="en-US"/>
            </a:p>
          </p:txBody>
        </p:sp>
        <p:sp>
          <p:nvSpPr>
            <p:cNvPr id="41" name="Rectangle 151"/>
            <p:cNvSpPr>
              <a:spLocks noChangeArrowheads="1"/>
            </p:cNvSpPr>
            <p:nvPr/>
          </p:nvSpPr>
          <p:spPr bwMode="auto">
            <a:xfrm>
              <a:off x="564" y="1130"/>
              <a:ext cx="524" cy="199"/>
            </a:xfrm>
            <a:prstGeom prst="rect">
              <a:avLst/>
            </a:prstGeom>
            <a:noFill/>
            <a:ln w="6350">
              <a:noFill/>
              <a:miter lim="800000"/>
              <a:headEnd/>
              <a:tailEnd/>
            </a:ln>
          </p:spPr>
          <p:txBody>
            <a:bodyPr lIns="0" tIns="0" rIns="0" bIns="0"/>
            <a:lstStyle/>
            <a:p>
              <a:pPr algn="just" eaLnBrk="0" hangingPunct="0"/>
              <a:r>
                <a:rPr lang="zh-CN" altLang="en-US">
                  <a:solidFill>
                    <a:srgbClr val="000000"/>
                  </a:solidFill>
                  <a:latin typeface="宋体" charset="-122"/>
                </a:rPr>
                <a:t>孔公差</a:t>
              </a:r>
              <a:endParaRPr lang="zh-CN" altLang="en-US">
                <a:latin typeface="Times New Roman" pitchFamily="18" charset="0"/>
              </a:endParaRPr>
            </a:p>
          </p:txBody>
        </p:sp>
        <p:sp>
          <p:nvSpPr>
            <p:cNvPr id="42" name="Rectangle 153"/>
            <p:cNvSpPr>
              <a:spLocks noChangeArrowheads="1"/>
            </p:cNvSpPr>
            <p:nvPr/>
          </p:nvSpPr>
          <p:spPr bwMode="auto">
            <a:xfrm>
              <a:off x="1853" y="2633"/>
              <a:ext cx="1123" cy="199"/>
            </a:xfrm>
            <a:prstGeom prst="rect">
              <a:avLst/>
            </a:prstGeom>
            <a:noFill/>
            <a:ln w="6350">
              <a:noFill/>
              <a:miter lim="800000"/>
              <a:headEnd/>
              <a:tailEnd/>
            </a:ln>
          </p:spPr>
          <p:txBody>
            <a:bodyPr lIns="0" tIns="0" rIns="0" bIns="0"/>
            <a:lstStyle/>
            <a:p>
              <a:pPr algn="just" eaLnBrk="0" hangingPunct="0"/>
              <a:r>
                <a:rPr lang="zh-CN" altLang="en-US">
                  <a:solidFill>
                    <a:srgbClr val="000000"/>
                  </a:solidFill>
                  <a:latin typeface="宋体" charset="-122"/>
                </a:rPr>
                <a:t>孔最小极限尺寸</a:t>
              </a:r>
              <a:endParaRPr lang="zh-CN" altLang="en-US">
                <a:latin typeface="Times New Roman" pitchFamily="18" charset="0"/>
              </a:endParaRPr>
            </a:p>
          </p:txBody>
        </p:sp>
        <p:sp>
          <p:nvSpPr>
            <p:cNvPr id="43" name="Line 157"/>
            <p:cNvSpPr>
              <a:spLocks noChangeShapeType="1"/>
            </p:cNvSpPr>
            <p:nvPr/>
          </p:nvSpPr>
          <p:spPr bwMode="auto">
            <a:xfrm flipH="1" flipV="1">
              <a:off x="761" y="1351"/>
              <a:ext cx="286" cy="269"/>
            </a:xfrm>
            <a:prstGeom prst="line">
              <a:avLst/>
            </a:prstGeom>
            <a:noFill/>
            <a:ln w="6350">
              <a:solidFill>
                <a:srgbClr val="000000"/>
              </a:solidFill>
              <a:round/>
              <a:headEnd/>
              <a:tailEnd/>
            </a:ln>
          </p:spPr>
          <p:txBody>
            <a:bodyPr/>
            <a:lstStyle/>
            <a:p>
              <a:endParaRPr lang="zh-CN" altLang="en-US"/>
            </a:p>
          </p:txBody>
        </p:sp>
        <p:sp>
          <p:nvSpPr>
            <p:cNvPr id="44" name="Line 158"/>
            <p:cNvSpPr>
              <a:spLocks noChangeShapeType="1"/>
            </p:cNvSpPr>
            <p:nvPr/>
          </p:nvSpPr>
          <p:spPr bwMode="auto">
            <a:xfrm>
              <a:off x="1459" y="2076"/>
              <a:ext cx="366" cy="635"/>
            </a:xfrm>
            <a:prstGeom prst="line">
              <a:avLst/>
            </a:prstGeom>
            <a:noFill/>
            <a:ln w="6350">
              <a:solidFill>
                <a:srgbClr val="000000"/>
              </a:solidFill>
              <a:round/>
              <a:headEnd/>
              <a:tailEnd/>
            </a:ln>
          </p:spPr>
          <p:txBody>
            <a:bodyPr/>
            <a:lstStyle/>
            <a:p>
              <a:endParaRPr lang="zh-CN" altLang="en-US"/>
            </a:p>
          </p:txBody>
        </p:sp>
      </p:grpSp>
      <p:grpSp>
        <p:nvGrpSpPr>
          <p:cNvPr id="105" name="Group 226"/>
          <p:cNvGrpSpPr>
            <a:grpSpLocks/>
          </p:cNvGrpSpPr>
          <p:nvPr/>
        </p:nvGrpSpPr>
        <p:grpSpPr bwMode="auto">
          <a:xfrm>
            <a:off x="6810380" y="1515676"/>
            <a:ext cx="3071834" cy="3127381"/>
            <a:chOff x="1610" y="1008"/>
            <a:chExt cx="1132" cy="1430"/>
          </a:xfrm>
        </p:grpSpPr>
        <p:sp>
          <p:nvSpPr>
            <p:cNvPr id="106" name="Line 25"/>
            <p:cNvSpPr>
              <a:spLocks noChangeShapeType="1"/>
            </p:cNvSpPr>
            <p:nvPr/>
          </p:nvSpPr>
          <p:spPr bwMode="auto">
            <a:xfrm>
              <a:off x="2055" y="1505"/>
              <a:ext cx="1" cy="932"/>
            </a:xfrm>
            <a:prstGeom prst="line">
              <a:avLst/>
            </a:prstGeom>
            <a:noFill/>
            <a:ln w="12700">
              <a:solidFill>
                <a:srgbClr val="000000"/>
              </a:solidFill>
              <a:round/>
              <a:headEnd/>
              <a:tailEnd/>
            </a:ln>
          </p:spPr>
          <p:txBody>
            <a:bodyPr/>
            <a:lstStyle/>
            <a:p>
              <a:endParaRPr lang="zh-CN" altLang="en-US"/>
            </a:p>
          </p:txBody>
        </p:sp>
        <p:sp>
          <p:nvSpPr>
            <p:cNvPr id="107" name="Line 26"/>
            <p:cNvSpPr>
              <a:spLocks noChangeShapeType="1"/>
            </p:cNvSpPr>
            <p:nvPr/>
          </p:nvSpPr>
          <p:spPr bwMode="auto">
            <a:xfrm>
              <a:off x="2055" y="1505"/>
              <a:ext cx="258" cy="0"/>
            </a:xfrm>
            <a:prstGeom prst="line">
              <a:avLst/>
            </a:prstGeom>
            <a:noFill/>
            <a:ln w="12700">
              <a:solidFill>
                <a:srgbClr val="000000"/>
              </a:solidFill>
              <a:round/>
              <a:headEnd/>
              <a:tailEnd/>
            </a:ln>
          </p:spPr>
          <p:txBody>
            <a:bodyPr/>
            <a:lstStyle/>
            <a:p>
              <a:endParaRPr lang="zh-CN" altLang="en-US"/>
            </a:p>
          </p:txBody>
        </p:sp>
        <p:sp>
          <p:nvSpPr>
            <p:cNvPr id="108" name="Line 27"/>
            <p:cNvSpPr>
              <a:spLocks noChangeShapeType="1"/>
            </p:cNvSpPr>
            <p:nvPr/>
          </p:nvSpPr>
          <p:spPr bwMode="auto">
            <a:xfrm>
              <a:off x="2055" y="2437"/>
              <a:ext cx="258" cy="1"/>
            </a:xfrm>
            <a:prstGeom prst="line">
              <a:avLst/>
            </a:prstGeom>
            <a:noFill/>
            <a:ln w="6350">
              <a:solidFill>
                <a:srgbClr val="000000"/>
              </a:solidFill>
              <a:round/>
              <a:headEnd/>
              <a:tailEnd/>
            </a:ln>
          </p:spPr>
          <p:txBody>
            <a:bodyPr/>
            <a:lstStyle/>
            <a:p>
              <a:endParaRPr lang="zh-CN" altLang="en-US"/>
            </a:p>
          </p:txBody>
        </p:sp>
        <p:sp>
          <p:nvSpPr>
            <p:cNvPr id="109" name="Line 28"/>
            <p:cNvSpPr>
              <a:spLocks noChangeShapeType="1"/>
            </p:cNvSpPr>
            <p:nvPr/>
          </p:nvSpPr>
          <p:spPr bwMode="auto">
            <a:xfrm>
              <a:off x="2313" y="1505"/>
              <a:ext cx="0" cy="932"/>
            </a:xfrm>
            <a:prstGeom prst="line">
              <a:avLst/>
            </a:prstGeom>
            <a:noFill/>
            <a:ln w="12700">
              <a:solidFill>
                <a:srgbClr val="000000"/>
              </a:solidFill>
              <a:round/>
              <a:headEnd/>
              <a:tailEnd/>
            </a:ln>
          </p:spPr>
          <p:txBody>
            <a:bodyPr/>
            <a:lstStyle/>
            <a:p>
              <a:endParaRPr lang="zh-CN" altLang="en-US"/>
            </a:p>
          </p:txBody>
        </p:sp>
        <p:sp>
          <p:nvSpPr>
            <p:cNvPr id="110" name="Line 29"/>
            <p:cNvSpPr>
              <a:spLocks noChangeShapeType="1"/>
            </p:cNvSpPr>
            <p:nvPr/>
          </p:nvSpPr>
          <p:spPr bwMode="auto">
            <a:xfrm>
              <a:off x="1997" y="1971"/>
              <a:ext cx="136" cy="1"/>
            </a:xfrm>
            <a:prstGeom prst="line">
              <a:avLst/>
            </a:prstGeom>
            <a:noFill/>
            <a:ln w="6350">
              <a:solidFill>
                <a:srgbClr val="000000"/>
              </a:solidFill>
              <a:round/>
              <a:headEnd/>
              <a:tailEnd/>
            </a:ln>
          </p:spPr>
          <p:txBody>
            <a:bodyPr/>
            <a:lstStyle/>
            <a:p>
              <a:endParaRPr lang="zh-CN" altLang="en-US"/>
            </a:p>
          </p:txBody>
        </p:sp>
        <p:sp>
          <p:nvSpPr>
            <p:cNvPr id="111" name="Line 30"/>
            <p:cNvSpPr>
              <a:spLocks noChangeShapeType="1"/>
            </p:cNvSpPr>
            <p:nvPr/>
          </p:nvSpPr>
          <p:spPr bwMode="auto">
            <a:xfrm>
              <a:off x="2176" y="1971"/>
              <a:ext cx="43" cy="1"/>
            </a:xfrm>
            <a:prstGeom prst="line">
              <a:avLst/>
            </a:prstGeom>
            <a:noFill/>
            <a:ln w="6350">
              <a:solidFill>
                <a:srgbClr val="000000"/>
              </a:solidFill>
              <a:round/>
              <a:headEnd/>
              <a:tailEnd/>
            </a:ln>
          </p:spPr>
          <p:txBody>
            <a:bodyPr/>
            <a:lstStyle/>
            <a:p>
              <a:endParaRPr lang="zh-CN" altLang="en-US"/>
            </a:p>
          </p:txBody>
        </p:sp>
        <p:sp>
          <p:nvSpPr>
            <p:cNvPr id="112" name="Line 31"/>
            <p:cNvSpPr>
              <a:spLocks noChangeShapeType="1"/>
            </p:cNvSpPr>
            <p:nvPr/>
          </p:nvSpPr>
          <p:spPr bwMode="auto">
            <a:xfrm>
              <a:off x="2262" y="1971"/>
              <a:ext cx="136" cy="1"/>
            </a:xfrm>
            <a:prstGeom prst="line">
              <a:avLst/>
            </a:prstGeom>
            <a:noFill/>
            <a:ln w="6350">
              <a:solidFill>
                <a:srgbClr val="000000"/>
              </a:solidFill>
              <a:round/>
              <a:headEnd/>
              <a:tailEnd/>
            </a:ln>
          </p:spPr>
          <p:txBody>
            <a:bodyPr/>
            <a:lstStyle/>
            <a:p>
              <a:endParaRPr lang="zh-CN" altLang="en-US"/>
            </a:p>
          </p:txBody>
        </p:sp>
        <p:sp>
          <p:nvSpPr>
            <p:cNvPr id="113" name="Line 32"/>
            <p:cNvSpPr>
              <a:spLocks noChangeShapeType="1"/>
            </p:cNvSpPr>
            <p:nvPr/>
          </p:nvSpPr>
          <p:spPr bwMode="auto">
            <a:xfrm flipH="1">
              <a:off x="2364" y="2151"/>
              <a:ext cx="309" cy="1"/>
            </a:xfrm>
            <a:prstGeom prst="line">
              <a:avLst/>
            </a:prstGeom>
            <a:noFill/>
            <a:ln w="12700">
              <a:solidFill>
                <a:srgbClr val="000000"/>
              </a:solidFill>
              <a:round/>
              <a:headEnd/>
              <a:tailEnd/>
            </a:ln>
          </p:spPr>
          <p:txBody>
            <a:bodyPr/>
            <a:lstStyle/>
            <a:p>
              <a:endParaRPr lang="zh-CN" altLang="en-US"/>
            </a:p>
          </p:txBody>
        </p:sp>
        <p:sp>
          <p:nvSpPr>
            <p:cNvPr id="114" name="Line 33"/>
            <p:cNvSpPr>
              <a:spLocks noChangeShapeType="1"/>
            </p:cNvSpPr>
            <p:nvPr/>
          </p:nvSpPr>
          <p:spPr bwMode="auto">
            <a:xfrm flipH="1">
              <a:off x="2364" y="1791"/>
              <a:ext cx="309" cy="0"/>
            </a:xfrm>
            <a:prstGeom prst="line">
              <a:avLst/>
            </a:prstGeom>
            <a:noFill/>
            <a:ln w="12700">
              <a:solidFill>
                <a:srgbClr val="000000"/>
              </a:solidFill>
              <a:round/>
              <a:headEnd/>
              <a:tailEnd/>
            </a:ln>
          </p:spPr>
          <p:txBody>
            <a:bodyPr/>
            <a:lstStyle/>
            <a:p>
              <a:endParaRPr lang="zh-CN" altLang="en-US"/>
            </a:p>
          </p:txBody>
        </p:sp>
        <p:sp>
          <p:nvSpPr>
            <p:cNvPr id="115" name="Freeform 34"/>
            <p:cNvSpPr>
              <a:spLocks/>
            </p:cNvSpPr>
            <p:nvPr/>
          </p:nvSpPr>
          <p:spPr bwMode="auto">
            <a:xfrm>
              <a:off x="2673" y="1971"/>
              <a:ext cx="31" cy="180"/>
            </a:xfrm>
            <a:custGeom>
              <a:avLst/>
              <a:gdLst/>
              <a:ahLst/>
              <a:cxnLst>
                <a:cxn ang="0">
                  <a:pos x="0" y="909"/>
                </a:cxn>
                <a:cxn ang="0">
                  <a:pos x="13" y="894"/>
                </a:cxn>
                <a:cxn ang="0">
                  <a:pos x="25" y="880"/>
                </a:cxn>
                <a:cxn ang="0">
                  <a:pos x="37" y="866"/>
                </a:cxn>
                <a:cxn ang="0">
                  <a:pos x="48" y="851"/>
                </a:cxn>
                <a:cxn ang="0">
                  <a:pos x="60" y="835"/>
                </a:cxn>
                <a:cxn ang="0">
                  <a:pos x="70" y="819"/>
                </a:cxn>
                <a:cxn ang="0">
                  <a:pos x="81" y="804"/>
                </a:cxn>
                <a:cxn ang="0">
                  <a:pos x="90" y="788"/>
                </a:cxn>
                <a:cxn ang="0">
                  <a:pos x="100" y="771"/>
                </a:cxn>
                <a:cxn ang="0">
                  <a:pos x="108" y="754"/>
                </a:cxn>
                <a:cxn ang="0">
                  <a:pos x="117" y="737"/>
                </a:cxn>
                <a:cxn ang="0">
                  <a:pos x="125" y="721"/>
                </a:cxn>
                <a:cxn ang="0">
                  <a:pos x="132" y="703"/>
                </a:cxn>
                <a:cxn ang="0">
                  <a:pos x="140" y="686"/>
                </a:cxn>
                <a:cxn ang="0">
                  <a:pos x="146" y="668"/>
                </a:cxn>
                <a:cxn ang="0">
                  <a:pos x="151" y="650"/>
                </a:cxn>
                <a:cxn ang="0">
                  <a:pos x="156" y="631"/>
                </a:cxn>
                <a:cxn ang="0">
                  <a:pos x="162" y="613"/>
                </a:cxn>
                <a:cxn ang="0">
                  <a:pos x="166" y="595"/>
                </a:cxn>
                <a:cxn ang="0">
                  <a:pos x="170" y="577"/>
                </a:cxn>
                <a:cxn ang="0">
                  <a:pos x="173" y="558"/>
                </a:cxn>
                <a:cxn ang="0">
                  <a:pos x="175" y="539"/>
                </a:cxn>
                <a:cxn ang="0">
                  <a:pos x="177" y="520"/>
                </a:cxn>
                <a:cxn ang="0">
                  <a:pos x="180" y="501"/>
                </a:cxn>
                <a:cxn ang="0">
                  <a:pos x="181" y="482"/>
                </a:cxn>
                <a:cxn ang="0">
                  <a:pos x="181" y="463"/>
                </a:cxn>
                <a:cxn ang="0">
                  <a:pos x="181" y="444"/>
                </a:cxn>
                <a:cxn ang="0">
                  <a:pos x="181" y="425"/>
                </a:cxn>
                <a:cxn ang="0">
                  <a:pos x="180" y="406"/>
                </a:cxn>
                <a:cxn ang="0">
                  <a:pos x="177" y="389"/>
                </a:cxn>
                <a:cxn ang="0">
                  <a:pos x="175" y="370"/>
                </a:cxn>
                <a:cxn ang="0">
                  <a:pos x="173" y="351"/>
                </a:cxn>
                <a:cxn ang="0">
                  <a:pos x="170" y="332"/>
                </a:cxn>
                <a:cxn ang="0">
                  <a:pos x="166" y="313"/>
                </a:cxn>
                <a:cxn ang="0">
                  <a:pos x="162" y="295"/>
                </a:cxn>
                <a:cxn ang="0">
                  <a:pos x="156" y="277"/>
                </a:cxn>
                <a:cxn ang="0">
                  <a:pos x="151" y="258"/>
                </a:cxn>
                <a:cxn ang="0">
                  <a:pos x="146" y="240"/>
                </a:cxn>
                <a:cxn ang="0">
                  <a:pos x="140" y="223"/>
                </a:cxn>
                <a:cxn ang="0">
                  <a:pos x="132" y="205"/>
                </a:cxn>
                <a:cxn ang="0">
                  <a:pos x="125" y="188"/>
                </a:cxn>
                <a:cxn ang="0">
                  <a:pos x="117" y="171"/>
                </a:cxn>
                <a:cxn ang="0">
                  <a:pos x="108" y="153"/>
                </a:cxn>
                <a:cxn ang="0">
                  <a:pos x="100" y="137"/>
                </a:cxn>
                <a:cxn ang="0">
                  <a:pos x="90" y="121"/>
                </a:cxn>
                <a:cxn ang="0">
                  <a:pos x="81" y="105"/>
                </a:cxn>
                <a:cxn ang="0">
                  <a:pos x="70" y="88"/>
                </a:cxn>
                <a:cxn ang="0">
                  <a:pos x="60" y="73"/>
                </a:cxn>
                <a:cxn ang="0">
                  <a:pos x="48" y="58"/>
                </a:cxn>
                <a:cxn ang="0">
                  <a:pos x="37" y="43"/>
                </a:cxn>
                <a:cxn ang="0">
                  <a:pos x="25" y="28"/>
                </a:cxn>
                <a:cxn ang="0">
                  <a:pos x="13" y="13"/>
                </a:cxn>
                <a:cxn ang="0">
                  <a:pos x="0" y="0"/>
                </a:cxn>
              </a:cxnLst>
              <a:rect l="0" t="0" r="r" b="b"/>
              <a:pathLst>
                <a:path w="181" h="909">
                  <a:moveTo>
                    <a:pt x="0" y="909"/>
                  </a:moveTo>
                  <a:lnTo>
                    <a:pt x="13" y="894"/>
                  </a:lnTo>
                  <a:lnTo>
                    <a:pt x="25" y="880"/>
                  </a:lnTo>
                  <a:lnTo>
                    <a:pt x="37" y="866"/>
                  </a:lnTo>
                  <a:lnTo>
                    <a:pt x="48" y="851"/>
                  </a:lnTo>
                  <a:lnTo>
                    <a:pt x="60" y="835"/>
                  </a:lnTo>
                  <a:lnTo>
                    <a:pt x="70" y="819"/>
                  </a:lnTo>
                  <a:lnTo>
                    <a:pt x="81" y="804"/>
                  </a:lnTo>
                  <a:lnTo>
                    <a:pt x="90" y="788"/>
                  </a:lnTo>
                  <a:lnTo>
                    <a:pt x="100" y="771"/>
                  </a:lnTo>
                  <a:lnTo>
                    <a:pt x="108" y="754"/>
                  </a:lnTo>
                  <a:lnTo>
                    <a:pt x="117" y="737"/>
                  </a:lnTo>
                  <a:lnTo>
                    <a:pt x="125" y="721"/>
                  </a:lnTo>
                  <a:lnTo>
                    <a:pt x="132" y="703"/>
                  </a:lnTo>
                  <a:lnTo>
                    <a:pt x="140" y="686"/>
                  </a:lnTo>
                  <a:lnTo>
                    <a:pt x="146" y="668"/>
                  </a:lnTo>
                  <a:lnTo>
                    <a:pt x="151" y="650"/>
                  </a:lnTo>
                  <a:lnTo>
                    <a:pt x="156" y="631"/>
                  </a:lnTo>
                  <a:lnTo>
                    <a:pt x="162" y="613"/>
                  </a:lnTo>
                  <a:lnTo>
                    <a:pt x="166" y="595"/>
                  </a:lnTo>
                  <a:lnTo>
                    <a:pt x="170" y="577"/>
                  </a:lnTo>
                  <a:lnTo>
                    <a:pt x="173" y="558"/>
                  </a:lnTo>
                  <a:lnTo>
                    <a:pt x="175" y="539"/>
                  </a:lnTo>
                  <a:lnTo>
                    <a:pt x="177" y="520"/>
                  </a:lnTo>
                  <a:lnTo>
                    <a:pt x="180" y="501"/>
                  </a:lnTo>
                  <a:lnTo>
                    <a:pt x="181" y="482"/>
                  </a:lnTo>
                  <a:lnTo>
                    <a:pt x="181" y="463"/>
                  </a:lnTo>
                  <a:lnTo>
                    <a:pt x="181" y="444"/>
                  </a:lnTo>
                  <a:lnTo>
                    <a:pt x="181" y="425"/>
                  </a:lnTo>
                  <a:lnTo>
                    <a:pt x="180" y="406"/>
                  </a:lnTo>
                  <a:lnTo>
                    <a:pt x="177" y="389"/>
                  </a:lnTo>
                  <a:lnTo>
                    <a:pt x="175" y="370"/>
                  </a:lnTo>
                  <a:lnTo>
                    <a:pt x="173" y="351"/>
                  </a:lnTo>
                  <a:lnTo>
                    <a:pt x="170" y="332"/>
                  </a:lnTo>
                  <a:lnTo>
                    <a:pt x="166" y="313"/>
                  </a:lnTo>
                  <a:lnTo>
                    <a:pt x="162" y="295"/>
                  </a:lnTo>
                  <a:lnTo>
                    <a:pt x="156" y="277"/>
                  </a:lnTo>
                  <a:lnTo>
                    <a:pt x="151" y="258"/>
                  </a:lnTo>
                  <a:lnTo>
                    <a:pt x="146" y="240"/>
                  </a:lnTo>
                  <a:lnTo>
                    <a:pt x="140" y="223"/>
                  </a:lnTo>
                  <a:lnTo>
                    <a:pt x="132" y="205"/>
                  </a:lnTo>
                  <a:lnTo>
                    <a:pt x="125" y="188"/>
                  </a:lnTo>
                  <a:lnTo>
                    <a:pt x="117" y="171"/>
                  </a:lnTo>
                  <a:lnTo>
                    <a:pt x="108" y="153"/>
                  </a:lnTo>
                  <a:lnTo>
                    <a:pt x="100" y="137"/>
                  </a:lnTo>
                  <a:lnTo>
                    <a:pt x="90" y="121"/>
                  </a:lnTo>
                  <a:lnTo>
                    <a:pt x="81" y="105"/>
                  </a:lnTo>
                  <a:lnTo>
                    <a:pt x="70" y="88"/>
                  </a:lnTo>
                  <a:lnTo>
                    <a:pt x="60" y="73"/>
                  </a:lnTo>
                  <a:lnTo>
                    <a:pt x="48" y="58"/>
                  </a:lnTo>
                  <a:lnTo>
                    <a:pt x="37" y="43"/>
                  </a:lnTo>
                  <a:lnTo>
                    <a:pt x="25" y="28"/>
                  </a:lnTo>
                  <a:lnTo>
                    <a:pt x="13" y="13"/>
                  </a:lnTo>
                  <a:lnTo>
                    <a:pt x="0" y="0"/>
                  </a:lnTo>
                </a:path>
              </a:pathLst>
            </a:custGeom>
            <a:noFill/>
            <a:ln w="6350">
              <a:solidFill>
                <a:srgbClr val="000000"/>
              </a:solidFill>
              <a:prstDash val="solid"/>
              <a:round/>
              <a:headEnd/>
              <a:tailEnd/>
            </a:ln>
          </p:spPr>
          <p:txBody>
            <a:bodyPr/>
            <a:lstStyle/>
            <a:p>
              <a:endParaRPr lang="zh-CN" altLang="en-US"/>
            </a:p>
          </p:txBody>
        </p:sp>
        <p:sp>
          <p:nvSpPr>
            <p:cNvPr id="116" name="Freeform 35"/>
            <p:cNvSpPr>
              <a:spLocks/>
            </p:cNvSpPr>
            <p:nvPr/>
          </p:nvSpPr>
          <p:spPr bwMode="auto">
            <a:xfrm>
              <a:off x="2642" y="1971"/>
              <a:ext cx="31" cy="180"/>
            </a:xfrm>
            <a:custGeom>
              <a:avLst/>
              <a:gdLst/>
              <a:ahLst/>
              <a:cxnLst>
                <a:cxn ang="0">
                  <a:pos x="182" y="0"/>
                </a:cxn>
                <a:cxn ang="0">
                  <a:pos x="168" y="13"/>
                </a:cxn>
                <a:cxn ang="0">
                  <a:pos x="157" y="28"/>
                </a:cxn>
                <a:cxn ang="0">
                  <a:pos x="144" y="43"/>
                </a:cxn>
                <a:cxn ang="0">
                  <a:pos x="133" y="58"/>
                </a:cxn>
                <a:cxn ang="0">
                  <a:pos x="121" y="73"/>
                </a:cxn>
                <a:cxn ang="0">
                  <a:pos x="111" y="88"/>
                </a:cxn>
                <a:cxn ang="0">
                  <a:pos x="101" y="105"/>
                </a:cxn>
                <a:cxn ang="0">
                  <a:pos x="91" y="121"/>
                </a:cxn>
                <a:cxn ang="0">
                  <a:pos x="81" y="137"/>
                </a:cxn>
                <a:cxn ang="0">
                  <a:pos x="73" y="153"/>
                </a:cxn>
                <a:cxn ang="0">
                  <a:pos x="65" y="171"/>
                </a:cxn>
                <a:cxn ang="0">
                  <a:pos x="56" y="188"/>
                </a:cxn>
                <a:cxn ang="0">
                  <a:pos x="49" y="205"/>
                </a:cxn>
                <a:cxn ang="0">
                  <a:pos x="42" y="223"/>
                </a:cxn>
                <a:cxn ang="0">
                  <a:pos x="36" y="240"/>
                </a:cxn>
                <a:cxn ang="0">
                  <a:pos x="30" y="258"/>
                </a:cxn>
                <a:cxn ang="0">
                  <a:pos x="25" y="277"/>
                </a:cxn>
                <a:cxn ang="0">
                  <a:pos x="19" y="295"/>
                </a:cxn>
                <a:cxn ang="0">
                  <a:pos x="15" y="313"/>
                </a:cxn>
                <a:cxn ang="0">
                  <a:pos x="12" y="332"/>
                </a:cxn>
                <a:cxn ang="0">
                  <a:pos x="9" y="351"/>
                </a:cxn>
                <a:cxn ang="0">
                  <a:pos x="6" y="370"/>
                </a:cxn>
                <a:cxn ang="0">
                  <a:pos x="4" y="389"/>
                </a:cxn>
                <a:cxn ang="0">
                  <a:pos x="2" y="406"/>
                </a:cxn>
                <a:cxn ang="0">
                  <a:pos x="0" y="425"/>
                </a:cxn>
                <a:cxn ang="0">
                  <a:pos x="0" y="444"/>
                </a:cxn>
                <a:cxn ang="0">
                  <a:pos x="0" y="463"/>
                </a:cxn>
                <a:cxn ang="0">
                  <a:pos x="0" y="482"/>
                </a:cxn>
                <a:cxn ang="0">
                  <a:pos x="2" y="501"/>
                </a:cxn>
                <a:cxn ang="0">
                  <a:pos x="4" y="520"/>
                </a:cxn>
                <a:cxn ang="0">
                  <a:pos x="6" y="539"/>
                </a:cxn>
                <a:cxn ang="0">
                  <a:pos x="9" y="558"/>
                </a:cxn>
                <a:cxn ang="0">
                  <a:pos x="12" y="577"/>
                </a:cxn>
                <a:cxn ang="0">
                  <a:pos x="15" y="595"/>
                </a:cxn>
                <a:cxn ang="0">
                  <a:pos x="19" y="613"/>
                </a:cxn>
                <a:cxn ang="0">
                  <a:pos x="25" y="631"/>
                </a:cxn>
                <a:cxn ang="0">
                  <a:pos x="30" y="650"/>
                </a:cxn>
                <a:cxn ang="0">
                  <a:pos x="36" y="668"/>
                </a:cxn>
                <a:cxn ang="0">
                  <a:pos x="42" y="686"/>
                </a:cxn>
                <a:cxn ang="0">
                  <a:pos x="49" y="703"/>
                </a:cxn>
                <a:cxn ang="0">
                  <a:pos x="56" y="721"/>
                </a:cxn>
                <a:cxn ang="0">
                  <a:pos x="65" y="737"/>
                </a:cxn>
                <a:cxn ang="0">
                  <a:pos x="73" y="754"/>
                </a:cxn>
                <a:cxn ang="0">
                  <a:pos x="81" y="771"/>
                </a:cxn>
                <a:cxn ang="0">
                  <a:pos x="91" y="788"/>
                </a:cxn>
                <a:cxn ang="0">
                  <a:pos x="101" y="804"/>
                </a:cxn>
                <a:cxn ang="0">
                  <a:pos x="111" y="819"/>
                </a:cxn>
                <a:cxn ang="0">
                  <a:pos x="121" y="835"/>
                </a:cxn>
                <a:cxn ang="0">
                  <a:pos x="133" y="851"/>
                </a:cxn>
                <a:cxn ang="0">
                  <a:pos x="144" y="866"/>
                </a:cxn>
                <a:cxn ang="0">
                  <a:pos x="157" y="880"/>
                </a:cxn>
                <a:cxn ang="0">
                  <a:pos x="168" y="894"/>
                </a:cxn>
                <a:cxn ang="0">
                  <a:pos x="182" y="909"/>
                </a:cxn>
              </a:cxnLst>
              <a:rect l="0" t="0" r="r" b="b"/>
              <a:pathLst>
                <a:path w="182" h="909">
                  <a:moveTo>
                    <a:pt x="182" y="0"/>
                  </a:moveTo>
                  <a:lnTo>
                    <a:pt x="168" y="13"/>
                  </a:lnTo>
                  <a:lnTo>
                    <a:pt x="157" y="28"/>
                  </a:lnTo>
                  <a:lnTo>
                    <a:pt x="144" y="43"/>
                  </a:lnTo>
                  <a:lnTo>
                    <a:pt x="133" y="58"/>
                  </a:lnTo>
                  <a:lnTo>
                    <a:pt x="121" y="73"/>
                  </a:lnTo>
                  <a:lnTo>
                    <a:pt x="111" y="88"/>
                  </a:lnTo>
                  <a:lnTo>
                    <a:pt x="101" y="105"/>
                  </a:lnTo>
                  <a:lnTo>
                    <a:pt x="91" y="121"/>
                  </a:lnTo>
                  <a:lnTo>
                    <a:pt x="81" y="137"/>
                  </a:lnTo>
                  <a:lnTo>
                    <a:pt x="73" y="153"/>
                  </a:lnTo>
                  <a:lnTo>
                    <a:pt x="65" y="171"/>
                  </a:lnTo>
                  <a:lnTo>
                    <a:pt x="56" y="188"/>
                  </a:lnTo>
                  <a:lnTo>
                    <a:pt x="49" y="205"/>
                  </a:lnTo>
                  <a:lnTo>
                    <a:pt x="42" y="223"/>
                  </a:lnTo>
                  <a:lnTo>
                    <a:pt x="36" y="240"/>
                  </a:lnTo>
                  <a:lnTo>
                    <a:pt x="30" y="258"/>
                  </a:lnTo>
                  <a:lnTo>
                    <a:pt x="25" y="277"/>
                  </a:lnTo>
                  <a:lnTo>
                    <a:pt x="19" y="295"/>
                  </a:lnTo>
                  <a:lnTo>
                    <a:pt x="15" y="313"/>
                  </a:lnTo>
                  <a:lnTo>
                    <a:pt x="12" y="332"/>
                  </a:lnTo>
                  <a:lnTo>
                    <a:pt x="9" y="351"/>
                  </a:lnTo>
                  <a:lnTo>
                    <a:pt x="6" y="370"/>
                  </a:lnTo>
                  <a:lnTo>
                    <a:pt x="4" y="389"/>
                  </a:lnTo>
                  <a:lnTo>
                    <a:pt x="2" y="406"/>
                  </a:lnTo>
                  <a:lnTo>
                    <a:pt x="0" y="425"/>
                  </a:lnTo>
                  <a:lnTo>
                    <a:pt x="0" y="444"/>
                  </a:lnTo>
                  <a:lnTo>
                    <a:pt x="0" y="463"/>
                  </a:lnTo>
                  <a:lnTo>
                    <a:pt x="0" y="482"/>
                  </a:lnTo>
                  <a:lnTo>
                    <a:pt x="2" y="501"/>
                  </a:lnTo>
                  <a:lnTo>
                    <a:pt x="4" y="520"/>
                  </a:lnTo>
                  <a:lnTo>
                    <a:pt x="6" y="539"/>
                  </a:lnTo>
                  <a:lnTo>
                    <a:pt x="9" y="558"/>
                  </a:lnTo>
                  <a:lnTo>
                    <a:pt x="12" y="577"/>
                  </a:lnTo>
                  <a:lnTo>
                    <a:pt x="15" y="595"/>
                  </a:lnTo>
                  <a:lnTo>
                    <a:pt x="19" y="613"/>
                  </a:lnTo>
                  <a:lnTo>
                    <a:pt x="25" y="631"/>
                  </a:lnTo>
                  <a:lnTo>
                    <a:pt x="30" y="650"/>
                  </a:lnTo>
                  <a:lnTo>
                    <a:pt x="36" y="668"/>
                  </a:lnTo>
                  <a:lnTo>
                    <a:pt x="42" y="686"/>
                  </a:lnTo>
                  <a:lnTo>
                    <a:pt x="49" y="703"/>
                  </a:lnTo>
                  <a:lnTo>
                    <a:pt x="56" y="721"/>
                  </a:lnTo>
                  <a:lnTo>
                    <a:pt x="65" y="737"/>
                  </a:lnTo>
                  <a:lnTo>
                    <a:pt x="73" y="754"/>
                  </a:lnTo>
                  <a:lnTo>
                    <a:pt x="81" y="771"/>
                  </a:lnTo>
                  <a:lnTo>
                    <a:pt x="91" y="788"/>
                  </a:lnTo>
                  <a:lnTo>
                    <a:pt x="101" y="804"/>
                  </a:lnTo>
                  <a:lnTo>
                    <a:pt x="111" y="819"/>
                  </a:lnTo>
                  <a:lnTo>
                    <a:pt x="121" y="835"/>
                  </a:lnTo>
                  <a:lnTo>
                    <a:pt x="133" y="851"/>
                  </a:lnTo>
                  <a:lnTo>
                    <a:pt x="144" y="866"/>
                  </a:lnTo>
                  <a:lnTo>
                    <a:pt x="157" y="880"/>
                  </a:lnTo>
                  <a:lnTo>
                    <a:pt x="168" y="894"/>
                  </a:lnTo>
                  <a:lnTo>
                    <a:pt x="182" y="909"/>
                  </a:lnTo>
                </a:path>
              </a:pathLst>
            </a:custGeom>
            <a:noFill/>
            <a:ln w="6350">
              <a:solidFill>
                <a:srgbClr val="000000"/>
              </a:solidFill>
              <a:prstDash val="solid"/>
              <a:round/>
              <a:headEnd/>
              <a:tailEnd/>
            </a:ln>
          </p:spPr>
          <p:txBody>
            <a:bodyPr/>
            <a:lstStyle/>
            <a:p>
              <a:endParaRPr lang="zh-CN" altLang="en-US"/>
            </a:p>
          </p:txBody>
        </p:sp>
        <p:sp>
          <p:nvSpPr>
            <p:cNvPr id="117" name="Freeform 36"/>
            <p:cNvSpPr>
              <a:spLocks/>
            </p:cNvSpPr>
            <p:nvPr/>
          </p:nvSpPr>
          <p:spPr bwMode="auto">
            <a:xfrm>
              <a:off x="2673" y="1791"/>
              <a:ext cx="31" cy="180"/>
            </a:xfrm>
            <a:custGeom>
              <a:avLst/>
              <a:gdLst/>
              <a:ahLst/>
              <a:cxnLst>
                <a:cxn ang="0">
                  <a:pos x="0" y="908"/>
                </a:cxn>
                <a:cxn ang="0">
                  <a:pos x="13" y="894"/>
                </a:cxn>
                <a:cxn ang="0">
                  <a:pos x="25" y="879"/>
                </a:cxn>
                <a:cxn ang="0">
                  <a:pos x="37" y="866"/>
                </a:cxn>
                <a:cxn ang="0">
                  <a:pos x="48" y="850"/>
                </a:cxn>
                <a:cxn ang="0">
                  <a:pos x="60" y="835"/>
                </a:cxn>
                <a:cxn ang="0">
                  <a:pos x="70" y="820"/>
                </a:cxn>
                <a:cxn ang="0">
                  <a:pos x="81" y="804"/>
                </a:cxn>
                <a:cxn ang="0">
                  <a:pos x="90" y="788"/>
                </a:cxn>
                <a:cxn ang="0">
                  <a:pos x="100" y="771"/>
                </a:cxn>
                <a:cxn ang="0">
                  <a:pos x="108" y="754"/>
                </a:cxn>
                <a:cxn ang="0">
                  <a:pos x="117" y="738"/>
                </a:cxn>
                <a:cxn ang="0">
                  <a:pos x="125" y="721"/>
                </a:cxn>
                <a:cxn ang="0">
                  <a:pos x="132" y="703"/>
                </a:cxn>
                <a:cxn ang="0">
                  <a:pos x="140" y="685"/>
                </a:cxn>
                <a:cxn ang="0">
                  <a:pos x="146" y="667"/>
                </a:cxn>
                <a:cxn ang="0">
                  <a:pos x="151" y="649"/>
                </a:cxn>
                <a:cxn ang="0">
                  <a:pos x="156" y="631"/>
                </a:cxn>
                <a:cxn ang="0">
                  <a:pos x="162" y="613"/>
                </a:cxn>
                <a:cxn ang="0">
                  <a:pos x="166" y="595"/>
                </a:cxn>
                <a:cxn ang="0">
                  <a:pos x="170" y="576"/>
                </a:cxn>
                <a:cxn ang="0">
                  <a:pos x="173" y="558"/>
                </a:cxn>
                <a:cxn ang="0">
                  <a:pos x="175" y="539"/>
                </a:cxn>
                <a:cxn ang="0">
                  <a:pos x="177" y="520"/>
                </a:cxn>
                <a:cxn ang="0">
                  <a:pos x="180" y="501"/>
                </a:cxn>
                <a:cxn ang="0">
                  <a:pos x="181" y="482"/>
                </a:cxn>
                <a:cxn ang="0">
                  <a:pos x="181" y="463"/>
                </a:cxn>
                <a:cxn ang="0">
                  <a:pos x="181" y="444"/>
                </a:cxn>
                <a:cxn ang="0">
                  <a:pos x="181" y="425"/>
                </a:cxn>
                <a:cxn ang="0">
                  <a:pos x="180" y="407"/>
                </a:cxn>
                <a:cxn ang="0">
                  <a:pos x="177" y="388"/>
                </a:cxn>
                <a:cxn ang="0">
                  <a:pos x="175" y="369"/>
                </a:cxn>
                <a:cxn ang="0">
                  <a:pos x="173" y="350"/>
                </a:cxn>
                <a:cxn ang="0">
                  <a:pos x="170" y="332"/>
                </a:cxn>
                <a:cxn ang="0">
                  <a:pos x="166" y="313"/>
                </a:cxn>
                <a:cxn ang="0">
                  <a:pos x="162" y="295"/>
                </a:cxn>
                <a:cxn ang="0">
                  <a:pos x="156" y="276"/>
                </a:cxn>
                <a:cxn ang="0">
                  <a:pos x="151" y="258"/>
                </a:cxn>
                <a:cxn ang="0">
                  <a:pos x="146" y="241"/>
                </a:cxn>
                <a:cxn ang="0">
                  <a:pos x="140" y="223"/>
                </a:cxn>
                <a:cxn ang="0">
                  <a:pos x="132" y="205"/>
                </a:cxn>
                <a:cxn ang="0">
                  <a:pos x="125" y="188"/>
                </a:cxn>
                <a:cxn ang="0">
                  <a:pos x="117" y="170"/>
                </a:cxn>
                <a:cxn ang="0">
                  <a:pos x="108" y="153"/>
                </a:cxn>
                <a:cxn ang="0">
                  <a:pos x="100" y="136"/>
                </a:cxn>
                <a:cxn ang="0">
                  <a:pos x="90" y="121"/>
                </a:cxn>
                <a:cxn ang="0">
                  <a:pos x="81" y="104"/>
                </a:cxn>
                <a:cxn ang="0">
                  <a:pos x="70" y="88"/>
                </a:cxn>
                <a:cxn ang="0">
                  <a:pos x="60" y="72"/>
                </a:cxn>
                <a:cxn ang="0">
                  <a:pos x="48" y="58"/>
                </a:cxn>
                <a:cxn ang="0">
                  <a:pos x="37" y="43"/>
                </a:cxn>
                <a:cxn ang="0">
                  <a:pos x="25" y="28"/>
                </a:cxn>
                <a:cxn ang="0">
                  <a:pos x="13" y="14"/>
                </a:cxn>
                <a:cxn ang="0">
                  <a:pos x="0" y="0"/>
                </a:cxn>
              </a:cxnLst>
              <a:rect l="0" t="0" r="r" b="b"/>
              <a:pathLst>
                <a:path w="181" h="908">
                  <a:moveTo>
                    <a:pt x="0" y="908"/>
                  </a:moveTo>
                  <a:lnTo>
                    <a:pt x="13" y="894"/>
                  </a:lnTo>
                  <a:lnTo>
                    <a:pt x="25" y="879"/>
                  </a:lnTo>
                  <a:lnTo>
                    <a:pt x="37" y="866"/>
                  </a:lnTo>
                  <a:lnTo>
                    <a:pt x="48" y="850"/>
                  </a:lnTo>
                  <a:lnTo>
                    <a:pt x="60" y="835"/>
                  </a:lnTo>
                  <a:lnTo>
                    <a:pt x="70" y="820"/>
                  </a:lnTo>
                  <a:lnTo>
                    <a:pt x="81" y="804"/>
                  </a:lnTo>
                  <a:lnTo>
                    <a:pt x="90" y="788"/>
                  </a:lnTo>
                  <a:lnTo>
                    <a:pt x="100" y="771"/>
                  </a:lnTo>
                  <a:lnTo>
                    <a:pt x="108" y="754"/>
                  </a:lnTo>
                  <a:lnTo>
                    <a:pt x="117" y="738"/>
                  </a:lnTo>
                  <a:lnTo>
                    <a:pt x="125" y="721"/>
                  </a:lnTo>
                  <a:lnTo>
                    <a:pt x="132" y="703"/>
                  </a:lnTo>
                  <a:lnTo>
                    <a:pt x="140" y="685"/>
                  </a:lnTo>
                  <a:lnTo>
                    <a:pt x="146" y="667"/>
                  </a:lnTo>
                  <a:lnTo>
                    <a:pt x="151" y="649"/>
                  </a:lnTo>
                  <a:lnTo>
                    <a:pt x="156" y="631"/>
                  </a:lnTo>
                  <a:lnTo>
                    <a:pt x="162" y="613"/>
                  </a:lnTo>
                  <a:lnTo>
                    <a:pt x="166" y="595"/>
                  </a:lnTo>
                  <a:lnTo>
                    <a:pt x="170" y="576"/>
                  </a:lnTo>
                  <a:lnTo>
                    <a:pt x="173" y="558"/>
                  </a:lnTo>
                  <a:lnTo>
                    <a:pt x="175" y="539"/>
                  </a:lnTo>
                  <a:lnTo>
                    <a:pt x="177" y="520"/>
                  </a:lnTo>
                  <a:lnTo>
                    <a:pt x="180" y="501"/>
                  </a:lnTo>
                  <a:lnTo>
                    <a:pt x="181" y="482"/>
                  </a:lnTo>
                  <a:lnTo>
                    <a:pt x="181" y="463"/>
                  </a:lnTo>
                  <a:lnTo>
                    <a:pt x="181" y="444"/>
                  </a:lnTo>
                  <a:lnTo>
                    <a:pt x="181" y="425"/>
                  </a:lnTo>
                  <a:lnTo>
                    <a:pt x="180" y="407"/>
                  </a:lnTo>
                  <a:lnTo>
                    <a:pt x="177" y="388"/>
                  </a:lnTo>
                  <a:lnTo>
                    <a:pt x="175" y="369"/>
                  </a:lnTo>
                  <a:lnTo>
                    <a:pt x="173" y="350"/>
                  </a:lnTo>
                  <a:lnTo>
                    <a:pt x="170" y="332"/>
                  </a:lnTo>
                  <a:lnTo>
                    <a:pt x="166" y="313"/>
                  </a:lnTo>
                  <a:lnTo>
                    <a:pt x="162" y="295"/>
                  </a:lnTo>
                  <a:lnTo>
                    <a:pt x="156" y="276"/>
                  </a:lnTo>
                  <a:lnTo>
                    <a:pt x="151" y="258"/>
                  </a:lnTo>
                  <a:lnTo>
                    <a:pt x="146" y="241"/>
                  </a:lnTo>
                  <a:lnTo>
                    <a:pt x="140" y="223"/>
                  </a:lnTo>
                  <a:lnTo>
                    <a:pt x="132" y="205"/>
                  </a:lnTo>
                  <a:lnTo>
                    <a:pt x="125" y="188"/>
                  </a:lnTo>
                  <a:lnTo>
                    <a:pt x="117" y="170"/>
                  </a:lnTo>
                  <a:lnTo>
                    <a:pt x="108" y="153"/>
                  </a:lnTo>
                  <a:lnTo>
                    <a:pt x="100" y="136"/>
                  </a:lnTo>
                  <a:lnTo>
                    <a:pt x="90" y="121"/>
                  </a:lnTo>
                  <a:lnTo>
                    <a:pt x="81" y="104"/>
                  </a:lnTo>
                  <a:lnTo>
                    <a:pt x="70" y="88"/>
                  </a:lnTo>
                  <a:lnTo>
                    <a:pt x="60" y="72"/>
                  </a:lnTo>
                  <a:lnTo>
                    <a:pt x="48" y="58"/>
                  </a:lnTo>
                  <a:lnTo>
                    <a:pt x="37" y="43"/>
                  </a:lnTo>
                  <a:lnTo>
                    <a:pt x="25" y="28"/>
                  </a:lnTo>
                  <a:lnTo>
                    <a:pt x="13" y="14"/>
                  </a:lnTo>
                  <a:lnTo>
                    <a:pt x="0" y="0"/>
                  </a:lnTo>
                </a:path>
              </a:pathLst>
            </a:custGeom>
            <a:noFill/>
            <a:ln w="6350">
              <a:solidFill>
                <a:srgbClr val="000000"/>
              </a:solidFill>
              <a:prstDash val="solid"/>
              <a:round/>
              <a:headEnd/>
              <a:tailEnd/>
            </a:ln>
          </p:spPr>
          <p:txBody>
            <a:bodyPr/>
            <a:lstStyle/>
            <a:p>
              <a:endParaRPr lang="zh-CN" altLang="en-US"/>
            </a:p>
          </p:txBody>
        </p:sp>
        <p:sp>
          <p:nvSpPr>
            <p:cNvPr id="118" name="Line 37"/>
            <p:cNvSpPr>
              <a:spLocks noChangeShapeType="1"/>
            </p:cNvSpPr>
            <p:nvPr/>
          </p:nvSpPr>
          <p:spPr bwMode="auto">
            <a:xfrm flipH="1">
              <a:off x="2313" y="2121"/>
              <a:ext cx="51" cy="1"/>
            </a:xfrm>
            <a:prstGeom prst="line">
              <a:avLst/>
            </a:prstGeom>
            <a:noFill/>
            <a:ln w="12700">
              <a:solidFill>
                <a:srgbClr val="000000"/>
              </a:solidFill>
              <a:round/>
              <a:headEnd/>
              <a:tailEnd/>
            </a:ln>
          </p:spPr>
          <p:txBody>
            <a:bodyPr/>
            <a:lstStyle/>
            <a:p>
              <a:endParaRPr lang="zh-CN" altLang="en-US"/>
            </a:p>
          </p:txBody>
        </p:sp>
        <p:sp>
          <p:nvSpPr>
            <p:cNvPr id="119" name="Line 38"/>
            <p:cNvSpPr>
              <a:spLocks noChangeShapeType="1"/>
            </p:cNvSpPr>
            <p:nvPr/>
          </p:nvSpPr>
          <p:spPr bwMode="auto">
            <a:xfrm>
              <a:off x="2364" y="1791"/>
              <a:ext cx="1" cy="360"/>
            </a:xfrm>
            <a:prstGeom prst="line">
              <a:avLst/>
            </a:prstGeom>
            <a:noFill/>
            <a:ln w="12700">
              <a:solidFill>
                <a:srgbClr val="000000"/>
              </a:solidFill>
              <a:round/>
              <a:headEnd/>
              <a:tailEnd/>
            </a:ln>
          </p:spPr>
          <p:txBody>
            <a:bodyPr/>
            <a:lstStyle/>
            <a:p>
              <a:endParaRPr lang="zh-CN" altLang="en-US"/>
            </a:p>
          </p:txBody>
        </p:sp>
        <p:sp>
          <p:nvSpPr>
            <p:cNvPr id="120" name="Line 39"/>
            <p:cNvSpPr>
              <a:spLocks noChangeShapeType="1"/>
            </p:cNvSpPr>
            <p:nvPr/>
          </p:nvSpPr>
          <p:spPr bwMode="auto">
            <a:xfrm flipH="1">
              <a:off x="2313" y="1821"/>
              <a:ext cx="51" cy="0"/>
            </a:xfrm>
            <a:prstGeom prst="line">
              <a:avLst/>
            </a:prstGeom>
            <a:noFill/>
            <a:ln w="12700">
              <a:solidFill>
                <a:srgbClr val="000000"/>
              </a:solidFill>
              <a:round/>
              <a:headEnd/>
              <a:tailEnd/>
            </a:ln>
          </p:spPr>
          <p:txBody>
            <a:bodyPr/>
            <a:lstStyle/>
            <a:p>
              <a:endParaRPr lang="zh-CN" altLang="en-US"/>
            </a:p>
          </p:txBody>
        </p:sp>
        <p:sp>
          <p:nvSpPr>
            <p:cNvPr id="121" name="Line 72"/>
            <p:cNvSpPr>
              <a:spLocks noChangeShapeType="1"/>
            </p:cNvSpPr>
            <p:nvPr/>
          </p:nvSpPr>
          <p:spPr bwMode="auto">
            <a:xfrm flipH="1" flipV="1">
              <a:off x="2643" y="2083"/>
              <a:ext cx="43" cy="49"/>
            </a:xfrm>
            <a:prstGeom prst="line">
              <a:avLst/>
            </a:prstGeom>
            <a:noFill/>
            <a:ln w="6350">
              <a:solidFill>
                <a:srgbClr val="000000"/>
              </a:solidFill>
              <a:round/>
              <a:headEnd/>
              <a:tailEnd/>
            </a:ln>
          </p:spPr>
          <p:txBody>
            <a:bodyPr/>
            <a:lstStyle/>
            <a:p>
              <a:endParaRPr lang="zh-CN" altLang="en-US"/>
            </a:p>
          </p:txBody>
        </p:sp>
        <p:sp>
          <p:nvSpPr>
            <p:cNvPr id="122" name="Line 73"/>
            <p:cNvSpPr>
              <a:spLocks noChangeShapeType="1"/>
            </p:cNvSpPr>
            <p:nvPr/>
          </p:nvSpPr>
          <p:spPr bwMode="auto">
            <a:xfrm flipH="1" flipV="1">
              <a:off x="2648" y="2019"/>
              <a:ext cx="54" cy="64"/>
            </a:xfrm>
            <a:prstGeom prst="line">
              <a:avLst/>
            </a:prstGeom>
            <a:noFill/>
            <a:ln w="6350">
              <a:solidFill>
                <a:srgbClr val="000000"/>
              </a:solidFill>
              <a:round/>
              <a:headEnd/>
              <a:tailEnd/>
            </a:ln>
          </p:spPr>
          <p:txBody>
            <a:bodyPr/>
            <a:lstStyle/>
            <a:p>
              <a:endParaRPr lang="zh-CN" altLang="en-US"/>
            </a:p>
          </p:txBody>
        </p:sp>
        <p:sp>
          <p:nvSpPr>
            <p:cNvPr id="123" name="Line 74"/>
            <p:cNvSpPr>
              <a:spLocks noChangeShapeType="1"/>
            </p:cNvSpPr>
            <p:nvPr/>
          </p:nvSpPr>
          <p:spPr bwMode="auto">
            <a:xfrm flipH="1" flipV="1">
              <a:off x="2669" y="1976"/>
              <a:ext cx="23" cy="27"/>
            </a:xfrm>
            <a:prstGeom prst="line">
              <a:avLst/>
            </a:prstGeom>
            <a:noFill/>
            <a:ln w="6350">
              <a:solidFill>
                <a:srgbClr val="000000"/>
              </a:solidFill>
              <a:round/>
              <a:headEnd/>
              <a:tailEnd/>
            </a:ln>
          </p:spPr>
          <p:txBody>
            <a:bodyPr/>
            <a:lstStyle/>
            <a:p>
              <a:endParaRPr lang="zh-CN" altLang="en-US"/>
            </a:p>
          </p:txBody>
        </p:sp>
        <p:sp>
          <p:nvSpPr>
            <p:cNvPr id="124" name="Line 82"/>
            <p:cNvSpPr>
              <a:spLocks noChangeShapeType="1"/>
            </p:cNvSpPr>
            <p:nvPr/>
          </p:nvSpPr>
          <p:spPr bwMode="auto">
            <a:xfrm flipH="1">
              <a:off x="1788" y="1505"/>
              <a:ext cx="267" cy="0"/>
            </a:xfrm>
            <a:prstGeom prst="line">
              <a:avLst/>
            </a:prstGeom>
            <a:noFill/>
            <a:ln w="6350">
              <a:solidFill>
                <a:srgbClr val="000000"/>
              </a:solidFill>
              <a:round/>
              <a:headEnd/>
              <a:tailEnd/>
            </a:ln>
          </p:spPr>
          <p:txBody>
            <a:bodyPr/>
            <a:lstStyle/>
            <a:p>
              <a:endParaRPr lang="zh-CN" altLang="en-US"/>
            </a:p>
          </p:txBody>
        </p:sp>
        <p:sp>
          <p:nvSpPr>
            <p:cNvPr id="125" name="Line 83"/>
            <p:cNvSpPr>
              <a:spLocks noChangeShapeType="1"/>
            </p:cNvSpPr>
            <p:nvPr/>
          </p:nvSpPr>
          <p:spPr bwMode="auto">
            <a:xfrm flipH="1">
              <a:off x="1788" y="2437"/>
              <a:ext cx="267" cy="1"/>
            </a:xfrm>
            <a:prstGeom prst="line">
              <a:avLst/>
            </a:prstGeom>
            <a:noFill/>
            <a:ln w="6350">
              <a:solidFill>
                <a:srgbClr val="000000"/>
              </a:solidFill>
              <a:round/>
              <a:headEnd/>
              <a:tailEnd/>
            </a:ln>
          </p:spPr>
          <p:txBody>
            <a:bodyPr/>
            <a:lstStyle/>
            <a:p>
              <a:endParaRPr lang="zh-CN" altLang="en-US"/>
            </a:p>
          </p:txBody>
        </p:sp>
        <p:sp>
          <p:nvSpPr>
            <p:cNvPr id="126" name="Line 84"/>
            <p:cNvSpPr>
              <a:spLocks noChangeShapeType="1"/>
            </p:cNvSpPr>
            <p:nvPr/>
          </p:nvSpPr>
          <p:spPr bwMode="auto">
            <a:xfrm>
              <a:off x="1925" y="1605"/>
              <a:ext cx="1" cy="731"/>
            </a:xfrm>
            <a:prstGeom prst="line">
              <a:avLst/>
            </a:prstGeom>
            <a:noFill/>
            <a:ln w="6350">
              <a:solidFill>
                <a:srgbClr val="000000"/>
              </a:solidFill>
              <a:round/>
              <a:headEnd/>
              <a:tailEnd/>
            </a:ln>
          </p:spPr>
          <p:txBody>
            <a:bodyPr/>
            <a:lstStyle/>
            <a:p>
              <a:endParaRPr lang="zh-CN" altLang="en-US"/>
            </a:p>
          </p:txBody>
        </p:sp>
        <p:sp>
          <p:nvSpPr>
            <p:cNvPr id="127" name="Freeform 85"/>
            <p:cNvSpPr>
              <a:spLocks/>
            </p:cNvSpPr>
            <p:nvPr/>
          </p:nvSpPr>
          <p:spPr bwMode="auto">
            <a:xfrm>
              <a:off x="1911" y="1505"/>
              <a:ext cx="28" cy="100"/>
            </a:xfrm>
            <a:custGeom>
              <a:avLst/>
              <a:gdLst/>
              <a:ahLst/>
              <a:cxnLst>
                <a:cxn ang="0">
                  <a:pos x="0" y="505"/>
                </a:cxn>
                <a:cxn ang="0">
                  <a:pos x="168" y="505"/>
                </a:cxn>
                <a:cxn ang="0">
                  <a:pos x="84" y="0"/>
                </a:cxn>
                <a:cxn ang="0">
                  <a:pos x="0" y="505"/>
                </a:cxn>
              </a:cxnLst>
              <a:rect l="0" t="0" r="r" b="b"/>
              <a:pathLst>
                <a:path w="168" h="505">
                  <a:moveTo>
                    <a:pt x="0" y="505"/>
                  </a:moveTo>
                  <a:lnTo>
                    <a:pt x="168" y="505"/>
                  </a:lnTo>
                  <a:lnTo>
                    <a:pt x="84" y="0"/>
                  </a:lnTo>
                  <a:lnTo>
                    <a:pt x="0" y="505"/>
                  </a:lnTo>
                  <a:close/>
                </a:path>
              </a:pathLst>
            </a:custGeom>
            <a:solidFill>
              <a:srgbClr val="000000"/>
            </a:solidFill>
            <a:ln w="6350">
              <a:solidFill>
                <a:srgbClr val="000000"/>
              </a:solidFill>
              <a:round/>
              <a:headEnd/>
              <a:tailEnd/>
            </a:ln>
          </p:spPr>
          <p:txBody>
            <a:bodyPr/>
            <a:lstStyle/>
            <a:p>
              <a:endParaRPr lang="zh-CN" altLang="en-US"/>
            </a:p>
          </p:txBody>
        </p:sp>
        <p:sp>
          <p:nvSpPr>
            <p:cNvPr id="128" name="Freeform 86"/>
            <p:cNvSpPr>
              <a:spLocks/>
            </p:cNvSpPr>
            <p:nvPr/>
          </p:nvSpPr>
          <p:spPr bwMode="auto">
            <a:xfrm>
              <a:off x="1911" y="2336"/>
              <a:ext cx="28" cy="101"/>
            </a:xfrm>
            <a:custGeom>
              <a:avLst/>
              <a:gdLst/>
              <a:ahLst/>
              <a:cxnLst>
                <a:cxn ang="0">
                  <a:pos x="0" y="0"/>
                </a:cxn>
                <a:cxn ang="0">
                  <a:pos x="168" y="0"/>
                </a:cxn>
                <a:cxn ang="0">
                  <a:pos x="84" y="504"/>
                </a:cxn>
                <a:cxn ang="0">
                  <a:pos x="0" y="0"/>
                </a:cxn>
              </a:cxnLst>
              <a:rect l="0" t="0" r="r" b="b"/>
              <a:pathLst>
                <a:path w="168" h="504">
                  <a:moveTo>
                    <a:pt x="0" y="0"/>
                  </a:moveTo>
                  <a:lnTo>
                    <a:pt x="168" y="0"/>
                  </a:lnTo>
                  <a:lnTo>
                    <a:pt x="84" y="504"/>
                  </a:lnTo>
                  <a:lnTo>
                    <a:pt x="0" y="0"/>
                  </a:lnTo>
                  <a:close/>
                </a:path>
              </a:pathLst>
            </a:custGeom>
            <a:solidFill>
              <a:srgbClr val="000000"/>
            </a:solidFill>
            <a:ln w="6350">
              <a:solidFill>
                <a:srgbClr val="000000"/>
              </a:solidFill>
              <a:round/>
              <a:headEnd/>
              <a:tailEnd/>
            </a:ln>
          </p:spPr>
          <p:txBody>
            <a:bodyPr/>
            <a:lstStyle/>
            <a:p>
              <a:endParaRPr lang="zh-CN" altLang="en-US"/>
            </a:p>
          </p:txBody>
        </p:sp>
        <p:sp>
          <p:nvSpPr>
            <p:cNvPr id="129" name="Rectangle 102"/>
            <p:cNvSpPr>
              <a:spLocks noChangeArrowheads="1"/>
            </p:cNvSpPr>
            <p:nvPr/>
          </p:nvSpPr>
          <p:spPr bwMode="auto">
            <a:xfrm>
              <a:off x="2440" y="1840"/>
              <a:ext cx="225" cy="199"/>
            </a:xfrm>
            <a:prstGeom prst="rect">
              <a:avLst/>
            </a:prstGeom>
            <a:noFill/>
            <a:ln w="6350">
              <a:noFill/>
              <a:miter lim="800000"/>
              <a:headEnd/>
              <a:tailEnd/>
            </a:ln>
          </p:spPr>
          <p:txBody>
            <a:bodyPr lIns="0" tIns="0" rIns="0" bIns="0"/>
            <a:lstStyle/>
            <a:p>
              <a:pPr algn="just" eaLnBrk="0" hangingPunct="0"/>
              <a:r>
                <a:rPr lang="zh-CN" altLang="en-US" dirty="0">
                  <a:solidFill>
                    <a:srgbClr val="000000"/>
                  </a:solidFill>
                  <a:latin typeface="宋体" charset="-122"/>
                </a:rPr>
                <a:t>止</a:t>
              </a:r>
              <a:endParaRPr lang="zh-CN" altLang="en-US" dirty="0">
                <a:latin typeface="Times New Roman" pitchFamily="18" charset="0"/>
              </a:endParaRPr>
            </a:p>
          </p:txBody>
        </p:sp>
        <p:sp>
          <p:nvSpPr>
            <p:cNvPr id="130" name="Line 116"/>
            <p:cNvSpPr>
              <a:spLocks noChangeShapeType="1"/>
            </p:cNvSpPr>
            <p:nvPr/>
          </p:nvSpPr>
          <p:spPr bwMode="auto">
            <a:xfrm>
              <a:off x="2055" y="2204"/>
              <a:ext cx="258" cy="1"/>
            </a:xfrm>
            <a:prstGeom prst="line">
              <a:avLst/>
            </a:prstGeom>
            <a:noFill/>
            <a:ln w="6350">
              <a:solidFill>
                <a:srgbClr val="000000"/>
              </a:solidFill>
              <a:round/>
              <a:headEnd/>
              <a:tailEnd/>
            </a:ln>
          </p:spPr>
          <p:txBody>
            <a:bodyPr/>
            <a:lstStyle/>
            <a:p>
              <a:endParaRPr lang="zh-CN" altLang="en-US"/>
            </a:p>
          </p:txBody>
        </p:sp>
        <p:sp>
          <p:nvSpPr>
            <p:cNvPr id="131" name="Line 117"/>
            <p:cNvSpPr>
              <a:spLocks noChangeShapeType="1"/>
            </p:cNvSpPr>
            <p:nvPr/>
          </p:nvSpPr>
          <p:spPr bwMode="auto">
            <a:xfrm>
              <a:off x="2055" y="2409"/>
              <a:ext cx="258" cy="0"/>
            </a:xfrm>
            <a:prstGeom prst="line">
              <a:avLst/>
            </a:prstGeom>
            <a:noFill/>
            <a:ln w="6350">
              <a:solidFill>
                <a:srgbClr val="000000"/>
              </a:solidFill>
              <a:round/>
              <a:headEnd/>
              <a:tailEnd/>
            </a:ln>
          </p:spPr>
          <p:txBody>
            <a:bodyPr/>
            <a:lstStyle/>
            <a:p>
              <a:endParaRPr lang="zh-CN" altLang="en-US"/>
            </a:p>
          </p:txBody>
        </p:sp>
        <p:sp>
          <p:nvSpPr>
            <p:cNvPr id="132" name="Line 118"/>
            <p:cNvSpPr>
              <a:spLocks noChangeShapeType="1"/>
            </p:cNvSpPr>
            <p:nvPr/>
          </p:nvSpPr>
          <p:spPr bwMode="auto">
            <a:xfrm>
              <a:off x="2055" y="2397"/>
              <a:ext cx="258" cy="0"/>
            </a:xfrm>
            <a:prstGeom prst="line">
              <a:avLst/>
            </a:prstGeom>
            <a:noFill/>
            <a:ln w="6350">
              <a:solidFill>
                <a:srgbClr val="000000"/>
              </a:solidFill>
              <a:round/>
              <a:headEnd/>
              <a:tailEnd/>
            </a:ln>
          </p:spPr>
          <p:txBody>
            <a:bodyPr/>
            <a:lstStyle/>
            <a:p>
              <a:endParaRPr lang="zh-CN" altLang="en-US"/>
            </a:p>
          </p:txBody>
        </p:sp>
        <p:sp>
          <p:nvSpPr>
            <p:cNvPr id="133" name="Line 119"/>
            <p:cNvSpPr>
              <a:spLocks noChangeShapeType="1"/>
            </p:cNvSpPr>
            <p:nvPr/>
          </p:nvSpPr>
          <p:spPr bwMode="auto">
            <a:xfrm>
              <a:off x="2055" y="2385"/>
              <a:ext cx="258" cy="1"/>
            </a:xfrm>
            <a:prstGeom prst="line">
              <a:avLst/>
            </a:prstGeom>
            <a:noFill/>
            <a:ln w="6350">
              <a:solidFill>
                <a:srgbClr val="000000"/>
              </a:solidFill>
              <a:round/>
              <a:headEnd/>
              <a:tailEnd/>
            </a:ln>
          </p:spPr>
          <p:txBody>
            <a:bodyPr/>
            <a:lstStyle/>
            <a:p>
              <a:endParaRPr lang="zh-CN" altLang="en-US"/>
            </a:p>
          </p:txBody>
        </p:sp>
        <p:sp>
          <p:nvSpPr>
            <p:cNvPr id="134" name="Line 120"/>
            <p:cNvSpPr>
              <a:spLocks noChangeShapeType="1"/>
            </p:cNvSpPr>
            <p:nvPr/>
          </p:nvSpPr>
          <p:spPr bwMode="auto">
            <a:xfrm>
              <a:off x="2055" y="2366"/>
              <a:ext cx="258" cy="1"/>
            </a:xfrm>
            <a:prstGeom prst="line">
              <a:avLst/>
            </a:prstGeom>
            <a:noFill/>
            <a:ln w="6350">
              <a:solidFill>
                <a:srgbClr val="000000"/>
              </a:solidFill>
              <a:round/>
              <a:headEnd/>
              <a:tailEnd/>
            </a:ln>
          </p:spPr>
          <p:txBody>
            <a:bodyPr/>
            <a:lstStyle/>
            <a:p>
              <a:endParaRPr lang="zh-CN" altLang="en-US"/>
            </a:p>
          </p:txBody>
        </p:sp>
        <p:sp>
          <p:nvSpPr>
            <p:cNvPr id="135" name="Line 121"/>
            <p:cNvSpPr>
              <a:spLocks noChangeShapeType="1"/>
            </p:cNvSpPr>
            <p:nvPr/>
          </p:nvSpPr>
          <p:spPr bwMode="auto">
            <a:xfrm>
              <a:off x="2055" y="2348"/>
              <a:ext cx="258" cy="1"/>
            </a:xfrm>
            <a:prstGeom prst="line">
              <a:avLst/>
            </a:prstGeom>
            <a:noFill/>
            <a:ln w="6350">
              <a:solidFill>
                <a:srgbClr val="000000"/>
              </a:solidFill>
              <a:round/>
              <a:headEnd/>
              <a:tailEnd/>
            </a:ln>
          </p:spPr>
          <p:txBody>
            <a:bodyPr/>
            <a:lstStyle/>
            <a:p>
              <a:endParaRPr lang="zh-CN" altLang="en-US"/>
            </a:p>
          </p:txBody>
        </p:sp>
        <p:sp>
          <p:nvSpPr>
            <p:cNvPr id="136" name="Line 122"/>
            <p:cNvSpPr>
              <a:spLocks noChangeShapeType="1"/>
            </p:cNvSpPr>
            <p:nvPr/>
          </p:nvSpPr>
          <p:spPr bwMode="auto">
            <a:xfrm>
              <a:off x="2055" y="2324"/>
              <a:ext cx="258" cy="1"/>
            </a:xfrm>
            <a:prstGeom prst="line">
              <a:avLst/>
            </a:prstGeom>
            <a:noFill/>
            <a:ln w="6350">
              <a:solidFill>
                <a:srgbClr val="000000"/>
              </a:solidFill>
              <a:round/>
              <a:headEnd/>
              <a:tailEnd/>
            </a:ln>
          </p:spPr>
          <p:txBody>
            <a:bodyPr/>
            <a:lstStyle/>
            <a:p>
              <a:endParaRPr lang="zh-CN" altLang="en-US"/>
            </a:p>
          </p:txBody>
        </p:sp>
        <p:sp>
          <p:nvSpPr>
            <p:cNvPr id="137" name="Line 123"/>
            <p:cNvSpPr>
              <a:spLocks noChangeShapeType="1"/>
            </p:cNvSpPr>
            <p:nvPr/>
          </p:nvSpPr>
          <p:spPr bwMode="auto">
            <a:xfrm>
              <a:off x="2055" y="2301"/>
              <a:ext cx="258" cy="0"/>
            </a:xfrm>
            <a:prstGeom prst="line">
              <a:avLst/>
            </a:prstGeom>
            <a:noFill/>
            <a:ln w="6350">
              <a:solidFill>
                <a:srgbClr val="000000"/>
              </a:solidFill>
              <a:round/>
              <a:headEnd/>
              <a:tailEnd/>
            </a:ln>
          </p:spPr>
          <p:txBody>
            <a:bodyPr/>
            <a:lstStyle/>
            <a:p>
              <a:endParaRPr lang="zh-CN" altLang="en-US"/>
            </a:p>
          </p:txBody>
        </p:sp>
        <p:sp>
          <p:nvSpPr>
            <p:cNvPr id="138" name="Line 124"/>
            <p:cNvSpPr>
              <a:spLocks noChangeShapeType="1"/>
            </p:cNvSpPr>
            <p:nvPr/>
          </p:nvSpPr>
          <p:spPr bwMode="auto">
            <a:xfrm>
              <a:off x="2055" y="2270"/>
              <a:ext cx="258" cy="1"/>
            </a:xfrm>
            <a:prstGeom prst="line">
              <a:avLst/>
            </a:prstGeom>
            <a:noFill/>
            <a:ln w="6350">
              <a:solidFill>
                <a:srgbClr val="000000"/>
              </a:solidFill>
              <a:round/>
              <a:headEnd/>
              <a:tailEnd/>
            </a:ln>
          </p:spPr>
          <p:txBody>
            <a:bodyPr/>
            <a:lstStyle/>
            <a:p>
              <a:endParaRPr lang="zh-CN" altLang="en-US"/>
            </a:p>
          </p:txBody>
        </p:sp>
        <p:sp>
          <p:nvSpPr>
            <p:cNvPr id="139" name="Line 125"/>
            <p:cNvSpPr>
              <a:spLocks noChangeShapeType="1"/>
            </p:cNvSpPr>
            <p:nvPr/>
          </p:nvSpPr>
          <p:spPr bwMode="auto">
            <a:xfrm>
              <a:off x="2055" y="2240"/>
              <a:ext cx="258" cy="1"/>
            </a:xfrm>
            <a:prstGeom prst="line">
              <a:avLst/>
            </a:prstGeom>
            <a:noFill/>
            <a:ln w="6350">
              <a:solidFill>
                <a:srgbClr val="000000"/>
              </a:solidFill>
              <a:round/>
              <a:headEnd/>
              <a:tailEnd/>
            </a:ln>
          </p:spPr>
          <p:txBody>
            <a:bodyPr/>
            <a:lstStyle/>
            <a:p>
              <a:endParaRPr lang="zh-CN" altLang="en-US"/>
            </a:p>
          </p:txBody>
        </p:sp>
        <p:sp>
          <p:nvSpPr>
            <p:cNvPr id="140" name="Line 126"/>
            <p:cNvSpPr>
              <a:spLocks noChangeShapeType="1"/>
            </p:cNvSpPr>
            <p:nvPr/>
          </p:nvSpPr>
          <p:spPr bwMode="auto">
            <a:xfrm>
              <a:off x="2055" y="2420"/>
              <a:ext cx="258" cy="1"/>
            </a:xfrm>
            <a:prstGeom prst="line">
              <a:avLst/>
            </a:prstGeom>
            <a:noFill/>
            <a:ln w="6350">
              <a:solidFill>
                <a:srgbClr val="000000"/>
              </a:solidFill>
              <a:round/>
              <a:headEnd/>
              <a:tailEnd/>
            </a:ln>
          </p:spPr>
          <p:txBody>
            <a:bodyPr/>
            <a:lstStyle/>
            <a:p>
              <a:endParaRPr lang="zh-CN" altLang="en-US"/>
            </a:p>
          </p:txBody>
        </p:sp>
        <p:sp>
          <p:nvSpPr>
            <p:cNvPr id="141" name="Line 127"/>
            <p:cNvSpPr>
              <a:spLocks noChangeShapeType="1"/>
            </p:cNvSpPr>
            <p:nvPr/>
          </p:nvSpPr>
          <p:spPr bwMode="auto">
            <a:xfrm>
              <a:off x="2055" y="2427"/>
              <a:ext cx="258" cy="1"/>
            </a:xfrm>
            <a:prstGeom prst="line">
              <a:avLst/>
            </a:prstGeom>
            <a:noFill/>
            <a:ln w="6350">
              <a:solidFill>
                <a:srgbClr val="000000"/>
              </a:solidFill>
              <a:round/>
              <a:headEnd/>
              <a:tailEnd/>
            </a:ln>
          </p:spPr>
          <p:txBody>
            <a:bodyPr/>
            <a:lstStyle/>
            <a:p>
              <a:endParaRPr lang="zh-CN" altLang="en-US"/>
            </a:p>
          </p:txBody>
        </p:sp>
        <p:sp>
          <p:nvSpPr>
            <p:cNvPr id="142" name="Line 128"/>
            <p:cNvSpPr>
              <a:spLocks noChangeShapeType="1"/>
            </p:cNvSpPr>
            <p:nvPr/>
          </p:nvSpPr>
          <p:spPr bwMode="auto">
            <a:xfrm>
              <a:off x="2055" y="2433"/>
              <a:ext cx="258" cy="1"/>
            </a:xfrm>
            <a:prstGeom prst="line">
              <a:avLst/>
            </a:prstGeom>
            <a:noFill/>
            <a:ln w="12700">
              <a:solidFill>
                <a:srgbClr val="000000"/>
              </a:solidFill>
              <a:round/>
              <a:headEnd/>
              <a:tailEnd/>
            </a:ln>
          </p:spPr>
          <p:txBody>
            <a:bodyPr/>
            <a:lstStyle/>
            <a:p>
              <a:endParaRPr lang="zh-CN" altLang="en-US"/>
            </a:p>
          </p:txBody>
        </p:sp>
        <p:sp>
          <p:nvSpPr>
            <p:cNvPr id="143" name="Line 129"/>
            <p:cNvSpPr>
              <a:spLocks noChangeShapeType="1"/>
            </p:cNvSpPr>
            <p:nvPr/>
          </p:nvSpPr>
          <p:spPr bwMode="auto">
            <a:xfrm>
              <a:off x="2055" y="2144"/>
              <a:ext cx="258" cy="1"/>
            </a:xfrm>
            <a:prstGeom prst="line">
              <a:avLst/>
            </a:prstGeom>
            <a:noFill/>
            <a:ln w="6350">
              <a:solidFill>
                <a:srgbClr val="000000"/>
              </a:solidFill>
              <a:round/>
              <a:headEnd/>
              <a:tailEnd/>
            </a:ln>
          </p:spPr>
          <p:txBody>
            <a:bodyPr/>
            <a:lstStyle/>
            <a:p>
              <a:endParaRPr lang="zh-CN" altLang="en-US"/>
            </a:p>
          </p:txBody>
        </p:sp>
        <p:sp>
          <p:nvSpPr>
            <p:cNvPr id="144" name="Line 130"/>
            <p:cNvSpPr>
              <a:spLocks noChangeShapeType="1"/>
            </p:cNvSpPr>
            <p:nvPr/>
          </p:nvSpPr>
          <p:spPr bwMode="auto">
            <a:xfrm>
              <a:off x="2055" y="1545"/>
              <a:ext cx="258" cy="1"/>
            </a:xfrm>
            <a:prstGeom prst="line">
              <a:avLst/>
            </a:prstGeom>
            <a:noFill/>
            <a:ln w="6350">
              <a:solidFill>
                <a:srgbClr val="000000"/>
              </a:solidFill>
              <a:round/>
              <a:headEnd/>
              <a:tailEnd/>
            </a:ln>
          </p:spPr>
          <p:txBody>
            <a:bodyPr/>
            <a:lstStyle/>
            <a:p>
              <a:endParaRPr lang="zh-CN" altLang="en-US"/>
            </a:p>
          </p:txBody>
        </p:sp>
        <p:sp>
          <p:nvSpPr>
            <p:cNvPr id="145" name="Line 131"/>
            <p:cNvSpPr>
              <a:spLocks noChangeShapeType="1"/>
            </p:cNvSpPr>
            <p:nvPr/>
          </p:nvSpPr>
          <p:spPr bwMode="auto">
            <a:xfrm>
              <a:off x="2055" y="1557"/>
              <a:ext cx="258" cy="1"/>
            </a:xfrm>
            <a:prstGeom prst="line">
              <a:avLst/>
            </a:prstGeom>
            <a:noFill/>
            <a:ln w="6350">
              <a:solidFill>
                <a:srgbClr val="000000"/>
              </a:solidFill>
              <a:round/>
              <a:headEnd/>
              <a:tailEnd/>
            </a:ln>
          </p:spPr>
          <p:txBody>
            <a:bodyPr/>
            <a:lstStyle/>
            <a:p>
              <a:endParaRPr lang="zh-CN" altLang="en-US"/>
            </a:p>
          </p:txBody>
        </p:sp>
        <p:sp>
          <p:nvSpPr>
            <p:cNvPr id="146" name="Line 132"/>
            <p:cNvSpPr>
              <a:spLocks noChangeShapeType="1"/>
            </p:cNvSpPr>
            <p:nvPr/>
          </p:nvSpPr>
          <p:spPr bwMode="auto">
            <a:xfrm>
              <a:off x="2055" y="1575"/>
              <a:ext cx="258" cy="1"/>
            </a:xfrm>
            <a:prstGeom prst="line">
              <a:avLst/>
            </a:prstGeom>
            <a:noFill/>
            <a:ln w="6350">
              <a:solidFill>
                <a:srgbClr val="000000"/>
              </a:solidFill>
              <a:round/>
              <a:headEnd/>
              <a:tailEnd/>
            </a:ln>
          </p:spPr>
          <p:txBody>
            <a:bodyPr/>
            <a:lstStyle/>
            <a:p>
              <a:endParaRPr lang="zh-CN" altLang="en-US"/>
            </a:p>
          </p:txBody>
        </p:sp>
        <p:sp>
          <p:nvSpPr>
            <p:cNvPr id="147" name="Line 133"/>
            <p:cNvSpPr>
              <a:spLocks noChangeShapeType="1"/>
            </p:cNvSpPr>
            <p:nvPr/>
          </p:nvSpPr>
          <p:spPr bwMode="auto">
            <a:xfrm>
              <a:off x="2055" y="1593"/>
              <a:ext cx="258" cy="0"/>
            </a:xfrm>
            <a:prstGeom prst="line">
              <a:avLst/>
            </a:prstGeom>
            <a:noFill/>
            <a:ln w="6350">
              <a:solidFill>
                <a:srgbClr val="000000"/>
              </a:solidFill>
              <a:round/>
              <a:headEnd/>
              <a:tailEnd/>
            </a:ln>
          </p:spPr>
          <p:txBody>
            <a:bodyPr/>
            <a:lstStyle/>
            <a:p>
              <a:endParaRPr lang="zh-CN" altLang="en-US"/>
            </a:p>
          </p:txBody>
        </p:sp>
        <p:sp>
          <p:nvSpPr>
            <p:cNvPr id="148" name="Line 134"/>
            <p:cNvSpPr>
              <a:spLocks noChangeShapeType="1"/>
            </p:cNvSpPr>
            <p:nvPr/>
          </p:nvSpPr>
          <p:spPr bwMode="auto">
            <a:xfrm>
              <a:off x="2055" y="1617"/>
              <a:ext cx="258" cy="1"/>
            </a:xfrm>
            <a:prstGeom prst="line">
              <a:avLst/>
            </a:prstGeom>
            <a:noFill/>
            <a:ln w="6350">
              <a:solidFill>
                <a:srgbClr val="000000"/>
              </a:solidFill>
              <a:round/>
              <a:headEnd/>
              <a:tailEnd/>
            </a:ln>
          </p:spPr>
          <p:txBody>
            <a:bodyPr/>
            <a:lstStyle/>
            <a:p>
              <a:endParaRPr lang="zh-CN" altLang="en-US"/>
            </a:p>
          </p:txBody>
        </p:sp>
        <p:sp>
          <p:nvSpPr>
            <p:cNvPr id="149" name="Line 135"/>
            <p:cNvSpPr>
              <a:spLocks noChangeShapeType="1"/>
            </p:cNvSpPr>
            <p:nvPr/>
          </p:nvSpPr>
          <p:spPr bwMode="auto">
            <a:xfrm>
              <a:off x="2055" y="1641"/>
              <a:ext cx="258" cy="1"/>
            </a:xfrm>
            <a:prstGeom prst="line">
              <a:avLst/>
            </a:prstGeom>
            <a:noFill/>
            <a:ln w="6350">
              <a:solidFill>
                <a:srgbClr val="000000"/>
              </a:solidFill>
              <a:round/>
              <a:headEnd/>
              <a:tailEnd/>
            </a:ln>
          </p:spPr>
          <p:txBody>
            <a:bodyPr/>
            <a:lstStyle/>
            <a:p>
              <a:endParaRPr lang="zh-CN" altLang="en-US"/>
            </a:p>
          </p:txBody>
        </p:sp>
        <p:sp>
          <p:nvSpPr>
            <p:cNvPr id="150" name="Line 136"/>
            <p:cNvSpPr>
              <a:spLocks noChangeShapeType="1"/>
            </p:cNvSpPr>
            <p:nvPr/>
          </p:nvSpPr>
          <p:spPr bwMode="auto">
            <a:xfrm>
              <a:off x="2055" y="1671"/>
              <a:ext cx="258" cy="1"/>
            </a:xfrm>
            <a:prstGeom prst="line">
              <a:avLst/>
            </a:prstGeom>
            <a:noFill/>
            <a:ln w="6350">
              <a:solidFill>
                <a:srgbClr val="000000"/>
              </a:solidFill>
              <a:round/>
              <a:headEnd/>
              <a:tailEnd/>
            </a:ln>
          </p:spPr>
          <p:txBody>
            <a:bodyPr/>
            <a:lstStyle/>
            <a:p>
              <a:endParaRPr lang="zh-CN" altLang="en-US"/>
            </a:p>
          </p:txBody>
        </p:sp>
        <p:sp>
          <p:nvSpPr>
            <p:cNvPr id="151" name="Line 137"/>
            <p:cNvSpPr>
              <a:spLocks noChangeShapeType="1"/>
            </p:cNvSpPr>
            <p:nvPr/>
          </p:nvSpPr>
          <p:spPr bwMode="auto">
            <a:xfrm>
              <a:off x="2055" y="1702"/>
              <a:ext cx="258" cy="0"/>
            </a:xfrm>
            <a:prstGeom prst="line">
              <a:avLst/>
            </a:prstGeom>
            <a:noFill/>
            <a:ln w="6350">
              <a:solidFill>
                <a:srgbClr val="000000"/>
              </a:solidFill>
              <a:round/>
              <a:headEnd/>
              <a:tailEnd/>
            </a:ln>
          </p:spPr>
          <p:txBody>
            <a:bodyPr/>
            <a:lstStyle/>
            <a:p>
              <a:endParaRPr lang="zh-CN" altLang="en-US"/>
            </a:p>
          </p:txBody>
        </p:sp>
        <p:sp>
          <p:nvSpPr>
            <p:cNvPr id="152" name="Line 138"/>
            <p:cNvSpPr>
              <a:spLocks noChangeShapeType="1"/>
            </p:cNvSpPr>
            <p:nvPr/>
          </p:nvSpPr>
          <p:spPr bwMode="auto">
            <a:xfrm>
              <a:off x="2055" y="1737"/>
              <a:ext cx="258" cy="1"/>
            </a:xfrm>
            <a:prstGeom prst="line">
              <a:avLst/>
            </a:prstGeom>
            <a:noFill/>
            <a:ln w="6350">
              <a:solidFill>
                <a:srgbClr val="000000"/>
              </a:solidFill>
              <a:round/>
              <a:headEnd/>
              <a:tailEnd/>
            </a:ln>
          </p:spPr>
          <p:txBody>
            <a:bodyPr/>
            <a:lstStyle/>
            <a:p>
              <a:endParaRPr lang="zh-CN" altLang="en-US"/>
            </a:p>
          </p:txBody>
        </p:sp>
        <p:sp>
          <p:nvSpPr>
            <p:cNvPr id="153" name="Line 139"/>
            <p:cNvSpPr>
              <a:spLocks noChangeShapeType="1"/>
            </p:cNvSpPr>
            <p:nvPr/>
          </p:nvSpPr>
          <p:spPr bwMode="auto">
            <a:xfrm>
              <a:off x="2055" y="1798"/>
              <a:ext cx="258" cy="0"/>
            </a:xfrm>
            <a:prstGeom prst="line">
              <a:avLst/>
            </a:prstGeom>
            <a:noFill/>
            <a:ln w="6350">
              <a:solidFill>
                <a:srgbClr val="000000"/>
              </a:solidFill>
              <a:round/>
              <a:headEnd/>
              <a:tailEnd/>
            </a:ln>
          </p:spPr>
          <p:txBody>
            <a:bodyPr/>
            <a:lstStyle/>
            <a:p>
              <a:endParaRPr lang="zh-CN" altLang="en-US"/>
            </a:p>
          </p:txBody>
        </p:sp>
        <p:sp>
          <p:nvSpPr>
            <p:cNvPr id="154" name="Line 140"/>
            <p:cNvSpPr>
              <a:spLocks noChangeShapeType="1"/>
            </p:cNvSpPr>
            <p:nvPr/>
          </p:nvSpPr>
          <p:spPr bwMode="auto">
            <a:xfrm>
              <a:off x="2055" y="1509"/>
              <a:ext cx="258" cy="1"/>
            </a:xfrm>
            <a:prstGeom prst="line">
              <a:avLst/>
            </a:prstGeom>
            <a:noFill/>
            <a:ln w="6350">
              <a:solidFill>
                <a:srgbClr val="000000"/>
              </a:solidFill>
              <a:round/>
              <a:headEnd/>
              <a:tailEnd/>
            </a:ln>
          </p:spPr>
          <p:txBody>
            <a:bodyPr/>
            <a:lstStyle/>
            <a:p>
              <a:endParaRPr lang="zh-CN" altLang="en-US"/>
            </a:p>
          </p:txBody>
        </p:sp>
        <p:sp>
          <p:nvSpPr>
            <p:cNvPr id="155" name="Line 141"/>
            <p:cNvSpPr>
              <a:spLocks noChangeShapeType="1"/>
            </p:cNvSpPr>
            <p:nvPr/>
          </p:nvSpPr>
          <p:spPr bwMode="auto">
            <a:xfrm>
              <a:off x="2055" y="1515"/>
              <a:ext cx="258" cy="1"/>
            </a:xfrm>
            <a:prstGeom prst="line">
              <a:avLst/>
            </a:prstGeom>
            <a:noFill/>
            <a:ln w="6350">
              <a:solidFill>
                <a:srgbClr val="000000"/>
              </a:solidFill>
              <a:round/>
              <a:headEnd/>
              <a:tailEnd/>
            </a:ln>
          </p:spPr>
          <p:txBody>
            <a:bodyPr/>
            <a:lstStyle/>
            <a:p>
              <a:endParaRPr lang="zh-CN" altLang="en-US"/>
            </a:p>
          </p:txBody>
        </p:sp>
        <p:sp>
          <p:nvSpPr>
            <p:cNvPr id="156" name="Line 142"/>
            <p:cNvSpPr>
              <a:spLocks noChangeShapeType="1"/>
            </p:cNvSpPr>
            <p:nvPr/>
          </p:nvSpPr>
          <p:spPr bwMode="auto">
            <a:xfrm>
              <a:off x="2055" y="1521"/>
              <a:ext cx="258" cy="1"/>
            </a:xfrm>
            <a:prstGeom prst="line">
              <a:avLst/>
            </a:prstGeom>
            <a:noFill/>
            <a:ln w="6350">
              <a:solidFill>
                <a:srgbClr val="000000"/>
              </a:solidFill>
              <a:round/>
              <a:headEnd/>
              <a:tailEnd/>
            </a:ln>
          </p:spPr>
          <p:txBody>
            <a:bodyPr/>
            <a:lstStyle/>
            <a:p>
              <a:endParaRPr lang="zh-CN" altLang="en-US"/>
            </a:p>
          </p:txBody>
        </p:sp>
        <p:sp>
          <p:nvSpPr>
            <p:cNvPr id="157" name="Line 143"/>
            <p:cNvSpPr>
              <a:spLocks noChangeShapeType="1"/>
            </p:cNvSpPr>
            <p:nvPr/>
          </p:nvSpPr>
          <p:spPr bwMode="auto">
            <a:xfrm>
              <a:off x="2055" y="1533"/>
              <a:ext cx="258" cy="1"/>
            </a:xfrm>
            <a:prstGeom prst="line">
              <a:avLst/>
            </a:prstGeom>
            <a:noFill/>
            <a:ln w="6350">
              <a:solidFill>
                <a:srgbClr val="000000"/>
              </a:solidFill>
              <a:round/>
              <a:headEnd/>
              <a:tailEnd/>
            </a:ln>
          </p:spPr>
          <p:txBody>
            <a:bodyPr/>
            <a:lstStyle/>
            <a:p>
              <a:endParaRPr lang="zh-CN" altLang="en-US"/>
            </a:p>
          </p:txBody>
        </p:sp>
        <p:sp>
          <p:nvSpPr>
            <p:cNvPr id="158" name="Rectangle 152"/>
            <p:cNvSpPr>
              <a:spLocks noChangeArrowheads="1"/>
            </p:cNvSpPr>
            <p:nvPr/>
          </p:nvSpPr>
          <p:spPr bwMode="auto">
            <a:xfrm>
              <a:off x="1610" y="1008"/>
              <a:ext cx="1123" cy="199"/>
            </a:xfrm>
            <a:prstGeom prst="rect">
              <a:avLst/>
            </a:prstGeom>
            <a:noFill/>
            <a:ln w="6350">
              <a:noFill/>
              <a:miter lim="800000"/>
              <a:headEnd/>
              <a:tailEnd/>
            </a:ln>
          </p:spPr>
          <p:txBody>
            <a:bodyPr lIns="0" tIns="0" rIns="0" bIns="0"/>
            <a:lstStyle/>
            <a:p>
              <a:pPr algn="just" eaLnBrk="0" hangingPunct="0"/>
              <a:r>
                <a:rPr lang="zh-CN" altLang="en-US">
                  <a:solidFill>
                    <a:srgbClr val="000000"/>
                  </a:solidFill>
                  <a:latin typeface="宋体" charset="-122"/>
                </a:rPr>
                <a:t>孔最大极限尺寸</a:t>
              </a:r>
              <a:endParaRPr lang="zh-CN" altLang="en-US">
                <a:latin typeface="Times New Roman" pitchFamily="18" charset="0"/>
              </a:endParaRPr>
            </a:p>
          </p:txBody>
        </p:sp>
        <p:sp>
          <p:nvSpPr>
            <p:cNvPr id="159" name="Line 154"/>
            <p:cNvSpPr>
              <a:spLocks noChangeShapeType="1"/>
            </p:cNvSpPr>
            <p:nvPr/>
          </p:nvSpPr>
          <p:spPr bwMode="auto">
            <a:xfrm>
              <a:off x="2609" y="1971"/>
              <a:ext cx="53" cy="1"/>
            </a:xfrm>
            <a:prstGeom prst="line">
              <a:avLst/>
            </a:prstGeom>
            <a:noFill/>
            <a:ln w="6350">
              <a:solidFill>
                <a:srgbClr val="000000"/>
              </a:solidFill>
              <a:round/>
              <a:headEnd/>
              <a:tailEnd/>
            </a:ln>
          </p:spPr>
          <p:txBody>
            <a:bodyPr/>
            <a:lstStyle/>
            <a:p>
              <a:endParaRPr lang="zh-CN" altLang="en-US"/>
            </a:p>
          </p:txBody>
        </p:sp>
        <p:sp>
          <p:nvSpPr>
            <p:cNvPr id="160" name="Line 155"/>
            <p:cNvSpPr>
              <a:spLocks noChangeShapeType="1"/>
            </p:cNvSpPr>
            <p:nvPr/>
          </p:nvSpPr>
          <p:spPr bwMode="auto">
            <a:xfrm>
              <a:off x="2671" y="1971"/>
              <a:ext cx="8" cy="1"/>
            </a:xfrm>
            <a:prstGeom prst="line">
              <a:avLst/>
            </a:prstGeom>
            <a:noFill/>
            <a:ln w="6350">
              <a:solidFill>
                <a:srgbClr val="000000"/>
              </a:solidFill>
              <a:round/>
              <a:headEnd/>
              <a:tailEnd/>
            </a:ln>
          </p:spPr>
          <p:txBody>
            <a:bodyPr/>
            <a:lstStyle/>
            <a:p>
              <a:endParaRPr lang="zh-CN" altLang="en-US"/>
            </a:p>
          </p:txBody>
        </p:sp>
        <p:sp>
          <p:nvSpPr>
            <p:cNvPr id="161" name="Line 156"/>
            <p:cNvSpPr>
              <a:spLocks noChangeShapeType="1"/>
            </p:cNvSpPr>
            <p:nvPr/>
          </p:nvSpPr>
          <p:spPr bwMode="auto">
            <a:xfrm>
              <a:off x="2688" y="1971"/>
              <a:ext cx="54" cy="1"/>
            </a:xfrm>
            <a:prstGeom prst="line">
              <a:avLst/>
            </a:prstGeom>
            <a:noFill/>
            <a:ln w="6350">
              <a:solidFill>
                <a:srgbClr val="000000"/>
              </a:solidFill>
              <a:round/>
              <a:headEnd/>
              <a:tailEnd/>
            </a:ln>
          </p:spPr>
          <p:txBody>
            <a:bodyPr/>
            <a:lstStyle/>
            <a:p>
              <a:endParaRPr lang="zh-CN" altLang="en-US"/>
            </a:p>
          </p:txBody>
        </p:sp>
        <p:sp>
          <p:nvSpPr>
            <p:cNvPr id="162" name="Line 159"/>
            <p:cNvSpPr>
              <a:spLocks noChangeShapeType="1"/>
            </p:cNvSpPr>
            <p:nvPr/>
          </p:nvSpPr>
          <p:spPr bwMode="auto">
            <a:xfrm flipH="1" flipV="1">
              <a:off x="1705" y="1212"/>
              <a:ext cx="223" cy="750"/>
            </a:xfrm>
            <a:prstGeom prst="line">
              <a:avLst/>
            </a:prstGeom>
            <a:noFill/>
            <a:ln w="6350">
              <a:solidFill>
                <a:srgbClr val="000000"/>
              </a:solidFill>
              <a:round/>
              <a:headEnd/>
              <a:tailEnd/>
            </a:ln>
          </p:spPr>
          <p:txBody>
            <a:bodyPr/>
            <a:lstStyle/>
            <a:p>
              <a:endParaRPr lang="zh-CN" altLang="en-US"/>
            </a:p>
          </p:txBody>
        </p:sp>
      </p:grpSp>
      <p:sp>
        <p:nvSpPr>
          <p:cNvPr id="163" name="Rectangle 232"/>
          <p:cNvSpPr>
            <a:spLocks noChangeArrowheads="1"/>
          </p:cNvSpPr>
          <p:nvPr/>
        </p:nvSpPr>
        <p:spPr bwMode="auto">
          <a:xfrm>
            <a:off x="4881554" y="5857503"/>
            <a:ext cx="3043238" cy="769441"/>
          </a:xfrm>
          <a:prstGeom prst="rect">
            <a:avLst/>
          </a:prstGeom>
          <a:noFill/>
          <a:ln w="9525">
            <a:noFill/>
            <a:miter lim="800000"/>
            <a:headEnd/>
            <a:tailEnd/>
          </a:ln>
          <a:effectLst/>
        </p:spPr>
        <p:txBody>
          <a:bodyPr wrap="square">
            <a:spAutoFit/>
          </a:bodyPr>
          <a:lstStyle/>
          <a:p>
            <a:r>
              <a:rPr lang="en-US" altLang="zh-CN" sz="4400" dirty="0">
                <a:latin typeface="+mn-ea"/>
              </a:rPr>
              <a:t> </a:t>
            </a:r>
            <a:r>
              <a:rPr lang="zh-CN" altLang="en-US" sz="4400" dirty="0">
                <a:latin typeface="+mn-ea"/>
              </a:rPr>
              <a:t>孔用塞规</a:t>
            </a:r>
            <a:r>
              <a:rPr lang="zh-CN" altLang="en-US" sz="4400" dirty="0">
                <a:latin typeface="+mn-ea"/>
                <a:cs typeface="Times New Roman" pitchFamily="18" charset="0"/>
              </a:rPr>
              <a:t> </a:t>
            </a:r>
          </a:p>
        </p:txBody>
      </p:sp>
      <p:sp>
        <p:nvSpPr>
          <p:cNvPr id="164" name="Rectangle 2">
            <a:extLst>
              <a:ext uri="{FF2B5EF4-FFF2-40B4-BE49-F238E27FC236}">
                <a16:creationId xmlns:a16="http://schemas.microsoft.com/office/drawing/2014/main" id="{AC68B166-5F02-4EB8-8714-D95D2D3B43AB}"/>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65931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1+#ppt_w/2"/>
                                          </p:val>
                                        </p:tav>
                                        <p:tav tm="100000">
                                          <p:val>
                                            <p:strVal val="#ppt_x"/>
                                          </p:val>
                                        </p:tav>
                                      </p:tavLst>
                                    </p:anim>
                                    <p:anim calcmode="lin" valueType="num">
                                      <p:cBhvr additive="base">
                                        <p:cTn id="1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
                                        </p:tgtEl>
                                        <p:attrNameLst>
                                          <p:attrName>style.visibility</p:attrName>
                                        </p:attrNameLst>
                                      </p:cBhvr>
                                      <p:to>
                                        <p:strVal val="visible"/>
                                      </p:to>
                                    </p:set>
                                    <p:anim calcmode="lin" valueType="num">
                                      <p:cBhvr additive="base">
                                        <p:cTn id="19" dur="500" fill="hold"/>
                                        <p:tgtEl>
                                          <p:spTgt spid="163"/>
                                        </p:tgtEl>
                                        <p:attrNameLst>
                                          <p:attrName>ppt_x</p:attrName>
                                        </p:attrNameLst>
                                      </p:cBhvr>
                                      <p:tavLst>
                                        <p:tav tm="0">
                                          <p:val>
                                            <p:strVal val="0-#ppt_w/2"/>
                                          </p:val>
                                        </p:tav>
                                        <p:tav tm="100000">
                                          <p:val>
                                            <p:strVal val="#ppt_x"/>
                                          </p:val>
                                        </p:tav>
                                      </p:tavLst>
                                    </p:anim>
                                    <p:anim calcmode="lin" valueType="num">
                                      <p:cBhvr additive="base">
                                        <p:cTn id="20" dur="500" fill="hold"/>
                                        <p:tgtEl>
                                          <p:spTgt spid="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79"/>
          <p:cNvGrpSpPr>
            <a:grpSpLocks/>
          </p:cNvGrpSpPr>
          <p:nvPr/>
        </p:nvGrpSpPr>
        <p:grpSpPr bwMode="auto">
          <a:xfrm>
            <a:off x="2595538" y="1806004"/>
            <a:ext cx="6572296" cy="3643338"/>
            <a:chOff x="972" y="2368"/>
            <a:chExt cx="3511" cy="1223"/>
          </a:xfrm>
        </p:grpSpPr>
        <p:sp>
          <p:nvSpPr>
            <p:cNvPr id="5" name="Rectangle 160"/>
            <p:cNvSpPr>
              <a:spLocks noChangeAspect="1" noChangeArrowheads="1"/>
            </p:cNvSpPr>
            <p:nvPr/>
          </p:nvSpPr>
          <p:spPr bwMode="auto">
            <a:xfrm>
              <a:off x="1147" y="2376"/>
              <a:ext cx="364" cy="286"/>
            </a:xfrm>
            <a:prstGeom prst="rect">
              <a:avLst/>
            </a:prstGeom>
            <a:noFill/>
            <a:ln w="6350">
              <a:noFill/>
              <a:miter lim="800000"/>
              <a:headEnd/>
              <a:tailEnd/>
            </a:ln>
          </p:spPr>
          <p:txBody>
            <a:bodyPr lIns="0" tIns="0" rIns="0" bIns="0"/>
            <a:lstStyle/>
            <a:p>
              <a:pPr algn="just" eaLnBrk="0" hangingPunct="0"/>
              <a:r>
                <a:rPr lang="en-US" altLang="zh-CN" sz="1600">
                  <a:solidFill>
                    <a:srgbClr val="000000"/>
                  </a:solidFill>
                  <a:latin typeface="Times New Roman" pitchFamily="18" charset="0"/>
                </a:rPr>
                <a:t>0.08</a:t>
              </a:r>
              <a:endParaRPr lang="en-US" altLang="zh-CN" sz="1600">
                <a:latin typeface="Times New Roman" pitchFamily="18" charset="0"/>
              </a:endParaRPr>
            </a:p>
          </p:txBody>
        </p:sp>
        <p:sp>
          <p:nvSpPr>
            <p:cNvPr id="6" name="Rectangle 161"/>
            <p:cNvSpPr>
              <a:spLocks noChangeAspect="1" noChangeArrowheads="1"/>
            </p:cNvSpPr>
            <p:nvPr/>
          </p:nvSpPr>
          <p:spPr bwMode="auto">
            <a:xfrm>
              <a:off x="3751" y="2368"/>
              <a:ext cx="294" cy="315"/>
            </a:xfrm>
            <a:prstGeom prst="rect">
              <a:avLst/>
            </a:prstGeom>
            <a:noFill/>
            <a:ln w="6350">
              <a:noFill/>
              <a:miter lim="800000"/>
              <a:headEnd/>
              <a:tailEnd/>
            </a:ln>
          </p:spPr>
          <p:txBody>
            <a:bodyPr lIns="0" tIns="0" rIns="0" bIns="0"/>
            <a:lstStyle/>
            <a:p>
              <a:pPr algn="just" eaLnBrk="0" hangingPunct="0"/>
              <a:r>
                <a:rPr lang="en-US" altLang="zh-CN" sz="1600">
                  <a:solidFill>
                    <a:srgbClr val="000000"/>
                  </a:solidFill>
                  <a:latin typeface="Times New Roman" pitchFamily="18" charset="0"/>
                </a:rPr>
                <a:t>0.08</a:t>
              </a:r>
              <a:endParaRPr lang="en-US" altLang="zh-CN" sz="1600">
                <a:latin typeface="Times New Roman" pitchFamily="18" charset="0"/>
              </a:endParaRPr>
            </a:p>
          </p:txBody>
        </p:sp>
        <p:sp>
          <p:nvSpPr>
            <p:cNvPr id="7" name="Line 162"/>
            <p:cNvSpPr>
              <a:spLocks noChangeAspect="1" noChangeShapeType="1"/>
            </p:cNvSpPr>
            <p:nvPr/>
          </p:nvSpPr>
          <p:spPr bwMode="auto">
            <a:xfrm flipH="1" flipV="1">
              <a:off x="1225" y="2535"/>
              <a:ext cx="65" cy="113"/>
            </a:xfrm>
            <a:prstGeom prst="line">
              <a:avLst/>
            </a:prstGeom>
            <a:noFill/>
            <a:ln w="6350">
              <a:solidFill>
                <a:srgbClr val="000000"/>
              </a:solidFill>
              <a:round/>
              <a:headEnd/>
              <a:tailEnd/>
            </a:ln>
          </p:spPr>
          <p:txBody>
            <a:bodyPr/>
            <a:lstStyle/>
            <a:p>
              <a:endParaRPr lang="zh-CN" altLang="en-US"/>
            </a:p>
          </p:txBody>
        </p:sp>
        <p:sp>
          <p:nvSpPr>
            <p:cNvPr id="8" name="Line 163"/>
            <p:cNvSpPr>
              <a:spLocks noChangeAspect="1" noChangeShapeType="1"/>
            </p:cNvSpPr>
            <p:nvPr/>
          </p:nvSpPr>
          <p:spPr bwMode="auto">
            <a:xfrm flipV="1">
              <a:off x="1290" y="2422"/>
              <a:ext cx="131" cy="226"/>
            </a:xfrm>
            <a:prstGeom prst="line">
              <a:avLst/>
            </a:prstGeom>
            <a:noFill/>
            <a:ln w="6350">
              <a:solidFill>
                <a:srgbClr val="000000"/>
              </a:solidFill>
              <a:round/>
              <a:headEnd/>
              <a:tailEnd/>
            </a:ln>
          </p:spPr>
          <p:txBody>
            <a:bodyPr/>
            <a:lstStyle/>
            <a:p>
              <a:endParaRPr lang="zh-CN" altLang="en-US"/>
            </a:p>
          </p:txBody>
        </p:sp>
        <p:sp>
          <p:nvSpPr>
            <p:cNvPr id="9" name="Line 164"/>
            <p:cNvSpPr>
              <a:spLocks noChangeAspect="1" noChangeShapeType="1"/>
            </p:cNvSpPr>
            <p:nvPr/>
          </p:nvSpPr>
          <p:spPr bwMode="auto">
            <a:xfrm flipH="1">
              <a:off x="1225" y="2535"/>
              <a:ext cx="131" cy="1"/>
            </a:xfrm>
            <a:prstGeom prst="line">
              <a:avLst/>
            </a:prstGeom>
            <a:noFill/>
            <a:ln w="6350">
              <a:solidFill>
                <a:srgbClr val="000000"/>
              </a:solidFill>
              <a:round/>
              <a:headEnd/>
              <a:tailEnd/>
            </a:ln>
          </p:spPr>
          <p:txBody>
            <a:bodyPr/>
            <a:lstStyle/>
            <a:p>
              <a:endParaRPr lang="zh-CN" altLang="en-US"/>
            </a:p>
          </p:txBody>
        </p:sp>
        <p:sp>
          <p:nvSpPr>
            <p:cNvPr id="10" name="Line 165"/>
            <p:cNvSpPr>
              <a:spLocks noChangeAspect="1" noChangeShapeType="1"/>
            </p:cNvSpPr>
            <p:nvPr/>
          </p:nvSpPr>
          <p:spPr bwMode="auto">
            <a:xfrm flipH="1" flipV="1">
              <a:off x="3823" y="2535"/>
              <a:ext cx="66" cy="113"/>
            </a:xfrm>
            <a:prstGeom prst="line">
              <a:avLst/>
            </a:prstGeom>
            <a:noFill/>
            <a:ln w="6350">
              <a:solidFill>
                <a:srgbClr val="000000"/>
              </a:solidFill>
              <a:round/>
              <a:headEnd/>
              <a:tailEnd/>
            </a:ln>
          </p:spPr>
          <p:txBody>
            <a:bodyPr/>
            <a:lstStyle/>
            <a:p>
              <a:endParaRPr lang="zh-CN" altLang="en-US"/>
            </a:p>
          </p:txBody>
        </p:sp>
        <p:sp>
          <p:nvSpPr>
            <p:cNvPr id="11" name="Line 166"/>
            <p:cNvSpPr>
              <a:spLocks noChangeAspect="1" noChangeShapeType="1"/>
            </p:cNvSpPr>
            <p:nvPr/>
          </p:nvSpPr>
          <p:spPr bwMode="auto">
            <a:xfrm flipH="1">
              <a:off x="3823" y="2535"/>
              <a:ext cx="132" cy="1"/>
            </a:xfrm>
            <a:prstGeom prst="line">
              <a:avLst/>
            </a:prstGeom>
            <a:noFill/>
            <a:ln w="6350">
              <a:solidFill>
                <a:srgbClr val="000000"/>
              </a:solidFill>
              <a:round/>
              <a:headEnd/>
              <a:tailEnd/>
            </a:ln>
          </p:spPr>
          <p:txBody>
            <a:bodyPr/>
            <a:lstStyle/>
            <a:p>
              <a:endParaRPr lang="zh-CN" altLang="en-US"/>
            </a:p>
          </p:txBody>
        </p:sp>
        <p:sp>
          <p:nvSpPr>
            <p:cNvPr id="12" name="Line 167"/>
            <p:cNvSpPr>
              <a:spLocks noChangeAspect="1" noChangeShapeType="1"/>
            </p:cNvSpPr>
            <p:nvPr/>
          </p:nvSpPr>
          <p:spPr bwMode="auto">
            <a:xfrm flipV="1">
              <a:off x="3889" y="2422"/>
              <a:ext cx="130" cy="226"/>
            </a:xfrm>
            <a:prstGeom prst="line">
              <a:avLst/>
            </a:prstGeom>
            <a:noFill/>
            <a:ln w="6350">
              <a:solidFill>
                <a:srgbClr val="000000"/>
              </a:solidFill>
              <a:round/>
              <a:headEnd/>
              <a:tailEnd/>
            </a:ln>
          </p:spPr>
          <p:txBody>
            <a:bodyPr/>
            <a:lstStyle/>
            <a:p>
              <a:endParaRPr lang="zh-CN" altLang="en-US"/>
            </a:p>
          </p:txBody>
        </p:sp>
        <p:sp>
          <p:nvSpPr>
            <p:cNvPr id="13" name="Line 168"/>
            <p:cNvSpPr>
              <a:spLocks noChangeAspect="1" noChangeShapeType="1"/>
            </p:cNvSpPr>
            <p:nvPr/>
          </p:nvSpPr>
          <p:spPr bwMode="auto">
            <a:xfrm>
              <a:off x="3149" y="3119"/>
              <a:ext cx="226" cy="1"/>
            </a:xfrm>
            <a:prstGeom prst="line">
              <a:avLst/>
            </a:prstGeom>
            <a:noFill/>
            <a:ln w="6350">
              <a:solidFill>
                <a:srgbClr val="000000"/>
              </a:solidFill>
              <a:round/>
              <a:headEnd/>
              <a:tailEnd/>
            </a:ln>
          </p:spPr>
          <p:txBody>
            <a:bodyPr/>
            <a:lstStyle/>
            <a:p>
              <a:endParaRPr lang="zh-CN" altLang="en-US"/>
            </a:p>
          </p:txBody>
        </p:sp>
        <p:sp>
          <p:nvSpPr>
            <p:cNvPr id="14" name="Line 169"/>
            <p:cNvSpPr>
              <a:spLocks noChangeAspect="1" noChangeShapeType="1"/>
            </p:cNvSpPr>
            <p:nvPr/>
          </p:nvSpPr>
          <p:spPr bwMode="auto">
            <a:xfrm>
              <a:off x="3454" y="3116"/>
              <a:ext cx="78" cy="1"/>
            </a:xfrm>
            <a:prstGeom prst="line">
              <a:avLst/>
            </a:prstGeom>
            <a:noFill/>
            <a:ln w="6350">
              <a:solidFill>
                <a:srgbClr val="000000"/>
              </a:solidFill>
              <a:round/>
              <a:headEnd/>
              <a:tailEnd/>
            </a:ln>
          </p:spPr>
          <p:txBody>
            <a:bodyPr/>
            <a:lstStyle/>
            <a:p>
              <a:endParaRPr lang="zh-CN" altLang="en-US"/>
            </a:p>
          </p:txBody>
        </p:sp>
        <p:sp>
          <p:nvSpPr>
            <p:cNvPr id="15" name="Line 170"/>
            <p:cNvSpPr>
              <a:spLocks noChangeAspect="1" noChangeShapeType="1"/>
            </p:cNvSpPr>
            <p:nvPr/>
          </p:nvSpPr>
          <p:spPr bwMode="auto">
            <a:xfrm>
              <a:off x="3611" y="3119"/>
              <a:ext cx="225" cy="1"/>
            </a:xfrm>
            <a:prstGeom prst="line">
              <a:avLst/>
            </a:prstGeom>
            <a:noFill/>
            <a:ln w="6350">
              <a:solidFill>
                <a:srgbClr val="000000"/>
              </a:solidFill>
              <a:round/>
              <a:headEnd/>
              <a:tailEnd/>
            </a:ln>
          </p:spPr>
          <p:txBody>
            <a:bodyPr/>
            <a:lstStyle/>
            <a:p>
              <a:endParaRPr lang="zh-CN" altLang="en-US"/>
            </a:p>
          </p:txBody>
        </p:sp>
        <p:sp>
          <p:nvSpPr>
            <p:cNvPr id="16" name="Line 171"/>
            <p:cNvSpPr>
              <a:spLocks noChangeAspect="1" noChangeShapeType="1"/>
            </p:cNvSpPr>
            <p:nvPr/>
          </p:nvSpPr>
          <p:spPr bwMode="auto">
            <a:xfrm>
              <a:off x="4068" y="2648"/>
              <a:ext cx="1" cy="942"/>
            </a:xfrm>
            <a:prstGeom prst="line">
              <a:avLst/>
            </a:prstGeom>
            <a:noFill/>
            <a:ln w="6350">
              <a:solidFill>
                <a:srgbClr val="000000"/>
              </a:solidFill>
              <a:round/>
              <a:headEnd/>
              <a:tailEnd/>
            </a:ln>
          </p:spPr>
          <p:txBody>
            <a:bodyPr/>
            <a:lstStyle/>
            <a:p>
              <a:endParaRPr lang="zh-CN" altLang="en-US"/>
            </a:p>
          </p:txBody>
        </p:sp>
        <p:sp>
          <p:nvSpPr>
            <p:cNvPr id="17" name="Line 172"/>
            <p:cNvSpPr>
              <a:spLocks noChangeAspect="1" noChangeShapeType="1"/>
            </p:cNvSpPr>
            <p:nvPr/>
          </p:nvSpPr>
          <p:spPr bwMode="auto">
            <a:xfrm>
              <a:off x="3647" y="3590"/>
              <a:ext cx="484" cy="1"/>
            </a:xfrm>
            <a:prstGeom prst="line">
              <a:avLst/>
            </a:prstGeom>
            <a:noFill/>
            <a:ln w="6350">
              <a:solidFill>
                <a:srgbClr val="000000"/>
              </a:solidFill>
              <a:round/>
              <a:headEnd/>
              <a:tailEnd/>
            </a:ln>
          </p:spPr>
          <p:txBody>
            <a:bodyPr/>
            <a:lstStyle/>
            <a:p>
              <a:endParaRPr lang="zh-CN" altLang="en-US"/>
            </a:p>
          </p:txBody>
        </p:sp>
        <p:sp>
          <p:nvSpPr>
            <p:cNvPr id="18" name="Line 173"/>
            <p:cNvSpPr>
              <a:spLocks noChangeAspect="1" noChangeShapeType="1"/>
            </p:cNvSpPr>
            <p:nvPr/>
          </p:nvSpPr>
          <p:spPr bwMode="auto">
            <a:xfrm>
              <a:off x="3647" y="2648"/>
              <a:ext cx="484" cy="1"/>
            </a:xfrm>
            <a:prstGeom prst="line">
              <a:avLst/>
            </a:prstGeom>
            <a:noFill/>
            <a:ln w="6350">
              <a:solidFill>
                <a:srgbClr val="000000"/>
              </a:solidFill>
              <a:round/>
              <a:headEnd/>
              <a:tailEnd/>
            </a:ln>
          </p:spPr>
          <p:txBody>
            <a:bodyPr/>
            <a:lstStyle/>
            <a:p>
              <a:endParaRPr lang="zh-CN" altLang="en-US"/>
            </a:p>
          </p:txBody>
        </p:sp>
        <p:sp>
          <p:nvSpPr>
            <p:cNvPr id="19" name="Line 174"/>
            <p:cNvSpPr>
              <a:spLocks noChangeAspect="1" noChangeShapeType="1"/>
            </p:cNvSpPr>
            <p:nvPr/>
          </p:nvSpPr>
          <p:spPr bwMode="auto">
            <a:xfrm>
              <a:off x="1196" y="2648"/>
              <a:ext cx="1" cy="942"/>
            </a:xfrm>
            <a:prstGeom prst="line">
              <a:avLst/>
            </a:prstGeom>
            <a:noFill/>
            <a:ln w="6350">
              <a:solidFill>
                <a:srgbClr val="000000"/>
              </a:solidFill>
              <a:round/>
              <a:headEnd/>
              <a:tailEnd/>
            </a:ln>
          </p:spPr>
          <p:txBody>
            <a:bodyPr/>
            <a:lstStyle/>
            <a:p>
              <a:endParaRPr lang="zh-CN" altLang="en-US"/>
            </a:p>
          </p:txBody>
        </p:sp>
        <p:sp>
          <p:nvSpPr>
            <p:cNvPr id="20" name="Line 175"/>
            <p:cNvSpPr>
              <a:spLocks noChangeAspect="1" noChangeShapeType="1"/>
            </p:cNvSpPr>
            <p:nvPr/>
          </p:nvSpPr>
          <p:spPr bwMode="auto">
            <a:xfrm flipH="1">
              <a:off x="1133" y="3590"/>
              <a:ext cx="315" cy="1"/>
            </a:xfrm>
            <a:prstGeom prst="line">
              <a:avLst/>
            </a:prstGeom>
            <a:noFill/>
            <a:ln w="6350">
              <a:solidFill>
                <a:srgbClr val="000000"/>
              </a:solidFill>
              <a:round/>
              <a:headEnd/>
              <a:tailEnd/>
            </a:ln>
          </p:spPr>
          <p:txBody>
            <a:bodyPr/>
            <a:lstStyle/>
            <a:p>
              <a:endParaRPr lang="zh-CN" altLang="en-US"/>
            </a:p>
          </p:txBody>
        </p:sp>
        <p:sp>
          <p:nvSpPr>
            <p:cNvPr id="21" name="Line 176"/>
            <p:cNvSpPr>
              <a:spLocks noChangeAspect="1" noChangeShapeType="1"/>
            </p:cNvSpPr>
            <p:nvPr/>
          </p:nvSpPr>
          <p:spPr bwMode="auto">
            <a:xfrm flipH="1">
              <a:off x="1133" y="2648"/>
              <a:ext cx="315" cy="1"/>
            </a:xfrm>
            <a:prstGeom prst="line">
              <a:avLst/>
            </a:prstGeom>
            <a:noFill/>
            <a:ln w="6350">
              <a:solidFill>
                <a:srgbClr val="000000"/>
              </a:solidFill>
              <a:round/>
              <a:headEnd/>
              <a:tailEnd/>
            </a:ln>
          </p:spPr>
          <p:txBody>
            <a:bodyPr/>
            <a:lstStyle/>
            <a:p>
              <a:endParaRPr lang="zh-CN" altLang="en-US"/>
            </a:p>
          </p:txBody>
        </p:sp>
        <p:sp>
          <p:nvSpPr>
            <p:cNvPr id="22" name="Line 177"/>
            <p:cNvSpPr>
              <a:spLocks noChangeAspect="1" noChangeShapeType="1"/>
            </p:cNvSpPr>
            <p:nvPr/>
          </p:nvSpPr>
          <p:spPr bwMode="auto">
            <a:xfrm flipH="1" flipV="1">
              <a:off x="2152" y="3318"/>
              <a:ext cx="52" cy="53"/>
            </a:xfrm>
            <a:prstGeom prst="line">
              <a:avLst/>
            </a:prstGeom>
            <a:noFill/>
            <a:ln w="6350">
              <a:solidFill>
                <a:srgbClr val="000000"/>
              </a:solidFill>
              <a:round/>
              <a:headEnd/>
              <a:tailEnd/>
            </a:ln>
          </p:spPr>
          <p:txBody>
            <a:bodyPr/>
            <a:lstStyle/>
            <a:p>
              <a:endParaRPr lang="zh-CN" altLang="en-US"/>
            </a:p>
          </p:txBody>
        </p:sp>
        <p:sp>
          <p:nvSpPr>
            <p:cNvPr id="23" name="Line 178"/>
            <p:cNvSpPr>
              <a:spLocks noChangeAspect="1" noChangeShapeType="1"/>
            </p:cNvSpPr>
            <p:nvPr/>
          </p:nvSpPr>
          <p:spPr bwMode="auto">
            <a:xfrm flipH="1" flipV="1">
              <a:off x="2152" y="3229"/>
              <a:ext cx="140" cy="142"/>
            </a:xfrm>
            <a:prstGeom prst="line">
              <a:avLst/>
            </a:prstGeom>
            <a:noFill/>
            <a:ln w="6350">
              <a:solidFill>
                <a:srgbClr val="000000"/>
              </a:solidFill>
              <a:round/>
              <a:headEnd/>
              <a:tailEnd/>
            </a:ln>
          </p:spPr>
          <p:txBody>
            <a:bodyPr/>
            <a:lstStyle/>
            <a:p>
              <a:endParaRPr lang="zh-CN" altLang="en-US"/>
            </a:p>
          </p:txBody>
        </p:sp>
        <p:sp>
          <p:nvSpPr>
            <p:cNvPr id="24" name="Line 179"/>
            <p:cNvSpPr>
              <a:spLocks noChangeAspect="1" noChangeShapeType="1"/>
            </p:cNvSpPr>
            <p:nvPr/>
          </p:nvSpPr>
          <p:spPr bwMode="auto">
            <a:xfrm flipH="1" flipV="1">
              <a:off x="2250" y="3238"/>
              <a:ext cx="131" cy="133"/>
            </a:xfrm>
            <a:prstGeom prst="line">
              <a:avLst/>
            </a:prstGeom>
            <a:noFill/>
            <a:ln w="6350">
              <a:solidFill>
                <a:srgbClr val="000000"/>
              </a:solidFill>
              <a:round/>
              <a:headEnd/>
              <a:tailEnd/>
            </a:ln>
          </p:spPr>
          <p:txBody>
            <a:bodyPr/>
            <a:lstStyle/>
            <a:p>
              <a:endParaRPr lang="zh-CN" altLang="en-US"/>
            </a:p>
          </p:txBody>
        </p:sp>
        <p:sp>
          <p:nvSpPr>
            <p:cNvPr id="25" name="Line 180"/>
            <p:cNvSpPr>
              <a:spLocks noChangeAspect="1" noChangeShapeType="1"/>
            </p:cNvSpPr>
            <p:nvPr/>
          </p:nvSpPr>
          <p:spPr bwMode="auto">
            <a:xfrm flipH="1" flipV="1">
              <a:off x="2338" y="3238"/>
              <a:ext cx="132" cy="133"/>
            </a:xfrm>
            <a:prstGeom prst="line">
              <a:avLst/>
            </a:prstGeom>
            <a:noFill/>
            <a:ln w="6350">
              <a:solidFill>
                <a:srgbClr val="000000"/>
              </a:solidFill>
              <a:round/>
              <a:headEnd/>
              <a:tailEnd/>
            </a:ln>
          </p:spPr>
          <p:txBody>
            <a:bodyPr/>
            <a:lstStyle/>
            <a:p>
              <a:endParaRPr lang="zh-CN" altLang="en-US"/>
            </a:p>
          </p:txBody>
        </p:sp>
        <p:sp>
          <p:nvSpPr>
            <p:cNvPr id="26" name="Line 181"/>
            <p:cNvSpPr>
              <a:spLocks noChangeAspect="1" noChangeShapeType="1"/>
            </p:cNvSpPr>
            <p:nvPr/>
          </p:nvSpPr>
          <p:spPr bwMode="auto">
            <a:xfrm flipH="1" flipV="1">
              <a:off x="2427" y="3238"/>
              <a:ext cx="132" cy="133"/>
            </a:xfrm>
            <a:prstGeom prst="line">
              <a:avLst/>
            </a:prstGeom>
            <a:noFill/>
            <a:ln w="6350">
              <a:solidFill>
                <a:srgbClr val="000000"/>
              </a:solidFill>
              <a:round/>
              <a:headEnd/>
              <a:tailEnd/>
            </a:ln>
          </p:spPr>
          <p:txBody>
            <a:bodyPr/>
            <a:lstStyle/>
            <a:p>
              <a:endParaRPr lang="zh-CN" altLang="en-US"/>
            </a:p>
          </p:txBody>
        </p:sp>
        <p:sp>
          <p:nvSpPr>
            <p:cNvPr id="27" name="Line 182"/>
            <p:cNvSpPr>
              <a:spLocks noChangeAspect="1" noChangeShapeType="1"/>
            </p:cNvSpPr>
            <p:nvPr/>
          </p:nvSpPr>
          <p:spPr bwMode="auto">
            <a:xfrm flipH="1" flipV="1">
              <a:off x="2152" y="2963"/>
              <a:ext cx="36" cy="37"/>
            </a:xfrm>
            <a:prstGeom prst="line">
              <a:avLst/>
            </a:prstGeom>
            <a:noFill/>
            <a:ln w="6350">
              <a:solidFill>
                <a:srgbClr val="000000"/>
              </a:solidFill>
              <a:round/>
              <a:headEnd/>
              <a:tailEnd/>
            </a:ln>
          </p:spPr>
          <p:txBody>
            <a:bodyPr/>
            <a:lstStyle/>
            <a:p>
              <a:endParaRPr lang="zh-CN" altLang="en-US"/>
            </a:p>
          </p:txBody>
        </p:sp>
        <p:sp>
          <p:nvSpPr>
            <p:cNvPr id="28" name="Line 183"/>
            <p:cNvSpPr>
              <a:spLocks noChangeAspect="1" noChangeShapeType="1"/>
            </p:cNvSpPr>
            <p:nvPr/>
          </p:nvSpPr>
          <p:spPr bwMode="auto">
            <a:xfrm flipH="1" flipV="1">
              <a:off x="2516" y="3238"/>
              <a:ext cx="133" cy="133"/>
            </a:xfrm>
            <a:prstGeom prst="line">
              <a:avLst/>
            </a:prstGeom>
            <a:noFill/>
            <a:ln w="6350">
              <a:solidFill>
                <a:srgbClr val="000000"/>
              </a:solidFill>
              <a:round/>
              <a:headEnd/>
              <a:tailEnd/>
            </a:ln>
          </p:spPr>
          <p:txBody>
            <a:bodyPr/>
            <a:lstStyle/>
            <a:p>
              <a:endParaRPr lang="zh-CN" altLang="en-US"/>
            </a:p>
          </p:txBody>
        </p:sp>
        <p:sp>
          <p:nvSpPr>
            <p:cNvPr id="29" name="Line 184"/>
            <p:cNvSpPr>
              <a:spLocks noChangeAspect="1" noChangeShapeType="1"/>
            </p:cNvSpPr>
            <p:nvPr/>
          </p:nvSpPr>
          <p:spPr bwMode="auto">
            <a:xfrm flipH="1" flipV="1">
              <a:off x="2152" y="2874"/>
              <a:ext cx="125" cy="126"/>
            </a:xfrm>
            <a:prstGeom prst="line">
              <a:avLst/>
            </a:prstGeom>
            <a:noFill/>
            <a:ln w="6350">
              <a:solidFill>
                <a:srgbClr val="000000"/>
              </a:solidFill>
              <a:round/>
              <a:headEnd/>
              <a:tailEnd/>
            </a:ln>
          </p:spPr>
          <p:txBody>
            <a:bodyPr/>
            <a:lstStyle/>
            <a:p>
              <a:endParaRPr lang="zh-CN" altLang="en-US"/>
            </a:p>
          </p:txBody>
        </p:sp>
        <p:sp>
          <p:nvSpPr>
            <p:cNvPr id="30" name="Line 185"/>
            <p:cNvSpPr>
              <a:spLocks noChangeAspect="1" noChangeShapeType="1"/>
            </p:cNvSpPr>
            <p:nvPr/>
          </p:nvSpPr>
          <p:spPr bwMode="auto">
            <a:xfrm flipH="1" flipV="1">
              <a:off x="2605" y="3238"/>
              <a:ext cx="132" cy="133"/>
            </a:xfrm>
            <a:prstGeom prst="line">
              <a:avLst/>
            </a:prstGeom>
            <a:noFill/>
            <a:ln w="6350">
              <a:solidFill>
                <a:srgbClr val="000000"/>
              </a:solidFill>
              <a:round/>
              <a:headEnd/>
              <a:tailEnd/>
            </a:ln>
          </p:spPr>
          <p:txBody>
            <a:bodyPr/>
            <a:lstStyle/>
            <a:p>
              <a:endParaRPr lang="zh-CN" altLang="en-US"/>
            </a:p>
          </p:txBody>
        </p:sp>
        <p:sp>
          <p:nvSpPr>
            <p:cNvPr id="31" name="Line 186"/>
            <p:cNvSpPr>
              <a:spLocks noChangeAspect="1" noChangeShapeType="1"/>
            </p:cNvSpPr>
            <p:nvPr/>
          </p:nvSpPr>
          <p:spPr bwMode="auto">
            <a:xfrm flipH="1" flipV="1">
              <a:off x="2235" y="2868"/>
              <a:ext cx="131" cy="132"/>
            </a:xfrm>
            <a:prstGeom prst="line">
              <a:avLst/>
            </a:prstGeom>
            <a:noFill/>
            <a:ln w="6350">
              <a:solidFill>
                <a:srgbClr val="000000"/>
              </a:solidFill>
              <a:round/>
              <a:headEnd/>
              <a:tailEnd/>
            </a:ln>
          </p:spPr>
          <p:txBody>
            <a:bodyPr/>
            <a:lstStyle/>
            <a:p>
              <a:endParaRPr lang="zh-CN" altLang="en-US"/>
            </a:p>
          </p:txBody>
        </p:sp>
        <p:sp>
          <p:nvSpPr>
            <p:cNvPr id="32" name="Line 187"/>
            <p:cNvSpPr>
              <a:spLocks noChangeAspect="1" noChangeShapeType="1"/>
            </p:cNvSpPr>
            <p:nvPr/>
          </p:nvSpPr>
          <p:spPr bwMode="auto">
            <a:xfrm flipH="1" flipV="1">
              <a:off x="2694" y="3238"/>
              <a:ext cx="132" cy="133"/>
            </a:xfrm>
            <a:prstGeom prst="line">
              <a:avLst/>
            </a:prstGeom>
            <a:noFill/>
            <a:ln w="6350">
              <a:solidFill>
                <a:srgbClr val="000000"/>
              </a:solidFill>
              <a:round/>
              <a:headEnd/>
              <a:tailEnd/>
            </a:ln>
          </p:spPr>
          <p:txBody>
            <a:bodyPr/>
            <a:lstStyle/>
            <a:p>
              <a:endParaRPr lang="zh-CN" altLang="en-US"/>
            </a:p>
          </p:txBody>
        </p:sp>
        <p:sp>
          <p:nvSpPr>
            <p:cNvPr id="33" name="Line 188"/>
            <p:cNvSpPr>
              <a:spLocks noChangeAspect="1" noChangeShapeType="1"/>
            </p:cNvSpPr>
            <p:nvPr/>
          </p:nvSpPr>
          <p:spPr bwMode="auto">
            <a:xfrm flipH="1" flipV="1">
              <a:off x="2323" y="2868"/>
              <a:ext cx="132" cy="132"/>
            </a:xfrm>
            <a:prstGeom prst="line">
              <a:avLst/>
            </a:prstGeom>
            <a:noFill/>
            <a:ln w="6350">
              <a:solidFill>
                <a:srgbClr val="000000"/>
              </a:solidFill>
              <a:round/>
              <a:headEnd/>
              <a:tailEnd/>
            </a:ln>
          </p:spPr>
          <p:txBody>
            <a:bodyPr/>
            <a:lstStyle/>
            <a:p>
              <a:endParaRPr lang="zh-CN" altLang="en-US"/>
            </a:p>
          </p:txBody>
        </p:sp>
        <p:sp>
          <p:nvSpPr>
            <p:cNvPr id="34" name="Line 189"/>
            <p:cNvSpPr>
              <a:spLocks noChangeAspect="1" noChangeShapeType="1"/>
            </p:cNvSpPr>
            <p:nvPr/>
          </p:nvSpPr>
          <p:spPr bwMode="auto">
            <a:xfrm flipH="1" flipV="1">
              <a:off x="2783" y="3238"/>
              <a:ext cx="132" cy="133"/>
            </a:xfrm>
            <a:prstGeom prst="line">
              <a:avLst/>
            </a:prstGeom>
            <a:noFill/>
            <a:ln w="6350">
              <a:solidFill>
                <a:srgbClr val="000000"/>
              </a:solidFill>
              <a:round/>
              <a:headEnd/>
              <a:tailEnd/>
            </a:ln>
          </p:spPr>
          <p:txBody>
            <a:bodyPr/>
            <a:lstStyle/>
            <a:p>
              <a:endParaRPr lang="zh-CN" altLang="en-US"/>
            </a:p>
          </p:txBody>
        </p:sp>
        <p:sp>
          <p:nvSpPr>
            <p:cNvPr id="35" name="Line 190"/>
            <p:cNvSpPr>
              <a:spLocks noChangeAspect="1" noChangeShapeType="1"/>
            </p:cNvSpPr>
            <p:nvPr/>
          </p:nvSpPr>
          <p:spPr bwMode="auto">
            <a:xfrm flipH="1" flipV="1">
              <a:off x="2412" y="2868"/>
              <a:ext cx="132" cy="132"/>
            </a:xfrm>
            <a:prstGeom prst="line">
              <a:avLst/>
            </a:prstGeom>
            <a:noFill/>
            <a:ln w="6350">
              <a:solidFill>
                <a:srgbClr val="000000"/>
              </a:solidFill>
              <a:round/>
              <a:headEnd/>
              <a:tailEnd/>
            </a:ln>
          </p:spPr>
          <p:txBody>
            <a:bodyPr/>
            <a:lstStyle/>
            <a:p>
              <a:endParaRPr lang="zh-CN" altLang="en-US"/>
            </a:p>
          </p:txBody>
        </p:sp>
        <p:sp>
          <p:nvSpPr>
            <p:cNvPr id="36" name="Line 191"/>
            <p:cNvSpPr>
              <a:spLocks noChangeAspect="1" noChangeShapeType="1"/>
            </p:cNvSpPr>
            <p:nvPr/>
          </p:nvSpPr>
          <p:spPr bwMode="auto">
            <a:xfrm flipH="1" flipV="1">
              <a:off x="2872" y="3238"/>
              <a:ext cx="132" cy="133"/>
            </a:xfrm>
            <a:prstGeom prst="line">
              <a:avLst/>
            </a:prstGeom>
            <a:noFill/>
            <a:ln w="6350">
              <a:solidFill>
                <a:srgbClr val="000000"/>
              </a:solidFill>
              <a:round/>
              <a:headEnd/>
              <a:tailEnd/>
            </a:ln>
          </p:spPr>
          <p:txBody>
            <a:bodyPr/>
            <a:lstStyle/>
            <a:p>
              <a:endParaRPr lang="zh-CN" altLang="en-US"/>
            </a:p>
          </p:txBody>
        </p:sp>
        <p:sp>
          <p:nvSpPr>
            <p:cNvPr id="37" name="Line 192"/>
            <p:cNvSpPr>
              <a:spLocks noChangeAspect="1" noChangeShapeType="1"/>
            </p:cNvSpPr>
            <p:nvPr/>
          </p:nvSpPr>
          <p:spPr bwMode="auto">
            <a:xfrm flipH="1" flipV="1">
              <a:off x="2501" y="2868"/>
              <a:ext cx="132" cy="132"/>
            </a:xfrm>
            <a:prstGeom prst="line">
              <a:avLst/>
            </a:prstGeom>
            <a:noFill/>
            <a:ln w="6350">
              <a:solidFill>
                <a:srgbClr val="000000"/>
              </a:solidFill>
              <a:round/>
              <a:headEnd/>
              <a:tailEnd/>
            </a:ln>
          </p:spPr>
          <p:txBody>
            <a:bodyPr/>
            <a:lstStyle/>
            <a:p>
              <a:endParaRPr lang="zh-CN" altLang="en-US"/>
            </a:p>
          </p:txBody>
        </p:sp>
        <p:sp>
          <p:nvSpPr>
            <p:cNvPr id="38" name="Line 193"/>
            <p:cNvSpPr>
              <a:spLocks noChangeAspect="1" noChangeShapeType="1"/>
            </p:cNvSpPr>
            <p:nvPr/>
          </p:nvSpPr>
          <p:spPr bwMode="auto">
            <a:xfrm flipH="1" flipV="1">
              <a:off x="2961" y="3238"/>
              <a:ext cx="132" cy="133"/>
            </a:xfrm>
            <a:prstGeom prst="line">
              <a:avLst/>
            </a:prstGeom>
            <a:noFill/>
            <a:ln w="6350">
              <a:solidFill>
                <a:srgbClr val="000000"/>
              </a:solidFill>
              <a:round/>
              <a:headEnd/>
              <a:tailEnd/>
            </a:ln>
          </p:spPr>
          <p:txBody>
            <a:bodyPr/>
            <a:lstStyle/>
            <a:p>
              <a:endParaRPr lang="zh-CN" altLang="en-US"/>
            </a:p>
          </p:txBody>
        </p:sp>
        <p:sp>
          <p:nvSpPr>
            <p:cNvPr id="39" name="Line 194"/>
            <p:cNvSpPr>
              <a:spLocks noChangeAspect="1" noChangeShapeType="1"/>
            </p:cNvSpPr>
            <p:nvPr/>
          </p:nvSpPr>
          <p:spPr bwMode="auto">
            <a:xfrm flipH="1" flipV="1">
              <a:off x="2590" y="2868"/>
              <a:ext cx="131" cy="132"/>
            </a:xfrm>
            <a:prstGeom prst="line">
              <a:avLst/>
            </a:prstGeom>
            <a:noFill/>
            <a:ln w="6350">
              <a:solidFill>
                <a:srgbClr val="000000"/>
              </a:solidFill>
              <a:round/>
              <a:headEnd/>
              <a:tailEnd/>
            </a:ln>
          </p:spPr>
          <p:txBody>
            <a:bodyPr/>
            <a:lstStyle/>
            <a:p>
              <a:endParaRPr lang="zh-CN" altLang="en-US"/>
            </a:p>
          </p:txBody>
        </p:sp>
        <p:sp>
          <p:nvSpPr>
            <p:cNvPr id="40" name="Line 195"/>
            <p:cNvSpPr>
              <a:spLocks noChangeAspect="1" noChangeShapeType="1"/>
            </p:cNvSpPr>
            <p:nvPr/>
          </p:nvSpPr>
          <p:spPr bwMode="auto">
            <a:xfrm flipH="1" flipV="1">
              <a:off x="3049" y="3238"/>
              <a:ext cx="133" cy="133"/>
            </a:xfrm>
            <a:prstGeom prst="line">
              <a:avLst/>
            </a:prstGeom>
            <a:noFill/>
            <a:ln w="6350">
              <a:solidFill>
                <a:srgbClr val="000000"/>
              </a:solidFill>
              <a:round/>
              <a:headEnd/>
              <a:tailEnd/>
            </a:ln>
          </p:spPr>
          <p:txBody>
            <a:bodyPr/>
            <a:lstStyle/>
            <a:p>
              <a:endParaRPr lang="zh-CN" altLang="en-US"/>
            </a:p>
          </p:txBody>
        </p:sp>
        <p:sp>
          <p:nvSpPr>
            <p:cNvPr id="41" name="Line 196"/>
            <p:cNvSpPr>
              <a:spLocks noChangeAspect="1" noChangeShapeType="1"/>
            </p:cNvSpPr>
            <p:nvPr/>
          </p:nvSpPr>
          <p:spPr bwMode="auto">
            <a:xfrm flipH="1" flipV="1">
              <a:off x="2679" y="2868"/>
              <a:ext cx="131" cy="132"/>
            </a:xfrm>
            <a:prstGeom prst="line">
              <a:avLst/>
            </a:prstGeom>
            <a:noFill/>
            <a:ln w="6350">
              <a:solidFill>
                <a:srgbClr val="000000"/>
              </a:solidFill>
              <a:round/>
              <a:headEnd/>
              <a:tailEnd/>
            </a:ln>
          </p:spPr>
          <p:txBody>
            <a:bodyPr/>
            <a:lstStyle/>
            <a:p>
              <a:endParaRPr lang="zh-CN" altLang="en-US"/>
            </a:p>
          </p:txBody>
        </p:sp>
        <p:sp>
          <p:nvSpPr>
            <p:cNvPr id="42" name="Line 197"/>
            <p:cNvSpPr>
              <a:spLocks noChangeAspect="1" noChangeShapeType="1"/>
            </p:cNvSpPr>
            <p:nvPr/>
          </p:nvSpPr>
          <p:spPr bwMode="auto">
            <a:xfrm flipH="1" flipV="1">
              <a:off x="3138" y="3238"/>
              <a:ext cx="57" cy="57"/>
            </a:xfrm>
            <a:prstGeom prst="line">
              <a:avLst/>
            </a:prstGeom>
            <a:noFill/>
            <a:ln w="6350">
              <a:solidFill>
                <a:srgbClr val="000000"/>
              </a:solidFill>
              <a:round/>
              <a:headEnd/>
              <a:tailEnd/>
            </a:ln>
          </p:spPr>
          <p:txBody>
            <a:bodyPr/>
            <a:lstStyle/>
            <a:p>
              <a:endParaRPr lang="zh-CN" altLang="en-US"/>
            </a:p>
          </p:txBody>
        </p:sp>
        <p:sp>
          <p:nvSpPr>
            <p:cNvPr id="43" name="Line 198"/>
            <p:cNvSpPr>
              <a:spLocks noChangeAspect="1" noChangeShapeType="1"/>
            </p:cNvSpPr>
            <p:nvPr/>
          </p:nvSpPr>
          <p:spPr bwMode="auto">
            <a:xfrm flipH="1" flipV="1">
              <a:off x="2768" y="2868"/>
              <a:ext cx="131" cy="132"/>
            </a:xfrm>
            <a:prstGeom prst="line">
              <a:avLst/>
            </a:prstGeom>
            <a:noFill/>
            <a:ln w="6350">
              <a:solidFill>
                <a:srgbClr val="000000"/>
              </a:solidFill>
              <a:round/>
              <a:headEnd/>
              <a:tailEnd/>
            </a:ln>
          </p:spPr>
          <p:txBody>
            <a:bodyPr/>
            <a:lstStyle/>
            <a:p>
              <a:endParaRPr lang="zh-CN" altLang="en-US"/>
            </a:p>
          </p:txBody>
        </p:sp>
        <p:sp>
          <p:nvSpPr>
            <p:cNvPr id="44" name="Line 199"/>
            <p:cNvSpPr>
              <a:spLocks noChangeAspect="1" noChangeShapeType="1"/>
            </p:cNvSpPr>
            <p:nvPr/>
          </p:nvSpPr>
          <p:spPr bwMode="auto">
            <a:xfrm flipH="1" flipV="1">
              <a:off x="2857" y="2868"/>
              <a:ext cx="131" cy="132"/>
            </a:xfrm>
            <a:prstGeom prst="line">
              <a:avLst/>
            </a:prstGeom>
            <a:noFill/>
            <a:ln w="6350">
              <a:solidFill>
                <a:srgbClr val="000000"/>
              </a:solidFill>
              <a:round/>
              <a:headEnd/>
              <a:tailEnd/>
            </a:ln>
          </p:spPr>
          <p:txBody>
            <a:bodyPr/>
            <a:lstStyle/>
            <a:p>
              <a:endParaRPr lang="zh-CN" altLang="en-US"/>
            </a:p>
          </p:txBody>
        </p:sp>
        <p:sp>
          <p:nvSpPr>
            <p:cNvPr id="45" name="Line 200"/>
            <p:cNvSpPr>
              <a:spLocks noChangeAspect="1" noChangeShapeType="1"/>
            </p:cNvSpPr>
            <p:nvPr/>
          </p:nvSpPr>
          <p:spPr bwMode="auto">
            <a:xfrm flipH="1" flipV="1">
              <a:off x="2946" y="2868"/>
              <a:ext cx="131" cy="132"/>
            </a:xfrm>
            <a:prstGeom prst="line">
              <a:avLst/>
            </a:prstGeom>
            <a:noFill/>
            <a:ln w="6350">
              <a:solidFill>
                <a:srgbClr val="000000"/>
              </a:solidFill>
              <a:round/>
              <a:headEnd/>
              <a:tailEnd/>
            </a:ln>
          </p:spPr>
          <p:txBody>
            <a:bodyPr/>
            <a:lstStyle/>
            <a:p>
              <a:endParaRPr lang="zh-CN" altLang="en-US"/>
            </a:p>
          </p:txBody>
        </p:sp>
        <p:sp>
          <p:nvSpPr>
            <p:cNvPr id="46" name="Line 201"/>
            <p:cNvSpPr>
              <a:spLocks noChangeAspect="1" noChangeShapeType="1"/>
            </p:cNvSpPr>
            <p:nvPr/>
          </p:nvSpPr>
          <p:spPr bwMode="auto">
            <a:xfrm flipH="1" flipV="1">
              <a:off x="3034" y="2868"/>
              <a:ext cx="136" cy="134"/>
            </a:xfrm>
            <a:prstGeom prst="line">
              <a:avLst/>
            </a:prstGeom>
            <a:noFill/>
            <a:ln w="6350">
              <a:solidFill>
                <a:srgbClr val="000000"/>
              </a:solidFill>
              <a:round/>
              <a:headEnd/>
              <a:tailEnd/>
            </a:ln>
          </p:spPr>
          <p:txBody>
            <a:bodyPr/>
            <a:lstStyle/>
            <a:p>
              <a:endParaRPr lang="zh-CN" altLang="en-US"/>
            </a:p>
          </p:txBody>
        </p:sp>
        <p:sp>
          <p:nvSpPr>
            <p:cNvPr id="47" name="Line 202"/>
            <p:cNvSpPr>
              <a:spLocks noChangeAspect="1" noChangeShapeType="1"/>
            </p:cNvSpPr>
            <p:nvPr/>
          </p:nvSpPr>
          <p:spPr bwMode="auto">
            <a:xfrm flipH="1" flipV="1">
              <a:off x="3123" y="2868"/>
              <a:ext cx="72" cy="71"/>
            </a:xfrm>
            <a:prstGeom prst="line">
              <a:avLst/>
            </a:prstGeom>
            <a:noFill/>
            <a:ln w="6350">
              <a:solidFill>
                <a:srgbClr val="000000"/>
              </a:solidFill>
              <a:round/>
              <a:headEnd/>
              <a:tailEnd/>
            </a:ln>
          </p:spPr>
          <p:txBody>
            <a:bodyPr/>
            <a:lstStyle/>
            <a:p>
              <a:endParaRPr lang="zh-CN" altLang="en-US"/>
            </a:p>
          </p:txBody>
        </p:sp>
        <p:sp>
          <p:nvSpPr>
            <p:cNvPr id="48" name="Line 203"/>
            <p:cNvSpPr>
              <a:spLocks noChangeAspect="1" noChangeShapeType="1"/>
            </p:cNvSpPr>
            <p:nvPr/>
          </p:nvSpPr>
          <p:spPr bwMode="auto">
            <a:xfrm flipV="1">
              <a:off x="2152" y="2868"/>
              <a:ext cx="42" cy="43"/>
            </a:xfrm>
            <a:prstGeom prst="line">
              <a:avLst/>
            </a:prstGeom>
            <a:noFill/>
            <a:ln w="6350">
              <a:solidFill>
                <a:srgbClr val="000000"/>
              </a:solidFill>
              <a:round/>
              <a:headEnd/>
              <a:tailEnd/>
            </a:ln>
          </p:spPr>
          <p:txBody>
            <a:bodyPr/>
            <a:lstStyle/>
            <a:p>
              <a:endParaRPr lang="zh-CN" altLang="en-US"/>
            </a:p>
          </p:txBody>
        </p:sp>
        <p:sp>
          <p:nvSpPr>
            <p:cNvPr id="49" name="Line 204"/>
            <p:cNvSpPr>
              <a:spLocks noChangeAspect="1" noChangeShapeType="1"/>
            </p:cNvSpPr>
            <p:nvPr/>
          </p:nvSpPr>
          <p:spPr bwMode="auto">
            <a:xfrm flipV="1">
              <a:off x="2152" y="2868"/>
              <a:ext cx="131" cy="132"/>
            </a:xfrm>
            <a:prstGeom prst="line">
              <a:avLst/>
            </a:prstGeom>
            <a:noFill/>
            <a:ln w="6350">
              <a:solidFill>
                <a:srgbClr val="000000"/>
              </a:solidFill>
              <a:round/>
              <a:headEnd/>
              <a:tailEnd/>
            </a:ln>
          </p:spPr>
          <p:txBody>
            <a:bodyPr/>
            <a:lstStyle/>
            <a:p>
              <a:endParaRPr lang="zh-CN" altLang="en-US"/>
            </a:p>
          </p:txBody>
        </p:sp>
        <p:sp>
          <p:nvSpPr>
            <p:cNvPr id="50" name="Line 205"/>
            <p:cNvSpPr>
              <a:spLocks noChangeAspect="1" noChangeShapeType="1"/>
            </p:cNvSpPr>
            <p:nvPr/>
          </p:nvSpPr>
          <p:spPr bwMode="auto">
            <a:xfrm flipV="1">
              <a:off x="2240" y="2868"/>
              <a:ext cx="132" cy="132"/>
            </a:xfrm>
            <a:prstGeom prst="line">
              <a:avLst/>
            </a:prstGeom>
            <a:noFill/>
            <a:ln w="6350">
              <a:solidFill>
                <a:srgbClr val="000000"/>
              </a:solidFill>
              <a:round/>
              <a:headEnd/>
              <a:tailEnd/>
            </a:ln>
          </p:spPr>
          <p:txBody>
            <a:bodyPr/>
            <a:lstStyle/>
            <a:p>
              <a:endParaRPr lang="zh-CN" altLang="en-US"/>
            </a:p>
          </p:txBody>
        </p:sp>
        <p:sp>
          <p:nvSpPr>
            <p:cNvPr id="51" name="Line 206"/>
            <p:cNvSpPr>
              <a:spLocks noChangeAspect="1" noChangeShapeType="1"/>
            </p:cNvSpPr>
            <p:nvPr/>
          </p:nvSpPr>
          <p:spPr bwMode="auto">
            <a:xfrm flipV="1">
              <a:off x="2329" y="2868"/>
              <a:ext cx="132" cy="132"/>
            </a:xfrm>
            <a:prstGeom prst="line">
              <a:avLst/>
            </a:prstGeom>
            <a:noFill/>
            <a:ln w="6350">
              <a:solidFill>
                <a:srgbClr val="000000"/>
              </a:solidFill>
              <a:round/>
              <a:headEnd/>
              <a:tailEnd/>
            </a:ln>
          </p:spPr>
          <p:txBody>
            <a:bodyPr/>
            <a:lstStyle/>
            <a:p>
              <a:endParaRPr lang="zh-CN" altLang="en-US"/>
            </a:p>
          </p:txBody>
        </p:sp>
        <p:sp>
          <p:nvSpPr>
            <p:cNvPr id="52" name="Line 207"/>
            <p:cNvSpPr>
              <a:spLocks noChangeAspect="1" noChangeShapeType="1"/>
            </p:cNvSpPr>
            <p:nvPr/>
          </p:nvSpPr>
          <p:spPr bwMode="auto">
            <a:xfrm flipV="1">
              <a:off x="2152" y="3236"/>
              <a:ext cx="29" cy="30"/>
            </a:xfrm>
            <a:prstGeom prst="line">
              <a:avLst/>
            </a:prstGeom>
            <a:noFill/>
            <a:ln w="6350">
              <a:solidFill>
                <a:srgbClr val="000000"/>
              </a:solidFill>
              <a:round/>
              <a:headEnd/>
              <a:tailEnd/>
            </a:ln>
          </p:spPr>
          <p:txBody>
            <a:bodyPr/>
            <a:lstStyle/>
            <a:p>
              <a:endParaRPr lang="zh-CN" altLang="en-US"/>
            </a:p>
          </p:txBody>
        </p:sp>
        <p:sp>
          <p:nvSpPr>
            <p:cNvPr id="53" name="Line 208"/>
            <p:cNvSpPr>
              <a:spLocks noChangeAspect="1" noChangeShapeType="1"/>
            </p:cNvSpPr>
            <p:nvPr/>
          </p:nvSpPr>
          <p:spPr bwMode="auto">
            <a:xfrm flipV="1">
              <a:off x="2418" y="2868"/>
              <a:ext cx="131" cy="132"/>
            </a:xfrm>
            <a:prstGeom prst="line">
              <a:avLst/>
            </a:prstGeom>
            <a:noFill/>
            <a:ln w="6350">
              <a:solidFill>
                <a:srgbClr val="000000"/>
              </a:solidFill>
              <a:round/>
              <a:headEnd/>
              <a:tailEnd/>
            </a:ln>
          </p:spPr>
          <p:txBody>
            <a:bodyPr/>
            <a:lstStyle/>
            <a:p>
              <a:endParaRPr lang="zh-CN" altLang="en-US"/>
            </a:p>
          </p:txBody>
        </p:sp>
        <p:sp>
          <p:nvSpPr>
            <p:cNvPr id="54" name="Line 209"/>
            <p:cNvSpPr>
              <a:spLocks noChangeAspect="1" noChangeShapeType="1"/>
            </p:cNvSpPr>
            <p:nvPr/>
          </p:nvSpPr>
          <p:spPr bwMode="auto">
            <a:xfrm flipV="1">
              <a:off x="2152" y="3238"/>
              <a:ext cx="116" cy="117"/>
            </a:xfrm>
            <a:prstGeom prst="line">
              <a:avLst/>
            </a:prstGeom>
            <a:noFill/>
            <a:ln w="6350">
              <a:solidFill>
                <a:srgbClr val="000000"/>
              </a:solidFill>
              <a:round/>
              <a:headEnd/>
              <a:tailEnd/>
            </a:ln>
          </p:spPr>
          <p:txBody>
            <a:bodyPr/>
            <a:lstStyle/>
            <a:p>
              <a:endParaRPr lang="zh-CN" altLang="en-US"/>
            </a:p>
          </p:txBody>
        </p:sp>
        <p:sp>
          <p:nvSpPr>
            <p:cNvPr id="55" name="Line 210"/>
            <p:cNvSpPr>
              <a:spLocks noChangeAspect="1" noChangeShapeType="1"/>
            </p:cNvSpPr>
            <p:nvPr/>
          </p:nvSpPr>
          <p:spPr bwMode="auto">
            <a:xfrm flipV="1">
              <a:off x="2507" y="2868"/>
              <a:ext cx="131" cy="132"/>
            </a:xfrm>
            <a:prstGeom prst="line">
              <a:avLst/>
            </a:prstGeom>
            <a:noFill/>
            <a:ln w="6350">
              <a:solidFill>
                <a:srgbClr val="000000"/>
              </a:solidFill>
              <a:round/>
              <a:headEnd/>
              <a:tailEnd/>
            </a:ln>
          </p:spPr>
          <p:txBody>
            <a:bodyPr/>
            <a:lstStyle/>
            <a:p>
              <a:endParaRPr lang="zh-CN" altLang="en-US"/>
            </a:p>
          </p:txBody>
        </p:sp>
        <p:sp>
          <p:nvSpPr>
            <p:cNvPr id="56" name="Line 211"/>
            <p:cNvSpPr>
              <a:spLocks noChangeAspect="1" noChangeShapeType="1"/>
            </p:cNvSpPr>
            <p:nvPr/>
          </p:nvSpPr>
          <p:spPr bwMode="auto">
            <a:xfrm flipV="1">
              <a:off x="2225" y="3238"/>
              <a:ext cx="132" cy="133"/>
            </a:xfrm>
            <a:prstGeom prst="line">
              <a:avLst/>
            </a:prstGeom>
            <a:noFill/>
            <a:ln w="6350">
              <a:solidFill>
                <a:srgbClr val="000000"/>
              </a:solidFill>
              <a:round/>
              <a:headEnd/>
              <a:tailEnd/>
            </a:ln>
          </p:spPr>
          <p:txBody>
            <a:bodyPr/>
            <a:lstStyle/>
            <a:p>
              <a:endParaRPr lang="zh-CN" altLang="en-US"/>
            </a:p>
          </p:txBody>
        </p:sp>
        <p:sp>
          <p:nvSpPr>
            <p:cNvPr id="57" name="Line 212"/>
            <p:cNvSpPr>
              <a:spLocks noChangeAspect="1" noChangeShapeType="1"/>
            </p:cNvSpPr>
            <p:nvPr/>
          </p:nvSpPr>
          <p:spPr bwMode="auto">
            <a:xfrm flipV="1">
              <a:off x="2596" y="2868"/>
              <a:ext cx="131" cy="132"/>
            </a:xfrm>
            <a:prstGeom prst="line">
              <a:avLst/>
            </a:prstGeom>
            <a:noFill/>
            <a:ln w="6350">
              <a:solidFill>
                <a:srgbClr val="000000"/>
              </a:solidFill>
              <a:round/>
              <a:headEnd/>
              <a:tailEnd/>
            </a:ln>
          </p:spPr>
          <p:txBody>
            <a:bodyPr/>
            <a:lstStyle/>
            <a:p>
              <a:endParaRPr lang="zh-CN" altLang="en-US"/>
            </a:p>
          </p:txBody>
        </p:sp>
        <p:sp>
          <p:nvSpPr>
            <p:cNvPr id="58" name="Line 213"/>
            <p:cNvSpPr>
              <a:spLocks noChangeAspect="1" noChangeShapeType="1"/>
            </p:cNvSpPr>
            <p:nvPr/>
          </p:nvSpPr>
          <p:spPr bwMode="auto">
            <a:xfrm flipV="1">
              <a:off x="2314" y="3238"/>
              <a:ext cx="131" cy="133"/>
            </a:xfrm>
            <a:prstGeom prst="line">
              <a:avLst/>
            </a:prstGeom>
            <a:noFill/>
            <a:ln w="6350">
              <a:solidFill>
                <a:srgbClr val="000000"/>
              </a:solidFill>
              <a:round/>
              <a:headEnd/>
              <a:tailEnd/>
            </a:ln>
          </p:spPr>
          <p:txBody>
            <a:bodyPr/>
            <a:lstStyle/>
            <a:p>
              <a:endParaRPr lang="zh-CN" altLang="en-US"/>
            </a:p>
          </p:txBody>
        </p:sp>
        <p:sp>
          <p:nvSpPr>
            <p:cNvPr id="59" name="Line 214"/>
            <p:cNvSpPr>
              <a:spLocks noChangeAspect="1" noChangeShapeType="1"/>
            </p:cNvSpPr>
            <p:nvPr/>
          </p:nvSpPr>
          <p:spPr bwMode="auto">
            <a:xfrm flipV="1">
              <a:off x="2685" y="2868"/>
              <a:ext cx="131" cy="132"/>
            </a:xfrm>
            <a:prstGeom prst="line">
              <a:avLst/>
            </a:prstGeom>
            <a:noFill/>
            <a:ln w="6350">
              <a:solidFill>
                <a:srgbClr val="000000"/>
              </a:solidFill>
              <a:round/>
              <a:headEnd/>
              <a:tailEnd/>
            </a:ln>
          </p:spPr>
          <p:txBody>
            <a:bodyPr/>
            <a:lstStyle/>
            <a:p>
              <a:endParaRPr lang="zh-CN" altLang="en-US"/>
            </a:p>
          </p:txBody>
        </p:sp>
        <p:sp>
          <p:nvSpPr>
            <p:cNvPr id="60" name="Line 215"/>
            <p:cNvSpPr>
              <a:spLocks noChangeAspect="1" noChangeShapeType="1"/>
            </p:cNvSpPr>
            <p:nvPr/>
          </p:nvSpPr>
          <p:spPr bwMode="auto">
            <a:xfrm flipV="1">
              <a:off x="2403" y="3238"/>
              <a:ext cx="131" cy="133"/>
            </a:xfrm>
            <a:prstGeom prst="line">
              <a:avLst/>
            </a:prstGeom>
            <a:noFill/>
            <a:ln w="6350">
              <a:solidFill>
                <a:srgbClr val="000000"/>
              </a:solidFill>
              <a:round/>
              <a:headEnd/>
              <a:tailEnd/>
            </a:ln>
          </p:spPr>
          <p:txBody>
            <a:bodyPr/>
            <a:lstStyle/>
            <a:p>
              <a:endParaRPr lang="zh-CN" altLang="en-US"/>
            </a:p>
          </p:txBody>
        </p:sp>
        <p:sp>
          <p:nvSpPr>
            <p:cNvPr id="61" name="Line 216"/>
            <p:cNvSpPr>
              <a:spLocks noChangeAspect="1" noChangeShapeType="1"/>
            </p:cNvSpPr>
            <p:nvPr/>
          </p:nvSpPr>
          <p:spPr bwMode="auto">
            <a:xfrm flipV="1">
              <a:off x="2773" y="2868"/>
              <a:ext cx="132" cy="132"/>
            </a:xfrm>
            <a:prstGeom prst="line">
              <a:avLst/>
            </a:prstGeom>
            <a:noFill/>
            <a:ln w="6350">
              <a:solidFill>
                <a:srgbClr val="000000"/>
              </a:solidFill>
              <a:round/>
              <a:headEnd/>
              <a:tailEnd/>
            </a:ln>
          </p:spPr>
          <p:txBody>
            <a:bodyPr/>
            <a:lstStyle/>
            <a:p>
              <a:endParaRPr lang="zh-CN" altLang="en-US"/>
            </a:p>
          </p:txBody>
        </p:sp>
        <p:sp>
          <p:nvSpPr>
            <p:cNvPr id="62" name="Line 217"/>
            <p:cNvSpPr>
              <a:spLocks noChangeAspect="1" noChangeShapeType="1"/>
            </p:cNvSpPr>
            <p:nvPr/>
          </p:nvSpPr>
          <p:spPr bwMode="auto">
            <a:xfrm flipV="1">
              <a:off x="2492" y="3238"/>
              <a:ext cx="131" cy="133"/>
            </a:xfrm>
            <a:prstGeom prst="line">
              <a:avLst/>
            </a:prstGeom>
            <a:noFill/>
            <a:ln w="6350">
              <a:solidFill>
                <a:srgbClr val="000000"/>
              </a:solidFill>
              <a:round/>
              <a:headEnd/>
              <a:tailEnd/>
            </a:ln>
          </p:spPr>
          <p:txBody>
            <a:bodyPr/>
            <a:lstStyle/>
            <a:p>
              <a:endParaRPr lang="zh-CN" altLang="en-US"/>
            </a:p>
          </p:txBody>
        </p:sp>
        <p:sp>
          <p:nvSpPr>
            <p:cNvPr id="63" name="Line 218"/>
            <p:cNvSpPr>
              <a:spLocks noChangeAspect="1" noChangeShapeType="1"/>
            </p:cNvSpPr>
            <p:nvPr/>
          </p:nvSpPr>
          <p:spPr bwMode="auto">
            <a:xfrm flipV="1">
              <a:off x="2862" y="2868"/>
              <a:ext cx="132" cy="132"/>
            </a:xfrm>
            <a:prstGeom prst="line">
              <a:avLst/>
            </a:prstGeom>
            <a:noFill/>
            <a:ln w="6350">
              <a:solidFill>
                <a:srgbClr val="000000"/>
              </a:solidFill>
              <a:round/>
              <a:headEnd/>
              <a:tailEnd/>
            </a:ln>
          </p:spPr>
          <p:txBody>
            <a:bodyPr/>
            <a:lstStyle/>
            <a:p>
              <a:endParaRPr lang="zh-CN" altLang="en-US"/>
            </a:p>
          </p:txBody>
        </p:sp>
        <p:sp>
          <p:nvSpPr>
            <p:cNvPr id="64" name="Line 219"/>
            <p:cNvSpPr>
              <a:spLocks noChangeAspect="1" noChangeShapeType="1"/>
            </p:cNvSpPr>
            <p:nvPr/>
          </p:nvSpPr>
          <p:spPr bwMode="auto">
            <a:xfrm flipV="1">
              <a:off x="2581" y="3238"/>
              <a:ext cx="131" cy="133"/>
            </a:xfrm>
            <a:prstGeom prst="line">
              <a:avLst/>
            </a:prstGeom>
            <a:noFill/>
            <a:ln w="6350">
              <a:solidFill>
                <a:srgbClr val="000000"/>
              </a:solidFill>
              <a:round/>
              <a:headEnd/>
              <a:tailEnd/>
            </a:ln>
          </p:spPr>
          <p:txBody>
            <a:bodyPr/>
            <a:lstStyle/>
            <a:p>
              <a:endParaRPr lang="zh-CN" altLang="en-US"/>
            </a:p>
          </p:txBody>
        </p:sp>
        <p:sp>
          <p:nvSpPr>
            <p:cNvPr id="65" name="Line 220"/>
            <p:cNvSpPr>
              <a:spLocks noChangeAspect="1" noChangeShapeType="1"/>
            </p:cNvSpPr>
            <p:nvPr/>
          </p:nvSpPr>
          <p:spPr bwMode="auto">
            <a:xfrm flipV="1">
              <a:off x="2951" y="2868"/>
              <a:ext cx="133" cy="132"/>
            </a:xfrm>
            <a:prstGeom prst="line">
              <a:avLst/>
            </a:prstGeom>
            <a:noFill/>
            <a:ln w="6350">
              <a:solidFill>
                <a:srgbClr val="000000"/>
              </a:solidFill>
              <a:round/>
              <a:headEnd/>
              <a:tailEnd/>
            </a:ln>
          </p:spPr>
          <p:txBody>
            <a:bodyPr/>
            <a:lstStyle/>
            <a:p>
              <a:endParaRPr lang="zh-CN" altLang="en-US"/>
            </a:p>
          </p:txBody>
        </p:sp>
        <p:sp>
          <p:nvSpPr>
            <p:cNvPr id="66" name="Line 221"/>
            <p:cNvSpPr>
              <a:spLocks noChangeAspect="1" noChangeShapeType="1"/>
            </p:cNvSpPr>
            <p:nvPr/>
          </p:nvSpPr>
          <p:spPr bwMode="auto">
            <a:xfrm flipV="1">
              <a:off x="2670" y="3238"/>
              <a:ext cx="131" cy="133"/>
            </a:xfrm>
            <a:prstGeom prst="line">
              <a:avLst/>
            </a:prstGeom>
            <a:noFill/>
            <a:ln w="6350">
              <a:solidFill>
                <a:srgbClr val="000000"/>
              </a:solidFill>
              <a:round/>
              <a:headEnd/>
              <a:tailEnd/>
            </a:ln>
          </p:spPr>
          <p:txBody>
            <a:bodyPr/>
            <a:lstStyle/>
            <a:p>
              <a:endParaRPr lang="zh-CN" altLang="en-US"/>
            </a:p>
          </p:txBody>
        </p:sp>
        <p:sp>
          <p:nvSpPr>
            <p:cNvPr id="67" name="Line 222"/>
            <p:cNvSpPr>
              <a:spLocks noChangeAspect="1" noChangeShapeType="1"/>
            </p:cNvSpPr>
            <p:nvPr/>
          </p:nvSpPr>
          <p:spPr bwMode="auto">
            <a:xfrm flipV="1">
              <a:off x="3040" y="2868"/>
              <a:ext cx="132" cy="132"/>
            </a:xfrm>
            <a:prstGeom prst="line">
              <a:avLst/>
            </a:prstGeom>
            <a:noFill/>
            <a:ln w="6350">
              <a:solidFill>
                <a:srgbClr val="000000"/>
              </a:solidFill>
              <a:round/>
              <a:headEnd/>
              <a:tailEnd/>
            </a:ln>
          </p:spPr>
          <p:txBody>
            <a:bodyPr/>
            <a:lstStyle/>
            <a:p>
              <a:endParaRPr lang="zh-CN" altLang="en-US"/>
            </a:p>
          </p:txBody>
        </p:sp>
        <p:sp>
          <p:nvSpPr>
            <p:cNvPr id="68" name="Line 223"/>
            <p:cNvSpPr>
              <a:spLocks noChangeAspect="1" noChangeShapeType="1"/>
            </p:cNvSpPr>
            <p:nvPr/>
          </p:nvSpPr>
          <p:spPr bwMode="auto">
            <a:xfrm flipV="1">
              <a:off x="2758" y="3238"/>
              <a:ext cx="132" cy="133"/>
            </a:xfrm>
            <a:prstGeom prst="line">
              <a:avLst/>
            </a:prstGeom>
            <a:noFill/>
            <a:ln w="6350">
              <a:solidFill>
                <a:srgbClr val="000000"/>
              </a:solidFill>
              <a:round/>
              <a:headEnd/>
              <a:tailEnd/>
            </a:ln>
          </p:spPr>
          <p:txBody>
            <a:bodyPr/>
            <a:lstStyle/>
            <a:p>
              <a:endParaRPr lang="zh-CN" altLang="en-US"/>
            </a:p>
          </p:txBody>
        </p:sp>
        <p:sp>
          <p:nvSpPr>
            <p:cNvPr id="69" name="Line 224"/>
            <p:cNvSpPr>
              <a:spLocks noChangeAspect="1" noChangeShapeType="1"/>
            </p:cNvSpPr>
            <p:nvPr/>
          </p:nvSpPr>
          <p:spPr bwMode="auto">
            <a:xfrm flipV="1">
              <a:off x="3129" y="2934"/>
              <a:ext cx="66" cy="66"/>
            </a:xfrm>
            <a:prstGeom prst="line">
              <a:avLst/>
            </a:prstGeom>
            <a:noFill/>
            <a:ln w="6350">
              <a:solidFill>
                <a:srgbClr val="000000"/>
              </a:solidFill>
              <a:round/>
              <a:headEnd/>
              <a:tailEnd/>
            </a:ln>
          </p:spPr>
          <p:txBody>
            <a:bodyPr/>
            <a:lstStyle/>
            <a:p>
              <a:endParaRPr lang="zh-CN" altLang="en-US"/>
            </a:p>
          </p:txBody>
        </p:sp>
        <p:sp>
          <p:nvSpPr>
            <p:cNvPr id="70" name="Line 225"/>
            <p:cNvSpPr>
              <a:spLocks noChangeAspect="1" noChangeShapeType="1"/>
            </p:cNvSpPr>
            <p:nvPr/>
          </p:nvSpPr>
          <p:spPr bwMode="auto">
            <a:xfrm flipV="1">
              <a:off x="2847" y="3238"/>
              <a:ext cx="132" cy="133"/>
            </a:xfrm>
            <a:prstGeom prst="line">
              <a:avLst/>
            </a:prstGeom>
            <a:noFill/>
            <a:ln w="6350">
              <a:solidFill>
                <a:srgbClr val="000000"/>
              </a:solidFill>
              <a:round/>
              <a:headEnd/>
              <a:tailEnd/>
            </a:ln>
          </p:spPr>
          <p:txBody>
            <a:bodyPr/>
            <a:lstStyle/>
            <a:p>
              <a:endParaRPr lang="zh-CN" altLang="en-US"/>
            </a:p>
          </p:txBody>
        </p:sp>
        <p:sp>
          <p:nvSpPr>
            <p:cNvPr id="71" name="Line 226"/>
            <p:cNvSpPr>
              <a:spLocks noChangeAspect="1" noChangeShapeType="1"/>
            </p:cNvSpPr>
            <p:nvPr/>
          </p:nvSpPr>
          <p:spPr bwMode="auto">
            <a:xfrm flipV="1">
              <a:off x="2936" y="3238"/>
              <a:ext cx="132" cy="133"/>
            </a:xfrm>
            <a:prstGeom prst="line">
              <a:avLst/>
            </a:prstGeom>
            <a:noFill/>
            <a:ln w="6350">
              <a:solidFill>
                <a:srgbClr val="000000"/>
              </a:solidFill>
              <a:round/>
              <a:headEnd/>
              <a:tailEnd/>
            </a:ln>
          </p:spPr>
          <p:txBody>
            <a:bodyPr/>
            <a:lstStyle/>
            <a:p>
              <a:endParaRPr lang="zh-CN" altLang="en-US"/>
            </a:p>
          </p:txBody>
        </p:sp>
        <p:sp>
          <p:nvSpPr>
            <p:cNvPr id="72" name="Line 227"/>
            <p:cNvSpPr>
              <a:spLocks noChangeAspect="1" noChangeShapeType="1"/>
            </p:cNvSpPr>
            <p:nvPr/>
          </p:nvSpPr>
          <p:spPr bwMode="auto">
            <a:xfrm flipV="1">
              <a:off x="3025" y="3238"/>
              <a:ext cx="131" cy="133"/>
            </a:xfrm>
            <a:prstGeom prst="line">
              <a:avLst/>
            </a:prstGeom>
            <a:noFill/>
            <a:ln w="6350">
              <a:solidFill>
                <a:srgbClr val="000000"/>
              </a:solidFill>
              <a:round/>
              <a:headEnd/>
              <a:tailEnd/>
            </a:ln>
          </p:spPr>
          <p:txBody>
            <a:bodyPr/>
            <a:lstStyle/>
            <a:p>
              <a:endParaRPr lang="zh-CN" altLang="en-US"/>
            </a:p>
          </p:txBody>
        </p:sp>
        <p:sp>
          <p:nvSpPr>
            <p:cNvPr id="73" name="Line 228"/>
            <p:cNvSpPr>
              <a:spLocks noChangeAspect="1" noChangeShapeType="1"/>
            </p:cNvSpPr>
            <p:nvPr/>
          </p:nvSpPr>
          <p:spPr bwMode="auto">
            <a:xfrm flipV="1">
              <a:off x="3114" y="3289"/>
              <a:ext cx="81" cy="82"/>
            </a:xfrm>
            <a:prstGeom prst="line">
              <a:avLst/>
            </a:prstGeom>
            <a:noFill/>
            <a:ln w="6350">
              <a:solidFill>
                <a:srgbClr val="000000"/>
              </a:solidFill>
              <a:round/>
              <a:headEnd/>
              <a:tailEnd/>
            </a:ln>
          </p:spPr>
          <p:txBody>
            <a:bodyPr/>
            <a:lstStyle/>
            <a:p>
              <a:endParaRPr lang="zh-CN" altLang="en-US"/>
            </a:p>
          </p:txBody>
        </p:sp>
        <p:sp>
          <p:nvSpPr>
            <p:cNvPr id="74" name="Line 229"/>
            <p:cNvSpPr>
              <a:spLocks noChangeAspect="1" noChangeShapeType="1"/>
            </p:cNvSpPr>
            <p:nvPr/>
          </p:nvSpPr>
          <p:spPr bwMode="auto">
            <a:xfrm>
              <a:off x="3195" y="3225"/>
              <a:ext cx="1" cy="146"/>
            </a:xfrm>
            <a:prstGeom prst="line">
              <a:avLst/>
            </a:prstGeom>
            <a:noFill/>
            <a:ln w="12700">
              <a:solidFill>
                <a:srgbClr val="000000"/>
              </a:solidFill>
              <a:round/>
              <a:headEnd/>
              <a:tailEnd/>
            </a:ln>
          </p:spPr>
          <p:txBody>
            <a:bodyPr/>
            <a:lstStyle/>
            <a:p>
              <a:endParaRPr lang="zh-CN" altLang="en-US"/>
            </a:p>
          </p:txBody>
        </p:sp>
        <p:sp>
          <p:nvSpPr>
            <p:cNvPr id="75" name="Line 230"/>
            <p:cNvSpPr>
              <a:spLocks noChangeAspect="1" noChangeShapeType="1"/>
            </p:cNvSpPr>
            <p:nvPr/>
          </p:nvSpPr>
          <p:spPr bwMode="auto">
            <a:xfrm>
              <a:off x="2152" y="3225"/>
              <a:ext cx="1" cy="146"/>
            </a:xfrm>
            <a:prstGeom prst="line">
              <a:avLst/>
            </a:prstGeom>
            <a:noFill/>
            <a:ln w="12700">
              <a:solidFill>
                <a:srgbClr val="000000"/>
              </a:solidFill>
              <a:round/>
              <a:headEnd/>
              <a:tailEnd/>
            </a:ln>
          </p:spPr>
          <p:txBody>
            <a:bodyPr/>
            <a:lstStyle/>
            <a:p>
              <a:endParaRPr lang="zh-CN" altLang="en-US"/>
            </a:p>
          </p:txBody>
        </p:sp>
        <p:sp>
          <p:nvSpPr>
            <p:cNvPr id="76" name="Freeform 231"/>
            <p:cNvSpPr>
              <a:spLocks noChangeAspect="1"/>
            </p:cNvSpPr>
            <p:nvPr/>
          </p:nvSpPr>
          <p:spPr bwMode="auto">
            <a:xfrm>
              <a:off x="3156" y="3000"/>
              <a:ext cx="102" cy="238"/>
            </a:xfrm>
            <a:custGeom>
              <a:avLst/>
              <a:gdLst/>
              <a:ahLst/>
              <a:cxnLst>
                <a:cxn ang="0">
                  <a:pos x="16" y="942"/>
                </a:cxn>
                <a:cxn ang="0">
                  <a:pos x="47" y="935"/>
                </a:cxn>
                <a:cxn ang="0">
                  <a:pos x="77" y="925"/>
                </a:cxn>
                <a:cxn ang="0">
                  <a:pos x="107" y="914"/>
                </a:cxn>
                <a:cxn ang="0">
                  <a:pos x="136" y="899"/>
                </a:cxn>
                <a:cxn ang="0">
                  <a:pos x="164" y="885"/>
                </a:cxn>
                <a:cxn ang="0">
                  <a:pos x="191" y="867"/>
                </a:cxn>
                <a:cxn ang="0">
                  <a:pos x="217" y="848"/>
                </a:cxn>
                <a:cxn ang="0">
                  <a:pos x="241" y="827"/>
                </a:cxn>
                <a:cxn ang="0">
                  <a:pos x="263" y="805"/>
                </a:cxn>
                <a:cxn ang="0">
                  <a:pos x="285" y="781"/>
                </a:cxn>
                <a:cxn ang="0">
                  <a:pos x="305" y="757"/>
                </a:cxn>
                <a:cxn ang="0">
                  <a:pos x="323" y="730"/>
                </a:cxn>
                <a:cxn ang="0">
                  <a:pos x="339" y="703"/>
                </a:cxn>
                <a:cxn ang="0">
                  <a:pos x="353" y="674"/>
                </a:cxn>
                <a:cxn ang="0">
                  <a:pos x="366" y="645"/>
                </a:cxn>
                <a:cxn ang="0">
                  <a:pos x="376" y="614"/>
                </a:cxn>
                <a:cxn ang="0">
                  <a:pos x="384" y="584"/>
                </a:cxn>
                <a:cxn ang="0">
                  <a:pos x="391" y="552"/>
                </a:cxn>
                <a:cxn ang="0">
                  <a:pos x="396" y="521"/>
                </a:cxn>
                <a:cxn ang="0">
                  <a:pos x="398" y="489"/>
                </a:cxn>
                <a:cxn ang="0">
                  <a:pos x="398" y="457"/>
                </a:cxn>
                <a:cxn ang="0">
                  <a:pos x="396" y="424"/>
                </a:cxn>
                <a:cxn ang="0">
                  <a:pos x="391" y="393"/>
                </a:cxn>
                <a:cxn ang="0">
                  <a:pos x="384" y="361"/>
                </a:cxn>
                <a:cxn ang="0">
                  <a:pos x="376" y="331"/>
                </a:cxn>
                <a:cxn ang="0">
                  <a:pos x="366" y="300"/>
                </a:cxn>
                <a:cxn ang="0">
                  <a:pos x="353" y="271"/>
                </a:cxn>
                <a:cxn ang="0">
                  <a:pos x="339" y="242"/>
                </a:cxn>
                <a:cxn ang="0">
                  <a:pos x="323" y="215"/>
                </a:cxn>
                <a:cxn ang="0">
                  <a:pos x="305" y="189"/>
                </a:cxn>
                <a:cxn ang="0">
                  <a:pos x="285" y="164"/>
                </a:cxn>
                <a:cxn ang="0">
                  <a:pos x="263" y="140"/>
                </a:cxn>
                <a:cxn ang="0">
                  <a:pos x="241" y="117"/>
                </a:cxn>
                <a:cxn ang="0">
                  <a:pos x="217" y="96"/>
                </a:cxn>
                <a:cxn ang="0">
                  <a:pos x="191" y="78"/>
                </a:cxn>
                <a:cxn ang="0">
                  <a:pos x="164" y="60"/>
                </a:cxn>
                <a:cxn ang="0">
                  <a:pos x="136" y="45"/>
                </a:cxn>
                <a:cxn ang="0">
                  <a:pos x="107" y="31"/>
                </a:cxn>
                <a:cxn ang="0">
                  <a:pos x="77" y="20"/>
                </a:cxn>
                <a:cxn ang="0">
                  <a:pos x="47" y="11"/>
                </a:cxn>
                <a:cxn ang="0">
                  <a:pos x="16" y="3"/>
                </a:cxn>
              </a:cxnLst>
              <a:rect l="0" t="0" r="r" b="b"/>
              <a:pathLst>
                <a:path w="398" h="945">
                  <a:moveTo>
                    <a:pt x="0" y="945"/>
                  </a:moveTo>
                  <a:lnTo>
                    <a:pt x="16" y="942"/>
                  </a:lnTo>
                  <a:lnTo>
                    <a:pt x="32" y="939"/>
                  </a:lnTo>
                  <a:lnTo>
                    <a:pt x="47" y="935"/>
                  </a:lnTo>
                  <a:lnTo>
                    <a:pt x="62" y="930"/>
                  </a:lnTo>
                  <a:lnTo>
                    <a:pt x="77" y="925"/>
                  </a:lnTo>
                  <a:lnTo>
                    <a:pt x="93" y="919"/>
                  </a:lnTo>
                  <a:lnTo>
                    <a:pt x="107" y="914"/>
                  </a:lnTo>
                  <a:lnTo>
                    <a:pt x="122" y="907"/>
                  </a:lnTo>
                  <a:lnTo>
                    <a:pt x="136" y="899"/>
                  </a:lnTo>
                  <a:lnTo>
                    <a:pt x="150" y="892"/>
                  </a:lnTo>
                  <a:lnTo>
                    <a:pt x="164" y="885"/>
                  </a:lnTo>
                  <a:lnTo>
                    <a:pt x="178" y="876"/>
                  </a:lnTo>
                  <a:lnTo>
                    <a:pt x="191" y="867"/>
                  </a:lnTo>
                  <a:lnTo>
                    <a:pt x="203" y="858"/>
                  </a:lnTo>
                  <a:lnTo>
                    <a:pt x="217" y="848"/>
                  </a:lnTo>
                  <a:lnTo>
                    <a:pt x="229" y="838"/>
                  </a:lnTo>
                  <a:lnTo>
                    <a:pt x="241" y="827"/>
                  </a:lnTo>
                  <a:lnTo>
                    <a:pt x="252" y="817"/>
                  </a:lnTo>
                  <a:lnTo>
                    <a:pt x="263" y="805"/>
                  </a:lnTo>
                  <a:lnTo>
                    <a:pt x="275" y="794"/>
                  </a:lnTo>
                  <a:lnTo>
                    <a:pt x="285" y="781"/>
                  </a:lnTo>
                  <a:lnTo>
                    <a:pt x="296" y="769"/>
                  </a:lnTo>
                  <a:lnTo>
                    <a:pt x="305" y="757"/>
                  </a:lnTo>
                  <a:lnTo>
                    <a:pt x="314" y="743"/>
                  </a:lnTo>
                  <a:lnTo>
                    <a:pt x="323" y="730"/>
                  </a:lnTo>
                  <a:lnTo>
                    <a:pt x="332" y="716"/>
                  </a:lnTo>
                  <a:lnTo>
                    <a:pt x="339" y="703"/>
                  </a:lnTo>
                  <a:lnTo>
                    <a:pt x="346" y="688"/>
                  </a:lnTo>
                  <a:lnTo>
                    <a:pt x="353" y="674"/>
                  </a:lnTo>
                  <a:lnTo>
                    <a:pt x="360" y="659"/>
                  </a:lnTo>
                  <a:lnTo>
                    <a:pt x="366" y="645"/>
                  </a:lnTo>
                  <a:lnTo>
                    <a:pt x="371" y="629"/>
                  </a:lnTo>
                  <a:lnTo>
                    <a:pt x="376" y="614"/>
                  </a:lnTo>
                  <a:lnTo>
                    <a:pt x="381" y="599"/>
                  </a:lnTo>
                  <a:lnTo>
                    <a:pt x="384" y="584"/>
                  </a:lnTo>
                  <a:lnTo>
                    <a:pt x="389" y="568"/>
                  </a:lnTo>
                  <a:lnTo>
                    <a:pt x="391" y="552"/>
                  </a:lnTo>
                  <a:lnTo>
                    <a:pt x="394" y="536"/>
                  </a:lnTo>
                  <a:lnTo>
                    <a:pt x="396" y="521"/>
                  </a:lnTo>
                  <a:lnTo>
                    <a:pt x="397" y="504"/>
                  </a:lnTo>
                  <a:lnTo>
                    <a:pt x="398" y="489"/>
                  </a:lnTo>
                  <a:lnTo>
                    <a:pt x="398" y="472"/>
                  </a:lnTo>
                  <a:lnTo>
                    <a:pt x="398" y="457"/>
                  </a:lnTo>
                  <a:lnTo>
                    <a:pt x="397" y="441"/>
                  </a:lnTo>
                  <a:lnTo>
                    <a:pt x="396" y="424"/>
                  </a:lnTo>
                  <a:lnTo>
                    <a:pt x="394" y="409"/>
                  </a:lnTo>
                  <a:lnTo>
                    <a:pt x="391" y="393"/>
                  </a:lnTo>
                  <a:lnTo>
                    <a:pt x="389" y="377"/>
                  </a:lnTo>
                  <a:lnTo>
                    <a:pt x="384" y="361"/>
                  </a:lnTo>
                  <a:lnTo>
                    <a:pt x="381" y="346"/>
                  </a:lnTo>
                  <a:lnTo>
                    <a:pt x="376" y="331"/>
                  </a:lnTo>
                  <a:lnTo>
                    <a:pt x="371" y="316"/>
                  </a:lnTo>
                  <a:lnTo>
                    <a:pt x="366" y="300"/>
                  </a:lnTo>
                  <a:lnTo>
                    <a:pt x="360" y="286"/>
                  </a:lnTo>
                  <a:lnTo>
                    <a:pt x="353" y="271"/>
                  </a:lnTo>
                  <a:lnTo>
                    <a:pt x="346" y="257"/>
                  </a:lnTo>
                  <a:lnTo>
                    <a:pt x="339" y="242"/>
                  </a:lnTo>
                  <a:lnTo>
                    <a:pt x="332" y="229"/>
                  </a:lnTo>
                  <a:lnTo>
                    <a:pt x="323" y="215"/>
                  </a:lnTo>
                  <a:lnTo>
                    <a:pt x="314" y="202"/>
                  </a:lnTo>
                  <a:lnTo>
                    <a:pt x="305" y="189"/>
                  </a:lnTo>
                  <a:lnTo>
                    <a:pt x="296" y="176"/>
                  </a:lnTo>
                  <a:lnTo>
                    <a:pt x="285" y="164"/>
                  </a:lnTo>
                  <a:lnTo>
                    <a:pt x="275" y="151"/>
                  </a:lnTo>
                  <a:lnTo>
                    <a:pt x="263" y="140"/>
                  </a:lnTo>
                  <a:lnTo>
                    <a:pt x="252" y="129"/>
                  </a:lnTo>
                  <a:lnTo>
                    <a:pt x="241" y="117"/>
                  </a:lnTo>
                  <a:lnTo>
                    <a:pt x="229" y="107"/>
                  </a:lnTo>
                  <a:lnTo>
                    <a:pt x="217" y="96"/>
                  </a:lnTo>
                  <a:lnTo>
                    <a:pt x="203" y="87"/>
                  </a:lnTo>
                  <a:lnTo>
                    <a:pt x="191" y="78"/>
                  </a:lnTo>
                  <a:lnTo>
                    <a:pt x="178" y="69"/>
                  </a:lnTo>
                  <a:lnTo>
                    <a:pt x="164" y="60"/>
                  </a:lnTo>
                  <a:lnTo>
                    <a:pt x="150" y="53"/>
                  </a:lnTo>
                  <a:lnTo>
                    <a:pt x="136" y="45"/>
                  </a:lnTo>
                  <a:lnTo>
                    <a:pt x="122" y="39"/>
                  </a:lnTo>
                  <a:lnTo>
                    <a:pt x="107" y="31"/>
                  </a:lnTo>
                  <a:lnTo>
                    <a:pt x="93" y="26"/>
                  </a:lnTo>
                  <a:lnTo>
                    <a:pt x="77" y="20"/>
                  </a:lnTo>
                  <a:lnTo>
                    <a:pt x="62" y="15"/>
                  </a:lnTo>
                  <a:lnTo>
                    <a:pt x="47" y="11"/>
                  </a:lnTo>
                  <a:lnTo>
                    <a:pt x="32" y="6"/>
                  </a:lnTo>
                  <a:lnTo>
                    <a:pt x="16" y="3"/>
                  </a:lnTo>
                  <a:lnTo>
                    <a:pt x="0" y="0"/>
                  </a:lnTo>
                </a:path>
              </a:pathLst>
            </a:custGeom>
            <a:noFill/>
            <a:ln w="12700">
              <a:solidFill>
                <a:srgbClr val="000000"/>
              </a:solidFill>
              <a:prstDash val="solid"/>
              <a:round/>
              <a:headEnd/>
              <a:tailEnd/>
            </a:ln>
          </p:spPr>
          <p:txBody>
            <a:bodyPr/>
            <a:lstStyle/>
            <a:p>
              <a:endParaRPr lang="zh-CN" altLang="en-US"/>
            </a:p>
          </p:txBody>
        </p:sp>
        <p:sp>
          <p:nvSpPr>
            <p:cNvPr id="77" name="Freeform 232"/>
            <p:cNvSpPr>
              <a:spLocks noChangeAspect="1"/>
            </p:cNvSpPr>
            <p:nvPr/>
          </p:nvSpPr>
          <p:spPr bwMode="auto">
            <a:xfrm>
              <a:off x="2089" y="3000"/>
              <a:ext cx="100" cy="238"/>
            </a:xfrm>
            <a:custGeom>
              <a:avLst/>
              <a:gdLst/>
              <a:ahLst/>
              <a:cxnLst>
                <a:cxn ang="0">
                  <a:pos x="382" y="3"/>
                </a:cxn>
                <a:cxn ang="0">
                  <a:pos x="351" y="11"/>
                </a:cxn>
                <a:cxn ang="0">
                  <a:pos x="320" y="20"/>
                </a:cxn>
                <a:cxn ang="0">
                  <a:pos x="291" y="31"/>
                </a:cxn>
                <a:cxn ang="0">
                  <a:pos x="262" y="45"/>
                </a:cxn>
                <a:cxn ang="0">
                  <a:pos x="234" y="60"/>
                </a:cxn>
                <a:cxn ang="0">
                  <a:pos x="207" y="78"/>
                </a:cxn>
                <a:cxn ang="0">
                  <a:pos x="181" y="96"/>
                </a:cxn>
                <a:cxn ang="0">
                  <a:pos x="156" y="117"/>
                </a:cxn>
                <a:cxn ang="0">
                  <a:pos x="134" y="140"/>
                </a:cxn>
                <a:cxn ang="0">
                  <a:pos x="113" y="164"/>
                </a:cxn>
                <a:cxn ang="0">
                  <a:pos x="93" y="189"/>
                </a:cxn>
                <a:cxn ang="0">
                  <a:pos x="75" y="215"/>
                </a:cxn>
                <a:cxn ang="0">
                  <a:pos x="58" y="242"/>
                </a:cxn>
                <a:cxn ang="0">
                  <a:pos x="44" y="271"/>
                </a:cxn>
                <a:cxn ang="0">
                  <a:pos x="31" y="300"/>
                </a:cxn>
                <a:cxn ang="0">
                  <a:pos x="21" y="331"/>
                </a:cxn>
                <a:cxn ang="0">
                  <a:pos x="13" y="361"/>
                </a:cxn>
                <a:cxn ang="0">
                  <a:pos x="6" y="393"/>
                </a:cxn>
                <a:cxn ang="0">
                  <a:pos x="2" y="424"/>
                </a:cxn>
                <a:cxn ang="0">
                  <a:pos x="0" y="457"/>
                </a:cxn>
                <a:cxn ang="0">
                  <a:pos x="0" y="489"/>
                </a:cxn>
                <a:cxn ang="0">
                  <a:pos x="2" y="521"/>
                </a:cxn>
                <a:cxn ang="0">
                  <a:pos x="6" y="552"/>
                </a:cxn>
                <a:cxn ang="0">
                  <a:pos x="13" y="584"/>
                </a:cxn>
                <a:cxn ang="0">
                  <a:pos x="21" y="614"/>
                </a:cxn>
                <a:cxn ang="0">
                  <a:pos x="31" y="645"/>
                </a:cxn>
                <a:cxn ang="0">
                  <a:pos x="44" y="674"/>
                </a:cxn>
                <a:cxn ang="0">
                  <a:pos x="58" y="703"/>
                </a:cxn>
                <a:cxn ang="0">
                  <a:pos x="75" y="730"/>
                </a:cxn>
                <a:cxn ang="0">
                  <a:pos x="93" y="757"/>
                </a:cxn>
                <a:cxn ang="0">
                  <a:pos x="113" y="781"/>
                </a:cxn>
                <a:cxn ang="0">
                  <a:pos x="134" y="805"/>
                </a:cxn>
                <a:cxn ang="0">
                  <a:pos x="156" y="827"/>
                </a:cxn>
                <a:cxn ang="0">
                  <a:pos x="181" y="848"/>
                </a:cxn>
                <a:cxn ang="0">
                  <a:pos x="207" y="867"/>
                </a:cxn>
                <a:cxn ang="0">
                  <a:pos x="234" y="885"/>
                </a:cxn>
                <a:cxn ang="0">
                  <a:pos x="262" y="899"/>
                </a:cxn>
                <a:cxn ang="0">
                  <a:pos x="291" y="914"/>
                </a:cxn>
                <a:cxn ang="0">
                  <a:pos x="320" y="925"/>
                </a:cxn>
                <a:cxn ang="0">
                  <a:pos x="351" y="935"/>
                </a:cxn>
                <a:cxn ang="0">
                  <a:pos x="382" y="942"/>
                </a:cxn>
              </a:cxnLst>
              <a:rect l="0" t="0" r="r" b="b"/>
              <a:pathLst>
                <a:path w="397" h="945">
                  <a:moveTo>
                    <a:pt x="397" y="0"/>
                  </a:moveTo>
                  <a:lnTo>
                    <a:pt x="382" y="3"/>
                  </a:lnTo>
                  <a:lnTo>
                    <a:pt x="366" y="6"/>
                  </a:lnTo>
                  <a:lnTo>
                    <a:pt x="351" y="11"/>
                  </a:lnTo>
                  <a:lnTo>
                    <a:pt x="335" y="15"/>
                  </a:lnTo>
                  <a:lnTo>
                    <a:pt x="320" y="20"/>
                  </a:lnTo>
                  <a:lnTo>
                    <a:pt x="305" y="26"/>
                  </a:lnTo>
                  <a:lnTo>
                    <a:pt x="291" y="31"/>
                  </a:lnTo>
                  <a:lnTo>
                    <a:pt x="276" y="39"/>
                  </a:lnTo>
                  <a:lnTo>
                    <a:pt x="262" y="45"/>
                  </a:lnTo>
                  <a:lnTo>
                    <a:pt x="247" y="53"/>
                  </a:lnTo>
                  <a:lnTo>
                    <a:pt x="234" y="60"/>
                  </a:lnTo>
                  <a:lnTo>
                    <a:pt x="221" y="69"/>
                  </a:lnTo>
                  <a:lnTo>
                    <a:pt x="207" y="78"/>
                  </a:lnTo>
                  <a:lnTo>
                    <a:pt x="194" y="87"/>
                  </a:lnTo>
                  <a:lnTo>
                    <a:pt x="181" y="96"/>
                  </a:lnTo>
                  <a:lnTo>
                    <a:pt x="169" y="107"/>
                  </a:lnTo>
                  <a:lnTo>
                    <a:pt x="156" y="117"/>
                  </a:lnTo>
                  <a:lnTo>
                    <a:pt x="145" y="129"/>
                  </a:lnTo>
                  <a:lnTo>
                    <a:pt x="134" y="140"/>
                  </a:lnTo>
                  <a:lnTo>
                    <a:pt x="123" y="151"/>
                  </a:lnTo>
                  <a:lnTo>
                    <a:pt x="113" y="164"/>
                  </a:lnTo>
                  <a:lnTo>
                    <a:pt x="103" y="176"/>
                  </a:lnTo>
                  <a:lnTo>
                    <a:pt x="93" y="189"/>
                  </a:lnTo>
                  <a:lnTo>
                    <a:pt x="84" y="202"/>
                  </a:lnTo>
                  <a:lnTo>
                    <a:pt x="75" y="215"/>
                  </a:lnTo>
                  <a:lnTo>
                    <a:pt x="66" y="229"/>
                  </a:lnTo>
                  <a:lnTo>
                    <a:pt x="58" y="242"/>
                  </a:lnTo>
                  <a:lnTo>
                    <a:pt x="51" y="257"/>
                  </a:lnTo>
                  <a:lnTo>
                    <a:pt x="44" y="271"/>
                  </a:lnTo>
                  <a:lnTo>
                    <a:pt x="37" y="286"/>
                  </a:lnTo>
                  <a:lnTo>
                    <a:pt x="31" y="300"/>
                  </a:lnTo>
                  <a:lnTo>
                    <a:pt x="26" y="316"/>
                  </a:lnTo>
                  <a:lnTo>
                    <a:pt x="21" y="331"/>
                  </a:lnTo>
                  <a:lnTo>
                    <a:pt x="17" y="346"/>
                  </a:lnTo>
                  <a:lnTo>
                    <a:pt x="13" y="361"/>
                  </a:lnTo>
                  <a:lnTo>
                    <a:pt x="10" y="377"/>
                  </a:lnTo>
                  <a:lnTo>
                    <a:pt x="6" y="393"/>
                  </a:lnTo>
                  <a:lnTo>
                    <a:pt x="4" y="409"/>
                  </a:lnTo>
                  <a:lnTo>
                    <a:pt x="2" y="424"/>
                  </a:lnTo>
                  <a:lnTo>
                    <a:pt x="1" y="441"/>
                  </a:lnTo>
                  <a:lnTo>
                    <a:pt x="0" y="457"/>
                  </a:lnTo>
                  <a:lnTo>
                    <a:pt x="0" y="472"/>
                  </a:lnTo>
                  <a:lnTo>
                    <a:pt x="0" y="489"/>
                  </a:lnTo>
                  <a:lnTo>
                    <a:pt x="1" y="504"/>
                  </a:lnTo>
                  <a:lnTo>
                    <a:pt x="2" y="521"/>
                  </a:lnTo>
                  <a:lnTo>
                    <a:pt x="4" y="536"/>
                  </a:lnTo>
                  <a:lnTo>
                    <a:pt x="6" y="552"/>
                  </a:lnTo>
                  <a:lnTo>
                    <a:pt x="10" y="568"/>
                  </a:lnTo>
                  <a:lnTo>
                    <a:pt x="13" y="584"/>
                  </a:lnTo>
                  <a:lnTo>
                    <a:pt x="17" y="599"/>
                  </a:lnTo>
                  <a:lnTo>
                    <a:pt x="21" y="614"/>
                  </a:lnTo>
                  <a:lnTo>
                    <a:pt x="26" y="629"/>
                  </a:lnTo>
                  <a:lnTo>
                    <a:pt x="31" y="645"/>
                  </a:lnTo>
                  <a:lnTo>
                    <a:pt x="37" y="659"/>
                  </a:lnTo>
                  <a:lnTo>
                    <a:pt x="44" y="674"/>
                  </a:lnTo>
                  <a:lnTo>
                    <a:pt x="51" y="688"/>
                  </a:lnTo>
                  <a:lnTo>
                    <a:pt x="58" y="703"/>
                  </a:lnTo>
                  <a:lnTo>
                    <a:pt x="66" y="716"/>
                  </a:lnTo>
                  <a:lnTo>
                    <a:pt x="75" y="730"/>
                  </a:lnTo>
                  <a:lnTo>
                    <a:pt x="84" y="743"/>
                  </a:lnTo>
                  <a:lnTo>
                    <a:pt x="93" y="757"/>
                  </a:lnTo>
                  <a:lnTo>
                    <a:pt x="103" y="769"/>
                  </a:lnTo>
                  <a:lnTo>
                    <a:pt x="113" y="781"/>
                  </a:lnTo>
                  <a:lnTo>
                    <a:pt x="123" y="794"/>
                  </a:lnTo>
                  <a:lnTo>
                    <a:pt x="134" y="805"/>
                  </a:lnTo>
                  <a:lnTo>
                    <a:pt x="145" y="817"/>
                  </a:lnTo>
                  <a:lnTo>
                    <a:pt x="156" y="827"/>
                  </a:lnTo>
                  <a:lnTo>
                    <a:pt x="169" y="838"/>
                  </a:lnTo>
                  <a:lnTo>
                    <a:pt x="181" y="848"/>
                  </a:lnTo>
                  <a:lnTo>
                    <a:pt x="194" y="858"/>
                  </a:lnTo>
                  <a:lnTo>
                    <a:pt x="207" y="867"/>
                  </a:lnTo>
                  <a:lnTo>
                    <a:pt x="221" y="876"/>
                  </a:lnTo>
                  <a:lnTo>
                    <a:pt x="234" y="885"/>
                  </a:lnTo>
                  <a:lnTo>
                    <a:pt x="247" y="892"/>
                  </a:lnTo>
                  <a:lnTo>
                    <a:pt x="262" y="899"/>
                  </a:lnTo>
                  <a:lnTo>
                    <a:pt x="276" y="907"/>
                  </a:lnTo>
                  <a:lnTo>
                    <a:pt x="291" y="914"/>
                  </a:lnTo>
                  <a:lnTo>
                    <a:pt x="305" y="919"/>
                  </a:lnTo>
                  <a:lnTo>
                    <a:pt x="320" y="925"/>
                  </a:lnTo>
                  <a:lnTo>
                    <a:pt x="335" y="930"/>
                  </a:lnTo>
                  <a:lnTo>
                    <a:pt x="351" y="935"/>
                  </a:lnTo>
                  <a:lnTo>
                    <a:pt x="366" y="939"/>
                  </a:lnTo>
                  <a:lnTo>
                    <a:pt x="382" y="942"/>
                  </a:lnTo>
                  <a:lnTo>
                    <a:pt x="397" y="945"/>
                  </a:lnTo>
                </a:path>
              </a:pathLst>
            </a:custGeom>
            <a:noFill/>
            <a:ln w="12700">
              <a:solidFill>
                <a:srgbClr val="000000"/>
              </a:solidFill>
              <a:prstDash val="solid"/>
              <a:round/>
              <a:headEnd/>
              <a:tailEnd/>
            </a:ln>
          </p:spPr>
          <p:txBody>
            <a:bodyPr/>
            <a:lstStyle/>
            <a:p>
              <a:endParaRPr lang="zh-CN" altLang="en-US"/>
            </a:p>
          </p:txBody>
        </p:sp>
        <p:sp>
          <p:nvSpPr>
            <p:cNvPr id="78" name="Line 233"/>
            <p:cNvSpPr>
              <a:spLocks noChangeAspect="1" noChangeShapeType="1"/>
            </p:cNvSpPr>
            <p:nvPr/>
          </p:nvSpPr>
          <p:spPr bwMode="auto">
            <a:xfrm>
              <a:off x="2189" y="3238"/>
              <a:ext cx="967" cy="1"/>
            </a:xfrm>
            <a:prstGeom prst="line">
              <a:avLst/>
            </a:prstGeom>
            <a:noFill/>
            <a:ln w="12700">
              <a:solidFill>
                <a:srgbClr val="000000"/>
              </a:solidFill>
              <a:round/>
              <a:headEnd/>
              <a:tailEnd/>
            </a:ln>
          </p:spPr>
          <p:txBody>
            <a:bodyPr/>
            <a:lstStyle/>
            <a:p>
              <a:endParaRPr lang="zh-CN" altLang="en-US"/>
            </a:p>
          </p:txBody>
        </p:sp>
        <p:sp>
          <p:nvSpPr>
            <p:cNvPr id="79" name="Line 234"/>
            <p:cNvSpPr>
              <a:spLocks noChangeAspect="1" noChangeShapeType="1"/>
            </p:cNvSpPr>
            <p:nvPr/>
          </p:nvSpPr>
          <p:spPr bwMode="auto">
            <a:xfrm>
              <a:off x="2189" y="3000"/>
              <a:ext cx="967" cy="1"/>
            </a:xfrm>
            <a:prstGeom prst="line">
              <a:avLst/>
            </a:prstGeom>
            <a:noFill/>
            <a:ln w="6350">
              <a:solidFill>
                <a:srgbClr val="000000"/>
              </a:solidFill>
              <a:round/>
              <a:headEnd/>
              <a:tailEnd/>
            </a:ln>
          </p:spPr>
          <p:txBody>
            <a:bodyPr/>
            <a:lstStyle/>
            <a:p>
              <a:endParaRPr lang="zh-CN" altLang="en-US"/>
            </a:p>
          </p:txBody>
        </p:sp>
        <p:sp>
          <p:nvSpPr>
            <p:cNvPr id="80" name="Line 235"/>
            <p:cNvSpPr>
              <a:spLocks noChangeAspect="1" noChangeShapeType="1"/>
            </p:cNvSpPr>
            <p:nvPr/>
          </p:nvSpPr>
          <p:spPr bwMode="auto">
            <a:xfrm>
              <a:off x="2189" y="3000"/>
              <a:ext cx="967" cy="1"/>
            </a:xfrm>
            <a:prstGeom prst="line">
              <a:avLst/>
            </a:prstGeom>
            <a:noFill/>
            <a:ln w="12700">
              <a:solidFill>
                <a:srgbClr val="000000"/>
              </a:solidFill>
              <a:round/>
              <a:headEnd/>
              <a:tailEnd/>
            </a:ln>
          </p:spPr>
          <p:txBody>
            <a:bodyPr/>
            <a:lstStyle/>
            <a:p>
              <a:endParaRPr lang="zh-CN" altLang="en-US"/>
            </a:p>
          </p:txBody>
        </p:sp>
        <p:sp>
          <p:nvSpPr>
            <p:cNvPr id="81" name="Line 236"/>
            <p:cNvSpPr>
              <a:spLocks noChangeAspect="1" noChangeShapeType="1"/>
            </p:cNvSpPr>
            <p:nvPr/>
          </p:nvSpPr>
          <p:spPr bwMode="auto">
            <a:xfrm>
              <a:off x="3258" y="3308"/>
              <a:ext cx="74" cy="1"/>
            </a:xfrm>
            <a:prstGeom prst="line">
              <a:avLst/>
            </a:prstGeom>
            <a:noFill/>
            <a:ln w="12700">
              <a:solidFill>
                <a:srgbClr val="000000"/>
              </a:solidFill>
              <a:round/>
              <a:headEnd/>
              <a:tailEnd/>
            </a:ln>
          </p:spPr>
          <p:txBody>
            <a:bodyPr/>
            <a:lstStyle/>
            <a:p>
              <a:endParaRPr lang="zh-CN" altLang="en-US"/>
            </a:p>
          </p:txBody>
        </p:sp>
        <p:sp>
          <p:nvSpPr>
            <p:cNvPr id="82" name="Line 237"/>
            <p:cNvSpPr>
              <a:spLocks noChangeAspect="1" noChangeShapeType="1"/>
            </p:cNvSpPr>
            <p:nvPr/>
          </p:nvSpPr>
          <p:spPr bwMode="auto">
            <a:xfrm>
              <a:off x="3258" y="2930"/>
              <a:ext cx="74" cy="1"/>
            </a:xfrm>
            <a:prstGeom prst="line">
              <a:avLst/>
            </a:prstGeom>
            <a:noFill/>
            <a:ln w="12700">
              <a:solidFill>
                <a:srgbClr val="000000"/>
              </a:solidFill>
              <a:round/>
              <a:headEnd/>
              <a:tailEnd/>
            </a:ln>
          </p:spPr>
          <p:txBody>
            <a:bodyPr/>
            <a:lstStyle/>
            <a:p>
              <a:endParaRPr lang="zh-CN" altLang="en-US"/>
            </a:p>
          </p:txBody>
        </p:sp>
        <p:sp>
          <p:nvSpPr>
            <p:cNvPr id="83" name="Line 238"/>
            <p:cNvSpPr>
              <a:spLocks noChangeAspect="1" noChangeShapeType="1"/>
            </p:cNvSpPr>
            <p:nvPr/>
          </p:nvSpPr>
          <p:spPr bwMode="auto">
            <a:xfrm flipH="1">
              <a:off x="2013" y="3308"/>
              <a:ext cx="76" cy="1"/>
            </a:xfrm>
            <a:prstGeom prst="line">
              <a:avLst/>
            </a:prstGeom>
            <a:noFill/>
            <a:ln w="12700">
              <a:solidFill>
                <a:srgbClr val="000000"/>
              </a:solidFill>
              <a:round/>
              <a:headEnd/>
              <a:tailEnd/>
            </a:ln>
          </p:spPr>
          <p:txBody>
            <a:bodyPr/>
            <a:lstStyle/>
            <a:p>
              <a:endParaRPr lang="zh-CN" altLang="en-US"/>
            </a:p>
          </p:txBody>
        </p:sp>
        <p:sp>
          <p:nvSpPr>
            <p:cNvPr id="84" name="Line 239"/>
            <p:cNvSpPr>
              <a:spLocks noChangeAspect="1" noChangeShapeType="1"/>
            </p:cNvSpPr>
            <p:nvPr/>
          </p:nvSpPr>
          <p:spPr bwMode="auto">
            <a:xfrm flipH="1">
              <a:off x="2013" y="2930"/>
              <a:ext cx="76" cy="1"/>
            </a:xfrm>
            <a:prstGeom prst="line">
              <a:avLst/>
            </a:prstGeom>
            <a:noFill/>
            <a:ln w="12700">
              <a:solidFill>
                <a:srgbClr val="000000"/>
              </a:solidFill>
              <a:round/>
              <a:headEnd/>
              <a:tailEnd/>
            </a:ln>
          </p:spPr>
          <p:txBody>
            <a:bodyPr/>
            <a:lstStyle/>
            <a:p>
              <a:endParaRPr lang="zh-CN" altLang="en-US"/>
            </a:p>
          </p:txBody>
        </p:sp>
        <p:sp>
          <p:nvSpPr>
            <p:cNvPr id="85" name="Line 240"/>
            <p:cNvSpPr>
              <a:spLocks noChangeAspect="1" noChangeShapeType="1"/>
            </p:cNvSpPr>
            <p:nvPr/>
          </p:nvSpPr>
          <p:spPr bwMode="auto">
            <a:xfrm>
              <a:off x="3647" y="2648"/>
              <a:ext cx="1" cy="942"/>
            </a:xfrm>
            <a:prstGeom prst="line">
              <a:avLst/>
            </a:prstGeom>
            <a:noFill/>
            <a:ln w="12700">
              <a:solidFill>
                <a:srgbClr val="000000"/>
              </a:solidFill>
              <a:round/>
              <a:headEnd/>
              <a:tailEnd/>
            </a:ln>
          </p:spPr>
          <p:txBody>
            <a:bodyPr/>
            <a:lstStyle/>
            <a:p>
              <a:endParaRPr lang="zh-CN" altLang="en-US"/>
            </a:p>
          </p:txBody>
        </p:sp>
        <p:sp>
          <p:nvSpPr>
            <p:cNvPr id="86" name="Line 241"/>
            <p:cNvSpPr>
              <a:spLocks noChangeAspect="1" noChangeShapeType="1"/>
            </p:cNvSpPr>
            <p:nvPr/>
          </p:nvSpPr>
          <p:spPr bwMode="auto">
            <a:xfrm>
              <a:off x="3195" y="2868"/>
              <a:ext cx="1" cy="145"/>
            </a:xfrm>
            <a:prstGeom prst="line">
              <a:avLst/>
            </a:prstGeom>
            <a:noFill/>
            <a:ln w="12700">
              <a:solidFill>
                <a:srgbClr val="000000"/>
              </a:solidFill>
              <a:round/>
              <a:headEnd/>
              <a:tailEnd/>
            </a:ln>
          </p:spPr>
          <p:txBody>
            <a:bodyPr/>
            <a:lstStyle/>
            <a:p>
              <a:endParaRPr lang="zh-CN" altLang="en-US"/>
            </a:p>
          </p:txBody>
        </p:sp>
        <p:sp>
          <p:nvSpPr>
            <p:cNvPr id="87" name="Line 242"/>
            <p:cNvSpPr>
              <a:spLocks noChangeAspect="1" noChangeShapeType="1"/>
            </p:cNvSpPr>
            <p:nvPr/>
          </p:nvSpPr>
          <p:spPr bwMode="auto">
            <a:xfrm>
              <a:off x="2152" y="2868"/>
              <a:ext cx="1" cy="145"/>
            </a:xfrm>
            <a:prstGeom prst="line">
              <a:avLst/>
            </a:prstGeom>
            <a:noFill/>
            <a:ln w="12700">
              <a:solidFill>
                <a:srgbClr val="000000"/>
              </a:solidFill>
              <a:round/>
              <a:headEnd/>
              <a:tailEnd/>
            </a:ln>
          </p:spPr>
          <p:txBody>
            <a:bodyPr/>
            <a:lstStyle/>
            <a:p>
              <a:endParaRPr lang="zh-CN" altLang="en-US"/>
            </a:p>
          </p:txBody>
        </p:sp>
        <p:sp>
          <p:nvSpPr>
            <p:cNvPr id="88" name="Line 243"/>
            <p:cNvSpPr>
              <a:spLocks noChangeAspect="1" noChangeShapeType="1"/>
            </p:cNvSpPr>
            <p:nvPr/>
          </p:nvSpPr>
          <p:spPr bwMode="auto">
            <a:xfrm>
              <a:off x="1448" y="2648"/>
              <a:ext cx="1" cy="942"/>
            </a:xfrm>
            <a:prstGeom prst="line">
              <a:avLst/>
            </a:prstGeom>
            <a:noFill/>
            <a:ln w="12700">
              <a:solidFill>
                <a:srgbClr val="000000"/>
              </a:solidFill>
              <a:round/>
              <a:headEnd/>
              <a:tailEnd/>
            </a:ln>
          </p:spPr>
          <p:txBody>
            <a:bodyPr/>
            <a:lstStyle/>
            <a:p>
              <a:endParaRPr lang="zh-CN" altLang="en-US"/>
            </a:p>
          </p:txBody>
        </p:sp>
        <p:sp>
          <p:nvSpPr>
            <p:cNvPr id="89" name="Line 244"/>
            <p:cNvSpPr>
              <a:spLocks noChangeAspect="1" noChangeShapeType="1"/>
            </p:cNvSpPr>
            <p:nvPr/>
          </p:nvSpPr>
          <p:spPr bwMode="auto">
            <a:xfrm flipH="1">
              <a:off x="3647" y="3527"/>
              <a:ext cx="63" cy="63"/>
            </a:xfrm>
            <a:prstGeom prst="line">
              <a:avLst/>
            </a:prstGeom>
            <a:noFill/>
            <a:ln w="12700">
              <a:solidFill>
                <a:srgbClr val="000000"/>
              </a:solidFill>
              <a:round/>
              <a:headEnd/>
              <a:tailEnd/>
            </a:ln>
          </p:spPr>
          <p:txBody>
            <a:bodyPr/>
            <a:lstStyle/>
            <a:p>
              <a:endParaRPr lang="zh-CN" altLang="en-US"/>
            </a:p>
          </p:txBody>
        </p:sp>
        <p:sp>
          <p:nvSpPr>
            <p:cNvPr id="90" name="Line 245"/>
            <p:cNvSpPr>
              <a:spLocks noChangeAspect="1" noChangeShapeType="1"/>
            </p:cNvSpPr>
            <p:nvPr/>
          </p:nvSpPr>
          <p:spPr bwMode="auto">
            <a:xfrm>
              <a:off x="3647" y="2648"/>
              <a:ext cx="63" cy="63"/>
            </a:xfrm>
            <a:prstGeom prst="line">
              <a:avLst/>
            </a:prstGeom>
            <a:noFill/>
            <a:ln w="12700">
              <a:solidFill>
                <a:srgbClr val="000000"/>
              </a:solidFill>
              <a:round/>
              <a:headEnd/>
              <a:tailEnd/>
            </a:ln>
          </p:spPr>
          <p:txBody>
            <a:bodyPr/>
            <a:lstStyle/>
            <a:p>
              <a:endParaRPr lang="zh-CN" altLang="en-US"/>
            </a:p>
          </p:txBody>
        </p:sp>
        <p:sp>
          <p:nvSpPr>
            <p:cNvPr id="91" name="Line 246"/>
            <p:cNvSpPr>
              <a:spLocks noChangeAspect="1" noChangeShapeType="1"/>
            </p:cNvSpPr>
            <p:nvPr/>
          </p:nvSpPr>
          <p:spPr bwMode="auto">
            <a:xfrm flipH="1">
              <a:off x="3195" y="3308"/>
              <a:ext cx="63" cy="63"/>
            </a:xfrm>
            <a:prstGeom prst="line">
              <a:avLst/>
            </a:prstGeom>
            <a:noFill/>
            <a:ln w="12700">
              <a:solidFill>
                <a:srgbClr val="000000"/>
              </a:solidFill>
              <a:round/>
              <a:headEnd/>
              <a:tailEnd/>
            </a:ln>
          </p:spPr>
          <p:txBody>
            <a:bodyPr/>
            <a:lstStyle/>
            <a:p>
              <a:endParaRPr lang="zh-CN" altLang="en-US"/>
            </a:p>
          </p:txBody>
        </p:sp>
        <p:sp>
          <p:nvSpPr>
            <p:cNvPr id="92" name="Line 247"/>
            <p:cNvSpPr>
              <a:spLocks noChangeAspect="1" noChangeShapeType="1"/>
            </p:cNvSpPr>
            <p:nvPr/>
          </p:nvSpPr>
          <p:spPr bwMode="auto">
            <a:xfrm>
              <a:off x="3195" y="2868"/>
              <a:ext cx="63" cy="62"/>
            </a:xfrm>
            <a:prstGeom prst="line">
              <a:avLst/>
            </a:prstGeom>
            <a:noFill/>
            <a:ln w="12700">
              <a:solidFill>
                <a:srgbClr val="000000"/>
              </a:solidFill>
              <a:round/>
              <a:headEnd/>
              <a:tailEnd/>
            </a:ln>
          </p:spPr>
          <p:txBody>
            <a:bodyPr/>
            <a:lstStyle/>
            <a:p>
              <a:endParaRPr lang="zh-CN" altLang="en-US"/>
            </a:p>
          </p:txBody>
        </p:sp>
        <p:sp>
          <p:nvSpPr>
            <p:cNvPr id="93" name="Line 248"/>
            <p:cNvSpPr>
              <a:spLocks noChangeAspect="1" noChangeShapeType="1"/>
            </p:cNvSpPr>
            <p:nvPr/>
          </p:nvSpPr>
          <p:spPr bwMode="auto">
            <a:xfrm>
              <a:off x="2089" y="3308"/>
              <a:ext cx="63" cy="63"/>
            </a:xfrm>
            <a:prstGeom prst="line">
              <a:avLst/>
            </a:prstGeom>
            <a:noFill/>
            <a:ln w="12700">
              <a:solidFill>
                <a:srgbClr val="000000"/>
              </a:solidFill>
              <a:round/>
              <a:headEnd/>
              <a:tailEnd/>
            </a:ln>
          </p:spPr>
          <p:txBody>
            <a:bodyPr/>
            <a:lstStyle/>
            <a:p>
              <a:endParaRPr lang="zh-CN" altLang="en-US"/>
            </a:p>
          </p:txBody>
        </p:sp>
        <p:sp>
          <p:nvSpPr>
            <p:cNvPr id="94" name="Line 249"/>
            <p:cNvSpPr>
              <a:spLocks noChangeAspect="1" noChangeShapeType="1"/>
            </p:cNvSpPr>
            <p:nvPr/>
          </p:nvSpPr>
          <p:spPr bwMode="auto">
            <a:xfrm flipH="1">
              <a:off x="2089" y="2868"/>
              <a:ext cx="63" cy="62"/>
            </a:xfrm>
            <a:prstGeom prst="line">
              <a:avLst/>
            </a:prstGeom>
            <a:noFill/>
            <a:ln w="12700">
              <a:solidFill>
                <a:srgbClr val="000000"/>
              </a:solidFill>
              <a:round/>
              <a:headEnd/>
              <a:tailEnd/>
            </a:ln>
          </p:spPr>
          <p:txBody>
            <a:bodyPr/>
            <a:lstStyle/>
            <a:p>
              <a:endParaRPr lang="zh-CN" altLang="en-US"/>
            </a:p>
          </p:txBody>
        </p:sp>
        <p:sp>
          <p:nvSpPr>
            <p:cNvPr id="95" name="Line 250"/>
            <p:cNvSpPr>
              <a:spLocks noChangeAspect="1" noChangeShapeType="1"/>
            </p:cNvSpPr>
            <p:nvPr/>
          </p:nvSpPr>
          <p:spPr bwMode="auto">
            <a:xfrm>
              <a:off x="1385" y="3527"/>
              <a:ext cx="63" cy="63"/>
            </a:xfrm>
            <a:prstGeom prst="line">
              <a:avLst/>
            </a:prstGeom>
            <a:noFill/>
            <a:ln w="12700">
              <a:solidFill>
                <a:srgbClr val="000000"/>
              </a:solidFill>
              <a:round/>
              <a:headEnd/>
              <a:tailEnd/>
            </a:ln>
          </p:spPr>
          <p:txBody>
            <a:bodyPr/>
            <a:lstStyle/>
            <a:p>
              <a:endParaRPr lang="zh-CN" altLang="en-US"/>
            </a:p>
          </p:txBody>
        </p:sp>
        <p:sp>
          <p:nvSpPr>
            <p:cNvPr id="96" name="Line 251"/>
            <p:cNvSpPr>
              <a:spLocks noChangeAspect="1" noChangeShapeType="1"/>
            </p:cNvSpPr>
            <p:nvPr/>
          </p:nvSpPr>
          <p:spPr bwMode="auto">
            <a:xfrm flipH="1">
              <a:off x="1385" y="2648"/>
              <a:ext cx="63" cy="63"/>
            </a:xfrm>
            <a:prstGeom prst="line">
              <a:avLst/>
            </a:prstGeom>
            <a:noFill/>
            <a:ln w="12700">
              <a:solidFill>
                <a:srgbClr val="000000"/>
              </a:solidFill>
              <a:round/>
              <a:headEnd/>
              <a:tailEnd/>
            </a:ln>
          </p:spPr>
          <p:txBody>
            <a:bodyPr/>
            <a:lstStyle/>
            <a:p>
              <a:endParaRPr lang="zh-CN" altLang="en-US"/>
            </a:p>
          </p:txBody>
        </p:sp>
        <p:sp>
          <p:nvSpPr>
            <p:cNvPr id="97" name="Line 252"/>
            <p:cNvSpPr>
              <a:spLocks noChangeAspect="1" noChangeShapeType="1"/>
            </p:cNvSpPr>
            <p:nvPr/>
          </p:nvSpPr>
          <p:spPr bwMode="auto">
            <a:xfrm>
              <a:off x="3332" y="3590"/>
              <a:ext cx="315" cy="1"/>
            </a:xfrm>
            <a:prstGeom prst="line">
              <a:avLst/>
            </a:prstGeom>
            <a:noFill/>
            <a:ln w="12700">
              <a:solidFill>
                <a:srgbClr val="000000"/>
              </a:solidFill>
              <a:round/>
              <a:headEnd/>
              <a:tailEnd/>
            </a:ln>
          </p:spPr>
          <p:txBody>
            <a:bodyPr/>
            <a:lstStyle/>
            <a:p>
              <a:endParaRPr lang="zh-CN" altLang="en-US"/>
            </a:p>
          </p:txBody>
        </p:sp>
        <p:sp>
          <p:nvSpPr>
            <p:cNvPr id="98" name="Line 253"/>
            <p:cNvSpPr>
              <a:spLocks noChangeAspect="1" noChangeShapeType="1"/>
            </p:cNvSpPr>
            <p:nvPr/>
          </p:nvSpPr>
          <p:spPr bwMode="auto">
            <a:xfrm>
              <a:off x="3332" y="2648"/>
              <a:ext cx="315" cy="1"/>
            </a:xfrm>
            <a:prstGeom prst="line">
              <a:avLst/>
            </a:prstGeom>
            <a:noFill/>
            <a:ln w="12700">
              <a:solidFill>
                <a:srgbClr val="000000"/>
              </a:solidFill>
              <a:round/>
              <a:headEnd/>
              <a:tailEnd/>
            </a:ln>
          </p:spPr>
          <p:txBody>
            <a:bodyPr/>
            <a:lstStyle/>
            <a:p>
              <a:endParaRPr lang="zh-CN" altLang="en-US"/>
            </a:p>
          </p:txBody>
        </p:sp>
        <p:sp>
          <p:nvSpPr>
            <p:cNvPr id="99" name="Line 254"/>
            <p:cNvSpPr>
              <a:spLocks noChangeAspect="1" noChangeShapeType="1"/>
            </p:cNvSpPr>
            <p:nvPr/>
          </p:nvSpPr>
          <p:spPr bwMode="auto">
            <a:xfrm>
              <a:off x="2152" y="3371"/>
              <a:ext cx="1043" cy="1"/>
            </a:xfrm>
            <a:prstGeom prst="line">
              <a:avLst/>
            </a:prstGeom>
            <a:noFill/>
            <a:ln w="12700">
              <a:solidFill>
                <a:srgbClr val="000000"/>
              </a:solidFill>
              <a:round/>
              <a:headEnd/>
              <a:tailEnd/>
            </a:ln>
          </p:spPr>
          <p:txBody>
            <a:bodyPr/>
            <a:lstStyle/>
            <a:p>
              <a:endParaRPr lang="zh-CN" altLang="en-US"/>
            </a:p>
          </p:txBody>
        </p:sp>
        <p:sp>
          <p:nvSpPr>
            <p:cNvPr id="100" name="Line 255"/>
            <p:cNvSpPr>
              <a:spLocks noChangeAspect="1" noChangeShapeType="1"/>
            </p:cNvSpPr>
            <p:nvPr/>
          </p:nvSpPr>
          <p:spPr bwMode="auto">
            <a:xfrm>
              <a:off x="2152" y="2868"/>
              <a:ext cx="1043" cy="1"/>
            </a:xfrm>
            <a:prstGeom prst="line">
              <a:avLst/>
            </a:prstGeom>
            <a:noFill/>
            <a:ln w="12700">
              <a:solidFill>
                <a:srgbClr val="000000"/>
              </a:solidFill>
              <a:round/>
              <a:headEnd/>
              <a:tailEnd/>
            </a:ln>
          </p:spPr>
          <p:txBody>
            <a:bodyPr/>
            <a:lstStyle/>
            <a:p>
              <a:endParaRPr lang="zh-CN" altLang="en-US"/>
            </a:p>
          </p:txBody>
        </p:sp>
        <p:sp>
          <p:nvSpPr>
            <p:cNvPr id="101" name="Line 256"/>
            <p:cNvSpPr>
              <a:spLocks noChangeAspect="1" noChangeShapeType="1"/>
            </p:cNvSpPr>
            <p:nvPr/>
          </p:nvSpPr>
          <p:spPr bwMode="auto">
            <a:xfrm>
              <a:off x="1448" y="3590"/>
              <a:ext cx="565" cy="1"/>
            </a:xfrm>
            <a:prstGeom prst="line">
              <a:avLst/>
            </a:prstGeom>
            <a:noFill/>
            <a:ln w="12700">
              <a:solidFill>
                <a:srgbClr val="000000"/>
              </a:solidFill>
              <a:round/>
              <a:headEnd/>
              <a:tailEnd/>
            </a:ln>
          </p:spPr>
          <p:txBody>
            <a:bodyPr/>
            <a:lstStyle/>
            <a:p>
              <a:endParaRPr lang="zh-CN" altLang="en-US"/>
            </a:p>
          </p:txBody>
        </p:sp>
        <p:sp>
          <p:nvSpPr>
            <p:cNvPr id="102" name="Line 257"/>
            <p:cNvSpPr>
              <a:spLocks noChangeAspect="1" noChangeShapeType="1"/>
            </p:cNvSpPr>
            <p:nvPr/>
          </p:nvSpPr>
          <p:spPr bwMode="auto">
            <a:xfrm>
              <a:off x="1448" y="2648"/>
              <a:ext cx="565" cy="1"/>
            </a:xfrm>
            <a:prstGeom prst="line">
              <a:avLst/>
            </a:prstGeom>
            <a:noFill/>
            <a:ln w="12700">
              <a:solidFill>
                <a:srgbClr val="000000"/>
              </a:solidFill>
              <a:round/>
              <a:headEnd/>
              <a:tailEnd/>
            </a:ln>
          </p:spPr>
          <p:txBody>
            <a:bodyPr/>
            <a:lstStyle/>
            <a:p>
              <a:endParaRPr lang="zh-CN" altLang="en-US"/>
            </a:p>
          </p:txBody>
        </p:sp>
        <p:sp>
          <p:nvSpPr>
            <p:cNvPr id="103" name="Line 258"/>
            <p:cNvSpPr>
              <a:spLocks noChangeAspect="1" noChangeShapeType="1"/>
            </p:cNvSpPr>
            <p:nvPr/>
          </p:nvSpPr>
          <p:spPr bwMode="auto">
            <a:xfrm>
              <a:off x="3258" y="2930"/>
              <a:ext cx="1" cy="378"/>
            </a:xfrm>
            <a:prstGeom prst="line">
              <a:avLst/>
            </a:prstGeom>
            <a:noFill/>
            <a:ln w="12700">
              <a:solidFill>
                <a:srgbClr val="000000"/>
              </a:solidFill>
              <a:round/>
              <a:headEnd/>
              <a:tailEnd/>
            </a:ln>
          </p:spPr>
          <p:txBody>
            <a:bodyPr/>
            <a:lstStyle/>
            <a:p>
              <a:endParaRPr lang="zh-CN" altLang="en-US"/>
            </a:p>
          </p:txBody>
        </p:sp>
        <p:sp>
          <p:nvSpPr>
            <p:cNvPr id="104" name="Line 259"/>
            <p:cNvSpPr>
              <a:spLocks noChangeAspect="1" noChangeShapeType="1"/>
            </p:cNvSpPr>
            <p:nvPr/>
          </p:nvSpPr>
          <p:spPr bwMode="auto">
            <a:xfrm>
              <a:off x="2089" y="2930"/>
              <a:ext cx="1" cy="378"/>
            </a:xfrm>
            <a:prstGeom prst="line">
              <a:avLst/>
            </a:prstGeom>
            <a:noFill/>
            <a:ln w="12700">
              <a:solidFill>
                <a:srgbClr val="000000"/>
              </a:solidFill>
              <a:round/>
              <a:headEnd/>
              <a:tailEnd/>
            </a:ln>
          </p:spPr>
          <p:txBody>
            <a:bodyPr/>
            <a:lstStyle/>
            <a:p>
              <a:endParaRPr lang="zh-CN" altLang="en-US"/>
            </a:p>
          </p:txBody>
        </p:sp>
        <p:sp>
          <p:nvSpPr>
            <p:cNvPr id="105" name="Line 260"/>
            <p:cNvSpPr>
              <a:spLocks noChangeAspect="1" noChangeShapeType="1"/>
            </p:cNvSpPr>
            <p:nvPr/>
          </p:nvSpPr>
          <p:spPr bwMode="auto">
            <a:xfrm>
              <a:off x="3332" y="2648"/>
              <a:ext cx="1" cy="942"/>
            </a:xfrm>
            <a:prstGeom prst="line">
              <a:avLst/>
            </a:prstGeom>
            <a:noFill/>
            <a:ln w="12700">
              <a:solidFill>
                <a:srgbClr val="000000"/>
              </a:solidFill>
              <a:round/>
              <a:headEnd/>
              <a:tailEnd/>
            </a:ln>
          </p:spPr>
          <p:txBody>
            <a:bodyPr/>
            <a:lstStyle/>
            <a:p>
              <a:endParaRPr lang="zh-CN" altLang="en-US"/>
            </a:p>
          </p:txBody>
        </p:sp>
        <p:sp>
          <p:nvSpPr>
            <p:cNvPr id="106" name="Line 261"/>
            <p:cNvSpPr>
              <a:spLocks noChangeAspect="1" noChangeShapeType="1"/>
            </p:cNvSpPr>
            <p:nvPr/>
          </p:nvSpPr>
          <p:spPr bwMode="auto">
            <a:xfrm>
              <a:off x="2013" y="2648"/>
              <a:ext cx="1" cy="942"/>
            </a:xfrm>
            <a:prstGeom prst="line">
              <a:avLst/>
            </a:prstGeom>
            <a:noFill/>
            <a:ln w="12700">
              <a:solidFill>
                <a:srgbClr val="000000"/>
              </a:solidFill>
              <a:round/>
              <a:headEnd/>
              <a:tailEnd/>
            </a:ln>
          </p:spPr>
          <p:txBody>
            <a:bodyPr/>
            <a:lstStyle/>
            <a:p>
              <a:endParaRPr lang="zh-CN" altLang="en-US"/>
            </a:p>
          </p:txBody>
        </p:sp>
        <p:sp>
          <p:nvSpPr>
            <p:cNvPr id="107" name="Line 262"/>
            <p:cNvSpPr>
              <a:spLocks noChangeAspect="1" noChangeShapeType="1"/>
            </p:cNvSpPr>
            <p:nvPr/>
          </p:nvSpPr>
          <p:spPr bwMode="auto">
            <a:xfrm>
              <a:off x="3710" y="2711"/>
              <a:ext cx="1" cy="816"/>
            </a:xfrm>
            <a:prstGeom prst="line">
              <a:avLst/>
            </a:prstGeom>
            <a:noFill/>
            <a:ln w="12700">
              <a:solidFill>
                <a:srgbClr val="000000"/>
              </a:solidFill>
              <a:round/>
              <a:headEnd/>
              <a:tailEnd/>
            </a:ln>
          </p:spPr>
          <p:txBody>
            <a:bodyPr/>
            <a:lstStyle/>
            <a:p>
              <a:endParaRPr lang="zh-CN" altLang="en-US"/>
            </a:p>
          </p:txBody>
        </p:sp>
        <p:sp>
          <p:nvSpPr>
            <p:cNvPr id="108" name="Line 263"/>
            <p:cNvSpPr>
              <a:spLocks noChangeAspect="1" noChangeShapeType="1"/>
            </p:cNvSpPr>
            <p:nvPr/>
          </p:nvSpPr>
          <p:spPr bwMode="auto">
            <a:xfrm>
              <a:off x="1385" y="2711"/>
              <a:ext cx="1" cy="816"/>
            </a:xfrm>
            <a:prstGeom prst="line">
              <a:avLst/>
            </a:prstGeom>
            <a:noFill/>
            <a:ln w="12700">
              <a:solidFill>
                <a:srgbClr val="000000"/>
              </a:solidFill>
              <a:round/>
              <a:headEnd/>
              <a:tailEnd/>
            </a:ln>
          </p:spPr>
          <p:txBody>
            <a:bodyPr/>
            <a:lstStyle/>
            <a:p>
              <a:endParaRPr lang="zh-CN" altLang="en-US"/>
            </a:p>
          </p:txBody>
        </p:sp>
        <p:sp>
          <p:nvSpPr>
            <p:cNvPr id="109" name="Line 264"/>
            <p:cNvSpPr>
              <a:spLocks noChangeAspect="1" noChangeShapeType="1"/>
            </p:cNvSpPr>
            <p:nvPr/>
          </p:nvSpPr>
          <p:spPr bwMode="auto">
            <a:xfrm>
              <a:off x="1295" y="3119"/>
              <a:ext cx="326" cy="1"/>
            </a:xfrm>
            <a:prstGeom prst="line">
              <a:avLst/>
            </a:prstGeom>
            <a:noFill/>
            <a:ln w="6350">
              <a:solidFill>
                <a:srgbClr val="000000"/>
              </a:solidFill>
              <a:round/>
              <a:headEnd/>
              <a:tailEnd/>
            </a:ln>
          </p:spPr>
          <p:txBody>
            <a:bodyPr/>
            <a:lstStyle/>
            <a:p>
              <a:endParaRPr lang="zh-CN" altLang="en-US"/>
            </a:p>
          </p:txBody>
        </p:sp>
        <p:sp>
          <p:nvSpPr>
            <p:cNvPr id="110" name="Line 265"/>
            <p:cNvSpPr>
              <a:spLocks noChangeAspect="1" noChangeShapeType="1"/>
            </p:cNvSpPr>
            <p:nvPr/>
          </p:nvSpPr>
          <p:spPr bwMode="auto">
            <a:xfrm>
              <a:off x="1697" y="3116"/>
              <a:ext cx="77" cy="1"/>
            </a:xfrm>
            <a:prstGeom prst="line">
              <a:avLst/>
            </a:prstGeom>
            <a:noFill/>
            <a:ln w="6350">
              <a:solidFill>
                <a:srgbClr val="000000"/>
              </a:solidFill>
              <a:round/>
              <a:headEnd/>
              <a:tailEnd/>
            </a:ln>
          </p:spPr>
          <p:txBody>
            <a:bodyPr/>
            <a:lstStyle/>
            <a:p>
              <a:endParaRPr lang="zh-CN" altLang="en-US"/>
            </a:p>
          </p:txBody>
        </p:sp>
        <p:sp>
          <p:nvSpPr>
            <p:cNvPr id="111" name="Line 266"/>
            <p:cNvSpPr>
              <a:spLocks noChangeAspect="1" noChangeShapeType="1"/>
            </p:cNvSpPr>
            <p:nvPr/>
          </p:nvSpPr>
          <p:spPr bwMode="auto">
            <a:xfrm>
              <a:off x="1856" y="3119"/>
              <a:ext cx="326" cy="1"/>
            </a:xfrm>
            <a:prstGeom prst="line">
              <a:avLst/>
            </a:prstGeom>
            <a:noFill/>
            <a:ln w="6350">
              <a:solidFill>
                <a:srgbClr val="000000"/>
              </a:solidFill>
              <a:round/>
              <a:headEnd/>
              <a:tailEnd/>
            </a:ln>
          </p:spPr>
          <p:txBody>
            <a:bodyPr/>
            <a:lstStyle/>
            <a:p>
              <a:endParaRPr lang="zh-CN" altLang="en-US"/>
            </a:p>
          </p:txBody>
        </p:sp>
        <p:sp>
          <p:nvSpPr>
            <p:cNvPr id="112" name="Freeform 267"/>
            <p:cNvSpPr>
              <a:spLocks noChangeAspect="1"/>
            </p:cNvSpPr>
            <p:nvPr/>
          </p:nvSpPr>
          <p:spPr bwMode="auto">
            <a:xfrm>
              <a:off x="1170" y="3433"/>
              <a:ext cx="52" cy="157"/>
            </a:xfrm>
            <a:custGeom>
              <a:avLst/>
              <a:gdLst/>
              <a:ahLst/>
              <a:cxnLst>
                <a:cxn ang="0">
                  <a:pos x="207" y="0"/>
                </a:cxn>
                <a:cxn ang="0">
                  <a:pos x="0" y="0"/>
                </a:cxn>
                <a:cxn ang="0">
                  <a:pos x="104" y="622"/>
                </a:cxn>
                <a:cxn ang="0">
                  <a:pos x="207" y="0"/>
                </a:cxn>
              </a:cxnLst>
              <a:rect l="0" t="0" r="r" b="b"/>
              <a:pathLst>
                <a:path w="207" h="622">
                  <a:moveTo>
                    <a:pt x="207" y="0"/>
                  </a:moveTo>
                  <a:lnTo>
                    <a:pt x="0" y="0"/>
                  </a:lnTo>
                  <a:lnTo>
                    <a:pt x="104" y="622"/>
                  </a:lnTo>
                  <a:lnTo>
                    <a:pt x="207" y="0"/>
                  </a:lnTo>
                  <a:close/>
                </a:path>
              </a:pathLst>
            </a:custGeom>
            <a:solidFill>
              <a:srgbClr val="000000"/>
            </a:solidFill>
            <a:ln w="6350">
              <a:noFill/>
              <a:round/>
              <a:headEnd/>
              <a:tailEnd/>
            </a:ln>
          </p:spPr>
          <p:txBody>
            <a:bodyPr/>
            <a:lstStyle/>
            <a:p>
              <a:endParaRPr lang="zh-CN" altLang="en-US"/>
            </a:p>
          </p:txBody>
        </p:sp>
        <p:sp>
          <p:nvSpPr>
            <p:cNvPr id="113" name="Freeform 268"/>
            <p:cNvSpPr>
              <a:spLocks noChangeAspect="1"/>
            </p:cNvSpPr>
            <p:nvPr/>
          </p:nvSpPr>
          <p:spPr bwMode="auto">
            <a:xfrm>
              <a:off x="1170" y="2648"/>
              <a:ext cx="52" cy="157"/>
            </a:xfrm>
            <a:custGeom>
              <a:avLst/>
              <a:gdLst/>
              <a:ahLst/>
              <a:cxnLst>
                <a:cxn ang="0">
                  <a:pos x="0" y="621"/>
                </a:cxn>
                <a:cxn ang="0">
                  <a:pos x="207" y="621"/>
                </a:cxn>
                <a:cxn ang="0">
                  <a:pos x="104" y="0"/>
                </a:cxn>
                <a:cxn ang="0">
                  <a:pos x="0" y="621"/>
                </a:cxn>
              </a:cxnLst>
              <a:rect l="0" t="0" r="r" b="b"/>
              <a:pathLst>
                <a:path w="207" h="621">
                  <a:moveTo>
                    <a:pt x="0" y="621"/>
                  </a:moveTo>
                  <a:lnTo>
                    <a:pt x="207" y="621"/>
                  </a:lnTo>
                  <a:lnTo>
                    <a:pt x="104" y="0"/>
                  </a:lnTo>
                  <a:lnTo>
                    <a:pt x="0" y="621"/>
                  </a:lnTo>
                  <a:close/>
                </a:path>
              </a:pathLst>
            </a:custGeom>
            <a:solidFill>
              <a:srgbClr val="000000"/>
            </a:solidFill>
            <a:ln w="6350">
              <a:noFill/>
              <a:round/>
              <a:headEnd/>
              <a:tailEnd/>
            </a:ln>
          </p:spPr>
          <p:txBody>
            <a:bodyPr/>
            <a:lstStyle/>
            <a:p>
              <a:endParaRPr lang="zh-CN" altLang="en-US"/>
            </a:p>
          </p:txBody>
        </p:sp>
        <p:sp>
          <p:nvSpPr>
            <p:cNvPr id="114" name="Freeform 269"/>
            <p:cNvSpPr>
              <a:spLocks noChangeAspect="1"/>
            </p:cNvSpPr>
            <p:nvPr/>
          </p:nvSpPr>
          <p:spPr bwMode="auto">
            <a:xfrm>
              <a:off x="4042" y="2648"/>
              <a:ext cx="52" cy="157"/>
            </a:xfrm>
            <a:custGeom>
              <a:avLst/>
              <a:gdLst/>
              <a:ahLst/>
              <a:cxnLst>
                <a:cxn ang="0">
                  <a:pos x="0" y="621"/>
                </a:cxn>
                <a:cxn ang="0">
                  <a:pos x="207" y="621"/>
                </a:cxn>
                <a:cxn ang="0">
                  <a:pos x="104" y="0"/>
                </a:cxn>
                <a:cxn ang="0">
                  <a:pos x="0" y="621"/>
                </a:cxn>
              </a:cxnLst>
              <a:rect l="0" t="0" r="r" b="b"/>
              <a:pathLst>
                <a:path w="207" h="621">
                  <a:moveTo>
                    <a:pt x="0" y="621"/>
                  </a:moveTo>
                  <a:lnTo>
                    <a:pt x="207" y="621"/>
                  </a:lnTo>
                  <a:lnTo>
                    <a:pt x="104" y="0"/>
                  </a:lnTo>
                  <a:lnTo>
                    <a:pt x="0" y="621"/>
                  </a:lnTo>
                  <a:close/>
                </a:path>
              </a:pathLst>
            </a:custGeom>
            <a:solidFill>
              <a:srgbClr val="000000"/>
            </a:solidFill>
            <a:ln w="6350">
              <a:noFill/>
              <a:round/>
              <a:headEnd/>
              <a:tailEnd/>
            </a:ln>
          </p:spPr>
          <p:txBody>
            <a:bodyPr/>
            <a:lstStyle/>
            <a:p>
              <a:endParaRPr lang="zh-CN" altLang="en-US"/>
            </a:p>
          </p:txBody>
        </p:sp>
        <p:sp>
          <p:nvSpPr>
            <p:cNvPr id="115" name="Freeform 270"/>
            <p:cNvSpPr>
              <a:spLocks noChangeAspect="1"/>
            </p:cNvSpPr>
            <p:nvPr/>
          </p:nvSpPr>
          <p:spPr bwMode="auto">
            <a:xfrm>
              <a:off x="4042" y="3433"/>
              <a:ext cx="52" cy="157"/>
            </a:xfrm>
            <a:custGeom>
              <a:avLst/>
              <a:gdLst/>
              <a:ahLst/>
              <a:cxnLst>
                <a:cxn ang="0">
                  <a:pos x="207" y="0"/>
                </a:cxn>
                <a:cxn ang="0">
                  <a:pos x="0" y="0"/>
                </a:cxn>
                <a:cxn ang="0">
                  <a:pos x="104" y="622"/>
                </a:cxn>
                <a:cxn ang="0">
                  <a:pos x="207" y="0"/>
                </a:cxn>
              </a:cxnLst>
              <a:rect l="0" t="0" r="r" b="b"/>
              <a:pathLst>
                <a:path w="207" h="622">
                  <a:moveTo>
                    <a:pt x="207" y="0"/>
                  </a:moveTo>
                  <a:lnTo>
                    <a:pt x="0" y="0"/>
                  </a:lnTo>
                  <a:lnTo>
                    <a:pt x="104" y="622"/>
                  </a:lnTo>
                  <a:lnTo>
                    <a:pt x="207" y="0"/>
                  </a:lnTo>
                  <a:close/>
                </a:path>
              </a:pathLst>
            </a:custGeom>
            <a:solidFill>
              <a:srgbClr val="000000"/>
            </a:solidFill>
            <a:ln w="6350">
              <a:noFill/>
              <a:round/>
              <a:headEnd/>
              <a:tailEnd/>
            </a:ln>
          </p:spPr>
          <p:txBody>
            <a:bodyPr/>
            <a:lstStyle/>
            <a:p>
              <a:endParaRPr lang="zh-CN" altLang="en-US"/>
            </a:p>
          </p:txBody>
        </p:sp>
        <p:sp>
          <p:nvSpPr>
            <p:cNvPr id="116" name="Rectangle 271"/>
            <p:cNvSpPr>
              <a:spLocks noChangeAspect="1" noChangeArrowheads="1"/>
            </p:cNvSpPr>
            <p:nvPr/>
          </p:nvSpPr>
          <p:spPr bwMode="auto">
            <a:xfrm rot="-5400000">
              <a:off x="909" y="2643"/>
              <a:ext cx="800" cy="601"/>
            </a:xfrm>
            <a:prstGeom prst="rect">
              <a:avLst/>
            </a:prstGeom>
            <a:noFill/>
            <a:ln w="6350">
              <a:noFill/>
              <a:miter lim="800000"/>
              <a:headEnd/>
              <a:tailEnd/>
            </a:ln>
          </p:spPr>
          <p:txBody>
            <a:bodyPr lIns="0" tIns="0" rIns="0" bIns="0"/>
            <a:lstStyle/>
            <a:p>
              <a:pPr algn="just" eaLnBrk="0" hangingPunct="0"/>
              <a:r>
                <a:rPr lang="en-US" altLang="zh-CN" sz="1600" i="1">
                  <a:latin typeface="Times New Roman" pitchFamily="18" charset="0"/>
                  <a:sym typeface="Symbol" pitchFamily="18" charset="2"/>
                </a:rPr>
                <a:t></a:t>
              </a:r>
              <a:r>
                <a:rPr lang="en-US" altLang="zh-CN" sz="1600">
                  <a:solidFill>
                    <a:srgbClr val="000000"/>
                  </a:solidFill>
                  <a:latin typeface="Times New Roman" pitchFamily="18" charset="0"/>
                </a:rPr>
                <a:t>25</a:t>
              </a:r>
              <a:r>
                <a:rPr lang="en-US" altLang="zh-CN" sz="1600" baseline="-25000">
                  <a:solidFill>
                    <a:srgbClr val="000000"/>
                  </a:solidFill>
                  <a:latin typeface="Times New Roman" pitchFamily="18" charset="0"/>
                </a:rPr>
                <a:t>+0.0033</a:t>
              </a:r>
              <a:endParaRPr lang="en-US" altLang="zh-CN" sz="1600">
                <a:latin typeface="Times New Roman" pitchFamily="18" charset="0"/>
              </a:endParaRPr>
            </a:p>
          </p:txBody>
        </p:sp>
        <p:sp>
          <p:nvSpPr>
            <p:cNvPr id="117" name="Rectangle 272"/>
            <p:cNvSpPr>
              <a:spLocks noChangeAspect="1" noChangeArrowheads="1"/>
            </p:cNvSpPr>
            <p:nvPr/>
          </p:nvSpPr>
          <p:spPr bwMode="auto">
            <a:xfrm rot="-5485635">
              <a:off x="933" y="2823"/>
              <a:ext cx="364" cy="286"/>
            </a:xfrm>
            <a:prstGeom prst="rect">
              <a:avLst/>
            </a:prstGeom>
            <a:noFill/>
            <a:ln w="6350">
              <a:noFill/>
              <a:miter lim="800000"/>
              <a:headEnd/>
              <a:tailEnd/>
            </a:ln>
          </p:spPr>
          <p:txBody>
            <a:bodyPr lIns="0" tIns="0" rIns="0" bIns="0"/>
            <a:lstStyle/>
            <a:p>
              <a:pPr algn="just" eaLnBrk="0" hangingPunct="0"/>
              <a:r>
                <a:rPr lang="en-US" altLang="zh-CN" sz="1600" baseline="-25000">
                  <a:solidFill>
                    <a:srgbClr val="000000"/>
                  </a:solidFill>
                  <a:latin typeface="Times New Roman" pitchFamily="18" charset="0"/>
                </a:rPr>
                <a:t>+0.0067</a:t>
              </a:r>
              <a:endParaRPr lang="en-US" altLang="zh-CN" sz="1600" baseline="-25000">
                <a:latin typeface="Times New Roman" pitchFamily="18" charset="0"/>
              </a:endParaRPr>
            </a:p>
          </p:txBody>
        </p:sp>
        <p:sp>
          <p:nvSpPr>
            <p:cNvPr id="118" name="Rectangle 273"/>
            <p:cNvSpPr>
              <a:spLocks noChangeAspect="1" noChangeArrowheads="1"/>
            </p:cNvSpPr>
            <p:nvPr/>
          </p:nvSpPr>
          <p:spPr bwMode="auto">
            <a:xfrm rot="-5400000">
              <a:off x="3731" y="2587"/>
              <a:ext cx="904" cy="601"/>
            </a:xfrm>
            <a:prstGeom prst="rect">
              <a:avLst/>
            </a:prstGeom>
            <a:noFill/>
            <a:ln w="6350">
              <a:noFill/>
              <a:miter lim="800000"/>
              <a:headEnd/>
              <a:tailEnd/>
            </a:ln>
          </p:spPr>
          <p:txBody>
            <a:bodyPr lIns="0" tIns="0" rIns="0" bIns="0"/>
            <a:lstStyle/>
            <a:p>
              <a:pPr algn="just" eaLnBrk="0" hangingPunct="0"/>
              <a:r>
                <a:rPr lang="en-US" altLang="zh-CN" sz="1600" i="1">
                  <a:latin typeface="Times New Roman" pitchFamily="18" charset="0"/>
                  <a:sym typeface="Symbol" pitchFamily="18" charset="2"/>
                </a:rPr>
                <a:t></a:t>
              </a:r>
              <a:r>
                <a:rPr lang="en-US" altLang="zh-CN" sz="1600">
                  <a:solidFill>
                    <a:srgbClr val="000000"/>
                  </a:solidFill>
                  <a:latin typeface="Times New Roman" pitchFamily="18" charset="0"/>
                </a:rPr>
                <a:t>25</a:t>
              </a:r>
              <a:r>
                <a:rPr lang="en-US" altLang="zh-CN" sz="1600" baseline="-25000">
                  <a:solidFill>
                    <a:srgbClr val="000000"/>
                  </a:solidFill>
                  <a:latin typeface="Times New Roman" pitchFamily="18" charset="0"/>
                </a:rPr>
                <a:t>+0.0296</a:t>
              </a:r>
              <a:endParaRPr lang="en-US" altLang="zh-CN" sz="1600">
                <a:latin typeface="Times New Roman" pitchFamily="18" charset="0"/>
              </a:endParaRPr>
            </a:p>
          </p:txBody>
        </p:sp>
        <p:sp>
          <p:nvSpPr>
            <p:cNvPr id="119" name="Rectangle 274"/>
            <p:cNvSpPr>
              <a:spLocks noChangeAspect="1" noChangeArrowheads="1"/>
            </p:cNvSpPr>
            <p:nvPr/>
          </p:nvSpPr>
          <p:spPr bwMode="auto">
            <a:xfrm rot="-5400000">
              <a:off x="3795" y="2823"/>
              <a:ext cx="364" cy="286"/>
            </a:xfrm>
            <a:prstGeom prst="rect">
              <a:avLst/>
            </a:prstGeom>
            <a:noFill/>
            <a:ln w="6350">
              <a:noFill/>
              <a:miter lim="800000"/>
              <a:headEnd/>
              <a:tailEnd/>
            </a:ln>
          </p:spPr>
          <p:txBody>
            <a:bodyPr lIns="0" tIns="0" rIns="0" bIns="0"/>
            <a:lstStyle/>
            <a:p>
              <a:pPr algn="just" eaLnBrk="0" hangingPunct="0"/>
              <a:r>
                <a:rPr lang="en-US" altLang="zh-CN" sz="1600" baseline="-25000">
                  <a:solidFill>
                    <a:srgbClr val="000000"/>
                  </a:solidFill>
                  <a:latin typeface="Times New Roman" pitchFamily="18" charset="0"/>
                </a:rPr>
                <a:t>+0.033</a:t>
              </a:r>
              <a:endParaRPr lang="en-US" altLang="zh-CN" sz="1600" baseline="-25000">
                <a:latin typeface="Times New Roman" pitchFamily="18" charset="0"/>
              </a:endParaRPr>
            </a:p>
          </p:txBody>
        </p:sp>
        <p:sp>
          <p:nvSpPr>
            <p:cNvPr id="120" name="Rectangle 275"/>
            <p:cNvSpPr>
              <a:spLocks noChangeAspect="1" noChangeArrowheads="1"/>
            </p:cNvSpPr>
            <p:nvPr/>
          </p:nvSpPr>
          <p:spPr bwMode="auto">
            <a:xfrm>
              <a:off x="2335" y="3043"/>
              <a:ext cx="1457" cy="286"/>
            </a:xfrm>
            <a:prstGeom prst="rect">
              <a:avLst/>
            </a:prstGeom>
            <a:noFill/>
            <a:ln w="12700">
              <a:noFill/>
              <a:miter lim="800000"/>
              <a:headEnd/>
              <a:tailEnd/>
            </a:ln>
          </p:spPr>
          <p:txBody>
            <a:bodyPr lIns="0" tIns="0" rIns="0" bIns="0"/>
            <a:lstStyle/>
            <a:p>
              <a:pPr algn="just" eaLnBrk="0" hangingPunct="0"/>
              <a:r>
                <a:rPr lang="en-US" altLang="zh-CN" sz="1600" dirty="0">
                  <a:solidFill>
                    <a:srgbClr val="000000"/>
                  </a:solidFill>
                  <a:latin typeface="Times New Roman" pitchFamily="18" charset="0"/>
                </a:rPr>
                <a:t>“T”</a:t>
              </a:r>
              <a:r>
                <a:rPr lang="en-US" altLang="zh-CN" sz="1600" i="1" dirty="0">
                  <a:latin typeface="Times New Roman" pitchFamily="18" charset="0"/>
                  <a:sym typeface="Symbol" pitchFamily="18" charset="2"/>
                </a:rPr>
                <a:t></a:t>
              </a:r>
              <a:r>
                <a:rPr lang="en-US" altLang="zh-CN" sz="1600" dirty="0">
                  <a:latin typeface="Times New Roman" pitchFamily="18" charset="0"/>
                </a:rPr>
                <a:t>25H8 “Z”</a:t>
              </a:r>
            </a:p>
          </p:txBody>
        </p:sp>
      </p:grpSp>
      <p:sp>
        <p:nvSpPr>
          <p:cNvPr id="121" name="Rectangle 2">
            <a:extLst>
              <a:ext uri="{FF2B5EF4-FFF2-40B4-BE49-F238E27FC236}">
                <a16:creationId xmlns:a16="http://schemas.microsoft.com/office/drawing/2014/main" id="{5BD5CFA9-C074-42EB-B703-6B439D54700E}"/>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3334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535219831_115777724.jpg"/>
          <p:cNvPicPr>
            <a:picLocks noGrp="1" noChangeAspect="1"/>
          </p:cNvPicPr>
          <p:nvPr>
            <p:ph idx="1"/>
          </p:nvPr>
        </p:nvPicPr>
        <p:blipFill>
          <a:blip r:embed="rId2"/>
          <a:stretch>
            <a:fillRect/>
          </a:stretch>
        </p:blipFill>
        <p:spPr>
          <a:xfrm>
            <a:off x="1883228" y="1006928"/>
            <a:ext cx="7728857" cy="5796643"/>
          </a:xfrm>
        </p:spPr>
      </p:pic>
      <p:sp>
        <p:nvSpPr>
          <p:cNvPr id="5" name="Rectangle 2">
            <a:extLst>
              <a:ext uri="{FF2B5EF4-FFF2-40B4-BE49-F238E27FC236}">
                <a16:creationId xmlns:a16="http://schemas.microsoft.com/office/drawing/2014/main" id="{2D1F0597-EEBC-4FE2-A75B-C2EF40EB3575}"/>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28487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XXXX.jpg"/>
          <p:cNvPicPr>
            <a:picLocks noGrp="1" noChangeAspect="1"/>
          </p:cNvPicPr>
          <p:nvPr>
            <p:ph idx="1"/>
          </p:nvPr>
        </p:nvPicPr>
        <p:blipFill>
          <a:blip r:embed="rId2"/>
          <a:srcRect r="3031" b="17118"/>
          <a:stretch>
            <a:fillRect/>
          </a:stretch>
        </p:blipFill>
        <p:spPr>
          <a:xfrm>
            <a:off x="1524000" y="1079654"/>
            <a:ext cx="9144000" cy="5357850"/>
          </a:xfrm>
        </p:spPr>
      </p:pic>
      <p:sp>
        <p:nvSpPr>
          <p:cNvPr id="6" name="Rectangle 2">
            <a:extLst>
              <a:ext uri="{FF2B5EF4-FFF2-40B4-BE49-F238E27FC236}">
                <a16:creationId xmlns:a16="http://schemas.microsoft.com/office/drawing/2014/main" id="{756D3930-CD71-407E-8923-112C12C88FC5}"/>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43477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fcaevwehi2i.jpg"/>
          <p:cNvPicPr>
            <a:picLocks noGrp="1" noChangeAspect="1"/>
          </p:cNvPicPr>
          <p:nvPr>
            <p:ph idx="1"/>
          </p:nvPr>
        </p:nvPicPr>
        <p:blipFill>
          <a:blip r:embed="rId2"/>
          <a:srcRect t="3152" r="9199" b="4899"/>
          <a:stretch>
            <a:fillRect/>
          </a:stretch>
        </p:blipFill>
        <p:spPr>
          <a:xfrm>
            <a:off x="1937952" y="944722"/>
            <a:ext cx="8316097" cy="5822437"/>
          </a:xfrm>
        </p:spPr>
      </p:pic>
      <p:sp>
        <p:nvSpPr>
          <p:cNvPr id="5" name="Rectangle 2">
            <a:extLst>
              <a:ext uri="{FF2B5EF4-FFF2-40B4-BE49-F238E27FC236}">
                <a16:creationId xmlns:a16="http://schemas.microsoft.com/office/drawing/2014/main" id="{7A023080-C64F-4B1C-A885-C518B5F0E9E6}"/>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641152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n2jszonwwrj.jpg"/>
          <p:cNvPicPr>
            <a:picLocks noGrp="1" noChangeAspect="1"/>
          </p:cNvPicPr>
          <p:nvPr>
            <p:ph idx="1"/>
          </p:nvPr>
        </p:nvPicPr>
        <p:blipFill>
          <a:blip r:embed="rId2"/>
          <a:stretch>
            <a:fillRect/>
          </a:stretch>
        </p:blipFill>
        <p:spPr>
          <a:xfrm>
            <a:off x="2066330" y="975281"/>
            <a:ext cx="8059340" cy="5572277"/>
          </a:xfrm>
        </p:spPr>
      </p:pic>
      <p:sp>
        <p:nvSpPr>
          <p:cNvPr id="5" name="Rectangle 2">
            <a:extLst>
              <a:ext uri="{FF2B5EF4-FFF2-40B4-BE49-F238E27FC236}">
                <a16:creationId xmlns:a16="http://schemas.microsoft.com/office/drawing/2014/main" id="{098FE78B-D924-4A6C-AC79-5FC463441B9F}"/>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55533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8" name="Object 4"/>
          <p:cNvGraphicFramePr>
            <a:graphicFrameLocks noGrp="1" noChangeAspect="1"/>
          </p:cNvGraphicFramePr>
          <p:nvPr>
            <p:ph sz="half" idx="2"/>
            <p:extLst>
              <p:ext uri="{D42A27DB-BD31-4B8C-83A1-F6EECF244321}">
                <p14:modId xmlns:p14="http://schemas.microsoft.com/office/powerpoint/2010/main" val="1030967280"/>
              </p:ext>
            </p:extLst>
          </p:nvPr>
        </p:nvGraphicFramePr>
        <p:xfrm>
          <a:off x="6533350" y="941743"/>
          <a:ext cx="5069285" cy="5473584"/>
        </p:xfrm>
        <a:graphic>
          <a:graphicData uri="http://schemas.openxmlformats.org/presentationml/2006/ole">
            <mc:AlternateContent xmlns:mc="http://schemas.openxmlformats.org/markup-compatibility/2006">
              <mc:Choice xmlns:v="urn:schemas-microsoft-com:vml" Requires="v">
                <p:oleObj r:id="rId2" imgW="2066925" imgH="2190750" progId="MSPhotoEd.3">
                  <p:embed/>
                </p:oleObj>
              </mc:Choice>
              <mc:Fallback>
                <p:oleObj r:id="rId2" imgW="2066925" imgH="2190750" progId="MSPhotoEd.3">
                  <p:embed/>
                  <p:pic>
                    <p:nvPicPr>
                      <p:cNvPr id="307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350" y="941743"/>
                        <a:ext cx="5069285" cy="5473584"/>
                      </a:xfrm>
                      <a:prstGeom prst="rect">
                        <a:avLst/>
                      </a:prstGeom>
                      <a:noFill/>
                      <a:ln w="9525" cap="flat" cmpd="sng">
                        <a:solidFill>
                          <a:schemeClr val="bg1"/>
                        </a:solidFill>
                        <a:miter lim="800000"/>
                        <a:headEnd/>
                        <a:tailEnd/>
                      </a:ln>
                      <a:effectLst/>
                    </p:spPr>
                  </p:pic>
                </p:oleObj>
              </mc:Fallback>
            </mc:AlternateContent>
          </a:graphicData>
        </a:graphic>
      </p:graphicFrame>
      <p:sp>
        <p:nvSpPr>
          <p:cNvPr id="4098" name="Rectangle 2"/>
          <p:cNvSpPr>
            <a:spLocks noGrp="1" noChangeArrowheads="1"/>
          </p:cNvSpPr>
          <p:nvPr>
            <p:ph type="title"/>
          </p:nvPr>
        </p:nvSpPr>
        <p:spPr>
          <a:xfrm>
            <a:off x="247206" y="770646"/>
            <a:ext cx="7467600" cy="838200"/>
          </a:xfrm>
        </p:spPr>
        <p:txBody>
          <a:bodyPr>
            <a:normAutofit/>
          </a:bodyPr>
          <a:lstStyle/>
          <a:p>
            <a:pPr algn="l" eaLnBrk="1" hangingPunct="1">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1.1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误收和误废</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4099" name="Rectangle 3"/>
          <p:cNvSpPr>
            <a:spLocks noGrp="1" noChangeArrowheads="1"/>
          </p:cNvSpPr>
          <p:nvPr>
            <p:ph type="body" sz="half" idx="1"/>
          </p:nvPr>
        </p:nvSpPr>
        <p:spPr>
          <a:xfrm>
            <a:off x="392505" y="1604682"/>
            <a:ext cx="5524819" cy="4419600"/>
          </a:xfrm>
          <a:noFill/>
        </p:spPr>
        <p:txBody>
          <a:bodyPr>
            <a:normAutofit fontScale="92500"/>
          </a:bodyPr>
          <a:lstStyle/>
          <a:p>
            <a:pPr marL="0" indent="0" algn="just" eaLnBrk="1" hangingPunct="1">
              <a:lnSpc>
                <a:spcPct val="150000"/>
              </a:lnSpc>
              <a:buNone/>
              <a:defRPr/>
            </a:pPr>
            <a:r>
              <a:rPr lang="zh-CN" altLang="zh-CN" sz="3000" b="1" dirty="0">
                <a:solidFill>
                  <a:srgbClr val="FF0000"/>
                </a:solidFill>
                <a:effectLst>
                  <a:outerShdw blurRad="38100" dist="38100" dir="2700000" algn="tl">
                    <a:srgbClr val="FFFFFF"/>
                  </a:outerShdw>
                </a:effectLst>
                <a:latin typeface="宋体" panose="02010600030101010101" pitchFamily="2" charset="-122"/>
              </a:rPr>
              <a:t>考虑测量误差的影响 </a:t>
            </a:r>
          </a:p>
          <a:p>
            <a:pPr algn="just"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FFFFFF"/>
                  </a:outerShdw>
                </a:effectLst>
                <a:latin typeface="宋体" panose="02010600030101010101" pitchFamily="2" charset="-122"/>
              </a:rPr>
              <a:t>因误收而扩大的公差称为</a:t>
            </a:r>
            <a:r>
              <a:rPr lang="zh-CN" altLang="zh-CN" sz="2400" b="1" dirty="0">
                <a:solidFill>
                  <a:srgbClr val="FF0000"/>
                </a:solidFill>
                <a:effectLst>
                  <a:outerShdw blurRad="38100" dist="38100" dir="2700000" algn="tl">
                    <a:srgbClr val="000000"/>
                  </a:outerShdw>
                </a:effectLst>
                <a:latin typeface="宋体" panose="02010600030101010101" pitchFamily="2" charset="-122"/>
              </a:rPr>
              <a:t>保证公差</a:t>
            </a:r>
            <a:r>
              <a:rPr lang="zh-CN" altLang="zh-CN" sz="2400" b="1" dirty="0">
                <a:effectLst>
                  <a:outerShdw blurRad="38100" dist="38100" dir="2700000" algn="tl">
                    <a:srgbClr val="FFFFFF"/>
                  </a:outerShdw>
                </a:effectLst>
                <a:latin typeface="宋体" panose="02010600030101010101" pitchFamily="2" charset="-122"/>
              </a:rPr>
              <a:t>(</a:t>
            </a:r>
            <a:r>
              <a:rPr lang="zh-CN" altLang="zh-CN" sz="2400" b="1" dirty="0">
                <a:effectLst>
                  <a:outerShdw blurRad="38100" dist="38100" dir="2700000" algn="tl">
                    <a:srgbClr val="FFFFFF"/>
                  </a:outerShdw>
                </a:effectLst>
                <a:latin typeface="Tahoma" panose="020B0604030504040204" pitchFamily="34" charset="0"/>
              </a:rPr>
              <a:t>21</a:t>
            </a:r>
            <a:r>
              <a:rPr lang="zh-CN" altLang="zh-CN" sz="2400" b="1" dirty="0">
                <a:effectLst>
                  <a:outerShdw blurRad="38100" dist="38100" dir="2700000" algn="tl">
                    <a:srgbClr val="FFFFFF"/>
                  </a:outerShdw>
                </a:effectLst>
                <a:latin typeface="宋体" panose="02010600030101010101" pitchFamily="2" charset="-122"/>
              </a:rPr>
              <a:t>μm) 而因误废缩小的公差称为</a:t>
            </a:r>
            <a:r>
              <a:rPr lang="zh-CN" altLang="zh-CN" sz="2400" b="1" dirty="0">
                <a:solidFill>
                  <a:srgbClr val="FF0000"/>
                </a:solidFill>
                <a:effectLst>
                  <a:outerShdw blurRad="38100" dist="38100" dir="2700000" algn="tl">
                    <a:srgbClr val="000000"/>
                  </a:outerShdw>
                </a:effectLst>
                <a:latin typeface="宋体" panose="02010600030101010101" pitchFamily="2" charset="-122"/>
              </a:rPr>
              <a:t>生产公差</a:t>
            </a:r>
            <a:r>
              <a:rPr lang="zh-CN" altLang="zh-CN" sz="2400" b="1" dirty="0">
                <a:effectLst>
                  <a:outerShdw blurRad="38100" dist="38100" dir="2700000" algn="tl">
                    <a:srgbClr val="FFFFFF"/>
                  </a:outerShdw>
                </a:effectLst>
                <a:latin typeface="宋体" panose="02010600030101010101" pitchFamily="2" charset="-122"/>
              </a:rPr>
              <a:t>(</a:t>
            </a:r>
            <a:r>
              <a:rPr lang="zh-CN" altLang="zh-CN" sz="2400" b="1" dirty="0">
                <a:effectLst>
                  <a:outerShdw blurRad="38100" dist="38100" dir="2700000" algn="tl">
                    <a:srgbClr val="FFFFFF"/>
                  </a:outerShdw>
                </a:effectLst>
                <a:latin typeface="Tahoma" panose="020B0604030504040204" pitchFamily="34" charset="0"/>
              </a:rPr>
              <a:t>5</a:t>
            </a:r>
            <a:r>
              <a:rPr lang="zh-CN" altLang="zh-CN" sz="2400" b="1" dirty="0">
                <a:effectLst>
                  <a:outerShdw blurRad="38100" dist="38100" dir="2700000" algn="tl">
                    <a:srgbClr val="FFFFFF"/>
                  </a:outerShdw>
                </a:effectLst>
                <a:latin typeface="宋体" panose="02010600030101010101" pitchFamily="2" charset="-122"/>
              </a:rPr>
              <a:t>μm)。</a:t>
            </a:r>
          </a:p>
          <a:p>
            <a:pPr algn="just" eaLnBrk="1" hangingPunct="1">
              <a:lnSpc>
                <a:spcPct val="150000"/>
              </a:lnSpc>
              <a:buFont typeface="Wingdings" panose="05000000000000000000" pitchFamily="2" charset="2"/>
              <a:buChar char="ü"/>
              <a:defRPr/>
            </a:pPr>
            <a:r>
              <a:rPr lang="zh-CN" altLang="zh-CN" sz="2400" b="1" dirty="0">
                <a:effectLst>
                  <a:outerShdw blurRad="38100" dist="38100" dir="2700000" algn="tl">
                    <a:srgbClr val="FFFFFF"/>
                  </a:outerShdw>
                </a:effectLst>
                <a:latin typeface="宋体" panose="02010600030101010101" pitchFamily="2" charset="-122"/>
              </a:rPr>
              <a:t>误收会影响产品质量，误废会造成经济损失，为防止误收并控制误废率，更好地保证产品质量和降低生产成本，必须正确地确定验收极限和选择计量器具。</a:t>
            </a:r>
          </a:p>
        </p:txBody>
      </p:sp>
      <p:sp>
        <p:nvSpPr>
          <p:cNvPr id="2" name="矩形 1">
            <a:extLst>
              <a:ext uri="{FF2B5EF4-FFF2-40B4-BE49-F238E27FC236}">
                <a16:creationId xmlns:a16="http://schemas.microsoft.com/office/drawing/2014/main" id="{E8531CD9-6349-4325-9925-CFABCCB6B4FE}"/>
              </a:ext>
            </a:extLst>
          </p:cNvPr>
          <p:cNvSpPr/>
          <p:nvPr/>
        </p:nvSpPr>
        <p:spPr>
          <a:xfrm>
            <a:off x="8352723" y="2125103"/>
            <a:ext cx="965448" cy="247955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7195BBD-193A-491F-BC77-48BEBD2148DE}"/>
              </a:ext>
            </a:extLst>
          </p:cNvPr>
          <p:cNvSpPr/>
          <p:nvPr/>
        </p:nvSpPr>
        <p:spPr>
          <a:xfrm>
            <a:off x="8352723" y="2942820"/>
            <a:ext cx="965448" cy="867180"/>
          </a:xfrm>
          <a:prstGeom prst="rect">
            <a:avLst/>
          </a:prstGeom>
          <a:solidFill>
            <a:srgbClr val="92D050">
              <a:alpha val="2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a:extLst>
              <a:ext uri="{FF2B5EF4-FFF2-40B4-BE49-F238E27FC236}">
                <a16:creationId xmlns:a16="http://schemas.microsoft.com/office/drawing/2014/main" id="{B26A58EE-1425-435C-A293-FCAA652E0A93}"/>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2492763415"/>
      </p:ext>
    </p:extLst>
  </p:cSld>
  <p:clrMapOvr>
    <a:masterClrMapping/>
  </p:clrMapOvr>
  <mc:AlternateContent xmlns:mc="http://schemas.openxmlformats.org/markup-compatibility/2006" xmlns:p14="http://schemas.microsoft.com/office/powerpoint/2010/main">
    <mc:Choice Requires="p14">
      <p:transition spd="slow" p14:dur="2000" advTm="4016"/>
    </mc:Choice>
    <mc:Fallback xmlns="">
      <p:transition spd="slow" advTm="401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sx0no52t0w.jpg"/>
          <p:cNvPicPr>
            <a:picLocks noGrp="1" noChangeAspect="1"/>
          </p:cNvPicPr>
          <p:nvPr>
            <p:ph idx="1"/>
          </p:nvPr>
        </p:nvPicPr>
        <p:blipFill>
          <a:blip r:embed="rId2"/>
          <a:stretch>
            <a:fillRect/>
          </a:stretch>
        </p:blipFill>
        <p:spPr>
          <a:xfrm>
            <a:off x="2109579" y="1008087"/>
            <a:ext cx="7972843" cy="5512472"/>
          </a:xfrm>
        </p:spPr>
      </p:pic>
      <p:sp>
        <p:nvSpPr>
          <p:cNvPr id="5" name="Rectangle 2">
            <a:extLst>
              <a:ext uri="{FF2B5EF4-FFF2-40B4-BE49-F238E27FC236}">
                <a16:creationId xmlns:a16="http://schemas.microsoft.com/office/drawing/2014/main" id="{54C76C88-3152-483E-9567-841DE8D5E973}"/>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92106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owcutawemom.jpg"/>
          <p:cNvPicPr>
            <a:picLocks noGrp="1" noChangeAspect="1"/>
          </p:cNvPicPr>
          <p:nvPr>
            <p:ph idx="1"/>
          </p:nvPr>
        </p:nvPicPr>
        <p:blipFill>
          <a:blip r:embed="rId2"/>
          <a:stretch>
            <a:fillRect/>
          </a:stretch>
        </p:blipFill>
        <p:spPr>
          <a:xfrm>
            <a:off x="1959955" y="960169"/>
            <a:ext cx="8272091" cy="5719375"/>
          </a:xfrm>
        </p:spPr>
      </p:pic>
      <p:sp>
        <p:nvSpPr>
          <p:cNvPr id="5" name="Rectangle 2">
            <a:extLst>
              <a:ext uri="{FF2B5EF4-FFF2-40B4-BE49-F238E27FC236}">
                <a16:creationId xmlns:a16="http://schemas.microsoft.com/office/drawing/2014/main" id="{83EA6F84-CE02-4B63-A51B-453866EA07E9}"/>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269764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marL="0" indent="0" algn="ctr">
              <a:buNone/>
            </a:pPr>
            <a:r>
              <a:rPr lang="zh-CN" altLang="en-US" sz="4000" dirty="0"/>
              <a:t>不全形塞规</a:t>
            </a:r>
            <a:endParaRPr lang="en-US" altLang="zh-CN" sz="4000" dirty="0"/>
          </a:p>
          <a:p>
            <a:r>
              <a:rPr lang="zh-CN" altLang="en-US" dirty="0"/>
              <a:t>其测量面仅仅保留圆柱面的一部分。</a:t>
            </a:r>
            <a:endParaRPr lang="en-US" altLang="zh-CN" dirty="0"/>
          </a:p>
          <a:p>
            <a:r>
              <a:rPr lang="zh-CN" altLang="en-US" dirty="0"/>
              <a:t>用于检测直径为</a:t>
            </a:r>
            <a:r>
              <a:rPr lang="en-US" altLang="zh-CN" dirty="0"/>
              <a:t>70~100mm</a:t>
            </a:r>
            <a:r>
              <a:rPr lang="zh-CN" altLang="en-US" dirty="0"/>
              <a:t>尺寸较大的孔。为了减轻塞规的重量，便于操作，所以采用不完全圆柱面，而且做成单头，每个手柄只装一个侧头。</a:t>
            </a:r>
            <a:endParaRPr lang="en-US" altLang="zh-CN" dirty="0"/>
          </a:p>
          <a:p>
            <a:pPr marL="0" indent="0">
              <a:buNone/>
            </a:pPr>
            <a:r>
              <a:rPr lang="zh-CN" altLang="en-US" dirty="0"/>
              <a:t> </a:t>
            </a:r>
          </a:p>
          <a:p>
            <a:endParaRPr lang="zh-CN" altLang="en-US" dirty="0"/>
          </a:p>
        </p:txBody>
      </p:sp>
      <p:sp>
        <p:nvSpPr>
          <p:cNvPr id="4" name="Rectangle 2">
            <a:extLst>
              <a:ext uri="{FF2B5EF4-FFF2-40B4-BE49-F238E27FC236}">
                <a16:creationId xmlns:a16="http://schemas.microsoft.com/office/drawing/2014/main" id="{64DEBA0D-84FE-4ED8-BFA6-04FFC758EC6B}"/>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3538276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396247948522_4.jpg"/>
          <p:cNvPicPr>
            <a:picLocks noGrp="1" noChangeAspect="1"/>
          </p:cNvPicPr>
          <p:nvPr>
            <p:ph idx="1"/>
          </p:nvPr>
        </p:nvPicPr>
        <p:blipFill>
          <a:blip r:embed="rId2"/>
          <a:srcRect t="16522" r="-1739" b="19130"/>
          <a:stretch>
            <a:fillRect/>
          </a:stretch>
        </p:blipFill>
        <p:spPr>
          <a:xfrm>
            <a:off x="1524000" y="928646"/>
            <a:ext cx="9374754" cy="5929354"/>
          </a:xfrm>
        </p:spPr>
      </p:pic>
      <p:sp>
        <p:nvSpPr>
          <p:cNvPr id="5" name="Rectangle 2">
            <a:extLst>
              <a:ext uri="{FF2B5EF4-FFF2-40B4-BE49-F238E27FC236}">
                <a16:creationId xmlns:a16="http://schemas.microsoft.com/office/drawing/2014/main" id="{F443249F-C99C-4C41-9098-D2BCE7F7EDD7}"/>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23267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6143620"/>
            <a:ext cx="9144000" cy="714380"/>
          </a:xfrm>
        </p:spPr>
        <p:txBody>
          <a:bodyPr>
            <a:normAutofit fontScale="47500" lnSpcReduction="20000"/>
          </a:bodyPr>
          <a:lstStyle/>
          <a:p>
            <a:pPr algn="ctr"/>
            <a:r>
              <a:rPr lang="en-US" altLang="zh-CN" dirty="0"/>
              <a:t> </a:t>
            </a:r>
            <a:r>
              <a:rPr lang="zh-CN" altLang="en-US" dirty="0"/>
              <a:t>常用孔用塞规的结构形式</a:t>
            </a:r>
          </a:p>
          <a:p>
            <a:r>
              <a:rPr lang="en-US" dirty="0"/>
              <a:t>A</a:t>
            </a:r>
            <a:r>
              <a:rPr lang="zh-CN" altLang="en-US" dirty="0"/>
              <a:t>）锥柄圆柱塞规</a:t>
            </a:r>
            <a:r>
              <a:rPr lang="en-US" dirty="0"/>
              <a:t>    b</a:t>
            </a:r>
            <a:r>
              <a:rPr lang="zh-CN" altLang="en-US" dirty="0"/>
              <a:t>）单头非全形塞规</a:t>
            </a:r>
            <a:r>
              <a:rPr lang="en-US" dirty="0"/>
              <a:t>      c</a:t>
            </a:r>
            <a:r>
              <a:rPr lang="zh-CN" altLang="en-US" dirty="0"/>
              <a:t>）片形塞规</a:t>
            </a:r>
            <a:r>
              <a:rPr lang="en-US" dirty="0"/>
              <a:t>      d</a:t>
            </a:r>
            <a:r>
              <a:rPr lang="zh-CN" altLang="en-US" dirty="0"/>
              <a:t>）球端杆规</a:t>
            </a:r>
          </a:p>
          <a:p>
            <a:endParaRPr lang="zh-CN" altLang="en-US" dirty="0"/>
          </a:p>
        </p:txBody>
      </p:sp>
      <p:pic>
        <p:nvPicPr>
          <p:cNvPr id="1026" name="Picture 2" descr="4-6"/>
          <p:cNvPicPr>
            <a:picLocks noChangeAspect="1" noChangeArrowheads="1"/>
          </p:cNvPicPr>
          <p:nvPr/>
        </p:nvPicPr>
        <p:blipFill>
          <a:blip r:embed="rId2"/>
          <a:srcRect/>
          <a:stretch>
            <a:fillRect/>
          </a:stretch>
        </p:blipFill>
        <p:spPr bwMode="auto">
          <a:xfrm>
            <a:off x="1654628" y="108865"/>
            <a:ext cx="9144000" cy="6000768"/>
          </a:xfrm>
          <a:prstGeom prst="rect">
            <a:avLst/>
          </a:prstGeom>
          <a:noFill/>
          <a:ln w="9525">
            <a:noFill/>
            <a:miter lim="800000"/>
            <a:headEnd/>
            <a:tailEnd/>
          </a:ln>
        </p:spPr>
      </p:pic>
      <p:sp>
        <p:nvSpPr>
          <p:cNvPr id="5" name="Rectangle 2">
            <a:extLst>
              <a:ext uri="{FF2B5EF4-FFF2-40B4-BE49-F238E27FC236}">
                <a16:creationId xmlns:a16="http://schemas.microsoft.com/office/drawing/2014/main" id="{322B7FB8-CFA5-4D27-A7CA-09F355787B41}"/>
              </a:ext>
            </a:extLst>
          </p:cNvPr>
          <p:cNvSpPr txBox="1">
            <a:spLocks noChangeArrowheads="1"/>
          </p:cNvSpPr>
          <p:nvPr/>
        </p:nvSpPr>
        <p:spPr>
          <a:xfrm>
            <a:off x="819727" y="108865"/>
            <a:ext cx="4938816"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2 </a:t>
            </a:r>
            <a:r>
              <a:rPr lang="zh-CN" altLang="en-US" sz="3200" b="1" kern="0" dirty="0">
                <a:solidFill>
                  <a:schemeClr val="tx2"/>
                </a:solidFill>
              </a:rPr>
              <a:t>用光滑极限量规检验</a:t>
            </a:r>
          </a:p>
        </p:txBody>
      </p:sp>
    </p:spTree>
    <p:extLst>
      <p:ext uri="{BB962C8B-B14F-4D97-AF65-F5344CB8AC3E}">
        <p14:creationId xmlns:p14="http://schemas.microsoft.com/office/powerpoint/2010/main" val="1160996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8958199">
            <a:off x="10948234" y="2345971"/>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2" name="图片 11">
            <a:extLst>
              <a:ext uri="{FF2B5EF4-FFF2-40B4-BE49-F238E27FC236}">
                <a16:creationId xmlns:a16="http://schemas.microsoft.com/office/drawing/2014/main" id="{3EE0F365-9706-42AD-A5AA-C7B0B2B3749C}"/>
              </a:ext>
            </a:extLst>
          </p:cNvPr>
          <p:cNvPicPr>
            <a:picLocks noChangeAspect="1"/>
          </p:cNvPicPr>
          <p:nvPr/>
        </p:nvPicPr>
        <p:blipFill>
          <a:blip r:embed="rId3"/>
          <a:stretch>
            <a:fillRect/>
          </a:stretch>
        </p:blipFill>
        <p:spPr>
          <a:xfrm>
            <a:off x="0" y="-25713"/>
            <a:ext cx="12192000" cy="2273085"/>
          </a:xfrm>
          <a:prstGeom prst="rect">
            <a:avLst/>
          </a:prstGeom>
        </p:spPr>
      </p:pic>
      <p:sp>
        <p:nvSpPr>
          <p:cNvPr id="13" name="Rectangle 5">
            <a:extLst>
              <a:ext uri="{FF2B5EF4-FFF2-40B4-BE49-F238E27FC236}">
                <a16:creationId xmlns:a16="http://schemas.microsoft.com/office/drawing/2014/main" id="{C1AB420E-8503-4EAA-978D-EDD7612064B1}"/>
              </a:ext>
            </a:extLst>
          </p:cNvPr>
          <p:cNvSpPr txBox="1">
            <a:spLocks noChangeArrowheads="1"/>
          </p:cNvSpPr>
          <p:nvPr/>
        </p:nvSpPr>
        <p:spPr>
          <a:xfrm>
            <a:off x="265611" y="396284"/>
            <a:ext cx="11558663" cy="2101850"/>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2pPr>
            <a:lvl3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3pPr>
            <a:lvl4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4pPr>
            <a:lvl5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5pPr>
            <a:lvl6pPr marL="457200" algn="l" rtl="0" eaLnBrk="0" fontAlgn="base" hangingPunct="0">
              <a:spcBef>
                <a:spcPct val="0"/>
              </a:spcBef>
              <a:spcAft>
                <a:spcPct val="0"/>
              </a:spcAft>
              <a:defRPr sz="3200" b="1">
                <a:solidFill>
                  <a:schemeClr val="tx2"/>
                </a:solidFill>
                <a:latin typeface="华文中宋" pitchFamily="2" charset="-122"/>
                <a:ea typeface="华文中宋" pitchFamily="2" charset="-122"/>
              </a:defRPr>
            </a:lvl6pPr>
            <a:lvl7pPr marL="914400" algn="l" rtl="0" eaLnBrk="0" fontAlgn="base" hangingPunct="0">
              <a:spcBef>
                <a:spcPct val="0"/>
              </a:spcBef>
              <a:spcAft>
                <a:spcPct val="0"/>
              </a:spcAft>
              <a:defRPr sz="3200" b="1">
                <a:solidFill>
                  <a:schemeClr val="tx2"/>
                </a:solidFill>
                <a:latin typeface="华文中宋" pitchFamily="2" charset="-122"/>
                <a:ea typeface="华文中宋" pitchFamily="2" charset="-122"/>
              </a:defRPr>
            </a:lvl7pPr>
            <a:lvl8pPr marL="1371600" algn="l" rtl="0" eaLnBrk="0" fontAlgn="base" hangingPunct="0">
              <a:spcBef>
                <a:spcPct val="0"/>
              </a:spcBef>
              <a:spcAft>
                <a:spcPct val="0"/>
              </a:spcAft>
              <a:defRPr sz="3200" b="1">
                <a:solidFill>
                  <a:schemeClr val="tx2"/>
                </a:solidFill>
                <a:latin typeface="华文中宋" pitchFamily="2" charset="-122"/>
                <a:ea typeface="华文中宋" pitchFamily="2" charset="-122"/>
              </a:defRPr>
            </a:lvl8pPr>
            <a:lvl9pPr marL="1828800" algn="l" rtl="0" eaLnBrk="0" fontAlgn="base" hangingPunct="0">
              <a:spcBef>
                <a:spcPct val="0"/>
              </a:spcBef>
              <a:spcAft>
                <a:spcPct val="0"/>
              </a:spcAft>
              <a:defRPr sz="3200" b="1">
                <a:solidFill>
                  <a:schemeClr val="tx2"/>
                </a:solidFill>
                <a:latin typeface="华文中宋" pitchFamily="2" charset="-122"/>
                <a:ea typeface="华文中宋" pitchFamily="2" charset="-122"/>
              </a:defRPr>
            </a:lvl9pPr>
          </a:lstStyle>
          <a:p>
            <a:pPr>
              <a:lnSpc>
                <a:spcPct val="150000"/>
              </a:lnSpc>
            </a:pPr>
            <a:r>
              <a:rPr lang="zh-CN" altLang="en-US" sz="5400" kern="0" dirty="0">
                <a:solidFill>
                  <a:srgbClr val="C00000"/>
                </a:solidFill>
                <a:latin typeface="Times New Roman" panose="02020603050405020304" pitchFamily="18" charset="0"/>
                <a:ea typeface="黑体" panose="02010609060101010101" pitchFamily="49" charset="-122"/>
              </a:rPr>
              <a:t>互换性与技术测量</a:t>
            </a:r>
            <a:endParaRPr lang="en-US" altLang="zh-CN" sz="5400" kern="0" dirty="0">
              <a:solidFill>
                <a:srgbClr val="C00000"/>
              </a:solidFill>
              <a:latin typeface="Times New Roman" panose="02020603050405020304" pitchFamily="18" charset="0"/>
              <a:ea typeface="黑体" panose="02010609060101010101" pitchFamily="49" charset="-122"/>
            </a:endParaRPr>
          </a:p>
          <a:p>
            <a:pPr>
              <a:lnSpc>
                <a:spcPct val="150000"/>
              </a:lnSpc>
            </a:pPr>
            <a:endParaRPr lang="en-US" altLang="zh-CN" sz="1800" kern="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4000" kern="0" dirty="0">
                <a:solidFill>
                  <a:srgbClr val="C00000"/>
                </a:solidFill>
                <a:latin typeface="Times New Roman" panose="02020603050405020304" pitchFamily="18" charset="0"/>
                <a:cs typeface="Times New Roman" panose="02020603050405020304" pitchFamily="18" charset="0"/>
              </a:rPr>
              <a:t>Interchangeability and Technical Measurement</a:t>
            </a:r>
            <a:r>
              <a:rPr lang="en-US" altLang="zh-CN" sz="4000" kern="0" dirty="0">
                <a:solidFill>
                  <a:srgbClr val="C00000"/>
                </a:solidFill>
              </a:rPr>
              <a:t> </a:t>
            </a:r>
            <a:endParaRPr lang="zh-CN" altLang="en-US" sz="4000" kern="0" dirty="0">
              <a:solidFill>
                <a:srgbClr val="C00000"/>
              </a:solidFill>
            </a:endParaRPr>
          </a:p>
        </p:txBody>
      </p:sp>
      <p:sp>
        <p:nvSpPr>
          <p:cNvPr id="8" name="Text Box 5">
            <a:extLst>
              <a:ext uri="{FF2B5EF4-FFF2-40B4-BE49-F238E27FC236}">
                <a16:creationId xmlns:a16="http://schemas.microsoft.com/office/drawing/2014/main" id="{F421844A-E017-4137-812F-B131C6196BC1}"/>
              </a:ext>
            </a:extLst>
          </p:cNvPr>
          <p:cNvSpPr txBox="1">
            <a:spLocks noChangeArrowheads="1"/>
          </p:cNvSpPr>
          <p:nvPr/>
        </p:nvSpPr>
        <p:spPr bwMode="auto">
          <a:xfrm>
            <a:off x="1872495" y="3760713"/>
            <a:ext cx="8692136" cy="188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FontTx/>
              <a:buNone/>
            </a:pPr>
            <a:r>
              <a:rPr lang="zh-CN" altLang="en-US" sz="8800" b="1" dirty="0">
                <a:solidFill>
                  <a:srgbClr val="333399"/>
                </a:solidFill>
                <a:latin typeface="华文中宋" panose="02010600040101010101" pitchFamily="2" charset="-122"/>
                <a:ea typeface="华文中宋" panose="02010600040101010101" pitchFamily="2" charset="-122"/>
                <a:sym typeface="Symbol" panose="05050102010706020507" pitchFamily="18" charset="2"/>
              </a:rPr>
              <a:t>谢谢！</a:t>
            </a:r>
            <a:endParaRPr lang="en-US" sz="8800" b="1" dirty="0">
              <a:solidFill>
                <a:srgbClr val="333399"/>
              </a:solidFill>
              <a:latin typeface="华文中宋" panose="02010600040101010101" pitchFamily="2" charset="-122"/>
              <a:ea typeface="华文中宋" panose="02010600040101010101" pitchFamily="2" charset="-122"/>
              <a:sym typeface="Symbol" panose="05050102010706020507" pitchFamily="18" charset="2"/>
            </a:endParaRPr>
          </a:p>
        </p:txBody>
      </p:sp>
    </p:spTree>
    <p:extLst>
      <p:ext uri="{BB962C8B-B14F-4D97-AF65-F5344CB8AC3E}">
        <p14:creationId xmlns:p14="http://schemas.microsoft.com/office/powerpoint/2010/main" val="3142390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half" idx="1"/>
          </p:nvPr>
        </p:nvSpPr>
        <p:spPr>
          <a:xfrm>
            <a:off x="-87085" y="1565190"/>
            <a:ext cx="11625942" cy="2998600"/>
          </a:xfrm>
          <a:noFill/>
        </p:spPr>
        <p:txBody>
          <a:bodyPr>
            <a:normAutofit fontScale="92500" lnSpcReduction="20000"/>
          </a:bodyPr>
          <a:lstStyle/>
          <a:p>
            <a:pPr eaLnBrk="1" hangingPunct="1">
              <a:lnSpc>
                <a:spcPct val="150000"/>
              </a:lnSpc>
              <a:buFontTx/>
              <a:buNone/>
              <a:defRPr/>
            </a:pPr>
            <a:r>
              <a:rPr lang="zh-CN" altLang="zh-CN" sz="2000" b="1" dirty="0">
                <a:effectLst>
                  <a:outerShdw blurRad="38100" dist="38100" dir="2700000" algn="tl">
                    <a:srgbClr val="FFFFFF"/>
                  </a:outerShdw>
                </a:effectLst>
                <a:latin typeface="Tahoma" panose="020B0604030504040204" pitchFamily="34" charset="0"/>
              </a:rPr>
              <a:t> </a:t>
            </a:r>
            <a:r>
              <a:rPr lang="zh-CN" altLang="en-US" sz="2000" b="1" dirty="0">
                <a:effectLst>
                  <a:outerShdw blurRad="38100" dist="38100" dir="2700000" algn="tl">
                    <a:srgbClr val="FFFFFF"/>
                  </a:outerShdw>
                </a:effectLst>
                <a:latin typeface="Tahoma" panose="020B0604030504040204" pitchFamily="34" charset="0"/>
              </a:rPr>
              <a:t>        </a:t>
            </a:r>
            <a:r>
              <a:rPr lang="zh-CN" altLang="zh-CN" sz="2400" b="1" dirty="0">
                <a:effectLst>
                  <a:outerShdw blurRad="38100" dist="38100" dir="2700000" algn="tl">
                    <a:srgbClr val="FFFFFF"/>
                  </a:outerShdw>
                </a:effectLst>
                <a:latin typeface="Tahoma" panose="020B0604030504040204" pitchFamily="34" charset="0"/>
              </a:rPr>
              <a:t>检验工件尺寸时判断合格与否的尺寸界限 。</a:t>
            </a:r>
            <a:endParaRPr lang="en-US" altLang="zh-CN" sz="2400" b="1" dirty="0">
              <a:effectLst>
                <a:outerShdw blurRad="38100" dist="38100" dir="2700000" algn="tl">
                  <a:srgbClr val="FFFFFF"/>
                </a:outerShdw>
              </a:effectLst>
              <a:latin typeface="Tahoma" panose="020B0604030504040204" pitchFamily="34" charset="0"/>
            </a:endParaRPr>
          </a:p>
          <a:p>
            <a:pPr eaLnBrk="1" hangingPunct="1">
              <a:lnSpc>
                <a:spcPct val="150000"/>
              </a:lnSpc>
              <a:buFontTx/>
              <a:buNone/>
              <a:defRPr/>
            </a:pPr>
            <a:r>
              <a:rPr lang="en-US" altLang="zh-CN" sz="2400" b="1" dirty="0">
                <a:effectLst>
                  <a:outerShdw blurRad="38100" dist="38100" dir="2700000" algn="tl">
                    <a:srgbClr val="FFFFFF"/>
                  </a:outerShdw>
                </a:effectLst>
                <a:latin typeface="Tahoma" panose="020B0604030504040204" pitchFamily="34" charset="0"/>
              </a:rPr>
              <a:t>       </a:t>
            </a:r>
            <a:r>
              <a:rPr lang="zh-CN" altLang="zh-CN" sz="2400" b="1" dirty="0">
                <a:effectLst>
                  <a:outerShdw blurRad="38100" dist="38100" dir="2700000" algn="tl">
                    <a:srgbClr val="FFFFFF"/>
                  </a:outerShdw>
                </a:effectLst>
                <a:latin typeface="Tahoma" panose="020B0604030504040204" pitchFamily="34" charset="0"/>
              </a:rPr>
              <a:t>验收方案：</a:t>
            </a:r>
          </a:p>
          <a:p>
            <a:pPr eaLnBrk="1" hangingPunct="1">
              <a:lnSpc>
                <a:spcPct val="150000"/>
              </a:lnSpc>
              <a:buFontTx/>
              <a:buNone/>
              <a:defRPr/>
            </a:pPr>
            <a:r>
              <a:rPr lang="en-US" altLang="zh-CN" sz="2400" b="1" dirty="0">
                <a:effectLst>
                  <a:outerShdw blurRad="38100" dist="38100" dir="2700000" algn="tl">
                    <a:srgbClr val="FFFFFF"/>
                  </a:outerShdw>
                </a:effectLst>
                <a:latin typeface="Tahoma" panose="020B0604030504040204" pitchFamily="34" charset="0"/>
              </a:rPr>
              <a:t>       </a:t>
            </a:r>
            <a:r>
              <a:rPr lang="zh-CN" altLang="zh-CN" sz="2400" b="1" dirty="0">
                <a:effectLst>
                  <a:outerShdw blurRad="38100" dist="38100" dir="2700000" algn="tl">
                    <a:srgbClr val="FFFFFF"/>
                  </a:outerShdw>
                </a:effectLst>
                <a:latin typeface="Tahoma" panose="020B0604030504040204" pitchFamily="34" charset="0"/>
              </a:rPr>
              <a:t> </a:t>
            </a:r>
            <a:r>
              <a:rPr lang="zh-CN" altLang="zh-CN" sz="2400" b="1" dirty="0">
                <a:solidFill>
                  <a:srgbClr val="FF0000"/>
                </a:solidFill>
                <a:effectLst>
                  <a:outerShdw blurRad="38100" dist="38100" dir="2700000" algn="tl">
                    <a:srgbClr val="000000"/>
                  </a:outerShdw>
                </a:effectLst>
                <a:latin typeface="Tahoma" panose="020B0604030504040204" pitchFamily="34" charset="0"/>
              </a:rPr>
              <a:t>1.内缩方案</a:t>
            </a:r>
            <a:r>
              <a:rPr lang="zh-CN" altLang="zh-CN" sz="2400" b="1" dirty="0">
                <a:solidFill>
                  <a:schemeClr val="folHlink"/>
                </a:solidFill>
                <a:effectLst>
                  <a:outerShdw blurRad="38100" dist="38100" dir="2700000" algn="tl">
                    <a:srgbClr val="000000"/>
                  </a:outerShdw>
                </a:effectLst>
                <a:latin typeface="Tahoma" panose="020B0604030504040204" pitchFamily="34" charset="0"/>
              </a:rPr>
              <a:t> </a:t>
            </a:r>
            <a:r>
              <a:rPr lang="zh-CN" altLang="en-US" sz="2400" b="1" dirty="0">
                <a:solidFill>
                  <a:schemeClr val="folHlink"/>
                </a:solidFill>
                <a:effectLst>
                  <a:outerShdw blurRad="38100" dist="38100" dir="2700000" algn="tl">
                    <a:srgbClr val="000000"/>
                  </a:outerShdw>
                </a:effectLst>
                <a:latin typeface="Tahoma" panose="020B0604030504040204" pitchFamily="34" charset="0"/>
              </a:rPr>
              <a:t>    </a:t>
            </a:r>
            <a:r>
              <a:rPr lang="zh-CN" altLang="zh-CN" sz="2400" b="1" dirty="0">
                <a:effectLst>
                  <a:outerShdw blurRad="38100" dist="38100" dir="2700000" algn="tl">
                    <a:srgbClr val="FFFFFF"/>
                  </a:outerShdw>
                </a:effectLst>
                <a:latin typeface="Tahoma" panose="020B0604030504040204" pitchFamily="34" charset="0"/>
              </a:rPr>
              <a:t>验收极限是从工件规定的最大实体极限（MML）和最小实体极限（LML）分别向工件公差带内移动一个安全裕度A来确定。</a:t>
            </a:r>
          </a:p>
          <a:p>
            <a:pPr eaLnBrk="1" hangingPunct="1">
              <a:lnSpc>
                <a:spcPct val="150000"/>
              </a:lnSpc>
              <a:buFontTx/>
              <a:buNone/>
              <a:defRPr/>
            </a:pPr>
            <a:r>
              <a:rPr lang="en-US" altLang="zh-CN" sz="2400" b="1" dirty="0">
                <a:solidFill>
                  <a:srgbClr val="FF0000"/>
                </a:solidFill>
                <a:effectLst>
                  <a:outerShdw blurRad="38100" dist="38100" dir="2700000" algn="tl">
                    <a:srgbClr val="000000"/>
                  </a:outerShdw>
                </a:effectLst>
                <a:latin typeface="Tahoma" panose="020B0604030504040204" pitchFamily="34" charset="0"/>
              </a:rPr>
              <a:t>       </a:t>
            </a:r>
            <a:r>
              <a:rPr lang="zh-CN" altLang="zh-CN" sz="2400" b="1" dirty="0">
                <a:solidFill>
                  <a:srgbClr val="FF0000"/>
                </a:solidFill>
                <a:effectLst>
                  <a:outerShdw blurRad="38100" dist="38100" dir="2700000" algn="tl">
                    <a:srgbClr val="000000"/>
                  </a:outerShdw>
                </a:effectLst>
                <a:latin typeface="Tahoma" panose="020B0604030504040204" pitchFamily="34" charset="0"/>
              </a:rPr>
              <a:t>2.不内缩方案 </a:t>
            </a:r>
            <a:r>
              <a:rPr lang="zh-CN" altLang="zh-CN" sz="2400" b="1" dirty="0">
                <a:effectLst>
                  <a:outerShdw blurRad="38100" dist="38100" dir="2700000" algn="tl">
                    <a:srgbClr val="FFFFFF"/>
                  </a:outerShdw>
                </a:effectLst>
                <a:latin typeface="Tahoma" panose="020B0604030504040204" pitchFamily="34" charset="0"/>
              </a:rPr>
              <a:t>  验收极限分别等于规定的最大实体极限（MML）和最小实体极（LML），即A值等于零。</a:t>
            </a:r>
            <a:endParaRPr lang="zh-CN" altLang="zh-CN" sz="2000" b="1" dirty="0">
              <a:effectLst>
                <a:outerShdw blurRad="38100" dist="38100" dir="2700000" algn="tl">
                  <a:srgbClr val="FFFFFF"/>
                </a:outerShdw>
              </a:effectLst>
              <a:latin typeface="Tahoma" panose="020B0604030504040204" pitchFamily="34" charset="0"/>
            </a:endParaRPr>
          </a:p>
        </p:txBody>
      </p:sp>
      <p:pic>
        <p:nvPicPr>
          <p:cNvPr id="410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663042" y="4232728"/>
            <a:ext cx="7875815" cy="2625272"/>
          </a:xfrm>
          <a:noFill/>
        </p:spPr>
      </p:pic>
      <p:sp>
        <p:nvSpPr>
          <p:cNvPr id="5" name="Rectangle 2">
            <a:extLst>
              <a:ext uri="{FF2B5EF4-FFF2-40B4-BE49-F238E27FC236}">
                <a16:creationId xmlns:a16="http://schemas.microsoft.com/office/drawing/2014/main" id="{3286A42E-563E-4274-9EE8-F1297E1F87F0}"/>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1.2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验收极限和安全裕度</a:t>
            </a: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A</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8" name="Rectangle 2">
            <a:extLst>
              <a:ext uri="{FF2B5EF4-FFF2-40B4-BE49-F238E27FC236}">
                <a16:creationId xmlns:a16="http://schemas.microsoft.com/office/drawing/2014/main" id="{6403C228-BB2A-4FCC-8658-039170A6F511}"/>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3271270531"/>
      </p:ext>
    </p:extLst>
  </p:cSld>
  <p:clrMapOvr>
    <a:masterClrMapping/>
  </p:clrMapOvr>
  <mc:AlternateContent xmlns:mc="http://schemas.openxmlformats.org/markup-compatibility/2006" xmlns:p14="http://schemas.microsoft.com/office/powerpoint/2010/main">
    <mc:Choice Requires="p14">
      <p:transition spd="slow" p14:dur="2000" advTm="4296"/>
    </mc:Choice>
    <mc:Fallback xmlns="">
      <p:transition spd="slow" advTm="42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1730828"/>
            <a:ext cx="11495316" cy="4525963"/>
          </a:xfrm>
          <a:noFill/>
        </p:spPr>
        <p:txBody>
          <a:bodyPr>
            <a:normAutofit/>
          </a:bodyPr>
          <a:lstStyle/>
          <a:p>
            <a:pPr eaLnBrk="1" hangingPunct="1">
              <a:buFont typeface="Wingdings" panose="05000000000000000000" pitchFamily="2" charset="2"/>
              <a:buChar char="ü"/>
              <a:defRPr/>
            </a:pPr>
            <a:r>
              <a:rPr lang="zh-CN" altLang="zh-CN" sz="2400" b="1" dirty="0">
                <a:effectLst>
                  <a:outerShdw blurRad="38100" dist="38100" dir="2700000" algn="tl">
                    <a:srgbClr val="FFFFFF"/>
                  </a:outerShdw>
                </a:effectLst>
                <a:latin typeface="Tahoma" panose="020B0604030504040204" pitchFamily="34" charset="0"/>
              </a:rPr>
              <a:t>为防止受测量不确定度的影响而使工件的实际尺寸超出两个极限尺寸范围，标准规定了检验的安全裕度A。</a:t>
            </a:r>
            <a:endParaRPr lang="en-US" altLang="zh-CN" sz="2400" b="1" dirty="0">
              <a:effectLst>
                <a:outerShdw blurRad="38100" dist="38100" dir="2700000" algn="tl">
                  <a:srgbClr val="FFFFFF"/>
                </a:outerShdw>
              </a:effectLst>
              <a:latin typeface="Tahoma" panose="020B0604030504040204" pitchFamily="34" charset="0"/>
            </a:endParaRPr>
          </a:p>
          <a:p>
            <a:pPr eaLnBrk="1" hangingPunct="1">
              <a:buFont typeface="Wingdings" panose="05000000000000000000" pitchFamily="2" charset="2"/>
              <a:buChar char="ü"/>
              <a:defRPr/>
            </a:pPr>
            <a:endParaRPr lang="en-US" altLang="zh-CN" sz="2400" b="1" dirty="0">
              <a:effectLst>
                <a:outerShdw blurRad="38100" dist="38100" dir="2700000" algn="tl">
                  <a:srgbClr val="FFFFFF"/>
                </a:outerShdw>
              </a:effectLst>
              <a:latin typeface="Tahoma" panose="020B0604030504040204" pitchFamily="34" charset="0"/>
            </a:endParaRPr>
          </a:p>
          <a:p>
            <a:pPr eaLnBrk="1" hangingPunct="1">
              <a:buFont typeface="Wingdings" panose="05000000000000000000" pitchFamily="2" charset="2"/>
              <a:buChar char="ü"/>
              <a:defRPr/>
            </a:pPr>
            <a:r>
              <a:rPr lang="zh-CN" altLang="zh-CN" sz="2400" b="1" dirty="0">
                <a:effectLst>
                  <a:outerShdw blurRad="38100" dist="38100" dir="2700000" algn="tl">
                    <a:srgbClr val="FFFFFF"/>
                  </a:outerShdw>
                </a:effectLst>
                <a:latin typeface="Tahoma" panose="020B0604030504040204" pitchFamily="34" charset="0"/>
              </a:rPr>
              <a:t>规定了</a:t>
            </a:r>
            <a:r>
              <a:rPr lang="zh-CN" altLang="zh-CN" sz="2400" b="1" dirty="0">
                <a:solidFill>
                  <a:srgbClr val="FF0000"/>
                </a:solidFill>
                <a:effectLst>
                  <a:outerShdw blurRad="38100" dist="38100" dir="2700000" algn="tl">
                    <a:srgbClr val="000000"/>
                  </a:outerShdw>
                </a:effectLst>
                <a:latin typeface="Tahoma" panose="020B0604030504040204" pitchFamily="34" charset="0"/>
              </a:rPr>
              <a:t>检验原则：所用验收方法只接收位于规定的极限尺寸之内的工件。</a:t>
            </a:r>
            <a:r>
              <a:rPr lang="zh-CN" altLang="en-US" sz="2400" b="1" dirty="0">
                <a:solidFill>
                  <a:srgbClr val="0033CC"/>
                </a:solidFill>
                <a:effectLst>
                  <a:outerShdw blurRad="38100" dist="38100" dir="2700000" algn="tl">
                    <a:srgbClr val="000000"/>
                  </a:outerShdw>
                </a:effectLst>
              </a:rPr>
              <a:t>即只允许有误废而不允许有误收。</a:t>
            </a:r>
            <a:r>
              <a:rPr lang="zh-CN" altLang="en-US" sz="2400" dirty="0">
                <a:solidFill>
                  <a:srgbClr val="0033CC"/>
                </a:solidFill>
              </a:rPr>
              <a:t> </a:t>
            </a:r>
            <a:endParaRPr lang="zh-CN" altLang="en-US" sz="2400" b="1" dirty="0">
              <a:solidFill>
                <a:srgbClr val="0033CC"/>
              </a:solidFill>
              <a:effectLst>
                <a:outerShdw blurRad="38100" dist="38100" dir="2700000" algn="tl">
                  <a:srgbClr val="000000"/>
                </a:outerShdw>
              </a:effectLst>
              <a:latin typeface="Tahoma" panose="020B0604030504040204" pitchFamily="34" charset="0"/>
            </a:endParaRPr>
          </a:p>
          <a:p>
            <a:pPr marL="0" indent="0" eaLnBrk="1" hangingPunct="1">
              <a:buNone/>
              <a:defRPr/>
            </a:pPr>
            <a:r>
              <a:rPr lang="zh-CN" altLang="zh-CN" sz="2400" b="1" dirty="0">
                <a:effectLst>
                  <a:outerShdw blurRad="38100" dist="38100" dir="2700000" algn="tl">
                    <a:srgbClr val="FFFFFF"/>
                  </a:outerShdw>
                </a:effectLst>
                <a:latin typeface="Tahoma" panose="020B0604030504040204" pitchFamily="34" charset="0"/>
              </a:rPr>
              <a:t>       </a:t>
            </a:r>
            <a:endParaRPr lang="en-US" altLang="zh-CN" sz="2400" b="1" dirty="0">
              <a:effectLst>
                <a:outerShdw blurRad="38100" dist="38100" dir="2700000" algn="tl">
                  <a:srgbClr val="FFFFFF"/>
                </a:outerShdw>
              </a:effectLst>
              <a:latin typeface="Tahoma" panose="020B0604030504040204" pitchFamily="34" charset="0"/>
            </a:endParaRPr>
          </a:p>
          <a:p>
            <a:pPr eaLnBrk="1" hangingPunct="1">
              <a:buFont typeface="Wingdings" panose="05000000000000000000" pitchFamily="2" charset="2"/>
              <a:buChar char="ü"/>
              <a:defRPr/>
            </a:pPr>
            <a:r>
              <a:rPr lang="zh-CN" altLang="zh-CN" sz="2400" b="1" dirty="0">
                <a:effectLst>
                  <a:outerShdw blurRad="38100" dist="38100" dir="2700000" algn="tl">
                    <a:srgbClr val="FFFFFF"/>
                  </a:outerShdw>
                </a:effectLst>
                <a:latin typeface="Tahoma" panose="020B0604030504040204" pitchFamily="34" charset="0"/>
              </a:rPr>
              <a:t>安全裕度A由被测工件的尺寸公差来查表确定。A值一般为工件公差的1/10。确定A值须从技术和经济两个方面考虑。</a:t>
            </a:r>
            <a:endParaRPr lang="en-US" altLang="zh-CN" sz="2400" b="1" dirty="0">
              <a:effectLst>
                <a:outerShdw blurRad="38100" dist="38100" dir="2700000" algn="tl">
                  <a:srgbClr val="FFFFFF"/>
                </a:outerShdw>
              </a:effectLst>
              <a:latin typeface="Tahoma" panose="020B0604030504040204" pitchFamily="34" charset="0"/>
            </a:endParaRPr>
          </a:p>
          <a:p>
            <a:pPr eaLnBrk="1" hangingPunct="1">
              <a:buFont typeface="Wingdings" panose="05000000000000000000" pitchFamily="2" charset="2"/>
              <a:buChar char="ü"/>
              <a:defRPr/>
            </a:pPr>
            <a:endParaRPr lang="en-US" altLang="zh-CN" sz="2400" b="1" dirty="0">
              <a:solidFill>
                <a:srgbClr val="FF0000"/>
              </a:solidFill>
              <a:effectLst>
                <a:outerShdw blurRad="38100" dist="38100" dir="2700000" algn="tl">
                  <a:srgbClr val="FFFFFF"/>
                </a:outerShdw>
              </a:effectLst>
              <a:latin typeface="Tahoma" panose="020B0604030504040204" pitchFamily="34" charset="0"/>
            </a:endParaRPr>
          </a:p>
          <a:p>
            <a:pPr eaLnBrk="1" hangingPunct="1">
              <a:buFont typeface="Wingdings" panose="05000000000000000000" pitchFamily="2" charset="2"/>
              <a:buChar char="ü"/>
              <a:defRPr/>
            </a:pPr>
            <a:r>
              <a:rPr lang="zh-CN" altLang="en-US" sz="2400" b="1" dirty="0">
                <a:solidFill>
                  <a:srgbClr val="FF0000"/>
                </a:solidFill>
                <a:effectLst>
                  <a:outerShdw blurRad="38100" dist="38100" dir="2700000" algn="tl">
                    <a:srgbClr val="000000"/>
                  </a:outerShdw>
                </a:effectLst>
              </a:rPr>
              <a:t>安全裕度抵消测量的不确定度。</a:t>
            </a:r>
            <a:r>
              <a:rPr lang="zh-CN" altLang="en-US" sz="2400" dirty="0">
                <a:solidFill>
                  <a:srgbClr val="FF0000"/>
                </a:solidFill>
              </a:rPr>
              <a:t> </a:t>
            </a:r>
          </a:p>
        </p:txBody>
      </p:sp>
      <p:sp>
        <p:nvSpPr>
          <p:cNvPr id="6" name="Rectangle 2">
            <a:extLst>
              <a:ext uri="{FF2B5EF4-FFF2-40B4-BE49-F238E27FC236}">
                <a16:creationId xmlns:a16="http://schemas.microsoft.com/office/drawing/2014/main" id="{1D4D2204-1185-4B97-BA08-F35EC62154C3}"/>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1.2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验收极限和安全裕度</a:t>
            </a: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A</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9" name="Rectangle 2">
            <a:extLst>
              <a:ext uri="{FF2B5EF4-FFF2-40B4-BE49-F238E27FC236}">
                <a16:creationId xmlns:a16="http://schemas.microsoft.com/office/drawing/2014/main" id="{76F09F91-77A9-4B2D-8DF0-B825609A0566}"/>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2396743372"/>
      </p:ext>
    </p:extLst>
  </p:cSld>
  <p:clrMapOvr>
    <a:masterClrMapping/>
  </p:clrMapOvr>
  <mc:AlternateContent xmlns:mc="http://schemas.openxmlformats.org/markup-compatibility/2006" xmlns:p14="http://schemas.microsoft.com/office/powerpoint/2010/main">
    <mc:Choice Requires="p14">
      <p:transition spd="slow" p14:dur="2000" advTm="2219"/>
    </mc:Choice>
    <mc:Fallback xmlns="">
      <p:transition spd="slow" advTm="221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Group 4"/>
          <p:cNvGrpSpPr>
            <a:grpSpLocks/>
          </p:cNvGrpSpPr>
          <p:nvPr/>
        </p:nvGrpSpPr>
        <p:grpSpPr bwMode="auto">
          <a:xfrm>
            <a:off x="2122715" y="1524001"/>
            <a:ext cx="7556500" cy="4405313"/>
            <a:chOff x="0" y="0"/>
            <a:chExt cx="4472" cy="2775"/>
          </a:xfrm>
        </p:grpSpPr>
        <p:sp>
          <p:nvSpPr>
            <p:cNvPr id="7173" name="Text Box 5"/>
            <p:cNvSpPr txBox="1">
              <a:spLocks noChangeArrowheads="1"/>
            </p:cNvSpPr>
            <p:nvPr/>
          </p:nvSpPr>
          <p:spPr bwMode="auto">
            <a:xfrm>
              <a:off x="624" y="2592"/>
              <a:ext cx="331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0" rIns="18000" bIns="0"/>
            <a:lstStyle/>
            <a:p>
              <a:pPr algn="just">
                <a:defRPr/>
              </a:pPr>
              <a:r>
                <a:rPr lang="en-US" altLang="zh-CN" sz="2400" b="1" i="1">
                  <a:effectLst>
                    <a:outerShdw blurRad="38100" dist="38100" dir="2700000" algn="tl">
                      <a:srgbClr val="C0C0C0"/>
                    </a:outerShdw>
                  </a:effectLst>
                  <a:latin typeface="Times New Roman" panose="02020603050405020304" pitchFamily="18" charset="0"/>
                </a:rPr>
                <a:t>C</a:t>
              </a:r>
              <a:r>
                <a:rPr lang="en-US" altLang="zh-CN" sz="2400" b="1" i="1" baseline="-25000">
                  <a:effectLst>
                    <a:outerShdw blurRad="38100" dist="38100" dir="2700000" algn="tl">
                      <a:srgbClr val="C0C0C0"/>
                    </a:outerShdw>
                  </a:effectLst>
                  <a:latin typeface="Times New Roman" panose="02020603050405020304" pitchFamily="18" charset="0"/>
                </a:rPr>
                <a:t>p</a:t>
              </a:r>
              <a:r>
                <a:rPr lang="en-US" altLang="zh-CN" sz="2400" b="1">
                  <a:effectLst>
                    <a:outerShdw blurRad="38100" dist="38100" dir="2700000" algn="tl">
                      <a:srgbClr val="C0C0C0"/>
                    </a:outerShdw>
                  </a:effectLst>
                  <a:latin typeface="Times New Roman" panose="02020603050405020304" pitchFamily="18" charset="0"/>
                </a:rPr>
                <a:t>&gt;1</a:t>
              </a:r>
              <a:r>
                <a:rPr lang="zh-CN" altLang="en-US" sz="2400" b="1">
                  <a:effectLst>
                    <a:outerShdw blurRad="38100" dist="38100" dir="2700000" algn="tl">
                      <a:srgbClr val="C0C0C0"/>
                    </a:outerShdw>
                  </a:effectLst>
                  <a:latin typeface="Times New Roman" panose="02020603050405020304" pitchFamily="18" charset="0"/>
                </a:rPr>
                <a:t>采用包容要求时</a:t>
              </a:r>
              <a:r>
                <a:rPr lang="zh-CN" altLang="en-US" sz="2400" b="1">
                  <a:effectLst>
                    <a:outerShdw blurRad="38100" dist="38100" dir="2700000" algn="tl">
                      <a:srgbClr val="C0C0C0"/>
                    </a:outerShdw>
                  </a:effectLst>
                  <a:latin typeface="宋体" panose="02010600030101010101" pitchFamily="2" charset="-122"/>
                </a:rPr>
                <a:t>的</a:t>
              </a:r>
              <a:r>
                <a:rPr lang="zh-CN" altLang="en-US" sz="2400" b="1">
                  <a:effectLst>
                    <a:outerShdw blurRad="38100" dist="38100" dir="2700000" algn="tl">
                      <a:srgbClr val="C0C0C0"/>
                    </a:outerShdw>
                  </a:effectLst>
                  <a:latin typeface="Times New Roman" panose="02020603050405020304" pitchFamily="18" charset="0"/>
                </a:rPr>
                <a:t>验收极限                    </a:t>
              </a:r>
            </a:p>
          </p:txBody>
        </p:sp>
        <p:grpSp>
          <p:nvGrpSpPr>
            <p:cNvPr id="6151" name="Group 6"/>
            <p:cNvGrpSpPr>
              <a:grpSpLocks/>
            </p:cNvGrpSpPr>
            <p:nvPr/>
          </p:nvGrpSpPr>
          <p:grpSpPr bwMode="auto">
            <a:xfrm>
              <a:off x="2496" y="432"/>
              <a:ext cx="1976" cy="1469"/>
              <a:chOff x="0" y="0"/>
              <a:chExt cx="1976" cy="1469"/>
            </a:xfrm>
          </p:grpSpPr>
          <p:grpSp>
            <p:nvGrpSpPr>
              <p:cNvPr id="6192" name="Group 7"/>
              <p:cNvGrpSpPr>
                <a:grpSpLocks/>
              </p:cNvGrpSpPr>
              <p:nvPr/>
            </p:nvGrpSpPr>
            <p:grpSpPr bwMode="auto">
              <a:xfrm>
                <a:off x="0" y="0"/>
                <a:ext cx="1976" cy="1469"/>
                <a:chOff x="0" y="0"/>
                <a:chExt cx="2280" cy="2118"/>
              </a:xfrm>
            </p:grpSpPr>
            <p:sp>
              <p:nvSpPr>
                <p:cNvPr id="6195" name="Line 8"/>
                <p:cNvSpPr>
                  <a:spLocks noChangeShapeType="1"/>
                </p:cNvSpPr>
                <p:nvPr/>
              </p:nvSpPr>
              <p:spPr bwMode="auto">
                <a:xfrm flipH="1">
                  <a:off x="217" y="1279"/>
                  <a:ext cx="254"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96" name="Line 9"/>
                <p:cNvSpPr>
                  <a:spLocks noChangeShapeType="1"/>
                </p:cNvSpPr>
                <p:nvPr/>
              </p:nvSpPr>
              <p:spPr bwMode="auto">
                <a:xfrm flipH="1">
                  <a:off x="501" y="1279"/>
                  <a:ext cx="1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8" name="Rectangle 10"/>
                <p:cNvSpPr>
                  <a:spLocks noChangeArrowheads="1"/>
                </p:cNvSpPr>
                <p:nvPr/>
              </p:nvSpPr>
              <p:spPr bwMode="auto">
                <a:xfrm rot="16200000">
                  <a:off x="-225" y="377"/>
                  <a:ext cx="81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i="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max(L)</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6198" name="Line 11"/>
                <p:cNvSpPr>
                  <a:spLocks noChangeShapeType="1"/>
                </p:cNvSpPr>
                <p:nvPr/>
              </p:nvSpPr>
              <p:spPr bwMode="auto">
                <a:xfrm>
                  <a:off x="885" y="0"/>
                  <a:ext cx="65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99" name="未知"/>
                <p:cNvSpPr>
                  <a:spLocks/>
                </p:cNvSpPr>
                <p:nvPr/>
              </p:nvSpPr>
              <p:spPr bwMode="auto">
                <a:xfrm>
                  <a:off x="260" y="4"/>
                  <a:ext cx="51" cy="154"/>
                </a:xfrm>
                <a:custGeom>
                  <a:avLst/>
                  <a:gdLst>
                    <a:gd name="T0" fmla="*/ 0 w 205"/>
                    <a:gd name="T1" fmla="*/ 154 h 614"/>
                    <a:gd name="T2" fmla="*/ 51 w 205"/>
                    <a:gd name="T3" fmla="*/ 154 h 614"/>
                    <a:gd name="T4" fmla="*/ 25 w 205"/>
                    <a:gd name="T5" fmla="*/ 0 h 614"/>
                    <a:gd name="T6" fmla="*/ 0 w 205"/>
                    <a:gd name="T7" fmla="*/ 154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 h="614">
                      <a:moveTo>
                        <a:pt x="0" y="614"/>
                      </a:moveTo>
                      <a:lnTo>
                        <a:pt x="205" y="614"/>
                      </a:lnTo>
                      <a:lnTo>
                        <a:pt x="102" y="0"/>
                      </a:lnTo>
                      <a:lnTo>
                        <a:pt x="0" y="61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0" name="Line 13"/>
                <p:cNvSpPr>
                  <a:spLocks noChangeShapeType="1"/>
                </p:cNvSpPr>
                <p:nvPr/>
              </p:nvSpPr>
              <p:spPr bwMode="auto">
                <a:xfrm flipV="1">
                  <a:off x="285" y="158"/>
                  <a:ext cx="1" cy="95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1" name="Line 14"/>
                <p:cNvSpPr>
                  <a:spLocks noChangeShapeType="1"/>
                </p:cNvSpPr>
                <p:nvPr/>
              </p:nvSpPr>
              <p:spPr bwMode="auto">
                <a:xfrm>
                  <a:off x="80" y="0"/>
                  <a:ext cx="20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2" name="Line 15"/>
                <p:cNvSpPr>
                  <a:spLocks noChangeShapeType="1"/>
                </p:cNvSpPr>
                <p:nvPr/>
              </p:nvSpPr>
              <p:spPr bwMode="auto">
                <a:xfrm>
                  <a:off x="121" y="0"/>
                  <a:ext cx="23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3" name="Line 16"/>
                <p:cNvSpPr>
                  <a:spLocks noChangeShapeType="1"/>
                </p:cNvSpPr>
                <p:nvPr/>
              </p:nvSpPr>
              <p:spPr bwMode="auto">
                <a:xfrm>
                  <a:off x="1191" y="1096"/>
                  <a:ext cx="40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4" name="Line 17"/>
                <p:cNvSpPr>
                  <a:spLocks noChangeShapeType="1"/>
                </p:cNvSpPr>
                <p:nvPr/>
              </p:nvSpPr>
              <p:spPr bwMode="auto">
                <a:xfrm>
                  <a:off x="706" y="1279"/>
                  <a:ext cx="87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5" name="Line 18"/>
                <p:cNvSpPr>
                  <a:spLocks noChangeShapeType="1"/>
                </p:cNvSpPr>
                <p:nvPr/>
              </p:nvSpPr>
              <p:spPr bwMode="auto">
                <a:xfrm flipH="1">
                  <a:off x="68" y="0"/>
                  <a:ext cx="50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6" name="Line 19"/>
                <p:cNvSpPr>
                  <a:spLocks noChangeShapeType="1"/>
                </p:cNvSpPr>
                <p:nvPr/>
              </p:nvSpPr>
              <p:spPr bwMode="auto">
                <a:xfrm flipH="1">
                  <a:off x="570" y="0"/>
                  <a:ext cx="505"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7" name="Rectangle 20"/>
                <p:cNvSpPr>
                  <a:spLocks noChangeArrowheads="1"/>
                </p:cNvSpPr>
                <p:nvPr/>
              </p:nvSpPr>
              <p:spPr bwMode="auto">
                <a:xfrm>
                  <a:off x="570" y="0"/>
                  <a:ext cx="505" cy="12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08" name="Line 21"/>
                <p:cNvSpPr>
                  <a:spLocks noChangeShapeType="1"/>
                </p:cNvSpPr>
                <p:nvPr/>
              </p:nvSpPr>
              <p:spPr bwMode="auto">
                <a:xfrm flipH="1">
                  <a:off x="1316" y="1096"/>
                  <a:ext cx="7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09" name="Line 22"/>
                <p:cNvSpPr>
                  <a:spLocks noChangeShapeType="1"/>
                </p:cNvSpPr>
                <p:nvPr/>
              </p:nvSpPr>
              <p:spPr bwMode="auto">
                <a:xfrm flipH="1">
                  <a:off x="1290" y="1279"/>
                  <a:ext cx="7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10" name="Line 23"/>
                <p:cNvSpPr>
                  <a:spLocks noChangeShapeType="1"/>
                </p:cNvSpPr>
                <p:nvPr/>
              </p:nvSpPr>
              <p:spPr bwMode="auto">
                <a:xfrm flipV="1">
                  <a:off x="1393" y="865"/>
                  <a:ext cx="1" cy="7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11" name="未知"/>
                <p:cNvSpPr>
                  <a:spLocks/>
                </p:cNvSpPr>
                <p:nvPr/>
              </p:nvSpPr>
              <p:spPr bwMode="auto">
                <a:xfrm>
                  <a:off x="1367" y="942"/>
                  <a:ext cx="51" cy="154"/>
                </a:xfrm>
                <a:custGeom>
                  <a:avLst/>
                  <a:gdLst>
                    <a:gd name="T0" fmla="*/ 0 w 205"/>
                    <a:gd name="T1" fmla="*/ 0 h 613"/>
                    <a:gd name="T2" fmla="*/ 51 w 205"/>
                    <a:gd name="T3" fmla="*/ 0 h 613"/>
                    <a:gd name="T4" fmla="*/ 25 w 205"/>
                    <a:gd name="T5" fmla="*/ 154 h 613"/>
                    <a:gd name="T6" fmla="*/ 0 w 205"/>
                    <a:gd name="T7" fmla="*/ 0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 h="613">
                      <a:moveTo>
                        <a:pt x="0" y="0"/>
                      </a:moveTo>
                      <a:lnTo>
                        <a:pt x="205" y="0"/>
                      </a:lnTo>
                      <a:lnTo>
                        <a:pt x="102" y="613"/>
                      </a:lnTo>
                      <a:lnTo>
                        <a:pt x="0" y="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3" name="Rectangle 25"/>
                <p:cNvSpPr>
                  <a:spLocks noChangeArrowheads="1"/>
                </p:cNvSpPr>
                <p:nvPr/>
              </p:nvSpPr>
              <p:spPr bwMode="auto">
                <a:xfrm rot="16200000">
                  <a:off x="1251" y="992"/>
                  <a:ext cx="244"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i="1">
                      <a:effectLst>
                        <a:outerShdw blurRad="38100" dist="38100" dir="2700000" algn="tl">
                          <a:srgbClr val="C0C0C0"/>
                        </a:outerShdw>
                      </a:effectLst>
                      <a:latin typeface="Times New Roman" panose="02020603050405020304" pitchFamily="18" charset="0"/>
                    </a:rPr>
                    <a:t> </a:t>
                  </a:r>
                  <a:r>
                    <a:rPr lang="en-US" altLang="zh-CN" sz="2000" b="1" i="1">
                      <a:effectLst>
                        <a:outerShdw blurRad="38100" dist="38100" dir="2700000" algn="tl">
                          <a:srgbClr val="C0C0C0"/>
                        </a:outerShdw>
                      </a:effectLst>
                      <a:latin typeface="Times New Roman" panose="02020603050405020304" pitchFamily="18" charset="0"/>
                    </a:rPr>
                    <a:t>A</a:t>
                  </a:r>
                </a:p>
              </p:txBody>
            </p:sp>
            <p:sp>
              <p:nvSpPr>
                <p:cNvPr id="6213" name="Line 26"/>
                <p:cNvSpPr>
                  <a:spLocks noChangeShapeType="1"/>
                </p:cNvSpPr>
                <p:nvPr/>
              </p:nvSpPr>
              <p:spPr bwMode="auto">
                <a:xfrm flipH="1">
                  <a:off x="511" y="1279"/>
                  <a:ext cx="5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14" name="Line 27"/>
                <p:cNvSpPr>
                  <a:spLocks noChangeShapeType="1"/>
                </p:cNvSpPr>
                <p:nvPr/>
              </p:nvSpPr>
              <p:spPr bwMode="auto">
                <a:xfrm flipH="1">
                  <a:off x="317" y="1279"/>
                  <a:ext cx="25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15" name="Line 28"/>
                <p:cNvSpPr>
                  <a:spLocks noChangeShapeType="1"/>
                </p:cNvSpPr>
                <p:nvPr/>
              </p:nvSpPr>
              <p:spPr bwMode="auto">
                <a:xfrm flipV="1">
                  <a:off x="394" y="1432"/>
                  <a:ext cx="1" cy="68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16" name="未知"/>
                <p:cNvSpPr>
                  <a:spLocks/>
                </p:cNvSpPr>
                <p:nvPr/>
              </p:nvSpPr>
              <p:spPr bwMode="auto">
                <a:xfrm>
                  <a:off x="368" y="1279"/>
                  <a:ext cx="51" cy="153"/>
                </a:xfrm>
                <a:custGeom>
                  <a:avLst/>
                  <a:gdLst>
                    <a:gd name="T0" fmla="*/ 0 w 204"/>
                    <a:gd name="T1" fmla="*/ 153 h 613"/>
                    <a:gd name="T2" fmla="*/ 51 w 204"/>
                    <a:gd name="T3" fmla="*/ 153 h 613"/>
                    <a:gd name="T4" fmla="*/ 26 w 204"/>
                    <a:gd name="T5" fmla="*/ 0 h 613"/>
                    <a:gd name="T6" fmla="*/ 0 w 204"/>
                    <a:gd name="T7" fmla="*/ 153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3">
                      <a:moveTo>
                        <a:pt x="0" y="613"/>
                      </a:moveTo>
                      <a:lnTo>
                        <a:pt x="204" y="613"/>
                      </a:lnTo>
                      <a:lnTo>
                        <a:pt x="102" y="0"/>
                      </a:lnTo>
                      <a:lnTo>
                        <a:pt x="0" y="6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8" name="Rectangle 30"/>
                <p:cNvSpPr>
                  <a:spLocks noChangeArrowheads="1"/>
                </p:cNvSpPr>
                <p:nvPr/>
              </p:nvSpPr>
              <p:spPr bwMode="auto">
                <a:xfrm rot="16200000">
                  <a:off x="-89" y="1552"/>
                  <a:ext cx="70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i="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min(M)</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7199" name="Rectangle 31"/>
                <p:cNvSpPr>
                  <a:spLocks noChangeArrowheads="1"/>
                </p:cNvSpPr>
                <p:nvPr/>
              </p:nvSpPr>
              <p:spPr bwMode="auto">
                <a:xfrm>
                  <a:off x="1365" y="218"/>
                  <a:ext cx="879"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上验收极限</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6219" name="Line 32"/>
                <p:cNvSpPr>
                  <a:spLocks noChangeShapeType="1"/>
                </p:cNvSpPr>
                <p:nvPr/>
              </p:nvSpPr>
              <p:spPr bwMode="auto">
                <a:xfrm>
                  <a:off x="1442" y="0"/>
                  <a:ext cx="193" cy="28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1" name="Rectangle 33"/>
                <p:cNvSpPr>
                  <a:spLocks noChangeArrowheads="1"/>
                </p:cNvSpPr>
                <p:nvPr/>
              </p:nvSpPr>
              <p:spPr bwMode="auto">
                <a:xfrm>
                  <a:off x="1401" y="585"/>
                  <a:ext cx="879"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solidFill>
                        <a:srgbClr val="FF3300"/>
                      </a:solidFill>
                      <a:effectLst>
                        <a:outerShdw blurRad="38100" dist="38100" dir="2700000" algn="tl">
                          <a:srgbClr val="C0C0C0"/>
                        </a:outerShdw>
                      </a:effectLst>
                      <a:latin typeface="宋体" panose="02010600030101010101" pitchFamily="2" charset="-122"/>
                    </a:rPr>
                    <a:t>下验收极限</a:t>
                  </a:r>
                  <a:endParaRPr lang="zh-CN" altLang="en-US" sz="20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7202" name="Rectangle 34"/>
                <p:cNvSpPr>
                  <a:spLocks noChangeArrowheads="1"/>
                </p:cNvSpPr>
                <p:nvPr/>
              </p:nvSpPr>
              <p:spPr bwMode="auto">
                <a:xfrm>
                  <a:off x="715" y="150"/>
                  <a:ext cx="30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孔</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03" name="Rectangle 35"/>
                <p:cNvSpPr>
                  <a:spLocks noChangeArrowheads="1"/>
                </p:cNvSpPr>
                <p:nvPr/>
              </p:nvSpPr>
              <p:spPr bwMode="auto">
                <a:xfrm>
                  <a:off x="715" y="381"/>
                  <a:ext cx="30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公</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04" name="Rectangle 36"/>
                <p:cNvSpPr>
                  <a:spLocks noChangeArrowheads="1"/>
                </p:cNvSpPr>
                <p:nvPr/>
              </p:nvSpPr>
              <p:spPr bwMode="auto">
                <a:xfrm>
                  <a:off x="715" y="613"/>
                  <a:ext cx="300"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差</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05" name="Rectangle 37"/>
                <p:cNvSpPr>
                  <a:spLocks noChangeArrowheads="1"/>
                </p:cNvSpPr>
                <p:nvPr/>
              </p:nvSpPr>
              <p:spPr bwMode="auto">
                <a:xfrm>
                  <a:off x="715" y="846"/>
                  <a:ext cx="30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带</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6225" name="Line 38"/>
                <p:cNvSpPr>
                  <a:spLocks noChangeShapeType="1"/>
                </p:cNvSpPr>
                <p:nvPr/>
              </p:nvSpPr>
              <p:spPr bwMode="auto">
                <a:xfrm flipV="1">
                  <a:off x="1511" y="831"/>
                  <a:ext cx="99" cy="2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26" name="Line 39"/>
                <p:cNvSpPr>
                  <a:spLocks noChangeShapeType="1"/>
                </p:cNvSpPr>
                <p:nvPr/>
              </p:nvSpPr>
              <p:spPr bwMode="auto">
                <a:xfrm>
                  <a:off x="1393" y="1096"/>
                  <a:ext cx="1" cy="18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27" name="Line 40"/>
                <p:cNvSpPr>
                  <a:spLocks noChangeShapeType="1"/>
                </p:cNvSpPr>
                <p:nvPr/>
              </p:nvSpPr>
              <p:spPr bwMode="auto">
                <a:xfrm>
                  <a:off x="1393" y="1096"/>
                  <a:ext cx="7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28" name="Line 41"/>
                <p:cNvSpPr>
                  <a:spLocks noChangeShapeType="1"/>
                </p:cNvSpPr>
                <p:nvPr/>
              </p:nvSpPr>
              <p:spPr bwMode="auto">
                <a:xfrm flipV="1">
                  <a:off x="1393" y="865"/>
                  <a:ext cx="1" cy="7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29" name="未知"/>
                <p:cNvSpPr>
                  <a:spLocks/>
                </p:cNvSpPr>
                <p:nvPr/>
              </p:nvSpPr>
              <p:spPr bwMode="auto">
                <a:xfrm>
                  <a:off x="1367" y="942"/>
                  <a:ext cx="51" cy="154"/>
                </a:xfrm>
                <a:custGeom>
                  <a:avLst/>
                  <a:gdLst>
                    <a:gd name="T0" fmla="*/ 51 w 205"/>
                    <a:gd name="T1" fmla="*/ 0 h 613"/>
                    <a:gd name="T2" fmla="*/ 0 w 205"/>
                    <a:gd name="T3" fmla="*/ 0 h 613"/>
                    <a:gd name="T4" fmla="*/ 25 w 205"/>
                    <a:gd name="T5" fmla="*/ 154 h 613"/>
                    <a:gd name="T6" fmla="*/ 51 w 205"/>
                    <a:gd name="T7" fmla="*/ 0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 h="613">
                      <a:moveTo>
                        <a:pt x="205" y="0"/>
                      </a:moveTo>
                      <a:lnTo>
                        <a:pt x="0" y="0"/>
                      </a:lnTo>
                      <a:lnTo>
                        <a:pt x="102" y="613"/>
                      </a:lnTo>
                      <a:lnTo>
                        <a:pt x="205" y="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30" name="Line 43"/>
                <p:cNvSpPr>
                  <a:spLocks noChangeShapeType="1"/>
                </p:cNvSpPr>
                <p:nvPr/>
              </p:nvSpPr>
              <p:spPr bwMode="auto">
                <a:xfrm flipH="1">
                  <a:off x="1316" y="1279"/>
                  <a:ext cx="7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31" name="Line 44"/>
                <p:cNvSpPr>
                  <a:spLocks noChangeShapeType="1"/>
                </p:cNvSpPr>
                <p:nvPr/>
              </p:nvSpPr>
              <p:spPr bwMode="auto">
                <a:xfrm>
                  <a:off x="1393" y="1432"/>
                  <a:ext cx="1" cy="7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32" name="未知"/>
                <p:cNvSpPr>
                  <a:spLocks/>
                </p:cNvSpPr>
                <p:nvPr/>
              </p:nvSpPr>
              <p:spPr bwMode="auto">
                <a:xfrm>
                  <a:off x="1367" y="1279"/>
                  <a:ext cx="51" cy="153"/>
                </a:xfrm>
                <a:custGeom>
                  <a:avLst/>
                  <a:gdLst>
                    <a:gd name="T0" fmla="*/ 0 w 205"/>
                    <a:gd name="T1" fmla="*/ 153 h 613"/>
                    <a:gd name="T2" fmla="*/ 51 w 205"/>
                    <a:gd name="T3" fmla="*/ 153 h 613"/>
                    <a:gd name="T4" fmla="*/ 25 w 205"/>
                    <a:gd name="T5" fmla="*/ 0 h 613"/>
                    <a:gd name="T6" fmla="*/ 0 w 205"/>
                    <a:gd name="T7" fmla="*/ 153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 h="613">
                      <a:moveTo>
                        <a:pt x="0" y="613"/>
                      </a:moveTo>
                      <a:lnTo>
                        <a:pt x="205" y="613"/>
                      </a:lnTo>
                      <a:lnTo>
                        <a:pt x="102" y="0"/>
                      </a:lnTo>
                      <a:lnTo>
                        <a:pt x="0" y="6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33" name="Line 46"/>
                <p:cNvSpPr>
                  <a:spLocks noChangeShapeType="1"/>
                </p:cNvSpPr>
                <p:nvPr/>
              </p:nvSpPr>
              <p:spPr bwMode="auto">
                <a:xfrm>
                  <a:off x="1393" y="1279"/>
                  <a:ext cx="7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34" name="Line 47"/>
                <p:cNvSpPr>
                  <a:spLocks noChangeShapeType="1"/>
                </p:cNvSpPr>
                <p:nvPr/>
              </p:nvSpPr>
              <p:spPr bwMode="auto">
                <a:xfrm>
                  <a:off x="1393" y="1432"/>
                  <a:ext cx="1" cy="7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35" name="未知"/>
                <p:cNvSpPr>
                  <a:spLocks/>
                </p:cNvSpPr>
                <p:nvPr/>
              </p:nvSpPr>
              <p:spPr bwMode="auto">
                <a:xfrm>
                  <a:off x="1367" y="1279"/>
                  <a:ext cx="51" cy="153"/>
                </a:xfrm>
                <a:custGeom>
                  <a:avLst/>
                  <a:gdLst>
                    <a:gd name="T0" fmla="*/ 51 w 205"/>
                    <a:gd name="T1" fmla="*/ 153 h 613"/>
                    <a:gd name="T2" fmla="*/ 0 w 205"/>
                    <a:gd name="T3" fmla="*/ 153 h 613"/>
                    <a:gd name="T4" fmla="*/ 25 w 205"/>
                    <a:gd name="T5" fmla="*/ 0 h 613"/>
                    <a:gd name="T6" fmla="*/ 51 w 205"/>
                    <a:gd name="T7" fmla="*/ 153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 h="613">
                      <a:moveTo>
                        <a:pt x="205" y="613"/>
                      </a:moveTo>
                      <a:lnTo>
                        <a:pt x="0" y="613"/>
                      </a:lnTo>
                      <a:lnTo>
                        <a:pt x="102" y="0"/>
                      </a:lnTo>
                      <a:lnTo>
                        <a:pt x="205" y="6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93" name="Line 49"/>
              <p:cNvSpPr>
                <a:spLocks noChangeShapeType="1"/>
              </p:cNvSpPr>
              <p:nvPr/>
            </p:nvSpPr>
            <p:spPr bwMode="auto">
              <a:xfrm>
                <a:off x="1008" y="888"/>
                <a:ext cx="145"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8" name="Rectangle 50"/>
              <p:cNvSpPr>
                <a:spLocks noChangeArrowheads="1"/>
              </p:cNvSpPr>
              <p:nvPr/>
            </p:nvSpPr>
            <p:spPr bwMode="auto">
              <a:xfrm>
                <a:off x="1056" y="1170"/>
                <a:ext cx="3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b="1" i="1" dirty="0">
                    <a:effectLst>
                      <a:outerShdw blurRad="38100" dist="38100" dir="2700000" algn="tl">
                        <a:srgbClr val="C0C0C0"/>
                      </a:outerShdw>
                    </a:effectLst>
                    <a:latin typeface="Times New Roman" panose="02020603050405020304" pitchFamily="18" charset="0"/>
                  </a:rPr>
                  <a:t>D</a:t>
                </a:r>
                <a:r>
                  <a:rPr lang="en-US" altLang="zh-CN" sz="2000" b="1" baseline="-25000" dirty="0">
                    <a:effectLst>
                      <a:outerShdw blurRad="38100" dist="38100" dir="2700000" algn="tl">
                        <a:srgbClr val="C0C0C0"/>
                      </a:outerShdw>
                    </a:effectLst>
                    <a:latin typeface="Times New Roman" panose="02020603050405020304" pitchFamily="18" charset="0"/>
                  </a:rPr>
                  <a:t>M</a:t>
                </a:r>
              </a:p>
            </p:txBody>
          </p:sp>
        </p:grpSp>
        <p:grpSp>
          <p:nvGrpSpPr>
            <p:cNvPr id="6152" name="Group 51"/>
            <p:cNvGrpSpPr>
              <a:grpSpLocks/>
            </p:cNvGrpSpPr>
            <p:nvPr/>
          </p:nvGrpSpPr>
          <p:grpSpPr bwMode="auto">
            <a:xfrm>
              <a:off x="0" y="0"/>
              <a:ext cx="2496" cy="2112"/>
              <a:chOff x="0" y="0"/>
              <a:chExt cx="2496" cy="2112"/>
            </a:xfrm>
          </p:grpSpPr>
          <p:grpSp>
            <p:nvGrpSpPr>
              <p:cNvPr id="6153" name="Group 52"/>
              <p:cNvGrpSpPr>
                <a:grpSpLocks/>
              </p:cNvGrpSpPr>
              <p:nvPr/>
            </p:nvGrpSpPr>
            <p:grpSpPr bwMode="auto">
              <a:xfrm>
                <a:off x="144" y="0"/>
                <a:ext cx="2352" cy="2112"/>
                <a:chOff x="0" y="0"/>
                <a:chExt cx="2352" cy="2112"/>
              </a:xfrm>
            </p:grpSpPr>
            <p:grpSp>
              <p:nvGrpSpPr>
                <p:cNvPr id="6155" name="Group 53"/>
                <p:cNvGrpSpPr>
                  <a:grpSpLocks/>
                </p:cNvGrpSpPr>
                <p:nvPr/>
              </p:nvGrpSpPr>
              <p:grpSpPr bwMode="auto">
                <a:xfrm>
                  <a:off x="0" y="336"/>
                  <a:ext cx="2352" cy="1776"/>
                  <a:chOff x="0" y="0"/>
                  <a:chExt cx="2894" cy="2367"/>
                </a:xfrm>
              </p:grpSpPr>
              <p:sp>
                <p:nvSpPr>
                  <p:cNvPr id="7222" name="Rectangle 54"/>
                  <p:cNvSpPr>
                    <a:spLocks noChangeArrowheads="1"/>
                  </p:cNvSpPr>
                  <p:nvPr/>
                </p:nvSpPr>
                <p:spPr bwMode="auto">
                  <a:xfrm>
                    <a:off x="1623" y="692"/>
                    <a:ext cx="127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Aft>
                        <a:spcPts val="600"/>
                      </a:spcAft>
                      <a:defRPr/>
                    </a:pPr>
                    <a:r>
                      <a:rPr lang="zh-CN" altLang="en-US" sz="2000" b="1">
                        <a:effectLst>
                          <a:outerShdw blurRad="38100" dist="38100" dir="2700000" algn="tl">
                            <a:srgbClr val="C0C0C0"/>
                          </a:outerShdw>
                        </a:effectLst>
                        <a:latin typeface="Times New Roman" panose="02020603050405020304" pitchFamily="18" charset="0"/>
                      </a:rPr>
                      <a:t>上验收极限</a:t>
                    </a:r>
                  </a:p>
                </p:txBody>
              </p:sp>
              <p:sp>
                <p:nvSpPr>
                  <p:cNvPr id="7223" name="Rectangle 55"/>
                  <p:cNvSpPr>
                    <a:spLocks noChangeArrowheads="1"/>
                  </p:cNvSpPr>
                  <p:nvPr/>
                </p:nvSpPr>
                <p:spPr bwMode="auto">
                  <a:xfrm>
                    <a:off x="1632" y="1060"/>
                    <a:ext cx="126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solidFill>
                          <a:srgbClr val="FF3300"/>
                        </a:solidFill>
                        <a:effectLst>
                          <a:outerShdw blurRad="38100" dist="38100" dir="2700000" algn="tl">
                            <a:srgbClr val="C0C0C0"/>
                          </a:outerShdw>
                        </a:effectLst>
                        <a:latin typeface="宋体" panose="02010600030101010101" pitchFamily="2" charset="-122"/>
                      </a:rPr>
                      <a:t>下验收极限</a:t>
                    </a:r>
                  </a:p>
                </p:txBody>
              </p:sp>
              <p:grpSp>
                <p:nvGrpSpPr>
                  <p:cNvPr id="6160" name="Group 56"/>
                  <p:cNvGrpSpPr>
                    <a:grpSpLocks/>
                  </p:cNvGrpSpPr>
                  <p:nvPr/>
                </p:nvGrpSpPr>
                <p:grpSpPr bwMode="auto">
                  <a:xfrm>
                    <a:off x="0" y="0"/>
                    <a:ext cx="1740" cy="2367"/>
                    <a:chOff x="0" y="0"/>
                    <a:chExt cx="1740" cy="2367"/>
                  </a:xfrm>
                </p:grpSpPr>
                <p:sp>
                  <p:nvSpPr>
                    <p:cNvPr id="7225" name="Rectangle 57"/>
                    <p:cNvSpPr>
                      <a:spLocks noChangeArrowheads="1"/>
                    </p:cNvSpPr>
                    <p:nvPr/>
                  </p:nvSpPr>
                  <p:spPr bwMode="auto">
                    <a:xfrm>
                      <a:off x="793" y="405"/>
                      <a:ext cx="30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轴</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26" name="Rectangle 58"/>
                    <p:cNvSpPr>
                      <a:spLocks noChangeArrowheads="1"/>
                    </p:cNvSpPr>
                    <p:nvPr/>
                  </p:nvSpPr>
                  <p:spPr bwMode="auto">
                    <a:xfrm>
                      <a:off x="793" y="634"/>
                      <a:ext cx="301"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公</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27" name="Rectangle 59"/>
                    <p:cNvSpPr>
                      <a:spLocks noChangeArrowheads="1"/>
                    </p:cNvSpPr>
                    <p:nvPr/>
                  </p:nvSpPr>
                  <p:spPr bwMode="auto">
                    <a:xfrm>
                      <a:off x="793" y="868"/>
                      <a:ext cx="30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差</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28" name="Rectangle 60"/>
                    <p:cNvSpPr>
                      <a:spLocks noChangeArrowheads="1"/>
                    </p:cNvSpPr>
                    <p:nvPr/>
                  </p:nvSpPr>
                  <p:spPr bwMode="auto">
                    <a:xfrm>
                      <a:off x="793" y="1101"/>
                      <a:ext cx="30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带</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29" name="Rectangle 61"/>
                    <p:cNvSpPr>
                      <a:spLocks noChangeArrowheads="1"/>
                    </p:cNvSpPr>
                    <p:nvPr/>
                  </p:nvSpPr>
                  <p:spPr bwMode="auto">
                    <a:xfrm rot="16200000">
                      <a:off x="-192" y="618"/>
                      <a:ext cx="75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i="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max(M)</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6166" name="Line 62"/>
                    <p:cNvSpPr>
                      <a:spLocks noChangeShapeType="1"/>
                    </p:cNvSpPr>
                    <p:nvPr/>
                  </p:nvSpPr>
                  <p:spPr bwMode="auto">
                    <a:xfrm flipH="1">
                      <a:off x="1599" y="1305"/>
                      <a:ext cx="107" cy="22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7" name="未知"/>
                    <p:cNvSpPr>
                      <a:spLocks/>
                    </p:cNvSpPr>
                    <p:nvPr/>
                  </p:nvSpPr>
                  <p:spPr bwMode="auto">
                    <a:xfrm>
                      <a:off x="247" y="256"/>
                      <a:ext cx="51" cy="153"/>
                    </a:xfrm>
                    <a:custGeom>
                      <a:avLst/>
                      <a:gdLst>
                        <a:gd name="T0" fmla="*/ 0 w 204"/>
                        <a:gd name="T1" fmla="*/ 153 h 613"/>
                        <a:gd name="T2" fmla="*/ 51 w 204"/>
                        <a:gd name="T3" fmla="*/ 153 h 613"/>
                        <a:gd name="T4" fmla="*/ 26 w 204"/>
                        <a:gd name="T5" fmla="*/ 0 h 613"/>
                        <a:gd name="T6" fmla="*/ 0 w 204"/>
                        <a:gd name="T7" fmla="*/ 153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3">
                          <a:moveTo>
                            <a:pt x="0" y="613"/>
                          </a:moveTo>
                          <a:lnTo>
                            <a:pt x="204" y="613"/>
                          </a:lnTo>
                          <a:lnTo>
                            <a:pt x="103" y="0"/>
                          </a:lnTo>
                          <a:lnTo>
                            <a:pt x="0" y="6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8" name="Line 64"/>
                    <p:cNvSpPr>
                      <a:spLocks noChangeShapeType="1"/>
                    </p:cNvSpPr>
                    <p:nvPr/>
                  </p:nvSpPr>
                  <p:spPr bwMode="auto">
                    <a:xfrm flipV="1">
                      <a:off x="272" y="386"/>
                      <a:ext cx="1" cy="99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9" name="Line 65"/>
                    <p:cNvSpPr>
                      <a:spLocks noChangeShapeType="1"/>
                    </p:cNvSpPr>
                    <p:nvPr/>
                  </p:nvSpPr>
                  <p:spPr bwMode="auto">
                    <a:xfrm>
                      <a:off x="58" y="256"/>
                      <a:ext cx="29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0" name="Line 66"/>
                    <p:cNvSpPr>
                      <a:spLocks noChangeShapeType="1"/>
                    </p:cNvSpPr>
                    <p:nvPr/>
                  </p:nvSpPr>
                  <p:spPr bwMode="auto">
                    <a:xfrm>
                      <a:off x="183" y="256"/>
                      <a:ext cx="23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1" name="Line 67"/>
                    <p:cNvSpPr>
                      <a:spLocks noChangeShapeType="1"/>
                    </p:cNvSpPr>
                    <p:nvPr/>
                  </p:nvSpPr>
                  <p:spPr bwMode="auto">
                    <a:xfrm>
                      <a:off x="862" y="256"/>
                      <a:ext cx="87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2" name="Line 68"/>
                    <p:cNvSpPr>
                      <a:spLocks noChangeShapeType="1"/>
                    </p:cNvSpPr>
                    <p:nvPr/>
                  </p:nvSpPr>
                  <p:spPr bwMode="auto">
                    <a:xfrm>
                      <a:off x="1296" y="439"/>
                      <a:ext cx="40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3" name="Line 69"/>
                    <p:cNvSpPr>
                      <a:spLocks noChangeShapeType="1"/>
                    </p:cNvSpPr>
                    <p:nvPr/>
                  </p:nvSpPr>
                  <p:spPr bwMode="auto">
                    <a:xfrm>
                      <a:off x="862" y="1534"/>
                      <a:ext cx="87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4" name="Line 70"/>
                    <p:cNvSpPr>
                      <a:spLocks noChangeShapeType="1"/>
                    </p:cNvSpPr>
                    <p:nvPr/>
                  </p:nvSpPr>
                  <p:spPr bwMode="auto">
                    <a:xfrm flipH="1">
                      <a:off x="63" y="256"/>
                      <a:ext cx="57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5" name="Line 71"/>
                    <p:cNvSpPr>
                      <a:spLocks noChangeShapeType="1"/>
                    </p:cNvSpPr>
                    <p:nvPr/>
                  </p:nvSpPr>
                  <p:spPr bwMode="auto">
                    <a:xfrm flipH="1">
                      <a:off x="639" y="256"/>
                      <a:ext cx="505"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6" name="Rectangle 72"/>
                    <p:cNvSpPr>
                      <a:spLocks noChangeArrowheads="1"/>
                    </p:cNvSpPr>
                    <p:nvPr/>
                  </p:nvSpPr>
                  <p:spPr bwMode="auto">
                    <a:xfrm>
                      <a:off x="639" y="256"/>
                      <a:ext cx="505" cy="12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7" name="Line 73"/>
                    <p:cNvSpPr>
                      <a:spLocks noChangeShapeType="1"/>
                    </p:cNvSpPr>
                    <p:nvPr/>
                  </p:nvSpPr>
                  <p:spPr bwMode="auto">
                    <a:xfrm flipH="1">
                      <a:off x="1421" y="439"/>
                      <a:ext cx="7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8" name="Line 74"/>
                    <p:cNvSpPr>
                      <a:spLocks noChangeShapeType="1"/>
                    </p:cNvSpPr>
                    <p:nvPr/>
                  </p:nvSpPr>
                  <p:spPr bwMode="auto">
                    <a:xfrm flipH="1">
                      <a:off x="1447" y="256"/>
                      <a:ext cx="7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9" name="Line 75"/>
                    <p:cNvSpPr>
                      <a:spLocks noChangeShapeType="1"/>
                    </p:cNvSpPr>
                    <p:nvPr/>
                  </p:nvSpPr>
                  <p:spPr bwMode="auto">
                    <a:xfrm flipV="1">
                      <a:off x="1523" y="0"/>
                      <a:ext cx="1" cy="10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0" name="未知"/>
                    <p:cNvSpPr>
                      <a:spLocks/>
                    </p:cNvSpPr>
                    <p:nvPr/>
                  </p:nvSpPr>
                  <p:spPr bwMode="auto">
                    <a:xfrm>
                      <a:off x="1498" y="102"/>
                      <a:ext cx="51" cy="154"/>
                    </a:xfrm>
                    <a:custGeom>
                      <a:avLst/>
                      <a:gdLst>
                        <a:gd name="T0" fmla="*/ 0 w 204"/>
                        <a:gd name="T1" fmla="*/ 0 h 614"/>
                        <a:gd name="T2" fmla="*/ 51 w 204"/>
                        <a:gd name="T3" fmla="*/ 0 h 614"/>
                        <a:gd name="T4" fmla="*/ 26 w 204"/>
                        <a:gd name="T5" fmla="*/ 154 h 614"/>
                        <a:gd name="T6" fmla="*/ 0 w 204"/>
                        <a:gd name="T7" fmla="*/ 0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4">
                          <a:moveTo>
                            <a:pt x="0" y="0"/>
                          </a:moveTo>
                          <a:lnTo>
                            <a:pt x="204" y="0"/>
                          </a:lnTo>
                          <a:lnTo>
                            <a:pt x="103" y="614"/>
                          </a:lnTo>
                          <a:lnTo>
                            <a:pt x="0" y="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45" name="Rectangle 77"/>
                    <p:cNvSpPr>
                      <a:spLocks noChangeArrowheads="1"/>
                    </p:cNvSpPr>
                    <p:nvPr/>
                  </p:nvSpPr>
                  <p:spPr bwMode="auto">
                    <a:xfrm rot="16200000">
                      <a:off x="1387" y="154"/>
                      <a:ext cx="244"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i="1">
                          <a:effectLst>
                            <a:outerShdw blurRad="38100" dist="38100" dir="2700000" algn="tl">
                              <a:srgbClr val="C0C0C0"/>
                            </a:outerShdw>
                          </a:effectLst>
                          <a:latin typeface="Times New Roman" panose="02020603050405020304" pitchFamily="18" charset="0"/>
                        </a:rPr>
                        <a:t> </a:t>
                      </a:r>
                      <a:r>
                        <a:rPr lang="en-US" altLang="zh-CN" sz="2000" b="1" i="1">
                          <a:effectLst>
                            <a:outerShdw blurRad="38100" dist="38100" dir="2700000" algn="tl">
                              <a:srgbClr val="C0C0C0"/>
                            </a:outerShdw>
                          </a:effectLst>
                          <a:latin typeface="Times New Roman" panose="02020603050405020304" pitchFamily="18" charset="0"/>
                        </a:rPr>
                        <a:t>A</a:t>
                      </a:r>
                    </a:p>
                  </p:txBody>
                </p:sp>
                <p:sp>
                  <p:nvSpPr>
                    <p:cNvPr id="6182" name="Line 78"/>
                    <p:cNvSpPr>
                      <a:spLocks noChangeShapeType="1"/>
                    </p:cNvSpPr>
                    <p:nvPr/>
                  </p:nvSpPr>
                  <p:spPr bwMode="auto">
                    <a:xfrm flipH="1">
                      <a:off x="1447" y="1534"/>
                      <a:ext cx="7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3" name="Line 79"/>
                    <p:cNvSpPr>
                      <a:spLocks noChangeShapeType="1"/>
                    </p:cNvSpPr>
                    <p:nvPr/>
                  </p:nvSpPr>
                  <p:spPr bwMode="auto">
                    <a:xfrm flipH="1">
                      <a:off x="286" y="1534"/>
                      <a:ext cx="35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4" name="Line 80"/>
                    <p:cNvSpPr>
                      <a:spLocks noChangeShapeType="1"/>
                    </p:cNvSpPr>
                    <p:nvPr/>
                  </p:nvSpPr>
                  <p:spPr bwMode="auto">
                    <a:xfrm flipH="1">
                      <a:off x="386" y="1534"/>
                      <a:ext cx="7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5" name="Line 81"/>
                    <p:cNvSpPr>
                      <a:spLocks noChangeShapeType="1"/>
                    </p:cNvSpPr>
                    <p:nvPr/>
                  </p:nvSpPr>
                  <p:spPr bwMode="auto">
                    <a:xfrm flipV="1">
                      <a:off x="463" y="1687"/>
                      <a:ext cx="1" cy="68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6" name="未知"/>
                    <p:cNvSpPr>
                      <a:spLocks/>
                    </p:cNvSpPr>
                    <p:nvPr/>
                  </p:nvSpPr>
                  <p:spPr bwMode="auto">
                    <a:xfrm>
                      <a:off x="437" y="1534"/>
                      <a:ext cx="51" cy="153"/>
                    </a:xfrm>
                    <a:custGeom>
                      <a:avLst/>
                      <a:gdLst>
                        <a:gd name="T0" fmla="*/ 0 w 204"/>
                        <a:gd name="T1" fmla="*/ 153 h 614"/>
                        <a:gd name="T2" fmla="*/ 51 w 204"/>
                        <a:gd name="T3" fmla="*/ 153 h 614"/>
                        <a:gd name="T4" fmla="*/ 26 w 204"/>
                        <a:gd name="T5" fmla="*/ 0 h 614"/>
                        <a:gd name="T6" fmla="*/ 0 w 204"/>
                        <a:gd name="T7" fmla="*/ 153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4">
                          <a:moveTo>
                            <a:pt x="0" y="614"/>
                          </a:moveTo>
                          <a:lnTo>
                            <a:pt x="204" y="614"/>
                          </a:lnTo>
                          <a:lnTo>
                            <a:pt x="103" y="0"/>
                          </a:lnTo>
                          <a:lnTo>
                            <a:pt x="0" y="61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1" name="Rectangle 83"/>
                    <p:cNvSpPr>
                      <a:spLocks noChangeArrowheads="1"/>
                    </p:cNvSpPr>
                    <p:nvPr/>
                  </p:nvSpPr>
                  <p:spPr bwMode="auto">
                    <a:xfrm rot="16200000">
                      <a:off x="-36" y="1694"/>
                      <a:ext cx="80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i="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min(L)</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6188" name="Line 84"/>
                    <p:cNvSpPr>
                      <a:spLocks noChangeShapeType="1"/>
                    </p:cNvSpPr>
                    <p:nvPr/>
                  </p:nvSpPr>
                  <p:spPr bwMode="auto">
                    <a:xfrm>
                      <a:off x="1616" y="439"/>
                      <a:ext cx="75"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9" name="Line 85"/>
                    <p:cNvSpPr>
                      <a:spLocks noChangeShapeType="1"/>
                    </p:cNvSpPr>
                    <p:nvPr/>
                  </p:nvSpPr>
                  <p:spPr bwMode="auto">
                    <a:xfrm>
                      <a:off x="1523" y="256"/>
                      <a:ext cx="1" cy="18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90" name="Line 86"/>
                    <p:cNvSpPr>
                      <a:spLocks noChangeShapeType="1"/>
                    </p:cNvSpPr>
                    <p:nvPr/>
                  </p:nvSpPr>
                  <p:spPr bwMode="auto">
                    <a:xfrm>
                      <a:off x="1523" y="592"/>
                      <a:ext cx="1" cy="10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91" name="未知"/>
                    <p:cNvSpPr>
                      <a:spLocks/>
                    </p:cNvSpPr>
                    <p:nvPr/>
                  </p:nvSpPr>
                  <p:spPr bwMode="auto">
                    <a:xfrm>
                      <a:off x="1498" y="439"/>
                      <a:ext cx="51" cy="153"/>
                    </a:xfrm>
                    <a:custGeom>
                      <a:avLst/>
                      <a:gdLst>
                        <a:gd name="T0" fmla="*/ 0 w 204"/>
                        <a:gd name="T1" fmla="*/ 153 h 614"/>
                        <a:gd name="T2" fmla="*/ 51 w 204"/>
                        <a:gd name="T3" fmla="*/ 153 h 614"/>
                        <a:gd name="T4" fmla="*/ 26 w 204"/>
                        <a:gd name="T5" fmla="*/ 0 h 614"/>
                        <a:gd name="T6" fmla="*/ 0 w 204"/>
                        <a:gd name="T7" fmla="*/ 153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4">
                          <a:moveTo>
                            <a:pt x="0" y="614"/>
                          </a:moveTo>
                          <a:lnTo>
                            <a:pt x="204" y="614"/>
                          </a:lnTo>
                          <a:lnTo>
                            <a:pt x="103" y="0"/>
                          </a:lnTo>
                          <a:lnTo>
                            <a:pt x="0" y="61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156" name="Line 88"/>
                <p:cNvSpPr>
                  <a:spLocks noChangeShapeType="1"/>
                </p:cNvSpPr>
                <p:nvPr/>
              </p:nvSpPr>
              <p:spPr bwMode="auto">
                <a:xfrm flipV="1">
                  <a:off x="384" y="240"/>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7" name="Rectangle 89"/>
                <p:cNvSpPr>
                  <a:spLocks noChangeArrowheads="1"/>
                </p:cNvSpPr>
                <p:nvPr/>
              </p:nvSpPr>
              <p:spPr bwMode="auto">
                <a:xfrm>
                  <a:off x="480" y="0"/>
                  <a:ext cx="48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sz="3200" b="1" baseline="-25000">
                    <a:effectLst>
                      <a:outerShdw blurRad="38100" dist="38100" dir="2700000" algn="tl">
                        <a:srgbClr val="C0C0C0"/>
                      </a:outerShdw>
                    </a:effectLst>
                    <a:latin typeface="Times New Roman" panose="02020603050405020304" pitchFamily="18" charset="0"/>
                  </a:endParaRPr>
                </a:p>
              </p:txBody>
            </p:sp>
          </p:grpSp>
          <p:sp>
            <p:nvSpPr>
              <p:cNvPr id="7258" name="Rectangle 90"/>
              <p:cNvSpPr>
                <a:spLocks noChangeArrowheads="1"/>
              </p:cNvSpPr>
              <p:nvPr/>
            </p:nvSpPr>
            <p:spPr bwMode="auto">
              <a:xfrm>
                <a:off x="0" y="18"/>
                <a:ext cx="8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000" b="1" i="1">
                    <a:effectLst>
                      <a:outerShdw blurRad="38100" dist="38100" dir="2700000" algn="tl">
                        <a:srgbClr val="C0C0C0"/>
                      </a:outerShdw>
                    </a:effectLst>
                    <a:latin typeface="Times New Roman" panose="02020603050405020304" pitchFamily="18" charset="0"/>
                  </a:rPr>
                  <a:t>	</a:t>
                </a:r>
                <a:r>
                  <a:rPr lang="en-US" altLang="zh-CN" sz="2000" b="1" i="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a:t>
                </a:r>
              </a:p>
            </p:txBody>
          </p:sp>
        </p:grpSp>
      </p:grpSp>
      <p:sp>
        <p:nvSpPr>
          <p:cNvPr id="90" name="Rectangle 2">
            <a:extLst>
              <a:ext uri="{FF2B5EF4-FFF2-40B4-BE49-F238E27FC236}">
                <a16:creationId xmlns:a16="http://schemas.microsoft.com/office/drawing/2014/main" id="{7CC3D23A-E49E-4B5E-8DE0-8C36EF59A170}"/>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1.2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验收极限和安全裕度</a:t>
            </a: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A</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93" name="Rectangle 2">
            <a:extLst>
              <a:ext uri="{FF2B5EF4-FFF2-40B4-BE49-F238E27FC236}">
                <a16:creationId xmlns:a16="http://schemas.microsoft.com/office/drawing/2014/main" id="{B460B784-1165-4E1D-99AB-380712F18443}"/>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3163103406"/>
      </p:ext>
    </p:extLst>
  </p:cSld>
  <p:clrMapOvr>
    <a:masterClrMapping/>
  </p:clrMapOvr>
  <mc:AlternateContent xmlns:mc="http://schemas.openxmlformats.org/markup-compatibility/2006" xmlns:p14="http://schemas.microsoft.com/office/powerpoint/2010/main">
    <mc:Choice Requires="p14">
      <p:transition spd="slow" p14:dur="2000" advTm="2281"/>
    </mc:Choice>
    <mc:Fallback xmlns="">
      <p:transition spd="slow" advTm="22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3" name="Group 4"/>
          <p:cNvGrpSpPr>
            <a:grpSpLocks/>
          </p:cNvGrpSpPr>
          <p:nvPr/>
        </p:nvGrpSpPr>
        <p:grpSpPr bwMode="auto">
          <a:xfrm>
            <a:off x="1828800" y="1676401"/>
            <a:ext cx="8686800" cy="4022725"/>
            <a:chOff x="0" y="0"/>
            <a:chExt cx="5232" cy="2534"/>
          </a:xfrm>
        </p:grpSpPr>
        <p:grpSp>
          <p:nvGrpSpPr>
            <p:cNvPr id="7174" name="Group 5"/>
            <p:cNvGrpSpPr>
              <a:grpSpLocks/>
            </p:cNvGrpSpPr>
            <p:nvPr/>
          </p:nvGrpSpPr>
          <p:grpSpPr bwMode="auto">
            <a:xfrm>
              <a:off x="1257" y="0"/>
              <a:ext cx="1143" cy="1503"/>
              <a:chOff x="0" y="0"/>
              <a:chExt cx="1143" cy="1503"/>
            </a:xfrm>
          </p:grpSpPr>
          <p:sp>
            <p:nvSpPr>
              <p:cNvPr id="8198" name="Rectangle 6"/>
              <p:cNvSpPr>
                <a:spLocks noChangeArrowheads="1"/>
              </p:cNvSpPr>
              <p:nvPr/>
            </p:nvSpPr>
            <p:spPr bwMode="auto">
              <a:xfrm>
                <a:off x="308" y="1047"/>
                <a:ext cx="787"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下验收极限</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8199" name="Rectangle 7"/>
              <p:cNvSpPr>
                <a:spLocks noChangeArrowheads="1"/>
              </p:cNvSpPr>
              <p:nvPr/>
            </p:nvSpPr>
            <p:spPr bwMode="auto">
              <a:xfrm>
                <a:off x="311" y="580"/>
                <a:ext cx="83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上验收极限</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27" name="Line 8"/>
              <p:cNvSpPr>
                <a:spLocks noChangeShapeType="1"/>
              </p:cNvSpPr>
              <p:nvPr/>
            </p:nvSpPr>
            <p:spPr bwMode="auto">
              <a:xfrm>
                <a:off x="233" y="431"/>
                <a:ext cx="83" cy="27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01" name="Rectangle 9"/>
              <p:cNvSpPr>
                <a:spLocks noChangeArrowheads="1"/>
              </p:cNvSpPr>
              <p:nvPr/>
            </p:nvSpPr>
            <p:spPr bwMode="auto">
              <a:xfrm rot="16200000">
                <a:off x="-14" y="200"/>
                <a:ext cx="238"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i="1">
                    <a:effectLst>
                      <a:outerShdw blurRad="38100" dist="38100" dir="2700000" algn="tl">
                        <a:srgbClr val="C0C0C0"/>
                      </a:outerShdw>
                    </a:effectLst>
                    <a:latin typeface="Times New Roman" panose="02020603050405020304" pitchFamily="18" charset="0"/>
                  </a:rPr>
                  <a:t> </a:t>
                </a:r>
                <a:r>
                  <a:rPr lang="en-US" altLang="zh-CN" sz="2000" b="1" i="1">
                    <a:effectLst>
                      <a:outerShdw blurRad="38100" dist="38100" dir="2700000" algn="tl">
                        <a:srgbClr val="C0C0C0"/>
                      </a:outerShdw>
                    </a:effectLst>
                    <a:latin typeface="Times New Roman" panose="02020603050405020304" pitchFamily="18" charset="0"/>
                  </a:rPr>
                  <a:t>A</a:t>
                </a:r>
              </a:p>
            </p:txBody>
          </p:sp>
          <p:sp>
            <p:nvSpPr>
              <p:cNvPr id="7229" name="未知"/>
              <p:cNvSpPr>
                <a:spLocks/>
              </p:cNvSpPr>
              <p:nvPr/>
            </p:nvSpPr>
            <p:spPr bwMode="auto">
              <a:xfrm>
                <a:off x="129" y="93"/>
                <a:ext cx="37" cy="151"/>
              </a:xfrm>
              <a:custGeom>
                <a:avLst/>
                <a:gdLst>
                  <a:gd name="T0" fmla="*/ 0 w 204"/>
                  <a:gd name="T1" fmla="*/ 0 h 614"/>
                  <a:gd name="T2" fmla="*/ 37 w 204"/>
                  <a:gd name="T3" fmla="*/ 0 h 614"/>
                  <a:gd name="T4" fmla="*/ 19 w 204"/>
                  <a:gd name="T5" fmla="*/ 151 h 614"/>
                  <a:gd name="T6" fmla="*/ 0 w 204"/>
                  <a:gd name="T7" fmla="*/ 0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4">
                    <a:moveTo>
                      <a:pt x="0" y="0"/>
                    </a:moveTo>
                    <a:lnTo>
                      <a:pt x="204" y="0"/>
                    </a:lnTo>
                    <a:lnTo>
                      <a:pt x="102" y="614"/>
                    </a:lnTo>
                    <a:lnTo>
                      <a:pt x="0" y="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0" name="未知"/>
              <p:cNvSpPr>
                <a:spLocks/>
              </p:cNvSpPr>
              <p:nvPr/>
            </p:nvSpPr>
            <p:spPr bwMode="auto">
              <a:xfrm>
                <a:off x="129" y="423"/>
                <a:ext cx="37" cy="150"/>
              </a:xfrm>
              <a:custGeom>
                <a:avLst/>
                <a:gdLst>
                  <a:gd name="T0" fmla="*/ 0 w 204"/>
                  <a:gd name="T1" fmla="*/ 150 h 613"/>
                  <a:gd name="T2" fmla="*/ 37 w 204"/>
                  <a:gd name="T3" fmla="*/ 150 h 613"/>
                  <a:gd name="T4" fmla="*/ 19 w 204"/>
                  <a:gd name="T5" fmla="*/ 0 h 613"/>
                  <a:gd name="T6" fmla="*/ 0 w 204"/>
                  <a:gd name="T7" fmla="*/ 150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3">
                    <a:moveTo>
                      <a:pt x="0" y="613"/>
                    </a:moveTo>
                    <a:lnTo>
                      <a:pt x="204" y="613"/>
                    </a:lnTo>
                    <a:lnTo>
                      <a:pt x="102" y="0"/>
                    </a:lnTo>
                    <a:lnTo>
                      <a:pt x="0" y="6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1" name="Line 12"/>
              <p:cNvSpPr>
                <a:spLocks noChangeShapeType="1"/>
              </p:cNvSpPr>
              <p:nvPr/>
            </p:nvSpPr>
            <p:spPr bwMode="auto">
              <a:xfrm flipV="1">
                <a:off x="147" y="0"/>
                <a:ext cx="0" cy="57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2" name="Line 13"/>
              <p:cNvSpPr>
                <a:spLocks noChangeShapeType="1"/>
              </p:cNvSpPr>
              <p:nvPr/>
            </p:nvSpPr>
            <p:spPr bwMode="auto">
              <a:xfrm>
                <a:off x="147" y="573"/>
                <a:ext cx="0" cy="7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3" name="Line 14"/>
              <p:cNvSpPr>
                <a:spLocks noChangeShapeType="1"/>
              </p:cNvSpPr>
              <p:nvPr/>
            </p:nvSpPr>
            <p:spPr bwMode="auto">
              <a:xfrm flipH="1">
                <a:off x="91" y="244"/>
                <a:ext cx="56"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4" name="Line 15"/>
              <p:cNvSpPr>
                <a:spLocks noChangeShapeType="1"/>
              </p:cNvSpPr>
              <p:nvPr/>
            </p:nvSpPr>
            <p:spPr bwMode="auto">
              <a:xfrm>
                <a:off x="0" y="423"/>
                <a:ext cx="294"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5" name="Line 16"/>
              <p:cNvSpPr>
                <a:spLocks noChangeShapeType="1"/>
              </p:cNvSpPr>
              <p:nvPr/>
            </p:nvSpPr>
            <p:spPr bwMode="auto">
              <a:xfrm flipH="1">
                <a:off x="236" y="1226"/>
                <a:ext cx="83" cy="27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175" name="Group 17"/>
            <p:cNvGrpSpPr>
              <a:grpSpLocks/>
            </p:cNvGrpSpPr>
            <p:nvPr/>
          </p:nvGrpSpPr>
          <p:grpSpPr bwMode="auto">
            <a:xfrm>
              <a:off x="0" y="192"/>
              <a:ext cx="5232" cy="2342"/>
              <a:chOff x="0" y="0"/>
              <a:chExt cx="5232" cy="2342"/>
            </a:xfrm>
          </p:grpSpPr>
          <p:sp>
            <p:nvSpPr>
              <p:cNvPr id="8210" name="Text Box 18"/>
              <p:cNvSpPr txBox="1">
                <a:spLocks noChangeArrowheads="1"/>
              </p:cNvSpPr>
              <p:nvPr/>
            </p:nvSpPr>
            <p:spPr bwMode="auto">
              <a:xfrm>
                <a:off x="960" y="2160"/>
                <a:ext cx="307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0" rIns="18000" bIns="0"/>
              <a:lstStyle/>
              <a:p>
                <a:pPr algn="just">
                  <a:defRPr/>
                </a:pPr>
                <a:r>
                  <a:rPr lang="zh-CN" altLang="en-US" sz="2800" b="1">
                    <a:effectLst>
                      <a:outerShdw blurRad="38100" dist="38100" dir="2700000" algn="tl">
                        <a:srgbClr val="C0C0C0"/>
                      </a:outerShdw>
                    </a:effectLst>
                    <a:latin typeface="Times New Roman" panose="02020603050405020304" pitchFamily="18" charset="0"/>
                  </a:rPr>
                  <a:t>   偏态分布时的验收极限</a:t>
                </a:r>
                <a:r>
                  <a:rPr lang="zh-CN" altLang="en-US" sz="3200" b="1">
                    <a:effectLst>
                      <a:outerShdw blurRad="38100" dist="38100" dir="2700000" algn="tl">
                        <a:srgbClr val="C0C0C0"/>
                      </a:outerShdw>
                    </a:effectLst>
                    <a:latin typeface="Times New Roman" panose="02020603050405020304" pitchFamily="18" charset="0"/>
                  </a:rPr>
                  <a:t>                   </a:t>
                </a:r>
              </a:p>
            </p:txBody>
          </p:sp>
          <p:grpSp>
            <p:nvGrpSpPr>
              <p:cNvPr id="7177" name="Group 19"/>
              <p:cNvGrpSpPr>
                <a:grpSpLocks/>
              </p:cNvGrpSpPr>
              <p:nvPr/>
            </p:nvGrpSpPr>
            <p:grpSpPr bwMode="auto">
              <a:xfrm>
                <a:off x="0" y="52"/>
                <a:ext cx="1563" cy="1820"/>
                <a:chOff x="0" y="0"/>
                <a:chExt cx="1563" cy="1820"/>
              </a:xfrm>
            </p:grpSpPr>
            <p:sp>
              <p:nvSpPr>
                <p:cNvPr id="8212" name="Rectangle 20"/>
                <p:cNvSpPr>
                  <a:spLocks noChangeArrowheads="1"/>
                </p:cNvSpPr>
                <p:nvPr/>
              </p:nvSpPr>
              <p:spPr bwMode="auto">
                <a:xfrm rot="16200000">
                  <a:off x="372" y="1464"/>
                  <a:ext cx="36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min</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7211" name="未知"/>
                <p:cNvSpPr>
                  <a:spLocks/>
                </p:cNvSpPr>
                <p:nvPr/>
              </p:nvSpPr>
              <p:spPr bwMode="auto">
                <a:xfrm>
                  <a:off x="613" y="1250"/>
                  <a:ext cx="38" cy="151"/>
                </a:xfrm>
                <a:custGeom>
                  <a:avLst/>
                  <a:gdLst>
                    <a:gd name="T0" fmla="*/ 0 w 205"/>
                    <a:gd name="T1" fmla="*/ 151 h 613"/>
                    <a:gd name="T2" fmla="*/ 38 w 205"/>
                    <a:gd name="T3" fmla="*/ 151 h 613"/>
                    <a:gd name="T4" fmla="*/ 19 w 205"/>
                    <a:gd name="T5" fmla="*/ 0 h 613"/>
                    <a:gd name="T6" fmla="*/ 0 w 205"/>
                    <a:gd name="T7" fmla="*/ 151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 h="613">
                      <a:moveTo>
                        <a:pt x="0" y="613"/>
                      </a:moveTo>
                      <a:lnTo>
                        <a:pt x="205" y="613"/>
                      </a:lnTo>
                      <a:lnTo>
                        <a:pt x="102" y="0"/>
                      </a:lnTo>
                      <a:lnTo>
                        <a:pt x="0" y="6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2" name="Line 22"/>
                <p:cNvSpPr>
                  <a:spLocks noChangeShapeType="1"/>
                </p:cNvSpPr>
                <p:nvPr/>
              </p:nvSpPr>
              <p:spPr bwMode="auto">
                <a:xfrm flipV="1">
                  <a:off x="632" y="1403"/>
                  <a:ext cx="0" cy="41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3" name="Line 23"/>
                <p:cNvSpPr>
                  <a:spLocks noChangeShapeType="1"/>
                </p:cNvSpPr>
                <p:nvPr/>
              </p:nvSpPr>
              <p:spPr bwMode="auto">
                <a:xfrm flipH="1">
                  <a:off x="503" y="1253"/>
                  <a:ext cx="25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4" name="Rectangle 24"/>
                <p:cNvSpPr>
                  <a:spLocks noChangeArrowheads="1"/>
                </p:cNvSpPr>
                <p:nvPr/>
              </p:nvSpPr>
              <p:spPr bwMode="auto">
                <a:xfrm>
                  <a:off x="761" y="0"/>
                  <a:ext cx="367" cy="125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5" name="Line 25"/>
                <p:cNvSpPr>
                  <a:spLocks noChangeShapeType="1"/>
                </p:cNvSpPr>
                <p:nvPr/>
              </p:nvSpPr>
              <p:spPr bwMode="auto">
                <a:xfrm flipH="1">
                  <a:off x="761" y="0"/>
                  <a:ext cx="36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6" name="Line 26"/>
                <p:cNvSpPr>
                  <a:spLocks noChangeShapeType="1"/>
                </p:cNvSpPr>
                <p:nvPr/>
              </p:nvSpPr>
              <p:spPr bwMode="auto">
                <a:xfrm flipH="1">
                  <a:off x="124" y="0"/>
                  <a:ext cx="637"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7" name="Line 27"/>
                <p:cNvSpPr>
                  <a:spLocks noChangeShapeType="1"/>
                </p:cNvSpPr>
                <p:nvPr/>
              </p:nvSpPr>
              <p:spPr bwMode="auto">
                <a:xfrm>
                  <a:off x="923" y="1253"/>
                  <a:ext cx="6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8" name="Line 28"/>
                <p:cNvSpPr>
                  <a:spLocks noChangeShapeType="1"/>
                </p:cNvSpPr>
                <p:nvPr/>
              </p:nvSpPr>
              <p:spPr bwMode="auto">
                <a:xfrm>
                  <a:off x="923" y="0"/>
                  <a:ext cx="64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9" name="Line 29"/>
                <p:cNvSpPr>
                  <a:spLocks noChangeShapeType="1"/>
                </p:cNvSpPr>
                <p:nvPr/>
              </p:nvSpPr>
              <p:spPr bwMode="auto">
                <a:xfrm>
                  <a:off x="325" y="0"/>
                  <a:ext cx="17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0" name="Line 30"/>
                <p:cNvSpPr>
                  <a:spLocks noChangeShapeType="1"/>
                </p:cNvSpPr>
                <p:nvPr/>
              </p:nvSpPr>
              <p:spPr bwMode="auto">
                <a:xfrm>
                  <a:off x="233" y="0"/>
                  <a:ext cx="21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1" name="Line 31"/>
                <p:cNvSpPr>
                  <a:spLocks noChangeShapeType="1"/>
                </p:cNvSpPr>
                <p:nvPr/>
              </p:nvSpPr>
              <p:spPr bwMode="auto">
                <a:xfrm flipV="1">
                  <a:off x="213" y="150"/>
                  <a:ext cx="0" cy="66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2" name="未知"/>
                <p:cNvSpPr>
                  <a:spLocks/>
                </p:cNvSpPr>
                <p:nvPr/>
              </p:nvSpPr>
              <p:spPr bwMode="auto">
                <a:xfrm>
                  <a:off x="194" y="0"/>
                  <a:ext cx="38" cy="150"/>
                </a:xfrm>
                <a:custGeom>
                  <a:avLst/>
                  <a:gdLst>
                    <a:gd name="T0" fmla="*/ 0 w 204"/>
                    <a:gd name="T1" fmla="*/ 150 h 614"/>
                    <a:gd name="T2" fmla="*/ 38 w 204"/>
                    <a:gd name="T3" fmla="*/ 150 h 614"/>
                    <a:gd name="T4" fmla="*/ 19 w 204"/>
                    <a:gd name="T5" fmla="*/ 0 h 614"/>
                    <a:gd name="T6" fmla="*/ 0 w 204"/>
                    <a:gd name="T7" fmla="*/ 150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4">
                      <a:moveTo>
                        <a:pt x="0" y="614"/>
                      </a:moveTo>
                      <a:lnTo>
                        <a:pt x="204" y="614"/>
                      </a:lnTo>
                      <a:lnTo>
                        <a:pt x="101" y="0"/>
                      </a:lnTo>
                      <a:lnTo>
                        <a:pt x="0" y="61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25" name="Rectangle 33"/>
                <p:cNvSpPr>
                  <a:spLocks noChangeArrowheads="1"/>
                </p:cNvSpPr>
                <p:nvPr/>
              </p:nvSpPr>
              <p:spPr bwMode="auto">
                <a:xfrm rot="16200000">
                  <a:off x="-99" y="390"/>
                  <a:ext cx="459"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i="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max</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8226" name="Rectangle 34"/>
                <p:cNvSpPr>
                  <a:spLocks noChangeArrowheads="1"/>
                </p:cNvSpPr>
                <p:nvPr/>
              </p:nvSpPr>
              <p:spPr bwMode="auto">
                <a:xfrm>
                  <a:off x="864" y="332"/>
                  <a:ext cx="185" cy="10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lnSpc>
                      <a:spcPct val="88000"/>
                    </a:lnSpc>
                    <a:defRPr/>
                  </a:pPr>
                  <a:r>
                    <a:rPr lang="zh-CN" altLang="en-US" sz="2000" b="1">
                      <a:effectLst>
                        <a:outerShdw blurRad="38100" dist="38100" dir="2700000" algn="tl">
                          <a:srgbClr val="C0C0C0"/>
                        </a:outerShdw>
                      </a:effectLst>
                      <a:latin typeface="Times New Roman" panose="02020603050405020304" pitchFamily="18" charset="0"/>
                    </a:rPr>
                    <a:t>轴公差带</a:t>
                  </a:r>
                </a:p>
              </p:txBody>
            </p:sp>
          </p:grpSp>
          <p:sp>
            <p:nvSpPr>
              <p:cNvPr id="7178" name="未知"/>
              <p:cNvSpPr>
                <a:spLocks/>
              </p:cNvSpPr>
              <p:nvPr/>
            </p:nvSpPr>
            <p:spPr bwMode="auto">
              <a:xfrm>
                <a:off x="253" y="96"/>
                <a:ext cx="475" cy="1148"/>
              </a:xfrm>
              <a:custGeom>
                <a:avLst/>
                <a:gdLst>
                  <a:gd name="T0" fmla="*/ 454 w 2606"/>
                  <a:gd name="T1" fmla="*/ 1081 h 4684"/>
                  <a:gd name="T2" fmla="*/ 432 w 2606"/>
                  <a:gd name="T3" fmla="*/ 1015 h 4684"/>
                  <a:gd name="T4" fmla="*/ 418 w 2606"/>
                  <a:gd name="T5" fmla="*/ 977 h 4684"/>
                  <a:gd name="T6" fmla="*/ 406 w 2606"/>
                  <a:gd name="T7" fmla="*/ 945 h 4684"/>
                  <a:gd name="T8" fmla="*/ 394 w 2606"/>
                  <a:gd name="T9" fmla="*/ 915 h 4684"/>
                  <a:gd name="T10" fmla="*/ 381 w 2606"/>
                  <a:gd name="T11" fmla="*/ 886 h 4684"/>
                  <a:gd name="T12" fmla="*/ 367 w 2606"/>
                  <a:gd name="T13" fmla="*/ 858 h 4684"/>
                  <a:gd name="T14" fmla="*/ 352 w 2606"/>
                  <a:gd name="T15" fmla="*/ 831 h 4684"/>
                  <a:gd name="T16" fmla="*/ 336 w 2606"/>
                  <a:gd name="T17" fmla="*/ 806 h 4684"/>
                  <a:gd name="T18" fmla="*/ 319 w 2606"/>
                  <a:gd name="T19" fmla="*/ 782 h 4684"/>
                  <a:gd name="T20" fmla="*/ 301 w 2606"/>
                  <a:gd name="T21" fmla="*/ 760 h 4684"/>
                  <a:gd name="T22" fmla="*/ 283 w 2606"/>
                  <a:gd name="T23" fmla="*/ 738 h 4684"/>
                  <a:gd name="T24" fmla="*/ 256 w 2606"/>
                  <a:gd name="T25" fmla="*/ 708 h 4684"/>
                  <a:gd name="T26" fmla="*/ 216 w 2606"/>
                  <a:gd name="T27" fmla="*/ 666 h 4684"/>
                  <a:gd name="T28" fmla="*/ 179 w 2606"/>
                  <a:gd name="T29" fmla="*/ 627 h 4684"/>
                  <a:gd name="T30" fmla="*/ 158 w 2606"/>
                  <a:gd name="T31" fmla="*/ 604 h 4684"/>
                  <a:gd name="T32" fmla="*/ 138 w 2606"/>
                  <a:gd name="T33" fmla="*/ 579 h 4684"/>
                  <a:gd name="T34" fmla="*/ 118 w 2606"/>
                  <a:gd name="T35" fmla="*/ 554 h 4684"/>
                  <a:gd name="T36" fmla="*/ 98 w 2606"/>
                  <a:gd name="T37" fmla="*/ 526 h 4684"/>
                  <a:gd name="T38" fmla="*/ 78 w 2606"/>
                  <a:gd name="T39" fmla="*/ 497 h 4684"/>
                  <a:gd name="T40" fmla="*/ 59 w 2606"/>
                  <a:gd name="T41" fmla="*/ 465 h 4684"/>
                  <a:gd name="T42" fmla="*/ 41 w 2606"/>
                  <a:gd name="T43" fmla="*/ 432 h 4684"/>
                  <a:gd name="T44" fmla="*/ 30 w 2606"/>
                  <a:gd name="T45" fmla="*/ 409 h 4684"/>
                  <a:gd name="T46" fmla="*/ 23 w 2606"/>
                  <a:gd name="T47" fmla="*/ 392 h 4684"/>
                  <a:gd name="T48" fmla="*/ 17 w 2606"/>
                  <a:gd name="T49" fmla="*/ 376 h 4684"/>
                  <a:gd name="T50" fmla="*/ 11 w 2606"/>
                  <a:gd name="T51" fmla="*/ 360 h 4684"/>
                  <a:gd name="T52" fmla="*/ 7 w 2606"/>
                  <a:gd name="T53" fmla="*/ 344 h 4684"/>
                  <a:gd name="T54" fmla="*/ 3 w 2606"/>
                  <a:gd name="T55" fmla="*/ 328 h 4684"/>
                  <a:gd name="T56" fmla="*/ 1 w 2606"/>
                  <a:gd name="T57" fmla="*/ 313 h 4684"/>
                  <a:gd name="T58" fmla="*/ 0 w 2606"/>
                  <a:gd name="T59" fmla="*/ 299 h 4684"/>
                  <a:gd name="T60" fmla="*/ 0 w 2606"/>
                  <a:gd name="T61" fmla="*/ 285 h 4684"/>
                  <a:gd name="T62" fmla="*/ 2 w 2606"/>
                  <a:gd name="T63" fmla="*/ 272 h 4684"/>
                  <a:gd name="T64" fmla="*/ 5 w 2606"/>
                  <a:gd name="T65" fmla="*/ 260 h 4684"/>
                  <a:gd name="T66" fmla="*/ 9 w 2606"/>
                  <a:gd name="T67" fmla="*/ 248 h 4684"/>
                  <a:gd name="T68" fmla="*/ 15 w 2606"/>
                  <a:gd name="T69" fmla="*/ 237 h 4684"/>
                  <a:gd name="T70" fmla="*/ 22 w 2606"/>
                  <a:gd name="T71" fmla="*/ 227 h 4684"/>
                  <a:gd name="T72" fmla="*/ 30 w 2606"/>
                  <a:gd name="T73" fmla="*/ 218 h 4684"/>
                  <a:gd name="T74" fmla="*/ 39 w 2606"/>
                  <a:gd name="T75" fmla="*/ 209 h 4684"/>
                  <a:gd name="T76" fmla="*/ 49 w 2606"/>
                  <a:gd name="T77" fmla="*/ 201 h 4684"/>
                  <a:gd name="T78" fmla="*/ 59 w 2606"/>
                  <a:gd name="T79" fmla="*/ 194 h 4684"/>
                  <a:gd name="T80" fmla="*/ 71 w 2606"/>
                  <a:gd name="T81" fmla="*/ 187 h 4684"/>
                  <a:gd name="T82" fmla="*/ 83 w 2606"/>
                  <a:gd name="T83" fmla="*/ 179 h 4684"/>
                  <a:gd name="T84" fmla="*/ 96 w 2606"/>
                  <a:gd name="T85" fmla="*/ 173 h 4684"/>
                  <a:gd name="T86" fmla="*/ 121 w 2606"/>
                  <a:gd name="T87" fmla="*/ 162 h 4684"/>
                  <a:gd name="T88" fmla="*/ 150 w 2606"/>
                  <a:gd name="T89" fmla="*/ 151 h 4684"/>
                  <a:gd name="T90" fmla="*/ 181 w 2606"/>
                  <a:gd name="T91" fmla="*/ 141 h 4684"/>
                  <a:gd name="T92" fmla="*/ 243 w 2606"/>
                  <a:gd name="T93" fmla="*/ 122 h 4684"/>
                  <a:gd name="T94" fmla="*/ 273 w 2606"/>
                  <a:gd name="T95" fmla="*/ 111 h 4684"/>
                  <a:gd name="T96" fmla="*/ 302 w 2606"/>
                  <a:gd name="T97" fmla="*/ 100 h 4684"/>
                  <a:gd name="T98" fmla="*/ 330 w 2606"/>
                  <a:gd name="T99" fmla="*/ 88 h 4684"/>
                  <a:gd name="T100" fmla="*/ 355 w 2606"/>
                  <a:gd name="T101" fmla="*/ 75 h 4684"/>
                  <a:gd name="T102" fmla="*/ 380 w 2606"/>
                  <a:gd name="T103" fmla="*/ 62 h 4684"/>
                  <a:gd name="T104" fmla="*/ 403 w 2606"/>
                  <a:gd name="T105" fmla="*/ 48 h 4684"/>
                  <a:gd name="T106" fmla="*/ 430 w 2606"/>
                  <a:gd name="T107" fmla="*/ 30 h 46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06" h="4684">
                    <a:moveTo>
                      <a:pt x="2606" y="4684"/>
                    </a:moveTo>
                    <a:lnTo>
                      <a:pt x="2561" y="4575"/>
                    </a:lnTo>
                    <a:lnTo>
                      <a:pt x="2538" y="4521"/>
                    </a:lnTo>
                    <a:lnTo>
                      <a:pt x="2514" y="4466"/>
                    </a:lnTo>
                    <a:lnTo>
                      <a:pt x="2490" y="4411"/>
                    </a:lnTo>
                    <a:lnTo>
                      <a:pt x="2467" y="4357"/>
                    </a:lnTo>
                    <a:lnTo>
                      <a:pt x="2444" y="4303"/>
                    </a:lnTo>
                    <a:lnTo>
                      <a:pt x="2420" y="4248"/>
                    </a:lnTo>
                    <a:lnTo>
                      <a:pt x="2396" y="4195"/>
                    </a:lnTo>
                    <a:lnTo>
                      <a:pt x="2372" y="4142"/>
                    </a:lnTo>
                    <a:lnTo>
                      <a:pt x="2347" y="4090"/>
                    </a:lnTo>
                    <a:lnTo>
                      <a:pt x="2334" y="4063"/>
                    </a:lnTo>
                    <a:lnTo>
                      <a:pt x="2321" y="4037"/>
                    </a:lnTo>
                    <a:lnTo>
                      <a:pt x="2309" y="4011"/>
                    </a:lnTo>
                    <a:lnTo>
                      <a:pt x="2296" y="3985"/>
                    </a:lnTo>
                    <a:lnTo>
                      <a:pt x="2283" y="3959"/>
                    </a:lnTo>
                    <a:lnTo>
                      <a:pt x="2270" y="3933"/>
                    </a:lnTo>
                    <a:lnTo>
                      <a:pt x="2256" y="3908"/>
                    </a:lnTo>
                    <a:lnTo>
                      <a:pt x="2244" y="3883"/>
                    </a:lnTo>
                    <a:lnTo>
                      <a:pt x="2230" y="3857"/>
                    </a:lnTo>
                    <a:lnTo>
                      <a:pt x="2216" y="3832"/>
                    </a:lnTo>
                    <a:lnTo>
                      <a:pt x="2203" y="3808"/>
                    </a:lnTo>
                    <a:lnTo>
                      <a:pt x="2189" y="3783"/>
                    </a:lnTo>
                    <a:lnTo>
                      <a:pt x="2175" y="3759"/>
                    </a:lnTo>
                    <a:lnTo>
                      <a:pt x="2161" y="3733"/>
                    </a:lnTo>
                    <a:lnTo>
                      <a:pt x="2147" y="3709"/>
                    </a:lnTo>
                    <a:lnTo>
                      <a:pt x="2132" y="3686"/>
                    </a:lnTo>
                    <a:lnTo>
                      <a:pt x="2118" y="3662"/>
                    </a:lnTo>
                    <a:lnTo>
                      <a:pt x="2103" y="3638"/>
                    </a:lnTo>
                    <a:lnTo>
                      <a:pt x="2088" y="3615"/>
                    </a:lnTo>
                    <a:lnTo>
                      <a:pt x="2073" y="3592"/>
                    </a:lnTo>
                    <a:lnTo>
                      <a:pt x="2058" y="3568"/>
                    </a:lnTo>
                    <a:lnTo>
                      <a:pt x="2042" y="3545"/>
                    </a:lnTo>
                    <a:lnTo>
                      <a:pt x="2026" y="3523"/>
                    </a:lnTo>
                    <a:lnTo>
                      <a:pt x="2011" y="3500"/>
                    </a:lnTo>
                    <a:lnTo>
                      <a:pt x="1995" y="3478"/>
                    </a:lnTo>
                    <a:lnTo>
                      <a:pt x="1978" y="3456"/>
                    </a:lnTo>
                    <a:lnTo>
                      <a:pt x="1962" y="3434"/>
                    </a:lnTo>
                    <a:lnTo>
                      <a:pt x="1946" y="3413"/>
                    </a:lnTo>
                    <a:lnTo>
                      <a:pt x="1929" y="3392"/>
                    </a:lnTo>
                    <a:lnTo>
                      <a:pt x="1911" y="3371"/>
                    </a:lnTo>
                    <a:lnTo>
                      <a:pt x="1894" y="3350"/>
                    </a:lnTo>
                    <a:lnTo>
                      <a:pt x="1876" y="3330"/>
                    </a:lnTo>
                    <a:lnTo>
                      <a:pt x="1859" y="3309"/>
                    </a:lnTo>
                    <a:lnTo>
                      <a:pt x="1841" y="3289"/>
                    </a:lnTo>
                    <a:lnTo>
                      <a:pt x="1823" y="3269"/>
                    </a:lnTo>
                    <a:lnTo>
                      <a:pt x="1805" y="3250"/>
                    </a:lnTo>
                    <a:lnTo>
                      <a:pt x="1786" y="3230"/>
                    </a:lnTo>
                    <a:lnTo>
                      <a:pt x="1767" y="3211"/>
                    </a:lnTo>
                    <a:lnTo>
                      <a:pt x="1748" y="3192"/>
                    </a:lnTo>
                    <a:lnTo>
                      <a:pt x="1729" y="3173"/>
                    </a:lnTo>
                    <a:lnTo>
                      <a:pt x="1710" y="3154"/>
                    </a:lnTo>
                    <a:lnTo>
                      <a:pt x="1691" y="3137"/>
                    </a:lnTo>
                    <a:lnTo>
                      <a:pt x="1671" y="3118"/>
                    </a:lnTo>
                    <a:lnTo>
                      <a:pt x="1651" y="3100"/>
                    </a:lnTo>
                    <a:lnTo>
                      <a:pt x="1631" y="3082"/>
                    </a:lnTo>
                    <a:lnTo>
                      <a:pt x="1611" y="3064"/>
                    </a:lnTo>
                    <a:lnTo>
                      <a:pt x="1591" y="3046"/>
                    </a:lnTo>
                    <a:lnTo>
                      <a:pt x="1571" y="3028"/>
                    </a:lnTo>
                    <a:lnTo>
                      <a:pt x="1550" y="3010"/>
                    </a:lnTo>
                    <a:lnTo>
                      <a:pt x="1529" y="2994"/>
                    </a:lnTo>
                    <a:lnTo>
                      <a:pt x="1508" y="2976"/>
                    </a:lnTo>
                    <a:lnTo>
                      <a:pt x="1487" y="2959"/>
                    </a:lnTo>
                    <a:lnTo>
                      <a:pt x="1445" y="2924"/>
                    </a:lnTo>
                    <a:lnTo>
                      <a:pt x="1403" y="2890"/>
                    </a:lnTo>
                    <a:lnTo>
                      <a:pt x="1360" y="2855"/>
                    </a:lnTo>
                    <a:lnTo>
                      <a:pt x="1316" y="2821"/>
                    </a:lnTo>
                    <a:lnTo>
                      <a:pt x="1272" y="2787"/>
                    </a:lnTo>
                    <a:lnTo>
                      <a:pt x="1228" y="2752"/>
                    </a:lnTo>
                    <a:lnTo>
                      <a:pt x="1184" y="2717"/>
                    </a:lnTo>
                    <a:lnTo>
                      <a:pt x="1140" y="2683"/>
                    </a:lnTo>
                    <a:lnTo>
                      <a:pt x="1095" y="2648"/>
                    </a:lnTo>
                    <a:lnTo>
                      <a:pt x="1049" y="2612"/>
                    </a:lnTo>
                    <a:lnTo>
                      <a:pt x="1004" y="2575"/>
                    </a:lnTo>
                    <a:lnTo>
                      <a:pt x="982" y="2558"/>
                    </a:lnTo>
                    <a:lnTo>
                      <a:pt x="959" y="2539"/>
                    </a:lnTo>
                    <a:lnTo>
                      <a:pt x="937" y="2520"/>
                    </a:lnTo>
                    <a:lnTo>
                      <a:pt x="914" y="2501"/>
                    </a:lnTo>
                    <a:lnTo>
                      <a:pt x="892" y="2482"/>
                    </a:lnTo>
                    <a:lnTo>
                      <a:pt x="869" y="2463"/>
                    </a:lnTo>
                    <a:lnTo>
                      <a:pt x="847" y="2444"/>
                    </a:lnTo>
                    <a:lnTo>
                      <a:pt x="824" y="2424"/>
                    </a:lnTo>
                    <a:lnTo>
                      <a:pt x="802" y="2404"/>
                    </a:lnTo>
                    <a:lnTo>
                      <a:pt x="780" y="2384"/>
                    </a:lnTo>
                    <a:lnTo>
                      <a:pt x="757" y="2364"/>
                    </a:lnTo>
                    <a:lnTo>
                      <a:pt x="735" y="2343"/>
                    </a:lnTo>
                    <a:lnTo>
                      <a:pt x="711" y="2323"/>
                    </a:lnTo>
                    <a:lnTo>
                      <a:pt x="689" y="2302"/>
                    </a:lnTo>
                    <a:lnTo>
                      <a:pt x="667" y="2280"/>
                    </a:lnTo>
                    <a:lnTo>
                      <a:pt x="645" y="2259"/>
                    </a:lnTo>
                    <a:lnTo>
                      <a:pt x="623" y="2237"/>
                    </a:lnTo>
                    <a:lnTo>
                      <a:pt x="601" y="2215"/>
                    </a:lnTo>
                    <a:lnTo>
                      <a:pt x="579" y="2192"/>
                    </a:lnTo>
                    <a:lnTo>
                      <a:pt x="557" y="2170"/>
                    </a:lnTo>
                    <a:lnTo>
                      <a:pt x="535" y="2147"/>
                    </a:lnTo>
                    <a:lnTo>
                      <a:pt x="513" y="2123"/>
                    </a:lnTo>
                    <a:lnTo>
                      <a:pt x="491" y="2099"/>
                    </a:lnTo>
                    <a:lnTo>
                      <a:pt x="470" y="2075"/>
                    </a:lnTo>
                    <a:lnTo>
                      <a:pt x="448" y="2050"/>
                    </a:lnTo>
                    <a:lnTo>
                      <a:pt x="427" y="2026"/>
                    </a:lnTo>
                    <a:lnTo>
                      <a:pt x="406" y="2001"/>
                    </a:lnTo>
                    <a:lnTo>
                      <a:pt x="384" y="1974"/>
                    </a:lnTo>
                    <a:lnTo>
                      <a:pt x="364" y="1949"/>
                    </a:lnTo>
                    <a:lnTo>
                      <a:pt x="343" y="1923"/>
                    </a:lnTo>
                    <a:lnTo>
                      <a:pt x="323" y="1897"/>
                    </a:lnTo>
                    <a:lnTo>
                      <a:pt x="303" y="1870"/>
                    </a:lnTo>
                    <a:lnTo>
                      <a:pt x="283" y="1843"/>
                    </a:lnTo>
                    <a:lnTo>
                      <a:pt x="263" y="1817"/>
                    </a:lnTo>
                    <a:lnTo>
                      <a:pt x="244" y="1789"/>
                    </a:lnTo>
                    <a:lnTo>
                      <a:pt x="227" y="1763"/>
                    </a:lnTo>
                    <a:lnTo>
                      <a:pt x="209" y="1736"/>
                    </a:lnTo>
                    <a:lnTo>
                      <a:pt x="191" y="1708"/>
                    </a:lnTo>
                    <a:lnTo>
                      <a:pt x="183" y="1695"/>
                    </a:lnTo>
                    <a:lnTo>
                      <a:pt x="174" y="1681"/>
                    </a:lnTo>
                    <a:lnTo>
                      <a:pt x="166" y="1668"/>
                    </a:lnTo>
                    <a:lnTo>
                      <a:pt x="158" y="1654"/>
                    </a:lnTo>
                    <a:lnTo>
                      <a:pt x="150" y="1640"/>
                    </a:lnTo>
                    <a:lnTo>
                      <a:pt x="143" y="1628"/>
                    </a:lnTo>
                    <a:lnTo>
                      <a:pt x="134" y="1614"/>
                    </a:lnTo>
                    <a:lnTo>
                      <a:pt x="127" y="1600"/>
                    </a:lnTo>
                    <a:lnTo>
                      <a:pt x="120" y="1587"/>
                    </a:lnTo>
                    <a:lnTo>
                      <a:pt x="113" y="1573"/>
                    </a:lnTo>
                    <a:lnTo>
                      <a:pt x="106" y="1559"/>
                    </a:lnTo>
                    <a:lnTo>
                      <a:pt x="100" y="1547"/>
                    </a:lnTo>
                    <a:lnTo>
                      <a:pt x="92" y="1533"/>
                    </a:lnTo>
                    <a:lnTo>
                      <a:pt x="86" y="1519"/>
                    </a:lnTo>
                    <a:lnTo>
                      <a:pt x="80" y="1506"/>
                    </a:lnTo>
                    <a:lnTo>
                      <a:pt x="74" y="1493"/>
                    </a:lnTo>
                    <a:lnTo>
                      <a:pt x="68" y="1479"/>
                    </a:lnTo>
                    <a:lnTo>
                      <a:pt x="63" y="1467"/>
                    </a:lnTo>
                    <a:lnTo>
                      <a:pt x="58" y="1453"/>
                    </a:lnTo>
                    <a:lnTo>
                      <a:pt x="52" y="1441"/>
                    </a:lnTo>
                    <a:lnTo>
                      <a:pt x="47" y="1427"/>
                    </a:lnTo>
                    <a:lnTo>
                      <a:pt x="42" y="1414"/>
                    </a:lnTo>
                    <a:lnTo>
                      <a:pt x="38" y="1402"/>
                    </a:lnTo>
                    <a:lnTo>
                      <a:pt x="34" y="1388"/>
                    </a:lnTo>
                    <a:lnTo>
                      <a:pt x="29" y="1375"/>
                    </a:lnTo>
                    <a:lnTo>
                      <a:pt x="26" y="1363"/>
                    </a:lnTo>
                    <a:lnTo>
                      <a:pt x="22" y="1350"/>
                    </a:lnTo>
                    <a:lnTo>
                      <a:pt x="19" y="1338"/>
                    </a:lnTo>
                    <a:lnTo>
                      <a:pt x="16" y="1325"/>
                    </a:lnTo>
                    <a:lnTo>
                      <a:pt x="13" y="1313"/>
                    </a:lnTo>
                    <a:lnTo>
                      <a:pt x="10" y="1301"/>
                    </a:lnTo>
                    <a:lnTo>
                      <a:pt x="8" y="1288"/>
                    </a:lnTo>
                    <a:lnTo>
                      <a:pt x="6" y="1277"/>
                    </a:lnTo>
                    <a:lnTo>
                      <a:pt x="4" y="1264"/>
                    </a:lnTo>
                    <a:lnTo>
                      <a:pt x="3" y="1252"/>
                    </a:lnTo>
                    <a:lnTo>
                      <a:pt x="2" y="1241"/>
                    </a:lnTo>
                    <a:lnTo>
                      <a:pt x="1" y="1229"/>
                    </a:lnTo>
                    <a:lnTo>
                      <a:pt x="0" y="1218"/>
                    </a:lnTo>
                    <a:lnTo>
                      <a:pt x="0" y="1206"/>
                    </a:lnTo>
                    <a:lnTo>
                      <a:pt x="0" y="1195"/>
                    </a:lnTo>
                    <a:lnTo>
                      <a:pt x="0" y="1183"/>
                    </a:lnTo>
                    <a:lnTo>
                      <a:pt x="0" y="1173"/>
                    </a:lnTo>
                    <a:lnTo>
                      <a:pt x="1" y="1161"/>
                    </a:lnTo>
                    <a:lnTo>
                      <a:pt x="2" y="1151"/>
                    </a:lnTo>
                    <a:lnTo>
                      <a:pt x="4" y="1140"/>
                    </a:lnTo>
                    <a:lnTo>
                      <a:pt x="5" y="1129"/>
                    </a:lnTo>
                    <a:lnTo>
                      <a:pt x="7" y="1119"/>
                    </a:lnTo>
                    <a:lnTo>
                      <a:pt x="10" y="1108"/>
                    </a:lnTo>
                    <a:lnTo>
                      <a:pt x="13" y="1098"/>
                    </a:lnTo>
                    <a:lnTo>
                      <a:pt x="16" y="1089"/>
                    </a:lnTo>
                    <a:lnTo>
                      <a:pt x="19" y="1078"/>
                    </a:lnTo>
                    <a:lnTo>
                      <a:pt x="23" y="1069"/>
                    </a:lnTo>
                    <a:lnTo>
                      <a:pt x="27" y="1059"/>
                    </a:lnTo>
                    <a:lnTo>
                      <a:pt x="31" y="1050"/>
                    </a:lnTo>
                    <a:lnTo>
                      <a:pt x="36" y="1040"/>
                    </a:lnTo>
                    <a:lnTo>
                      <a:pt x="40" y="1031"/>
                    </a:lnTo>
                    <a:lnTo>
                      <a:pt x="45" y="1021"/>
                    </a:lnTo>
                    <a:lnTo>
                      <a:pt x="50" y="1013"/>
                    </a:lnTo>
                    <a:lnTo>
                      <a:pt x="57" y="1003"/>
                    </a:lnTo>
                    <a:lnTo>
                      <a:pt x="62" y="995"/>
                    </a:lnTo>
                    <a:lnTo>
                      <a:pt x="68" y="986"/>
                    </a:lnTo>
                    <a:lnTo>
                      <a:pt x="74" y="977"/>
                    </a:lnTo>
                    <a:lnTo>
                      <a:pt x="82" y="969"/>
                    </a:lnTo>
                    <a:lnTo>
                      <a:pt x="88" y="960"/>
                    </a:lnTo>
                    <a:lnTo>
                      <a:pt x="95" y="952"/>
                    </a:lnTo>
                    <a:lnTo>
                      <a:pt x="103" y="945"/>
                    </a:lnTo>
                    <a:lnTo>
                      <a:pt x="111" y="936"/>
                    </a:lnTo>
                    <a:lnTo>
                      <a:pt x="119" y="928"/>
                    </a:lnTo>
                    <a:lnTo>
                      <a:pt x="127" y="920"/>
                    </a:lnTo>
                    <a:lnTo>
                      <a:pt x="135" y="913"/>
                    </a:lnTo>
                    <a:lnTo>
                      <a:pt x="145" y="905"/>
                    </a:lnTo>
                    <a:lnTo>
                      <a:pt x="153" y="897"/>
                    </a:lnTo>
                    <a:lnTo>
                      <a:pt x="163" y="890"/>
                    </a:lnTo>
                    <a:lnTo>
                      <a:pt x="172" y="883"/>
                    </a:lnTo>
                    <a:lnTo>
                      <a:pt x="182" y="875"/>
                    </a:lnTo>
                    <a:lnTo>
                      <a:pt x="191" y="869"/>
                    </a:lnTo>
                    <a:lnTo>
                      <a:pt x="201" y="862"/>
                    </a:lnTo>
                    <a:lnTo>
                      <a:pt x="212" y="854"/>
                    </a:lnTo>
                    <a:lnTo>
                      <a:pt x="222" y="848"/>
                    </a:lnTo>
                    <a:lnTo>
                      <a:pt x="233" y="841"/>
                    </a:lnTo>
                    <a:lnTo>
                      <a:pt x="243" y="834"/>
                    </a:lnTo>
                    <a:lnTo>
                      <a:pt x="255" y="828"/>
                    </a:lnTo>
                    <a:lnTo>
                      <a:pt x="267" y="821"/>
                    </a:lnTo>
                    <a:lnTo>
                      <a:pt x="277" y="814"/>
                    </a:lnTo>
                    <a:lnTo>
                      <a:pt x="290" y="808"/>
                    </a:lnTo>
                    <a:lnTo>
                      <a:pt x="301" y="802"/>
                    </a:lnTo>
                    <a:lnTo>
                      <a:pt x="313" y="795"/>
                    </a:lnTo>
                    <a:lnTo>
                      <a:pt x="325" y="790"/>
                    </a:lnTo>
                    <a:lnTo>
                      <a:pt x="338" y="784"/>
                    </a:lnTo>
                    <a:lnTo>
                      <a:pt x="350" y="777"/>
                    </a:lnTo>
                    <a:lnTo>
                      <a:pt x="363" y="772"/>
                    </a:lnTo>
                    <a:lnTo>
                      <a:pt x="376" y="766"/>
                    </a:lnTo>
                    <a:lnTo>
                      <a:pt x="389" y="761"/>
                    </a:lnTo>
                    <a:lnTo>
                      <a:pt x="402" y="754"/>
                    </a:lnTo>
                    <a:lnTo>
                      <a:pt x="416" y="749"/>
                    </a:lnTo>
                    <a:lnTo>
                      <a:pt x="429" y="744"/>
                    </a:lnTo>
                    <a:lnTo>
                      <a:pt x="443" y="738"/>
                    </a:lnTo>
                    <a:lnTo>
                      <a:pt x="456" y="732"/>
                    </a:lnTo>
                    <a:lnTo>
                      <a:pt x="471" y="727"/>
                    </a:lnTo>
                    <a:lnTo>
                      <a:pt x="485" y="722"/>
                    </a:lnTo>
                    <a:lnTo>
                      <a:pt x="499" y="717"/>
                    </a:lnTo>
                    <a:lnTo>
                      <a:pt x="513" y="711"/>
                    </a:lnTo>
                    <a:lnTo>
                      <a:pt x="528" y="706"/>
                    </a:lnTo>
                    <a:lnTo>
                      <a:pt x="543" y="702"/>
                    </a:lnTo>
                    <a:lnTo>
                      <a:pt x="572" y="691"/>
                    </a:lnTo>
                    <a:lnTo>
                      <a:pt x="602" y="682"/>
                    </a:lnTo>
                    <a:lnTo>
                      <a:pt x="633" y="672"/>
                    </a:lnTo>
                    <a:lnTo>
                      <a:pt x="664" y="663"/>
                    </a:lnTo>
                    <a:lnTo>
                      <a:pt x="696" y="653"/>
                    </a:lnTo>
                    <a:lnTo>
                      <a:pt x="727" y="644"/>
                    </a:lnTo>
                    <a:lnTo>
                      <a:pt x="760" y="636"/>
                    </a:lnTo>
                    <a:lnTo>
                      <a:pt x="792" y="627"/>
                    </a:lnTo>
                    <a:lnTo>
                      <a:pt x="825" y="618"/>
                    </a:lnTo>
                    <a:lnTo>
                      <a:pt x="857" y="609"/>
                    </a:lnTo>
                    <a:lnTo>
                      <a:pt x="891" y="601"/>
                    </a:lnTo>
                    <a:lnTo>
                      <a:pt x="925" y="593"/>
                    </a:lnTo>
                    <a:lnTo>
                      <a:pt x="958" y="585"/>
                    </a:lnTo>
                    <a:lnTo>
                      <a:pt x="992" y="577"/>
                    </a:lnTo>
                    <a:lnTo>
                      <a:pt x="1060" y="560"/>
                    </a:lnTo>
                    <a:lnTo>
                      <a:pt x="1128" y="544"/>
                    </a:lnTo>
                    <a:lnTo>
                      <a:pt x="1196" y="528"/>
                    </a:lnTo>
                    <a:lnTo>
                      <a:pt x="1265" y="512"/>
                    </a:lnTo>
                    <a:lnTo>
                      <a:pt x="1332" y="496"/>
                    </a:lnTo>
                    <a:lnTo>
                      <a:pt x="1365" y="487"/>
                    </a:lnTo>
                    <a:lnTo>
                      <a:pt x="1399" y="479"/>
                    </a:lnTo>
                    <a:lnTo>
                      <a:pt x="1432" y="471"/>
                    </a:lnTo>
                    <a:lnTo>
                      <a:pt x="1466" y="462"/>
                    </a:lnTo>
                    <a:lnTo>
                      <a:pt x="1499" y="454"/>
                    </a:lnTo>
                    <a:lnTo>
                      <a:pt x="1531" y="445"/>
                    </a:lnTo>
                    <a:lnTo>
                      <a:pt x="1564" y="436"/>
                    </a:lnTo>
                    <a:lnTo>
                      <a:pt x="1595" y="428"/>
                    </a:lnTo>
                    <a:lnTo>
                      <a:pt x="1627" y="418"/>
                    </a:lnTo>
                    <a:lnTo>
                      <a:pt x="1658" y="410"/>
                    </a:lnTo>
                    <a:lnTo>
                      <a:pt x="1689" y="400"/>
                    </a:lnTo>
                    <a:lnTo>
                      <a:pt x="1720" y="390"/>
                    </a:lnTo>
                    <a:lnTo>
                      <a:pt x="1749" y="380"/>
                    </a:lnTo>
                    <a:lnTo>
                      <a:pt x="1779" y="371"/>
                    </a:lnTo>
                    <a:lnTo>
                      <a:pt x="1808" y="360"/>
                    </a:lnTo>
                    <a:lnTo>
                      <a:pt x="1838" y="351"/>
                    </a:lnTo>
                    <a:lnTo>
                      <a:pt x="1866" y="340"/>
                    </a:lnTo>
                    <a:lnTo>
                      <a:pt x="1894" y="330"/>
                    </a:lnTo>
                    <a:lnTo>
                      <a:pt x="1923" y="319"/>
                    </a:lnTo>
                    <a:lnTo>
                      <a:pt x="1950" y="308"/>
                    </a:lnTo>
                    <a:lnTo>
                      <a:pt x="1978" y="297"/>
                    </a:lnTo>
                    <a:lnTo>
                      <a:pt x="2004" y="287"/>
                    </a:lnTo>
                    <a:lnTo>
                      <a:pt x="2032" y="275"/>
                    </a:lnTo>
                    <a:lnTo>
                      <a:pt x="2058" y="265"/>
                    </a:lnTo>
                    <a:lnTo>
                      <a:pt x="2084" y="253"/>
                    </a:lnTo>
                    <a:lnTo>
                      <a:pt x="2110" y="242"/>
                    </a:lnTo>
                    <a:lnTo>
                      <a:pt x="2137" y="230"/>
                    </a:lnTo>
                    <a:lnTo>
                      <a:pt x="2162" y="218"/>
                    </a:lnTo>
                    <a:lnTo>
                      <a:pt x="2188" y="207"/>
                    </a:lnTo>
                    <a:lnTo>
                      <a:pt x="2213" y="195"/>
                    </a:lnTo>
                    <a:lnTo>
                      <a:pt x="2238" y="183"/>
                    </a:lnTo>
                    <a:lnTo>
                      <a:pt x="2263" y="171"/>
                    </a:lnTo>
                    <a:lnTo>
                      <a:pt x="2288" y="160"/>
                    </a:lnTo>
                    <a:lnTo>
                      <a:pt x="2312" y="147"/>
                    </a:lnTo>
                    <a:lnTo>
                      <a:pt x="2361" y="123"/>
                    </a:lnTo>
                    <a:lnTo>
                      <a:pt x="2410" y="99"/>
                    </a:lnTo>
                    <a:lnTo>
                      <a:pt x="2458" y="73"/>
                    </a:lnTo>
                    <a:lnTo>
                      <a:pt x="2505" y="49"/>
                    </a:lnTo>
                    <a:lnTo>
                      <a:pt x="2601" y="0"/>
                    </a:lnTo>
                  </a:path>
                </a:pathLst>
              </a:custGeom>
              <a:noFill/>
              <a:ln w="12700" cap="flat" cmpd="sng">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9" name="未知"/>
              <p:cNvSpPr>
                <a:spLocks/>
              </p:cNvSpPr>
              <p:nvPr/>
            </p:nvSpPr>
            <p:spPr bwMode="auto">
              <a:xfrm>
                <a:off x="2821" y="57"/>
                <a:ext cx="505" cy="1150"/>
              </a:xfrm>
              <a:custGeom>
                <a:avLst/>
                <a:gdLst>
                  <a:gd name="T0" fmla="*/ 475 w 2612"/>
                  <a:gd name="T1" fmla="*/ 67 h 4686"/>
                  <a:gd name="T2" fmla="*/ 453 w 2612"/>
                  <a:gd name="T3" fmla="*/ 134 h 4686"/>
                  <a:gd name="T4" fmla="*/ 438 w 2612"/>
                  <a:gd name="T5" fmla="*/ 173 h 4686"/>
                  <a:gd name="T6" fmla="*/ 426 w 2612"/>
                  <a:gd name="T7" fmla="*/ 204 h 4686"/>
                  <a:gd name="T8" fmla="*/ 413 w 2612"/>
                  <a:gd name="T9" fmla="*/ 235 h 4686"/>
                  <a:gd name="T10" fmla="*/ 399 w 2612"/>
                  <a:gd name="T11" fmla="*/ 264 h 4686"/>
                  <a:gd name="T12" fmla="*/ 384 w 2612"/>
                  <a:gd name="T13" fmla="*/ 292 h 4686"/>
                  <a:gd name="T14" fmla="*/ 369 w 2612"/>
                  <a:gd name="T15" fmla="*/ 319 h 4686"/>
                  <a:gd name="T16" fmla="*/ 352 w 2612"/>
                  <a:gd name="T17" fmla="*/ 345 h 4686"/>
                  <a:gd name="T18" fmla="*/ 334 w 2612"/>
                  <a:gd name="T19" fmla="*/ 369 h 4686"/>
                  <a:gd name="T20" fmla="*/ 316 w 2612"/>
                  <a:gd name="T21" fmla="*/ 391 h 4686"/>
                  <a:gd name="T22" fmla="*/ 296 w 2612"/>
                  <a:gd name="T23" fmla="*/ 414 h 4686"/>
                  <a:gd name="T24" fmla="*/ 268 w 2612"/>
                  <a:gd name="T25" fmla="*/ 444 h 4686"/>
                  <a:gd name="T26" fmla="*/ 226 w 2612"/>
                  <a:gd name="T27" fmla="*/ 486 h 4686"/>
                  <a:gd name="T28" fmla="*/ 187 w 2612"/>
                  <a:gd name="T29" fmla="*/ 526 h 4686"/>
                  <a:gd name="T30" fmla="*/ 166 w 2612"/>
                  <a:gd name="T31" fmla="*/ 549 h 4686"/>
                  <a:gd name="T32" fmla="*/ 144 w 2612"/>
                  <a:gd name="T33" fmla="*/ 574 h 4686"/>
                  <a:gd name="T34" fmla="*/ 123 w 2612"/>
                  <a:gd name="T35" fmla="*/ 600 h 4686"/>
                  <a:gd name="T36" fmla="*/ 102 w 2612"/>
                  <a:gd name="T37" fmla="*/ 628 h 4686"/>
                  <a:gd name="T38" fmla="*/ 81 w 2612"/>
                  <a:gd name="T39" fmla="*/ 658 h 4686"/>
                  <a:gd name="T40" fmla="*/ 61 w 2612"/>
                  <a:gd name="T41" fmla="*/ 690 h 4686"/>
                  <a:gd name="T42" fmla="*/ 43 w 2612"/>
                  <a:gd name="T43" fmla="*/ 723 h 4686"/>
                  <a:gd name="T44" fmla="*/ 31 w 2612"/>
                  <a:gd name="T45" fmla="*/ 747 h 4686"/>
                  <a:gd name="T46" fmla="*/ 24 w 2612"/>
                  <a:gd name="T47" fmla="*/ 763 h 4686"/>
                  <a:gd name="T48" fmla="*/ 17 w 2612"/>
                  <a:gd name="T49" fmla="*/ 780 h 4686"/>
                  <a:gd name="T50" fmla="*/ 12 w 2612"/>
                  <a:gd name="T51" fmla="*/ 796 h 4686"/>
                  <a:gd name="T52" fmla="*/ 7 w 2612"/>
                  <a:gd name="T53" fmla="*/ 812 h 4686"/>
                  <a:gd name="T54" fmla="*/ 3 w 2612"/>
                  <a:gd name="T55" fmla="*/ 828 h 4686"/>
                  <a:gd name="T56" fmla="*/ 1 w 2612"/>
                  <a:gd name="T57" fmla="*/ 843 h 4686"/>
                  <a:gd name="T58" fmla="*/ 0 w 2612"/>
                  <a:gd name="T59" fmla="*/ 857 h 4686"/>
                  <a:gd name="T60" fmla="*/ 0 w 2612"/>
                  <a:gd name="T61" fmla="*/ 871 h 4686"/>
                  <a:gd name="T62" fmla="*/ 2 w 2612"/>
                  <a:gd name="T63" fmla="*/ 884 h 4686"/>
                  <a:gd name="T64" fmla="*/ 6 w 2612"/>
                  <a:gd name="T65" fmla="*/ 896 h 4686"/>
                  <a:gd name="T66" fmla="*/ 10 w 2612"/>
                  <a:gd name="T67" fmla="*/ 908 h 4686"/>
                  <a:gd name="T68" fmla="*/ 16 w 2612"/>
                  <a:gd name="T69" fmla="*/ 918 h 4686"/>
                  <a:gd name="T70" fmla="*/ 24 w 2612"/>
                  <a:gd name="T71" fmla="*/ 928 h 4686"/>
                  <a:gd name="T72" fmla="*/ 32 w 2612"/>
                  <a:gd name="T73" fmla="*/ 937 h 4686"/>
                  <a:gd name="T74" fmla="*/ 42 w 2612"/>
                  <a:gd name="T75" fmla="*/ 946 h 4686"/>
                  <a:gd name="T76" fmla="*/ 52 w 2612"/>
                  <a:gd name="T77" fmla="*/ 954 h 4686"/>
                  <a:gd name="T78" fmla="*/ 64 w 2612"/>
                  <a:gd name="T79" fmla="*/ 962 h 4686"/>
                  <a:gd name="T80" fmla="*/ 76 w 2612"/>
                  <a:gd name="T81" fmla="*/ 969 h 4686"/>
                  <a:gd name="T82" fmla="*/ 89 w 2612"/>
                  <a:gd name="T83" fmla="*/ 975 h 4686"/>
                  <a:gd name="T84" fmla="*/ 103 w 2612"/>
                  <a:gd name="T85" fmla="*/ 982 h 4686"/>
                  <a:gd name="T86" fmla="*/ 130 w 2612"/>
                  <a:gd name="T87" fmla="*/ 992 h 4686"/>
                  <a:gd name="T88" fmla="*/ 160 w 2612"/>
                  <a:gd name="T89" fmla="*/ 1003 h 4686"/>
                  <a:gd name="T90" fmla="*/ 193 w 2612"/>
                  <a:gd name="T91" fmla="*/ 1012 h 4686"/>
                  <a:gd name="T92" fmla="*/ 259 w 2612"/>
                  <a:gd name="T93" fmla="*/ 1031 h 4686"/>
                  <a:gd name="T94" fmla="*/ 291 w 2612"/>
                  <a:gd name="T95" fmla="*/ 1041 h 4686"/>
                  <a:gd name="T96" fmla="*/ 322 w 2612"/>
                  <a:gd name="T97" fmla="*/ 1052 h 4686"/>
                  <a:gd name="T98" fmla="*/ 351 w 2612"/>
                  <a:gd name="T99" fmla="*/ 1063 h 4686"/>
                  <a:gd name="T100" fmla="*/ 379 w 2612"/>
                  <a:gd name="T101" fmla="*/ 1076 h 4686"/>
                  <a:gd name="T102" fmla="*/ 405 w 2612"/>
                  <a:gd name="T103" fmla="*/ 1089 h 4686"/>
                  <a:gd name="T104" fmla="*/ 430 w 2612"/>
                  <a:gd name="T105" fmla="*/ 1103 h 4686"/>
                  <a:gd name="T106" fmla="*/ 459 w 2612"/>
                  <a:gd name="T107" fmla="*/ 1120 h 46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12" h="4686">
                    <a:moveTo>
                      <a:pt x="2571" y="0"/>
                    </a:moveTo>
                    <a:lnTo>
                      <a:pt x="2526" y="110"/>
                    </a:lnTo>
                    <a:lnTo>
                      <a:pt x="2504" y="166"/>
                    </a:lnTo>
                    <a:lnTo>
                      <a:pt x="2481" y="221"/>
                    </a:lnTo>
                    <a:lnTo>
                      <a:pt x="2458" y="275"/>
                    </a:lnTo>
                    <a:lnTo>
                      <a:pt x="2436" y="330"/>
                    </a:lnTo>
                    <a:lnTo>
                      <a:pt x="2413" y="385"/>
                    </a:lnTo>
                    <a:lnTo>
                      <a:pt x="2389" y="438"/>
                    </a:lnTo>
                    <a:lnTo>
                      <a:pt x="2366" y="492"/>
                    </a:lnTo>
                    <a:lnTo>
                      <a:pt x="2342" y="546"/>
                    </a:lnTo>
                    <a:lnTo>
                      <a:pt x="2317" y="599"/>
                    </a:lnTo>
                    <a:lnTo>
                      <a:pt x="2305" y="625"/>
                    </a:lnTo>
                    <a:lnTo>
                      <a:pt x="2293" y="652"/>
                    </a:lnTo>
                    <a:lnTo>
                      <a:pt x="2281" y="678"/>
                    </a:lnTo>
                    <a:lnTo>
                      <a:pt x="2268" y="703"/>
                    </a:lnTo>
                    <a:lnTo>
                      <a:pt x="2256" y="729"/>
                    </a:lnTo>
                    <a:lnTo>
                      <a:pt x="2243" y="756"/>
                    </a:lnTo>
                    <a:lnTo>
                      <a:pt x="2229" y="781"/>
                    </a:lnTo>
                    <a:lnTo>
                      <a:pt x="2217" y="806"/>
                    </a:lnTo>
                    <a:lnTo>
                      <a:pt x="2203" y="831"/>
                    </a:lnTo>
                    <a:lnTo>
                      <a:pt x="2190" y="857"/>
                    </a:lnTo>
                    <a:lnTo>
                      <a:pt x="2177" y="882"/>
                    </a:lnTo>
                    <a:lnTo>
                      <a:pt x="2163" y="907"/>
                    </a:lnTo>
                    <a:lnTo>
                      <a:pt x="2150" y="931"/>
                    </a:lnTo>
                    <a:lnTo>
                      <a:pt x="2136" y="956"/>
                    </a:lnTo>
                    <a:lnTo>
                      <a:pt x="2121" y="981"/>
                    </a:lnTo>
                    <a:lnTo>
                      <a:pt x="2108" y="1005"/>
                    </a:lnTo>
                    <a:lnTo>
                      <a:pt x="2093" y="1029"/>
                    </a:lnTo>
                    <a:lnTo>
                      <a:pt x="2078" y="1052"/>
                    </a:lnTo>
                    <a:lnTo>
                      <a:pt x="2064" y="1076"/>
                    </a:lnTo>
                    <a:lnTo>
                      <a:pt x="2049" y="1099"/>
                    </a:lnTo>
                    <a:lnTo>
                      <a:pt x="2034" y="1122"/>
                    </a:lnTo>
                    <a:lnTo>
                      <a:pt x="2018" y="1146"/>
                    </a:lnTo>
                    <a:lnTo>
                      <a:pt x="2004" y="1169"/>
                    </a:lnTo>
                    <a:lnTo>
                      <a:pt x="1988" y="1191"/>
                    </a:lnTo>
                    <a:lnTo>
                      <a:pt x="1972" y="1214"/>
                    </a:lnTo>
                    <a:lnTo>
                      <a:pt x="1955" y="1236"/>
                    </a:lnTo>
                    <a:lnTo>
                      <a:pt x="1940" y="1257"/>
                    </a:lnTo>
                    <a:lnTo>
                      <a:pt x="1923" y="1279"/>
                    </a:lnTo>
                    <a:lnTo>
                      <a:pt x="1906" y="1300"/>
                    </a:lnTo>
                    <a:lnTo>
                      <a:pt x="1889" y="1322"/>
                    </a:lnTo>
                    <a:lnTo>
                      <a:pt x="1873" y="1343"/>
                    </a:lnTo>
                    <a:lnTo>
                      <a:pt x="1856" y="1363"/>
                    </a:lnTo>
                    <a:lnTo>
                      <a:pt x="1838" y="1384"/>
                    </a:lnTo>
                    <a:lnTo>
                      <a:pt x="1820" y="1404"/>
                    </a:lnTo>
                    <a:lnTo>
                      <a:pt x="1802" y="1424"/>
                    </a:lnTo>
                    <a:lnTo>
                      <a:pt x="1784" y="1444"/>
                    </a:lnTo>
                    <a:lnTo>
                      <a:pt x="1765" y="1463"/>
                    </a:lnTo>
                    <a:lnTo>
                      <a:pt x="1748" y="1483"/>
                    </a:lnTo>
                    <a:lnTo>
                      <a:pt x="1729" y="1502"/>
                    </a:lnTo>
                    <a:lnTo>
                      <a:pt x="1710" y="1521"/>
                    </a:lnTo>
                    <a:lnTo>
                      <a:pt x="1691" y="1540"/>
                    </a:lnTo>
                    <a:lnTo>
                      <a:pt x="1671" y="1559"/>
                    </a:lnTo>
                    <a:lnTo>
                      <a:pt x="1652" y="1576"/>
                    </a:lnTo>
                    <a:lnTo>
                      <a:pt x="1632" y="1595"/>
                    </a:lnTo>
                    <a:lnTo>
                      <a:pt x="1612" y="1613"/>
                    </a:lnTo>
                    <a:lnTo>
                      <a:pt x="1592" y="1631"/>
                    </a:lnTo>
                    <a:lnTo>
                      <a:pt x="1572" y="1650"/>
                    </a:lnTo>
                    <a:lnTo>
                      <a:pt x="1552" y="1668"/>
                    </a:lnTo>
                    <a:lnTo>
                      <a:pt x="1531" y="1685"/>
                    </a:lnTo>
                    <a:lnTo>
                      <a:pt x="1511" y="1702"/>
                    </a:lnTo>
                    <a:lnTo>
                      <a:pt x="1491" y="1720"/>
                    </a:lnTo>
                    <a:lnTo>
                      <a:pt x="1470" y="1738"/>
                    </a:lnTo>
                    <a:lnTo>
                      <a:pt x="1429" y="1773"/>
                    </a:lnTo>
                    <a:lnTo>
                      <a:pt x="1386" y="1808"/>
                    </a:lnTo>
                    <a:lnTo>
                      <a:pt x="1343" y="1842"/>
                    </a:lnTo>
                    <a:lnTo>
                      <a:pt x="1299" y="1877"/>
                    </a:lnTo>
                    <a:lnTo>
                      <a:pt x="1256" y="1912"/>
                    </a:lnTo>
                    <a:lnTo>
                      <a:pt x="1212" y="1947"/>
                    </a:lnTo>
                    <a:lnTo>
                      <a:pt x="1168" y="1982"/>
                    </a:lnTo>
                    <a:lnTo>
                      <a:pt x="1124" y="2018"/>
                    </a:lnTo>
                    <a:lnTo>
                      <a:pt x="1080" y="2053"/>
                    </a:lnTo>
                    <a:lnTo>
                      <a:pt x="1035" y="2089"/>
                    </a:lnTo>
                    <a:lnTo>
                      <a:pt x="991" y="2126"/>
                    </a:lnTo>
                    <a:lnTo>
                      <a:pt x="969" y="2145"/>
                    </a:lnTo>
                    <a:lnTo>
                      <a:pt x="946" y="2164"/>
                    </a:lnTo>
                    <a:lnTo>
                      <a:pt x="924" y="2182"/>
                    </a:lnTo>
                    <a:lnTo>
                      <a:pt x="902" y="2202"/>
                    </a:lnTo>
                    <a:lnTo>
                      <a:pt x="879" y="2221"/>
                    </a:lnTo>
                    <a:lnTo>
                      <a:pt x="857" y="2239"/>
                    </a:lnTo>
                    <a:lnTo>
                      <a:pt x="835" y="2259"/>
                    </a:lnTo>
                    <a:lnTo>
                      <a:pt x="813" y="2279"/>
                    </a:lnTo>
                    <a:lnTo>
                      <a:pt x="789" y="2299"/>
                    </a:lnTo>
                    <a:lnTo>
                      <a:pt x="767" y="2319"/>
                    </a:lnTo>
                    <a:lnTo>
                      <a:pt x="745" y="2340"/>
                    </a:lnTo>
                    <a:lnTo>
                      <a:pt x="723" y="2360"/>
                    </a:lnTo>
                    <a:lnTo>
                      <a:pt x="701" y="2381"/>
                    </a:lnTo>
                    <a:lnTo>
                      <a:pt x="678" y="2403"/>
                    </a:lnTo>
                    <a:lnTo>
                      <a:pt x="656" y="2424"/>
                    </a:lnTo>
                    <a:lnTo>
                      <a:pt x="634" y="2446"/>
                    </a:lnTo>
                    <a:lnTo>
                      <a:pt x="613" y="2469"/>
                    </a:lnTo>
                    <a:lnTo>
                      <a:pt x="591" y="2491"/>
                    </a:lnTo>
                    <a:lnTo>
                      <a:pt x="569" y="2514"/>
                    </a:lnTo>
                    <a:lnTo>
                      <a:pt x="547" y="2537"/>
                    </a:lnTo>
                    <a:lnTo>
                      <a:pt x="526" y="2560"/>
                    </a:lnTo>
                    <a:lnTo>
                      <a:pt x="504" y="2584"/>
                    </a:lnTo>
                    <a:lnTo>
                      <a:pt x="483" y="2607"/>
                    </a:lnTo>
                    <a:lnTo>
                      <a:pt x="461" y="2632"/>
                    </a:lnTo>
                    <a:lnTo>
                      <a:pt x="440" y="2657"/>
                    </a:lnTo>
                    <a:lnTo>
                      <a:pt x="419" y="2682"/>
                    </a:lnTo>
                    <a:lnTo>
                      <a:pt x="398" y="2707"/>
                    </a:lnTo>
                    <a:lnTo>
                      <a:pt x="377" y="2733"/>
                    </a:lnTo>
                    <a:lnTo>
                      <a:pt x="356" y="2760"/>
                    </a:lnTo>
                    <a:lnTo>
                      <a:pt x="336" y="2786"/>
                    </a:lnTo>
                    <a:lnTo>
                      <a:pt x="316" y="2812"/>
                    </a:lnTo>
                    <a:lnTo>
                      <a:pt x="296" y="2838"/>
                    </a:lnTo>
                    <a:lnTo>
                      <a:pt x="277" y="2866"/>
                    </a:lnTo>
                    <a:lnTo>
                      <a:pt x="257" y="2892"/>
                    </a:lnTo>
                    <a:lnTo>
                      <a:pt x="240" y="2919"/>
                    </a:lnTo>
                    <a:lnTo>
                      <a:pt x="221" y="2947"/>
                    </a:lnTo>
                    <a:lnTo>
                      <a:pt x="204" y="2974"/>
                    </a:lnTo>
                    <a:lnTo>
                      <a:pt x="186" y="3001"/>
                    </a:lnTo>
                    <a:lnTo>
                      <a:pt x="178" y="3015"/>
                    </a:lnTo>
                    <a:lnTo>
                      <a:pt x="169" y="3029"/>
                    </a:lnTo>
                    <a:lnTo>
                      <a:pt x="162" y="3042"/>
                    </a:lnTo>
                    <a:lnTo>
                      <a:pt x="153" y="3056"/>
                    </a:lnTo>
                    <a:lnTo>
                      <a:pt x="146" y="3070"/>
                    </a:lnTo>
                    <a:lnTo>
                      <a:pt x="138" y="3083"/>
                    </a:lnTo>
                    <a:lnTo>
                      <a:pt x="130" y="3097"/>
                    </a:lnTo>
                    <a:lnTo>
                      <a:pt x="123" y="3111"/>
                    </a:lnTo>
                    <a:lnTo>
                      <a:pt x="117" y="3124"/>
                    </a:lnTo>
                    <a:lnTo>
                      <a:pt x="109" y="3138"/>
                    </a:lnTo>
                    <a:lnTo>
                      <a:pt x="102" y="3151"/>
                    </a:lnTo>
                    <a:lnTo>
                      <a:pt x="96" y="3164"/>
                    </a:lnTo>
                    <a:lnTo>
                      <a:pt x="89" y="3178"/>
                    </a:lnTo>
                    <a:lnTo>
                      <a:pt x="83" y="3191"/>
                    </a:lnTo>
                    <a:lnTo>
                      <a:pt x="77" y="3205"/>
                    </a:lnTo>
                    <a:lnTo>
                      <a:pt x="72" y="3218"/>
                    </a:lnTo>
                    <a:lnTo>
                      <a:pt x="65" y="3231"/>
                    </a:lnTo>
                    <a:lnTo>
                      <a:pt x="60" y="3245"/>
                    </a:lnTo>
                    <a:lnTo>
                      <a:pt x="55" y="3258"/>
                    </a:lnTo>
                    <a:lnTo>
                      <a:pt x="50" y="3271"/>
                    </a:lnTo>
                    <a:lnTo>
                      <a:pt x="45" y="3284"/>
                    </a:lnTo>
                    <a:lnTo>
                      <a:pt x="40" y="3297"/>
                    </a:lnTo>
                    <a:lnTo>
                      <a:pt x="36" y="3310"/>
                    </a:lnTo>
                    <a:lnTo>
                      <a:pt x="32" y="3323"/>
                    </a:lnTo>
                    <a:lnTo>
                      <a:pt x="28" y="3335"/>
                    </a:lnTo>
                    <a:lnTo>
                      <a:pt x="24" y="3348"/>
                    </a:lnTo>
                    <a:lnTo>
                      <a:pt x="21" y="3361"/>
                    </a:lnTo>
                    <a:lnTo>
                      <a:pt x="18" y="3373"/>
                    </a:lnTo>
                    <a:lnTo>
                      <a:pt x="15" y="3386"/>
                    </a:lnTo>
                    <a:lnTo>
                      <a:pt x="12" y="3399"/>
                    </a:lnTo>
                    <a:lnTo>
                      <a:pt x="10" y="3411"/>
                    </a:lnTo>
                    <a:lnTo>
                      <a:pt x="8" y="3423"/>
                    </a:lnTo>
                    <a:lnTo>
                      <a:pt x="6" y="3435"/>
                    </a:lnTo>
                    <a:lnTo>
                      <a:pt x="3" y="3447"/>
                    </a:lnTo>
                    <a:lnTo>
                      <a:pt x="2" y="3459"/>
                    </a:lnTo>
                    <a:lnTo>
                      <a:pt x="1" y="3471"/>
                    </a:lnTo>
                    <a:lnTo>
                      <a:pt x="0" y="3483"/>
                    </a:lnTo>
                    <a:lnTo>
                      <a:pt x="0" y="3494"/>
                    </a:lnTo>
                    <a:lnTo>
                      <a:pt x="0" y="3506"/>
                    </a:lnTo>
                    <a:lnTo>
                      <a:pt x="0" y="3517"/>
                    </a:lnTo>
                    <a:lnTo>
                      <a:pt x="0" y="3528"/>
                    </a:lnTo>
                    <a:lnTo>
                      <a:pt x="1" y="3539"/>
                    </a:lnTo>
                    <a:lnTo>
                      <a:pt x="2" y="3550"/>
                    </a:lnTo>
                    <a:lnTo>
                      <a:pt x="3" y="3561"/>
                    </a:lnTo>
                    <a:lnTo>
                      <a:pt x="4" y="3572"/>
                    </a:lnTo>
                    <a:lnTo>
                      <a:pt x="7" y="3582"/>
                    </a:lnTo>
                    <a:lnTo>
                      <a:pt x="9" y="3593"/>
                    </a:lnTo>
                    <a:lnTo>
                      <a:pt x="11" y="3603"/>
                    </a:lnTo>
                    <a:lnTo>
                      <a:pt x="14" y="3613"/>
                    </a:lnTo>
                    <a:lnTo>
                      <a:pt x="17" y="3623"/>
                    </a:lnTo>
                    <a:lnTo>
                      <a:pt x="20" y="3633"/>
                    </a:lnTo>
                    <a:lnTo>
                      <a:pt x="24" y="3643"/>
                    </a:lnTo>
                    <a:lnTo>
                      <a:pt x="29" y="3653"/>
                    </a:lnTo>
                    <a:lnTo>
                      <a:pt x="33" y="3662"/>
                    </a:lnTo>
                    <a:lnTo>
                      <a:pt x="37" y="3672"/>
                    </a:lnTo>
                    <a:lnTo>
                      <a:pt x="42" y="3681"/>
                    </a:lnTo>
                    <a:lnTo>
                      <a:pt x="47" y="3690"/>
                    </a:lnTo>
                    <a:lnTo>
                      <a:pt x="53" y="3699"/>
                    </a:lnTo>
                    <a:lnTo>
                      <a:pt x="59" y="3707"/>
                    </a:lnTo>
                    <a:lnTo>
                      <a:pt x="64" y="3717"/>
                    </a:lnTo>
                    <a:lnTo>
                      <a:pt x="71" y="3725"/>
                    </a:lnTo>
                    <a:lnTo>
                      <a:pt x="77" y="3734"/>
                    </a:lnTo>
                    <a:lnTo>
                      <a:pt x="84" y="3742"/>
                    </a:lnTo>
                    <a:lnTo>
                      <a:pt x="92" y="3751"/>
                    </a:lnTo>
                    <a:lnTo>
                      <a:pt x="99" y="3758"/>
                    </a:lnTo>
                    <a:lnTo>
                      <a:pt x="106" y="3766"/>
                    </a:lnTo>
                    <a:lnTo>
                      <a:pt x="114" y="3775"/>
                    </a:lnTo>
                    <a:lnTo>
                      <a:pt x="122" y="3782"/>
                    </a:lnTo>
                    <a:lnTo>
                      <a:pt x="130" y="3790"/>
                    </a:lnTo>
                    <a:lnTo>
                      <a:pt x="139" y="3798"/>
                    </a:lnTo>
                    <a:lnTo>
                      <a:pt x="147" y="3805"/>
                    </a:lnTo>
                    <a:lnTo>
                      <a:pt x="157" y="3813"/>
                    </a:lnTo>
                    <a:lnTo>
                      <a:pt x="166" y="3820"/>
                    </a:lnTo>
                    <a:lnTo>
                      <a:pt x="176" y="3827"/>
                    </a:lnTo>
                    <a:lnTo>
                      <a:pt x="185" y="3835"/>
                    </a:lnTo>
                    <a:lnTo>
                      <a:pt x="194" y="3841"/>
                    </a:lnTo>
                    <a:lnTo>
                      <a:pt x="205" y="3848"/>
                    </a:lnTo>
                    <a:lnTo>
                      <a:pt x="215" y="3855"/>
                    </a:lnTo>
                    <a:lnTo>
                      <a:pt x="226" y="3862"/>
                    </a:lnTo>
                    <a:lnTo>
                      <a:pt x="236" y="3868"/>
                    </a:lnTo>
                    <a:lnTo>
                      <a:pt x="248" y="3875"/>
                    </a:lnTo>
                    <a:lnTo>
                      <a:pt x="258" y="3882"/>
                    </a:lnTo>
                    <a:lnTo>
                      <a:pt x="270" y="3888"/>
                    </a:lnTo>
                    <a:lnTo>
                      <a:pt x="282" y="3894"/>
                    </a:lnTo>
                    <a:lnTo>
                      <a:pt x="293" y="3901"/>
                    </a:lnTo>
                    <a:lnTo>
                      <a:pt x="306" y="3906"/>
                    </a:lnTo>
                    <a:lnTo>
                      <a:pt x="317" y="3912"/>
                    </a:lnTo>
                    <a:lnTo>
                      <a:pt x="330" y="3919"/>
                    </a:lnTo>
                    <a:lnTo>
                      <a:pt x="342" y="3925"/>
                    </a:lnTo>
                    <a:lnTo>
                      <a:pt x="355" y="3930"/>
                    </a:lnTo>
                    <a:lnTo>
                      <a:pt x="368" y="3937"/>
                    </a:lnTo>
                    <a:lnTo>
                      <a:pt x="380" y="3942"/>
                    </a:lnTo>
                    <a:lnTo>
                      <a:pt x="394" y="3947"/>
                    </a:lnTo>
                    <a:lnTo>
                      <a:pt x="406" y="3953"/>
                    </a:lnTo>
                    <a:lnTo>
                      <a:pt x="420" y="3959"/>
                    </a:lnTo>
                    <a:lnTo>
                      <a:pt x="434" y="3964"/>
                    </a:lnTo>
                    <a:lnTo>
                      <a:pt x="447" y="3969"/>
                    </a:lnTo>
                    <a:lnTo>
                      <a:pt x="462" y="3974"/>
                    </a:lnTo>
                    <a:lnTo>
                      <a:pt x="476" y="3980"/>
                    </a:lnTo>
                    <a:lnTo>
                      <a:pt x="490" y="3985"/>
                    </a:lnTo>
                    <a:lnTo>
                      <a:pt x="504" y="3990"/>
                    </a:lnTo>
                    <a:lnTo>
                      <a:pt x="519" y="3994"/>
                    </a:lnTo>
                    <a:lnTo>
                      <a:pt x="533" y="4000"/>
                    </a:lnTo>
                    <a:lnTo>
                      <a:pt x="548" y="4005"/>
                    </a:lnTo>
                    <a:lnTo>
                      <a:pt x="577" y="4014"/>
                    </a:lnTo>
                    <a:lnTo>
                      <a:pt x="608" y="4024"/>
                    </a:lnTo>
                    <a:lnTo>
                      <a:pt x="638" y="4033"/>
                    </a:lnTo>
                    <a:lnTo>
                      <a:pt x="670" y="4042"/>
                    </a:lnTo>
                    <a:lnTo>
                      <a:pt x="701" y="4051"/>
                    </a:lnTo>
                    <a:lnTo>
                      <a:pt x="733" y="4059"/>
                    </a:lnTo>
                    <a:lnTo>
                      <a:pt x="765" y="4068"/>
                    </a:lnTo>
                    <a:lnTo>
                      <a:pt x="798" y="4076"/>
                    </a:lnTo>
                    <a:lnTo>
                      <a:pt x="830" y="4085"/>
                    </a:lnTo>
                    <a:lnTo>
                      <a:pt x="864" y="4093"/>
                    </a:lnTo>
                    <a:lnTo>
                      <a:pt x="898" y="4102"/>
                    </a:lnTo>
                    <a:lnTo>
                      <a:pt x="931" y="4109"/>
                    </a:lnTo>
                    <a:lnTo>
                      <a:pt x="965" y="4117"/>
                    </a:lnTo>
                    <a:lnTo>
                      <a:pt x="998" y="4125"/>
                    </a:lnTo>
                    <a:lnTo>
                      <a:pt x="1067" y="4140"/>
                    </a:lnTo>
                    <a:lnTo>
                      <a:pt x="1135" y="4156"/>
                    </a:lnTo>
                    <a:lnTo>
                      <a:pt x="1203" y="4172"/>
                    </a:lnTo>
                    <a:lnTo>
                      <a:pt x="1271" y="4187"/>
                    </a:lnTo>
                    <a:lnTo>
                      <a:pt x="1339" y="4202"/>
                    </a:lnTo>
                    <a:lnTo>
                      <a:pt x="1373" y="4211"/>
                    </a:lnTo>
                    <a:lnTo>
                      <a:pt x="1407" y="4218"/>
                    </a:lnTo>
                    <a:lnTo>
                      <a:pt x="1440" y="4227"/>
                    </a:lnTo>
                    <a:lnTo>
                      <a:pt x="1473" y="4234"/>
                    </a:lnTo>
                    <a:lnTo>
                      <a:pt x="1506" y="4242"/>
                    </a:lnTo>
                    <a:lnTo>
                      <a:pt x="1539" y="4251"/>
                    </a:lnTo>
                    <a:lnTo>
                      <a:pt x="1571" y="4259"/>
                    </a:lnTo>
                    <a:lnTo>
                      <a:pt x="1603" y="4268"/>
                    </a:lnTo>
                    <a:lnTo>
                      <a:pt x="1635" y="4277"/>
                    </a:lnTo>
                    <a:lnTo>
                      <a:pt x="1666" y="4285"/>
                    </a:lnTo>
                    <a:lnTo>
                      <a:pt x="1697" y="4295"/>
                    </a:lnTo>
                    <a:lnTo>
                      <a:pt x="1728" y="4304"/>
                    </a:lnTo>
                    <a:lnTo>
                      <a:pt x="1758" y="4314"/>
                    </a:lnTo>
                    <a:lnTo>
                      <a:pt x="1788" y="4323"/>
                    </a:lnTo>
                    <a:lnTo>
                      <a:pt x="1817" y="4333"/>
                    </a:lnTo>
                    <a:lnTo>
                      <a:pt x="1846" y="4342"/>
                    </a:lnTo>
                    <a:lnTo>
                      <a:pt x="1875" y="4353"/>
                    </a:lnTo>
                    <a:lnTo>
                      <a:pt x="1903" y="4363"/>
                    </a:lnTo>
                    <a:lnTo>
                      <a:pt x="1931" y="4373"/>
                    </a:lnTo>
                    <a:lnTo>
                      <a:pt x="1960" y="4383"/>
                    </a:lnTo>
                    <a:lnTo>
                      <a:pt x="1987" y="4395"/>
                    </a:lnTo>
                    <a:lnTo>
                      <a:pt x="2014" y="4405"/>
                    </a:lnTo>
                    <a:lnTo>
                      <a:pt x="2041" y="4416"/>
                    </a:lnTo>
                    <a:lnTo>
                      <a:pt x="2068" y="4426"/>
                    </a:lnTo>
                    <a:lnTo>
                      <a:pt x="2094" y="4438"/>
                    </a:lnTo>
                    <a:lnTo>
                      <a:pt x="2120" y="4448"/>
                    </a:lnTo>
                    <a:lnTo>
                      <a:pt x="2146" y="4460"/>
                    </a:lnTo>
                    <a:lnTo>
                      <a:pt x="2173" y="4471"/>
                    </a:lnTo>
                    <a:lnTo>
                      <a:pt x="2198" y="4483"/>
                    </a:lnTo>
                    <a:lnTo>
                      <a:pt x="2223" y="4495"/>
                    </a:lnTo>
                    <a:lnTo>
                      <a:pt x="2248" y="4506"/>
                    </a:lnTo>
                    <a:lnTo>
                      <a:pt x="2273" y="4518"/>
                    </a:lnTo>
                    <a:lnTo>
                      <a:pt x="2299" y="4529"/>
                    </a:lnTo>
                    <a:lnTo>
                      <a:pt x="2323" y="4541"/>
                    </a:lnTo>
                    <a:lnTo>
                      <a:pt x="2372" y="4565"/>
                    </a:lnTo>
                    <a:lnTo>
                      <a:pt x="2420" y="4589"/>
                    </a:lnTo>
                    <a:lnTo>
                      <a:pt x="2469" y="4613"/>
                    </a:lnTo>
                    <a:lnTo>
                      <a:pt x="2517" y="4637"/>
                    </a:lnTo>
                    <a:lnTo>
                      <a:pt x="2612" y="4686"/>
                    </a:lnTo>
                  </a:path>
                </a:pathLst>
              </a:custGeom>
              <a:noFill/>
              <a:ln w="12700" cap="flat"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180" name="Group 37"/>
              <p:cNvGrpSpPr>
                <a:grpSpLocks/>
              </p:cNvGrpSpPr>
              <p:nvPr/>
            </p:nvGrpSpPr>
            <p:grpSpPr bwMode="auto">
              <a:xfrm>
                <a:off x="3835" y="0"/>
                <a:ext cx="1397" cy="1554"/>
                <a:chOff x="0" y="0"/>
                <a:chExt cx="1397" cy="1554"/>
              </a:xfrm>
            </p:grpSpPr>
            <p:sp>
              <p:nvSpPr>
                <p:cNvPr id="8230" name="Rectangle 38"/>
                <p:cNvSpPr>
                  <a:spLocks noChangeArrowheads="1"/>
                </p:cNvSpPr>
                <p:nvPr/>
              </p:nvSpPr>
              <p:spPr bwMode="auto">
                <a:xfrm>
                  <a:off x="466" y="128"/>
                  <a:ext cx="93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上验收极限</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8231" name="Rectangle 39"/>
                <p:cNvSpPr>
                  <a:spLocks noChangeArrowheads="1"/>
                </p:cNvSpPr>
                <p:nvPr/>
              </p:nvSpPr>
              <p:spPr bwMode="auto">
                <a:xfrm>
                  <a:off x="335" y="600"/>
                  <a:ext cx="822"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a:effectLst>
                        <a:outerShdw blurRad="38100" dist="38100" dir="2700000" algn="tl">
                          <a:srgbClr val="C0C0C0"/>
                        </a:outerShdw>
                      </a:effectLst>
                      <a:latin typeface="宋体" panose="02010600030101010101" pitchFamily="2" charset="-122"/>
                    </a:rPr>
                    <a:t>下验收极限</a:t>
                  </a:r>
                  <a:endParaRPr lang="zh-CN" altLang="en-US" sz="2000" b="1">
                    <a:effectLst>
                      <a:outerShdw blurRad="38100" dist="38100" dir="2700000" algn="tl">
                        <a:srgbClr val="C0C0C0"/>
                      </a:outerShdw>
                    </a:effectLst>
                    <a:latin typeface="Times New Roman" panose="02020603050405020304" pitchFamily="18" charset="0"/>
                  </a:endParaRPr>
                </a:p>
              </p:txBody>
            </p:sp>
            <p:sp>
              <p:nvSpPr>
                <p:cNvPr id="7200" name="Line 40"/>
                <p:cNvSpPr>
                  <a:spLocks noChangeShapeType="1"/>
                </p:cNvSpPr>
                <p:nvPr/>
              </p:nvSpPr>
              <p:spPr bwMode="auto">
                <a:xfrm flipV="1">
                  <a:off x="254" y="765"/>
                  <a:ext cx="88" cy="27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1" name="Line 41"/>
                <p:cNvSpPr>
                  <a:spLocks noChangeShapeType="1"/>
                </p:cNvSpPr>
                <p:nvPr/>
              </p:nvSpPr>
              <p:spPr bwMode="auto">
                <a:xfrm>
                  <a:off x="235" y="0"/>
                  <a:ext cx="87" cy="27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34" name="Rectangle 42"/>
                <p:cNvSpPr>
                  <a:spLocks noChangeArrowheads="1"/>
                </p:cNvSpPr>
                <p:nvPr/>
              </p:nvSpPr>
              <p:spPr bwMode="auto">
                <a:xfrm rot="16200000">
                  <a:off x="6" y="987"/>
                  <a:ext cx="239"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zh-CN" altLang="en-US" sz="2000" b="1" i="1">
                      <a:effectLst>
                        <a:outerShdw blurRad="38100" dist="38100" dir="2700000" algn="tl">
                          <a:srgbClr val="C0C0C0"/>
                        </a:outerShdw>
                      </a:effectLst>
                      <a:latin typeface="Times New Roman" panose="02020603050405020304" pitchFamily="18" charset="0"/>
                    </a:rPr>
                    <a:t> </a:t>
                  </a:r>
                  <a:r>
                    <a:rPr lang="en-US" altLang="zh-CN" sz="2000" b="1" i="1">
                      <a:effectLst>
                        <a:outerShdw blurRad="38100" dist="38100" dir="2700000" algn="tl">
                          <a:srgbClr val="C0C0C0"/>
                        </a:outerShdw>
                      </a:effectLst>
                      <a:latin typeface="Times New Roman" panose="02020603050405020304" pitchFamily="18" charset="0"/>
                    </a:rPr>
                    <a:t>A</a:t>
                  </a:r>
                </a:p>
              </p:txBody>
            </p:sp>
            <p:sp>
              <p:nvSpPr>
                <p:cNvPr id="7203" name="未知"/>
                <p:cNvSpPr>
                  <a:spLocks/>
                </p:cNvSpPr>
                <p:nvPr/>
              </p:nvSpPr>
              <p:spPr bwMode="auto">
                <a:xfrm>
                  <a:off x="136" y="1255"/>
                  <a:ext cx="40" cy="152"/>
                </a:xfrm>
                <a:custGeom>
                  <a:avLst/>
                  <a:gdLst>
                    <a:gd name="T0" fmla="*/ 0 w 204"/>
                    <a:gd name="T1" fmla="*/ 152 h 615"/>
                    <a:gd name="T2" fmla="*/ 40 w 204"/>
                    <a:gd name="T3" fmla="*/ 152 h 615"/>
                    <a:gd name="T4" fmla="*/ 20 w 204"/>
                    <a:gd name="T5" fmla="*/ 0 h 615"/>
                    <a:gd name="T6" fmla="*/ 0 w 204"/>
                    <a:gd name="T7" fmla="*/ 152 h 6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5">
                      <a:moveTo>
                        <a:pt x="0" y="615"/>
                      </a:moveTo>
                      <a:lnTo>
                        <a:pt x="204" y="615"/>
                      </a:lnTo>
                      <a:lnTo>
                        <a:pt x="102" y="0"/>
                      </a:lnTo>
                      <a:lnTo>
                        <a:pt x="0" y="615"/>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4" name="未知"/>
                <p:cNvSpPr>
                  <a:spLocks/>
                </p:cNvSpPr>
                <p:nvPr/>
              </p:nvSpPr>
              <p:spPr bwMode="auto">
                <a:xfrm>
                  <a:off x="136" y="891"/>
                  <a:ext cx="40" cy="151"/>
                </a:xfrm>
                <a:custGeom>
                  <a:avLst/>
                  <a:gdLst>
                    <a:gd name="T0" fmla="*/ 0 w 204"/>
                    <a:gd name="T1" fmla="*/ 0 h 613"/>
                    <a:gd name="T2" fmla="*/ 40 w 204"/>
                    <a:gd name="T3" fmla="*/ 0 h 613"/>
                    <a:gd name="T4" fmla="*/ 20 w 204"/>
                    <a:gd name="T5" fmla="*/ 151 h 613"/>
                    <a:gd name="T6" fmla="*/ 0 w 204"/>
                    <a:gd name="T7" fmla="*/ 0 h 6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3">
                      <a:moveTo>
                        <a:pt x="0" y="0"/>
                      </a:moveTo>
                      <a:lnTo>
                        <a:pt x="204" y="0"/>
                      </a:lnTo>
                      <a:lnTo>
                        <a:pt x="102" y="613"/>
                      </a:lnTo>
                      <a:lnTo>
                        <a:pt x="0" y="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5" name="Line 45"/>
                <p:cNvSpPr>
                  <a:spLocks noChangeShapeType="1"/>
                </p:cNvSpPr>
                <p:nvPr/>
              </p:nvSpPr>
              <p:spPr bwMode="auto">
                <a:xfrm>
                  <a:off x="156" y="795"/>
                  <a:ext cx="1" cy="46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6" name="Line 46"/>
                <p:cNvSpPr>
                  <a:spLocks noChangeShapeType="1"/>
                </p:cNvSpPr>
                <p:nvPr/>
              </p:nvSpPr>
              <p:spPr bwMode="auto">
                <a:xfrm>
                  <a:off x="156" y="1407"/>
                  <a:ext cx="1" cy="14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7" name="Line 47"/>
                <p:cNvSpPr>
                  <a:spLocks noChangeShapeType="1"/>
                </p:cNvSpPr>
                <p:nvPr/>
              </p:nvSpPr>
              <p:spPr bwMode="auto">
                <a:xfrm flipH="1">
                  <a:off x="97" y="1255"/>
                  <a:ext cx="5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8" name="Line 48"/>
                <p:cNvSpPr>
                  <a:spLocks noChangeShapeType="1"/>
                </p:cNvSpPr>
                <p:nvPr/>
              </p:nvSpPr>
              <p:spPr bwMode="auto">
                <a:xfrm flipH="1">
                  <a:off x="97" y="1042"/>
                  <a:ext cx="5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9" name="Line 49"/>
                <p:cNvSpPr>
                  <a:spLocks noChangeShapeType="1"/>
                </p:cNvSpPr>
                <p:nvPr/>
              </p:nvSpPr>
              <p:spPr bwMode="auto">
                <a:xfrm>
                  <a:off x="0" y="1042"/>
                  <a:ext cx="31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181" name="Group 50"/>
              <p:cNvGrpSpPr>
                <a:grpSpLocks/>
              </p:cNvGrpSpPr>
              <p:nvPr/>
            </p:nvGrpSpPr>
            <p:grpSpPr bwMode="auto">
              <a:xfrm>
                <a:off x="2544" y="0"/>
                <a:ext cx="1615" cy="1824"/>
                <a:chOff x="0" y="0"/>
                <a:chExt cx="1615" cy="1824"/>
              </a:xfrm>
            </p:grpSpPr>
            <p:sp>
              <p:nvSpPr>
                <p:cNvPr id="8243" name="Rectangle 51"/>
                <p:cNvSpPr>
                  <a:spLocks noChangeArrowheads="1"/>
                </p:cNvSpPr>
                <p:nvPr/>
              </p:nvSpPr>
              <p:spPr bwMode="auto">
                <a:xfrm rot="16200000">
                  <a:off x="361" y="1403"/>
                  <a:ext cx="49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min</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7183" name="未知"/>
                <p:cNvSpPr>
                  <a:spLocks/>
                </p:cNvSpPr>
                <p:nvPr/>
              </p:nvSpPr>
              <p:spPr bwMode="auto">
                <a:xfrm>
                  <a:off x="675" y="1255"/>
                  <a:ext cx="40" cy="152"/>
                </a:xfrm>
                <a:custGeom>
                  <a:avLst/>
                  <a:gdLst>
                    <a:gd name="T0" fmla="*/ 0 w 204"/>
                    <a:gd name="T1" fmla="*/ 152 h 615"/>
                    <a:gd name="T2" fmla="*/ 40 w 204"/>
                    <a:gd name="T3" fmla="*/ 152 h 615"/>
                    <a:gd name="T4" fmla="*/ 20 w 204"/>
                    <a:gd name="T5" fmla="*/ 0 h 615"/>
                    <a:gd name="T6" fmla="*/ 0 w 204"/>
                    <a:gd name="T7" fmla="*/ 152 h 6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5">
                      <a:moveTo>
                        <a:pt x="0" y="615"/>
                      </a:moveTo>
                      <a:lnTo>
                        <a:pt x="204" y="615"/>
                      </a:lnTo>
                      <a:lnTo>
                        <a:pt x="102" y="0"/>
                      </a:lnTo>
                      <a:lnTo>
                        <a:pt x="0" y="615"/>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4" name="Line 53"/>
                <p:cNvSpPr>
                  <a:spLocks noChangeShapeType="1"/>
                </p:cNvSpPr>
                <p:nvPr/>
              </p:nvSpPr>
              <p:spPr bwMode="auto">
                <a:xfrm flipV="1">
                  <a:off x="695" y="1407"/>
                  <a:ext cx="1" cy="41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5" name="Line 54"/>
                <p:cNvSpPr>
                  <a:spLocks noChangeShapeType="1"/>
                </p:cNvSpPr>
                <p:nvPr/>
              </p:nvSpPr>
              <p:spPr bwMode="auto">
                <a:xfrm flipH="1">
                  <a:off x="636" y="1255"/>
                  <a:ext cx="59"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6" name="Line 55"/>
                <p:cNvSpPr>
                  <a:spLocks noChangeShapeType="1"/>
                </p:cNvSpPr>
                <p:nvPr/>
              </p:nvSpPr>
              <p:spPr bwMode="auto">
                <a:xfrm flipH="1">
                  <a:off x="786" y="1255"/>
                  <a:ext cx="45"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7" name="Rectangle 56"/>
                <p:cNvSpPr>
                  <a:spLocks noChangeArrowheads="1"/>
                </p:cNvSpPr>
                <p:nvPr/>
              </p:nvSpPr>
              <p:spPr bwMode="auto">
                <a:xfrm>
                  <a:off x="831" y="0"/>
                  <a:ext cx="390" cy="125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8" name="Line 57"/>
                <p:cNvSpPr>
                  <a:spLocks noChangeShapeType="1"/>
                </p:cNvSpPr>
                <p:nvPr/>
              </p:nvSpPr>
              <p:spPr bwMode="auto">
                <a:xfrm flipH="1">
                  <a:off x="831" y="0"/>
                  <a:ext cx="390"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9" name="Line 58"/>
                <p:cNvSpPr>
                  <a:spLocks noChangeShapeType="1"/>
                </p:cNvSpPr>
                <p:nvPr/>
              </p:nvSpPr>
              <p:spPr bwMode="auto">
                <a:xfrm flipH="1">
                  <a:off x="97" y="0"/>
                  <a:ext cx="734"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0" name="Line 59"/>
                <p:cNvSpPr>
                  <a:spLocks noChangeShapeType="1"/>
                </p:cNvSpPr>
                <p:nvPr/>
              </p:nvSpPr>
              <p:spPr bwMode="auto">
                <a:xfrm>
                  <a:off x="937" y="1255"/>
                  <a:ext cx="67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1" name="Line 60"/>
                <p:cNvSpPr>
                  <a:spLocks noChangeShapeType="1"/>
                </p:cNvSpPr>
                <p:nvPr/>
              </p:nvSpPr>
              <p:spPr bwMode="auto">
                <a:xfrm flipV="1">
                  <a:off x="213" y="152"/>
                  <a:ext cx="1" cy="66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2" name="未知"/>
                <p:cNvSpPr>
                  <a:spLocks/>
                </p:cNvSpPr>
                <p:nvPr/>
              </p:nvSpPr>
              <p:spPr bwMode="auto">
                <a:xfrm>
                  <a:off x="193" y="4"/>
                  <a:ext cx="40" cy="151"/>
                </a:xfrm>
                <a:custGeom>
                  <a:avLst/>
                  <a:gdLst>
                    <a:gd name="T0" fmla="*/ 0 w 204"/>
                    <a:gd name="T1" fmla="*/ 151 h 614"/>
                    <a:gd name="T2" fmla="*/ 40 w 204"/>
                    <a:gd name="T3" fmla="*/ 151 h 614"/>
                    <a:gd name="T4" fmla="*/ 20 w 204"/>
                    <a:gd name="T5" fmla="*/ 0 h 614"/>
                    <a:gd name="T6" fmla="*/ 0 w 204"/>
                    <a:gd name="T7" fmla="*/ 151 h 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614">
                      <a:moveTo>
                        <a:pt x="0" y="614"/>
                      </a:moveTo>
                      <a:lnTo>
                        <a:pt x="204" y="614"/>
                      </a:lnTo>
                      <a:lnTo>
                        <a:pt x="102" y="0"/>
                      </a:lnTo>
                      <a:lnTo>
                        <a:pt x="0" y="61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54" name="Rectangle 62"/>
                <p:cNvSpPr>
                  <a:spLocks noChangeArrowheads="1"/>
                </p:cNvSpPr>
                <p:nvPr/>
              </p:nvSpPr>
              <p:spPr bwMode="auto">
                <a:xfrm rot="16200000">
                  <a:off x="-2" y="447"/>
                  <a:ext cx="30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defRPr/>
                  </a:pPr>
                  <a:r>
                    <a:rPr lang="en-US" altLang="zh-CN" sz="2000" b="1">
                      <a:effectLst>
                        <a:outerShdw blurRad="38100" dist="38100" dir="2700000" algn="tl">
                          <a:srgbClr val="C0C0C0"/>
                        </a:outerShdw>
                      </a:effectLst>
                      <a:latin typeface="Times New Roman" panose="02020603050405020304" pitchFamily="18" charset="0"/>
                    </a:rPr>
                    <a:t>D</a:t>
                  </a:r>
                  <a:r>
                    <a:rPr lang="en-US" altLang="zh-CN" sz="2000" b="1" baseline="-25000">
                      <a:effectLst>
                        <a:outerShdw blurRad="38100" dist="38100" dir="2700000" algn="tl">
                          <a:srgbClr val="C0C0C0"/>
                        </a:outerShdw>
                      </a:effectLst>
                      <a:latin typeface="Times New Roman" panose="02020603050405020304" pitchFamily="18" charset="0"/>
                    </a:rPr>
                    <a:t>max</a:t>
                  </a:r>
                  <a:endParaRPr lang="en-US" altLang="zh-CN" sz="2000" b="1">
                    <a:effectLst>
                      <a:outerShdw blurRad="38100" dist="38100" dir="2700000" algn="tl">
                        <a:srgbClr val="C0C0C0"/>
                      </a:outerShdw>
                    </a:effectLst>
                    <a:latin typeface="Times New Roman" panose="02020603050405020304" pitchFamily="18" charset="0"/>
                  </a:endParaRPr>
                </a:p>
              </p:txBody>
            </p:sp>
            <p:sp>
              <p:nvSpPr>
                <p:cNvPr id="7194" name="Line 63"/>
                <p:cNvSpPr>
                  <a:spLocks noChangeShapeType="1"/>
                </p:cNvSpPr>
                <p:nvPr/>
              </p:nvSpPr>
              <p:spPr bwMode="auto">
                <a:xfrm>
                  <a:off x="1075" y="0"/>
                  <a:ext cx="503"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5" name="Line 64"/>
                <p:cNvSpPr>
                  <a:spLocks noChangeShapeType="1"/>
                </p:cNvSpPr>
                <p:nvPr/>
              </p:nvSpPr>
              <p:spPr bwMode="auto">
                <a:xfrm flipH="1">
                  <a:off x="778" y="1255"/>
                  <a:ext cx="8"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6" name="Line 65"/>
                <p:cNvSpPr>
                  <a:spLocks noChangeShapeType="1"/>
                </p:cNvSpPr>
                <p:nvPr/>
              </p:nvSpPr>
              <p:spPr bwMode="auto">
                <a:xfrm flipH="1">
                  <a:off x="559" y="1255"/>
                  <a:ext cx="272" cy="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58" name="Rectangle 66"/>
                <p:cNvSpPr>
                  <a:spLocks noChangeArrowheads="1"/>
                </p:cNvSpPr>
                <p:nvPr/>
              </p:nvSpPr>
              <p:spPr bwMode="auto">
                <a:xfrm>
                  <a:off x="960" y="288"/>
                  <a:ext cx="197" cy="1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lnSpc>
                      <a:spcPct val="88000"/>
                    </a:lnSpc>
                    <a:defRPr/>
                  </a:pPr>
                  <a:r>
                    <a:rPr lang="zh-CN" altLang="en-US" sz="2000" b="1">
                      <a:effectLst>
                        <a:outerShdw blurRad="38100" dist="38100" dir="2700000" algn="tl">
                          <a:srgbClr val="C0C0C0"/>
                        </a:outerShdw>
                      </a:effectLst>
                      <a:latin typeface="Times New Roman" panose="02020603050405020304" pitchFamily="18" charset="0"/>
                    </a:rPr>
                    <a:t>孔公差带</a:t>
                  </a:r>
                </a:p>
              </p:txBody>
            </p:sp>
          </p:grpSp>
        </p:grpSp>
      </p:grpSp>
      <p:sp>
        <p:nvSpPr>
          <p:cNvPr id="66" name="Rectangle 2">
            <a:extLst>
              <a:ext uri="{FF2B5EF4-FFF2-40B4-BE49-F238E27FC236}">
                <a16:creationId xmlns:a16="http://schemas.microsoft.com/office/drawing/2014/main" id="{0CE1E7F4-D13A-4988-B3C3-DADB06C5FA67}"/>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1.2 </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验收极限和安全裕度</a:t>
            </a: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A</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69" name="Rectangle 2">
            <a:extLst>
              <a:ext uri="{FF2B5EF4-FFF2-40B4-BE49-F238E27FC236}">
                <a16:creationId xmlns:a16="http://schemas.microsoft.com/office/drawing/2014/main" id="{A0CE5A6C-F532-482A-898B-98331C9449A1}"/>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975896111"/>
      </p:ext>
    </p:extLst>
  </p:cSld>
  <p:clrMapOvr>
    <a:masterClrMapping/>
  </p:clrMapOvr>
  <mc:AlternateContent xmlns:mc="http://schemas.openxmlformats.org/markup-compatibility/2006" xmlns:p14="http://schemas.microsoft.com/office/powerpoint/2010/main">
    <mc:Choice Requires="p14">
      <p:transition spd="slow" p14:dur="2000" advTm="813"/>
    </mc:Choice>
    <mc:Fallback xmlns="">
      <p:transition spd="slow" advTm="81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26572" y="1555124"/>
            <a:ext cx="11255828" cy="4800600"/>
          </a:xfrm>
          <a:noFill/>
        </p:spPr>
        <p:txBody>
          <a:bodyPr>
            <a:normAutofit fontScale="92500"/>
          </a:bodyPr>
          <a:lstStyle/>
          <a:p>
            <a:pPr eaLnBrk="1" hangingPunct="1">
              <a:lnSpc>
                <a:spcPct val="150000"/>
              </a:lnSpc>
              <a:buFontTx/>
              <a:buNone/>
              <a:defRPr/>
            </a:pPr>
            <a:r>
              <a:rPr lang="zh-CN" altLang="en-US" sz="2200" b="1" dirty="0">
                <a:effectLst>
                  <a:outerShdw blurRad="38100" dist="38100" dir="2700000" algn="tl">
                    <a:srgbClr val="FFFFFF"/>
                  </a:outerShdw>
                </a:effectLst>
                <a:latin typeface="Tahoma" panose="020B0604030504040204" pitchFamily="34" charset="0"/>
              </a:rPr>
              <a:t>        </a:t>
            </a:r>
            <a:r>
              <a:rPr lang="zh-CN" altLang="zh-CN" sz="2200" b="1" dirty="0">
                <a:solidFill>
                  <a:srgbClr val="FF0000"/>
                </a:solidFill>
                <a:effectLst>
                  <a:outerShdw blurRad="38100" dist="38100" dir="2700000" algn="tl">
                    <a:srgbClr val="000000"/>
                  </a:outerShdw>
                </a:effectLst>
                <a:latin typeface="Tahoma" panose="020B0604030504040204" pitchFamily="34" charset="0"/>
              </a:rPr>
              <a:t>1.测量精度：</a:t>
            </a:r>
            <a:r>
              <a:rPr lang="zh-CN" altLang="zh-CN" sz="2200" b="1" dirty="0">
                <a:effectLst>
                  <a:outerShdw blurRad="38100" dist="38100" dir="2700000" algn="tl">
                    <a:srgbClr val="FFFFFF"/>
                  </a:outerShdw>
                </a:effectLst>
                <a:latin typeface="Tahoma" panose="020B0604030504040204" pitchFamily="34" charset="0"/>
              </a:rPr>
              <a:t>所选的测量器具的精度指标必须满足被测对象的精度要求，才能保证测量的准确度。被测对象的精度要求主要由其公差的大小来体现。一般情况下，所选测量器具的测量不确定度只能占被测零件尺寸公差的1/10～1/3，精度低时取1/10，精度高时取1/3。</a:t>
            </a:r>
          </a:p>
          <a:p>
            <a:pPr eaLnBrk="1" hangingPunct="1">
              <a:lnSpc>
                <a:spcPct val="150000"/>
              </a:lnSpc>
              <a:buFontTx/>
              <a:buNone/>
              <a:defRPr/>
            </a:pPr>
            <a:r>
              <a:rPr lang="zh-CN" altLang="zh-CN" sz="2200" b="1" dirty="0">
                <a:effectLst>
                  <a:outerShdw blurRad="38100" dist="38100" dir="2700000" algn="tl">
                    <a:srgbClr val="FFFFFF"/>
                  </a:outerShdw>
                </a:effectLst>
                <a:latin typeface="Tahoma" panose="020B0604030504040204" pitchFamily="34" charset="0"/>
              </a:rPr>
              <a:t>   </a:t>
            </a:r>
            <a:r>
              <a:rPr lang="zh-CN" altLang="en-US" sz="2200" b="1" dirty="0">
                <a:effectLst>
                  <a:outerShdw blurRad="38100" dist="38100" dir="2700000" algn="tl">
                    <a:srgbClr val="FFFFFF"/>
                  </a:outerShdw>
                </a:effectLst>
                <a:latin typeface="Tahoma" panose="020B0604030504040204" pitchFamily="34" charset="0"/>
              </a:rPr>
              <a:t>    </a:t>
            </a:r>
            <a:r>
              <a:rPr lang="zh-CN" altLang="zh-CN" sz="2200" b="1" dirty="0">
                <a:solidFill>
                  <a:srgbClr val="FF0000"/>
                </a:solidFill>
                <a:effectLst>
                  <a:outerShdw blurRad="38100" dist="38100" dir="2700000" algn="tl">
                    <a:srgbClr val="000000"/>
                  </a:outerShdw>
                </a:effectLst>
                <a:latin typeface="Tahoma" panose="020B0604030504040204" pitchFamily="34" charset="0"/>
              </a:rPr>
              <a:t>2. 测量成本：</a:t>
            </a:r>
            <a:r>
              <a:rPr lang="zh-CN" altLang="zh-CN" sz="2200" b="1" dirty="0">
                <a:effectLst>
                  <a:outerShdw blurRad="38100" dist="38100" dir="2700000" algn="tl">
                    <a:srgbClr val="FFFFFF"/>
                  </a:outerShdw>
                </a:effectLst>
                <a:latin typeface="Tahoma" panose="020B0604030504040204" pitchFamily="34" charset="0"/>
              </a:rPr>
              <a:t>在保证测量准确度的前提下，应考虑测量器具的价格、使用寿命、检定修理时间、对操作人员技术熟练程度的要求等，选用价格较低、操作方便、维护保养容易、操作培训费用少的测量器具，尽量降低测量成本。</a:t>
            </a:r>
          </a:p>
          <a:p>
            <a:pPr eaLnBrk="1" hangingPunct="1">
              <a:lnSpc>
                <a:spcPct val="150000"/>
              </a:lnSpc>
              <a:buFontTx/>
              <a:buNone/>
              <a:defRPr/>
            </a:pPr>
            <a:r>
              <a:rPr lang="zh-CN" altLang="zh-CN" sz="2200" b="1" dirty="0">
                <a:effectLst>
                  <a:outerShdw blurRad="38100" dist="38100" dir="2700000" algn="tl">
                    <a:srgbClr val="FFFFFF"/>
                  </a:outerShdw>
                </a:effectLst>
                <a:latin typeface="Tahoma" panose="020B0604030504040204" pitchFamily="34" charset="0"/>
              </a:rPr>
              <a:t>   </a:t>
            </a:r>
            <a:r>
              <a:rPr lang="zh-CN" altLang="en-US" sz="2200" b="1" dirty="0">
                <a:effectLst>
                  <a:outerShdw blurRad="38100" dist="38100" dir="2700000" algn="tl">
                    <a:srgbClr val="FFFFFF"/>
                  </a:outerShdw>
                </a:effectLst>
                <a:latin typeface="Tahoma" panose="020B0604030504040204" pitchFamily="34" charset="0"/>
              </a:rPr>
              <a:t>    </a:t>
            </a:r>
            <a:r>
              <a:rPr lang="zh-CN" altLang="zh-CN" sz="2200" b="1" dirty="0">
                <a:solidFill>
                  <a:srgbClr val="FF0000"/>
                </a:solidFill>
                <a:effectLst>
                  <a:outerShdw blurRad="38100" dist="38100" dir="2700000" algn="tl">
                    <a:srgbClr val="000000"/>
                  </a:outerShdw>
                </a:effectLst>
                <a:latin typeface="Tahoma" panose="020B0604030504040204" pitchFamily="34" charset="0"/>
              </a:rPr>
              <a:t>3. 被测件的结构特点及检测数量：</a:t>
            </a:r>
            <a:r>
              <a:rPr lang="zh-CN" altLang="zh-CN" sz="2200" b="1" dirty="0">
                <a:effectLst>
                  <a:outerShdw blurRad="38100" dist="38100" dir="2700000" algn="tl">
                    <a:srgbClr val="FFFFFF"/>
                  </a:outerShdw>
                </a:effectLst>
                <a:latin typeface="Tahoma" panose="020B0604030504040204" pitchFamily="34" charset="0"/>
              </a:rPr>
              <a:t>所选测量器具的测量范围必须大于被测尺寸。对硬度低、材质软、刚性差的零件，一般选取用非接触测量，如用光学投影放大、气动、光电等原理的测量器具进行测量。当测量件数较多（大批量）时，应选用专用测量器具或自动检验装置；对于单件或少量的测量，可选用万能测量器具。</a:t>
            </a:r>
          </a:p>
        </p:txBody>
      </p:sp>
      <p:sp>
        <p:nvSpPr>
          <p:cNvPr id="4" name="Rectangle 2">
            <a:extLst>
              <a:ext uri="{FF2B5EF4-FFF2-40B4-BE49-F238E27FC236}">
                <a16:creationId xmlns:a16="http://schemas.microsoft.com/office/drawing/2014/main" id="{A466B999-0BB2-40A8-8BE0-A94729FA5DC6}"/>
              </a:ext>
            </a:extLst>
          </p:cNvPr>
          <p:cNvSpPr txBox="1">
            <a:spLocks noChangeArrowheads="1"/>
          </p:cNvSpPr>
          <p:nvPr/>
        </p:nvSpPr>
        <p:spPr>
          <a:xfrm>
            <a:off x="247206" y="770646"/>
            <a:ext cx="7467600" cy="8382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lnSpc>
                <a:spcPct val="150000"/>
              </a:lnSpc>
              <a:defRPr/>
            </a:pPr>
            <a:r>
              <a:rPr lang="en-US" altLang="zh-CN"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1.3</a:t>
            </a:r>
            <a:r>
              <a:rPr lang="zh-CN" altLang="en-US" sz="2800" b="1" dirty="0">
                <a:solidFill>
                  <a:srgbClr val="7030A0"/>
                </a:solidFill>
                <a:effectLst>
                  <a:outerShdw blurRad="38100" dist="38100" dir="2700000" algn="tl">
                    <a:srgbClr val="C0C0C0"/>
                  </a:outerShdw>
                </a:effectLst>
                <a:latin typeface="Tahoma" panose="020B0604030504040204" pitchFamily="34" charset="0"/>
                <a:cs typeface="Tahoma" panose="020B0604030504040204" pitchFamily="34" charset="0"/>
              </a:rPr>
              <a:t>测量器具的选择</a:t>
            </a:r>
            <a:endParaRPr lang="zh-CN" altLang="en-US" sz="2000" b="1" dirty="0">
              <a:solidFill>
                <a:srgbClr val="7030A0"/>
              </a:solidFill>
              <a:effectLst>
                <a:outerShdw blurRad="38100" dist="38100" dir="2700000" algn="tl">
                  <a:srgbClr val="C0C0C0"/>
                </a:outerShdw>
              </a:effectLst>
              <a:latin typeface="Tahoma" panose="020B0604030504040204" pitchFamily="34" charset="0"/>
            </a:endParaRPr>
          </a:p>
        </p:txBody>
      </p:sp>
      <p:sp>
        <p:nvSpPr>
          <p:cNvPr id="7" name="Rectangle 2">
            <a:extLst>
              <a:ext uri="{FF2B5EF4-FFF2-40B4-BE49-F238E27FC236}">
                <a16:creationId xmlns:a16="http://schemas.microsoft.com/office/drawing/2014/main" id="{2ADC9F41-3EEB-4BE8-9502-092A2FDE8E13}"/>
              </a:ext>
            </a:extLst>
          </p:cNvPr>
          <p:cNvSpPr txBox="1">
            <a:spLocks noChangeArrowheads="1"/>
          </p:cNvSpPr>
          <p:nvPr/>
        </p:nvSpPr>
        <p:spPr>
          <a:xfrm>
            <a:off x="384298" y="106595"/>
            <a:ext cx="7672387" cy="6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eaLnBrk="0" fontAlgn="base" hangingPunct="0">
              <a:spcAft>
                <a:spcPct val="0"/>
              </a:spcAft>
            </a:pPr>
            <a:r>
              <a:rPr lang="en-US" altLang="zh-CN" sz="3200" b="1" kern="0" dirty="0">
                <a:solidFill>
                  <a:schemeClr val="tx2"/>
                </a:solidFill>
              </a:rPr>
              <a:t>   1 </a:t>
            </a:r>
            <a:r>
              <a:rPr lang="zh-CN" altLang="en-US" sz="3200" b="1" kern="0" dirty="0">
                <a:solidFill>
                  <a:schemeClr val="tx2"/>
                </a:solidFill>
              </a:rPr>
              <a:t>用通用测量器具测量</a:t>
            </a:r>
          </a:p>
        </p:txBody>
      </p:sp>
    </p:spTree>
    <p:extLst>
      <p:ext uri="{BB962C8B-B14F-4D97-AF65-F5344CB8AC3E}">
        <p14:creationId xmlns:p14="http://schemas.microsoft.com/office/powerpoint/2010/main" val="86330716"/>
      </p:ext>
    </p:extLst>
  </p:cSld>
  <p:clrMapOvr>
    <a:masterClrMapping/>
  </p:clrMapOvr>
  <mc:AlternateContent xmlns:mc="http://schemas.openxmlformats.org/markup-compatibility/2006" xmlns:p14="http://schemas.microsoft.com/office/powerpoint/2010/main">
    <mc:Choice Requires="p14">
      <p:transition spd="slow" p14:dur="2000" advTm="1859"/>
    </mc:Choice>
    <mc:Fallback xmlns="">
      <p:transition spd="slow" advTm="185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0|1.0|1.2|0.8|1.0|1.1|1.0|0.9"/>
</p:tagLst>
</file>

<file path=ppt/theme/theme1.xml><?xml version="1.0" encoding="utf-8"?>
<a:theme xmlns:a="http://schemas.openxmlformats.org/drawingml/2006/main" name="第一PPT，www.1ppt.com">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E4E3AAD-C334-4D95-B6AA-136EF1DE329C}">
  <we:reference id="wa200001313" version="1.0.0.0" store="zh-CN" storeType="OMEX"/>
  <we:alternateReferences>
    <we:reference id="wa200001313" version="1.0.0.0" store="WA2000013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9581</TotalTime>
  <Words>3055</Words>
  <Application>Microsoft Office PowerPoint</Application>
  <PresentationFormat>宽屏</PresentationFormat>
  <Paragraphs>321</Paragraphs>
  <Slides>45</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9" baseType="lpstr">
      <vt:lpstr>黑体</vt:lpstr>
      <vt:lpstr>华文中宋</vt:lpstr>
      <vt:lpstr>楷体_GB2312</vt:lpstr>
      <vt:lpstr>隶书</vt:lpstr>
      <vt:lpstr>宋体</vt:lpstr>
      <vt:lpstr>微软雅黑</vt:lpstr>
      <vt:lpstr>Arial</vt:lpstr>
      <vt:lpstr>Calibri</vt:lpstr>
      <vt:lpstr>Symbol</vt:lpstr>
      <vt:lpstr>Tahoma</vt:lpstr>
      <vt:lpstr>Times New Roman</vt:lpstr>
      <vt:lpstr>Wingdings</vt:lpstr>
      <vt:lpstr>第一PPT，www.1ppt.com</vt:lpstr>
      <vt:lpstr>MSPhotoEd.3</vt:lpstr>
      <vt:lpstr>PowerPoint 演示文稿</vt:lpstr>
      <vt:lpstr> 六、光滑极限量规</vt:lpstr>
      <vt:lpstr>前言</vt:lpstr>
      <vt:lpstr>1.1 误收和误废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光滑极限量规图例</vt:lpstr>
      <vt:lpstr>PowerPoint 演示文稿</vt:lpstr>
      <vt:lpstr>PowerPoint 演示文稿</vt:lpstr>
      <vt:lpstr>PowerPoint 演示文稿</vt:lpstr>
      <vt:lpstr>泰勒原则</vt:lpstr>
      <vt:lpstr>PowerPoint 演示文稿</vt:lpstr>
      <vt:lpstr>PowerPoint 演示文稿</vt:lpstr>
      <vt:lpstr>塞规形状对检验结果的影响</vt:lpstr>
      <vt:lpstr>PowerPoint 演示文稿</vt:lpstr>
      <vt:lpstr>PowerPoint 演示文稿</vt:lpstr>
      <vt:lpstr>PowerPoint 演示文稿</vt:lpstr>
      <vt:lpstr>PowerPoint 演示文稿</vt:lpstr>
      <vt:lpstr>PowerPoint 演示文稿</vt:lpstr>
      <vt:lpstr>量规图样的标注 </vt:lpstr>
      <vt:lpstr>课堂练习   判断题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sdcaoyl</dc:creator>
  <cp:lastModifiedBy>世锡 杨</cp:lastModifiedBy>
  <cp:revision>342</cp:revision>
  <dcterms:created xsi:type="dcterms:W3CDTF">2019-06-19T02:08:00Z</dcterms:created>
  <dcterms:modified xsi:type="dcterms:W3CDTF">2021-03-14T17:12:46Z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