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919" r:id="rId3"/>
    <p:sldId id="915" r:id="rId5"/>
    <p:sldId id="860" r:id="rId6"/>
    <p:sldId id="862" r:id="rId7"/>
    <p:sldId id="466" r:id="rId8"/>
    <p:sldId id="530" r:id="rId9"/>
    <p:sldId id="913" r:id="rId10"/>
    <p:sldId id="455" r:id="rId11"/>
    <p:sldId id="914" r:id="rId12"/>
    <p:sldId id="89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" lastIdx="1" clrIdx="0"/>
  <p:cmAuthor id="2" name="boliang" initials="b" lastIdx="2" clrIdx="0"/>
  <p:cmAuthor id="3" name="Microsoft.com" initials="M" lastIdx="1" clrIdx="0"/>
  <p:cmAuthor id="4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9BB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81955" autoAdjust="0"/>
  </p:normalViewPr>
  <p:slideViewPr>
    <p:cSldViewPr snapToGrid="0">
      <p:cViewPr varScale="1">
        <p:scale>
          <a:sx n="55" d="100"/>
          <a:sy n="55" d="100"/>
        </p:scale>
        <p:origin x="1144" y="36"/>
      </p:cViewPr>
      <p:guideLst>
        <p:guide orient="horz" pos="22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87924" y="185469"/>
            <a:ext cx="636754" cy="468929"/>
            <a:chOff x="1311557" y="1084208"/>
            <a:chExt cx="363995" cy="250835"/>
          </a:xfrm>
        </p:grpSpPr>
        <p:sp>
          <p:nvSpPr>
            <p:cNvPr id="3" name="任意多边形: 形状 2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 flipV="1">
            <a:off x="0" y="813017"/>
            <a:ext cx="12192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01F42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6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C2F96-9228-4EA8-A63C-AD0E64CD35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7924" y="185469"/>
            <a:ext cx="636754" cy="468929"/>
            <a:chOff x="1311557" y="1084208"/>
            <a:chExt cx="363995" cy="250835"/>
          </a:xfrm>
        </p:grpSpPr>
        <p:sp>
          <p:nvSpPr>
            <p:cNvPr id="10" name="任意多边形: 形状 9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: 形状 10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 flipV="1">
            <a:off x="0" y="813017"/>
            <a:ext cx="12192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01F42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hf hd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 rot="18958199">
            <a:off x="10948234" y="2345971"/>
            <a:ext cx="617256" cy="61725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55559" y="4578510"/>
            <a:ext cx="5868715" cy="1990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/>
              <a:t>机械工程学院 制造技术及装备自动化研究所</a:t>
            </a:r>
            <a:endParaRPr lang="en-US" altLang="zh-CN" sz="2000" b="1" dirty="0"/>
          </a:p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联系电话：</a:t>
            </a:r>
            <a:r>
              <a:rPr lang="en-US" altLang="zh-CN" sz="2000" b="1" dirty="0">
                <a:latin typeface="Times New Roman" panose="02020603050405020304" pitchFamily="18" charset="0"/>
              </a:rPr>
              <a:t>87951145/ 1336011639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Email: yangsx@zju.edu.cn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办公室：浙江大学玉泉校区教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－</a:t>
            </a:r>
            <a:r>
              <a:rPr lang="en-US" altLang="zh-CN" sz="2000" b="1" dirty="0">
                <a:latin typeface="Times New Roman" panose="02020603050405020304" pitchFamily="18" charset="0"/>
              </a:rPr>
              <a:t>233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55558" y="3091003"/>
            <a:ext cx="6236441" cy="13845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/>
              <a:t>主讲人：杨世锡</a:t>
            </a:r>
            <a:endParaRPr lang="en-US" altLang="zh-CN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3600" b="1" dirty="0"/>
              <a:t>             </a:t>
            </a:r>
            <a:endParaRPr lang="en-US" altLang="zh-CN" b="1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713"/>
            <a:ext cx="12192000" cy="2273085"/>
          </a:xfrm>
          <a:prstGeom prst="rect">
            <a:avLst/>
          </a:prstGeom>
        </p:spPr>
      </p:pic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265611" y="396284"/>
            <a:ext cx="11558663" cy="2101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互换性与技术测量</a:t>
            </a:r>
            <a:endParaRPr lang="en-US" altLang="zh-CN" sz="5400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Interchangeability and Technical Measurement</a:t>
            </a:r>
            <a:r>
              <a:rPr lang="en-US" altLang="zh-CN" sz="4000" kern="0" dirty="0">
                <a:solidFill>
                  <a:srgbClr val="C00000"/>
                </a:solidFill>
              </a:rPr>
              <a:t> </a:t>
            </a:r>
            <a:endParaRPr lang="zh-CN" altLang="en-US" sz="4000" kern="0" dirty="0">
              <a:solidFill>
                <a:srgbClr val="C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4" y="3340295"/>
            <a:ext cx="4832450" cy="333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 rot="18958199">
            <a:off x="10948234" y="2345971"/>
            <a:ext cx="617256" cy="61725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713"/>
            <a:ext cx="12192000" cy="2273085"/>
          </a:xfrm>
          <a:prstGeom prst="rect">
            <a:avLst/>
          </a:prstGeom>
        </p:spPr>
      </p:pic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265611" y="396284"/>
            <a:ext cx="11558663" cy="2101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互换性与技术测量</a:t>
            </a:r>
            <a:endParaRPr lang="en-US" altLang="zh-CN" sz="5400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Interchangeability and Technical Measurement</a:t>
            </a:r>
            <a:r>
              <a:rPr lang="en-US" altLang="zh-CN" sz="4000" kern="0" dirty="0">
                <a:solidFill>
                  <a:srgbClr val="C00000"/>
                </a:solidFill>
              </a:rPr>
              <a:t> </a:t>
            </a:r>
            <a:endParaRPr lang="zh-CN" altLang="en-US" sz="4000" kern="0" dirty="0">
              <a:solidFill>
                <a:srgbClr val="C0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72495" y="3760713"/>
            <a:ext cx="8692136" cy="188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8800" b="1" dirty="0">
                <a:solidFill>
                  <a:srgbClr val="333399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谢谢！</a:t>
            </a:r>
            <a:endParaRPr lang="en-US" sz="8800" b="1" dirty="0">
              <a:solidFill>
                <a:srgbClr val="333399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296681" y="2778465"/>
            <a:ext cx="3214461" cy="1301069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  业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0" y="907255"/>
            <a:ext cx="13397820" cy="836613"/>
          </a:xfrm>
          <a:prstGeom prst="rect">
            <a:avLst/>
          </a:prstGeom>
        </p:spPr>
        <p:txBody>
          <a:bodyPr/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/>
              <a:t>1</a:t>
            </a:r>
            <a:r>
              <a:rPr lang="zh-CN" altLang="en-US" sz="2800" b="1" dirty="0"/>
              <a:t>、  说明图上各项几何公差要求，并画出各项几何公差的公差带</a:t>
            </a:r>
            <a:endParaRPr lang="zh-CN" altLang="en-US" sz="2800" b="1" dirty="0"/>
          </a:p>
        </p:txBody>
      </p:sp>
      <p:pic>
        <p:nvPicPr>
          <p:cNvPr id="8" name="图片 3" descr="IMG_4245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5208" r="18750" b="10886"/>
          <a:stretch>
            <a:fillRect/>
          </a:stretch>
        </p:blipFill>
        <p:spPr bwMode="auto">
          <a:xfrm>
            <a:off x="184150" y="1743868"/>
            <a:ext cx="591185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/>
        </p:nvSpPr>
        <p:spPr>
          <a:xfrm>
            <a:off x="4322762" y="224869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rgbClr val="FFFF00"/>
                </a:solidFill>
              </a:rPr>
              <a:t>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00587" y="5650706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2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1950" y="1824831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3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66775" y="2580481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4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75212" y="4506118"/>
            <a:ext cx="423863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5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59312" y="3412331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6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405335" y="1946273"/>
            <a:ext cx="559843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1</a:t>
            </a:r>
            <a:r>
              <a:rPr lang="zh-CN" altLang="en-US" sz="2400" b="1" dirty="0">
                <a:latin typeface="Verdana" panose="020B0604030504040204" pitchFamily="34" charset="0"/>
              </a:rPr>
              <a:t>、圆锥面圆度公差</a:t>
            </a:r>
            <a:r>
              <a:rPr lang="en-US" altLang="zh-CN" sz="2400" b="1" dirty="0">
                <a:latin typeface="Verdana" panose="020B0604030504040204" pitchFamily="34" charset="0"/>
              </a:rPr>
              <a:t>0.006    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2</a:t>
            </a:r>
            <a:r>
              <a:rPr lang="zh-CN" altLang="en-US" sz="2400" b="1" dirty="0">
                <a:latin typeface="Verdana" panose="020B0604030504040204" pitchFamily="34" charset="0"/>
              </a:rPr>
              <a:t>、圆锥面直线度公差</a:t>
            </a:r>
            <a:r>
              <a:rPr lang="en-US" altLang="zh-CN" sz="2400" b="1" dirty="0">
                <a:latin typeface="Verdana" panose="020B0604030504040204" pitchFamily="34" charset="0"/>
              </a:rPr>
              <a:t>0.002(+) 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3</a:t>
            </a:r>
            <a:r>
              <a:rPr lang="zh-CN" altLang="en-US" sz="2400" b="1" dirty="0">
                <a:latin typeface="Verdana" panose="020B0604030504040204" pitchFamily="34" charset="0"/>
              </a:rPr>
              <a:t>、圆锥面的斜向圆跳动公差</a:t>
            </a:r>
            <a:r>
              <a:rPr lang="en-US" altLang="zh-CN" sz="2400" b="1" dirty="0">
                <a:latin typeface="Verdana" panose="020B0604030504040204" pitchFamily="34" charset="0"/>
              </a:rPr>
              <a:t>0.012</a:t>
            </a:r>
            <a:r>
              <a:rPr lang="zh-CN" altLang="en-US" sz="2400" b="1" dirty="0">
                <a:latin typeface="Verdana" panose="020B0604030504040204" pitchFamily="34" charset="0"/>
              </a:rPr>
              <a:t>；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4</a:t>
            </a:r>
            <a:r>
              <a:rPr lang="zh-CN" altLang="en-US" sz="2400" b="1" dirty="0">
                <a:latin typeface="Verdana" panose="020B0604030504040204" pitchFamily="34" charset="0"/>
              </a:rPr>
              <a:t>、左端面相对于孔轴线基准</a:t>
            </a:r>
            <a:r>
              <a:rPr lang="en-US" altLang="zh-CN" sz="2400" b="1" dirty="0">
                <a:latin typeface="Verdana" panose="020B0604030504040204" pitchFamily="34" charset="0"/>
              </a:rPr>
              <a:t>B</a:t>
            </a:r>
            <a:r>
              <a:rPr lang="zh-CN" altLang="en-US" sz="2400" b="1" dirty="0">
                <a:latin typeface="Verdana" panose="020B0604030504040204" pitchFamily="34" charset="0"/>
              </a:rPr>
              <a:t>的垂直度公差</a:t>
            </a:r>
            <a:r>
              <a:rPr lang="en-US" altLang="zh-CN" sz="2400" b="1" dirty="0">
                <a:latin typeface="Verdana" panose="020B0604030504040204" pitchFamily="34" charset="0"/>
              </a:rPr>
              <a:t>0.015</a:t>
            </a:r>
            <a:r>
              <a:rPr lang="zh-CN" altLang="en-US" sz="2400" b="1" dirty="0">
                <a:latin typeface="Verdana" panose="020B0604030504040204" pitchFamily="34" charset="0"/>
              </a:rPr>
              <a:t>；</a:t>
            </a:r>
            <a:endParaRPr lang="zh-CN" altLang="en-US" sz="24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5</a:t>
            </a:r>
            <a:r>
              <a:rPr lang="zh-CN" altLang="en-US" sz="2400" b="1" dirty="0">
                <a:latin typeface="Verdana" panose="020B0604030504040204" pitchFamily="34" charset="0"/>
              </a:rPr>
              <a:t>、右端面相对于左端面基准的平行度公差</a:t>
            </a:r>
            <a:r>
              <a:rPr lang="en-US" altLang="zh-CN" sz="2400" b="1" dirty="0">
                <a:latin typeface="Verdana" panose="020B0604030504040204" pitchFamily="34" charset="0"/>
              </a:rPr>
              <a:t>0.005</a:t>
            </a:r>
            <a:r>
              <a:rPr lang="zh-CN" altLang="en-US" sz="2400" b="1" dirty="0">
                <a:latin typeface="Verdana" panose="020B0604030504040204" pitchFamily="34" charset="0"/>
              </a:rPr>
              <a:t>；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6</a:t>
            </a:r>
            <a:r>
              <a:rPr lang="zh-CN" altLang="en-US" sz="2400" b="1" dirty="0">
                <a:latin typeface="Verdana" panose="020B0604030504040204" pitchFamily="34" charset="0"/>
              </a:rPr>
              <a:t>、内孔素线相对于孔轴线基准</a:t>
            </a:r>
            <a:r>
              <a:rPr lang="en-US" altLang="zh-CN" sz="2400" b="1" dirty="0">
                <a:latin typeface="Verdana" panose="020B0604030504040204" pitchFamily="34" charset="0"/>
              </a:rPr>
              <a:t>B</a:t>
            </a:r>
            <a:r>
              <a:rPr lang="zh-CN" altLang="en-US" sz="2400" b="1" dirty="0">
                <a:latin typeface="Verdana" panose="020B0604030504040204" pitchFamily="34" charset="0"/>
              </a:rPr>
              <a:t>的平行度公差</a:t>
            </a:r>
            <a:r>
              <a:rPr lang="en-US" altLang="zh-CN" sz="2400" b="1" dirty="0">
                <a:latin typeface="Verdana" panose="020B0604030504040204" pitchFamily="34" charset="0"/>
              </a:rPr>
              <a:t>0.01</a:t>
            </a:r>
            <a:r>
              <a:rPr lang="zh-CN" altLang="en-US" sz="2400" b="1" dirty="0">
                <a:latin typeface="Verdana" panose="020B0604030504040204" pitchFamily="34" charset="0"/>
              </a:rPr>
              <a:t>；</a:t>
            </a:r>
            <a:endParaRPr lang="zh-CN" altLang="en-US" sz="24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0" y="1006474"/>
            <a:ext cx="11908971" cy="582612"/>
          </a:xfrm>
          <a:prstGeom prst="rect">
            <a:avLst/>
          </a:prstGeom>
        </p:spPr>
        <p:txBody>
          <a:bodyPr/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三零件标注的几何公差不同，它们所能控制的几何误差区别何在？请加以分析。</a:t>
            </a:r>
            <a:endParaRPr lang="zh-CN" altLang="en-US" sz="2400" b="1" dirty="0"/>
          </a:p>
        </p:txBody>
      </p:sp>
      <p:pic>
        <p:nvPicPr>
          <p:cNvPr id="17" name="图片 3" descr="IMG_4246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r="8594" b="61458"/>
          <a:stretch>
            <a:fillRect/>
          </a:stretch>
        </p:blipFill>
        <p:spPr bwMode="auto">
          <a:xfrm>
            <a:off x="1434254" y="1589086"/>
            <a:ext cx="835818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73869" y="4519838"/>
            <a:ext cx="1124426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：端面相对于基准轴线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的垂直度公差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；公差带定义是与基准轴线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垂直距离为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的两个平行平面之间的区域；</a:t>
            </a:r>
            <a:endParaRPr lang="zh-CN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b</a:t>
            </a:r>
            <a:r>
              <a:rPr lang="zh-CN" altLang="en-US" sz="2000" b="1" dirty="0">
                <a:latin typeface="Verdana" panose="020B0604030504040204" pitchFamily="34" charset="0"/>
              </a:rPr>
              <a:t>：端面相对于基准轴线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的端面圆跳动公差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；公差带定义是与基准轴线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同轴的任一直径位置的测量圆柱面上距离为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的两圆之间的区域；</a:t>
            </a:r>
            <a:endParaRPr lang="zh-CN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c</a:t>
            </a:r>
            <a:r>
              <a:rPr lang="zh-CN" altLang="en-US" sz="2000" b="1" dirty="0">
                <a:latin typeface="Verdana" panose="020B0604030504040204" pitchFamily="34" charset="0"/>
              </a:rPr>
              <a:t>：端面相对于基准轴线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的端面全跳动公差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；公差带定义是与基准轴线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垂直距离为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的两个平行平面之间的区域；</a:t>
            </a:r>
            <a:endParaRPr lang="zh-CN" altLang="en-US" sz="20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39146" y="585108"/>
            <a:ext cx="11713708" cy="1368425"/>
          </a:xfrm>
        </p:spPr>
        <p:txBody>
          <a:bodyPr/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两种零件标注了不同的几何公差，它们的要求有何不同？画出它们的几何公差带。</a:t>
            </a:r>
            <a:endParaRPr lang="zh-CN" altLang="en-US" sz="2400" b="1" dirty="0"/>
          </a:p>
        </p:txBody>
      </p:sp>
      <p:pic>
        <p:nvPicPr>
          <p:cNvPr id="5123" name="图片 2" descr="IMG_4246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43750" r="21094" b="17708"/>
          <a:stretch>
            <a:fillRect/>
          </a:stretch>
        </p:blipFill>
        <p:spPr bwMode="auto">
          <a:xfrm>
            <a:off x="1518332" y="1638416"/>
            <a:ext cx="79406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085" y="5148833"/>
            <a:ext cx="1148476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：端面应限定在间距等于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的两平行平面之间。该两个平行平面按理论正确角度</a:t>
            </a:r>
            <a:r>
              <a:rPr lang="en-US" altLang="zh-CN" sz="2000" b="1" dirty="0">
                <a:latin typeface="Verdana" panose="020B0604030504040204" pitchFamily="34" charset="0"/>
              </a:rPr>
              <a:t>60</a:t>
            </a:r>
            <a:r>
              <a:rPr lang="zh-CN" altLang="en-US" sz="2000" b="1" dirty="0">
                <a:latin typeface="Verdana" panose="020B0604030504040204" pitchFamily="34" charset="0"/>
              </a:rPr>
              <a:t>度倾斜于基准轴线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；</a:t>
            </a:r>
            <a:endParaRPr lang="zh-CN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b</a:t>
            </a:r>
            <a:r>
              <a:rPr lang="zh-CN" altLang="en-US" sz="2000" b="1" dirty="0">
                <a:latin typeface="Verdana" panose="020B0604030504040204" pitchFamily="34" charset="0"/>
              </a:rPr>
              <a:t>：端面应限定在间距等于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、且对称于被测面的理论正确位置的两平行平面之间。该两平行平面对称于基准平面</a:t>
            </a:r>
            <a:r>
              <a:rPr lang="en-US" altLang="zh-CN" sz="2000" b="1" dirty="0">
                <a:latin typeface="Verdana" panose="020B0604030504040204" pitchFamily="34" charset="0"/>
              </a:rPr>
              <a:t>B</a:t>
            </a:r>
            <a:r>
              <a:rPr lang="zh-CN" altLang="en-US" sz="2000" b="1" dirty="0">
                <a:latin typeface="Verdana" panose="020B0604030504040204" pitchFamily="34" charset="0"/>
              </a:rPr>
              <a:t>、基准轴线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和理论正确尺寸</a:t>
            </a:r>
            <a:r>
              <a:rPr lang="en-US" altLang="zh-CN" sz="2000" b="1" dirty="0">
                <a:latin typeface="Verdana" panose="020B0604030504040204" pitchFamily="34" charset="0"/>
              </a:rPr>
              <a:t>L</a:t>
            </a:r>
            <a:r>
              <a:rPr lang="zh-CN" altLang="en-US" sz="2000" b="1" dirty="0">
                <a:latin typeface="Verdana" panose="020B0604030504040204" pitchFamily="34" charset="0"/>
              </a:rPr>
              <a:t>、理论正确尺寸度确定的被测面的理论正确位置；</a:t>
            </a:r>
            <a:endParaRPr lang="zh-CN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 </a:t>
            </a:r>
            <a:endParaRPr lang="zh-CN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7085" y="926440"/>
            <a:ext cx="7217229" cy="593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3464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3464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464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464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464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464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464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464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464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、将下列各项几何公差要求标注在下图上。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左端面的平面度公差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ｍｍ；</a:t>
            </a:r>
            <a:endParaRPr lang="zh-CN" altLang="en-US" sz="2400" b="1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右端面对左端面的平行度公差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ｍｍ；</a:t>
            </a:r>
            <a:endParaRPr lang="zh-CN" altLang="en-US" sz="2400" b="1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Φ70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遵守包容原则，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Φ210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外圆按ｈ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遵守独立原则；</a:t>
            </a:r>
            <a:endParaRPr lang="zh-CN" altLang="en-US" sz="2400" b="1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Φ70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孔轴线对左端面的垂直度公差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ｍｍ；</a:t>
            </a:r>
            <a:endParaRPr lang="zh-CN" altLang="en-US" sz="2400" b="1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Φ210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外圆轴线对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Φ70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孔的同轴度公差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ｍｍ；</a:t>
            </a:r>
            <a:endParaRPr lang="zh-CN" altLang="en-US" sz="2400" b="1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Φ20H8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孔对左端面（第一基准）及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Φ70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孔轴线的位置度公差为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Φ0.15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要求均布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采用最大实体要求，同时进一步要求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Φ20H8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孔之间轴线的位置度公差为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Φ0.05mm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（对第一基准）。</a:t>
            </a:r>
            <a:endParaRPr lang="zh-CN" altLang="en-US" sz="24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125608" y="2474483"/>
          <a:ext cx="5031217" cy="3022803"/>
        </p:xfrm>
        <a:graphic>
          <a:graphicData uri="http://schemas.openxmlformats.org/presentationml/2006/ole"/>
        </a:graphic>
      </p:graphicFrame>
      <p:sp>
        <p:nvSpPr>
          <p:cNvPr id="4" name="标题 1"/>
          <p:cNvSpPr txBox="1"/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6" y="990598"/>
            <a:ext cx="10797293" cy="58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5"/>
          <p:cNvCxnSpPr>
            <a:cxnSpLocks noChangeShapeType="1"/>
          </p:cNvCxnSpPr>
          <p:nvPr/>
        </p:nvCxnSpPr>
        <p:spPr bwMode="auto">
          <a:xfrm rot="5400000">
            <a:off x="1470906" y="4940300"/>
            <a:ext cx="785813" cy="64293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</a14:hiddenLine>
            </a:ext>
          </a:extLst>
        </p:spPr>
      </p:cxn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99406" y="6436405"/>
            <a:ext cx="642937" cy="2691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919625" y="5368926"/>
            <a:ext cx="642938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598157" y="3227387"/>
            <a:ext cx="642937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290057" y="990598"/>
            <a:ext cx="642937" cy="2143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114219" y="1296987"/>
            <a:ext cx="642938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558462" y="2345418"/>
            <a:ext cx="642937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 descr="IMG_6652.jpg"/>
          <p:cNvPicPr>
            <a:picLocks noChangeAspect="1" noChangeArrowheads="1"/>
          </p:cNvPicPr>
          <p:nvPr/>
        </p:nvPicPr>
        <p:blipFill>
          <a:blip r:embed="rId1" cstate="print">
            <a:lum bright="30000" contras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27083" r="30469" b="12498"/>
          <a:stretch>
            <a:fillRect/>
          </a:stretch>
        </p:blipFill>
        <p:spPr bwMode="auto">
          <a:xfrm>
            <a:off x="0" y="1716524"/>
            <a:ext cx="5580969" cy="401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>
          <a:xfrm>
            <a:off x="109538" y="990828"/>
            <a:ext cx="5986462" cy="622300"/>
          </a:xfrm>
        </p:spPr>
        <p:txBody>
          <a:bodyPr/>
          <a:lstStyle/>
          <a:p>
            <a:pPr algn="l"/>
            <a:r>
              <a:rPr lang="en-US" altLang="zh-CN" sz="2800" b="1" dirty="0"/>
              <a:t>5</a:t>
            </a:r>
            <a:r>
              <a:rPr lang="zh-CN" altLang="en-US" sz="2800" b="1" dirty="0"/>
              <a:t>、 指出几何公差的标注错误并改正</a:t>
            </a:r>
            <a:endParaRPr lang="en-US" altLang="zh-CN" sz="2800" b="1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3610"/>
            <a:ext cx="59817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/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9" y="2024743"/>
            <a:ext cx="4864130" cy="39468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99" y="1872342"/>
            <a:ext cx="4848906" cy="2897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WPS 演示</Application>
  <PresentationFormat>宽屏</PresentationFormat>
  <Paragraphs>87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等线</vt:lpstr>
      <vt:lpstr>Calibri</vt:lpstr>
      <vt:lpstr>Times New Roman</vt:lpstr>
      <vt:lpstr>楷体_GB2312</vt:lpstr>
      <vt:lpstr>新宋体</vt:lpstr>
      <vt:lpstr>隶书</vt:lpstr>
      <vt:lpstr>华文中宋</vt:lpstr>
      <vt:lpstr>黑体</vt:lpstr>
      <vt:lpstr>Verdana</vt:lpstr>
      <vt:lpstr>Symbol</vt:lpstr>
      <vt:lpstr>Arial Unicode MS</vt:lpstr>
      <vt:lpstr>第一PPT，www.1ppt.com</vt:lpstr>
      <vt:lpstr>Paint.Picture</vt:lpstr>
      <vt:lpstr>PowerPoint 演示文稿</vt:lpstr>
      <vt:lpstr>PowerPoint 演示文稿</vt:lpstr>
      <vt:lpstr>PowerPoint 演示文稿</vt:lpstr>
      <vt:lpstr>PowerPoint 演示文稿</vt:lpstr>
      <vt:lpstr>3、 两种零件标注了不同的几何公差，它们的要求有何不同？画出它们的几何公差带。</vt:lpstr>
      <vt:lpstr>PowerPoint 演示文稿</vt:lpstr>
      <vt:lpstr>PowerPoint 演示文稿</vt:lpstr>
      <vt:lpstr>5、 指出几何公差的标注错误并改正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sdcaoyl</dc:creator>
  <cp:lastModifiedBy>坚果</cp:lastModifiedBy>
  <cp:revision>330</cp:revision>
  <dcterms:created xsi:type="dcterms:W3CDTF">2019-06-19T02:08:00Z</dcterms:created>
  <dcterms:modified xsi:type="dcterms:W3CDTF">2021-04-10T16:58:33Z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8EA7FABDC9B54E5DB22079AEE09A0C54</vt:lpwstr>
  </property>
</Properties>
</file>