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1"/>
  </p:notesMasterIdLst>
  <p:handoutMasterIdLst>
    <p:handoutMasterId r:id="rId122"/>
  </p:handoutMasterIdLst>
  <p:sldIdLst>
    <p:sldId id="913" r:id="rId2"/>
    <p:sldId id="375" r:id="rId3"/>
    <p:sldId id="376" r:id="rId4"/>
    <p:sldId id="894" r:id="rId5"/>
    <p:sldId id="895" r:id="rId6"/>
    <p:sldId id="378" r:id="rId7"/>
    <p:sldId id="379" r:id="rId8"/>
    <p:sldId id="380" r:id="rId9"/>
    <p:sldId id="382" r:id="rId10"/>
    <p:sldId id="383" r:id="rId11"/>
    <p:sldId id="386" r:id="rId12"/>
    <p:sldId id="387" r:id="rId13"/>
    <p:sldId id="896" r:id="rId14"/>
    <p:sldId id="389" r:id="rId15"/>
    <p:sldId id="390" r:id="rId16"/>
    <p:sldId id="391" r:id="rId17"/>
    <p:sldId id="394" r:id="rId18"/>
    <p:sldId id="392" r:id="rId19"/>
    <p:sldId id="898" r:id="rId20"/>
    <p:sldId id="899" r:id="rId21"/>
    <p:sldId id="900" r:id="rId22"/>
    <p:sldId id="377" r:id="rId23"/>
    <p:sldId id="404" r:id="rId24"/>
    <p:sldId id="902" r:id="rId25"/>
    <p:sldId id="903" r:id="rId26"/>
    <p:sldId id="385" r:id="rId27"/>
    <p:sldId id="904" r:id="rId28"/>
    <p:sldId id="905" r:id="rId29"/>
    <p:sldId id="906" r:id="rId30"/>
    <p:sldId id="907" r:id="rId31"/>
    <p:sldId id="908" r:id="rId32"/>
    <p:sldId id="393" r:id="rId33"/>
    <p:sldId id="395" r:id="rId34"/>
    <p:sldId id="397" r:id="rId35"/>
    <p:sldId id="399" r:id="rId36"/>
    <p:sldId id="400" r:id="rId37"/>
    <p:sldId id="401" r:id="rId38"/>
    <p:sldId id="402" r:id="rId39"/>
    <p:sldId id="403" r:id="rId40"/>
    <p:sldId id="909" r:id="rId41"/>
    <p:sldId id="936" r:id="rId42"/>
    <p:sldId id="914" r:id="rId43"/>
    <p:sldId id="915" r:id="rId44"/>
    <p:sldId id="916" r:id="rId45"/>
    <p:sldId id="381" r:id="rId46"/>
    <p:sldId id="937" r:id="rId47"/>
    <p:sldId id="384" r:id="rId48"/>
    <p:sldId id="919" r:id="rId49"/>
    <p:sldId id="920" r:id="rId50"/>
    <p:sldId id="388" r:id="rId51"/>
    <p:sldId id="922" r:id="rId52"/>
    <p:sldId id="923" r:id="rId53"/>
    <p:sldId id="924" r:id="rId54"/>
    <p:sldId id="926" r:id="rId55"/>
    <p:sldId id="928" r:id="rId56"/>
    <p:sldId id="396" r:id="rId57"/>
    <p:sldId id="398" r:id="rId58"/>
    <p:sldId id="930" r:id="rId59"/>
    <p:sldId id="931" r:id="rId60"/>
    <p:sldId id="932" r:id="rId61"/>
    <p:sldId id="933" r:id="rId62"/>
    <p:sldId id="934" r:id="rId63"/>
    <p:sldId id="414" r:id="rId64"/>
    <p:sldId id="935" r:id="rId65"/>
    <p:sldId id="405" r:id="rId66"/>
    <p:sldId id="406" r:id="rId67"/>
    <p:sldId id="407" r:id="rId68"/>
    <p:sldId id="408" r:id="rId69"/>
    <p:sldId id="940" r:id="rId70"/>
    <p:sldId id="941" r:id="rId71"/>
    <p:sldId id="942" r:id="rId72"/>
    <p:sldId id="943" r:id="rId73"/>
    <p:sldId id="945" r:id="rId74"/>
    <p:sldId id="946" r:id="rId75"/>
    <p:sldId id="947" r:id="rId76"/>
    <p:sldId id="948" r:id="rId77"/>
    <p:sldId id="949" r:id="rId78"/>
    <p:sldId id="951" r:id="rId79"/>
    <p:sldId id="952" r:id="rId80"/>
    <p:sldId id="954" r:id="rId81"/>
    <p:sldId id="955" r:id="rId82"/>
    <p:sldId id="956" r:id="rId83"/>
    <p:sldId id="957" r:id="rId84"/>
    <p:sldId id="958" r:id="rId85"/>
    <p:sldId id="959" r:id="rId86"/>
    <p:sldId id="960" r:id="rId87"/>
    <p:sldId id="961" r:id="rId88"/>
    <p:sldId id="962" r:id="rId89"/>
    <p:sldId id="999" r:id="rId90"/>
    <p:sldId id="965" r:id="rId91"/>
    <p:sldId id="966" r:id="rId92"/>
    <p:sldId id="967" r:id="rId93"/>
    <p:sldId id="969" r:id="rId94"/>
    <p:sldId id="970" r:id="rId95"/>
    <p:sldId id="971" r:id="rId96"/>
    <p:sldId id="972" r:id="rId97"/>
    <p:sldId id="973" r:id="rId98"/>
    <p:sldId id="974" r:id="rId99"/>
    <p:sldId id="975" r:id="rId100"/>
    <p:sldId id="976" r:id="rId101"/>
    <p:sldId id="421" r:id="rId102"/>
    <p:sldId id="979" r:id="rId103"/>
    <p:sldId id="980" r:id="rId104"/>
    <p:sldId id="981" r:id="rId105"/>
    <p:sldId id="982" r:id="rId106"/>
    <p:sldId id="983" r:id="rId107"/>
    <p:sldId id="1000" r:id="rId108"/>
    <p:sldId id="1002" r:id="rId109"/>
    <p:sldId id="990" r:id="rId110"/>
    <p:sldId id="991" r:id="rId111"/>
    <p:sldId id="992" r:id="rId112"/>
    <p:sldId id="1003" r:id="rId113"/>
    <p:sldId id="993" r:id="rId114"/>
    <p:sldId id="996" r:id="rId115"/>
    <p:sldId id="997" r:id="rId116"/>
    <p:sldId id="410" r:id="rId117"/>
    <p:sldId id="412" r:id="rId118"/>
    <p:sldId id="998" r:id="rId119"/>
    <p:sldId id="892" r:id="rId1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2">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1" clrIdx="0"/>
  <p:cmAuthor id="2" name="boliang" initials="b" lastIdx="2" clrIdx="0"/>
  <p:cmAuthor id="3" name="Microsoft.com" initials="M" lastIdx="1" clrIdx="0"/>
  <p:cmAuthor id="4"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9B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1955" autoAdjust="0"/>
  </p:normalViewPr>
  <p:slideViewPr>
    <p:cSldViewPr snapToGrid="0">
      <p:cViewPr varScale="1">
        <p:scale>
          <a:sx n="55" d="100"/>
          <a:sy n="55" d="100"/>
        </p:scale>
        <p:origin x="1144" y="36"/>
      </p:cViewPr>
      <p:guideLst>
        <p:guide orient="horz" pos="2252"/>
        <p:guide pos="384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2021/3/15</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2021/3/15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237BFAEE-20AC-40FF-8376-81BEBC7F7170}" type="slidenum">
              <a:rPr lang="zh-CN" altLang="en-US" sz="1200"/>
              <a:pPr eaLnBrk="1" hangingPunct="1"/>
              <a:t>78</a:t>
            </a:fld>
            <a:endParaRPr lang="en-US" altLang="zh-CN"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487434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ABE829F6-82F8-4139-A04B-762026D8CEE4}" type="slidenum">
              <a:rPr lang="zh-CN" altLang="en-US" sz="1200"/>
              <a:pPr eaLnBrk="1" hangingPunct="1"/>
              <a:t>79</a:t>
            </a:fld>
            <a:endParaRPr lang="en-US" altLang="zh-CN" sz="1200"/>
          </a:p>
        </p:txBody>
      </p:sp>
      <p:sp>
        <p:nvSpPr>
          <p:cNvPr id="26627" name="Rectangle 2"/>
          <p:cNvSpPr>
            <a:spLocks noGrp="1" noRot="1" noChangeAspect="1" noChangeArrowheads="1" noTextEdit="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4180287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118124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a:t>
            </a:r>
            <a:endParaRPr lang="zh-CN" altLang="en-US" sz="1200" i="0"/>
          </a:p>
        </p:txBody>
      </p:sp>
      <p:sp>
        <p:nvSpPr>
          <p:cNvPr id="5" name="Rectangle 3"/>
          <p:cNvSpPr>
            <a:spLocks noGrp="1" noChangeArrowheads="1"/>
          </p:cNvSpPr>
          <p:nvPr>
            <p:ph type="dt" idx="1"/>
          </p:nvPr>
        </p:nvSpPr>
        <p:spPr>
          <a:ln/>
        </p:spPr>
        <p:txBody>
          <a:bodyPr/>
          <a:lstStyle/>
          <a:p>
            <a:r>
              <a:rPr lang="zh-CN" altLang="en-US"/>
              <a:t>07/16/96</a:t>
            </a:r>
            <a:endParaRPr lang="zh-CN" altLang="en-US" sz="1200" i="0"/>
          </a:p>
        </p:txBody>
      </p:sp>
      <p:sp>
        <p:nvSpPr>
          <p:cNvPr id="6" name="Rectangle 6"/>
          <p:cNvSpPr>
            <a:spLocks noGrp="1" noChangeArrowheads="1"/>
          </p:cNvSpPr>
          <p:nvPr>
            <p:ph type="ftr" sz="quarter" idx="4"/>
          </p:nvPr>
        </p:nvSpPr>
        <p:spPr>
          <a:ln/>
        </p:spPr>
        <p:txBody>
          <a:bodyPr/>
          <a:lstStyle/>
          <a:p>
            <a:r>
              <a:rPr lang="zh-CN" altLang="en-US"/>
              <a:t>*</a:t>
            </a:r>
            <a:endParaRPr lang="zh-CN" altLang="en-US" sz="1200" i="0"/>
          </a:p>
        </p:txBody>
      </p:sp>
      <p:sp>
        <p:nvSpPr>
          <p:cNvPr id="7" name="Rectangle 7"/>
          <p:cNvSpPr>
            <a:spLocks noGrp="1" noChangeArrowheads="1"/>
          </p:cNvSpPr>
          <p:nvPr>
            <p:ph type="sldNum" sz="quarter" idx="5"/>
          </p:nvPr>
        </p:nvSpPr>
        <p:spPr>
          <a:ln/>
        </p:spPr>
        <p:txBody>
          <a:bodyPr/>
          <a:lstStyle/>
          <a:p>
            <a:r>
              <a:rPr lang="zh-CN" altLang="en-US"/>
              <a:t>##</a:t>
            </a:r>
            <a:endParaRPr lang="zh-CN" altLang="en-US" sz="1200" i="0"/>
          </a:p>
        </p:txBody>
      </p:sp>
      <p:sp>
        <p:nvSpPr>
          <p:cNvPr id="14338" name="Rectangle 2"/>
          <p:cNvSpPr>
            <a:spLocks noGrp="1" noRot="1" noChangeAspect="1" noChangeArrowheads="1"/>
          </p:cNvSpPr>
          <p:nvPr>
            <p:ph type="sldImg"/>
          </p:nvPr>
        </p:nvSpPr>
        <p:spPr>
          <a:ln/>
        </p:spPr>
      </p:sp>
      <p:sp>
        <p:nvSpPr>
          <p:cNvPr id="14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40147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extLst>
      <p:ext uri="{BB962C8B-B14F-4D97-AF65-F5344CB8AC3E}">
        <p14:creationId xmlns:p14="http://schemas.microsoft.com/office/powerpoint/2010/main" val="293742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a:t>
            </a:r>
            <a:endParaRPr lang="zh-CN" altLang="en-US" sz="1200" i="0"/>
          </a:p>
        </p:txBody>
      </p:sp>
      <p:sp>
        <p:nvSpPr>
          <p:cNvPr id="5" name="Rectangle 3"/>
          <p:cNvSpPr>
            <a:spLocks noGrp="1" noChangeArrowheads="1"/>
          </p:cNvSpPr>
          <p:nvPr>
            <p:ph type="dt" idx="1"/>
          </p:nvPr>
        </p:nvSpPr>
        <p:spPr>
          <a:ln/>
        </p:spPr>
        <p:txBody>
          <a:bodyPr/>
          <a:lstStyle/>
          <a:p>
            <a:r>
              <a:rPr lang="zh-CN" altLang="en-US"/>
              <a:t>07/16/96</a:t>
            </a:r>
            <a:endParaRPr lang="zh-CN" altLang="en-US" sz="1200" i="0"/>
          </a:p>
        </p:txBody>
      </p:sp>
      <p:sp>
        <p:nvSpPr>
          <p:cNvPr id="6" name="Rectangle 6"/>
          <p:cNvSpPr>
            <a:spLocks noGrp="1" noChangeArrowheads="1"/>
          </p:cNvSpPr>
          <p:nvPr>
            <p:ph type="ftr" sz="quarter" idx="4"/>
          </p:nvPr>
        </p:nvSpPr>
        <p:spPr>
          <a:ln/>
        </p:spPr>
        <p:txBody>
          <a:bodyPr/>
          <a:lstStyle/>
          <a:p>
            <a:r>
              <a:rPr lang="zh-CN" altLang="en-US"/>
              <a:t>*</a:t>
            </a:r>
            <a:endParaRPr lang="zh-CN" altLang="en-US" sz="1200" i="0"/>
          </a:p>
        </p:txBody>
      </p:sp>
      <p:sp>
        <p:nvSpPr>
          <p:cNvPr id="7" name="Rectangle 7"/>
          <p:cNvSpPr>
            <a:spLocks noGrp="1" noChangeArrowheads="1"/>
          </p:cNvSpPr>
          <p:nvPr>
            <p:ph type="sldNum" sz="quarter" idx="5"/>
          </p:nvPr>
        </p:nvSpPr>
        <p:spPr>
          <a:ln/>
        </p:spPr>
        <p:txBody>
          <a:bodyPr/>
          <a:lstStyle/>
          <a:p>
            <a:r>
              <a:rPr lang="zh-CN" altLang="en-US"/>
              <a:t>##</a:t>
            </a:r>
            <a:endParaRPr lang="zh-CN" altLang="en-US" sz="1200" i="0"/>
          </a:p>
        </p:txBody>
      </p:sp>
      <p:sp>
        <p:nvSpPr>
          <p:cNvPr id="14338" name="Rectangle 2"/>
          <p:cNvSpPr>
            <a:spLocks noGrp="1" noRot="1" noChangeAspect="1" noChangeArrowheads="1"/>
          </p:cNvSpPr>
          <p:nvPr>
            <p:ph type="sldImg"/>
          </p:nvPr>
        </p:nvSpPr>
        <p:spPr>
          <a:ln/>
        </p:spPr>
      </p:sp>
      <p:sp>
        <p:nvSpPr>
          <p:cNvPr id="14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4014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a:t>
            </a:r>
            <a:endParaRPr lang="zh-CN" altLang="en-US" sz="1200" i="0"/>
          </a:p>
        </p:txBody>
      </p:sp>
      <p:sp>
        <p:nvSpPr>
          <p:cNvPr id="5" name="Rectangle 3"/>
          <p:cNvSpPr>
            <a:spLocks noGrp="1" noChangeArrowheads="1"/>
          </p:cNvSpPr>
          <p:nvPr>
            <p:ph type="dt" idx="1"/>
          </p:nvPr>
        </p:nvSpPr>
        <p:spPr>
          <a:ln/>
        </p:spPr>
        <p:txBody>
          <a:bodyPr/>
          <a:lstStyle/>
          <a:p>
            <a:r>
              <a:rPr lang="zh-CN" altLang="en-US"/>
              <a:t>07/16/96</a:t>
            </a:r>
            <a:endParaRPr lang="zh-CN" altLang="en-US" sz="1200" i="0"/>
          </a:p>
        </p:txBody>
      </p:sp>
      <p:sp>
        <p:nvSpPr>
          <p:cNvPr id="6" name="Rectangle 6"/>
          <p:cNvSpPr>
            <a:spLocks noGrp="1" noChangeArrowheads="1"/>
          </p:cNvSpPr>
          <p:nvPr>
            <p:ph type="ftr" sz="quarter" idx="4"/>
          </p:nvPr>
        </p:nvSpPr>
        <p:spPr>
          <a:ln/>
        </p:spPr>
        <p:txBody>
          <a:bodyPr/>
          <a:lstStyle/>
          <a:p>
            <a:r>
              <a:rPr lang="zh-CN" altLang="en-US"/>
              <a:t>*</a:t>
            </a:r>
            <a:endParaRPr lang="zh-CN" altLang="en-US" sz="1200" i="0"/>
          </a:p>
        </p:txBody>
      </p:sp>
      <p:sp>
        <p:nvSpPr>
          <p:cNvPr id="7" name="Rectangle 7"/>
          <p:cNvSpPr>
            <a:spLocks noGrp="1" noChangeArrowheads="1"/>
          </p:cNvSpPr>
          <p:nvPr>
            <p:ph type="sldNum" sz="quarter" idx="5"/>
          </p:nvPr>
        </p:nvSpPr>
        <p:spPr>
          <a:ln/>
        </p:spPr>
        <p:txBody>
          <a:bodyPr/>
          <a:lstStyle/>
          <a:p>
            <a:r>
              <a:rPr lang="zh-CN" altLang="en-US"/>
              <a:t>##</a:t>
            </a:r>
            <a:endParaRPr lang="zh-CN" altLang="en-US" sz="1200" i="0"/>
          </a:p>
        </p:txBody>
      </p:sp>
      <p:sp>
        <p:nvSpPr>
          <p:cNvPr id="14338" name="Rectangle 2"/>
          <p:cNvSpPr>
            <a:spLocks noGrp="1" noRot="1" noChangeAspect="1" noChangeArrowheads="1"/>
          </p:cNvSpPr>
          <p:nvPr>
            <p:ph type="sldImg"/>
          </p:nvPr>
        </p:nvSpPr>
        <p:spPr>
          <a:ln/>
        </p:spPr>
      </p:sp>
      <p:sp>
        <p:nvSpPr>
          <p:cNvPr id="14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4014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a:t>
            </a:r>
            <a:endParaRPr lang="zh-CN" altLang="en-US" sz="1200" i="0"/>
          </a:p>
        </p:txBody>
      </p:sp>
      <p:sp>
        <p:nvSpPr>
          <p:cNvPr id="5" name="Rectangle 3"/>
          <p:cNvSpPr>
            <a:spLocks noGrp="1" noChangeArrowheads="1"/>
          </p:cNvSpPr>
          <p:nvPr>
            <p:ph type="dt" idx="1"/>
          </p:nvPr>
        </p:nvSpPr>
        <p:spPr>
          <a:ln/>
        </p:spPr>
        <p:txBody>
          <a:bodyPr/>
          <a:lstStyle/>
          <a:p>
            <a:r>
              <a:rPr lang="zh-CN" altLang="en-US"/>
              <a:t>07/16/96</a:t>
            </a:r>
            <a:endParaRPr lang="zh-CN" altLang="en-US" sz="1200" i="0"/>
          </a:p>
        </p:txBody>
      </p:sp>
      <p:sp>
        <p:nvSpPr>
          <p:cNvPr id="6" name="Rectangle 6"/>
          <p:cNvSpPr>
            <a:spLocks noGrp="1" noChangeArrowheads="1"/>
          </p:cNvSpPr>
          <p:nvPr>
            <p:ph type="ftr" sz="quarter" idx="4"/>
          </p:nvPr>
        </p:nvSpPr>
        <p:spPr>
          <a:ln/>
        </p:spPr>
        <p:txBody>
          <a:bodyPr/>
          <a:lstStyle/>
          <a:p>
            <a:r>
              <a:rPr lang="zh-CN" altLang="en-US"/>
              <a:t>*</a:t>
            </a:r>
            <a:endParaRPr lang="zh-CN" altLang="en-US" sz="1200" i="0"/>
          </a:p>
        </p:txBody>
      </p:sp>
      <p:sp>
        <p:nvSpPr>
          <p:cNvPr id="7" name="Rectangle 7"/>
          <p:cNvSpPr>
            <a:spLocks noGrp="1" noChangeArrowheads="1"/>
          </p:cNvSpPr>
          <p:nvPr>
            <p:ph type="sldNum" sz="quarter" idx="5"/>
          </p:nvPr>
        </p:nvSpPr>
        <p:spPr>
          <a:ln/>
        </p:spPr>
        <p:txBody>
          <a:bodyPr/>
          <a:lstStyle/>
          <a:p>
            <a:r>
              <a:rPr lang="zh-CN" altLang="en-US"/>
              <a:t>##</a:t>
            </a:r>
            <a:endParaRPr lang="zh-CN" altLang="en-US" sz="1200" i="0"/>
          </a:p>
        </p:txBody>
      </p:sp>
      <p:sp>
        <p:nvSpPr>
          <p:cNvPr id="14338" name="Rectangle 2"/>
          <p:cNvSpPr>
            <a:spLocks noGrp="1" noRot="1" noChangeAspect="1" noChangeArrowheads="1"/>
          </p:cNvSpPr>
          <p:nvPr>
            <p:ph type="sldImg"/>
          </p:nvPr>
        </p:nvSpPr>
        <p:spPr>
          <a:ln/>
        </p:spPr>
      </p:sp>
      <p:sp>
        <p:nvSpPr>
          <p:cNvPr id="14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40147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a:t>
            </a:r>
            <a:endParaRPr lang="zh-CN" altLang="en-US" sz="1200" i="0"/>
          </a:p>
        </p:txBody>
      </p:sp>
      <p:sp>
        <p:nvSpPr>
          <p:cNvPr id="5" name="Rectangle 3"/>
          <p:cNvSpPr>
            <a:spLocks noGrp="1" noChangeArrowheads="1"/>
          </p:cNvSpPr>
          <p:nvPr>
            <p:ph type="dt" idx="1"/>
          </p:nvPr>
        </p:nvSpPr>
        <p:spPr>
          <a:ln/>
        </p:spPr>
        <p:txBody>
          <a:bodyPr/>
          <a:lstStyle/>
          <a:p>
            <a:r>
              <a:rPr lang="zh-CN" altLang="en-US"/>
              <a:t>07/16/96</a:t>
            </a:r>
            <a:endParaRPr lang="zh-CN" altLang="en-US" sz="1200" i="0"/>
          </a:p>
        </p:txBody>
      </p:sp>
      <p:sp>
        <p:nvSpPr>
          <p:cNvPr id="6" name="Rectangle 6"/>
          <p:cNvSpPr>
            <a:spLocks noGrp="1" noChangeArrowheads="1"/>
          </p:cNvSpPr>
          <p:nvPr>
            <p:ph type="ftr" sz="quarter" idx="4"/>
          </p:nvPr>
        </p:nvSpPr>
        <p:spPr>
          <a:ln/>
        </p:spPr>
        <p:txBody>
          <a:bodyPr/>
          <a:lstStyle/>
          <a:p>
            <a:r>
              <a:rPr lang="zh-CN" altLang="en-US"/>
              <a:t>*</a:t>
            </a:r>
            <a:endParaRPr lang="zh-CN" altLang="en-US" sz="1200" i="0"/>
          </a:p>
        </p:txBody>
      </p:sp>
      <p:sp>
        <p:nvSpPr>
          <p:cNvPr id="7" name="Rectangle 7"/>
          <p:cNvSpPr>
            <a:spLocks noGrp="1" noChangeArrowheads="1"/>
          </p:cNvSpPr>
          <p:nvPr>
            <p:ph type="sldNum" sz="quarter" idx="5"/>
          </p:nvPr>
        </p:nvSpPr>
        <p:spPr>
          <a:ln/>
        </p:spPr>
        <p:txBody>
          <a:bodyPr/>
          <a:lstStyle/>
          <a:p>
            <a:r>
              <a:rPr lang="zh-CN" altLang="en-US"/>
              <a:t>##</a:t>
            </a:r>
            <a:endParaRPr lang="zh-CN" altLang="en-US" sz="1200" i="0"/>
          </a:p>
        </p:txBody>
      </p:sp>
      <p:sp>
        <p:nvSpPr>
          <p:cNvPr id="14338" name="Rectangle 2"/>
          <p:cNvSpPr>
            <a:spLocks noGrp="1" noRot="1" noChangeAspect="1" noChangeArrowheads="1"/>
          </p:cNvSpPr>
          <p:nvPr>
            <p:ph type="sldImg"/>
          </p:nvPr>
        </p:nvSpPr>
        <p:spPr>
          <a:ln/>
        </p:spPr>
      </p:sp>
      <p:sp>
        <p:nvSpPr>
          <p:cNvPr id="14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85702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43</a:t>
            </a:fld>
            <a:endParaRPr lang="zh-CN" altLang="en-US"/>
          </a:p>
        </p:txBody>
      </p:sp>
    </p:spTree>
    <p:extLst>
      <p:ext uri="{BB962C8B-B14F-4D97-AF65-F5344CB8AC3E}">
        <p14:creationId xmlns:p14="http://schemas.microsoft.com/office/powerpoint/2010/main" val="1436435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fld id="{13BC67D7-19D1-4752-AFB8-F9EB3B6D67EC}" type="slidenum">
              <a:rPr lang="en-US" altLang="zh-CN" sz="1200"/>
              <a:pPr eaLnBrk="1" hangingPunct="1"/>
              <a:t>51</a:t>
            </a:fld>
            <a:endParaRPr lang="en-US"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a:t>
            </a:r>
          </a:p>
        </p:txBody>
      </p:sp>
    </p:spTree>
    <p:extLst>
      <p:ext uri="{BB962C8B-B14F-4D97-AF65-F5344CB8AC3E}">
        <p14:creationId xmlns:p14="http://schemas.microsoft.com/office/powerpoint/2010/main" val="3537947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a:t>
            </a:r>
            <a:endParaRPr lang="zh-CN" altLang="en-US" sz="1200" i="0"/>
          </a:p>
        </p:txBody>
      </p:sp>
      <p:sp>
        <p:nvSpPr>
          <p:cNvPr id="5" name="Rectangle 3"/>
          <p:cNvSpPr>
            <a:spLocks noGrp="1" noChangeArrowheads="1"/>
          </p:cNvSpPr>
          <p:nvPr>
            <p:ph type="dt" idx="1"/>
          </p:nvPr>
        </p:nvSpPr>
        <p:spPr>
          <a:ln/>
        </p:spPr>
        <p:txBody>
          <a:bodyPr/>
          <a:lstStyle/>
          <a:p>
            <a:r>
              <a:rPr lang="zh-CN" altLang="en-US"/>
              <a:t>07/16/96</a:t>
            </a:r>
            <a:endParaRPr lang="zh-CN" altLang="en-US" sz="1200" i="0"/>
          </a:p>
        </p:txBody>
      </p:sp>
      <p:sp>
        <p:nvSpPr>
          <p:cNvPr id="6" name="Rectangle 6"/>
          <p:cNvSpPr>
            <a:spLocks noGrp="1" noChangeArrowheads="1"/>
          </p:cNvSpPr>
          <p:nvPr>
            <p:ph type="ftr" sz="quarter" idx="4"/>
          </p:nvPr>
        </p:nvSpPr>
        <p:spPr>
          <a:ln/>
        </p:spPr>
        <p:txBody>
          <a:bodyPr/>
          <a:lstStyle/>
          <a:p>
            <a:r>
              <a:rPr lang="zh-CN" altLang="en-US"/>
              <a:t>*</a:t>
            </a:r>
            <a:endParaRPr lang="zh-CN" altLang="en-US" sz="1200" i="0"/>
          </a:p>
        </p:txBody>
      </p:sp>
      <p:sp>
        <p:nvSpPr>
          <p:cNvPr id="7" name="Rectangle 7"/>
          <p:cNvSpPr>
            <a:spLocks noGrp="1" noChangeArrowheads="1"/>
          </p:cNvSpPr>
          <p:nvPr>
            <p:ph type="sldNum" sz="quarter" idx="5"/>
          </p:nvPr>
        </p:nvSpPr>
        <p:spPr>
          <a:ln/>
        </p:spPr>
        <p:txBody>
          <a:bodyPr/>
          <a:lstStyle/>
          <a:p>
            <a:r>
              <a:rPr lang="zh-CN" altLang="en-US"/>
              <a:t>##</a:t>
            </a:r>
            <a:endParaRPr lang="zh-CN" altLang="en-US" sz="1200" i="0"/>
          </a:p>
        </p:txBody>
      </p:sp>
      <p:sp>
        <p:nvSpPr>
          <p:cNvPr id="14338" name="Rectangle 2"/>
          <p:cNvSpPr>
            <a:spLocks noGrp="1" noRot="1" noChangeAspect="1" noChangeArrowheads="1"/>
          </p:cNvSpPr>
          <p:nvPr>
            <p:ph type="sldImg"/>
          </p:nvPr>
        </p:nvSpPr>
        <p:spPr>
          <a:ln/>
        </p:spPr>
      </p:sp>
      <p:sp>
        <p:nvSpPr>
          <p:cNvPr id="14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4014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1" dirty="0">
                <a:solidFill>
                  <a:schemeClr val="tx2"/>
                </a:solidFill>
                <a:latin typeface="华文新魏" panose="02010800040101010101" pitchFamily="2" charset="-122"/>
                <a:ea typeface="华文新魏" panose="02010800040101010101" pitchFamily="2" charset="-122"/>
              </a:rPr>
              <a:t> 包括</a:t>
            </a:r>
            <a:r>
              <a:rPr lang="zh-CN" altLang="en-US" sz="1600" b="1" dirty="0">
                <a:solidFill>
                  <a:schemeClr val="hlink"/>
                </a:solidFill>
                <a:latin typeface="华文新魏" panose="02010800040101010101" pitchFamily="2" charset="-122"/>
                <a:ea typeface="华文新魏" panose="02010800040101010101" pitchFamily="2" charset="-122"/>
              </a:rPr>
              <a:t>配合尺寸和非配合尺寸的公差</a:t>
            </a:r>
            <a:r>
              <a:rPr lang="zh-CN" altLang="en-US" sz="1600" b="1" dirty="0">
                <a:solidFill>
                  <a:schemeClr val="tx2"/>
                </a:solidFill>
                <a:latin typeface="华文新魏" panose="02010800040101010101" pitchFamily="2" charset="-122"/>
                <a:ea typeface="华文新魏" panose="02010800040101010101" pitchFamily="2" charset="-122"/>
              </a:rPr>
              <a:t>、</a:t>
            </a:r>
            <a:r>
              <a:rPr lang="zh-CN" altLang="en-US" sz="1600" b="1" dirty="0">
                <a:solidFill>
                  <a:schemeClr val="hlink"/>
                </a:solidFill>
                <a:latin typeface="华文新魏" panose="02010800040101010101" pitchFamily="2" charset="-122"/>
                <a:ea typeface="华文新魏" panose="02010800040101010101" pitchFamily="2" charset="-122"/>
              </a:rPr>
              <a:t>几何公差</a:t>
            </a:r>
            <a:r>
              <a:rPr lang="zh-CN" altLang="en-US" sz="1600" b="1" dirty="0">
                <a:solidFill>
                  <a:schemeClr val="tx2"/>
                </a:solidFill>
                <a:latin typeface="华文新魏" panose="02010800040101010101" pitchFamily="2" charset="-122"/>
                <a:ea typeface="华文新魏" panose="02010800040101010101" pitchFamily="2" charset="-122"/>
              </a:rPr>
              <a:t>以及</a:t>
            </a:r>
            <a:r>
              <a:rPr lang="zh-CN" altLang="en-US" sz="1600" b="1" dirty="0">
                <a:solidFill>
                  <a:schemeClr val="hlink"/>
                </a:solidFill>
                <a:latin typeface="华文新魏" panose="02010800040101010101" pitchFamily="2" charset="-122"/>
                <a:ea typeface="华文新魏" panose="02010800040101010101" pitchFamily="2" charset="-122"/>
              </a:rPr>
              <a:t>表面粗糙度轮廓要求</a:t>
            </a:r>
            <a:r>
              <a:rPr lang="zh-CN" altLang="en-US" sz="1600" b="1" dirty="0">
                <a:solidFill>
                  <a:schemeClr val="tx2"/>
                </a:solidFill>
                <a:latin typeface="华文新魏" panose="02010800040101010101" pitchFamily="2" charset="-122"/>
                <a:ea typeface="华文新魏" panose="02010800040101010101" pitchFamily="2" charset="-122"/>
              </a:rPr>
              <a:t>。</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73</a:t>
            </a:fld>
            <a:endParaRPr lang="zh-CN" altLang="en-US"/>
          </a:p>
        </p:txBody>
      </p:sp>
    </p:spTree>
    <p:extLst>
      <p:ext uri="{BB962C8B-B14F-4D97-AF65-F5344CB8AC3E}">
        <p14:creationId xmlns:p14="http://schemas.microsoft.com/office/powerpoint/2010/main" val="2846389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a:off x="87924" y="185469"/>
            <a:ext cx="636754" cy="468929"/>
            <a:chOff x="1311557" y="1084208"/>
            <a:chExt cx="363995" cy="250835"/>
          </a:xfrm>
        </p:grpSpPr>
        <p:sp>
          <p:nvSpPr>
            <p:cNvPr id="3" name="任意多边形: 形状 2"/>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4" name="任意多边形: 形状 3"/>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248F530D-5AA2-41A4-9AB4-F1C4276C0920}"/>
              </a:ext>
            </a:extLst>
          </p:cNvPr>
          <p:cNvSpPr/>
          <p:nvPr userDrawn="1"/>
        </p:nvSpPr>
        <p:spPr>
          <a:xfrm flipV="1">
            <a:off x="0" y="813017"/>
            <a:ext cx="12192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530820CF-B880-4189-942D-D702A7CBA730}" type="datetimeFigureOut">
              <a:rPr kumimoji="0" lang="zh-CN" altLang="en-US" sz="1600" b="0" i="0" u="none" strike="noStrike" kern="1200" cap="none" spc="0" normalizeH="0" baseline="0" noProof="1" smtClean="0">
                <a:ln>
                  <a:noFill/>
                </a:ln>
                <a:solidFill>
                  <a:schemeClr val="tx1">
                    <a:tint val="75000"/>
                  </a:schemeClr>
                </a:solidFill>
                <a:effectLst/>
                <a:uLnTx/>
                <a:uFillTx/>
                <a:latin typeface="+mn-lt"/>
                <a:ea typeface="+mn-ea"/>
                <a:cs typeface="+mn-cs"/>
              </a:rPr>
              <a:t>2021/3/15</a:t>
            </a:fld>
            <a:endParaRPr kumimoji="0" lang="zh-CN" alt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47106" name="Group 2"/>
          <p:cNvGrpSpPr>
            <a:grpSpLocks/>
          </p:cNvGrpSpPr>
          <p:nvPr/>
        </p:nvGrpSpPr>
        <p:grpSpPr bwMode="auto">
          <a:xfrm>
            <a:off x="1" y="2438401"/>
            <a:ext cx="12012084" cy="1052513"/>
            <a:chOff x="0" y="1536"/>
            <a:chExt cx="5675" cy="663"/>
          </a:xfrm>
        </p:grpSpPr>
        <p:grpSp>
          <p:nvGrpSpPr>
            <p:cNvPr id="47107" name="Group 3"/>
            <p:cNvGrpSpPr>
              <a:grpSpLocks/>
            </p:cNvGrpSpPr>
            <p:nvPr/>
          </p:nvGrpSpPr>
          <p:grpSpPr bwMode="auto">
            <a:xfrm>
              <a:off x="183" y="1604"/>
              <a:ext cx="448" cy="299"/>
              <a:chOff x="720" y="336"/>
              <a:chExt cx="624" cy="432"/>
            </a:xfrm>
          </p:grpSpPr>
          <p:sp>
            <p:nvSpPr>
              <p:cNvPr id="4710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710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47110" name="Group 6"/>
            <p:cNvGrpSpPr>
              <a:grpSpLocks/>
            </p:cNvGrpSpPr>
            <p:nvPr/>
          </p:nvGrpSpPr>
          <p:grpSpPr bwMode="auto">
            <a:xfrm>
              <a:off x="261" y="1870"/>
              <a:ext cx="465" cy="299"/>
              <a:chOff x="912" y="2640"/>
              <a:chExt cx="672" cy="432"/>
            </a:xfrm>
          </p:grpSpPr>
          <p:sp>
            <p:nvSpPr>
              <p:cNvPr id="4711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711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4711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711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711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47116" name="Rectangle 12"/>
          <p:cNvSpPr>
            <a:spLocks noGrp="1" noChangeArrowheads="1"/>
          </p:cNvSpPr>
          <p:nvPr>
            <p:ph type="ctrTitle"/>
          </p:nvPr>
        </p:nvSpPr>
        <p:spPr>
          <a:xfrm>
            <a:off x="1320800" y="1828800"/>
            <a:ext cx="10363200" cy="1143000"/>
          </a:xfrm>
        </p:spPr>
        <p:txBody>
          <a:bodyPr/>
          <a:lstStyle>
            <a:lvl1pPr>
              <a:defRPr/>
            </a:lvl1pPr>
          </a:lstStyle>
          <a:p>
            <a:pPr lvl="0"/>
            <a:r>
              <a:rPr lang="zh-CN" altLang="en-US" noProof="0"/>
              <a:t>单击此处编辑母版标题样式</a:t>
            </a:r>
          </a:p>
        </p:txBody>
      </p:sp>
      <p:sp>
        <p:nvSpPr>
          <p:cNvPr id="47117"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7118"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zh-CN" altLang="en-US"/>
              <a:t>zxb</a:t>
            </a:r>
          </a:p>
        </p:txBody>
      </p:sp>
      <p:sp>
        <p:nvSpPr>
          <p:cNvPr id="47119"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zh-CN" altLang="en-US"/>
          </a:p>
        </p:txBody>
      </p:sp>
      <p:sp>
        <p:nvSpPr>
          <p:cNvPr id="47120"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2F8A07E9-32A8-45DC-84C7-B6E4B070637B}" type="slidenum">
              <a:rPr lang="zh-CN" altLang="en-US"/>
              <a:pPr/>
              <a:t>‹#›</a:t>
            </a:fld>
            <a:endParaRPr lang="zh-CN" altLang="en-US"/>
          </a:p>
        </p:txBody>
      </p:sp>
    </p:spTree>
    <p:extLst>
      <p:ext uri="{BB962C8B-B14F-4D97-AF65-F5344CB8AC3E}">
        <p14:creationId xmlns:p14="http://schemas.microsoft.com/office/powerpoint/2010/main" val="304046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890155C7-9CE1-45C2-9E59-3D9B0867066B}" type="slidenum">
              <a:rPr lang="en-US" altLang="zh-CN"/>
              <a:pPr/>
              <a:t>‹#›</a:t>
            </a:fld>
            <a:endParaRPr lang="en-US" altLang="zh-CN" sz="1400"/>
          </a:p>
        </p:txBody>
      </p:sp>
    </p:spTree>
    <p:extLst>
      <p:ext uri="{BB962C8B-B14F-4D97-AF65-F5344CB8AC3E}">
        <p14:creationId xmlns:p14="http://schemas.microsoft.com/office/powerpoint/2010/main" val="336087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8"/>
            <a:ext cx="10390716"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860117" y="2017713"/>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60117" y="4151313"/>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fld id="{F8E4E569-B9A9-40B7-BB8B-F3C1CBFC5381}" type="slidenum">
              <a:rPr lang="zh-CN" altLang="en-US"/>
              <a:pPr/>
              <a:t>‹#›</a:t>
            </a:fld>
            <a:endParaRPr lang="en-US" altLang="zh-CN"/>
          </a:p>
        </p:txBody>
      </p:sp>
    </p:spTree>
    <p:extLst>
      <p:ext uri="{BB962C8B-B14F-4D97-AF65-F5344CB8AC3E}">
        <p14:creationId xmlns:p14="http://schemas.microsoft.com/office/powerpoint/2010/main" val="2651724805"/>
      </p:ext>
    </p:extLst>
  </p:cSld>
  <p:clrMapOvr>
    <a:masterClrMapping/>
  </p:clrMapOvr>
  <p:transition>
    <p:sndAc>
      <p:stSnd>
        <p:snd r:embed="rId1" name="chimes.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
        <p:nvSpPr>
          <p:cNvPr id="9" name="矩形 8"/>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8" name="组合 7">
            <a:extLst>
              <a:ext uri="{FF2B5EF4-FFF2-40B4-BE49-F238E27FC236}">
                <a16:creationId xmlns:a16="http://schemas.microsoft.com/office/drawing/2014/main" id="{B0171D94-FBCB-41F8-AA87-E404C328D581}"/>
              </a:ext>
            </a:extLst>
          </p:cNvPr>
          <p:cNvGrpSpPr/>
          <p:nvPr userDrawn="1"/>
        </p:nvGrpSpPr>
        <p:grpSpPr>
          <a:xfrm>
            <a:off x="87924" y="185469"/>
            <a:ext cx="636754" cy="468929"/>
            <a:chOff x="1311557" y="1084208"/>
            <a:chExt cx="363995" cy="250835"/>
          </a:xfrm>
        </p:grpSpPr>
        <p:sp>
          <p:nvSpPr>
            <p:cNvPr id="10" name="任意多边形: 形状 9">
              <a:extLst>
                <a:ext uri="{FF2B5EF4-FFF2-40B4-BE49-F238E27FC236}">
                  <a16:creationId xmlns:a16="http://schemas.microsoft.com/office/drawing/2014/main" id="{9353D482-47D4-42BC-9D9F-27F50EFCFAFC}"/>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11" name="任意多边形: 形状 10">
              <a:extLst>
                <a:ext uri="{FF2B5EF4-FFF2-40B4-BE49-F238E27FC236}">
                  <a16:creationId xmlns:a16="http://schemas.microsoft.com/office/drawing/2014/main" id="{1D90C858-B9C7-41E5-AC99-45352229ADAA}"/>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微软雅黑" panose="020B0503020204020204" pitchFamily="34" charset="-122"/>
                <a:ea typeface="微软雅黑" panose="020B0503020204020204" pitchFamily="34" charset="-122"/>
              </a:endParaRPr>
            </a:p>
          </p:txBody>
        </p:sp>
      </p:grpSp>
      <p:sp>
        <p:nvSpPr>
          <p:cNvPr id="12" name="矩形 11">
            <a:extLst>
              <a:ext uri="{FF2B5EF4-FFF2-40B4-BE49-F238E27FC236}">
                <a16:creationId xmlns:a16="http://schemas.microsoft.com/office/drawing/2014/main" id="{267E017E-0BA1-4A97-A01D-E4AFC593B2B8}"/>
              </a:ext>
            </a:extLst>
          </p:cNvPr>
          <p:cNvSpPr/>
          <p:nvPr userDrawn="1"/>
        </p:nvSpPr>
        <p:spPr>
          <a:xfrm flipV="1">
            <a:off x="0" y="813017"/>
            <a:ext cx="12192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01F42"/>
              </a:solidFill>
              <a:effectLst/>
              <a:uLnTx/>
              <a:uFillTx/>
              <a:latin typeface="Calibri" panose="020F0502020204030204"/>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hf hd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3.bin"/><Relationship Id="rId1" Type="http://schemas.openxmlformats.org/officeDocument/2006/relationships/slideLayout" Target="../slideLayouts/slideLayout6.xml"/><Relationship Id="rId5" Type="http://schemas.openxmlformats.org/officeDocument/2006/relationships/image" Target="../media/image69.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5.bin"/><Relationship Id="rId1" Type="http://schemas.openxmlformats.org/officeDocument/2006/relationships/slideLayout" Target="../slideLayouts/slideLayout5.xml"/><Relationship Id="rId4" Type="http://schemas.openxmlformats.org/officeDocument/2006/relationships/image" Target="../media/image72.png"/></Relationships>
</file>

<file path=ppt/slides/_rels/slide113.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5.bin"/><Relationship Id="rId1" Type="http://schemas.openxmlformats.org/officeDocument/2006/relationships/slideLayout" Target="../slideLayouts/slideLayout5.xml"/><Relationship Id="rId4" Type="http://schemas.openxmlformats.org/officeDocument/2006/relationships/image" Target="../media/image7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slide" Target="slide7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8958199">
            <a:off x="10948234" y="2345971"/>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Rectangle 4">
            <a:extLst>
              <a:ext uri="{FF2B5EF4-FFF2-40B4-BE49-F238E27FC236}">
                <a16:creationId xmlns:a16="http://schemas.microsoft.com/office/drawing/2014/main" id="{0C2719BD-D99F-4CA7-BAA3-06581610BA9A}"/>
              </a:ext>
            </a:extLst>
          </p:cNvPr>
          <p:cNvSpPr>
            <a:spLocks noChangeArrowheads="1"/>
          </p:cNvSpPr>
          <p:nvPr/>
        </p:nvSpPr>
        <p:spPr bwMode="auto">
          <a:xfrm>
            <a:off x="5955559" y="4578510"/>
            <a:ext cx="5868715" cy="1990598"/>
          </a:xfrm>
          <a:prstGeom prst="rect">
            <a:avLst/>
          </a:prstGeom>
          <a:noFill/>
          <a:ln w="9525">
            <a:noFill/>
            <a:miter lim="800000"/>
            <a:headEnd/>
            <a:tailEnd/>
          </a:ln>
        </p:spPr>
        <p:txBody>
          <a:bodyPr/>
          <a:lstStyle/>
          <a:p>
            <a:pPr marL="342900" indent="-342900">
              <a:spcBef>
                <a:spcPct val="20000"/>
              </a:spcBef>
            </a:pPr>
            <a:r>
              <a:rPr lang="zh-CN" altLang="en-US" sz="2000" b="1" dirty="0"/>
              <a:t>机械工程学院 制造技术及装备自动化研究所</a:t>
            </a:r>
            <a:endParaRPr lang="en-US" altLang="zh-CN" sz="2000" b="1" dirty="0"/>
          </a:p>
          <a:p>
            <a:pPr marL="342900" indent="-342900">
              <a:spcBef>
                <a:spcPct val="20000"/>
              </a:spcBef>
            </a:pPr>
            <a:r>
              <a:rPr lang="zh-CN" altLang="en-US" sz="2000" b="1" dirty="0">
                <a:latin typeface="Times New Roman" pitchFamily="18" charset="0"/>
              </a:rPr>
              <a:t>联系电话：</a:t>
            </a:r>
            <a:r>
              <a:rPr lang="en-US" altLang="zh-CN" sz="2000" b="1" dirty="0">
                <a:latin typeface="Times New Roman" pitchFamily="18" charset="0"/>
              </a:rPr>
              <a:t>87951145/ 1336011639</a:t>
            </a:r>
          </a:p>
          <a:p>
            <a:pPr marL="342900" indent="-342900">
              <a:spcBef>
                <a:spcPct val="20000"/>
              </a:spcBef>
            </a:pPr>
            <a:r>
              <a:rPr lang="en-US" altLang="zh-CN" sz="2000" b="1" dirty="0">
                <a:latin typeface="Times New Roman" pitchFamily="18" charset="0"/>
              </a:rPr>
              <a:t>Email: yangsx@zju.edu.cn</a:t>
            </a:r>
          </a:p>
          <a:p>
            <a:pPr marL="342900" indent="-342900">
              <a:spcBef>
                <a:spcPct val="20000"/>
              </a:spcBef>
            </a:pPr>
            <a:r>
              <a:rPr lang="zh-CN" altLang="en-US" sz="2000" b="1" dirty="0">
                <a:latin typeface="Times New Roman" pitchFamily="18" charset="0"/>
              </a:rPr>
              <a:t>办公室：浙江大学玉泉校区教</a:t>
            </a:r>
            <a:r>
              <a:rPr lang="en-US" altLang="zh-CN" sz="2000" b="1" dirty="0">
                <a:latin typeface="Times New Roman" pitchFamily="18" charset="0"/>
              </a:rPr>
              <a:t>1</a:t>
            </a:r>
            <a:r>
              <a:rPr lang="zh-CN" altLang="en-US" sz="2000" b="1" dirty="0">
                <a:latin typeface="Times New Roman" pitchFamily="18" charset="0"/>
              </a:rPr>
              <a:t>－</a:t>
            </a:r>
            <a:r>
              <a:rPr lang="en-US" altLang="zh-CN" sz="2000" b="1" dirty="0">
                <a:latin typeface="Times New Roman" pitchFamily="18" charset="0"/>
              </a:rPr>
              <a:t>233</a:t>
            </a:r>
            <a:endParaRPr lang="en-US" altLang="zh-CN" sz="2000" b="1" dirty="0">
              <a:latin typeface="楷体_GB2312" pitchFamily="49" charset="-122"/>
              <a:ea typeface="楷体_GB2312" pitchFamily="49" charset="-122"/>
            </a:endParaRPr>
          </a:p>
        </p:txBody>
      </p:sp>
      <p:sp>
        <p:nvSpPr>
          <p:cNvPr id="10" name="Rectangle 4">
            <a:extLst>
              <a:ext uri="{FF2B5EF4-FFF2-40B4-BE49-F238E27FC236}">
                <a16:creationId xmlns:a16="http://schemas.microsoft.com/office/drawing/2014/main" id="{C57BA1CE-7702-41DA-9C38-9B8E5AC49EFC}"/>
              </a:ext>
            </a:extLst>
          </p:cNvPr>
          <p:cNvSpPr>
            <a:spLocks noChangeArrowheads="1"/>
          </p:cNvSpPr>
          <p:nvPr/>
        </p:nvSpPr>
        <p:spPr bwMode="auto">
          <a:xfrm>
            <a:off x="5955558" y="3091003"/>
            <a:ext cx="6236441" cy="1384573"/>
          </a:xfrm>
          <a:prstGeom prst="rect">
            <a:avLst/>
          </a:prstGeom>
          <a:noFill/>
          <a:ln w="9525">
            <a:noFill/>
            <a:miter lim="800000"/>
            <a:headEnd/>
            <a:tailEnd/>
          </a:ln>
        </p:spPr>
        <p:txBody>
          <a:bodyPr/>
          <a:lstStyle/>
          <a:p>
            <a:pPr marL="342900" indent="-342900">
              <a:spcBef>
                <a:spcPct val="20000"/>
              </a:spcBef>
            </a:pPr>
            <a:endParaRPr lang="en-US" altLang="zh-CN" sz="3200" dirty="0">
              <a:latin typeface="隶书" pitchFamily="49" charset="-122"/>
              <a:ea typeface="隶书" pitchFamily="49" charset="-122"/>
            </a:endParaRPr>
          </a:p>
          <a:p>
            <a:pPr marL="342900" indent="-342900">
              <a:spcBef>
                <a:spcPct val="20000"/>
              </a:spcBef>
            </a:pPr>
            <a:r>
              <a:rPr lang="zh-CN" altLang="en-US" sz="3600" b="1" dirty="0"/>
              <a:t>主讲人：杨世锡</a:t>
            </a:r>
            <a:endParaRPr lang="en-US" altLang="zh-CN" sz="3600" b="1" dirty="0">
              <a:latin typeface="隶书" pitchFamily="49" charset="-122"/>
              <a:ea typeface="隶书" pitchFamily="49" charset="-122"/>
            </a:endParaRPr>
          </a:p>
          <a:p>
            <a:pPr marL="342900" indent="-342900">
              <a:spcBef>
                <a:spcPct val="20000"/>
              </a:spcBef>
            </a:pPr>
            <a:r>
              <a:rPr lang="en-US" altLang="zh-CN" sz="3600" b="1" dirty="0">
                <a:latin typeface="隶书" pitchFamily="49" charset="-122"/>
                <a:ea typeface="隶书" pitchFamily="49" charset="-122"/>
              </a:rPr>
              <a:t>        </a:t>
            </a:r>
            <a:r>
              <a:rPr lang="zh-CN" altLang="en-US" sz="3600" b="1" dirty="0"/>
              <a:t>             </a:t>
            </a:r>
            <a:endParaRPr lang="en-US" altLang="zh-CN" b="1" dirty="0">
              <a:solidFill>
                <a:srgbClr val="FFCC00"/>
              </a:solidFill>
              <a:latin typeface="Times New Roman" pitchFamily="18" charset="0"/>
            </a:endParaRPr>
          </a:p>
        </p:txBody>
      </p:sp>
      <p:pic>
        <p:nvPicPr>
          <p:cNvPr id="12" name="图片 11">
            <a:extLst>
              <a:ext uri="{FF2B5EF4-FFF2-40B4-BE49-F238E27FC236}">
                <a16:creationId xmlns:a16="http://schemas.microsoft.com/office/drawing/2014/main" id="{3EE0F365-9706-42AD-A5AA-C7B0B2B3749C}"/>
              </a:ext>
            </a:extLst>
          </p:cNvPr>
          <p:cNvPicPr>
            <a:picLocks noChangeAspect="1"/>
          </p:cNvPicPr>
          <p:nvPr/>
        </p:nvPicPr>
        <p:blipFill>
          <a:blip r:embed="rId3"/>
          <a:stretch>
            <a:fillRect/>
          </a:stretch>
        </p:blipFill>
        <p:spPr>
          <a:xfrm>
            <a:off x="0" y="-25713"/>
            <a:ext cx="12192000" cy="2273085"/>
          </a:xfrm>
          <a:prstGeom prst="rect">
            <a:avLst/>
          </a:prstGeom>
        </p:spPr>
      </p:pic>
      <p:sp>
        <p:nvSpPr>
          <p:cNvPr id="13" name="Rectangle 5">
            <a:extLst>
              <a:ext uri="{FF2B5EF4-FFF2-40B4-BE49-F238E27FC236}">
                <a16:creationId xmlns:a16="http://schemas.microsoft.com/office/drawing/2014/main" id="{C1AB420E-8503-4EAA-978D-EDD7612064B1}"/>
              </a:ext>
            </a:extLst>
          </p:cNvPr>
          <p:cNvSpPr txBox="1">
            <a:spLocks noChangeArrowheads="1"/>
          </p:cNvSpPr>
          <p:nvPr/>
        </p:nvSpPr>
        <p:spPr>
          <a:xfrm>
            <a:off x="265611" y="396284"/>
            <a:ext cx="11558663" cy="2101850"/>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2pPr>
            <a:lvl3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3pPr>
            <a:lvl4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4pPr>
            <a:lvl5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5pPr>
            <a:lvl6pPr marL="457200" algn="l" rtl="0" eaLnBrk="0" fontAlgn="base" hangingPunct="0">
              <a:spcBef>
                <a:spcPct val="0"/>
              </a:spcBef>
              <a:spcAft>
                <a:spcPct val="0"/>
              </a:spcAft>
              <a:defRPr sz="3200" b="1">
                <a:solidFill>
                  <a:schemeClr val="tx2"/>
                </a:solidFill>
                <a:latin typeface="华文中宋" pitchFamily="2" charset="-122"/>
                <a:ea typeface="华文中宋" pitchFamily="2" charset="-122"/>
              </a:defRPr>
            </a:lvl6pPr>
            <a:lvl7pPr marL="914400" algn="l" rtl="0" eaLnBrk="0" fontAlgn="base" hangingPunct="0">
              <a:spcBef>
                <a:spcPct val="0"/>
              </a:spcBef>
              <a:spcAft>
                <a:spcPct val="0"/>
              </a:spcAft>
              <a:defRPr sz="3200" b="1">
                <a:solidFill>
                  <a:schemeClr val="tx2"/>
                </a:solidFill>
                <a:latin typeface="华文中宋" pitchFamily="2" charset="-122"/>
                <a:ea typeface="华文中宋" pitchFamily="2" charset="-122"/>
              </a:defRPr>
            </a:lvl7pPr>
            <a:lvl8pPr marL="1371600" algn="l" rtl="0" eaLnBrk="0" fontAlgn="base" hangingPunct="0">
              <a:spcBef>
                <a:spcPct val="0"/>
              </a:spcBef>
              <a:spcAft>
                <a:spcPct val="0"/>
              </a:spcAft>
              <a:defRPr sz="3200" b="1">
                <a:solidFill>
                  <a:schemeClr val="tx2"/>
                </a:solidFill>
                <a:latin typeface="华文中宋" pitchFamily="2" charset="-122"/>
                <a:ea typeface="华文中宋" pitchFamily="2" charset="-122"/>
              </a:defRPr>
            </a:lvl8pPr>
            <a:lvl9pPr marL="1828800" algn="l" rtl="0" eaLnBrk="0" fontAlgn="base" hangingPunct="0">
              <a:spcBef>
                <a:spcPct val="0"/>
              </a:spcBef>
              <a:spcAft>
                <a:spcPct val="0"/>
              </a:spcAft>
              <a:defRPr sz="3200" b="1">
                <a:solidFill>
                  <a:schemeClr val="tx2"/>
                </a:solidFill>
                <a:latin typeface="华文中宋" pitchFamily="2" charset="-122"/>
                <a:ea typeface="华文中宋" pitchFamily="2" charset="-122"/>
              </a:defRPr>
            </a:lvl9pPr>
          </a:lstStyle>
          <a:p>
            <a:pPr>
              <a:lnSpc>
                <a:spcPct val="150000"/>
              </a:lnSpc>
            </a:pPr>
            <a:r>
              <a:rPr lang="zh-CN" altLang="en-US" sz="5400" kern="0" dirty="0">
                <a:solidFill>
                  <a:srgbClr val="C00000"/>
                </a:solidFill>
                <a:latin typeface="Times New Roman" panose="02020603050405020304" pitchFamily="18" charset="0"/>
                <a:ea typeface="黑体" panose="02010609060101010101" pitchFamily="49" charset="-122"/>
              </a:rPr>
              <a:t>     互换性与技术测量</a:t>
            </a:r>
            <a:endParaRPr lang="en-US" altLang="zh-CN" sz="5400" kern="0" dirty="0">
              <a:solidFill>
                <a:srgbClr val="C00000"/>
              </a:solidFill>
              <a:latin typeface="Times New Roman" panose="02020603050405020304" pitchFamily="18" charset="0"/>
              <a:ea typeface="黑体" panose="02010609060101010101" pitchFamily="49" charset="-122"/>
            </a:endParaRPr>
          </a:p>
          <a:p>
            <a:pPr>
              <a:lnSpc>
                <a:spcPct val="150000"/>
              </a:lnSpc>
            </a:pPr>
            <a:endParaRPr lang="en-US" altLang="zh-CN" sz="1800" kern="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altLang="zh-CN" sz="4000" kern="0" dirty="0">
                <a:solidFill>
                  <a:srgbClr val="C00000"/>
                </a:solidFill>
                <a:latin typeface="Times New Roman" panose="02020603050405020304" pitchFamily="18" charset="0"/>
                <a:cs typeface="Times New Roman" panose="02020603050405020304" pitchFamily="18" charset="0"/>
              </a:rPr>
              <a:t>Interchangeability and Technical Measurement</a:t>
            </a:r>
            <a:r>
              <a:rPr lang="en-US" altLang="zh-CN" sz="4000" kern="0" dirty="0">
                <a:solidFill>
                  <a:srgbClr val="C00000"/>
                </a:solidFill>
              </a:rPr>
              <a:t> </a:t>
            </a:r>
            <a:endParaRPr lang="zh-CN" altLang="en-US" sz="4000" kern="0" dirty="0">
              <a:solidFill>
                <a:srgbClr val="C00000"/>
              </a:solidFill>
            </a:endParaRPr>
          </a:p>
        </p:txBody>
      </p:sp>
      <p:pic>
        <p:nvPicPr>
          <p:cNvPr id="15" name="图片 14">
            <a:extLst>
              <a:ext uri="{FF2B5EF4-FFF2-40B4-BE49-F238E27FC236}">
                <a16:creationId xmlns:a16="http://schemas.microsoft.com/office/drawing/2014/main" id="{0BD10EC6-ECE5-4D7C-8C8C-674233C773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944" y="3340295"/>
            <a:ext cx="4832450" cy="3331748"/>
          </a:xfrm>
          <a:prstGeom prst="rect">
            <a:avLst/>
          </a:prstGeom>
        </p:spPr>
      </p:pic>
    </p:spTree>
    <p:extLst>
      <p:ext uri="{BB962C8B-B14F-4D97-AF65-F5344CB8AC3E}">
        <p14:creationId xmlns:p14="http://schemas.microsoft.com/office/powerpoint/2010/main" val="121445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31" name="Picture 39" descr="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2536"/>
            <a:ext cx="6188023" cy="518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Text Box 2"/>
          <p:cNvSpPr txBox="1">
            <a:spLocks noChangeArrowheads="1"/>
          </p:cNvSpPr>
          <p:nvPr/>
        </p:nvSpPr>
        <p:spPr bwMode="auto">
          <a:xfrm>
            <a:off x="165586" y="998662"/>
            <a:ext cx="979621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C00000"/>
                </a:solidFill>
                <a:sym typeface="Wingdings" panose="05000000000000000000" pitchFamily="2" charset="2"/>
              </a:rPr>
              <a:t>二、与</a:t>
            </a:r>
            <a:r>
              <a:rPr lang="zh-CN" altLang="en-US" sz="3200" b="1" dirty="0">
                <a:solidFill>
                  <a:srgbClr val="C00000"/>
                </a:solidFill>
              </a:rPr>
              <a:t>滚动轴承配合的轴颈、外壳孔的常用公差带</a:t>
            </a:r>
          </a:p>
          <a:p>
            <a:pPr algn="l" eaLnBrk="1" hangingPunct="1"/>
            <a:endParaRPr lang="zh-CN" altLang="en-US" sz="2800" b="1" dirty="0"/>
          </a:p>
        </p:txBody>
      </p:sp>
      <p:sp>
        <p:nvSpPr>
          <p:cNvPr id="8197" name="Text Box 5"/>
          <p:cNvSpPr txBox="1">
            <a:spLocks noChangeArrowheads="1"/>
          </p:cNvSpPr>
          <p:nvPr/>
        </p:nvSpPr>
        <p:spPr bwMode="auto">
          <a:xfrm>
            <a:off x="1965326" y="6381331"/>
            <a:ext cx="4270743"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b="1" dirty="0">
                <a:latin typeface="宋体" panose="02010600030101010101" pitchFamily="2" charset="-122"/>
              </a:rPr>
              <a:t>与滚动轴承配合的轴公差带</a:t>
            </a:r>
            <a:endParaRPr lang="zh-CN" altLang="en-US" dirty="0">
              <a:latin typeface="宋体" panose="02010600030101010101" pitchFamily="2" charset="-122"/>
            </a:endParaRPr>
          </a:p>
        </p:txBody>
      </p:sp>
      <p:pic>
        <p:nvPicPr>
          <p:cNvPr id="10" name="Picture 15" descr="6-5">
            <a:extLst>
              <a:ext uri="{FF2B5EF4-FFF2-40B4-BE49-F238E27FC236}">
                <a16:creationId xmlns:a16="http://schemas.microsoft.com/office/drawing/2014/main" id="{659DDA38-26FC-49C4-92F2-3268DEEAF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973" y="1672536"/>
            <a:ext cx="4980867" cy="513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a:extLst>
              <a:ext uri="{FF2B5EF4-FFF2-40B4-BE49-F238E27FC236}">
                <a16:creationId xmlns:a16="http://schemas.microsoft.com/office/drawing/2014/main" id="{71E3D234-021B-4D54-83B6-F8811CA6FCB1}"/>
              </a:ext>
            </a:extLst>
          </p:cNvPr>
          <p:cNvSpPr txBox="1">
            <a:spLocks noChangeArrowheads="1"/>
          </p:cNvSpPr>
          <p:nvPr/>
        </p:nvSpPr>
        <p:spPr bwMode="auto">
          <a:xfrm>
            <a:off x="6692973" y="6333743"/>
            <a:ext cx="4270743"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b="1" dirty="0">
                <a:latin typeface="宋体" panose="02010600030101010101" pitchFamily="2" charset="-122"/>
              </a:rPr>
              <a:t>与滚动轴承配合的孔公差带</a:t>
            </a:r>
            <a:endParaRPr lang="zh-CN" altLang="en-US" dirty="0">
              <a:latin typeface="宋体" panose="02010600030101010101" pitchFamily="2" charset="-122"/>
            </a:endParaRPr>
          </a:p>
        </p:txBody>
      </p:sp>
      <p:sp>
        <p:nvSpPr>
          <p:cNvPr id="8" name="Text Box 64">
            <a:extLst>
              <a:ext uri="{FF2B5EF4-FFF2-40B4-BE49-F238E27FC236}">
                <a16:creationId xmlns:a16="http://schemas.microsoft.com/office/drawing/2014/main" id="{959234F7-0FB3-40DD-BC7C-CE9454FFD5DC}"/>
              </a:ext>
            </a:extLst>
          </p:cNvPr>
          <p:cNvSpPr txBox="1">
            <a:spLocks noChangeArrowheads="1"/>
          </p:cNvSpPr>
          <p:nvPr/>
        </p:nvSpPr>
        <p:spPr bwMode="auto">
          <a:xfrm>
            <a:off x="3659346" y="5648749"/>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基准孔</a:t>
            </a:r>
          </a:p>
        </p:txBody>
      </p:sp>
      <p:sp>
        <p:nvSpPr>
          <p:cNvPr id="12" name="Text Box 65">
            <a:extLst>
              <a:ext uri="{FF2B5EF4-FFF2-40B4-BE49-F238E27FC236}">
                <a16:creationId xmlns:a16="http://schemas.microsoft.com/office/drawing/2014/main" id="{DCE38639-DC27-443D-9567-1491E51C2678}"/>
              </a:ext>
            </a:extLst>
          </p:cNvPr>
          <p:cNvSpPr txBox="1">
            <a:spLocks noChangeArrowheads="1"/>
          </p:cNvSpPr>
          <p:nvPr/>
        </p:nvSpPr>
        <p:spPr bwMode="auto">
          <a:xfrm>
            <a:off x="4954746" y="5648749"/>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solidFill>
                  <a:srgbClr val="FF3300"/>
                </a:solidFill>
              </a:rPr>
              <a:t>ES=0</a:t>
            </a:r>
          </a:p>
        </p:txBody>
      </p:sp>
      <p:sp>
        <p:nvSpPr>
          <p:cNvPr id="13" name="Text Box 67">
            <a:extLst>
              <a:ext uri="{FF2B5EF4-FFF2-40B4-BE49-F238E27FC236}">
                <a16:creationId xmlns:a16="http://schemas.microsoft.com/office/drawing/2014/main" id="{16F21569-5A60-4152-AF98-CEBED2B569AD}"/>
              </a:ext>
            </a:extLst>
          </p:cNvPr>
          <p:cNvSpPr txBox="1">
            <a:spLocks noChangeArrowheads="1"/>
          </p:cNvSpPr>
          <p:nvPr/>
        </p:nvSpPr>
        <p:spPr bwMode="auto">
          <a:xfrm>
            <a:off x="9529186" y="3067757"/>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基准轴</a:t>
            </a:r>
          </a:p>
        </p:txBody>
      </p:sp>
      <p:sp>
        <p:nvSpPr>
          <p:cNvPr id="14" name="Text Box 68">
            <a:extLst>
              <a:ext uri="{FF2B5EF4-FFF2-40B4-BE49-F238E27FC236}">
                <a16:creationId xmlns:a16="http://schemas.microsoft.com/office/drawing/2014/main" id="{1DBD59E6-A824-49C6-AD68-E84D8822E1B5}"/>
              </a:ext>
            </a:extLst>
          </p:cNvPr>
          <p:cNvSpPr txBox="1">
            <a:spLocks noChangeArrowheads="1"/>
          </p:cNvSpPr>
          <p:nvPr/>
        </p:nvSpPr>
        <p:spPr bwMode="auto">
          <a:xfrm>
            <a:off x="10666167" y="303308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dirty="0" err="1">
                <a:solidFill>
                  <a:srgbClr val="FF0000"/>
                </a:solidFill>
              </a:rPr>
              <a:t>es</a:t>
            </a:r>
            <a:r>
              <a:rPr lang="en-US" altLang="zh-CN" dirty="0">
                <a:solidFill>
                  <a:srgbClr val="FF0000"/>
                </a:solidFill>
              </a:rPr>
              <a:t>=0</a:t>
            </a:r>
          </a:p>
        </p:txBody>
      </p:sp>
      <p:sp>
        <p:nvSpPr>
          <p:cNvPr id="15" name="Text Box 5">
            <a:extLst>
              <a:ext uri="{FF2B5EF4-FFF2-40B4-BE49-F238E27FC236}">
                <a16:creationId xmlns:a16="http://schemas.microsoft.com/office/drawing/2014/main" id="{53A5A13C-64A0-41EF-B035-B4002E5AE57A}"/>
              </a:ext>
            </a:extLst>
          </p:cNvPr>
          <p:cNvSpPr txBox="1">
            <a:spLocks noChangeArrowheads="1"/>
          </p:cNvSpPr>
          <p:nvPr/>
        </p:nvSpPr>
        <p:spPr bwMode="auto">
          <a:xfrm>
            <a:off x="921542" y="195475"/>
            <a:ext cx="83857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滚动轴承内、外径及相配轴颈、外壳孔的公差带</a:t>
            </a:r>
          </a:p>
        </p:txBody>
      </p:sp>
    </p:spTree>
    <p:extLst>
      <p:ext uri="{BB962C8B-B14F-4D97-AF65-F5344CB8AC3E}">
        <p14:creationId xmlns:p14="http://schemas.microsoft.com/office/powerpoint/2010/main" val="194910754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65760" y="800760"/>
            <a:ext cx="10539046" cy="719138"/>
          </a:xfrm>
        </p:spPr>
        <p:txBody>
          <a:bodyPr>
            <a:noAutofit/>
          </a:bodyPr>
          <a:lstStyle/>
          <a:p>
            <a:pPr marL="609600" indent="-609600" algn="l">
              <a:lnSpc>
                <a:spcPct val="200000"/>
              </a:lnSpc>
              <a:spcBef>
                <a:spcPct val="20000"/>
              </a:spcBef>
            </a:pPr>
            <a:r>
              <a:rPr lang="zh-CN" altLang="en-US" sz="3600" b="1" dirty="0">
                <a:solidFill>
                  <a:srgbClr val="FF0000"/>
                </a:solidFill>
                <a:latin typeface="+mn-lt"/>
                <a:ea typeface="+mn-ea"/>
                <a:cs typeface="+mn-cs"/>
              </a:rPr>
              <a:t>二、影响齿轮传动平稳性的主要误差</a:t>
            </a:r>
          </a:p>
        </p:txBody>
      </p:sp>
      <p:sp>
        <p:nvSpPr>
          <p:cNvPr id="16387" name="Rectangle 3"/>
          <p:cNvSpPr>
            <a:spLocks noGrp="1" noChangeArrowheads="1"/>
          </p:cNvSpPr>
          <p:nvPr>
            <p:ph type="body" idx="1"/>
          </p:nvPr>
        </p:nvSpPr>
        <p:spPr>
          <a:xfrm>
            <a:off x="365760" y="1519898"/>
            <a:ext cx="11090275" cy="2259207"/>
          </a:xfrm>
        </p:spPr>
        <p:txBody>
          <a:bodyPr>
            <a:normAutofit/>
          </a:bodyPr>
          <a:lstStyle/>
          <a:p>
            <a:pPr eaLnBrk="1" hangingPunct="1">
              <a:lnSpc>
                <a:spcPct val="200000"/>
              </a:lnSpc>
              <a:buFont typeface="Wingdings" panose="05000000000000000000" pitchFamily="2" charset="2"/>
              <a:buNone/>
            </a:pPr>
            <a:r>
              <a:rPr lang="en-US" altLang="zh-CN" sz="2400" b="1" dirty="0">
                <a:solidFill>
                  <a:srgbClr val="0B0201"/>
                </a:solidFill>
              </a:rPr>
              <a:t>         </a:t>
            </a:r>
            <a:r>
              <a:rPr lang="zh-CN" altLang="en-US" sz="2400" b="1" dirty="0">
                <a:solidFill>
                  <a:srgbClr val="0B0201"/>
                </a:solidFill>
              </a:rPr>
              <a:t>影响齿轮传递运动准确性的误差，是齿轮各个实际齿距不相等（单个</a:t>
            </a:r>
            <a:r>
              <a:rPr lang="zh-CN" altLang="en-US" sz="2400" b="1" dirty="0">
                <a:solidFill>
                  <a:srgbClr val="C00000"/>
                </a:solidFill>
              </a:rPr>
              <a:t>齿距偏差</a:t>
            </a:r>
            <a:r>
              <a:rPr lang="zh-CN" altLang="en-US" sz="2400" b="1" dirty="0">
                <a:solidFill>
                  <a:srgbClr val="0B0201"/>
                </a:solidFill>
              </a:rPr>
              <a:t>）和各个齿廓的</a:t>
            </a:r>
            <a:r>
              <a:rPr lang="zh-CN" altLang="en-US" sz="2400" b="1" dirty="0">
                <a:solidFill>
                  <a:srgbClr val="C00000"/>
                </a:solidFill>
              </a:rPr>
              <a:t>形状误差</a:t>
            </a:r>
            <a:r>
              <a:rPr lang="zh-CN" altLang="en-US" sz="2400" b="1" dirty="0">
                <a:solidFill>
                  <a:srgbClr val="0B0201"/>
                </a:solidFill>
              </a:rPr>
              <a:t>（</a:t>
            </a:r>
            <a:r>
              <a:rPr lang="zh-CN" altLang="en-US" sz="2400" b="1" dirty="0">
                <a:solidFill>
                  <a:srgbClr val="C00000"/>
                </a:solidFill>
              </a:rPr>
              <a:t>齿廓偏差</a:t>
            </a:r>
            <a:r>
              <a:rPr lang="zh-CN" altLang="en-US" sz="2400" b="1" dirty="0">
                <a:solidFill>
                  <a:srgbClr val="0B0201"/>
                </a:solidFill>
              </a:rPr>
              <a:t>），来源于上一节所述引起齿轮齿距分布不均匀的加工误差及齿轮刀具和机床分度蜗杆的制造误差和安装误差。</a:t>
            </a:r>
            <a:endParaRPr lang="en-US" altLang="zh-CN" sz="2400" b="1" dirty="0">
              <a:solidFill>
                <a:srgbClr val="0B0201"/>
              </a:solidFill>
            </a:endParaRPr>
          </a:p>
        </p:txBody>
      </p:sp>
      <p:sp>
        <p:nvSpPr>
          <p:cNvPr id="16388" name="Rectangle 4"/>
          <p:cNvSpPr>
            <a:spLocks noChangeArrowheads="1"/>
          </p:cNvSpPr>
          <p:nvPr/>
        </p:nvSpPr>
        <p:spPr bwMode="auto">
          <a:xfrm>
            <a:off x="4667250" y="27860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Rectangle 3">
            <a:extLst>
              <a:ext uri="{FF2B5EF4-FFF2-40B4-BE49-F238E27FC236}">
                <a16:creationId xmlns:a16="http://schemas.microsoft.com/office/drawing/2014/main" id="{CDC6EF57-9C69-4006-922A-06DA8EEEABAB}"/>
              </a:ext>
            </a:extLst>
          </p:cNvPr>
          <p:cNvSpPr txBox="1">
            <a:spLocks noChangeArrowheads="1"/>
          </p:cNvSpPr>
          <p:nvPr/>
        </p:nvSpPr>
        <p:spPr>
          <a:xfrm>
            <a:off x="468947" y="3779105"/>
            <a:ext cx="10883900" cy="2926495"/>
          </a:xfrm>
          <a:prstGeom prst="rect">
            <a:avLst/>
          </a:prstGeom>
        </p:spPr>
        <p:txBody>
          <a:bodyPr vert="horz" lIns="91440" tIns="45720" rIns="91440" bIns="45720" rtlCol="0">
            <a:norm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400" b="1" dirty="0">
                <a:solidFill>
                  <a:srgbClr val="0B0201"/>
                </a:solidFill>
              </a:rPr>
              <a:t> </a:t>
            </a:r>
            <a:endParaRPr lang="zh-CN" altLang="en-US" sz="2400" b="1" dirty="0">
              <a:solidFill>
                <a:srgbClr val="0B0201"/>
              </a:solidFill>
            </a:endParaRPr>
          </a:p>
          <a:p>
            <a:pPr>
              <a:lnSpc>
                <a:spcPct val="80000"/>
              </a:lnSpc>
              <a:buFont typeface="Wingdings" panose="05000000000000000000" pitchFamily="2" charset="2"/>
              <a:buNone/>
            </a:pPr>
            <a:r>
              <a:rPr lang="zh-CN" altLang="en-US" sz="3600" b="1" dirty="0">
                <a:solidFill>
                  <a:srgbClr val="FF0000"/>
                </a:solidFill>
              </a:rPr>
              <a:t>三、影响轮齿载荷分布均匀性的主要误差</a:t>
            </a:r>
            <a:endParaRPr lang="en-US" altLang="zh-CN" sz="3600" b="1" dirty="0">
              <a:solidFill>
                <a:srgbClr val="FF0000"/>
              </a:solidFill>
            </a:endParaRPr>
          </a:p>
          <a:p>
            <a:pPr>
              <a:lnSpc>
                <a:spcPct val="80000"/>
              </a:lnSpc>
              <a:buFont typeface="Wingdings" panose="05000000000000000000" pitchFamily="2" charset="2"/>
              <a:buNone/>
            </a:pPr>
            <a:endParaRPr lang="zh-CN" altLang="en-US" sz="1200" b="1" dirty="0">
              <a:solidFill>
                <a:srgbClr val="FF0000"/>
              </a:solidFill>
            </a:endParaRPr>
          </a:p>
          <a:p>
            <a:pPr>
              <a:lnSpc>
                <a:spcPct val="150000"/>
              </a:lnSpc>
              <a:buFont typeface="Wingdings" panose="05000000000000000000" pitchFamily="2" charset="2"/>
              <a:buNone/>
            </a:pPr>
            <a:r>
              <a:rPr lang="zh-CN" altLang="en-US" sz="2400" b="1" dirty="0">
                <a:solidFill>
                  <a:srgbClr val="0B0201"/>
                </a:solidFill>
              </a:rPr>
              <a:t>      齿轮啮合时使齿面接触不均匀的误差，在齿宽方向上是</a:t>
            </a:r>
            <a:r>
              <a:rPr lang="zh-CN" altLang="en-US" sz="2400" b="1" dirty="0">
                <a:solidFill>
                  <a:srgbClr val="C00000"/>
                </a:solidFill>
              </a:rPr>
              <a:t>齿向误差</a:t>
            </a:r>
            <a:r>
              <a:rPr lang="zh-CN" altLang="en-US" sz="2400" b="1" dirty="0">
                <a:solidFill>
                  <a:srgbClr val="0B0201"/>
                </a:solidFill>
              </a:rPr>
              <a:t>（直齿轮的轮齿方向不平行于齿轮基准轴线）或</a:t>
            </a:r>
            <a:r>
              <a:rPr lang="zh-CN" altLang="en-US" sz="2400" b="1" dirty="0">
                <a:solidFill>
                  <a:srgbClr val="C00000"/>
                </a:solidFill>
              </a:rPr>
              <a:t>螺旋线偏差</a:t>
            </a:r>
            <a:r>
              <a:rPr lang="zh-CN" altLang="en-US" sz="2400" b="1" dirty="0">
                <a:solidFill>
                  <a:srgbClr val="0B0201"/>
                </a:solidFill>
              </a:rPr>
              <a:t>，在齿高方向上是</a:t>
            </a:r>
            <a:r>
              <a:rPr lang="zh-CN" altLang="en-US" sz="2400" b="1" dirty="0">
                <a:solidFill>
                  <a:srgbClr val="C00000"/>
                </a:solidFill>
              </a:rPr>
              <a:t>齿廓形状误差</a:t>
            </a:r>
            <a:r>
              <a:rPr lang="zh-CN" altLang="en-US" sz="2400" b="1" dirty="0">
                <a:solidFill>
                  <a:srgbClr val="0B0201"/>
                </a:solidFill>
              </a:rPr>
              <a:t>。</a:t>
            </a:r>
            <a:endParaRPr lang="en-US" altLang="zh-CN" sz="2400" b="1" dirty="0">
              <a:solidFill>
                <a:srgbClr val="0B0201"/>
              </a:solidFill>
            </a:endParaRPr>
          </a:p>
        </p:txBody>
      </p:sp>
      <p:sp>
        <p:nvSpPr>
          <p:cNvPr id="6" name="Rectangle 2">
            <a:extLst>
              <a:ext uri="{FF2B5EF4-FFF2-40B4-BE49-F238E27FC236}">
                <a16:creationId xmlns:a16="http://schemas.microsoft.com/office/drawing/2014/main" id="{3D8D2E65-E775-4BDA-99F9-C483CA7DB3F7}"/>
              </a:ext>
            </a:extLst>
          </p:cNvPr>
          <p:cNvSpPr txBox="1">
            <a:spLocks noChangeArrowheads="1"/>
          </p:cNvSpPr>
          <p:nvPr/>
        </p:nvSpPr>
        <p:spPr>
          <a:xfrm>
            <a:off x="764345" y="179397"/>
            <a:ext cx="777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a:r>
              <a:rPr kumimoji="1" lang="en-US" altLang="zh-CN" sz="2800" b="1" kern="0">
                <a:solidFill>
                  <a:schemeClr val="tx2"/>
                </a:solidFill>
              </a:rPr>
              <a:t>§2  </a:t>
            </a:r>
            <a:r>
              <a:rPr kumimoji="1" lang="zh-CN" altLang="en-US" sz="2800" b="1" kern="0">
                <a:solidFill>
                  <a:schemeClr val="tx2"/>
                </a:solidFill>
              </a:rPr>
              <a:t>影响齿轮使用要求的主要误差</a:t>
            </a:r>
            <a:endParaRPr kumimoji="1" lang="zh-CN" altLang="en-US" sz="2800" b="1" kern="0" dirty="0">
              <a:solidFill>
                <a:schemeClr val="tx2"/>
              </a:solidFill>
            </a:endParaRPr>
          </a:p>
        </p:txBody>
      </p:sp>
    </p:spTree>
    <p:extLst>
      <p:ext uri="{BB962C8B-B14F-4D97-AF65-F5344CB8AC3E}">
        <p14:creationId xmlns:p14="http://schemas.microsoft.com/office/powerpoint/2010/main" val="8721958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106680" y="1128443"/>
            <a:ext cx="11689080" cy="2039917"/>
          </a:xfrm>
          <a:noFill/>
        </p:spPr>
        <p:txBody>
          <a:bodyPr wrap="square">
            <a:spAutoFit/>
          </a:bodyPr>
          <a:lstStyle/>
          <a:p>
            <a:pPr eaLnBrk="1" hangingPunct="1">
              <a:lnSpc>
                <a:spcPct val="150000"/>
              </a:lnSpc>
              <a:buFont typeface="Wingdings" panose="05000000000000000000" pitchFamily="2" charset="2"/>
              <a:buNone/>
            </a:pPr>
            <a:r>
              <a:rPr lang="zh-CN" altLang="en-US" sz="3600" b="1" dirty="0">
                <a:solidFill>
                  <a:srgbClr val="FF0000"/>
                </a:solidFill>
              </a:rPr>
              <a:t>    四、影响侧隙的主要误差</a:t>
            </a:r>
            <a:endParaRPr lang="en-US" altLang="zh-CN" sz="3600" b="1" dirty="0">
              <a:solidFill>
                <a:srgbClr val="FF0000"/>
              </a:solidFill>
            </a:endParaRPr>
          </a:p>
          <a:p>
            <a:pPr eaLnBrk="1" hangingPunct="1">
              <a:lnSpc>
                <a:spcPct val="150000"/>
              </a:lnSpc>
              <a:buFont typeface="Wingdings" panose="05000000000000000000" pitchFamily="2" charset="2"/>
              <a:buNone/>
            </a:pPr>
            <a:r>
              <a:rPr lang="zh-CN" altLang="en-US" sz="2400" b="1" dirty="0">
                <a:solidFill>
                  <a:srgbClr val="0B0201"/>
                </a:solidFill>
              </a:rPr>
              <a:t>           齿轮上影响侧隙大小和侧隙不均匀的误差是齿轮的</a:t>
            </a:r>
            <a:r>
              <a:rPr lang="zh-CN" altLang="en-US" sz="2400" b="1" dirty="0">
                <a:solidFill>
                  <a:srgbClr val="C00000"/>
                </a:solidFill>
              </a:rPr>
              <a:t>齿厚偏差和齿厚变动量</a:t>
            </a:r>
            <a:r>
              <a:rPr lang="zh-CN" altLang="en-US" sz="2400" b="1" dirty="0">
                <a:solidFill>
                  <a:srgbClr val="0B0201"/>
                </a:solidFill>
              </a:rPr>
              <a:t>，它们分别来源于切齿时的上刀深度和几何偏心。</a:t>
            </a:r>
            <a:endParaRPr lang="zh-CN" altLang="en-US" sz="1800" b="1" dirty="0">
              <a:solidFill>
                <a:srgbClr val="0B0201"/>
              </a:solidFill>
            </a:endParaRPr>
          </a:p>
        </p:txBody>
      </p:sp>
      <p:sp>
        <p:nvSpPr>
          <p:cNvPr id="3" name="Rectangle 2">
            <a:extLst>
              <a:ext uri="{FF2B5EF4-FFF2-40B4-BE49-F238E27FC236}">
                <a16:creationId xmlns:a16="http://schemas.microsoft.com/office/drawing/2014/main" id="{01636C7A-D394-4E0A-B867-BF86FE5772B0}"/>
              </a:ext>
            </a:extLst>
          </p:cNvPr>
          <p:cNvSpPr>
            <a:spLocks noGrp="1" noChangeArrowheads="1"/>
          </p:cNvSpPr>
          <p:nvPr>
            <p:ph type="title"/>
          </p:nvPr>
        </p:nvSpPr>
        <p:spPr>
          <a:xfrm>
            <a:off x="764345" y="179397"/>
            <a:ext cx="77724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914400"/>
            <a:r>
              <a:rPr kumimoji="1" lang="en-US" altLang="zh-CN" sz="2800" b="1" kern="0" dirty="0">
                <a:solidFill>
                  <a:schemeClr val="tx2"/>
                </a:solidFill>
              </a:rPr>
              <a:t>§2  </a:t>
            </a:r>
            <a:r>
              <a:rPr kumimoji="1" lang="zh-CN" altLang="en-US" sz="2800" b="1" kern="0" dirty="0">
                <a:solidFill>
                  <a:schemeClr val="tx2"/>
                </a:solidFill>
              </a:rPr>
              <a:t>影响齿轮使用要求的主要误差</a:t>
            </a:r>
          </a:p>
        </p:txBody>
      </p:sp>
    </p:spTree>
    <p:extLst>
      <p:ext uri="{BB962C8B-B14F-4D97-AF65-F5344CB8AC3E}">
        <p14:creationId xmlns:p14="http://schemas.microsoft.com/office/powerpoint/2010/main" val="15920044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4345" y="184173"/>
            <a:ext cx="9048627"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§3 </a:t>
            </a:r>
            <a:r>
              <a:rPr kumimoji="1" lang="zh-CN" altLang="en-US" sz="2800" b="1" kern="0" dirty="0">
                <a:solidFill>
                  <a:schemeClr val="tx2"/>
                </a:solidFill>
              </a:rPr>
              <a:t>齿轮的强制性检测精度指标、侧隙指标及其检测</a:t>
            </a:r>
          </a:p>
        </p:txBody>
      </p:sp>
      <p:sp>
        <p:nvSpPr>
          <p:cNvPr id="19459" name="Rectangle 3"/>
          <p:cNvSpPr>
            <a:spLocks noGrp="1" noChangeArrowheads="1"/>
          </p:cNvSpPr>
          <p:nvPr>
            <p:ph type="body" idx="1"/>
          </p:nvPr>
        </p:nvSpPr>
        <p:spPr>
          <a:xfrm>
            <a:off x="315768" y="1363322"/>
            <a:ext cx="11403792" cy="4365625"/>
          </a:xfrm>
        </p:spPr>
        <p:txBody>
          <a:bodyPr>
            <a:normAutofit/>
          </a:bodyPr>
          <a:lstStyle/>
          <a:p>
            <a:pPr eaLnBrk="1" hangingPunct="1">
              <a:lnSpc>
                <a:spcPct val="150000"/>
              </a:lnSpc>
              <a:buFont typeface="Wingdings" panose="05000000000000000000" pitchFamily="2" charset="2"/>
              <a:buNone/>
            </a:pPr>
            <a:r>
              <a:rPr lang="zh-CN" altLang="en-US" sz="3600" b="1" dirty="0">
                <a:solidFill>
                  <a:srgbClr val="FF0000"/>
                </a:solidFill>
              </a:rPr>
              <a:t>    一、齿轮传递运动准确性的强制性检测精度指标</a:t>
            </a:r>
            <a:r>
              <a:rPr lang="en-US" altLang="zh-CN" sz="3600" b="1" dirty="0"/>
              <a:t>——</a:t>
            </a:r>
            <a:r>
              <a:rPr lang="zh-CN" altLang="en-US" sz="3600" b="1" dirty="0">
                <a:solidFill>
                  <a:srgbClr val="961B0E"/>
                </a:solidFill>
              </a:rPr>
              <a:t>齿轮齿距累积总偏差</a:t>
            </a:r>
            <a:r>
              <a:rPr lang="el-GR" altLang="zh-CN" sz="3600" b="1" dirty="0">
                <a:solidFill>
                  <a:srgbClr val="961B0E"/>
                </a:solidFill>
                <a:cs typeface="Times New Roman" panose="02020603050405020304" pitchFamily="18" charset="0"/>
              </a:rPr>
              <a:t>Δ</a:t>
            </a:r>
            <a:r>
              <a:rPr lang="el-GR" altLang="zh-CN" sz="3600" b="1" i="1" dirty="0">
                <a:solidFill>
                  <a:srgbClr val="961B0E"/>
                </a:solidFill>
                <a:cs typeface="Times New Roman" panose="02020603050405020304" pitchFamily="18" charset="0"/>
              </a:rPr>
              <a:t>F</a:t>
            </a:r>
            <a:r>
              <a:rPr lang="el-GR" altLang="zh-CN" sz="3600" b="1" baseline="-25000" dirty="0">
                <a:solidFill>
                  <a:srgbClr val="961B0E"/>
                </a:solidFill>
                <a:cs typeface="Times New Roman" panose="02020603050405020304" pitchFamily="18" charset="0"/>
              </a:rPr>
              <a:t>P</a:t>
            </a:r>
            <a:endParaRPr lang="en-US" altLang="zh-CN" sz="3600" b="1" baseline="-25000" dirty="0">
              <a:solidFill>
                <a:srgbClr val="961B0E"/>
              </a:solidFill>
              <a:cs typeface="Times New Roman" panose="02020603050405020304" pitchFamily="18" charset="0"/>
            </a:endParaRPr>
          </a:p>
          <a:p>
            <a:pPr eaLnBrk="1" hangingPunct="1">
              <a:lnSpc>
                <a:spcPct val="200000"/>
              </a:lnSpc>
              <a:buFont typeface="Wingdings" panose="05000000000000000000" pitchFamily="2" charset="2"/>
              <a:buNone/>
            </a:pPr>
            <a:r>
              <a:rPr lang="en-US" altLang="zh-CN" sz="2400" b="1"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 </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P</a:t>
            </a:r>
            <a:r>
              <a:rPr lang="en-US" altLang="zh-CN" sz="2400" b="1"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是指在齿轮端平面，在接近齿高中部的一个与齿轮基准轴线同心的圆上，任意两个同侧齿面间的实际弧长与理论弧长的代数差中的最大绝对值。</a:t>
            </a:r>
          </a:p>
          <a:p>
            <a:pPr eaLnBrk="1" hangingPunct="1">
              <a:lnSpc>
                <a:spcPct val="200000"/>
              </a:lnSpc>
              <a:buFont typeface="Wingdings" panose="05000000000000000000" pitchFamily="2" charset="2"/>
              <a:buNone/>
            </a:pPr>
            <a:r>
              <a:rPr lang="zh-CN" altLang="en-US" sz="2400" b="1" dirty="0">
                <a:solidFill>
                  <a:srgbClr val="0B0201"/>
                </a:solidFill>
                <a:cs typeface="Times New Roman" panose="02020603050405020304" pitchFamily="18" charset="0"/>
              </a:rPr>
              <a:t>           合格条件： </a:t>
            </a:r>
            <a:r>
              <a:rPr lang="el-GR" altLang="zh-CN" sz="2400" b="1" dirty="0">
                <a:solidFill>
                  <a:srgbClr val="961B0E"/>
                </a:solidFill>
                <a:cs typeface="Times New Roman" panose="02020603050405020304" pitchFamily="18" charset="0"/>
              </a:rPr>
              <a:t>Δ</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P</a:t>
            </a:r>
            <a:r>
              <a:rPr lang="en-US" altLang="zh-CN" sz="2400" b="1" dirty="0">
                <a:solidFill>
                  <a:srgbClr val="961B0E"/>
                </a:solidFill>
                <a:cs typeface="Times New Roman" panose="02020603050405020304" pitchFamily="18" charset="0"/>
              </a:rPr>
              <a:t> ≤</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P</a:t>
            </a:r>
            <a:r>
              <a:rPr lang="en-US" altLang="zh-CN" sz="2400" b="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（偏差允许值，公差）。</a:t>
            </a:r>
            <a:endParaRPr lang="en-US" altLang="en-US" sz="2400" b="1" dirty="0">
              <a:solidFill>
                <a:srgbClr val="0B0201"/>
              </a:solidFill>
              <a:cs typeface="Times New Roman" panose="02020603050405020304" pitchFamily="18" charset="0"/>
            </a:endParaRPr>
          </a:p>
          <a:p>
            <a:pPr eaLnBrk="1" hangingPunct="1">
              <a:lnSpc>
                <a:spcPct val="200000"/>
              </a:lnSpc>
              <a:buFont typeface="Wingdings" panose="05000000000000000000" pitchFamily="2" charset="2"/>
              <a:buNone/>
            </a:pPr>
            <a:endParaRPr lang="zh-CN" altLang="en-US" sz="2400" b="1" baseline="-25000" dirty="0">
              <a:solidFill>
                <a:srgbClr val="0B0201"/>
              </a:solidFill>
              <a:cs typeface="Times New Roman" panose="02020603050405020304" pitchFamily="18" charset="0"/>
            </a:endParaRPr>
          </a:p>
          <a:p>
            <a:pPr eaLnBrk="1" hangingPunct="1">
              <a:buFont typeface="Wingdings" panose="05000000000000000000" pitchFamily="2" charset="2"/>
              <a:buNone/>
            </a:pPr>
            <a:endParaRPr lang="zh-CN" altLang="en-US" b="1" baseline="-25000" dirty="0">
              <a:solidFill>
                <a:srgbClr val="961B0E"/>
              </a:solidFill>
              <a:cs typeface="Times New Roman" panose="02020603050405020304" pitchFamily="18" charset="0"/>
            </a:endParaRPr>
          </a:p>
          <a:p>
            <a:pPr eaLnBrk="1" hangingPunct="1">
              <a:buFont typeface="Wingdings" panose="05000000000000000000" pitchFamily="2" charset="2"/>
              <a:buNone/>
            </a:pPr>
            <a:endParaRPr lang="el-GR" altLang="zh-CN" b="1" dirty="0">
              <a:solidFill>
                <a:srgbClr val="961B0E"/>
              </a:solidFill>
              <a:cs typeface="Times New Roman" panose="02020603050405020304" pitchFamily="18" charset="0"/>
            </a:endParaRPr>
          </a:p>
          <a:p>
            <a:pPr eaLnBrk="1" hangingPunct="1">
              <a:buFont typeface="Wingdings" panose="05000000000000000000" pitchFamily="2" charset="2"/>
              <a:buNone/>
            </a:pPr>
            <a:endParaRPr lang="en-US" altLang="zh-CN" sz="2800" b="1" dirty="0">
              <a:solidFill>
                <a:schemeClr val="folHlink"/>
              </a:solidFill>
            </a:endParaRPr>
          </a:p>
        </p:txBody>
      </p:sp>
    </p:spTree>
    <p:extLst>
      <p:ext uri="{BB962C8B-B14F-4D97-AF65-F5344CB8AC3E}">
        <p14:creationId xmlns:p14="http://schemas.microsoft.com/office/powerpoint/2010/main" val="944606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2424113" y="1779588"/>
            <a:ext cx="7772400" cy="4989512"/>
          </a:xfrm>
          <a:noFill/>
        </p:spPr>
        <p:txBody>
          <a:bodyPr>
            <a:spAutoFit/>
          </a:bodyPr>
          <a:lstStyle/>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endParaRPr lang="en-US" altLang="zh-CN" sz="1800" b="1" dirty="0"/>
          </a:p>
          <a:p>
            <a:pPr eaLnBrk="1" hangingPunct="1">
              <a:buFont typeface="Wingdings" panose="05000000000000000000" pitchFamily="2" charset="2"/>
              <a:buNone/>
            </a:pPr>
            <a:r>
              <a:rPr lang="zh-CN" altLang="en-US" sz="1800" b="1" dirty="0"/>
              <a:t>（</a:t>
            </a:r>
            <a:r>
              <a:rPr lang="en-US" altLang="zh-CN" sz="1800" b="1" i="1" dirty="0"/>
              <a:t>a</a:t>
            </a:r>
            <a:r>
              <a:rPr lang="zh-CN" altLang="en-US" sz="1800" b="1" dirty="0"/>
              <a:t>）                                                                   （</a:t>
            </a:r>
            <a:r>
              <a:rPr lang="en-US" altLang="zh-CN" sz="1800" b="1" i="1" dirty="0"/>
              <a:t>b</a:t>
            </a:r>
            <a:r>
              <a:rPr lang="zh-CN" altLang="en-US" sz="1800" b="1" dirty="0"/>
              <a:t>） </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96964"/>
            <a:ext cx="91440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25CB92F9-6AE9-482B-AC2F-C44B5DFCD17B}"/>
              </a:ext>
            </a:extLst>
          </p:cNvPr>
          <p:cNvSpPr>
            <a:spLocks noGrp="1" noChangeArrowheads="1"/>
          </p:cNvSpPr>
          <p:nvPr>
            <p:ph type="title"/>
          </p:nvPr>
        </p:nvSpPr>
        <p:spPr>
          <a:xfrm>
            <a:off x="764345" y="184173"/>
            <a:ext cx="9048627"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§3 </a:t>
            </a:r>
            <a:r>
              <a:rPr kumimoji="1" lang="zh-CN" altLang="en-US" sz="2800" b="1" kern="0" dirty="0">
                <a:solidFill>
                  <a:schemeClr val="tx2"/>
                </a:solidFill>
              </a:rPr>
              <a:t>齿轮的强制性检测精度指标、侧隙指标及其检测</a:t>
            </a:r>
          </a:p>
        </p:txBody>
      </p:sp>
    </p:spTree>
    <p:extLst>
      <p:ext uri="{BB962C8B-B14F-4D97-AF65-F5344CB8AC3E}">
        <p14:creationId xmlns:p14="http://schemas.microsoft.com/office/powerpoint/2010/main" val="37860135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7"/>
          <p:cNvSpPr>
            <a:spLocks noGrp="1" noChangeArrowheads="1"/>
          </p:cNvSpPr>
          <p:nvPr>
            <p:ph type="body" idx="1"/>
          </p:nvPr>
        </p:nvSpPr>
        <p:spPr>
          <a:xfrm>
            <a:off x="161290" y="1003602"/>
            <a:ext cx="12030710" cy="4259371"/>
          </a:xfrm>
          <a:noFill/>
        </p:spPr>
        <p:txBody>
          <a:bodyPr wrap="square">
            <a:spAutoFit/>
          </a:bodyPr>
          <a:lstStyle/>
          <a:p>
            <a:pPr eaLnBrk="1" hangingPunct="1">
              <a:lnSpc>
                <a:spcPct val="90000"/>
              </a:lnSpc>
              <a:buFont typeface="Wingdings" panose="05000000000000000000" pitchFamily="2" charset="2"/>
              <a:buNone/>
            </a:pPr>
            <a:r>
              <a:rPr lang="zh-CN" altLang="en-US" sz="3600" b="1" dirty="0">
                <a:solidFill>
                  <a:srgbClr val="FF0000"/>
                </a:solidFill>
              </a:rPr>
              <a:t>二、齿轮传动平稳性的强制性检测精度指标</a:t>
            </a:r>
          </a:p>
          <a:p>
            <a:pPr eaLnBrk="1" hangingPunct="1">
              <a:lnSpc>
                <a:spcPct val="150000"/>
              </a:lnSpc>
              <a:buFont typeface="Wingdings" panose="05000000000000000000" pitchFamily="2" charset="2"/>
              <a:buNone/>
            </a:pPr>
            <a:r>
              <a:rPr lang="en-US" altLang="zh-CN" sz="2800" b="1" dirty="0">
                <a:solidFill>
                  <a:srgbClr val="961B0E"/>
                </a:solidFill>
              </a:rPr>
              <a:t>    1. </a:t>
            </a:r>
            <a:r>
              <a:rPr lang="zh-CN" altLang="en-US" sz="2800" b="1" dirty="0">
                <a:solidFill>
                  <a:srgbClr val="961B0E"/>
                </a:solidFill>
              </a:rPr>
              <a:t>齿轮单个齿距偏差</a:t>
            </a:r>
            <a:r>
              <a:rPr lang="el-GR" altLang="zh-CN" sz="2800" b="1" dirty="0">
                <a:solidFill>
                  <a:srgbClr val="961B0E"/>
                </a:solidFill>
                <a:cs typeface="Times New Roman" panose="02020603050405020304" pitchFamily="18" charset="0"/>
              </a:rPr>
              <a:t>Δ</a:t>
            </a:r>
            <a:r>
              <a:rPr lang="el-GR" altLang="zh-CN" sz="2800" b="1" i="1" dirty="0">
                <a:solidFill>
                  <a:srgbClr val="961B0E"/>
                </a:solidFill>
                <a:cs typeface="Times New Roman" panose="02020603050405020304" pitchFamily="18" charset="0"/>
              </a:rPr>
              <a:t>f</a:t>
            </a:r>
            <a:r>
              <a:rPr lang="en-US" altLang="zh-CN" sz="2800" b="1" baseline="-25000" dirty="0">
                <a:solidFill>
                  <a:srgbClr val="961B0E"/>
                </a:solidFill>
                <a:cs typeface="Times New Roman" panose="02020603050405020304" pitchFamily="18" charset="0"/>
              </a:rPr>
              <a:t>P</a:t>
            </a:r>
            <a:r>
              <a:rPr lang="el-GR" altLang="zh-CN" sz="2800" b="1" baseline="-25000" dirty="0">
                <a:solidFill>
                  <a:srgbClr val="961B0E"/>
                </a:solidFill>
                <a:cs typeface="Times New Roman" panose="02020603050405020304" pitchFamily="18" charset="0"/>
              </a:rPr>
              <a:t>t</a:t>
            </a:r>
            <a:endParaRPr lang="en-US" altLang="zh-CN" sz="2800" b="1" baseline="-25000" dirty="0">
              <a:solidFill>
                <a:srgbClr val="961B0E"/>
              </a:solidFill>
            </a:endParaRPr>
          </a:p>
          <a:p>
            <a:pPr eaLnBrk="1" hangingPunct="1">
              <a:lnSpc>
                <a:spcPct val="150000"/>
              </a:lnSpc>
              <a:buFont typeface="Wingdings" panose="05000000000000000000" pitchFamily="2" charset="2"/>
              <a:buNone/>
            </a:pPr>
            <a:r>
              <a:rPr lang="en-US" altLang="zh-CN" sz="2000" b="1" dirty="0">
                <a:solidFill>
                  <a:srgbClr val="961B0E"/>
                </a:solidFill>
              </a:rPr>
              <a:t>      </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Pt</a:t>
            </a:r>
            <a:r>
              <a:rPr lang="en-US" altLang="zh-CN" sz="2400" b="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是指在齿轮端平面上，在接近齿高中部的一个与齿轮基准轴线同心的圆上，实际齿距与理论齿距的代数差</a:t>
            </a:r>
            <a:r>
              <a:rPr lang="en-US" altLang="zh-CN" sz="2400" b="1" dirty="0">
                <a:solidFill>
                  <a:srgbClr val="0B0201"/>
                </a:solidFill>
                <a:cs typeface="Times New Roman" panose="02020603050405020304" pitchFamily="18" charset="0"/>
              </a:rPr>
              <a:t>,</a:t>
            </a:r>
            <a:r>
              <a:rPr lang="zh-CN" altLang="en-US" sz="2400" b="1" dirty="0">
                <a:solidFill>
                  <a:srgbClr val="0B0201"/>
                </a:solidFill>
                <a:cs typeface="Times New Roman" panose="02020603050405020304" pitchFamily="18" charset="0"/>
              </a:rPr>
              <a:t>合格条件是各个均应在极限偏差</a:t>
            </a:r>
            <a:r>
              <a:rPr lang="en-US" altLang="zh-CN" sz="2400" b="1" dirty="0">
                <a:solidFill>
                  <a:srgbClr val="961B0E"/>
                </a:solidFill>
                <a:cs typeface="Times New Roman" panose="02020603050405020304" pitchFamily="18" charset="0"/>
              </a:rPr>
              <a:t>±</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Pt</a:t>
            </a:r>
            <a:r>
              <a:rPr lang="en-US" altLang="zh-CN" sz="2400" b="1" dirty="0">
                <a:solidFill>
                  <a:srgbClr val="961B0E"/>
                </a:solidFill>
                <a:cs typeface="Times New Roman" panose="02020603050405020304" pitchFamily="18" charset="0"/>
              </a:rPr>
              <a:t> </a:t>
            </a:r>
            <a:r>
              <a:rPr lang="zh-CN" altLang="en-US" sz="2400" b="1" dirty="0">
                <a:solidFill>
                  <a:srgbClr val="0B0201"/>
                </a:solidFill>
                <a:cs typeface="Times New Roman" panose="02020603050405020304" pitchFamily="18" charset="0"/>
              </a:rPr>
              <a:t>范围内。                       </a:t>
            </a:r>
            <a:r>
              <a:rPr lang="zh-CN" altLang="en-US" sz="2400" b="1" i="1" dirty="0">
                <a:solidFill>
                  <a:srgbClr val="961B0E"/>
                </a:solidFill>
                <a:cs typeface="Times New Roman" panose="02020603050405020304" pitchFamily="18" charset="0"/>
              </a:rPr>
              <a:t> </a:t>
            </a:r>
            <a:endParaRPr lang="en-US" altLang="zh-CN" sz="2400" b="1" i="1" dirty="0">
              <a:solidFill>
                <a:srgbClr val="961B0E"/>
              </a:solidFill>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b="1" i="1" dirty="0">
                <a:solidFill>
                  <a:srgbClr val="961B0E"/>
                </a:solidFill>
                <a:cs typeface="Times New Roman" panose="02020603050405020304" pitchFamily="18" charset="0"/>
              </a:rPr>
              <a:t>       </a:t>
            </a:r>
          </a:p>
          <a:p>
            <a:pPr eaLnBrk="1" hangingPunct="1">
              <a:lnSpc>
                <a:spcPct val="150000"/>
              </a:lnSpc>
              <a:buFont typeface="Wingdings" panose="05000000000000000000" pitchFamily="2" charset="2"/>
              <a:buNone/>
            </a:pPr>
            <a:r>
              <a:rPr lang="en-US" altLang="zh-CN" sz="2400" b="1" i="1" dirty="0">
                <a:solidFill>
                  <a:srgbClr val="961B0E"/>
                </a:solidFill>
                <a:cs typeface="Times New Roman" panose="02020603050405020304" pitchFamily="18" charset="0"/>
              </a:rPr>
              <a:t>                    –</a:t>
            </a:r>
            <a:r>
              <a:rPr lang="en-US" altLang="zh-CN" sz="2400" b="1" dirty="0">
                <a:solidFill>
                  <a:srgbClr val="961B0E"/>
                </a:solidFill>
                <a:cs typeface="Times New Roman" panose="02020603050405020304" pitchFamily="18" charset="0"/>
              </a:rPr>
              <a:t> </a:t>
            </a:r>
            <a:r>
              <a:rPr lang="en-US"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P</a:t>
            </a:r>
            <a:r>
              <a:rPr lang="en-US" altLang="zh-CN" sz="2400" b="1" baseline="-25000" dirty="0">
                <a:solidFill>
                  <a:srgbClr val="0B0201"/>
                </a:solidFill>
                <a:cs typeface="Times New Roman" panose="02020603050405020304" pitchFamily="18" charset="0"/>
              </a:rPr>
              <a:t> </a:t>
            </a:r>
            <a:r>
              <a:rPr lang="en-US" altLang="zh-CN" sz="2400" b="1" baseline="-25000" dirty="0">
                <a:solidFill>
                  <a:srgbClr val="961B0E"/>
                </a:solidFill>
                <a:cs typeface="Times New Roman" panose="02020603050405020304" pitchFamily="18" charset="0"/>
              </a:rPr>
              <a:t>t</a:t>
            </a:r>
            <a:r>
              <a:rPr lang="en-US" altLang="zh-CN" sz="2400" b="1" i="1" dirty="0">
                <a:solidFill>
                  <a:srgbClr val="961B0E"/>
                </a:solidFill>
                <a:cs typeface="Times New Roman" panose="02020603050405020304" pitchFamily="18" charset="0"/>
              </a:rPr>
              <a:t> ≤</a:t>
            </a:r>
            <a:r>
              <a:rPr lang="el-GR" altLang="zh-CN" sz="2400" b="1" i="1" dirty="0">
                <a:solidFill>
                  <a:srgbClr val="961B0E"/>
                </a:solidFill>
                <a:cs typeface="Times New Roman" panose="02020603050405020304" pitchFamily="18" charset="0"/>
              </a:rPr>
              <a:t>Δf</a:t>
            </a:r>
            <a:r>
              <a:rPr lang="el-GR" altLang="zh-CN" sz="2400" b="1" baseline="-25000" dirty="0">
                <a:solidFill>
                  <a:srgbClr val="961B0E"/>
                </a:solidFill>
                <a:cs typeface="Times New Roman" panose="02020603050405020304" pitchFamily="18" charset="0"/>
              </a:rPr>
              <a:t>Pt</a:t>
            </a:r>
            <a:r>
              <a:rPr lang="en-US" altLang="zh-CN" sz="2400" b="1" dirty="0">
                <a:solidFill>
                  <a:srgbClr val="961B0E"/>
                </a:solidFill>
                <a:cs typeface="Times New Roman" panose="02020603050405020304" pitchFamily="18" charset="0"/>
              </a:rPr>
              <a:t> ≤ </a:t>
            </a:r>
            <a:r>
              <a:rPr lang="en-US" altLang="zh-CN" sz="2400" b="1" i="1" dirty="0">
                <a:solidFill>
                  <a:srgbClr val="961B0E"/>
                </a:solidFill>
                <a:cs typeface="Times New Roman" panose="02020603050405020304" pitchFamily="18" charset="0"/>
              </a:rPr>
              <a:t>+</a:t>
            </a:r>
            <a:r>
              <a:rPr lang="en-US" altLang="zh-CN" sz="2400" b="1" dirty="0">
                <a:solidFill>
                  <a:srgbClr val="961B0E"/>
                </a:solidFill>
                <a:cs typeface="Times New Roman" panose="02020603050405020304" pitchFamily="18" charset="0"/>
              </a:rPr>
              <a:t> </a:t>
            </a:r>
            <a:r>
              <a:rPr lang="en-US"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P</a:t>
            </a:r>
            <a:r>
              <a:rPr lang="en-US" altLang="zh-CN" sz="2400" b="1" baseline="-25000" dirty="0">
                <a:solidFill>
                  <a:srgbClr val="0B0201"/>
                </a:solidFill>
                <a:cs typeface="Times New Roman" panose="02020603050405020304" pitchFamily="18" charset="0"/>
              </a:rPr>
              <a:t> </a:t>
            </a:r>
            <a:r>
              <a:rPr lang="en-US" altLang="zh-CN" sz="2400" b="1" baseline="-25000" dirty="0">
                <a:solidFill>
                  <a:srgbClr val="961B0E"/>
                </a:solidFill>
                <a:cs typeface="Times New Roman" panose="02020603050405020304" pitchFamily="18" charset="0"/>
              </a:rPr>
              <a:t>t</a:t>
            </a:r>
          </a:p>
          <a:p>
            <a:pPr eaLnBrk="1" hangingPunct="1">
              <a:lnSpc>
                <a:spcPct val="90000"/>
              </a:lnSpc>
              <a:buFont typeface="Wingdings" panose="05000000000000000000" pitchFamily="2" charset="2"/>
              <a:buNone/>
            </a:pPr>
            <a:endParaRPr lang="en-US" altLang="zh-CN" sz="2400" b="1" dirty="0">
              <a:solidFill>
                <a:srgbClr val="0B0201"/>
              </a:solidFill>
            </a:endParaRPr>
          </a:p>
        </p:txBody>
      </p:sp>
      <p:pic>
        <p:nvPicPr>
          <p:cNvPr id="21507"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8115" y="3596640"/>
            <a:ext cx="5631445" cy="302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A226683F-6850-4656-B740-54EFB05E320E}"/>
              </a:ext>
            </a:extLst>
          </p:cNvPr>
          <p:cNvSpPr>
            <a:spLocks noGrp="1" noChangeArrowheads="1"/>
          </p:cNvSpPr>
          <p:nvPr>
            <p:ph type="title"/>
          </p:nvPr>
        </p:nvSpPr>
        <p:spPr>
          <a:xfrm>
            <a:off x="764345" y="184173"/>
            <a:ext cx="9048627"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§3 </a:t>
            </a:r>
            <a:r>
              <a:rPr kumimoji="1" lang="zh-CN" altLang="en-US" sz="2800" b="1" kern="0" dirty="0">
                <a:solidFill>
                  <a:schemeClr val="tx2"/>
                </a:solidFill>
              </a:rPr>
              <a:t>齿轮的强制性检测精度指标、侧隙指标及其检测</a:t>
            </a:r>
          </a:p>
        </p:txBody>
      </p:sp>
    </p:spTree>
    <p:extLst>
      <p:ext uri="{BB962C8B-B14F-4D97-AF65-F5344CB8AC3E}">
        <p14:creationId xmlns:p14="http://schemas.microsoft.com/office/powerpoint/2010/main" val="34579774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137160" y="1082994"/>
            <a:ext cx="11750040" cy="3625608"/>
          </a:xfrm>
          <a:noFill/>
        </p:spPr>
        <p:txBody>
          <a:bodyPr wrap="square">
            <a:spAutoFit/>
          </a:bodyPr>
          <a:lstStyle/>
          <a:p>
            <a:pPr eaLnBrk="1" hangingPunct="1">
              <a:buFont typeface="Wingdings" panose="05000000000000000000" pitchFamily="2" charset="2"/>
              <a:buNone/>
            </a:pPr>
            <a:r>
              <a:rPr lang="en-US" altLang="zh-CN" sz="2800" b="1" dirty="0">
                <a:solidFill>
                  <a:srgbClr val="961B0E"/>
                </a:solidFill>
              </a:rPr>
              <a:t>     2.  </a:t>
            </a:r>
            <a:r>
              <a:rPr lang="zh-CN" altLang="en-US" sz="2800" b="1" dirty="0">
                <a:solidFill>
                  <a:srgbClr val="961B0E"/>
                </a:solidFill>
              </a:rPr>
              <a:t>齿廓总偏差</a:t>
            </a:r>
            <a:r>
              <a:rPr lang="el-GR" altLang="zh-CN" sz="2800" b="1" dirty="0">
                <a:solidFill>
                  <a:srgbClr val="961B0E"/>
                </a:solidFill>
                <a:cs typeface="Times New Roman" panose="02020603050405020304" pitchFamily="18" charset="0"/>
              </a:rPr>
              <a:t>Δ</a:t>
            </a:r>
            <a:r>
              <a:rPr lang="el-GR" altLang="zh-CN" sz="2800" b="1" i="1" dirty="0">
                <a:solidFill>
                  <a:srgbClr val="961B0E"/>
                </a:solidFill>
                <a:cs typeface="Times New Roman" panose="02020603050405020304" pitchFamily="18" charset="0"/>
              </a:rPr>
              <a:t>F</a:t>
            </a:r>
            <a:r>
              <a:rPr lang="el-GR" altLang="zh-CN" sz="2800" b="1" baseline="-25000" dirty="0">
                <a:solidFill>
                  <a:srgbClr val="961B0E"/>
                </a:solidFill>
                <a:cs typeface="Times New Roman" panose="02020603050405020304" pitchFamily="18" charset="0"/>
              </a:rPr>
              <a:t>α</a:t>
            </a:r>
            <a:endParaRPr lang="el-GR" altLang="zh-CN" sz="2800" b="1" i="1" dirty="0">
              <a:solidFill>
                <a:srgbClr val="961B0E"/>
              </a:solidFill>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b="1" dirty="0">
                <a:solidFill>
                  <a:srgbClr val="0B0201"/>
                </a:solidFill>
                <a:cs typeface="Times New Roman" panose="02020603050405020304" pitchFamily="18" charset="0"/>
              </a:rPr>
              <a:t>      </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α</a:t>
            </a:r>
            <a:r>
              <a:rPr lang="zh-CN" altLang="en-US" sz="2400" b="1" dirty="0">
                <a:solidFill>
                  <a:srgbClr val="0B0201"/>
                </a:solidFill>
              </a:rPr>
              <a:t>是指包容实际齿廓工作部分且距离为最小的两条设计齿廓（理论齿廓）之间的法向距离。</a:t>
            </a:r>
          </a:p>
          <a:p>
            <a:pPr eaLnBrk="1" hangingPunct="1">
              <a:lnSpc>
                <a:spcPct val="150000"/>
              </a:lnSpc>
              <a:buFont typeface="Wingdings" panose="05000000000000000000" pitchFamily="2" charset="2"/>
              <a:buNone/>
            </a:pPr>
            <a:r>
              <a:rPr lang="zh-CN" altLang="en-US" sz="2400" b="1" dirty="0">
                <a:solidFill>
                  <a:srgbClr val="0B0201"/>
                </a:solidFill>
              </a:rPr>
              <a:t>     </a:t>
            </a:r>
            <a:endParaRPr lang="en-US" altLang="zh-CN" sz="2400" b="1" dirty="0">
              <a:solidFill>
                <a:srgbClr val="0B0201"/>
              </a:solidFill>
            </a:endParaRPr>
          </a:p>
          <a:p>
            <a:pPr eaLnBrk="1" hangingPunct="1">
              <a:lnSpc>
                <a:spcPct val="150000"/>
              </a:lnSpc>
              <a:buFont typeface="Wingdings" panose="05000000000000000000" pitchFamily="2" charset="2"/>
              <a:buNone/>
            </a:pPr>
            <a:r>
              <a:rPr lang="zh-CN" altLang="en-US" sz="2400" b="1" dirty="0">
                <a:solidFill>
                  <a:srgbClr val="0B0201"/>
                </a:solidFill>
              </a:rPr>
              <a:t>合格条件： </a:t>
            </a:r>
            <a:r>
              <a:rPr lang="el-GR" altLang="zh-CN" sz="2400" b="1" dirty="0">
                <a:solidFill>
                  <a:srgbClr val="961B0E"/>
                </a:solidFill>
                <a:cs typeface="Times New Roman" panose="02020603050405020304" pitchFamily="18" charset="0"/>
              </a:rPr>
              <a:t>Δ</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α </a:t>
            </a:r>
            <a:r>
              <a:rPr lang="en-US" altLang="zh-CN" sz="2400" b="1" dirty="0">
                <a:solidFill>
                  <a:srgbClr val="961B0E"/>
                </a:solidFill>
                <a:cs typeface="Times New Roman" panose="02020603050405020304" pitchFamily="18" charset="0"/>
              </a:rPr>
              <a:t>≤</a:t>
            </a:r>
            <a:r>
              <a:rPr lang="el-GR" altLang="zh-CN" sz="2400" b="1" baseline="-25000" dirty="0">
                <a:solidFill>
                  <a:srgbClr val="961B0E"/>
                </a:solidFill>
                <a:cs typeface="Times New Roman" panose="02020603050405020304" pitchFamily="18" charset="0"/>
              </a:rPr>
              <a:t> </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α</a:t>
            </a:r>
            <a:r>
              <a:rPr lang="zh-CN" altLang="en-US" sz="2400" b="1" dirty="0">
                <a:solidFill>
                  <a:srgbClr val="0B0201"/>
                </a:solidFill>
                <a:cs typeface="Times New Roman" panose="02020603050405020304" pitchFamily="18" charset="0"/>
              </a:rPr>
              <a:t>（齿廓总偏差允许值，公差）。</a:t>
            </a:r>
            <a:r>
              <a:rPr lang="zh-CN" altLang="en-US" sz="2400" b="1" dirty="0">
                <a:solidFill>
                  <a:srgbClr val="0B0201"/>
                </a:solidFill>
              </a:rPr>
              <a:t>      </a:t>
            </a:r>
            <a:endParaRPr lang="zh-CN" altLang="en-US" sz="3600" dirty="0">
              <a:solidFill>
                <a:schemeClr val="hlink"/>
              </a:solidFill>
            </a:endParaRPr>
          </a:p>
          <a:p>
            <a:pPr eaLnBrk="1" hangingPunct="1">
              <a:buFont typeface="Wingdings" panose="05000000000000000000" pitchFamily="2" charset="2"/>
              <a:buNone/>
            </a:pPr>
            <a:endParaRPr lang="zh-CN" altLang="en-US" sz="3600" dirty="0">
              <a:solidFill>
                <a:schemeClr val="hlink"/>
              </a:solidFill>
            </a:endParaRP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936" y="2683194"/>
            <a:ext cx="4781244" cy="417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DD0004F6-10F7-4200-A3AA-700B92131C87}"/>
              </a:ext>
            </a:extLst>
          </p:cNvPr>
          <p:cNvSpPr>
            <a:spLocks noGrp="1" noChangeArrowheads="1"/>
          </p:cNvSpPr>
          <p:nvPr>
            <p:ph type="title"/>
          </p:nvPr>
        </p:nvSpPr>
        <p:spPr>
          <a:xfrm>
            <a:off x="764345" y="184173"/>
            <a:ext cx="9048627"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§3 </a:t>
            </a:r>
            <a:r>
              <a:rPr kumimoji="1" lang="zh-CN" altLang="en-US" sz="2800" b="1" kern="0" dirty="0">
                <a:solidFill>
                  <a:schemeClr val="tx2"/>
                </a:solidFill>
              </a:rPr>
              <a:t>齿轮的强制性检测精度指标、侧隙指标及其检测</a:t>
            </a:r>
          </a:p>
        </p:txBody>
      </p:sp>
    </p:spTree>
    <p:extLst>
      <p:ext uri="{BB962C8B-B14F-4D97-AF65-F5344CB8AC3E}">
        <p14:creationId xmlns:p14="http://schemas.microsoft.com/office/powerpoint/2010/main" val="31877611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930593"/>
            <a:ext cx="10489833" cy="1008063"/>
          </a:xfrm>
        </p:spPr>
        <p:txBody>
          <a:bodyPr>
            <a:noAutofit/>
          </a:bodyPr>
          <a:lstStyle/>
          <a:p>
            <a:pPr algn="l" eaLnBrk="1" hangingPunct="1"/>
            <a:r>
              <a:rPr lang="zh-CN" altLang="en-US" sz="3600" b="1" dirty="0">
                <a:solidFill>
                  <a:srgbClr val="FF0000"/>
                </a:solidFill>
                <a:latin typeface="+mn-lt"/>
                <a:ea typeface="+mn-ea"/>
                <a:cs typeface="+mn-cs"/>
              </a:rPr>
              <a:t>三、轮齿载荷分布均匀性的强制性检测精度指标</a:t>
            </a:r>
          </a:p>
        </p:txBody>
      </p:sp>
      <p:sp>
        <p:nvSpPr>
          <p:cNvPr id="23555" name="Rectangle 3"/>
          <p:cNvSpPr>
            <a:spLocks noGrp="1" noChangeArrowheads="1"/>
          </p:cNvSpPr>
          <p:nvPr>
            <p:ph type="body" idx="1"/>
          </p:nvPr>
        </p:nvSpPr>
        <p:spPr>
          <a:xfrm>
            <a:off x="360778" y="2111056"/>
            <a:ext cx="6786782" cy="4457383"/>
          </a:xfrm>
        </p:spPr>
        <p:txBody>
          <a:bodyPr>
            <a:normAutofit fontScale="85000" lnSpcReduction="10000"/>
          </a:bodyPr>
          <a:lstStyle/>
          <a:p>
            <a:pPr eaLnBrk="1" hangingPunct="1">
              <a:lnSpc>
                <a:spcPct val="160000"/>
              </a:lnSpc>
              <a:spcBef>
                <a:spcPts val="0"/>
              </a:spcBef>
              <a:buFont typeface="Wingdings" panose="05000000000000000000" pitchFamily="2" charset="2"/>
              <a:buNone/>
            </a:pPr>
            <a:r>
              <a:rPr lang="en-US" altLang="zh-CN" b="1" dirty="0">
                <a:solidFill>
                  <a:srgbClr val="961B0E"/>
                </a:solidFill>
              </a:rPr>
              <a:t>●</a:t>
            </a:r>
            <a:r>
              <a:rPr lang="zh-CN" altLang="en-US" sz="2800" b="1" dirty="0">
                <a:solidFill>
                  <a:srgbClr val="961B0E"/>
                </a:solidFill>
              </a:rPr>
              <a:t>在齿宽方向    齿轮螺旋线总偏差</a:t>
            </a:r>
            <a:r>
              <a:rPr lang="el-GR" altLang="zh-CN" sz="2800" b="1" dirty="0">
                <a:solidFill>
                  <a:srgbClr val="961B0E"/>
                </a:solidFill>
                <a:cs typeface="Times New Roman" panose="02020603050405020304" pitchFamily="18" charset="0"/>
              </a:rPr>
              <a:t>Δ</a:t>
            </a:r>
            <a:r>
              <a:rPr lang="el-GR" altLang="zh-CN" sz="2800" b="1" i="1" dirty="0">
                <a:solidFill>
                  <a:srgbClr val="961B0E"/>
                </a:solidFill>
                <a:cs typeface="Times New Roman" panose="02020603050405020304" pitchFamily="18" charset="0"/>
              </a:rPr>
              <a:t>F</a:t>
            </a:r>
            <a:r>
              <a:rPr lang="el-GR" altLang="zh-CN" sz="2800" b="1" baseline="-25000" dirty="0">
                <a:solidFill>
                  <a:srgbClr val="961B0E"/>
                </a:solidFill>
                <a:cs typeface="Times New Roman" panose="02020603050405020304" pitchFamily="18" charset="0"/>
              </a:rPr>
              <a:t>β</a:t>
            </a:r>
            <a:endParaRPr lang="el-GR" altLang="zh-CN" sz="2800" b="1" dirty="0">
              <a:solidFill>
                <a:srgbClr val="961B0E"/>
              </a:solidFill>
              <a:cs typeface="Times New Roman" panose="02020603050405020304" pitchFamily="18" charset="0"/>
            </a:endParaRPr>
          </a:p>
          <a:p>
            <a:pPr eaLnBrk="1" hangingPunct="1">
              <a:lnSpc>
                <a:spcPct val="160000"/>
              </a:lnSpc>
              <a:spcBef>
                <a:spcPts val="0"/>
              </a:spcBef>
              <a:buFont typeface="Wingdings" panose="05000000000000000000" pitchFamily="2" charset="2"/>
              <a:buNone/>
            </a:pPr>
            <a:r>
              <a:rPr lang="en-US" altLang="zh-CN" sz="2400" b="1" dirty="0">
                <a:solidFill>
                  <a:srgbClr val="0B0201"/>
                </a:solidFill>
              </a:rPr>
              <a:t>     </a:t>
            </a:r>
            <a:r>
              <a:rPr lang="zh-CN" altLang="en-US" sz="2400" b="1" dirty="0">
                <a:solidFill>
                  <a:srgbClr val="0B0201"/>
                </a:solidFill>
              </a:rPr>
              <a:t>对于直齿轮，其设计螺旋线（理论螺旋线）是一条平</a:t>
            </a:r>
          </a:p>
          <a:p>
            <a:pPr eaLnBrk="1" hangingPunct="1">
              <a:lnSpc>
                <a:spcPct val="160000"/>
              </a:lnSpc>
              <a:spcBef>
                <a:spcPts val="0"/>
              </a:spcBef>
              <a:buFont typeface="Wingdings" panose="05000000000000000000" pitchFamily="2" charset="2"/>
              <a:buNone/>
            </a:pPr>
            <a:r>
              <a:rPr lang="zh-CN" altLang="en-US" sz="2400" b="1" dirty="0">
                <a:solidFill>
                  <a:srgbClr val="0B0201"/>
                </a:solidFill>
              </a:rPr>
              <a:t>行于齿轮基准轴线的平行线，</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β</a:t>
            </a:r>
            <a:r>
              <a:rPr lang="zh-CN" altLang="en-US" sz="2400" b="1" dirty="0">
                <a:solidFill>
                  <a:srgbClr val="0B0201"/>
                </a:solidFill>
                <a:cs typeface="Times New Roman" panose="02020603050405020304" pitchFamily="18" charset="0"/>
              </a:rPr>
              <a:t>是指在齿宽工作部分</a:t>
            </a:r>
          </a:p>
          <a:p>
            <a:pPr eaLnBrk="1" hangingPunct="1">
              <a:lnSpc>
                <a:spcPct val="160000"/>
              </a:lnSpc>
              <a:spcBef>
                <a:spcPts val="0"/>
              </a:spcBef>
              <a:buFont typeface="Wingdings" panose="05000000000000000000" pitchFamily="2" charset="2"/>
              <a:buNone/>
            </a:pPr>
            <a:r>
              <a:rPr lang="zh-CN" altLang="en-US" sz="2400" b="1" dirty="0">
                <a:solidFill>
                  <a:srgbClr val="0B0201"/>
                </a:solidFill>
                <a:cs typeface="Times New Roman" panose="02020603050405020304" pitchFamily="18" charset="0"/>
              </a:rPr>
              <a:t>范围内包容实际螺旋线（实际齿向线）且距离为最小的</a:t>
            </a:r>
          </a:p>
          <a:p>
            <a:pPr eaLnBrk="1" hangingPunct="1">
              <a:lnSpc>
                <a:spcPct val="160000"/>
              </a:lnSpc>
              <a:spcBef>
                <a:spcPts val="0"/>
              </a:spcBef>
              <a:buFont typeface="Wingdings" panose="05000000000000000000" pitchFamily="2" charset="2"/>
              <a:buNone/>
            </a:pPr>
            <a:r>
              <a:rPr lang="zh-CN" altLang="en-US" sz="2400" b="1" dirty="0">
                <a:solidFill>
                  <a:srgbClr val="0B0201"/>
                </a:solidFill>
                <a:cs typeface="Times New Roman" panose="02020603050405020304" pitchFamily="18" charset="0"/>
              </a:rPr>
              <a:t>两条设计螺旋线之间的法向距离。</a:t>
            </a:r>
          </a:p>
          <a:p>
            <a:pPr eaLnBrk="1" hangingPunct="1">
              <a:lnSpc>
                <a:spcPct val="160000"/>
              </a:lnSpc>
              <a:spcBef>
                <a:spcPts val="0"/>
              </a:spcBef>
              <a:buFont typeface="Wingdings" panose="05000000000000000000" pitchFamily="2" charset="2"/>
              <a:buNone/>
            </a:pPr>
            <a:r>
              <a:rPr lang="zh-CN" altLang="en-US" sz="2800" b="1" dirty="0">
                <a:solidFill>
                  <a:srgbClr val="0B0201"/>
                </a:solidFill>
              </a:rPr>
              <a:t>     </a:t>
            </a:r>
            <a:r>
              <a:rPr lang="zh-CN" altLang="en-US" sz="2400" b="1" dirty="0">
                <a:solidFill>
                  <a:srgbClr val="0B0201"/>
                </a:solidFill>
              </a:rPr>
              <a:t>合格条件：</a:t>
            </a:r>
            <a:r>
              <a:rPr lang="zh-CN" altLang="en-US" sz="2400" dirty="0">
                <a:solidFill>
                  <a:srgbClr val="0B0201"/>
                </a:solidFill>
              </a:rPr>
              <a:t> </a:t>
            </a:r>
            <a:r>
              <a:rPr lang="el-GR" altLang="zh-CN" sz="2400" b="1" dirty="0">
                <a:solidFill>
                  <a:srgbClr val="961B0E"/>
                </a:solidFill>
                <a:cs typeface="Times New Roman" panose="02020603050405020304" pitchFamily="18" charset="0"/>
              </a:rPr>
              <a:t>Δ</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β </a:t>
            </a:r>
            <a:r>
              <a:rPr lang="en-US" altLang="zh-CN" sz="2400" b="1" i="1" dirty="0">
                <a:solidFill>
                  <a:srgbClr val="961B0E"/>
                </a:solidFill>
                <a:cs typeface="Times New Roman" panose="02020603050405020304" pitchFamily="18" charset="0"/>
              </a:rPr>
              <a:t>≤ </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β </a:t>
            </a:r>
            <a:r>
              <a:rPr lang="zh-CN" altLang="en-US" sz="2400" b="1" dirty="0">
                <a:solidFill>
                  <a:srgbClr val="0B0201"/>
                </a:solidFill>
                <a:cs typeface="Times New Roman" panose="02020603050405020304" pitchFamily="18" charset="0"/>
              </a:rPr>
              <a:t>（偏差允许值，公差）。</a:t>
            </a:r>
            <a:endParaRPr lang="en-US" altLang="zh-CN" sz="2400" b="1" dirty="0">
              <a:solidFill>
                <a:srgbClr val="0B0201"/>
              </a:solidFill>
              <a:cs typeface="Times New Roman" panose="02020603050405020304" pitchFamily="18" charset="0"/>
            </a:endParaRPr>
          </a:p>
          <a:p>
            <a:pPr>
              <a:lnSpc>
                <a:spcPct val="160000"/>
              </a:lnSpc>
              <a:spcBef>
                <a:spcPts val="1200"/>
              </a:spcBef>
              <a:buNone/>
            </a:pPr>
            <a:r>
              <a:rPr lang="zh-CN" altLang="en-US" sz="2400" b="1" dirty="0">
                <a:solidFill>
                  <a:srgbClr val="961B0E"/>
                </a:solidFill>
                <a:cs typeface="Times New Roman" panose="02020603050405020304" pitchFamily="18" charset="0"/>
              </a:rPr>
              <a:t>●在齿高方向</a:t>
            </a:r>
            <a:r>
              <a:rPr lang="zh-CN" altLang="en-US" sz="2400" b="1" dirty="0">
                <a:solidFill>
                  <a:srgbClr val="0B0201"/>
                </a:solidFill>
                <a:cs typeface="Times New Roman" panose="02020603050405020304" pitchFamily="18" charset="0"/>
              </a:rPr>
              <a:t>    齿轮传动平稳性的精度评定指标</a:t>
            </a:r>
          </a:p>
          <a:p>
            <a:pPr eaLnBrk="1" hangingPunct="1">
              <a:lnSpc>
                <a:spcPct val="160000"/>
              </a:lnSpc>
              <a:spcBef>
                <a:spcPts val="0"/>
              </a:spcBef>
              <a:buFont typeface="Wingdings" panose="05000000000000000000" pitchFamily="2" charset="2"/>
              <a:buNone/>
            </a:pPr>
            <a:endParaRPr lang="zh-CN" altLang="en-US" sz="2400" b="1" dirty="0">
              <a:solidFill>
                <a:srgbClr val="961B0E"/>
              </a:solidFill>
              <a:cs typeface="Times New Roman" panose="02020603050405020304" pitchFamily="18" charset="0"/>
            </a:endParaRPr>
          </a:p>
        </p:txBody>
      </p:sp>
      <p:pic>
        <p:nvPicPr>
          <p:cNvPr id="4" name="Picture 4">
            <a:extLst>
              <a:ext uri="{FF2B5EF4-FFF2-40B4-BE49-F238E27FC236}">
                <a16:creationId xmlns:a16="http://schemas.microsoft.com/office/drawing/2014/main" id="{D9AD8928-2E51-4420-A0B3-8692A6970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920" y="2111057"/>
            <a:ext cx="4273927" cy="365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5F15D3AE-7765-4E92-B8E7-6AF1756F7F5F}"/>
              </a:ext>
            </a:extLst>
          </p:cNvPr>
          <p:cNvSpPr txBox="1">
            <a:spLocks noChangeArrowheads="1"/>
          </p:cNvSpPr>
          <p:nvPr/>
        </p:nvSpPr>
        <p:spPr>
          <a:xfrm>
            <a:off x="764345" y="184173"/>
            <a:ext cx="90486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a:r>
              <a:rPr kumimoji="1" lang="en-US" altLang="zh-CN" sz="2800" b="1" kern="0">
                <a:solidFill>
                  <a:schemeClr val="tx2"/>
                </a:solidFill>
              </a:rPr>
              <a:t>§3 </a:t>
            </a:r>
            <a:r>
              <a:rPr kumimoji="1" lang="zh-CN" altLang="en-US" sz="2800" b="1" kern="0">
                <a:solidFill>
                  <a:schemeClr val="tx2"/>
                </a:solidFill>
              </a:rPr>
              <a:t>齿轮的强制性检测精度指标、侧隙指标及其检测</a:t>
            </a:r>
            <a:endParaRPr kumimoji="1" lang="zh-CN" altLang="en-US" sz="2800" b="1" kern="0" dirty="0">
              <a:solidFill>
                <a:schemeClr val="tx2"/>
              </a:solidFill>
            </a:endParaRPr>
          </a:p>
        </p:txBody>
      </p:sp>
    </p:spTree>
    <p:extLst>
      <p:ext uri="{BB962C8B-B14F-4D97-AF65-F5344CB8AC3E}">
        <p14:creationId xmlns:p14="http://schemas.microsoft.com/office/powerpoint/2010/main" val="26769226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563880" y="1353528"/>
            <a:ext cx="11384280" cy="4176713"/>
          </a:xfrm>
        </p:spPr>
        <p:txBody>
          <a:bodyPr>
            <a:normAutofit/>
          </a:bodyPr>
          <a:lstStyle/>
          <a:p>
            <a:pPr eaLnBrk="1" hangingPunct="1">
              <a:lnSpc>
                <a:spcPct val="90000"/>
              </a:lnSpc>
              <a:buFont typeface="Wingdings" panose="05000000000000000000" pitchFamily="2" charset="2"/>
              <a:buNone/>
            </a:pPr>
            <a:r>
              <a:rPr lang="zh-CN" altLang="en-US" sz="3600" b="1" dirty="0">
                <a:solidFill>
                  <a:srgbClr val="FF0000"/>
                </a:solidFill>
              </a:rPr>
              <a:t>四、评定齿轮齿厚减薄量用的侧隙指标</a:t>
            </a:r>
            <a:r>
              <a:rPr lang="en-US" altLang="zh-CN" sz="3600" b="1" dirty="0">
                <a:solidFill>
                  <a:srgbClr val="FF0000"/>
                </a:solidFill>
              </a:rPr>
              <a:t> </a:t>
            </a:r>
            <a:endParaRPr lang="en-US" altLang="zh-CN" b="1" dirty="0">
              <a:solidFill>
                <a:srgbClr val="0B0201"/>
              </a:solidFill>
            </a:endParaRPr>
          </a:p>
          <a:p>
            <a:pPr eaLnBrk="1" hangingPunct="1">
              <a:lnSpc>
                <a:spcPct val="90000"/>
              </a:lnSpc>
              <a:buFont typeface="Wingdings" panose="05000000000000000000" pitchFamily="2" charset="2"/>
              <a:buNone/>
            </a:pPr>
            <a:endParaRPr lang="en-US" altLang="zh-CN" sz="2400" b="1" dirty="0">
              <a:solidFill>
                <a:srgbClr val="0B0201"/>
              </a:solidFill>
            </a:endParaRPr>
          </a:p>
        </p:txBody>
      </p:sp>
      <p:pic>
        <p:nvPicPr>
          <p:cNvPr id="3" name="Picture 4">
            <a:extLst>
              <a:ext uri="{FF2B5EF4-FFF2-40B4-BE49-F238E27FC236}">
                <a16:creationId xmlns:a16="http://schemas.microsoft.com/office/drawing/2014/main" id="{16201E08-B22D-40C5-8FA3-47CC4E8BE9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35"/>
          <a:stretch/>
        </p:blipFill>
        <p:spPr bwMode="auto">
          <a:xfrm>
            <a:off x="3995406" y="2359368"/>
            <a:ext cx="7889247" cy="403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B160B152-D6AE-440D-878B-6D9FEF69DB7A}"/>
              </a:ext>
            </a:extLst>
          </p:cNvPr>
          <p:cNvSpPr txBox="1">
            <a:spLocks noChangeArrowheads="1"/>
          </p:cNvSpPr>
          <p:nvPr/>
        </p:nvSpPr>
        <p:spPr>
          <a:xfrm>
            <a:off x="340353" y="2359368"/>
            <a:ext cx="3655053" cy="4176713"/>
          </a:xfrm>
          <a:prstGeom prst="rect">
            <a:avLst/>
          </a:prstGeom>
        </p:spPr>
        <p:txBody>
          <a:bodyPr vert="horz" lIns="91440" tIns="45720" rIns="91440" bIns="45720" rtlCol="0">
            <a:norm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Font typeface="Wingdings" panose="05000000000000000000" pitchFamily="2" charset="2"/>
              <a:buNone/>
            </a:pPr>
            <a:r>
              <a:rPr lang="en-US" altLang="zh-CN" sz="2800" b="1" dirty="0">
                <a:solidFill>
                  <a:srgbClr val="FF0000"/>
                </a:solidFill>
                <a:cs typeface="Times New Roman" panose="02020603050405020304" pitchFamily="18" charset="0"/>
              </a:rPr>
              <a:t> </a:t>
            </a:r>
            <a:r>
              <a:rPr lang="en-US" altLang="zh-CN" sz="2800" b="1" dirty="0">
                <a:solidFill>
                  <a:srgbClr val="901452"/>
                </a:solidFill>
                <a:cs typeface="Times New Roman" panose="02020603050405020304" pitchFamily="18" charset="0"/>
              </a:rPr>
              <a:t>1</a:t>
            </a:r>
            <a:r>
              <a:rPr lang="zh-CN" altLang="en-US" sz="2800" b="1" dirty="0">
                <a:solidFill>
                  <a:srgbClr val="901452"/>
                </a:solidFill>
                <a:cs typeface="Times New Roman" panose="02020603050405020304" pitchFamily="18" charset="0"/>
              </a:rPr>
              <a:t>．齿厚偏差</a:t>
            </a:r>
            <a:r>
              <a:rPr lang="el-GR" altLang="zh-CN" sz="2800" b="1" dirty="0">
                <a:solidFill>
                  <a:srgbClr val="901452"/>
                </a:solidFill>
                <a:cs typeface="Times New Roman" panose="02020603050405020304" pitchFamily="18" charset="0"/>
              </a:rPr>
              <a:t>Δ</a:t>
            </a:r>
            <a:r>
              <a:rPr lang="el-GR" altLang="zh-CN" sz="2800" b="1" i="1" dirty="0">
                <a:solidFill>
                  <a:srgbClr val="901452"/>
                </a:solidFill>
                <a:cs typeface="Times New Roman" panose="02020603050405020304" pitchFamily="18" charset="0"/>
              </a:rPr>
              <a:t>E</a:t>
            </a:r>
            <a:r>
              <a:rPr lang="el-GR" altLang="zh-CN" sz="2800" b="1" baseline="-25000" dirty="0">
                <a:solidFill>
                  <a:srgbClr val="901452"/>
                </a:solidFill>
                <a:cs typeface="Times New Roman" panose="02020603050405020304" pitchFamily="18" charset="0"/>
              </a:rPr>
              <a:t>sn</a:t>
            </a:r>
            <a:endParaRPr lang="zh-CN" altLang="el-GR" sz="2800" b="1" dirty="0">
              <a:solidFill>
                <a:srgbClr val="901452"/>
              </a:solidFill>
              <a:cs typeface="Times New Roman" panose="02020603050405020304" pitchFamily="18" charset="0"/>
            </a:endParaRPr>
          </a:p>
          <a:p>
            <a:pPr>
              <a:lnSpc>
                <a:spcPct val="150000"/>
              </a:lnSpc>
              <a:buFont typeface="Wingdings" panose="05000000000000000000" pitchFamily="2" charset="2"/>
              <a:buNone/>
            </a:pPr>
            <a:r>
              <a:rPr lang="en-US" altLang="zh-CN" sz="2400" b="1"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对于直齿轮，</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E</a:t>
            </a:r>
            <a:r>
              <a:rPr lang="el-GR" altLang="zh-CN" sz="2400" b="1" baseline="-25000" dirty="0">
                <a:solidFill>
                  <a:srgbClr val="0B0201"/>
                </a:solidFill>
                <a:cs typeface="Times New Roman" panose="02020603050405020304" pitchFamily="18" charset="0"/>
              </a:rPr>
              <a:t>sn</a:t>
            </a:r>
            <a:r>
              <a:rPr lang="en-US" altLang="zh-CN" sz="2400" b="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是指在分度圆柱面上，实际齿厚与公称齿厚之差</a:t>
            </a:r>
            <a:r>
              <a:rPr lang="zh-CN" altLang="en-US" sz="2400" b="1" dirty="0">
                <a:solidFill>
                  <a:srgbClr val="0B0201"/>
                </a:solidFill>
              </a:rPr>
              <a:t>；对于斜齿轮，指法向实际齿厚与公称齿厚之差。</a:t>
            </a:r>
            <a:endParaRPr lang="en-US" altLang="zh-CN" sz="2400" b="1" dirty="0">
              <a:solidFill>
                <a:srgbClr val="0B0201"/>
              </a:solidFill>
            </a:endParaRPr>
          </a:p>
          <a:p>
            <a:pPr>
              <a:lnSpc>
                <a:spcPct val="150000"/>
              </a:lnSpc>
              <a:buFont typeface="Wingdings" panose="05000000000000000000" pitchFamily="2" charset="2"/>
              <a:buNone/>
            </a:pPr>
            <a:endParaRPr lang="en-US" altLang="zh-CN" b="1" dirty="0">
              <a:solidFill>
                <a:srgbClr val="0B0201"/>
              </a:solidFill>
            </a:endParaRPr>
          </a:p>
          <a:p>
            <a:pPr>
              <a:lnSpc>
                <a:spcPct val="150000"/>
              </a:lnSpc>
              <a:buFont typeface="Wingdings" panose="05000000000000000000" pitchFamily="2" charset="2"/>
              <a:buNone/>
            </a:pPr>
            <a:endParaRPr lang="en-US" altLang="zh-CN" sz="2400" b="1" dirty="0">
              <a:solidFill>
                <a:srgbClr val="0B0201"/>
              </a:solidFill>
            </a:endParaRPr>
          </a:p>
        </p:txBody>
      </p:sp>
      <p:sp>
        <p:nvSpPr>
          <p:cNvPr id="5" name="Rectangle 2">
            <a:extLst>
              <a:ext uri="{FF2B5EF4-FFF2-40B4-BE49-F238E27FC236}">
                <a16:creationId xmlns:a16="http://schemas.microsoft.com/office/drawing/2014/main" id="{D13D45C3-B141-42C0-B6F8-617618A20D07}"/>
              </a:ext>
            </a:extLst>
          </p:cNvPr>
          <p:cNvSpPr>
            <a:spLocks noGrp="1" noChangeArrowheads="1"/>
          </p:cNvSpPr>
          <p:nvPr>
            <p:ph type="title"/>
          </p:nvPr>
        </p:nvSpPr>
        <p:spPr>
          <a:xfrm>
            <a:off x="764345" y="184173"/>
            <a:ext cx="9048627"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§3 </a:t>
            </a:r>
            <a:r>
              <a:rPr kumimoji="1" lang="zh-CN" altLang="en-US" sz="2800" b="1" kern="0" dirty="0">
                <a:solidFill>
                  <a:schemeClr val="tx2"/>
                </a:solidFill>
              </a:rPr>
              <a:t>齿轮的强制性检测精度指标、侧隙指标及其检测</a:t>
            </a:r>
          </a:p>
        </p:txBody>
      </p:sp>
    </p:spTree>
    <p:extLst>
      <p:ext uri="{BB962C8B-B14F-4D97-AF65-F5344CB8AC3E}">
        <p14:creationId xmlns:p14="http://schemas.microsoft.com/office/powerpoint/2010/main" val="16320412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706" y="1082040"/>
            <a:ext cx="4925037" cy="577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B0A4361-705F-4CF5-AF48-A59BF51B8608}"/>
              </a:ext>
            </a:extLst>
          </p:cNvPr>
          <p:cNvSpPr txBox="1">
            <a:spLocks noChangeArrowheads="1"/>
          </p:cNvSpPr>
          <p:nvPr/>
        </p:nvSpPr>
        <p:spPr>
          <a:xfrm>
            <a:off x="463257" y="1881663"/>
            <a:ext cx="5913120" cy="4176713"/>
          </a:xfrm>
          <a:prstGeom prst="rect">
            <a:avLst/>
          </a:prstGeom>
        </p:spPr>
        <p:txBody>
          <a:bodyPr vert="horz" lIns="91440" tIns="45720" rIns="91440" bIns="45720" rtlCol="0">
            <a:norm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spcBef>
                <a:spcPts val="1800"/>
              </a:spcBef>
              <a:buFont typeface="Wingdings" panose="05000000000000000000" pitchFamily="2" charset="2"/>
              <a:buNone/>
            </a:pPr>
            <a:r>
              <a:rPr lang="zh-CN" altLang="en-US" sz="2400" b="1" dirty="0">
                <a:solidFill>
                  <a:srgbClr val="961B0E"/>
                </a:solidFill>
              </a:rPr>
              <a:t>直齿轮分度圆上的公称弦齿厚</a:t>
            </a:r>
            <a:r>
              <a:rPr lang="en-US" altLang="zh-CN" sz="2400" b="1" i="1" dirty="0" err="1">
                <a:solidFill>
                  <a:srgbClr val="961B0E"/>
                </a:solidFill>
              </a:rPr>
              <a:t>s</a:t>
            </a:r>
            <a:r>
              <a:rPr lang="en-US" altLang="zh-CN" sz="2400" b="1" baseline="-25000" dirty="0" err="1">
                <a:solidFill>
                  <a:srgbClr val="961B0E"/>
                </a:solidFill>
              </a:rPr>
              <a:t>nc</a:t>
            </a:r>
            <a:r>
              <a:rPr lang="zh-CN" altLang="en-US" sz="2400" b="1" dirty="0">
                <a:solidFill>
                  <a:srgbClr val="961B0E"/>
                </a:solidFill>
              </a:rPr>
              <a:t>与公称弦齿高</a:t>
            </a:r>
            <a:r>
              <a:rPr lang="en-US" altLang="zh-CN" sz="2400" b="1" i="1" dirty="0" err="1">
                <a:solidFill>
                  <a:srgbClr val="961B0E"/>
                </a:solidFill>
              </a:rPr>
              <a:t>h</a:t>
            </a:r>
            <a:r>
              <a:rPr lang="en-US" altLang="zh-CN" sz="2400" b="1" baseline="-25000" dirty="0" err="1">
                <a:solidFill>
                  <a:srgbClr val="961B0E"/>
                </a:solidFill>
              </a:rPr>
              <a:t>c</a:t>
            </a:r>
            <a:r>
              <a:rPr lang="zh-CN" altLang="en-US" sz="2400" b="1" dirty="0">
                <a:solidFill>
                  <a:srgbClr val="961B0E"/>
                </a:solidFill>
              </a:rPr>
              <a:t>的计算公式：</a:t>
            </a:r>
          </a:p>
          <a:p>
            <a:pPr>
              <a:lnSpc>
                <a:spcPct val="150000"/>
              </a:lnSpc>
              <a:spcBef>
                <a:spcPts val="1800"/>
              </a:spcBef>
              <a:buFont typeface="Wingdings" panose="05000000000000000000" pitchFamily="2" charset="2"/>
              <a:buNone/>
            </a:pPr>
            <a:r>
              <a:rPr lang="en-US" altLang="zh-CN" sz="2400" b="1" i="1" dirty="0">
                <a:solidFill>
                  <a:srgbClr val="0B0201"/>
                </a:solidFill>
              </a:rPr>
              <a:t>     </a:t>
            </a:r>
            <a:r>
              <a:rPr lang="en-US" altLang="zh-CN" sz="2400" b="1" i="1" dirty="0" err="1">
                <a:solidFill>
                  <a:srgbClr val="0B0201"/>
                </a:solidFill>
              </a:rPr>
              <a:t>s</a:t>
            </a:r>
            <a:r>
              <a:rPr lang="en-US" altLang="zh-CN" sz="2400" b="1" baseline="-25000" dirty="0" err="1">
                <a:solidFill>
                  <a:srgbClr val="0B0201"/>
                </a:solidFill>
              </a:rPr>
              <a:t>nc</a:t>
            </a:r>
            <a:r>
              <a:rPr lang="en-US" altLang="zh-CN" sz="2400" b="1" dirty="0">
                <a:solidFill>
                  <a:srgbClr val="0B0201"/>
                </a:solidFill>
              </a:rPr>
              <a:t>=</a:t>
            </a:r>
            <a:r>
              <a:rPr lang="en-US" altLang="zh-CN" sz="2400" b="1" i="1" dirty="0" err="1">
                <a:solidFill>
                  <a:srgbClr val="0B0201"/>
                </a:solidFill>
              </a:rPr>
              <a:t>mz</a:t>
            </a:r>
            <a:r>
              <a:rPr lang="en-US" altLang="zh-CN" sz="2400" b="1" i="1" dirty="0">
                <a:solidFill>
                  <a:srgbClr val="0B0201"/>
                </a:solidFill>
              </a:rPr>
              <a:t> </a:t>
            </a:r>
            <a:r>
              <a:rPr lang="en-US" altLang="zh-CN" sz="2400" b="1" dirty="0">
                <a:solidFill>
                  <a:srgbClr val="0B0201"/>
                </a:solidFill>
              </a:rPr>
              <a:t>sin</a:t>
            </a:r>
            <a:r>
              <a:rPr lang="el-GR" altLang="zh-CN" sz="2400" b="1" i="1" dirty="0">
                <a:solidFill>
                  <a:srgbClr val="0B0201"/>
                </a:solidFill>
                <a:cs typeface="Times New Roman" panose="02020603050405020304" pitchFamily="18" charset="0"/>
              </a:rPr>
              <a:t>δ</a:t>
            </a:r>
            <a:endParaRPr lang="en-US" altLang="zh-CN" sz="2400" b="1" i="1" dirty="0">
              <a:solidFill>
                <a:srgbClr val="0B0201"/>
              </a:solidFill>
              <a:cs typeface="Times New Roman" panose="02020603050405020304" pitchFamily="18" charset="0"/>
            </a:endParaRPr>
          </a:p>
          <a:p>
            <a:pPr>
              <a:lnSpc>
                <a:spcPct val="150000"/>
              </a:lnSpc>
              <a:spcBef>
                <a:spcPts val="1800"/>
              </a:spcBef>
              <a:buFont typeface="Wingdings" panose="05000000000000000000" pitchFamily="2" charset="2"/>
              <a:buNone/>
            </a:pPr>
            <a:r>
              <a:rPr lang="en-US" altLang="zh-CN" sz="2400" b="1" i="1" dirty="0">
                <a:solidFill>
                  <a:srgbClr val="0B0201"/>
                </a:solidFill>
                <a:cs typeface="Times New Roman" panose="02020603050405020304" pitchFamily="18" charset="0"/>
              </a:rPr>
              <a:t>     H </a:t>
            </a:r>
            <a:r>
              <a:rPr lang="en-US" altLang="zh-CN" sz="2400" b="1" baseline="-25000" dirty="0">
                <a:solidFill>
                  <a:srgbClr val="0B0201"/>
                </a:solidFill>
                <a:cs typeface="Times New Roman" panose="02020603050405020304" pitchFamily="18" charset="0"/>
              </a:rPr>
              <a:t>c</a:t>
            </a:r>
            <a:r>
              <a:rPr lang="en-US" altLang="zh-CN" sz="2400" b="1"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r</a:t>
            </a:r>
            <a:r>
              <a:rPr lang="en-US" altLang="zh-CN" sz="2400" b="1" baseline="-25000" dirty="0">
                <a:solidFill>
                  <a:srgbClr val="0B0201"/>
                </a:solidFill>
                <a:cs typeface="Times New Roman" panose="02020603050405020304" pitchFamily="18" charset="0"/>
              </a:rPr>
              <a:t>a</a:t>
            </a:r>
            <a:r>
              <a:rPr lang="zh-CN" altLang="en-US" sz="2400" b="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0.5</a:t>
            </a:r>
            <a:r>
              <a:rPr lang="en-US" altLang="zh-CN" sz="2400" b="1" i="1" dirty="0">
                <a:solidFill>
                  <a:srgbClr val="0B0201"/>
                </a:solidFill>
                <a:cs typeface="Times New Roman" panose="02020603050405020304" pitchFamily="18" charset="0"/>
              </a:rPr>
              <a:t>mz </a:t>
            </a:r>
            <a:r>
              <a:rPr lang="en-US" altLang="zh-CN" sz="2400" b="1" dirty="0">
                <a:solidFill>
                  <a:srgbClr val="0B0201"/>
                </a:solidFill>
                <a:cs typeface="Times New Roman" panose="02020603050405020304" pitchFamily="18" charset="0"/>
              </a:rPr>
              <a:t>cos</a:t>
            </a:r>
            <a:r>
              <a:rPr lang="el-GR" altLang="zh-CN" sz="2400" b="1" i="1" dirty="0">
                <a:solidFill>
                  <a:srgbClr val="0B0201"/>
                </a:solidFill>
                <a:cs typeface="Times New Roman" panose="02020603050405020304" pitchFamily="18" charset="0"/>
              </a:rPr>
              <a:t>δ</a:t>
            </a:r>
          </a:p>
          <a:p>
            <a:pPr>
              <a:lnSpc>
                <a:spcPct val="90000"/>
              </a:lnSpc>
              <a:buFont typeface="Wingdings" panose="05000000000000000000" pitchFamily="2" charset="2"/>
              <a:buNone/>
            </a:pPr>
            <a:endParaRPr lang="en-US" altLang="zh-CN" sz="2400" b="1" dirty="0">
              <a:solidFill>
                <a:srgbClr val="0B0201"/>
              </a:solidFill>
            </a:endParaRPr>
          </a:p>
          <a:p>
            <a:pPr>
              <a:lnSpc>
                <a:spcPct val="90000"/>
              </a:lnSpc>
              <a:buFont typeface="Wingdings" panose="05000000000000000000" pitchFamily="2" charset="2"/>
              <a:buNone/>
            </a:pPr>
            <a:endParaRPr lang="en-US" altLang="zh-CN" sz="2400" b="1" dirty="0">
              <a:solidFill>
                <a:srgbClr val="0B0201"/>
              </a:solidFill>
            </a:endParaRPr>
          </a:p>
          <a:p>
            <a:pPr>
              <a:lnSpc>
                <a:spcPct val="90000"/>
              </a:lnSpc>
              <a:buFont typeface="Wingdings" panose="05000000000000000000" pitchFamily="2" charset="2"/>
              <a:buNone/>
            </a:pPr>
            <a:endParaRPr lang="en-US" altLang="zh-CN" b="1" dirty="0">
              <a:solidFill>
                <a:srgbClr val="0B0201"/>
              </a:solidFill>
            </a:endParaRPr>
          </a:p>
          <a:p>
            <a:pPr>
              <a:lnSpc>
                <a:spcPct val="90000"/>
              </a:lnSpc>
              <a:buFont typeface="Wingdings" panose="05000000000000000000" pitchFamily="2" charset="2"/>
              <a:buNone/>
            </a:pPr>
            <a:endParaRPr lang="en-US" altLang="zh-CN" sz="2400" b="1" dirty="0">
              <a:solidFill>
                <a:srgbClr val="0B0201"/>
              </a:solidFill>
            </a:endParaRPr>
          </a:p>
        </p:txBody>
      </p:sp>
      <p:sp>
        <p:nvSpPr>
          <p:cNvPr id="7" name="Rectangle 2">
            <a:extLst>
              <a:ext uri="{FF2B5EF4-FFF2-40B4-BE49-F238E27FC236}">
                <a16:creationId xmlns:a16="http://schemas.microsoft.com/office/drawing/2014/main" id="{F4FD4EAD-9BD6-400C-B20B-2E0BFF37395D}"/>
              </a:ext>
            </a:extLst>
          </p:cNvPr>
          <p:cNvSpPr>
            <a:spLocks noGrp="1" noChangeArrowheads="1"/>
          </p:cNvSpPr>
          <p:nvPr>
            <p:ph type="title"/>
          </p:nvPr>
        </p:nvSpPr>
        <p:spPr>
          <a:xfrm>
            <a:off x="764345" y="184173"/>
            <a:ext cx="9048627"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§3 </a:t>
            </a:r>
            <a:r>
              <a:rPr kumimoji="1" lang="zh-CN" altLang="en-US" sz="2800" b="1" kern="0" dirty="0">
                <a:solidFill>
                  <a:schemeClr val="tx2"/>
                </a:solidFill>
              </a:rPr>
              <a:t>齿轮的强制性检测精度指标、侧隙指标及其检测</a:t>
            </a:r>
          </a:p>
        </p:txBody>
      </p:sp>
    </p:spTree>
    <p:extLst>
      <p:ext uri="{BB962C8B-B14F-4D97-AF65-F5344CB8AC3E}">
        <p14:creationId xmlns:p14="http://schemas.microsoft.com/office/powerpoint/2010/main" val="41992732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sz="half" idx="1"/>
          </p:nvPr>
        </p:nvSpPr>
        <p:spPr>
          <a:xfrm>
            <a:off x="751376" y="1110760"/>
            <a:ext cx="10099504" cy="5380037"/>
          </a:xfrm>
        </p:spPr>
        <p:txBody>
          <a:bodyPr>
            <a:normAutofit lnSpcReduction="10000"/>
          </a:bodyPr>
          <a:lstStyle/>
          <a:p>
            <a:pPr eaLnBrk="1" hangingPunct="1">
              <a:lnSpc>
                <a:spcPct val="130000"/>
              </a:lnSpc>
              <a:buFont typeface="Wingdings" panose="05000000000000000000" pitchFamily="2" charset="2"/>
              <a:buNone/>
            </a:pPr>
            <a:r>
              <a:rPr lang="zh-CN" altLang="en-US" b="1" dirty="0">
                <a:solidFill>
                  <a:srgbClr val="961B0E"/>
                </a:solidFill>
              </a:rPr>
              <a:t>小结：</a:t>
            </a:r>
            <a:endParaRPr lang="en-US" altLang="zh-CN" b="1" dirty="0">
              <a:solidFill>
                <a:srgbClr val="961B0E"/>
              </a:solidFill>
            </a:endParaRPr>
          </a:p>
          <a:p>
            <a:pPr eaLnBrk="1" hangingPunct="1">
              <a:lnSpc>
                <a:spcPct val="130000"/>
              </a:lnSpc>
              <a:buFont typeface="Wingdings" panose="05000000000000000000" pitchFamily="2" charset="2"/>
              <a:buNone/>
            </a:pPr>
            <a:r>
              <a:rPr lang="zh-CN" altLang="en-US" sz="2400" b="1" dirty="0">
                <a:solidFill>
                  <a:srgbClr val="0B0201"/>
                </a:solidFill>
              </a:rPr>
              <a:t>进行圆柱齿轮精度设计时，为了其三项精度和适当的侧隙需要，一般标注下列的公差和极限偏差：</a:t>
            </a:r>
            <a:endParaRPr lang="en-US" altLang="zh-CN" sz="2400" b="1" dirty="0">
              <a:solidFill>
                <a:srgbClr val="0B0201"/>
              </a:solidFill>
            </a:endParaRPr>
          </a:p>
          <a:p>
            <a:pPr eaLnBrk="1" hangingPunct="1">
              <a:lnSpc>
                <a:spcPct val="130000"/>
              </a:lnSpc>
              <a:buFont typeface="Wingdings" panose="05000000000000000000" pitchFamily="2" charset="2"/>
              <a:buNone/>
            </a:pPr>
            <a:endParaRPr lang="zh-CN" altLang="en-US" sz="1100" b="1" dirty="0">
              <a:solidFill>
                <a:srgbClr val="0B0201"/>
              </a:solidFill>
            </a:endParaRPr>
          </a:p>
          <a:p>
            <a:pPr eaLnBrk="1" hangingPunct="1">
              <a:lnSpc>
                <a:spcPct val="130000"/>
              </a:lnSpc>
              <a:buFont typeface="Wingdings" panose="05000000000000000000" pitchFamily="2" charset="2"/>
              <a:buNone/>
            </a:pPr>
            <a:r>
              <a:rPr lang="zh-CN" altLang="en-US" sz="2400" b="1" dirty="0">
                <a:solidFill>
                  <a:srgbClr val="961B0E"/>
                </a:solidFill>
              </a:rPr>
              <a:t>● </a:t>
            </a:r>
            <a:r>
              <a:rPr lang="zh-CN" altLang="en-US" sz="2400" b="1" dirty="0">
                <a:solidFill>
                  <a:srgbClr val="0B0201"/>
                </a:solidFill>
              </a:rPr>
              <a:t>齿轮齿距累积总偏差</a:t>
            </a:r>
            <a:r>
              <a:rPr lang="el-GR" altLang="zh-CN" sz="2400" b="1" dirty="0">
                <a:solidFill>
                  <a:srgbClr val="0B0201"/>
                </a:solidFill>
                <a:cs typeface="Times New Roman" panose="02020603050405020304" pitchFamily="18" charset="0"/>
              </a:rPr>
              <a:t>Δ </a:t>
            </a:r>
            <a:r>
              <a:rPr lang="en-US" altLang="zh-CN" sz="2400" b="1" i="1" dirty="0">
                <a:solidFill>
                  <a:srgbClr val="0B0201"/>
                </a:solidFill>
              </a:rPr>
              <a:t>F</a:t>
            </a:r>
            <a:r>
              <a:rPr lang="en-US" altLang="zh-CN" sz="2400" b="1" baseline="-25000" dirty="0">
                <a:solidFill>
                  <a:srgbClr val="0B0201"/>
                </a:solidFill>
              </a:rPr>
              <a:t>P</a:t>
            </a:r>
            <a:r>
              <a:rPr lang="zh-CN" altLang="en-US" sz="2400" b="1" dirty="0">
                <a:solidFill>
                  <a:srgbClr val="0B0201"/>
                </a:solidFill>
              </a:rPr>
              <a:t>的允许值</a:t>
            </a:r>
            <a:r>
              <a:rPr lang="en-US" altLang="zh-CN" sz="2400" b="1" i="1" dirty="0">
                <a:solidFill>
                  <a:srgbClr val="0B0201"/>
                </a:solidFill>
              </a:rPr>
              <a:t>F</a:t>
            </a:r>
            <a:r>
              <a:rPr lang="en-US" altLang="zh-CN" sz="2400" b="1" baseline="-25000" dirty="0">
                <a:solidFill>
                  <a:srgbClr val="0B0201"/>
                </a:solidFill>
              </a:rPr>
              <a:t>P</a:t>
            </a:r>
            <a:endParaRPr lang="en-US" altLang="zh-CN" sz="2400" b="1" dirty="0">
              <a:solidFill>
                <a:srgbClr val="0B0201"/>
              </a:solidFill>
            </a:endParaRPr>
          </a:p>
          <a:p>
            <a:pPr eaLnBrk="1" hangingPunct="1">
              <a:lnSpc>
                <a:spcPct val="130000"/>
              </a:lnSpc>
              <a:buFont typeface="Wingdings" panose="05000000000000000000" pitchFamily="2" charset="2"/>
              <a:buNone/>
            </a:pPr>
            <a:r>
              <a:rPr lang="en-US" altLang="zh-CN" sz="2400" b="1" dirty="0">
                <a:solidFill>
                  <a:srgbClr val="961B0E"/>
                </a:solidFill>
              </a:rPr>
              <a:t>● </a:t>
            </a:r>
            <a:r>
              <a:rPr lang="zh-CN" altLang="en-US" sz="2400" b="1" dirty="0">
                <a:solidFill>
                  <a:srgbClr val="0B0201"/>
                </a:solidFill>
              </a:rPr>
              <a:t>齿轮单个齿距偏差</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n-US" altLang="zh-CN" sz="2400" b="1" baseline="-25000" dirty="0">
                <a:solidFill>
                  <a:srgbClr val="0B0201"/>
                </a:solidFill>
              </a:rPr>
              <a:t>Pt</a:t>
            </a:r>
            <a:r>
              <a:rPr lang="zh-CN" altLang="en-US" sz="2400" b="1" dirty="0">
                <a:solidFill>
                  <a:srgbClr val="0B0201"/>
                </a:solidFill>
              </a:rPr>
              <a:t>的允许值（极限偏差）</a:t>
            </a:r>
            <a:r>
              <a:rPr lang="en-US" altLang="zh-CN" sz="2400" b="1" dirty="0">
                <a:solidFill>
                  <a:srgbClr val="0B0201"/>
                </a:solidFill>
                <a:cs typeface="Times New Roman" panose="02020603050405020304" pitchFamily="18" charset="0"/>
              </a:rPr>
              <a:t>±</a:t>
            </a:r>
            <a:r>
              <a:rPr lang="en-US" altLang="zh-CN" sz="2400" b="1" i="1" dirty="0" err="1">
                <a:solidFill>
                  <a:srgbClr val="0B0201"/>
                </a:solidFill>
                <a:cs typeface="Times New Roman" panose="02020603050405020304" pitchFamily="18" charset="0"/>
              </a:rPr>
              <a:t>f</a:t>
            </a:r>
            <a:r>
              <a:rPr lang="en-US" altLang="zh-CN" sz="2400" b="1" baseline="-25000" dirty="0" err="1">
                <a:solidFill>
                  <a:srgbClr val="0B0201"/>
                </a:solidFill>
              </a:rPr>
              <a:t>Pt</a:t>
            </a:r>
            <a:endParaRPr lang="en-US" altLang="zh-CN" sz="2400" b="1" baseline="-25000" dirty="0">
              <a:solidFill>
                <a:srgbClr val="0B0201"/>
              </a:solidFill>
            </a:endParaRPr>
          </a:p>
          <a:p>
            <a:pPr eaLnBrk="1" hangingPunct="1">
              <a:lnSpc>
                <a:spcPct val="130000"/>
              </a:lnSpc>
              <a:buFont typeface="Wingdings" panose="05000000000000000000" pitchFamily="2" charset="2"/>
              <a:buNone/>
            </a:pPr>
            <a:r>
              <a:rPr lang="en-US" altLang="zh-CN" sz="2400" b="1" dirty="0">
                <a:solidFill>
                  <a:srgbClr val="961B0E"/>
                </a:solidFill>
              </a:rPr>
              <a:t>● </a:t>
            </a:r>
            <a:r>
              <a:rPr lang="zh-CN" altLang="en-US" sz="2400" b="1" dirty="0">
                <a:solidFill>
                  <a:srgbClr val="0B0201"/>
                </a:solidFill>
              </a:rPr>
              <a:t>齿轮齿廓总偏差</a:t>
            </a:r>
            <a:r>
              <a:rPr lang="el-GR" altLang="zh-CN" sz="2400" b="1" dirty="0">
                <a:solidFill>
                  <a:srgbClr val="0B0201"/>
                </a:solidFill>
                <a:cs typeface="Times New Roman" panose="02020603050405020304" pitchFamily="18" charset="0"/>
              </a:rPr>
              <a:t>Δ</a:t>
            </a:r>
            <a:r>
              <a:rPr lang="en-US" altLang="zh-CN" sz="2400" b="1" i="1" dirty="0">
                <a:solidFill>
                  <a:srgbClr val="0B0201"/>
                </a:solidFill>
              </a:rPr>
              <a:t>F</a:t>
            </a:r>
            <a:r>
              <a:rPr lang="el-GR" altLang="zh-CN" sz="2400" b="1" baseline="-25000" dirty="0">
                <a:solidFill>
                  <a:srgbClr val="0B0201"/>
                </a:solidFill>
                <a:cs typeface="Times New Roman" panose="02020603050405020304" pitchFamily="18" charset="0"/>
              </a:rPr>
              <a:t>α</a:t>
            </a:r>
            <a:r>
              <a:rPr lang="zh-CN" altLang="en-US" sz="2400" b="1" dirty="0">
                <a:solidFill>
                  <a:srgbClr val="0B0201"/>
                </a:solidFill>
              </a:rPr>
              <a:t>的允许值</a:t>
            </a:r>
            <a:r>
              <a:rPr lang="en-US" altLang="zh-CN" sz="2400" b="1" i="1" dirty="0">
                <a:solidFill>
                  <a:srgbClr val="0B0201"/>
                </a:solidFill>
              </a:rPr>
              <a:t>F</a:t>
            </a:r>
            <a:r>
              <a:rPr lang="el-GR" altLang="zh-CN" sz="2400" b="1" baseline="-25000" dirty="0">
                <a:solidFill>
                  <a:srgbClr val="0B0201"/>
                </a:solidFill>
                <a:cs typeface="Times New Roman" panose="02020603050405020304" pitchFamily="18" charset="0"/>
              </a:rPr>
              <a:t>α</a:t>
            </a:r>
            <a:endParaRPr lang="en-US" altLang="zh-CN" sz="2400" b="1" dirty="0">
              <a:solidFill>
                <a:srgbClr val="0B0201"/>
              </a:solidFill>
            </a:endParaRPr>
          </a:p>
          <a:p>
            <a:pPr eaLnBrk="1" hangingPunct="1">
              <a:lnSpc>
                <a:spcPct val="130000"/>
              </a:lnSpc>
              <a:buFont typeface="Wingdings" panose="05000000000000000000" pitchFamily="2" charset="2"/>
              <a:buNone/>
            </a:pPr>
            <a:r>
              <a:rPr lang="en-US" altLang="zh-CN" sz="2400" b="1" dirty="0">
                <a:solidFill>
                  <a:srgbClr val="961B0E"/>
                </a:solidFill>
              </a:rPr>
              <a:t>● </a:t>
            </a:r>
            <a:r>
              <a:rPr lang="zh-CN" altLang="en-US" sz="2400" b="1" dirty="0">
                <a:solidFill>
                  <a:srgbClr val="0B0201"/>
                </a:solidFill>
              </a:rPr>
              <a:t>齿轮螺旋旋线总偏差</a:t>
            </a:r>
            <a:r>
              <a:rPr lang="el-GR" altLang="zh-CN" sz="2400" b="1" dirty="0">
                <a:solidFill>
                  <a:srgbClr val="0B0201"/>
                </a:solidFill>
                <a:cs typeface="Times New Roman" panose="02020603050405020304" pitchFamily="18" charset="0"/>
              </a:rPr>
              <a:t>Δ</a:t>
            </a:r>
            <a:r>
              <a:rPr lang="en-US" altLang="zh-CN" sz="2400" b="1" i="1" dirty="0">
                <a:solidFill>
                  <a:srgbClr val="0B0201"/>
                </a:solidFill>
              </a:rPr>
              <a:t>F</a:t>
            </a:r>
            <a:r>
              <a:rPr lang="el-GR" altLang="zh-CN" sz="2400" b="1" baseline="-25000" dirty="0">
                <a:solidFill>
                  <a:srgbClr val="0B0201"/>
                </a:solidFill>
                <a:cs typeface="Times New Roman" panose="02020603050405020304" pitchFamily="18" charset="0"/>
              </a:rPr>
              <a:t>β</a:t>
            </a:r>
            <a:r>
              <a:rPr lang="zh-CN" altLang="en-US" sz="2400" b="1" dirty="0">
                <a:solidFill>
                  <a:srgbClr val="0B0201"/>
                </a:solidFill>
              </a:rPr>
              <a:t>的允许值</a:t>
            </a:r>
            <a:r>
              <a:rPr lang="en-US" altLang="zh-CN" sz="2400" b="1" i="1" dirty="0">
                <a:solidFill>
                  <a:srgbClr val="0B0201"/>
                </a:solidFill>
              </a:rPr>
              <a:t>F</a:t>
            </a:r>
            <a:r>
              <a:rPr lang="el-GR" altLang="zh-CN" sz="2400" b="1" baseline="-25000" dirty="0">
                <a:solidFill>
                  <a:srgbClr val="0B0201"/>
                </a:solidFill>
                <a:cs typeface="Times New Roman" panose="02020603050405020304" pitchFamily="18" charset="0"/>
              </a:rPr>
              <a:t>β</a:t>
            </a:r>
            <a:endParaRPr lang="en-US" altLang="zh-CN" sz="2400" b="1" dirty="0">
              <a:solidFill>
                <a:srgbClr val="0B0201"/>
              </a:solidFill>
            </a:endParaRPr>
          </a:p>
          <a:p>
            <a:pPr eaLnBrk="1" hangingPunct="1">
              <a:lnSpc>
                <a:spcPct val="130000"/>
              </a:lnSpc>
              <a:buFont typeface="Wingdings" panose="05000000000000000000" pitchFamily="2" charset="2"/>
              <a:buNone/>
            </a:pPr>
            <a:r>
              <a:rPr lang="en-US" altLang="zh-CN" sz="2400" b="1" dirty="0">
                <a:solidFill>
                  <a:srgbClr val="961B0E"/>
                </a:solidFill>
              </a:rPr>
              <a:t>● </a:t>
            </a:r>
            <a:r>
              <a:rPr lang="zh-CN" altLang="en-US" sz="2400" b="1" dirty="0">
                <a:solidFill>
                  <a:srgbClr val="0B0201"/>
                </a:solidFill>
              </a:rPr>
              <a:t>齿轮跨齿数</a:t>
            </a:r>
            <a:r>
              <a:rPr lang="en-US" altLang="zh-CN" sz="2400" b="1" i="1" dirty="0">
                <a:solidFill>
                  <a:srgbClr val="0B0201"/>
                </a:solidFill>
              </a:rPr>
              <a:t>k </a:t>
            </a:r>
            <a:r>
              <a:rPr lang="zh-CN" altLang="en-US" sz="2400" b="1" i="1" dirty="0">
                <a:solidFill>
                  <a:srgbClr val="0B0201"/>
                </a:solidFill>
              </a:rPr>
              <a:t>，</a:t>
            </a:r>
            <a:r>
              <a:rPr lang="zh-CN" altLang="en-US" sz="2400" b="1" dirty="0">
                <a:solidFill>
                  <a:srgbClr val="0B0201"/>
                </a:solidFill>
              </a:rPr>
              <a:t>公称公法线长度及其上、下偏差</a:t>
            </a:r>
            <a:endParaRPr lang="el-GR" altLang="zh-CN" sz="2000" b="1" baseline="-25000" dirty="0">
              <a:solidFill>
                <a:srgbClr val="0B0201"/>
              </a:solidFill>
              <a:cs typeface="Times New Roman" panose="02020603050405020304" pitchFamily="18" charset="0"/>
            </a:endParaRPr>
          </a:p>
          <a:p>
            <a:pPr eaLnBrk="1" hangingPunct="1">
              <a:lnSpc>
                <a:spcPct val="130000"/>
              </a:lnSpc>
              <a:buFont typeface="Wingdings" panose="05000000000000000000" pitchFamily="2" charset="2"/>
              <a:buNone/>
            </a:pPr>
            <a:r>
              <a:rPr lang="en-US" altLang="zh-CN" sz="2400" b="1" dirty="0">
                <a:solidFill>
                  <a:srgbClr val="961B0E"/>
                </a:solidFill>
              </a:rPr>
              <a:t>● </a:t>
            </a:r>
            <a:r>
              <a:rPr lang="zh-CN" altLang="en-US" sz="2400" b="1" dirty="0">
                <a:solidFill>
                  <a:srgbClr val="0B0201"/>
                </a:solidFill>
              </a:rPr>
              <a:t>齿轮公称弦齿高</a:t>
            </a:r>
            <a:r>
              <a:rPr lang="en-US" altLang="zh-CN" sz="2400" b="1" i="1" dirty="0" err="1">
                <a:solidFill>
                  <a:srgbClr val="0B0201"/>
                </a:solidFill>
              </a:rPr>
              <a:t>h</a:t>
            </a:r>
            <a:r>
              <a:rPr lang="en-US" altLang="zh-CN" sz="2400" b="1" baseline="-25000" dirty="0" err="1">
                <a:solidFill>
                  <a:srgbClr val="0B0201"/>
                </a:solidFill>
              </a:rPr>
              <a:t>c</a:t>
            </a:r>
            <a:r>
              <a:rPr lang="zh-CN" altLang="en-US" sz="2400" b="1" dirty="0">
                <a:solidFill>
                  <a:srgbClr val="0B0201"/>
                </a:solidFill>
              </a:rPr>
              <a:t>和公称弦齿厚</a:t>
            </a:r>
            <a:r>
              <a:rPr lang="en-US" altLang="zh-CN" sz="2400" b="1" i="1" dirty="0" err="1">
                <a:solidFill>
                  <a:srgbClr val="0B0201"/>
                </a:solidFill>
              </a:rPr>
              <a:t>s</a:t>
            </a:r>
            <a:r>
              <a:rPr lang="en-US" altLang="zh-CN" sz="2400" b="1" baseline="-25000" dirty="0" err="1">
                <a:solidFill>
                  <a:srgbClr val="0B0201"/>
                </a:solidFill>
              </a:rPr>
              <a:t>nc</a:t>
            </a:r>
            <a:r>
              <a:rPr lang="zh-CN" altLang="en-US" sz="2400" b="1" dirty="0">
                <a:solidFill>
                  <a:srgbClr val="0B0201"/>
                </a:solidFill>
              </a:rPr>
              <a:t>及其上、下偏差</a:t>
            </a:r>
          </a:p>
        </p:txBody>
      </p:sp>
      <p:graphicFrame>
        <p:nvGraphicFramePr>
          <p:cNvPr id="1026" name="Object 8"/>
          <p:cNvGraphicFramePr>
            <a:graphicFrameLocks noGrp="1" noChangeAspect="1"/>
          </p:cNvGraphicFramePr>
          <p:nvPr>
            <p:ph sz="quarter" idx="2"/>
            <p:extLst>
              <p:ext uri="{D42A27DB-BD31-4B8C-83A1-F6EECF244321}">
                <p14:modId xmlns:p14="http://schemas.microsoft.com/office/powerpoint/2010/main" val="3899474924"/>
              </p:ext>
            </p:extLst>
          </p:nvPr>
        </p:nvGraphicFramePr>
        <p:xfrm>
          <a:off x="7727510" y="4916977"/>
          <a:ext cx="1079500" cy="830263"/>
        </p:xfrm>
        <a:graphic>
          <a:graphicData uri="http://schemas.openxmlformats.org/presentationml/2006/ole">
            <mc:AlternateContent xmlns:mc="http://schemas.openxmlformats.org/markup-compatibility/2006">
              <mc:Choice xmlns:v="urn:schemas-microsoft-com:vml" Requires="v">
                <p:oleObj name="公式" r:id="rId2" imgW="330120" imgH="253800" progId="Equation.3">
                  <p:embed/>
                </p:oleObj>
              </mc:Choice>
              <mc:Fallback>
                <p:oleObj name="公式" r:id="rId2" imgW="330120" imgH="253800" progId="Equation.3">
                  <p:embed/>
                  <p:pic>
                    <p:nvPicPr>
                      <p:cNvPr id="102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510" y="4916977"/>
                        <a:ext cx="107950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14"/>
          <p:cNvGraphicFramePr>
            <a:graphicFrameLocks noGrp="1" noChangeAspect="1"/>
          </p:cNvGraphicFramePr>
          <p:nvPr>
            <p:ph sz="quarter" idx="3"/>
            <p:extLst>
              <p:ext uri="{D42A27DB-BD31-4B8C-83A1-F6EECF244321}">
                <p14:modId xmlns:p14="http://schemas.microsoft.com/office/powerpoint/2010/main" val="229004821"/>
              </p:ext>
            </p:extLst>
          </p:nvPr>
        </p:nvGraphicFramePr>
        <p:xfrm>
          <a:off x="8209316" y="5747240"/>
          <a:ext cx="1195388" cy="876300"/>
        </p:xfrm>
        <a:graphic>
          <a:graphicData uri="http://schemas.openxmlformats.org/presentationml/2006/ole">
            <mc:AlternateContent xmlns:mc="http://schemas.openxmlformats.org/markup-compatibility/2006">
              <mc:Choice xmlns:v="urn:schemas-microsoft-com:vml" Requires="v">
                <p:oleObj name="公式" r:id="rId4" imgW="380880" imgH="279360" progId="Equation.3">
                  <p:embed/>
                </p:oleObj>
              </mc:Choice>
              <mc:Fallback>
                <p:oleObj name="公式" r:id="rId4" imgW="380880" imgH="279360" progId="Equation.3">
                  <p:embed/>
                  <p:pic>
                    <p:nvPicPr>
                      <p:cNvPr id="1027"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9316" y="5747240"/>
                        <a:ext cx="1195388"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a:extLst>
              <a:ext uri="{FF2B5EF4-FFF2-40B4-BE49-F238E27FC236}">
                <a16:creationId xmlns:a16="http://schemas.microsoft.com/office/drawing/2014/main" id="{D5DDF121-C048-420A-8189-91FD6F16B464}"/>
              </a:ext>
            </a:extLst>
          </p:cNvPr>
          <p:cNvSpPr>
            <a:spLocks noGrp="1" noChangeArrowheads="1"/>
          </p:cNvSpPr>
          <p:nvPr>
            <p:ph type="title"/>
          </p:nvPr>
        </p:nvSpPr>
        <p:spPr>
          <a:xfrm>
            <a:off x="764345" y="184173"/>
            <a:ext cx="9048627"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§3 </a:t>
            </a:r>
            <a:r>
              <a:rPr kumimoji="1" lang="zh-CN" altLang="en-US" sz="2800" b="1" kern="0" dirty="0">
                <a:solidFill>
                  <a:schemeClr val="tx2"/>
                </a:solidFill>
              </a:rPr>
              <a:t>齿轮的强制性检测精度指标、侧隙指标及其检测</a:t>
            </a:r>
          </a:p>
        </p:txBody>
      </p:sp>
    </p:spTree>
    <p:extLst>
      <p:ext uri="{BB962C8B-B14F-4D97-AF65-F5344CB8AC3E}">
        <p14:creationId xmlns:p14="http://schemas.microsoft.com/office/powerpoint/2010/main" val="44911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Text Box 8"/>
          <p:cNvSpPr txBox="1">
            <a:spLocks noChangeArrowheads="1"/>
          </p:cNvSpPr>
          <p:nvPr/>
        </p:nvSpPr>
        <p:spPr bwMode="auto">
          <a:xfrm>
            <a:off x="183662" y="1002405"/>
            <a:ext cx="80375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C00000"/>
                </a:solidFill>
                <a:sym typeface="Wingdings" panose="05000000000000000000" pitchFamily="2" charset="2"/>
              </a:rPr>
              <a:t>一、</a:t>
            </a:r>
            <a:r>
              <a:rPr lang="zh-CN" altLang="en-US" sz="3200" b="1" dirty="0">
                <a:solidFill>
                  <a:srgbClr val="C00000"/>
                </a:solidFill>
              </a:rPr>
              <a:t>轴承</a:t>
            </a:r>
            <a:r>
              <a:rPr lang="zh-CN" altLang="en-US" sz="3200" b="1" dirty="0">
                <a:solidFill>
                  <a:srgbClr val="C00000"/>
                </a:solidFill>
                <a:sym typeface="Wingdings" panose="05000000000000000000" pitchFamily="2" charset="2"/>
              </a:rPr>
              <a:t>套圈相对于负荷方向的运转状态</a:t>
            </a:r>
          </a:p>
        </p:txBody>
      </p:sp>
      <p:sp>
        <p:nvSpPr>
          <p:cNvPr id="9225" name="Text Box 9"/>
          <p:cNvSpPr txBox="1">
            <a:spLocks noChangeArrowheads="1"/>
          </p:cNvSpPr>
          <p:nvPr/>
        </p:nvSpPr>
        <p:spPr bwMode="auto">
          <a:xfrm>
            <a:off x="642643" y="1801397"/>
            <a:ext cx="11044951"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b="1" dirty="0">
                <a:latin typeface="宋体" panose="02010600030101010101" pitchFamily="2" charset="-122"/>
              </a:rPr>
              <a:t>负荷类型</a:t>
            </a:r>
            <a:r>
              <a:rPr lang="zh-CN" altLang="en-US" dirty="0">
                <a:latin typeface="宋体" panose="02010600030101010101" pitchFamily="2" charset="-122"/>
              </a:rPr>
              <a:t>:根据作用于轴承的合成径向负荷对套圈相对旋转的情况，可将套圈承受的负荷分为定向负荷、旋转负荷以及摆动负荷</a:t>
            </a:r>
            <a:r>
              <a:rPr lang="en-US" altLang="zh-CN" dirty="0">
                <a:latin typeface="宋体" panose="02010600030101010101" pitchFamily="2" charset="-122"/>
              </a:rPr>
              <a:t>:</a:t>
            </a:r>
            <a:endParaRPr lang="zh-CN" altLang="en-US" dirty="0"/>
          </a:p>
        </p:txBody>
      </p:sp>
      <p:sp>
        <p:nvSpPr>
          <p:cNvPr id="12314" name="Text Box 20"/>
          <p:cNvSpPr txBox="1">
            <a:spLocks noChangeArrowheads="1"/>
          </p:cNvSpPr>
          <p:nvPr/>
        </p:nvSpPr>
        <p:spPr bwMode="auto">
          <a:xfrm>
            <a:off x="1132208" y="6106248"/>
            <a:ext cx="18288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40000"/>
              </a:lnSpc>
            </a:pPr>
            <a:r>
              <a:rPr lang="zh-CN" altLang="en-US" sz="1600" dirty="0"/>
              <a:t>内圈：旋转负荷</a:t>
            </a:r>
          </a:p>
          <a:p>
            <a:pPr algn="l" eaLnBrk="1" hangingPunct="1"/>
            <a:r>
              <a:rPr lang="zh-CN" altLang="en-US" sz="1600" dirty="0"/>
              <a:t>外圈：定向负荷</a:t>
            </a:r>
          </a:p>
        </p:txBody>
      </p:sp>
      <p:sp>
        <p:nvSpPr>
          <p:cNvPr id="12315" name="Text Box 21"/>
          <p:cNvSpPr txBox="1">
            <a:spLocks noChangeArrowheads="1"/>
          </p:cNvSpPr>
          <p:nvPr/>
        </p:nvSpPr>
        <p:spPr bwMode="auto">
          <a:xfrm>
            <a:off x="3746019" y="5958516"/>
            <a:ext cx="1752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1600" dirty="0"/>
              <a:t>内圈：定向负荷</a:t>
            </a:r>
          </a:p>
          <a:p>
            <a:pPr algn="l" eaLnBrk="1" hangingPunct="1"/>
            <a:r>
              <a:rPr lang="zh-CN" altLang="en-US" sz="1600" dirty="0"/>
              <a:t>外圈：旋转负荷</a:t>
            </a:r>
          </a:p>
        </p:txBody>
      </p:sp>
      <p:sp>
        <p:nvSpPr>
          <p:cNvPr id="12316" name="Text Box 22"/>
          <p:cNvSpPr txBox="1">
            <a:spLocks noChangeArrowheads="1"/>
          </p:cNvSpPr>
          <p:nvPr/>
        </p:nvSpPr>
        <p:spPr bwMode="auto">
          <a:xfrm>
            <a:off x="6862631" y="5958514"/>
            <a:ext cx="182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1600" dirty="0"/>
              <a:t>内圈：旋转负荷</a:t>
            </a:r>
          </a:p>
          <a:p>
            <a:pPr algn="l" eaLnBrk="1" hangingPunct="1"/>
            <a:r>
              <a:rPr lang="zh-CN" altLang="en-US" sz="1600" dirty="0"/>
              <a:t>外圈：摆动负荷</a:t>
            </a:r>
          </a:p>
        </p:txBody>
      </p:sp>
      <p:sp>
        <p:nvSpPr>
          <p:cNvPr id="12317" name="Text Box 23"/>
          <p:cNvSpPr txBox="1">
            <a:spLocks noChangeArrowheads="1"/>
          </p:cNvSpPr>
          <p:nvPr/>
        </p:nvSpPr>
        <p:spPr bwMode="auto">
          <a:xfrm>
            <a:off x="9226388" y="5958515"/>
            <a:ext cx="182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1600" dirty="0"/>
              <a:t>内圈：摆动负荷</a:t>
            </a:r>
          </a:p>
          <a:p>
            <a:pPr algn="l" eaLnBrk="1" hangingPunct="1"/>
            <a:r>
              <a:rPr lang="zh-CN" altLang="en-US" sz="1600" dirty="0"/>
              <a:t>外圈：旋转负荷</a:t>
            </a:r>
          </a:p>
        </p:txBody>
      </p:sp>
      <p:grpSp>
        <p:nvGrpSpPr>
          <p:cNvPr id="12318" name="Group 43"/>
          <p:cNvGrpSpPr>
            <a:grpSpLocks/>
          </p:cNvGrpSpPr>
          <p:nvPr/>
        </p:nvGrpSpPr>
        <p:grpSpPr bwMode="auto">
          <a:xfrm>
            <a:off x="903514" y="3459245"/>
            <a:ext cx="4595105" cy="2320982"/>
            <a:chOff x="1248" y="240"/>
            <a:chExt cx="3552" cy="1820"/>
          </a:xfrm>
        </p:grpSpPr>
        <p:pic>
          <p:nvPicPr>
            <p:cNvPr id="12334"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8" y="240"/>
              <a:ext cx="3552" cy="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5" name="Group 45"/>
            <p:cNvGrpSpPr>
              <a:grpSpLocks/>
            </p:cNvGrpSpPr>
            <p:nvPr/>
          </p:nvGrpSpPr>
          <p:grpSpPr bwMode="auto">
            <a:xfrm>
              <a:off x="2064" y="1104"/>
              <a:ext cx="48" cy="576"/>
              <a:chOff x="2064" y="1104"/>
              <a:chExt cx="48" cy="576"/>
            </a:xfrm>
          </p:grpSpPr>
          <p:sp>
            <p:nvSpPr>
              <p:cNvPr id="12339" name="Line 46"/>
              <p:cNvSpPr>
                <a:spLocks noChangeShapeType="1"/>
              </p:cNvSpPr>
              <p:nvPr/>
            </p:nvSpPr>
            <p:spPr bwMode="auto">
              <a:xfrm>
                <a:off x="2112" y="1104"/>
                <a:ext cx="0" cy="52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40" name="Line 47"/>
              <p:cNvSpPr>
                <a:spLocks noChangeShapeType="1"/>
              </p:cNvSpPr>
              <p:nvPr/>
            </p:nvSpPr>
            <p:spPr bwMode="auto">
              <a:xfrm>
                <a:off x="2064" y="1104"/>
                <a:ext cx="0" cy="576"/>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336" name="Group 48"/>
            <p:cNvGrpSpPr>
              <a:grpSpLocks/>
            </p:cNvGrpSpPr>
            <p:nvPr/>
          </p:nvGrpSpPr>
          <p:grpSpPr bwMode="auto">
            <a:xfrm>
              <a:off x="3888" y="1104"/>
              <a:ext cx="48" cy="576"/>
              <a:chOff x="3888" y="1104"/>
              <a:chExt cx="48" cy="576"/>
            </a:xfrm>
          </p:grpSpPr>
          <p:sp>
            <p:nvSpPr>
              <p:cNvPr id="12337" name="Line 49"/>
              <p:cNvSpPr>
                <a:spLocks noChangeShapeType="1"/>
              </p:cNvSpPr>
              <p:nvPr/>
            </p:nvSpPr>
            <p:spPr bwMode="auto">
              <a:xfrm>
                <a:off x="3888" y="1104"/>
                <a:ext cx="0" cy="52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8" name="Line 50"/>
              <p:cNvSpPr>
                <a:spLocks noChangeShapeType="1"/>
              </p:cNvSpPr>
              <p:nvPr/>
            </p:nvSpPr>
            <p:spPr bwMode="auto">
              <a:xfrm>
                <a:off x="3936" y="1104"/>
                <a:ext cx="0" cy="576"/>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2319" name="Group 51"/>
          <p:cNvGrpSpPr>
            <a:grpSpLocks/>
          </p:cNvGrpSpPr>
          <p:nvPr/>
        </p:nvGrpSpPr>
        <p:grpSpPr bwMode="auto">
          <a:xfrm>
            <a:off x="6335486" y="3043272"/>
            <a:ext cx="4953000" cy="2541250"/>
            <a:chOff x="1152" y="1920"/>
            <a:chExt cx="3216" cy="1680"/>
          </a:xfrm>
        </p:grpSpPr>
        <p:grpSp>
          <p:nvGrpSpPr>
            <p:cNvPr id="12320" name="Group 52"/>
            <p:cNvGrpSpPr>
              <a:grpSpLocks/>
            </p:cNvGrpSpPr>
            <p:nvPr/>
          </p:nvGrpSpPr>
          <p:grpSpPr bwMode="auto">
            <a:xfrm>
              <a:off x="1152" y="1920"/>
              <a:ext cx="3216" cy="1680"/>
              <a:chOff x="1152" y="1920"/>
              <a:chExt cx="2352" cy="1333"/>
            </a:xfrm>
          </p:grpSpPr>
          <p:pic>
            <p:nvPicPr>
              <p:cNvPr id="12327" name="Picture 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2" y="1920"/>
                <a:ext cx="2352" cy="1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28" name="Group 54"/>
              <p:cNvGrpSpPr>
                <a:grpSpLocks/>
              </p:cNvGrpSpPr>
              <p:nvPr/>
            </p:nvGrpSpPr>
            <p:grpSpPr bwMode="auto">
              <a:xfrm>
                <a:off x="1728" y="2698"/>
                <a:ext cx="31" cy="374"/>
                <a:chOff x="2064" y="1104"/>
                <a:chExt cx="48" cy="576"/>
              </a:xfrm>
            </p:grpSpPr>
            <p:sp>
              <p:nvSpPr>
                <p:cNvPr id="12332" name="Line 55"/>
                <p:cNvSpPr>
                  <a:spLocks noChangeShapeType="1"/>
                </p:cNvSpPr>
                <p:nvPr/>
              </p:nvSpPr>
              <p:spPr bwMode="auto">
                <a:xfrm>
                  <a:off x="2112" y="1104"/>
                  <a:ext cx="0" cy="52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3" name="Line 56"/>
                <p:cNvSpPr>
                  <a:spLocks noChangeShapeType="1"/>
                </p:cNvSpPr>
                <p:nvPr/>
              </p:nvSpPr>
              <p:spPr bwMode="auto">
                <a:xfrm>
                  <a:off x="2064" y="1104"/>
                  <a:ext cx="0" cy="576"/>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329" name="Group 57"/>
              <p:cNvGrpSpPr>
                <a:grpSpLocks/>
              </p:cNvGrpSpPr>
              <p:nvPr/>
            </p:nvGrpSpPr>
            <p:grpSpPr bwMode="auto">
              <a:xfrm>
                <a:off x="2928" y="2698"/>
                <a:ext cx="31" cy="374"/>
                <a:chOff x="2064" y="1104"/>
                <a:chExt cx="48" cy="576"/>
              </a:xfrm>
            </p:grpSpPr>
            <p:sp>
              <p:nvSpPr>
                <p:cNvPr id="12330" name="Line 58"/>
                <p:cNvSpPr>
                  <a:spLocks noChangeShapeType="1"/>
                </p:cNvSpPr>
                <p:nvPr/>
              </p:nvSpPr>
              <p:spPr bwMode="auto">
                <a:xfrm>
                  <a:off x="2112" y="1104"/>
                  <a:ext cx="0" cy="52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31" name="Line 59"/>
                <p:cNvSpPr>
                  <a:spLocks noChangeShapeType="1"/>
                </p:cNvSpPr>
                <p:nvPr/>
              </p:nvSpPr>
              <p:spPr bwMode="auto">
                <a:xfrm>
                  <a:off x="2064" y="1104"/>
                  <a:ext cx="0" cy="576"/>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12321" name="Group 60"/>
            <p:cNvGrpSpPr>
              <a:grpSpLocks/>
            </p:cNvGrpSpPr>
            <p:nvPr/>
          </p:nvGrpSpPr>
          <p:grpSpPr bwMode="auto">
            <a:xfrm>
              <a:off x="1920" y="2688"/>
              <a:ext cx="336" cy="192"/>
              <a:chOff x="1920" y="2688"/>
              <a:chExt cx="336" cy="192"/>
            </a:xfrm>
          </p:grpSpPr>
          <p:sp>
            <p:nvSpPr>
              <p:cNvPr id="12325" name="Line 61"/>
              <p:cNvSpPr>
                <a:spLocks noChangeShapeType="1"/>
              </p:cNvSpPr>
              <p:nvPr/>
            </p:nvSpPr>
            <p:spPr bwMode="auto">
              <a:xfrm flipV="1">
                <a:off x="1920" y="2688"/>
                <a:ext cx="336" cy="192"/>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26" name="Line 62"/>
              <p:cNvSpPr>
                <a:spLocks noChangeShapeType="1"/>
              </p:cNvSpPr>
              <p:nvPr/>
            </p:nvSpPr>
            <p:spPr bwMode="auto">
              <a:xfrm flipV="1">
                <a:off x="1920" y="2688"/>
                <a:ext cx="336" cy="192"/>
              </a:xfrm>
              <a:prstGeom prst="line">
                <a:avLst/>
              </a:prstGeom>
              <a:noFill/>
              <a:ln w="38100">
                <a:solidFill>
                  <a:srgbClr val="9933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2322" name="Group 63"/>
            <p:cNvGrpSpPr>
              <a:grpSpLocks/>
            </p:cNvGrpSpPr>
            <p:nvPr/>
          </p:nvGrpSpPr>
          <p:grpSpPr bwMode="auto">
            <a:xfrm>
              <a:off x="3600" y="2688"/>
              <a:ext cx="336" cy="192"/>
              <a:chOff x="1920" y="2688"/>
              <a:chExt cx="336" cy="192"/>
            </a:xfrm>
          </p:grpSpPr>
          <p:sp>
            <p:nvSpPr>
              <p:cNvPr id="12323" name="Line 64"/>
              <p:cNvSpPr>
                <a:spLocks noChangeShapeType="1"/>
              </p:cNvSpPr>
              <p:nvPr/>
            </p:nvSpPr>
            <p:spPr bwMode="auto">
              <a:xfrm flipV="1">
                <a:off x="1920" y="2688"/>
                <a:ext cx="336" cy="192"/>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324" name="Line 65"/>
              <p:cNvSpPr>
                <a:spLocks noChangeShapeType="1"/>
              </p:cNvSpPr>
              <p:nvPr/>
            </p:nvSpPr>
            <p:spPr bwMode="auto">
              <a:xfrm flipV="1">
                <a:off x="1920" y="2688"/>
                <a:ext cx="336" cy="192"/>
              </a:xfrm>
              <a:prstGeom prst="line">
                <a:avLst/>
              </a:prstGeom>
              <a:noFill/>
              <a:ln w="38100">
                <a:solidFill>
                  <a:srgbClr val="9933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sp>
        <p:nvSpPr>
          <p:cNvPr id="49" name="Text Box 5">
            <a:extLst>
              <a:ext uri="{FF2B5EF4-FFF2-40B4-BE49-F238E27FC236}">
                <a16:creationId xmlns:a16="http://schemas.microsoft.com/office/drawing/2014/main" id="{7110BF83-1FF3-407E-9D51-C0B7C96D59C2}"/>
              </a:ext>
            </a:extLst>
          </p:cNvPr>
          <p:cNvSpPr txBox="1">
            <a:spLocks noChangeArrowheads="1"/>
          </p:cNvSpPr>
          <p:nvPr/>
        </p:nvSpPr>
        <p:spPr bwMode="auto">
          <a:xfrm>
            <a:off x="921542" y="195475"/>
            <a:ext cx="9594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选择滚动轴承与轴颈、外壳孔的配合时应考虑的因素</a:t>
            </a:r>
          </a:p>
        </p:txBody>
      </p:sp>
    </p:spTree>
    <p:extLst>
      <p:ext uri="{BB962C8B-B14F-4D97-AF65-F5344CB8AC3E}">
        <p14:creationId xmlns:p14="http://schemas.microsoft.com/office/powerpoint/2010/main" val="11140301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2960" y="163827"/>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§4  </a:t>
            </a:r>
            <a:r>
              <a:rPr kumimoji="1" lang="zh-CN" altLang="en-US" sz="2800" b="1" kern="0" dirty="0">
                <a:solidFill>
                  <a:schemeClr val="tx2"/>
                </a:solidFill>
              </a:rPr>
              <a:t>评定齿轮精度时可采用的非强制性检测精度指标</a:t>
            </a:r>
          </a:p>
        </p:txBody>
      </p:sp>
      <p:sp>
        <p:nvSpPr>
          <p:cNvPr id="30723" name="Rectangle 3"/>
          <p:cNvSpPr>
            <a:spLocks noGrp="1" noChangeArrowheads="1"/>
          </p:cNvSpPr>
          <p:nvPr>
            <p:ph type="body" idx="1"/>
          </p:nvPr>
        </p:nvSpPr>
        <p:spPr>
          <a:xfrm>
            <a:off x="495459" y="1331741"/>
            <a:ext cx="11467941" cy="5362432"/>
          </a:xfrm>
        </p:spPr>
        <p:txBody>
          <a:bodyPr>
            <a:normAutofit/>
          </a:bodyPr>
          <a:lstStyle/>
          <a:p>
            <a:pPr eaLnBrk="1" hangingPunct="1">
              <a:lnSpc>
                <a:spcPct val="160000"/>
              </a:lnSpc>
              <a:buFont typeface="Wingdings" panose="05000000000000000000" pitchFamily="2" charset="2"/>
              <a:buNone/>
            </a:pPr>
            <a:r>
              <a:rPr lang="en-US" altLang="zh-CN" sz="2400" b="1" dirty="0">
                <a:solidFill>
                  <a:srgbClr val="0B0201"/>
                </a:solidFill>
              </a:rPr>
              <a:t>      </a:t>
            </a:r>
            <a:r>
              <a:rPr lang="zh-CN" altLang="en-US" sz="2400" b="1" dirty="0">
                <a:solidFill>
                  <a:srgbClr val="0B0201"/>
                </a:solidFill>
              </a:rPr>
              <a:t>在加工一批齿轮经检测合格后，在工艺条件不变的情况下，继续加工时，可以采用下列的精度指标。</a:t>
            </a:r>
          </a:p>
          <a:p>
            <a:pPr eaLnBrk="1" hangingPunct="1">
              <a:lnSpc>
                <a:spcPct val="160000"/>
              </a:lnSpc>
              <a:buFont typeface="Wingdings" panose="05000000000000000000" pitchFamily="2" charset="2"/>
              <a:buNone/>
            </a:pPr>
            <a:r>
              <a:rPr lang="zh-CN" altLang="en-US" sz="2800" b="1" dirty="0">
                <a:solidFill>
                  <a:srgbClr val="C00000"/>
                </a:solidFill>
              </a:rPr>
              <a:t>      一、齿轮径向跳动</a:t>
            </a:r>
            <a:r>
              <a:rPr lang="el-GR" altLang="zh-CN" sz="2800" b="1" dirty="0">
                <a:solidFill>
                  <a:srgbClr val="C00000"/>
                </a:solidFill>
                <a:cs typeface="Times New Roman" panose="02020603050405020304" pitchFamily="18" charset="0"/>
              </a:rPr>
              <a:t>Δ</a:t>
            </a:r>
            <a:r>
              <a:rPr lang="el-GR" altLang="zh-CN" sz="2800" b="1" i="1" dirty="0">
                <a:solidFill>
                  <a:srgbClr val="C00000"/>
                </a:solidFill>
                <a:cs typeface="Times New Roman" panose="02020603050405020304" pitchFamily="18" charset="0"/>
              </a:rPr>
              <a:t>F</a:t>
            </a:r>
            <a:r>
              <a:rPr lang="el-GR" altLang="zh-CN" sz="2800" b="1" baseline="-25000" dirty="0">
                <a:solidFill>
                  <a:srgbClr val="C00000"/>
                </a:solidFill>
                <a:cs typeface="Times New Roman" panose="02020603050405020304" pitchFamily="18" charset="0"/>
              </a:rPr>
              <a:t>r</a:t>
            </a:r>
            <a:endParaRPr lang="en-US" altLang="zh-CN" sz="2800" b="1" baseline="-25000" dirty="0">
              <a:solidFill>
                <a:srgbClr val="C00000"/>
              </a:solidFill>
              <a:cs typeface="Times New Roman" panose="02020603050405020304" pitchFamily="18" charset="0"/>
            </a:endParaRPr>
          </a:p>
          <a:p>
            <a:pPr eaLnBrk="1" hangingPunct="1">
              <a:lnSpc>
                <a:spcPct val="160000"/>
              </a:lnSpc>
              <a:buFont typeface="Wingdings" panose="05000000000000000000" pitchFamily="2" charset="2"/>
              <a:buNone/>
            </a:pPr>
            <a:r>
              <a:rPr lang="en-US" altLang="zh-CN" sz="2400" b="1" dirty="0">
                <a:solidFill>
                  <a:srgbClr val="0B0201"/>
                </a:solidFill>
                <a:cs typeface="Times New Roman" panose="02020603050405020304" pitchFamily="18" charset="0"/>
              </a:rPr>
              <a:t>      </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r</a:t>
            </a:r>
            <a:r>
              <a:rPr lang="en-US" altLang="zh-CN" sz="2400" b="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是指将量仪指示表测头相继放入被测齿轮的每个齿槽内，当接于齿高中部的位置与左、右齿面接触时，从这测头到该齿轮基准轴线的最大与最小距离之差。</a:t>
            </a:r>
          </a:p>
          <a:p>
            <a:pPr eaLnBrk="1" hangingPunct="1">
              <a:lnSpc>
                <a:spcPct val="160000"/>
              </a:lnSpc>
              <a:buFont typeface="Wingdings" panose="05000000000000000000" pitchFamily="2" charset="2"/>
              <a:buNone/>
            </a:pPr>
            <a:r>
              <a:rPr lang="zh-CN" altLang="en-US" sz="2400" b="1" dirty="0">
                <a:solidFill>
                  <a:srgbClr val="0B0201"/>
                </a:solidFill>
                <a:cs typeface="Times New Roman" panose="02020603050405020304" pitchFamily="18" charset="0"/>
              </a:rPr>
              <a:t>      </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r</a:t>
            </a:r>
            <a:r>
              <a:rPr lang="en-US" altLang="zh-CN" sz="2400" b="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可用来评定齿轮传递运动准确性的精度。</a:t>
            </a:r>
          </a:p>
          <a:p>
            <a:pPr eaLnBrk="1" hangingPunct="1">
              <a:lnSpc>
                <a:spcPct val="160000"/>
              </a:lnSpc>
              <a:buFont typeface="Wingdings" panose="05000000000000000000" pitchFamily="2" charset="2"/>
              <a:buNone/>
            </a:pPr>
            <a:r>
              <a:rPr lang="zh-CN" altLang="en-US" sz="2400" b="1" dirty="0">
                <a:solidFill>
                  <a:srgbClr val="0B0201"/>
                </a:solidFill>
                <a:cs typeface="Times New Roman" panose="02020603050405020304" pitchFamily="18" charset="0"/>
              </a:rPr>
              <a:t>      合格条件： </a:t>
            </a:r>
            <a:r>
              <a:rPr lang="el-GR" altLang="zh-CN" sz="2400" b="1" dirty="0">
                <a:solidFill>
                  <a:srgbClr val="961B0E"/>
                </a:solidFill>
                <a:cs typeface="Times New Roman" panose="02020603050405020304" pitchFamily="18" charset="0"/>
              </a:rPr>
              <a:t>Δ</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r</a:t>
            </a:r>
            <a:r>
              <a:rPr lang="en-US" altLang="zh-CN" sz="2400" b="1" baseline="-25000" dirty="0">
                <a:solidFill>
                  <a:srgbClr val="961B0E"/>
                </a:solidFill>
                <a:cs typeface="Times New Roman" panose="02020603050405020304" pitchFamily="18" charset="0"/>
              </a:rPr>
              <a:t> </a:t>
            </a:r>
            <a:r>
              <a:rPr lang="en-US" altLang="zh-CN" sz="2800" b="1" i="1" dirty="0">
                <a:solidFill>
                  <a:srgbClr val="961B0E"/>
                </a:solidFill>
                <a:cs typeface="Times New Roman" panose="02020603050405020304" pitchFamily="18" charset="0"/>
              </a:rPr>
              <a:t>≤ </a:t>
            </a:r>
            <a:r>
              <a:rPr lang="el-GR" altLang="zh-CN" sz="2400" b="1" i="1" dirty="0">
                <a:solidFill>
                  <a:srgbClr val="961B0E"/>
                </a:solidFill>
                <a:cs typeface="Times New Roman" panose="02020603050405020304" pitchFamily="18" charset="0"/>
              </a:rPr>
              <a:t>F</a:t>
            </a:r>
            <a:r>
              <a:rPr lang="el-GR" altLang="zh-CN" sz="2800" b="1" baseline="-25000" dirty="0">
                <a:solidFill>
                  <a:srgbClr val="961B0E"/>
                </a:solidFill>
                <a:cs typeface="Times New Roman" panose="02020603050405020304" pitchFamily="18" charset="0"/>
              </a:rPr>
              <a:t> r</a:t>
            </a:r>
            <a:r>
              <a:rPr lang="en-US" altLang="zh-CN" sz="2800" b="1" baseline="-25000" dirty="0">
                <a:solidFill>
                  <a:srgbClr val="961B0E"/>
                </a:solidFill>
                <a:cs typeface="Times New Roman" panose="02020603050405020304" pitchFamily="18" charset="0"/>
              </a:rPr>
              <a:t> </a:t>
            </a:r>
            <a:r>
              <a:rPr lang="zh-CN" altLang="en-US" sz="2400" b="1" dirty="0">
                <a:solidFill>
                  <a:srgbClr val="0B0201"/>
                </a:solidFill>
                <a:cs typeface="Times New Roman" panose="02020603050405020304" pitchFamily="18" charset="0"/>
              </a:rPr>
              <a:t>（ </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r</a:t>
            </a:r>
            <a:r>
              <a:rPr lang="en-US" altLang="zh-CN" sz="2400" b="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的允许值，公差）。</a:t>
            </a:r>
            <a:endParaRPr lang="el-GR" altLang="en-US" sz="2400" b="1" dirty="0">
              <a:solidFill>
                <a:srgbClr val="0B0201"/>
              </a:solidFill>
              <a:cs typeface="Times New Roman" panose="02020603050405020304" pitchFamily="18" charset="0"/>
            </a:endParaRPr>
          </a:p>
        </p:txBody>
      </p:sp>
    </p:spTree>
    <p:extLst>
      <p:ext uri="{BB962C8B-B14F-4D97-AF65-F5344CB8AC3E}">
        <p14:creationId xmlns:p14="http://schemas.microsoft.com/office/powerpoint/2010/main" val="12357253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2424113" y="3429001"/>
            <a:ext cx="7772400" cy="3899016"/>
          </a:xfrm>
          <a:noFill/>
        </p:spPr>
        <p:txBody>
          <a:bodyPr>
            <a:spAutoFit/>
          </a:bodyPr>
          <a:lstStyle/>
          <a:p>
            <a:pPr eaLnBrk="1" hangingPunct="1">
              <a:buFont typeface="Wingdings" panose="05000000000000000000" pitchFamily="2" charset="2"/>
              <a:buNone/>
            </a:pPr>
            <a:endParaRPr lang="en-US" altLang="zh-CN" b="1" dirty="0">
              <a:solidFill>
                <a:srgbClr val="0B0201"/>
              </a:solidFill>
            </a:endParaRPr>
          </a:p>
          <a:p>
            <a:pPr eaLnBrk="1" hangingPunct="1">
              <a:buFont typeface="Wingdings" panose="05000000000000000000" pitchFamily="2" charset="2"/>
              <a:buNone/>
            </a:pPr>
            <a:endParaRPr lang="en-US" altLang="zh-CN" b="1" dirty="0">
              <a:solidFill>
                <a:srgbClr val="0B0201"/>
              </a:solidFill>
            </a:endParaRPr>
          </a:p>
          <a:p>
            <a:pPr eaLnBrk="1" hangingPunct="1">
              <a:buFont typeface="Wingdings" panose="05000000000000000000" pitchFamily="2" charset="2"/>
              <a:buNone/>
            </a:pPr>
            <a:endParaRPr lang="en-US" altLang="zh-CN" b="1" dirty="0">
              <a:solidFill>
                <a:srgbClr val="0B0201"/>
              </a:solidFill>
            </a:endParaRPr>
          </a:p>
          <a:p>
            <a:pPr eaLnBrk="1" hangingPunct="1">
              <a:buFont typeface="Wingdings" panose="05000000000000000000" pitchFamily="2" charset="2"/>
              <a:buNone/>
            </a:pPr>
            <a:endParaRPr lang="en-US" altLang="zh-CN" b="1" dirty="0">
              <a:solidFill>
                <a:srgbClr val="0B0201"/>
              </a:solidFill>
            </a:endParaRPr>
          </a:p>
          <a:p>
            <a:pPr eaLnBrk="1" hangingPunct="1">
              <a:buFont typeface="Wingdings" panose="05000000000000000000" pitchFamily="2" charset="2"/>
              <a:buNone/>
            </a:pPr>
            <a:endParaRPr lang="en-US" altLang="zh-CN" b="1" dirty="0">
              <a:solidFill>
                <a:srgbClr val="0B0201"/>
              </a:solidFill>
            </a:endParaRPr>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13" y="914400"/>
            <a:ext cx="5821362"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3EA1BD5-CEBD-4CEE-9C05-42530456FE1B}"/>
              </a:ext>
            </a:extLst>
          </p:cNvPr>
          <p:cNvSpPr/>
          <p:nvPr/>
        </p:nvSpPr>
        <p:spPr>
          <a:xfrm>
            <a:off x="6650891" y="6334780"/>
            <a:ext cx="2909771" cy="523220"/>
          </a:xfrm>
          <a:prstGeom prst="rect">
            <a:avLst/>
          </a:prstGeom>
        </p:spPr>
        <p:txBody>
          <a:bodyPr wrap="none">
            <a:spAutoFit/>
          </a:bodyPr>
          <a:lstStyle/>
          <a:p>
            <a:r>
              <a:rPr lang="zh-CN" altLang="en-US" sz="2800" b="1" dirty="0">
                <a:solidFill>
                  <a:srgbClr val="C00000"/>
                </a:solidFill>
              </a:rPr>
              <a:t>齿轮径向跳动</a:t>
            </a:r>
            <a:r>
              <a:rPr lang="el-GR" altLang="zh-CN" sz="2800" b="1" dirty="0">
                <a:solidFill>
                  <a:srgbClr val="C00000"/>
                </a:solidFill>
                <a:cs typeface="Times New Roman" panose="02020603050405020304" pitchFamily="18" charset="0"/>
              </a:rPr>
              <a:t>Δ</a:t>
            </a:r>
            <a:r>
              <a:rPr lang="el-GR" altLang="zh-CN" sz="2800" b="1" i="1" dirty="0">
                <a:solidFill>
                  <a:srgbClr val="C00000"/>
                </a:solidFill>
                <a:cs typeface="Times New Roman" panose="02020603050405020304" pitchFamily="18" charset="0"/>
              </a:rPr>
              <a:t>F</a:t>
            </a:r>
            <a:r>
              <a:rPr lang="el-GR" altLang="zh-CN" sz="2800" b="1" baseline="-25000" dirty="0">
                <a:solidFill>
                  <a:srgbClr val="C00000"/>
                </a:solidFill>
                <a:cs typeface="Times New Roman" panose="02020603050405020304" pitchFamily="18" charset="0"/>
              </a:rPr>
              <a:t>r</a:t>
            </a:r>
            <a:endParaRPr lang="zh-CN" altLang="en-US" sz="2800" dirty="0"/>
          </a:p>
        </p:txBody>
      </p:sp>
      <p:sp>
        <p:nvSpPr>
          <p:cNvPr id="5" name="Rectangle 2">
            <a:extLst>
              <a:ext uri="{FF2B5EF4-FFF2-40B4-BE49-F238E27FC236}">
                <a16:creationId xmlns:a16="http://schemas.microsoft.com/office/drawing/2014/main" id="{82C5054A-02B5-4129-AB70-3307ED4645E7}"/>
              </a:ext>
            </a:extLst>
          </p:cNvPr>
          <p:cNvSpPr>
            <a:spLocks noGrp="1" noChangeArrowheads="1"/>
          </p:cNvSpPr>
          <p:nvPr>
            <p:ph type="title"/>
          </p:nvPr>
        </p:nvSpPr>
        <p:spPr>
          <a:xfrm>
            <a:off x="822960" y="163827"/>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§4  </a:t>
            </a:r>
            <a:r>
              <a:rPr kumimoji="1" lang="zh-CN" altLang="en-US" sz="2800" b="1" kern="0" dirty="0">
                <a:solidFill>
                  <a:schemeClr val="tx2"/>
                </a:solidFill>
              </a:rPr>
              <a:t>评定齿轮精度时可采用的非强制性检测精度指标</a:t>
            </a:r>
          </a:p>
        </p:txBody>
      </p:sp>
    </p:spTree>
    <p:extLst>
      <p:ext uri="{BB962C8B-B14F-4D97-AF65-F5344CB8AC3E}">
        <p14:creationId xmlns:p14="http://schemas.microsoft.com/office/powerpoint/2010/main" val="30188292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97540" y="818705"/>
            <a:ext cx="12111220" cy="1715283"/>
          </a:xfrm>
        </p:spPr>
        <p:txBody>
          <a:bodyPr>
            <a:normAutofit fontScale="77500" lnSpcReduction="20000"/>
          </a:bodyPr>
          <a:lstStyle/>
          <a:p>
            <a:pPr eaLnBrk="1" hangingPunct="1">
              <a:lnSpc>
                <a:spcPct val="150000"/>
              </a:lnSpc>
              <a:buFont typeface="Wingdings" panose="05000000000000000000" pitchFamily="2" charset="2"/>
              <a:buNone/>
            </a:pPr>
            <a:r>
              <a:rPr lang="zh-CN" altLang="en-US" b="1" dirty="0">
                <a:solidFill>
                  <a:srgbClr val="0B0201"/>
                </a:solidFill>
              </a:rPr>
              <a:t>   </a:t>
            </a:r>
            <a:r>
              <a:rPr lang="zh-CN" altLang="en-US" sz="2800" b="1" dirty="0">
                <a:solidFill>
                  <a:srgbClr val="C00000"/>
                </a:solidFill>
              </a:rPr>
              <a:t>二、径向综合总偏差和一齿径向综合偏差     </a:t>
            </a:r>
          </a:p>
          <a:p>
            <a:pPr eaLnBrk="1" hangingPunct="1">
              <a:lnSpc>
                <a:spcPct val="150000"/>
              </a:lnSpc>
              <a:buFont typeface="Wingdings" panose="05000000000000000000" pitchFamily="2" charset="2"/>
              <a:buNone/>
            </a:pPr>
            <a:r>
              <a:rPr lang="zh-CN" altLang="en-US" sz="2800" b="1" dirty="0">
                <a:solidFill>
                  <a:srgbClr val="0B0201"/>
                </a:solidFill>
              </a:rPr>
              <a:t>用双啮仪及其指示表测量两齿轮（被测齿轮与测量齿轮）双面啮合时双啮中心距</a:t>
            </a:r>
            <a:r>
              <a:rPr lang="en-US" altLang="zh-CN" sz="2800" b="1" i="1" dirty="0">
                <a:solidFill>
                  <a:srgbClr val="961B0E"/>
                </a:solidFill>
              </a:rPr>
              <a:t>a</a:t>
            </a:r>
            <a:r>
              <a:rPr lang="en-US" altLang="zh-CN" sz="2800" b="1" i="1" dirty="0">
                <a:solidFill>
                  <a:srgbClr val="961B0E"/>
                </a:solidFill>
                <a:cs typeface="Times New Roman" panose="02020603050405020304" pitchFamily="18" charset="0"/>
              </a:rPr>
              <a:t>″ </a:t>
            </a:r>
            <a:r>
              <a:rPr lang="zh-CN" altLang="en-US" sz="2800" b="1" dirty="0">
                <a:solidFill>
                  <a:srgbClr val="0B0201"/>
                </a:solidFill>
              </a:rPr>
              <a:t>的变动量</a:t>
            </a:r>
            <a:r>
              <a:rPr lang="el-GR" altLang="zh-CN" sz="2800" b="1" dirty="0">
                <a:solidFill>
                  <a:srgbClr val="961B0E"/>
                </a:solidFill>
                <a:cs typeface="Times New Roman" panose="02020603050405020304" pitchFamily="18" charset="0"/>
              </a:rPr>
              <a:t>Δ</a:t>
            </a:r>
            <a:r>
              <a:rPr lang="el-GR" altLang="zh-CN" sz="2800" b="1" i="1" dirty="0">
                <a:solidFill>
                  <a:srgbClr val="961B0E"/>
                </a:solidFill>
                <a:cs typeface="Times New Roman" panose="02020603050405020304" pitchFamily="18" charset="0"/>
              </a:rPr>
              <a:t>a</a:t>
            </a:r>
            <a:r>
              <a:rPr lang="el-GR" altLang="zh-CN" sz="2800" b="1" dirty="0">
                <a:solidFill>
                  <a:srgbClr val="961B0E"/>
                </a:solidFill>
                <a:cs typeface="Times New Roman" panose="02020603050405020304" pitchFamily="18" charset="0"/>
              </a:rPr>
              <a:t>″</a:t>
            </a:r>
            <a:endParaRPr lang="zh-CN" altLang="en-US" sz="2800" b="1" baseline="-25000" dirty="0">
              <a:solidFill>
                <a:srgbClr val="0B0201"/>
              </a:solidFill>
              <a:cs typeface="Times New Roman" panose="02020603050405020304" pitchFamily="18" charset="0"/>
            </a:endParaRPr>
          </a:p>
        </p:txBody>
      </p:sp>
      <p:graphicFrame>
        <p:nvGraphicFramePr>
          <p:cNvPr id="2050" name="Object 5"/>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205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 name="Rectangle 6"/>
          <p:cNvSpPr>
            <a:spLocks noChangeArrowheads="1"/>
          </p:cNvSpPr>
          <p:nvPr/>
        </p:nvSpPr>
        <p:spPr bwMode="auto">
          <a:xfrm>
            <a:off x="4895850" y="27860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3" name="Rectangle 8"/>
          <p:cNvSpPr>
            <a:spLocks noChangeArrowheads="1"/>
          </p:cNvSpPr>
          <p:nvPr/>
        </p:nvSpPr>
        <p:spPr bwMode="auto">
          <a:xfrm>
            <a:off x="4491038" y="27289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6" name="Picture 4">
            <a:extLst>
              <a:ext uri="{FF2B5EF4-FFF2-40B4-BE49-F238E27FC236}">
                <a16:creationId xmlns:a16="http://schemas.microsoft.com/office/drawing/2014/main" id="{43E50219-A04C-4C86-BCED-A6EE51E41D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880" y="2533988"/>
            <a:ext cx="7924800" cy="408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DCFCFDF7-A94C-47B5-806A-A5A543A1EBCB}"/>
              </a:ext>
            </a:extLst>
          </p:cNvPr>
          <p:cNvSpPr>
            <a:spLocks noGrp="1" noChangeArrowheads="1"/>
          </p:cNvSpPr>
          <p:nvPr>
            <p:ph type="title"/>
          </p:nvPr>
        </p:nvSpPr>
        <p:spPr>
          <a:xfrm>
            <a:off x="822960" y="163827"/>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§4  </a:t>
            </a:r>
            <a:r>
              <a:rPr kumimoji="1" lang="zh-CN" altLang="en-US" sz="2800" b="1" kern="0" dirty="0">
                <a:solidFill>
                  <a:schemeClr val="tx2"/>
                </a:solidFill>
              </a:rPr>
              <a:t>评定齿轮精度时可采用的非强制性检测精度指标</a:t>
            </a:r>
          </a:p>
        </p:txBody>
      </p:sp>
    </p:spTree>
    <p:extLst>
      <p:ext uri="{BB962C8B-B14F-4D97-AF65-F5344CB8AC3E}">
        <p14:creationId xmlns:p14="http://schemas.microsoft.com/office/powerpoint/2010/main" val="1288525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143260" y="892579"/>
            <a:ext cx="11791180" cy="3222221"/>
          </a:xfrm>
        </p:spPr>
        <p:txBody>
          <a:bodyPr/>
          <a:lstStyle/>
          <a:p>
            <a:pPr eaLnBrk="1" hangingPunct="1">
              <a:lnSpc>
                <a:spcPct val="90000"/>
              </a:lnSpc>
              <a:buFont typeface="Wingdings" panose="05000000000000000000" pitchFamily="2" charset="2"/>
              <a:buNone/>
            </a:pPr>
            <a:r>
              <a:rPr lang="en-US" altLang="zh-CN" sz="2800" b="1" dirty="0">
                <a:solidFill>
                  <a:srgbClr val="961B0E"/>
                </a:solidFill>
              </a:rPr>
              <a:t>1.  </a:t>
            </a:r>
            <a:r>
              <a:rPr lang="zh-CN" altLang="en-US" sz="2800" b="1" dirty="0">
                <a:solidFill>
                  <a:srgbClr val="961B0E"/>
                </a:solidFill>
              </a:rPr>
              <a:t>径向综合总偏差</a:t>
            </a:r>
            <a:r>
              <a:rPr lang="el-GR" altLang="zh-CN" sz="2800" b="1" dirty="0">
                <a:solidFill>
                  <a:srgbClr val="961B0E"/>
                </a:solidFill>
                <a:cs typeface="Times New Roman" panose="02020603050405020304" pitchFamily="18" charset="0"/>
              </a:rPr>
              <a:t>Δ</a:t>
            </a:r>
            <a:r>
              <a:rPr lang="el-GR" altLang="zh-CN" sz="2800" b="1" i="1" dirty="0">
                <a:solidFill>
                  <a:srgbClr val="961B0E"/>
                </a:solidFill>
                <a:cs typeface="Times New Roman" panose="02020603050405020304" pitchFamily="18" charset="0"/>
              </a:rPr>
              <a:t>F</a:t>
            </a:r>
            <a:r>
              <a:rPr lang="el-GR" altLang="zh-CN" sz="2800" b="1" baseline="-25000" dirty="0">
                <a:solidFill>
                  <a:srgbClr val="961B0E"/>
                </a:solidFill>
                <a:cs typeface="Times New Roman" panose="02020603050405020304" pitchFamily="18" charset="0"/>
              </a:rPr>
              <a:t>i</a:t>
            </a:r>
            <a:r>
              <a:rPr lang="el-GR" altLang="zh-CN" sz="2800" b="1" baseline="30000" dirty="0">
                <a:solidFill>
                  <a:srgbClr val="961B0E"/>
                </a:solidFill>
                <a:cs typeface="Times New Roman" panose="02020603050405020304" pitchFamily="18" charset="0"/>
              </a:rPr>
              <a:t>″</a:t>
            </a:r>
            <a:endParaRPr lang="el-GR" altLang="zh-CN" sz="2800" b="1" dirty="0">
              <a:solidFill>
                <a:srgbClr val="0B0201"/>
              </a:solidFill>
              <a:cs typeface="Times New Roman" panose="02020603050405020304" pitchFamily="18" charset="0"/>
            </a:endParaRPr>
          </a:p>
          <a:p>
            <a:pPr eaLnBrk="1" hangingPunct="1">
              <a:lnSpc>
                <a:spcPct val="90000"/>
              </a:lnSpc>
              <a:buFont typeface="Wingdings" panose="05000000000000000000" pitchFamily="2" charset="2"/>
              <a:buNone/>
            </a:pPr>
            <a:r>
              <a:rPr lang="en-US" altLang="zh-CN" sz="2400" b="1" dirty="0">
                <a:solidFill>
                  <a:srgbClr val="0B0201"/>
                </a:solidFill>
              </a:rPr>
              <a:t>      </a:t>
            </a:r>
            <a:r>
              <a:rPr lang="zh-CN" altLang="en-US" sz="2400" b="1" dirty="0">
                <a:solidFill>
                  <a:srgbClr val="0B0201"/>
                </a:solidFill>
              </a:rPr>
              <a:t>在被测齿轮一转范围内，双啮中心距</a:t>
            </a:r>
            <a:r>
              <a:rPr lang="en-US" altLang="zh-CN" sz="2400" b="1" i="1" dirty="0">
                <a:solidFill>
                  <a:srgbClr val="961B0E"/>
                </a:solidFill>
              </a:rPr>
              <a:t>a</a:t>
            </a:r>
            <a:r>
              <a:rPr lang="en-US" altLang="zh-CN" sz="2400" b="1" i="1" dirty="0">
                <a:solidFill>
                  <a:srgbClr val="961B0E"/>
                </a:solidFill>
                <a:cs typeface="Times New Roman" panose="02020603050405020304" pitchFamily="18" charset="0"/>
              </a:rPr>
              <a:t>″</a:t>
            </a:r>
            <a:r>
              <a:rPr lang="zh-CN" altLang="en-US" sz="2400" b="1" dirty="0">
                <a:solidFill>
                  <a:srgbClr val="0B0201"/>
                </a:solidFill>
              </a:rPr>
              <a:t>的最大值与最小值之差</a:t>
            </a:r>
            <a:endParaRPr lang="en-US" altLang="zh-CN" sz="2400" b="1" dirty="0">
              <a:solidFill>
                <a:srgbClr val="0B0201"/>
              </a:solidFill>
            </a:endParaRPr>
          </a:p>
          <a:p>
            <a:pPr eaLnBrk="1" hangingPunct="1">
              <a:lnSpc>
                <a:spcPct val="90000"/>
              </a:lnSpc>
              <a:buFont typeface="Wingdings" panose="05000000000000000000" pitchFamily="2" charset="2"/>
              <a:buNone/>
            </a:pPr>
            <a:r>
              <a:rPr lang="zh-CN" altLang="en-US" sz="2400" b="1" dirty="0">
                <a:solidFill>
                  <a:srgbClr val="0B0201"/>
                </a:solidFill>
              </a:rPr>
              <a:t>     合格条件：</a:t>
            </a:r>
            <a:r>
              <a:rPr lang="el-GR" altLang="zh-CN" sz="2400" b="1" dirty="0">
                <a:solidFill>
                  <a:srgbClr val="961B0E"/>
                </a:solidFill>
                <a:cs typeface="Times New Roman" panose="02020603050405020304" pitchFamily="18" charset="0"/>
              </a:rPr>
              <a:t>Δ</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i</a:t>
            </a:r>
            <a:r>
              <a:rPr lang="el-GR" altLang="zh-CN" sz="2400" b="1" dirty="0">
                <a:solidFill>
                  <a:srgbClr val="961B0E"/>
                </a:solidFill>
                <a:cs typeface="Times New Roman" panose="02020603050405020304" pitchFamily="18" charset="0"/>
              </a:rPr>
              <a:t>″</a:t>
            </a:r>
            <a:r>
              <a:rPr lang="el-GR" altLang="zh-CN" sz="2400" b="1" baseline="-25000" dirty="0">
                <a:solidFill>
                  <a:srgbClr val="961B0E"/>
                </a:solidFill>
                <a:cs typeface="Times New Roman" panose="02020603050405020304" pitchFamily="18" charset="0"/>
              </a:rPr>
              <a:t> </a:t>
            </a:r>
            <a:r>
              <a:rPr lang="en-US" altLang="zh-CN" sz="2800" b="1" i="1" dirty="0">
                <a:solidFill>
                  <a:srgbClr val="961B0E"/>
                </a:solidFill>
                <a:cs typeface="Times New Roman" panose="02020603050405020304" pitchFamily="18" charset="0"/>
              </a:rPr>
              <a:t>≤ </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i</a:t>
            </a:r>
            <a:r>
              <a:rPr lang="el-GR" altLang="zh-CN" sz="2400" b="1" dirty="0">
                <a:solidFill>
                  <a:srgbClr val="961B0E"/>
                </a:solidFill>
                <a:cs typeface="Times New Roman" panose="02020603050405020304" pitchFamily="18" charset="0"/>
              </a:rPr>
              <a:t>″</a:t>
            </a:r>
            <a:r>
              <a:rPr lang="zh-CN" altLang="en-US" sz="2400" b="1" dirty="0">
                <a:solidFill>
                  <a:srgbClr val="0B0201"/>
                </a:solidFill>
                <a:cs typeface="Times New Roman" panose="02020603050405020304" pitchFamily="18" charset="0"/>
              </a:rPr>
              <a:t>（ </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i</a:t>
            </a:r>
            <a:r>
              <a:rPr lang="el-GR" altLang="zh-CN" sz="2400" b="1" dirty="0">
                <a:solidFill>
                  <a:srgbClr val="0B0201"/>
                </a:solidFill>
                <a:cs typeface="Times New Roman" panose="02020603050405020304" pitchFamily="18" charset="0"/>
              </a:rPr>
              <a:t>″</a:t>
            </a:r>
            <a:r>
              <a:rPr lang="el-GR" altLang="zh-CN" sz="2400" b="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的允许值，公差）。</a:t>
            </a:r>
            <a:r>
              <a:rPr lang="zh-CN" altLang="el-GR" sz="2400" b="1" baseline="-25000" dirty="0">
                <a:solidFill>
                  <a:srgbClr val="0B0201"/>
                </a:solidFill>
                <a:cs typeface="Times New Roman" panose="02020603050405020304" pitchFamily="18" charset="0"/>
              </a:rPr>
              <a:t> </a:t>
            </a:r>
            <a:endParaRPr lang="zh-CN" altLang="el-GR" sz="2400" b="1" dirty="0">
              <a:solidFill>
                <a:srgbClr val="0B0201"/>
              </a:solidFill>
              <a:cs typeface="Times New Roman" panose="02020603050405020304" pitchFamily="18" charset="0"/>
            </a:endParaRPr>
          </a:p>
          <a:p>
            <a:pPr eaLnBrk="1" hangingPunct="1">
              <a:lnSpc>
                <a:spcPct val="90000"/>
              </a:lnSpc>
              <a:buFont typeface="Wingdings" panose="05000000000000000000" pitchFamily="2" charset="2"/>
              <a:buNone/>
            </a:pPr>
            <a:r>
              <a:rPr lang="en-US" altLang="zh-CN" sz="2800" b="1" dirty="0">
                <a:solidFill>
                  <a:srgbClr val="961B0E"/>
                </a:solidFill>
              </a:rPr>
              <a:t>2.  </a:t>
            </a:r>
            <a:r>
              <a:rPr lang="zh-CN" altLang="en-US" sz="2800" b="1" dirty="0">
                <a:solidFill>
                  <a:srgbClr val="961B0E"/>
                </a:solidFill>
              </a:rPr>
              <a:t>一齿径向综合偏差</a:t>
            </a:r>
            <a:r>
              <a:rPr lang="el-GR" altLang="zh-CN" sz="2800" b="1" dirty="0">
                <a:solidFill>
                  <a:srgbClr val="961B0E"/>
                </a:solidFill>
                <a:cs typeface="Times New Roman" panose="02020603050405020304" pitchFamily="18" charset="0"/>
              </a:rPr>
              <a:t>Δ</a:t>
            </a:r>
            <a:r>
              <a:rPr lang="el-GR" altLang="zh-CN" sz="2800" b="1" i="1" dirty="0">
                <a:solidFill>
                  <a:srgbClr val="961B0E"/>
                </a:solidFill>
                <a:cs typeface="Times New Roman" panose="02020603050405020304" pitchFamily="18" charset="0"/>
              </a:rPr>
              <a:t>f</a:t>
            </a:r>
            <a:r>
              <a:rPr lang="el-GR" altLang="zh-CN" sz="2800" b="1" baseline="-25000" dirty="0">
                <a:solidFill>
                  <a:srgbClr val="961B0E"/>
                </a:solidFill>
                <a:cs typeface="Times New Roman" panose="02020603050405020304" pitchFamily="18" charset="0"/>
              </a:rPr>
              <a:t>i</a:t>
            </a:r>
            <a:r>
              <a:rPr lang="el-GR" altLang="zh-CN" sz="2800" b="1" dirty="0">
                <a:solidFill>
                  <a:srgbClr val="961B0E"/>
                </a:solidFill>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b="1" dirty="0">
                <a:solidFill>
                  <a:srgbClr val="0B0201"/>
                </a:solidFill>
              </a:rPr>
              <a:t>      </a:t>
            </a:r>
            <a:r>
              <a:rPr lang="zh-CN" altLang="en-US" sz="2400" b="1" dirty="0">
                <a:solidFill>
                  <a:srgbClr val="0B0201"/>
                </a:solidFill>
              </a:rPr>
              <a:t>在被测齿轮一齿（</a:t>
            </a:r>
            <a:r>
              <a:rPr lang="en-US" altLang="zh-CN" sz="2400" b="1" dirty="0">
                <a:solidFill>
                  <a:srgbClr val="0B0201"/>
                </a:solidFill>
              </a:rPr>
              <a:t>360</a:t>
            </a:r>
            <a:r>
              <a:rPr lang="en-US" altLang="zh-CN" sz="2400" b="1"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z</a:t>
            </a:r>
            <a:r>
              <a:rPr lang="zh-CN" altLang="en-US" sz="2400" b="1" dirty="0">
                <a:solidFill>
                  <a:srgbClr val="0B0201"/>
                </a:solidFill>
              </a:rPr>
              <a:t>）范围内，双啮中心距</a:t>
            </a:r>
            <a:r>
              <a:rPr lang="en-US" altLang="zh-CN" sz="2400" b="1" i="1" dirty="0">
                <a:solidFill>
                  <a:srgbClr val="961B0E"/>
                </a:solidFill>
              </a:rPr>
              <a:t>a</a:t>
            </a:r>
            <a:r>
              <a:rPr lang="en-US" altLang="zh-CN" sz="2400" b="1" i="1" dirty="0">
                <a:solidFill>
                  <a:srgbClr val="961B0E"/>
                </a:solidFill>
                <a:cs typeface="Times New Roman" panose="02020603050405020304" pitchFamily="18" charset="0"/>
              </a:rPr>
              <a:t>″</a:t>
            </a:r>
            <a:r>
              <a:rPr lang="zh-CN" altLang="en-US" sz="2400" b="1" dirty="0">
                <a:solidFill>
                  <a:srgbClr val="0B0201"/>
                </a:solidFill>
              </a:rPr>
              <a:t>的最大值与最小值之差，取各个</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i</a:t>
            </a:r>
            <a:r>
              <a:rPr lang="el-GR" altLang="zh-CN" sz="2400" b="1" dirty="0">
                <a:solidFill>
                  <a:srgbClr val="0B0201"/>
                </a:solidFill>
                <a:cs typeface="Times New Roman" panose="02020603050405020304" pitchFamily="18" charset="0"/>
              </a:rPr>
              <a:t>″</a:t>
            </a:r>
            <a:r>
              <a:rPr lang="zh-CN" altLang="en-US" sz="2400" b="1" dirty="0">
                <a:solidFill>
                  <a:srgbClr val="0B0201"/>
                </a:solidFill>
              </a:rPr>
              <a:t>中的最大值</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imax</a:t>
            </a:r>
            <a:r>
              <a:rPr lang="el-GR" altLang="zh-CN" sz="2400" b="1" dirty="0">
                <a:solidFill>
                  <a:srgbClr val="0B0201"/>
                </a:solidFill>
                <a:cs typeface="Times New Roman" panose="02020603050405020304" pitchFamily="18" charset="0"/>
              </a:rPr>
              <a:t>″</a:t>
            </a:r>
            <a:r>
              <a:rPr lang="zh-CN" altLang="en-US" sz="2400" b="1" dirty="0">
                <a:solidFill>
                  <a:srgbClr val="0B0201"/>
                </a:solidFill>
              </a:rPr>
              <a:t>作为评定值。</a:t>
            </a:r>
          </a:p>
          <a:p>
            <a:pPr eaLnBrk="1" hangingPunct="1">
              <a:lnSpc>
                <a:spcPct val="90000"/>
              </a:lnSpc>
              <a:buFont typeface="Wingdings" panose="05000000000000000000" pitchFamily="2" charset="2"/>
              <a:buNone/>
            </a:pPr>
            <a:r>
              <a:rPr lang="zh-CN" altLang="en-US" sz="2400" b="1" dirty="0">
                <a:solidFill>
                  <a:srgbClr val="0B0201"/>
                </a:solidFill>
              </a:rPr>
              <a:t>     合格条件： </a:t>
            </a:r>
            <a:r>
              <a:rPr lang="el-GR" altLang="zh-CN" sz="2400" b="1" dirty="0">
                <a:solidFill>
                  <a:srgbClr val="961B0E"/>
                </a:solidFill>
                <a:cs typeface="Times New Roman" panose="02020603050405020304" pitchFamily="18" charset="0"/>
              </a:rPr>
              <a:t>Δ</a:t>
            </a:r>
            <a:r>
              <a:rPr lang="el-GR" altLang="zh-CN" sz="2400" b="1" i="1" dirty="0">
                <a:solidFill>
                  <a:srgbClr val="961B0E"/>
                </a:solidFill>
                <a:cs typeface="Times New Roman" panose="02020603050405020304" pitchFamily="18" charset="0"/>
              </a:rPr>
              <a:t>f</a:t>
            </a:r>
            <a:r>
              <a:rPr lang="el-GR" altLang="zh-CN" sz="2400" b="1" baseline="-25000" dirty="0">
                <a:solidFill>
                  <a:srgbClr val="961B0E"/>
                </a:solidFill>
                <a:cs typeface="Times New Roman" panose="02020603050405020304" pitchFamily="18" charset="0"/>
              </a:rPr>
              <a:t>imax</a:t>
            </a:r>
            <a:r>
              <a:rPr lang="el-GR" altLang="zh-CN" sz="2400" b="1" dirty="0">
                <a:solidFill>
                  <a:srgbClr val="961B0E"/>
                </a:solidFill>
                <a:cs typeface="Times New Roman" panose="02020603050405020304" pitchFamily="18" charset="0"/>
              </a:rPr>
              <a:t>″</a:t>
            </a:r>
            <a:r>
              <a:rPr lang="el-GR" altLang="zh-CN" sz="2400" b="1" baseline="-25000" dirty="0">
                <a:solidFill>
                  <a:srgbClr val="961B0E"/>
                </a:solidFill>
                <a:cs typeface="Times New Roman" panose="02020603050405020304" pitchFamily="18" charset="0"/>
              </a:rPr>
              <a:t> </a:t>
            </a:r>
            <a:r>
              <a:rPr lang="en-US" altLang="zh-CN" sz="2800" b="1" i="1" dirty="0">
                <a:solidFill>
                  <a:srgbClr val="961B0E"/>
                </a:solidFill>
                <a:cs typeface="Times New Roman" panose="02020603050405020304" pitchFamily="18" charset="0"/>
              </a:rPr>
              <a:t>≤ f</a:t>
            </a:r>
            <a:r>
              <a:rPr lang="el-GR" altLang="zh-CN" sz="2400" b="1" baseline="-25000" dirty="0">
                <a:solidFill>
                  <a:srgbClr val="961B0E"/>
                </a:solidFill>
                <a:cs typeface="Times New Roman" panose="02020603050405020304" pitchFamily="18" charset="0"/>
              </a:rPr>
              <a:t>i</a:t>
            </a:r>
            <a:r>
              <a:rPr lang="el-GR" altLang="zh-CN" sz="2400" b="1" dirty="0">
                <a:solidFill>
                  <a:srgbClr val="961B0E"/>
                </a:solidFill>
                <a:cs typeface="Times New Roman" panose="02020603050405020304" pitchFamily="18" charset="0"/>
              </a:rPr>
              <a:t>″</a:t>
            </a:r>
            <a:r>
              <a:rPr lang="zh-CN" altLang="en-US" sz="2400" b="1" dirty="0">
                <a:solidFill>
                  <a:srgbClr val="0B0201"/>
                </a:solidFill>
                <a:cs typeface="Times New Roman" panose="02020603050405020304" pitchFamily="18" charset="0"/>
              </a:rPr>
              <a:t>（ </a:t>
            </a:r>
            <a:r>
              <a:rPr lang="el-GR" altLang="zh-CN" sz="2400" b="1" i="1" dirty="0">
                <a:solidFill>
                  <a:srgbClr val="0B0201"/>
                </a:solidFill>
                <a:cs typeface="Times New Roman" panose="02020603050405020304" pitchFamily="18" charset="0"/>
              </a:rPr>
              <a:t>Δf</a:t>
            </a:r>
            <a:r>
              <a:rPr lang="el-GR" altLang="zh-CN" sz="2400" b="1" i="1" baseline="-25000" dirty="0">
                <a:solidFill>
                  <a:srgbClr val="0B0201"/>
                </a:solidFill>
                <a:cs typeface="Times New Roman" panose="02020603050405020304" pitchFamily="18" charset="0"/>
              </a:rPr>
              <a:t>i</a:t>
            </a:r>
            <a:r>
              <a:rPr lang="el-GR" altLang="zh-CN" sz="2400" b="1" dirty="0">
                <a:solidFill>
                  <a:srgbClr val="0B0201"/>
                </a:solidFill>
                <a:cs typeface="Times New Roman" panose="02020603050405020304" pitchFamily="18" charset="0"/>
              </a:rPr>
              <a:t>″</a:t>
            </a:r>
            <a:r>
              <a:rPr lang="el-GR" altLang="zh-CN" sz="2400" b="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的允许值，公差）。</a:t>
            </a:r>
            <a:r>
              <a:rPr lang="zh-CN" altLang="el-GR" sz="2400" b="1" baseline="-25000" dirty="0">
                <a:solidFill>
                  <a:srgbClr val="0B0201"/>
                </a:solidFill>
                <a:cs typeface="Times New Roman" panose="02020603050405020304" pitchFamily="18" charset="0"/>
              </a:rPr>
              <a:t> </a:t>
            </a:r>
            <a:endParaRPr lang="zh-CN" altLang="en-US" sz="2400" b="1" baseline="-25000" dirty="0">
              <a:solidFill>
                <a:srgbClr val="0B0201"/>
              </a:solidFill>
              <a:cs typeface="Times New Roman" panose="02020603050405020304" pitchFamily="18" charset="0"/>
            </a:endParaRPr>
          </a:p>
        </p:txBody>
      </p:sp>
      <p:graphicFrame>
        <p:nvGraphicFramePr>
          <p:cNvPr id="2050" name="Object 5"/>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205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 name="Rectangle 6"/>
          <p:cNvSpPr>
            <a:spLocks noChangeArrowheads="1"/>
          </p:cNvSpPr>
          <p:nvPr/>
        </p:nvSpPr>
        <p:spPr bwMode="auto">
          <a:xfrm>
            <a:off x="4895850" y="27860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3" name="Rectangle 8"/>
          <p:cNvSpPr>
            <a:spLocks noChangeArrowheads="1"/>
          </p:cNvSpPr>
          <p:nvPr/>
        </p:nvSpPr>
        <p:spPr bwMode="auto">
          <a:xfrm>
            <a:off x="4491038" y="27289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6" name="Picture 4">
            <a:extLst>
              <a:ext uri="{FF2B5EF4-FFF2-40B4-BE49-F238E27FC236}">
                <a16:creationId xmlns:a16="http://schemas.microsoft.com/office/drawing/2014/main" id="{5AA356FF-F679-4476-8272-2575DF7FCB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560" y="3972527"/>
            <a:ext cx="7219950" cy="288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36728C4D-D696-4E16-B4D7-8DF8513561F6}"/>
              </a:ext>
            </a:extLst>
          </p:cNvPr>
          <p:cNvSpPr txBox="1">
            <a:spLocks noChangeArrowheads="1"/>
          </p:cNvSpPr>
          <p:nvPr/>
        </p:nvSpPr>
        <p:spPr>
          <a:xfrm>
            <a:off x="7477510" y="4256805"/>
            <a:ext cx="4456930" cy="2316916"/>
          </a:xfrm>
          <a:prstGeom prst="rect">
            <a:avLst/>
          </a:prstGeom>
          <a:noFill/>
        </p:spPr>
        <p:txBody>
          <a:bodyPr vert="horz" wrap="square" lIns="91440" tIns="45720" rIns="91440" bIns="45720" rtlCol="0">
            <a:sp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Font typeface="Wingdings" panose="05000000000000000000" pitchFamily="2" charset="2"/>
              <a:buChar char="ü"/>
            </a:pP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i</a:t>
            </a:r>
            <a:r>
              <a:rPr lang="el-GR" altLang="zh-CN" sz="2400" b="1" baseline="30000" dirty="0">
                <a:solidFill>
                  <a:srgbClr val="0B0201"/>
                </a:solidFill>
                <a:cs typeface="Times New Roman" panose="02020603050405020304" pitchFamily="18" charset="0"/>
              </a:rPr>
              <a:t>″</a:t>
            </a:r>
            <a:r>
              <a:rPr lang="zh-CN" altLang="en-US" sz="2400" b="1" dirty="0">
                <a:solidFill>
                  <a:srgbClr val="0B0201"/>
                </a:solidFill>
                <a:cs typeface="Times New Roman" panose="02020603050405020304" pitchFamily="18" charset="0"/>
              </a:rPr>
              <a:t>可用来评定齿轮传递运动准确性的精度。</a:t>
            </a:r>
          </a:p>
          <a:p>
            <a:pPr>
              <a:lnSpc>
                <a:spcPct val="150000"/>
              </a:lnSpc>
              <a:buFont typeface="Wingdings" panose="05000000000000000000" pitchFamily="2" charset="2"/>
              <a:buChar char="ü"/>
            </a:pP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i</a:t>
            </a:r>
            <a:r>
              <a:rPr lang="el-GR" altLang="zh-CN" sz="2400" b="1" baseline="30000" dirty="0">
                <a:solidFill>
                  <a:srgbClr val="0B0201"/>
                </a:solidFill>
                <a:cs typeface="Times New Roman" panose="02020603050405020304" pitchFamily="18" charset="0"/>
              </a:rPr>
              <a:t>″</a:t>
            </a:r>
            <a:r>
              <a:rPr lang="zh-CN" altLang="en-US" sz="2400" b="1" dirty="0">
                <a:solidFill>
                  <a:srgbClr val="0B0201"/>
                </a:solidFill>
                <a:cs typeface="Times New Roman" panose="02020603050405020304" pitchFamily="18" charset="0"/>
              </a:rPr>
              <a:t>可用来评定齿轮传动平稳性的精度。</a:t>
            </a:r>
            <a:endParaRPr lang="en-US" altLang="zh-CN" sz="1800" b="1" dirty="0">
              <a:solidFill>
                <a:srgbClr val="0B0201"/>
              </a:solidFill>
            </a:endParaRPr>
          </a:p>
        </p:txBody>
      </p:sp>
      <p:sp>
        <p:nvSpPr>
          <p:cNvPr id="8" name="Rectangle 2">
            <a:extLst>
              <a:ext uri="{FF2B5EF4-FFF2-40B4-BE49-F238E27FC236}">
                <a16:creationId xmlns:a16="http://schemas.microsoft.com/office/drawing/2014/main" id="{E08C275C-B39F-4689-B65C-725BD1C3B8FF}"/>
              </a:ext>
            </a:extLst>
          </p:cNvPr>
          <p:cNvSpPr>
            <a:spLocks noGrp="1" noChangeArrowheads="1"/>
          </p:cNvSpPr>
          <p:nvPr>
            <p:ph type="title"/>
          </p:nvPr>
        </p:nvSpPr>
        <p:spPr>
          <a:xfrm>
            <a:off x="822960" y="163827"/>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§4  </a:t>
            </a:r>
            <a:r>
              <a:rPr kumimoji="1" lang="zh-CN" altLang="en-US" sz="2800" b="1" kern="0" dirty="0">
                <a:solidFill>
                  <a:schemeClr val="tx2"/>
                </a:solidFill>
              </a:rPr>
              <a:t>评定齿轮精度时可采用的非强制性检测精度指标</a:t>
            </a:r>
          </a:p>
        </p:txBody>
      </p:sp>
    </p:spTree>
    <p:extLst>
      <p:ext uri="{BB962C8B-B14F-4D97-AF65-F5344CB8AC3E}">
        <p14:creationId xmlns:p14="http://schemas.microsoft.com/office/powerpoint/2010/main" val="16410966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320040" y="1121410"/>
            <a:ext cx="11689080" cy="5736590"/>
          </a:xfrm>
        </p:spPr>
        <p:txBody>
          <a:bodyPr>
            <a:normAutofit fontScale="92500"/>
          </a:bodyPr>
          <a:lstStyle/>
          <a:p>
            <a:pPr marL="609600" indent="-609600">
              <a:lnSpc>
                <a:spcPct val="110000"/>
              </a:lnSpc>
              <a:spcAft>
                <a:spcPct val="20000"/>
              </a:spcAft>
              <a:buNone/>
            </a:pPr>
            <a:r>
              <a:rPr lang="zh-CN" altLang="en-US" sz="3900" b="1" dirty="0">
                <a:solidFill>
                  <a:srgbClr val="C00000"/>
                </a:solidFill>
              </a:rPr>
              <a:t>一、</a:t>
            </a:r>
            <a:r>
              <a:rPr lang="zh-CN" altLang="en-US" sz="3900" b="1" dirty="0">
                <a:solidFill>
                  <a:srgbClr val="C00000"/>
                </a:solidFill>
                <a:cs typeface="Times New Roman" panose="02020603050405020304" pitchFamily="18" charset="0"/>
              </a:rPr>
              <a:t>齿轮的精度等级及其标注</a:t>
            </a:r>
          </a:p>
          <a:p>
            <a:pPr marL="609600" indent="-609600">
              <a:lnSpc>
                <a:spcPct val="110000"/>
              </a:lnSpc>
              <a:spcAft>
                <a:spcPct val="20000"/>
              </a:spcAft>
              <a:buNone/>
            </a:pPr>
            <a:r>
              <a:rPr lang="en-US" altLang="zh-CN" sz="2800" b="1" dirty="0">
                <a:solidFill>
                  <a:srgbClr val="961B0E"/>
                </a:solidFill>
                <a:cs typeface="Times New Roman" panose="02020603050405020304" pitchFamily="18" charset="0"/>
              </a:rPr>
              <a:t>1. </a:t>
            </a:r>
            <a:r>
              <a:rPr lang="zh-CN" altLang="en-US" sz="2800" b="1" dirty="0">
                <a:solidFill>
                  <a:srgbClr val="961B0E"/>
                </a:solidFill>
                <a:cs typeface="Times New Roman" panose="02020603050405020304" pitchFamily="18" charset="0"/>
              </a:rPr>
              <a:t>齿轮的精度等级</a:t>
            </a:r>
          </a:p>
          <a:p>
            <a:pPr marL="972000" indent="-609600">
              <a:lnSpc>
                <a:spcPct val="150000"/>
              </a:lnSpc>
              <a:spcAft>
                <a:spcPct val="20000"/>
              </a:spcAft>
              <a:buFont typeface="Wingdings" panose="05000000000000000000" pitchFamily="2" charset="2"/>
              <a:buChar char="ü"/>
            </a:pPr>
            <a:r>
              <a:rPr lang="en-US" altLang="zh-CN" sz="2400" b="1" i="1" dirty="0" err="1">
                <a:solidFill>
                  <a:srgbClr val="0B0201"/>
                </a:solidFill>
              </a:rPr>
              <a:t>F</a:t>
            </a:r>
            <a:r>
              <a:rPr lang="en-US" altLang="zh-CN" sz="2400" b="1" baseline="-25000" dirty="0" err="1">
                <a:solidFill>
                  <a:srgbClr val="0B0201"/>
                </a:solidFill>
              </a:rPr>
              <a:t>p</a:t>
            </a:r>
            <a:r>
              <a:rPr lang="zh-CN" altLang="en-US" sz="2400" b="1" dirty="0">
                <a:solidFill>
                  <a:srgbClr val="0B0201"/>
                </a:solidFill>
              </a:rPr>
              <a:t>、</a:t>
            </a:r>
            <a:r>
              <a:rPr lang="en-US" altLang="zh-CN" sz="2400" b="1" i="1" dirty="0" err="1">
                <a:solidFill>
                  <a:srgbClr val="0B0201"/>
                </a:solidFill>
              </a:rPr>
              <a:t>f</a:t>
            </a:r>
            <a:r>
              <a:rPr lang="en-US" altLang="zh-CN" sz="2400" b="1" baseline="-25000" dirty="0" err="1">
                <a:solidFill>
                  <a:srgbClr val="0B0201"/>
                </a:solidFill>
              </a:rPr>
              <a:t>pt</a:t>
            </a:r>
            <a:r>
              <a:rPr lang="zh-CN" altLang="en-US" sz="2400" b="1" baseline="-25000" dirty="0">
                <a:solidFill>
                  <a:srgbClr val="0B0201"/>
                </a:solidFill>
              </a:rPr>
              <a:t>、</a:t>
            </a:r>
            <a:r>
              <a:rPr lang="en-US" altLang="zh-CN" sz="2400" b="1" i="1" dirty="0">
                <a:solidFill>
                  <a:srgbClr val="0B0201"/>
                </a:solidFill>
              </a:rPr>
              <a:t>F</a:t>
            </a:r>
            <a:r>
              <a:rPr lang="el-GR" altLang="zh-CN" sz="2400" b="1" baseline="-25000" dirty="0">
                <a:solidFill>
                  <a:srgbClr val="0B0201"/>
                </a:solidFill>
                <a:cs typeface="Times New Roman" panose="02020603050405020304" pitchFamily="18" charset="0"/>
              </a:rPr>
              <a:t>α</a:t>
            </a:r>
            <a:r>
              <a:rPr lang="zh-CN" altLang="en-US" sz="2400" b="1" baseline="-25000"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β</a:t>
            </a:r>
            <a:r>
              <a:rPr lang="zh-CN" altLang="en-US" sz="2400" b="1" baseline="-25000"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F</a:t>
            </a:r>
            <a:r>
              <a:rPr lang="en-US" altLang="zh-CN" sz="2400" b="1" baseline="-25000" dirty="0">
                <a:solidFill>
                  <a:srgbClr val="0B0201"/>
                </a:solidFill>
                <a:cs typeface="Times New Roman" panose="02020603050405020304" pitchFamily="18" charset="0"/>
              </a:rPr>
              <a:t>r </a:t>
            </a:r>
            <a:r>
              <a:rPr lang="zh-CN" altLang="en-US" sz="2400" b="1" dirty="0">
                <a:solidFill>
                  <a:srgbClr val="0B0201"/>
                </a:solidFill>
                <a:cs typeface="Times New Roman" panose="02020603050405020304" pitchFamily="18" charset="0"/>
              </a:rPr>
              <a:t>的精度等级各分</a:t>
            </a:r>
            <a:r>
              <a:rPr lang="en-US" altLang="zh-CN" sz="2400" b="1" dirty="0">
                <a:solidFill>
                  <a:srgbClr val="0B0201"/>
                </a:solidFill>
                <a:cs typeface="Times New Roman" panose="02020603050405020304" pitchFamily="18" charset="0"/>
              </a:rPr>
              <a:t>0</a:t>
            </a:r>
            <a:r>
              <a:rPr lang="zh-CN" altLang="en-US" sz="2400" b="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1</a:t>
            </a:r>
            <a:r>
              <a:rPr lang="zh-CN" altLang="en-US" sz="2400" b="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2</a:t>
            </a:r>
            <a:r>
              <a:rPr lang="zh-CN" altLang="en-US" sz="2400" b="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3</a:t>
            </a:r>
            <a:r>
              <a:rPr lang="zh-CN" altLang="en-US" sz="2400" b="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a:t>
            </a:r>
            <a:r>
              <a:rPr lang="zh-CN" altLang="en-US" sz="2400" b="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12</a:t>
            </a:r>
            <a:r>
              <a:rPr lang="zh-CN" altLang="en-US" sz="2400" b="1" dirty="0">
                <a:solidFill>
                  <a:srgbClr val="0B0201"/>
                </a:solidFill>
                <a:cs typeface="Times New Roman" panose="02020603050405020304" pitchFamily="18" charset="0"/>
              </a:rPr>
              <a:t>十三级。</a:t>
            </a:r>
            <a:endParaRPr lang="en-US" altLang="zh-CN" sz="2400" b="1" dirty="0">
              <a:solidFill>
                <a:srgbClr val="0B0201"/>
              </a:solidFill>
              <a:cs typeface="Times New Roman" panose="02020603050405020304" pitchFamily="18" charset="0"/>
            </a:endParaRPr>
          </a:p>
          <a:p>
            <a:pPr marL="972000" indent="-609600">
              <a:lnSpc>
                <a:spcPct val="150000"/>
              </a:lnSpc>
              <a:spcAft>
                <a:spcPct val="20000"/>
              </a:spcAft>
              <a:buFont typeface="Wingdings" panose="05000000000000000000" pitchFamily="2" charset="2"/>
              <a:buChar char="ü"/>
            </a:pPr>
            <a:r>
              <a:rPr lang="en-US" altLang="zh-CN" sz="2400" b="1" i="1" dirty="0">
                <a:solidFill>
                  <a:srgbClr val="0B0201"/>
                </a:solidFill>
                <a:cs typeface="Times New Roman" panose="02020603050405020304" pitchFamily="18" charset="0"/>
              </a:rPr>
              <a:t>F</a:t>
            </a:r>
            <a:r>
              <a:rPr lang="en-US" altLang="zh-CN" sz="2400" b="1" baseline="-25000" dirty="0">
                <a:solidFill>
                  <a:srgbClr val="0B0201"/>
                </a:solidFill>
                <a:cs typeface="Times New Roman" panose="02020603050405020304" pitchFamily="18" charset="0"/>
              </a:rPr>
              <a:t>i</a:t>
            </a:r>
            <a:r>
              <a:rPr lang="en-US" altLang="zh-CN" sz="2400" b="1" baseline="30000" dirty="0">
                <a:solidFill>
                  <a:srgbClr val="0B0201"/>
                </a:solidFill>
                <a:cs typeface="Times New Roman" panose="02020603050405020304" pitchFamily="18" charset="0"/>
              </a:rPr>
              <a:t>″</a:t>
            </a:r>
            <a:r>
              <a:rPr lang="zh-CN" altLang="en-US" sz="2400" b="1" baseline="30000"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f</a:t>
            </a:r>
            <a:r>
              <a:rPr lang="en-US" altLang="zh-CN" sz="2400" b="1" baseline="-25000" dirty="0">
                <a:solidFill>
                  <a:srgbClr val="0B0201"/>
                </a:solidFill>
                <a:cs typeface="Times New Roman" panose="02020603050405020304" pitchFamily="18" charset="0"/>
              </a:rPr>
              <a:t>i</a:t>
            </a:r>
            <a:r>
              <a:rPr lang="en-US" altLang="zh-CN" sz="2400" b="1" baseline="30000" dirty="0">
                <a:solidFill>
                  <a:srgbClr val="0B0201"/>
                </a:solidFill>
                <a:cs typeface="Times New Roman" panose="02020603050405020304" pitchFamily="18" charset="0"/>
              </a:rPr>
              <a:t>″</a:t>
            </a:r>
            <a:r>
              <a:rPr lang="zh-CN" altLang="en-US" sz="2400" b="1" dirty="0">
                <a:solidFill>
                  <a:srgbClr val="0B0201"/>
                </a:solidFill>
                <a:cs typeface="Times New Roman" panose="02020603050405020304" pitchFamily="18" charset="0"/>
              </a:rPr>
              <a:t>的精度等级各分</a:t>
            </a:r>
            <a:r>
              <a:rPr lang="en-US" altLang="zh-CN" sz="2400" b="1" dirty="0">
                <a:solidFill>
                  <a:srgbClr val="0B0201"/>
                </a:solidFill>
                <a:cs typeface="Times New Roman" panose="02020603050405020304" pitchFamily="18" charset="0"/>
              </a:rPr>
              <a:t>4</a:t>
            </a:r>
            <a:r>
              <a:rPr lang="zh-CN" altLang="en-US" sz="2400" b="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5</a:t>
            </a:r>
            <a:r>
              <a:rPr lang="zh-CN" altLang="en-US" sz="2400" b="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6</a:t>
            </a:r>
            <a:r>
              <a:rPr lang="zh-CN" altLang="en-US" sz="2400" b="1" dirty="0">
                <a:solidFill>
                  <a:srgbClr val="0B0201"/>
                </a:solidFill>
                <a:cs typeface="Times New Roman" panose="02020603050405020304" pitchFamily="18" charset="0"/>
              </a:rPr>
              <a:t>、 </a:t>
            </a:r>
            <a:r>
              <a:rPr lang="en-US" altLang="zh-CN" sz="2400" b="1" dirty="0">
                <a:solidFill>
                  <a:srgbClr val="0B0201"/>
                </a:solidFill>
                <a:cs typeface="Times New Roman" panose="02020603050405020304" pitchFamily="18" charset="0"/>
              </a:rPr>
              <a:t>…</a:t>
            </a:r>
            <a:r>
              <a:rPr lang="zh-CN" altLang="en-US" sz="2400" b="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12</a:t>
            </a:r>
            <a:r>
              <a:rPr lang="zh-CN" altLang="en-US" sz="2400" b="1" dirty="0">
                <a:solidFill>
                  <a:srgbClr val="0B0201"/>
                </a:solidFill>
                <a:cs typeface="Times New Roman" panose="02020603050405020304" pitchFamily="18" charset="0"/>
              </a:rPr>
              <a:t>九级。</a:t>
            </a:r>
          </a:p>
          <a:p>
            <a:pPr marL="609600" indent="-609600">
              <a:lnSpc>
                <a:spcPct val="110000"/>
              </a:lnSpc>
              <a:spcAft>
                <a:spcPct val="20000"/>
              </a:spcAft>
              <a:buNone/>
            </a:pPr>
            <a:r>
              <a:rPr lang="zh-CN" altLang="en-US" sz="2400" b="1" i="1" dirty="0">
                <a:solidFill>
                  <a:srgbClr val="0B0201"/>
                </a:solidFill>
                <a:cs typeface="Times New Roman" panose="02020603050405020304" pitchFamily="18" charset="0"/>
              </a:rPr>
              <a:t>     </a:t>
            </a:r>
            <a:r>
              <a:rPr lang="en-US" altLang="zh-CN" sz="2400" b="1" dirty="0">
                <a:solidFill>
                  <a:srgbClr val="0B0201"/>
                </a:solidFill>
                <a:cs typeface="Times New Roman" panose="02020603050405020304" pitchFamily="18" charset="0"/>
              </a:rPr>
              <a:t>0</a:t>
            </a:r>
            <a:r>
              <a:rPr lang="zh-CN" altLang="en-US" sz="2400" b="1" i="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2</a:t>
            </a:r>
            <a:r>
              <a:rPr lang="zh-CN" altLang="en-US" sz="2400" b="1" dirty="0">
                <a:solidFill>
                  <a:srgbClr val="0B0201"/>
                </a:solidFill>
                <a:cs typeface="Times New Roman" panose="02020603050405020304" pitchFamily="18" charset="0"/>
              </a:rPr>
              <a:t>级：远景发展；</a:t>
            </a:r>
            <a:r>
              <a:rPr lang="en-US" altLang="zh-CN" sz="2400" b="1" dirty="0">
                <a:solidFill>
                  <a:srgbClr val="0B0201"/>
                </a:solidFill>
                <a:cs typeface="Times New Roman" panose="02020603050405020304" pitchFamily="18" charset="0"/>
              </a:rPr>
              <a:t>3</a:t>
            </a:r>
            <a:r>
              <a:rPr lang="zh-CN" altLang="en-US" sz="2400" b="1" i="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5</a:t>
            </a:r>
            <a:r>
              <a:rPr lang="zh-CN" altLang="en-US" sz="2400" b="1" dirty="0">
                <a:solidFill>
                  <a:srgbClr val="0B0201"/>
                </a:solidFill>
                <a:cs typeface="Times New Roman" panose="02020603050405020304" pitchFamily="18" charset="0"/>
              </a:rPr>
              <a:t>级：高精度；</a:t>
            </a:r>
            <a:r>
              <a:rPr lang="en-US" altLang="zh-CN" sz="2400" b="1" dirty="0">
                <a:solidFill>
                  <a:srgbClr val="0B0201"/>
                </a:solidFill>
                <a:cs typeface="Times New Roman" panose="02020603050405020304" pitchFamily="18" charset="0"/>
              </a:rPr>
              <a:t>6</a:t>
            </a:r>
            <a:r>
              <a:rPr lang="zh-CN" altLang="en-US" sz="2400" b="1" i="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9</a:t>
            </a:r>
            <a:r>
              <a:rPr lang="zh-CN" altLang="en-US" sz="2400" b="1" dirty="0">
                <a:solidFill>
                  <a:srgbClr val="0B0201"/>
                </a:solidFill>
                <a:cs typeface="Times New Roman" panose="02020603050405020304" pitchFamily="18" charset="0"/>
              </a:rPr>
              <a:t>级：中等精度；</a:t>
            </a:r>
            <a:r>
              <a:rPr lang="en-US" altLang="zh-CN" sz="2400" b="1" dirty="0">
                <a:solidFill>
                  <a:srgbClr val="0B0201"/>
                </a:solidFill>
                <a:cs typeface="Times New Roman" panose="02020603050405020304" pitchFamily="18" charset="0"/>
              </a:rPr>
              <a:t>10</a:t>
            </a:r>
            <a:r>
              <a:rPr lang="zh-CN" altLang="en-US" sz="2400" b="1" i="1" dirty="0">
                <a:solidFill>
                  <a:srgbClr val="0B0201"/>
                </a:solidFill>
                <a:cs typeface="Times New Roman" panose="02020603050405020304" pitchFamily="18" charset="0"/>
              </a:rPr>
              <a:t>～</a:t>
            </a:r>
            <a:r>
              <a:rPr lang="en-US" altLang="zh-CN" sz="2400" b="1" dirty="0">
                <a:solidFill>
                  <a:srgbClr val="0B0201"/>
                </a:solidFill>
                <a:cs typeface="Times New Roman" panose="02020603050405020304" pitchFamily="18" charset="0"/>
              </a:rPr>
              <a:t>12</a:t>
            </a:r>
            <a:r>
              <a:rPr lang="zh-CN" altLang="en-US" sz="2400" b="1" dirty="0">
                <a:solidFill>
                  <a:srgbClr val="0B0201"/>
                </a:solidFill>
                <a:cs typeface="Times New Roman" panose="02020603050405020304" pitchFamily="18" charset="0"/>
              </a:rPr>
              <a:t>级：低精度。</a:t>
            </a:r>
            <a:endParaRPr lang="en-US" altLang="zh-CN" sz="2400" b="1" dirty="0">
              <a:solidFill>
                <a:srgbClr val="0B0201"/>
              </a:solidFill>
              <a:cs typeface="Times New Roman" panose="02020603050405020304" pitchFamily="18" charset="0"/>
            </a:endParaRPr>
          </a:p>
          <a:p>
            <a:pPr marL="609600" indent="-609600">
              <a:lnSpc>
                <a:spcPct val="160000"/>
              </a:lnSpc>
              <a:buNone/>
            </a:pPr>
            <a:r>
              <a:rPr lang="en-US" altLang="zh-CN" sz="2800" b="1" dirty="0">
                <a:solidFill>
                  <a:srgbClr val="961B0E"/>
                </a:solidFill>
                <a:cs typeface="Times New Roman" panose="02020603050405020304" pitchFamily="18" charset="0"/>
              </a:rPr>
              <a:t>2.  </a:t>
            </a:r>
            <a:r>
              <a:rPr lang="zh-CN" altLang="en-US" sz="2800" b="1" dirty="0">
                <a:solidFill>
                  <a:srgbClr val="961B0E"/>
                </a:solidFill>
                <a:cs typeface="Times New Roman" panose="02020603050405020304" pitchFamily="18" charset="0"/>
              </a:rPr>
              <a:t>精度等级的标注</a:t>
            </a:r>
          </a:p>
          <a:p>
            <a:pPr marL="972000" indent="-609600">
              <a:lnSpc>
                <a:spcPct val="150000"/>
              </a:lnSpc>
              <a:spcAft>
                <a:spcPct val="20000"/>
              </a:spcAft>
              <a:buFont typeface="Wingdings" panose="05000000000000000000" pitchFamily="2" charset="2"/>
              <a:buChar char="ü"/>
            </a:pPr>
            <a:r>
              <a:rPr lang="zh-CN" altLang="en-US" sz="2400" b="1" dirty="0">
                <a:solidFill>
                  <a:srgbClr val="0B0201"/>
                </a:solidFill>
              </a:rPr>
              <a:t>当齿轮的三项精度要求为同一级（例如</a:t>
            </a:r>
            <a:r>
              <a:rPr lang="en-US" altLang="zh-CN" sz="2400" b="1" dirty="0">
                <a:solidFill>
                  <a:srgbClr val="0B0201"/>
                </a:solidFill>
              </a:rPr>
              <a:t>7</a:t>
            </a:r>
            <a:r>
              <a:rPr lang="zh-CN" altLang="en-US" sz="2400" b="1" dirty="0">
                <a:solidFill>
                  <a:srgbClr val="0B0201"/>
                </a:solidFill>
              </a:rPr>
              <a:t>级）时的标注 </a:t>
            </a:r>
            <a:r>
              <a:rPr lang="en-US" altLang="zh-CN" sz="2400" b="1" dirty="0">
                <a:solidFill>
                  <a:srgbClr val="0B0201"/>
                </a:solidFill>
              </a:rPr>
              <a:t>7  GB/T 10095.1</a:t>
            </a:r>
            <a:r>
              <a:rPr lang="zh-CN" altLang="en-US" sz="2400" b="1" dirty="0">
                <a:solidFill>
                  <a:srgbClr val="0B0201"/>
                </a:solidFill>
              </a:rPr>
              <a:t>－</a:t>
            </a:r>
            <a:r>
              <a:rPr lang="en-US" altLang="zh-CN" sz="2400" b="1" dirty="0">
                <a:solidFill>
                  <a:srgbClr val="0B0201"/>
                </a:solidFill>
              </a:rPr>
              <a:t>2008</a:t>
            </a:r>
          </a:p>
          <a:p>
            <a:pPr marL="972000" indent="-609600">
              <a:lnSpc>
                <a:spcPct val="150000"/>
              </a:lnSpc>
              <a:spcAft>
                <a:spcPct val="20000"/>
              </a:spcAft>
              <a:buFont typeface="Wingdings" panose="05000000000000000000" pitchFamily="2" charset="2"/>
              <a:buChar char="ü"/>
            </a:pPr>
            <a:r>
              <a:rPr lang="zh-CN" altLang="en-US" sz="2400" b="1" dirty="0">
                <a:solidFill>
                  <a:srgbClr val="0B0201"/>
                </a:solidFill>
              </a:rPr>
              <a:t>当齿轮的三项精度要求不相同时（例如</a:t>
            </a:r>
            <a:r>
              <a:rPr lang="en-US" altLang="zh-CN" sz="2400" b="1" dirty="0" err="1">
                <a:solidFill>
                  <a:srgbClr val="0B0201"/>
                </a:solidFill>
              </a:rPr>
              <a:t>Fpt</a:t>
            </a:r>
            <a:r>
              <a:rPr lang="zh-CN" altLang="en-US" sz="2400" b="1" dirty="0">
                <a:solidFill>
                  <a:srgbClr val="0B0201"/>
                </a:solidFill>
              </a:rPr>
              <a:t>、</a:t>
            </a:r>
            <a:r>
              <a:rPr lang="en-US" altLang="zh-CN" sz="2400" b="1" dirty="0" err="1">
                <a:solidFill>
                  <a:srgbClr val="0B0201"/>
                </a:solidFill>
              </a:rPr>
              <a:t>fpt</a:t>
            </a:r>
            <a:r>
              <a:rPr lang="zh-CN" altLang="en-US" sz="2400" b="1" dirty="0">
                <a:solidFill>
                  <a:srgbClr val="0B0201"/>
                </a:solidFill>
              </a:rPr>
              <a:t>、</a:t>
            </a:r>
            <a:r>
              <a:rPr lang="en-US" altLang="zh-CN" sz="2400" b="1" dirty="0">
                <a:solidFill>
                  <a:srgbClr val="0B0201"/>
                </a:solidFill>
              </a:rPr>
              <a:t>F</a:t>
            </a:r>
            <a:r>
              <a:rPr lang="el-GR" altLang="zh-CN" sz="2400" b="1" dirty="0">
                <a:solidFill>
                  <a:srgbClr val="0B0201"/>
                </a:solidFill>
              </a:rPr>
              <a:t>α</a:t>
            </a:r>
            <a:r>
              <a:rPr lang="en-US" altLang="zh-CN" sz="2400" b="1" dirty="0">
                <a:solidFill>
                  <a:srgbClr val="0B0201"/>
                </a:solidFill>
              </a:rPr>
              <a:t> </a:t>
            </a:r>
            <a:r>
              <a:rPr lang="zh-CN" altLang="en-US" sz="2400" b="1" dirty="0">
                <a:solidFill>
                  <a:srgbClr val="0B0201"/>
                </a:solidFill>
              </a:rPr>
              <a:t>为</a:t>
            </a:r>
            <a:r>
              <a:rPr lang="en-US" altLang="zh-CN" sz="2400" b="1" dirty="0">
                <a:solidFill>
                  <a:srgbClr val="0B0201"/>
                </a:solidFill>
              </a:rPr>
              <a:t>8</a:t>
            </a:r>
            <a:r>
              <a:rPr lang="zh-CN" altLang="en-US" sz="2400" b="1" dirty="0">
                <a:solidFill>
                  <a:srgbClr val="0B0201"/>
                </a:solidFill>
              </a:rPr>
              <a:t>级，</a:t>
            </a:r>
            <a:r>
              <a:rPr lang="en-US" altLang="zh-CN" sz="2400" b="1" dirty="0">
                <a:solidFill>
                  <a:srgbClr val="0B0201"/>
                </a:solidFill>
              </a:rPr>
              <a:t>F</a:t>
            </a:r>
            <a:r>
              <a:rPr lang="el-GR" altLang="zh-CN" sz="2400" b="1" dirty="0">
                <a:solidFill>
                  <a:srgbClr val="0B0201"/>
                </a:solidFill>
              </a:rPr>
              <a:t>β</a:t>
            </a:r>
            <a:r>
              <a:rPr lang="en-US" altLang="zh-CN" sz="2400" b="1" dirty="0">
                <a:solidFill>
                  <a:srgbClr val="0B0201"/>
                </a:solidFill>
              </a:rPr>
              <a:t> 7</a:t>
            </a:r>
            <a:r>
              <a:rPr lang="zh-CN" altLang="en-US" sz="2400" b="1" dirty="0">
                <a:solidFill>
                  <a:srgbClr val="0B0201"/>
                </a:solidFill>
              </a:rPr>
              <a:t>级）的标注                   </a:t>
            </a:r>
            <a:r>
              <a:rPr lang="en-US" altLang="zh-CN" sz="2400" b="1" dirty="0">
                <a:solidFill>
                  <a:srgbClr val="0B0201"/>
                </a:solidFill>
              </a:rPr>
              <a:t>8–8–7  GB/T 10095.1</a:t>
            </a:r>
            <a:r>
              <a:rPr lang="zh-CN" altLang="en-US" sz="2400" b="1" dirty="0">
                <a:solidFill>
                  <a:srgbClr val="0B0201"/>
                </a:solidFill>
              </a:rPr>
              <a:t>－</a:t>
            </a:r>
            <a:r>
              <a:rPr lang="en-US" altLang="zh-CN" sz="2400" b="1" dirty="0">
                <a:solidFill>
                  <a:srgbClr val="0B0201"/>
                </a:solidFill>
              </a:rPr>
              <a:t>2008</a:t>
            </a:r>
          </a:p>
          <a:p>
            <a:pPr marL="609600" indent="-609600" algn="ctr">
              <a:lnSpc>
                <a:spcPct val="110000"/>
              </a:lnSpc>
              <a:spcAft>
                <a:spcPct val="20000"/>
              </a:spcAft>
              <a:buNone/>
            </a:pPr>
            <a:endParaRPr lang="zh-CN" altLang="en-US" sz="2400" b="1" dirty="0">
              <a:solidFill>
                <a:srgbClr val="0B0201"/>
              </a:solidFill>
              <a:cs typeface="Times New Roman" panose="02020603050405020304" pitchFamily="18" charset="0"/>
            </a:endParaRPr>
          </a:p>
          <a:p>
            <a:pPr marL="609600" indent="-609600">
              <a:lnSpc>
                <a:spcPct val="110000"/>
              </a:lnSpc>
              <a:spcAft>
                <a:spcPct val="20000"/>
              </a:spcAft>
              <a:buNone/>
            </a:pPr>
            <a:endParaRPr lang="zh-CN" altLang="en-US" sz="2400" b="1" dirty="0">
              <a:solidFill>
                <a:srgbClr val="961B0E"/>
              </a:solidFill>
            </a:endParaRPr>
          </a:p>
          <a:p>
            <a:pPr marL="609600" indent="-609600">
              <a:lnSpc>
                <a:spcPct val="110000"/>
              </a:lnSpc>
              <a:spcAft>
                <a:spcPct val="20000"/>
              </a:spcAft>
              <a:buNone/>
            </a:pPr>
            <a:endParaRPr lang="en-US" altLang="zh-CN" sz="2400" b="1" dirty="0">
              <a:solidFill>
                <a:srgbClr val="0B0201"/>
              </a:solidFill>
            </a:endParaRPr>
          </a:p>
        </p:txBody>
      </p:sp>
      <p:sp>
        <p:nvSpPr>
          <p:cNvPr id="34819" name="Rectangle 4"/>
          <p:cNvSpPr>
            <a:spLocks noChangeArrowheads="1"/>
          </p:cNvSpPr>
          <p:nvPr/>
        </p:nvSpPr>
        <p:spPr bwMode="auto">
          <a:xfrm>
            <a:off x="4895850" y="27860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 name="Rectangle 2">
            <a:extLst>
              <a:ext uri="{FF2B5EF4-FFF2-40B4-BE49-F238E27FC236}">
                <a16:creationId xmlns:a16="http://schemas.microsoft.com/office/drawing/2014/main" id="{FFF508F2-1BCD-49A1-AB92-A28800C9A28A}"/>
              </a:ext>
            </a:extLst>
          </p:cNvPr>
          <p:cNvSpPr>
            <a:spLocks noGrp="1" noChangeArrowheads="1"/>
          </p:cNvSpPr>
          <p:nvPr>
            <p:ph type="title"/>
          </p:nvPr>
        </p:nvSpPr>
        <p:spPr>
          <a:xfrm>
            <a:off x="822960" y="163827"/>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zh-CN" altLang="en-US" sz="2800" b="1" kern="0" dirty="0">
                <a:solidFill>
                  <a:schemeClr val="tx2"/>
                </a:solidFill>
              </a:rPr>
              <a:t> </a:t>
            </a:r>
            <a:r>
              <a:rPr kumimoji="1" lang="en-US" altLang="zh-CN" sz="2800" b="1" kern="0" dirty="0">
                <a:solidFill>
                  <a:schemeClr val="tx2"/>
                </a:solidFill>
              </a:rPr>
              <a:t>§5  </a:t>
            </a:r>
            <a:r>
              <a:rPr kumimoji="1" lang="zh-CN" altLang="en-US" sz="2800" b="1" kern="0" dirty="0">
                <a:solidFill>
                  <a:schemeClr val="tx2"/>
                </a:solidFill>
              </a:rPr>
              <a:t>齿轮的精度等级与齿轮坯公差 </a:t>
            </a:r>
          </a:p>
        </p:txBody>
      </p:sp>
    </p:spTree>
    <p:extLst>
      <p:ext uri="{BB962C8B-B14F-4D97-AF65-F5344CB8AC3E}">
        <p14:creationId xmlns:p14="http://schemas.microsoft.com/office/powerpoint/2010/main" val="25352995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76200" y="980282"/>
            <a:ext cx="11353800" cy="5380037"/>
          </a:xfrm>
        </p:spPr>
        <p:txBody>
          <a:bodyPr/>
          <a:lstStyle/>
          <a:p>
            <a:pPr marL="609600" indent="-609600">
              <a:lnSpc>
                <a:spcPct val="150000"/>
              </a:lnSpc>
              <a:buNone/>
            </a:pPr>
            <a:r>
              <a:rPr lang="zh-CN" altLang="en-US" b="1" dirty="0">
                <a:solidFill>
                  <a:srgbClr val="C00000"/>
                </a:solidFill>
              </a:rPr>
              <a:t>二、</a:t>
            </a:r>
            <a:r>
              <a:rPr lang="zh-CN" altLang="en-US" b="1" dirty="0">
                <a:solidFill>
                  <a:srgbClr val="C00000"/>
                </a:solidFill>
                <a:cs typeface="Times New Roman" panose="02020603050405020304" pitchFamily="18" charset="0"/>
              </a:rPr>
              <a:t>齿轮坯公差</a:t>
            </a:r>
          </a:p>
          <a:p>
            <a:pPr marL="609600" indent="-609600">
              <a:lnSpc>
                <a:spcPct val="150000"/>
              </a:lnSpc>
              <a:buNone/>
            </a:pPr>
            <a:r>
              <a:rPr lang="en-US" altLang="zh-CN" sz="2800" b="1" dirty="0">
                <a:solidFill>
                  <a:srgbClr val="961B0E"/>
                </a:solidFill>
                <a:cs typeface="Times New Roman" panose="02020603050405020304" pitchFamily="18" charset="0"/>
              </a:rPr>
              <a:t>1. </a:t>
            </a:r>
            <a:r>
              <a:rPr lang="zh-CN" altLang="en-US" sz="2800" b="1" dirty="0">
                <a:solidFill>
                  <a:srgbClr val="961B0E"/>
                </a:solidFill>
                <a:cs typeface="Times New Roman" panose="02020603050405020304" pitchFamily="18" charset="0"/>
              </a:rPr>
              <a:t>盘形齿轮的齿轮坯公差</a:t>
            </a:r>
            <a:endParaRPr lang="zh-CN" altLang="en-US" sz="2400" b="1" dirty="0">
              <a:solidFill>
                <a:srgbClr val="0B0201"/>
              </a:solidFill>
              <a:cs typeface="Times New Roman" panose="02020603050405020304" pitchFamily="18" charset="0"/>
            </a:endParaRPr>
          </a:p>
          <a:p>
            <a:pPr>
              <a:lnSpc>
                <a:spcPct val="150000"/>
              </a:lnSpc>
              <a:buFont typeface="Wingdings" panose="05000000000000000000" pitchFamily="2" charset="2"/>
              <a:buChar char="ü"/>
            </a:pPr>
            <a:r>
              <a:rPr lang="zh-CN" altLang="en-US" sz="2400" b="1" dirty="0">
                <a:solidFill>
                  <a:srgbClr val="0B0201"/>
                </a:solidFill>
                <a:cs typeface="Times New Roman" panose="02020603050405020304" pitchFamily="18" charset="0"/>
              </a:rPr>
              <a:t>基准孔   直径尺寸公差</a:t>
            </a:r>
          </a:p>
          <a:p>
            <a:pPr>
              <a:lnSpc>
                <a:spcPct val="150000"/>
              </a:lnSpc>
              <a:buFont typeface="Wingdings" panose="05000000000000000000" pitchFamily="2" charset="2"/>
              <a:buChar char="ü"/>
            </a:pPr>
            <a:r>
              <a:rPr lang="zh-CN" altLang="en-US" sz="2400" b="1" dirty="0">
                <a:solidFill>
                  <a:srgbClr val="0B0201"/>
                </a:solidFill>
                <a:cs typeface="Times New Roman" panose="02020603050405020304" pitchFamily="18" charset="0"/>
              </a:rPr>
              <a:t>基准端面   轴向圆跳动公差</a:t>
            </a:r>
          </a:p>
          <a:p>
            <a:pPr marL="0" indent="0">
              <a:lnSpc>
                <a:spcPct val="150000"/>
              </a:lnSpc>
              <a:buNone/>
            </a:pPr>
            <a:r>
              <a:rPr lang="zh-CN" altLang="en-US" sz="2400" b="1" dirty="0">
                <a:solidFill>
                  <a:srgbClr val="0B0201"/>
                </a:solidFill>
                <a:cs typeface="Times New Roman" panose="02020603050405020304" pitchFamily="18" charset="0"/>
              </a:rPr>
              <a:t>                       </a:t>
            </a:r>
            <a:r>
              <a:rPr lang="en-US" altLang="zh-CN" sz="2400" b="1" i="1" dirty="0" err="1">
                <a:solidFill>
                  <a:srgbClr val="0B0201"/>
                </a:solidFill>
                <a:cs typeface="Times New Roman" panose="02020603050405020304" pitchFamily="18" charset="0"/>
              </a:rPr>
              <a:t>t</a:t>
            </a:r>
            <a:r>
              <a:rPr lang="en-US" altLang="zh-CN" sz="2400" b="1" baseline="-25000" dirty="0" err="1">
                <a:solidFill>
                  <a:srgbClr val="0B0201"/>
                </a:solidFill>
                <a:cs typeface="Times New Roman" panose="02020603050405020304" pitchFamily="18" charset="0"/>
              </a:rPr>
              <a:t>t</a:t>
            </a:r>
            <a:r>
              <a:rPr lang="en-US" altLang="zh-CN" sz="2400" b="1" dirty="0">
                <a:solidFill>
                  <a:srgbClr val="0B0201"/>
                </a:solidFill>
                <a:cs typeface="Times New Roman" panose="02020603050405020304" pitchFamily="18" charset="0"/>
              </a:rPr>
              <a:t>=0.2</a:t>
            </a:r>
            <a:r>
              <a:rPr lang="zh-CN" altLang="en-US" sz="2400" b="1" dirty="0">
                <a:solidFill>
                  <a:srgbClr val="0B0201"/>
                </a:solidFill>
                <a:cs typeface="Times New Roman" panose="02020603050405020304" pitchFamily="18" charset="0"/>
              </a:rPr>
              <a:t>（</a:t>
            </a:r>
            <a:r>
              <a:rPr lang="en-US" altLang="zh-CN" sz="2400" b="1" i="1" dirty="0" err="1">
                <a:solidFill>
                  <a:srgbClr val="0B0201"/>
                </a:solidFill>
                <a:cs typeface="Times New Roman" panose="02020603050405020304" pitchFamily="18" charset="0"/>
              </a:rPr>
              <a:t>D</a:t>
            </a:r>
            <a:r>
              <a:rPr lang="en-US" altLang="zh-CN" sz="2400" b="1" baseline="-25000" dirty="0" err="1">
                <a:solidFill>
                  <a:srgbClr val="0B0201"/>
                </a:solidFill>
                <a:cs typeface="Times New Roman" panose="02020603050405020304" pitchFamily="18" charset="0"/>
              </a:rPr>
              <a:t>d</a:t>
            </a:r>
            <a:r>
              <a:rPr lang="en-US" altLang="zh-CN" sz="2400" b="1" baseline="-25000" dirty="0">
                <a:solidFill>
                  <a:srgbClr val="0B0201"/>
                </a:solidFill>
                <a:cs typeface="Times New Roman" panose="02020603050405020304" pitchFamily="18" charset="0"/>
              </a:rPr>
              <a:t> </a:t>
            </a:r>
            <a:r>
              <a:rPr lang="en-US" altLang="zh-CN" sz="2400" b="1"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b</a:t>
            </a:r>
            <a:r>
              <a:rPr lang="zh-CN" altLang="en-US" sz="2400" b="1"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β</a:t>
            </a:r>
            <a:endParaRPr lang="el-GR" altLang="zh-CN" sz="2400" b="1" dirty="0">
              <a:solidFill>
                <a:srgbClr val="0B0201"/>
              </a:solidFill>
              <a:cs typeface="Times New Roman" panose="02020603050405020304" pitchFamily="18" charset="0"/>
            </a:endParaRPr>
          </a:p>
          <a:p>
            <a:pPr>
              <a:lnSpc>
                <a:spcPct val="150000"/>
              </a:lnSpc>
              <a:buFont typeface="Wingdings" panose="05000000000000000000" pitchFamily="2" charset="2"/>
              <a:buChar char="ü"/>
            </a:pPr>
            <a:r>
              <a:rPr lang="zh-CN" altLang="en-US" sz="2400" b="1" dirty="0">
                <a:solidFill>
                  <a:srgbClr val="0B0201"/>
                </a:solidFill>
                <a:cs typeface="Times New Roman" panose="02020603050405020304" pitchFamily="18" charset="0"/>
              </a:rPr>
              <a:t>齿顶圆柱面   直径尺寸公差，径向圆跳动公差</a:t>
            </a:r>
            <a:r>
              <a:rPr lang="en-US" altLang="zh-CN" sz="2400" b="1" i="1" dirty="0" err="1">
                <a:solidFill>
                  <a:srgbClr val="0B0201"/>
                </a:solidFill>
                <a:cs typeface="Times New Roman" panose="02020603050405020304" pitchFamily="18" charset="0"/>
              </a:rPr>
              <a:t>t</a:t>
            </a:r>
            <a:r>
              <a:rPr lang="en-US" altLang="zh-CN" sz="2400" b="1" baseline="-25000" dirty="0" err="1">
                <a:solidFill>
                  <a:srgbClr val="0B0201"/>
                </a:solidFill>
                <a:cs typeface="Times New Roman" panose="02020603050405020304" pitchFamily="18" charset="0"/>
              </a:rPr>
              <a:t>r</a:t>
            </a:r>
            <a:r>
              <a:rPr lang="en-US" altLang="zh-CN" sz="2400" b="1" dirty="0">
                <a:solidFill>
                  <a:srgbClr val="0B0201"/>
                </a:solidFill>
                <a:cs typeface="Times New Roman" panose="02020603050405020304" pitchFamily="18" charset="0"/>
              </a:rPr>
              <a:t>=0.3</a:t>
            </a:r>
            <a:r>
              <a:rPr lang="en-US" altLang="zh-CN" sz="2400" b="1" i="1" dirty="0">
                <a:solidFill>
                  <a:srgbClr val="0B0201"/>
                </a:solidFill>
                <a:cs typeface="Times New Roman" panose="02020603050405020304" pitchFamily="18" charset="0"/>
              </a:rPr>
              <a:t>F</a:t>
            </a:r>
            <a:r>
              <a:rPr lang="en-US" altLang="zh-CN" sz="2400" b="1" baseline="-20000" dirty="0">
                <a:solidFill>
                  <a:srgbClr val="0B0201"/>
                </a:solidFill>
                <a:cs typeface="Times New Roman" panose="02020603050405020304" pitchFamily="18" charset="0"/>
              </a:rPr>
              <a:t>p</a:t>
            </a:r>
            <a:r>
              <a:rPr lang="en-US" altLang="zh-CN" sz="2400" b="1" dirty="0">
                <a:solidFill>
                  <a:srgbClr val="0B0201"/>
                </a:solidFill>
                <a:cs typeface="Times New Roman" panose="02020603050405020304" pitchFamily="18" charset="0"/>
              </a:rPr>
              <a:t>                           </a:t>
            </a:r>
          </a:p>
          <a:p>
            <a:pPr marL="609600" indent="-609600">
              <a:lnSpc>
                <a:spcPct val="90000"/>
              </a:lnSpc>
              <a:buNone/>
            </a:pPr>
            <a:endParaRPr lang="en-US" altLang="zh-CN" sz="2400" b="1" dirty="0">
              <a:solidFill>
                <a:srgbClr val="0B0201"/>
              </a:solidFill>
              <a:cs typeface="Times New Roman" panose="02020603050405020304" pitchFamily="18" charset="0"/>
            </a:endParaRPr>
          </a:p>
        </p:txBody>
      </p:sp>
      <p:pic>
        <p:nvPicPr>
          <p:cNvPr id="3" name="Picture 4">
            <a:extLst>
              <a:ext uri="{FF2B5EF4-FFF2-40B4-BE49-F238E27FC236}">
                <a16:creationId xmlns:a16="http://schemas.microsoft.com/office/drawing/2014/main" id="{3C66B122-F10B-4D44-A2F7-D4E7A0CBA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190" y="1123952"/>
            <a:ext cx="4074159" cy="509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BA9DB111-45EF-4369-8F93-00A6ADA366FC}"/>
              </a:ext>
            </a:extLst>
          </p:cNvPr>
          <p:cNvSpPr>
            <a:spLocks noGrp="1" noChangeArrowheads="1"/>
          </p:cNvSpPr>
          <p:nvPr>
            <p:ph type="title"/>
          </p:nvPr>
        </p:nvSpPr>
        <p:spPr>
          <a:xfrm>
            <a:off x="822960" y="163827"/>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zh-CN" altLang="en-US" sz="2800" b="1" kern="0" dirty="0">
                <a:solidFill>
                  <a:schemeClr val="tx2"/>
                </a:solidFill>
              </a:rPr>
              <a:t> </a:t>
            </a:r>
            <a:r>
              <a:rPr kumimoji="1" lang="en-US" altLang="zh-CN" sz="2800" b="1" kern="0" dirty="0">
                <a:solidFill>
                  <a:schemeClr val="tx2"/>
                </a:solidFill>
              </a:rPr>
              <a:t>§5  </a:t>
            </a:r>
            <a:r>
              <a:rPr kumimoji="1" lang="zh-CN" altLang="en-US" sz="2800" b="1" kern="0" dirty="0">
                <a:solidFill>
                  <a:schemeClr val="tx2"/>
                </a:solidFill>
              </a:rPr>
              <a:t>齿轮的精度等级与齿轮坯公差 </a:t>
            </a:r>
          </a:p>
        </p:txBody>
      </p:sp>
    </p:spTree>
    <p:extLst>
      <p:ext uri="{BB962C8B-B14F-4D97-AF65-F5344CB8AC3E}">
        <p14:creationId xmlns:p14="http://schemas.microsoft.com/office/powerpoint/2010/main" val="8939444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137160" y="1002177"/>
            <a:ext cx="11567160" cy="5235575"/>
          </a:xfrm>
        </p:spPr>
        <p:txBody>
          <a:bodyPr>
            <a:normAutofit/>
          </a:bodyPr>
          <a:lstStyle/>
          <a:p>
            <a:pPr eaLnBrk="1" hangingPunct="1">
              <a:lnSpc>
                <a:spcPct val="150000"/>
              </a:lnSpc>
              <a:spcBef>
                <a:spcPts val="0"/>
              </a:spcBef>
              <a:buFont typeface="Wingdings" panose="05000000000000000000" pitchFamily="2" charset="2"/>
              <a:buNone/>
            </a:pPr>
            <a:r>
              <a:rPr lang="en-US" altLang="zh-CN" sz="2800" b="1" dirty="0">
                <a:solidFill>
                  <a:srgbClr val="961B0E"/>
                </a:solidFill>
                <a:cs typeface="Times New Roman" panose="02020603050405020304" pitchFamily="18" charset="0"/>
              </a:rPr>
              <a:t>2. </a:t>
            </a:r>
            <a:r>
              <a:rPr lang="zh-CN" altLang="en-US" sz="2800" b="1" dirty="0">
                <a:solidFill>
                  <a:srgbClr val="961B0E"/>
                </a:solidFill>
                <a:cs typeface="Times New Roman" panose="02020603050405020304" pitchFamily="18" charset="0"/>
              </a:rPr>
              <a:t>齿轮轴的齿轮坯公差</a:t>
            </a:r>
            <a:endParaRPr lang="zh-CN" altLang="en-US" sz="2800" b="1" dirty="0">
              <a:solidFill>
                <a:srgbClr val="0B0201"/>
              </a:solidFill>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dirty="0">
                <a:solidFill>
                  <a:srgbClr val="961B0E"/>
                </a:solidFill>
                <a:cs typeface="Times New Roman" panose="02020603050405020304" pitchFamily="18" charset="0"/>
              </a:rPr>
              <a:t>●</a:t>
            </a:r>
            <a:r>
              <a:rPr lang="zh-CN" altLang="en-US" sz="2400" b="1" dirty="0">
                <a:solidFill>
                  <a:srgbClr val="0B0201"/>
                </a:solidFill>
                <a:cs typeface="Times New Roman" panose="02020603050405020304" pitchFamily="18" charset="0"/>
              </a:rPr>
              <a:t>两个轴颈    </a:t>
            </a:r>
          </a:p>
          <a:p>
            <a:pPr eaLnBrk="1" hangingPunct="1">
              <a:lnSpc>
                <a:spcPct val="150000"/>
              </a:lnSpc>
              <a:buFont typeface="Wingdings" panose="05000000000000000000" pitchFamily="2" charset="2"/>
              <a:buNone/>
            </a:pPr>
            <a:r>
              <a:rPr lang="zh-CN" altLang="en-US" sz="2400" b="1" dirty="0">
                <a:solidFill>
                  <a:srgbClr val="0B0201"/>
                </a:solidFill>
                <a:cs typeface="Times New Roman" panose="02020603050405020304" pitchFamily="18" charset="0"/>
              </a:rPr>
              <a:t>     直径尺寸公差：通常按相配滚动轴承的要求确定。</a:t>
            </a:r>
          </a:p>
          <a:p>
            <a:pPr eaLnBrk="1" hangingPunct="1">
              <a:lnSpc>
                <a:spcPct val="150000"/>
              </a:lnSpc>
              <a:buFont typeface="Wingdings" panose="05000000000000000000" pitchFamily="2" charset="2"/>
              <a:buNone/>
            </a:pPr>
            <a:r>
              <a:rPr lang="zh-CN" altLang="en-US" sz="2400" b="1" dirty="0">
                <a:solidFill>
                  <a:srgbClr val="0B0201"/>
                </a:solidFill>
                <a:cs typeface="Times New Roman" panose="02020603050405020304" pitchFamily="18" charset="0"/>
              </a:rPr>
              <a:t>      分别对齿轮基准轴线的径向圆跳动公差： </a:t>
            </a:r>
            <a:r>
              <a:rPr lang="en-US" altLang="zh-CN" sz="2400" b="1" i="1" dirty="0" err="1">
                <a:solidFill>
                  <a:srgbClr val="0B0201"/>
                </a:solidFill>
                <a:cs typeface="Times New Roman" panose="02020603050405020304" pitchFamily="18" charset="0"/>
              </a:rPr>
              <a:t>t</a:t>
            </a:r>
            <a:r>
              <a:rPr lang="en-US" altLang="zh-CN" sz="2400" b="1" baseline="-25000" dirty="0" err="1">
                <a:solidFill>
                  <a:srgbClr val="0B0201"/>
                </a:solidFill>
                <a:cs typeface="Times New Roman" panose="02020603050405020304" pitchFamily="18" charset="0"/>
              </a:rPr>
              <a:t>r</a:t>
            </a:r>
            <a:r>
              <a:rPr lang="en-US" altLang="zh-CN" sz="2400" b="1" dirty="0">
                <a:solidFill>
                  <a:srgbClr val="0B0201"/>
                </a:solidFill>
                <a:cs typeface="Times New Roman" panose="02020603050405020304" pitchFamily="18" charset="0"/>
              </a:rPr>
              <a:t>=0.3</a:t>
            </a:r>
            <a:r>
              <a:rPr lang="en-US" altLang="zh-CN" sz="2400" b="1" i="1" dirty="0">
                <a:solidFill>
                  <a:srgbClr val="0B0201"/>
                </a:solidFill>
                <a:cs typeface="Times New Roman" panose="02020603050405020304" pitchFamily="18" charset="0"/>
              </a:rPr>
              <a:t>F</a:t>
            </a:r>
            <a:r>
              <a:rPr lang="en-US" altLang="zh-CN" sz="2400" b="1" baseline="-25000" dirty="0">
                <a:solidFill>
                  <a:srgbClr val="0B0201"/>
                </a:solidFill>
                <a:cs typeface="Times New Roman" panose="02020603050405020304" pitchFamily="18" charset="0"/>
              </a:rPr>
              <a:t>p</a:t>
            </a:r>
            <a:r>
              <a:rPr lang="en-US" altLang="zh-CN" sz="2400" b="1"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a:t>
            </a:r>
            <a:endParaRPr lang="en-US" altLang="zh-CN" sz="2400" b="1" dirty="0">
              <a:solidFill>
                <a:srgbClr val="0B0201"/>
              </a:solidFill>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b="1" dirty="0">
                <a:solidFill>
                  <a:srgbClr val="961B0E"/>
                </a:solidFill>
                <a:cs typeface="Times New Roman" panose="02020603050405020304" pitchFamily="18" charset="0"/>
              </a:rPr>
              <a:t>●</a:t>
            </a:r>
            <a:r>
              <a:rPr lang="zh-CN" altLang="en-US" sz="2400" b="1" dirty="0">
                <a:solidFill>
                  <a:srgbClr val="0B0201"/>
                </a:solidFill>
                <a:cs typeface="Times New Roman" panose="02020603050405020304" pitchFamily="18" charset="0"/>
              </a:rPr>
              <a:t>齿顶圆柱面</a:t>
            </a:r>
          </a:p>
          <a:p>
            <a:pPr eaLnBrk="1" hangingPunct="1">
              <a:lnSpc>
                <a:spcPct val="150000"/>
              </a:lnSpc>
              <a:buFont typeface="Wingdings" panose="05000000000000000000" pitchFamily="2" charset="2"/>
              <a:buNone/>
            </a:pPr>
            <a:r>
              <a:rPr lang="zh-CN" altLang="en-US" sz="2400" b="1" dirty="0">
                <a:solidFill>
                  <a:srgbClr val="0B0201"/>
                </a:solidFill>
                <a:cs typeface="Times New Roman" panose="02020603050405020304" pitchFamily="18" charset="0"/>
              </a:rPr>
              <a:t>      直径尺寸公差。作为测量齿厚的基准时，对齿轮基准轴线的径向圆跳动公差： </a:t>
            </a:r>
            <a:r>
              <a:rPr lang="en-US" altLang="zh-CN" sz="2400" b="1" i="1" dirty="0" err="1">
                <a:solidFill>
                  <a:srgbClr val="0B0201"/>
                </a:solidFill>
                <a:cs typeface="Times New Roman" panose="02020603050405020304" pitchFamily="18" charset="0"/>
              </a:rPr>
              <a:t>t</a:t>
            </a:r>
            <a:r>
              <a:rPr lang="en-US" altLang="zh-CN" sz="2400" b="1" baseline="-25000" dirty="0" err="1">
                <a:solidFill>
                  <a:srgbClr val="0B0201"/>
                </a:solidFill>
                <a:cs typeface="Times New Roman" panose="02020603050405020304" pitchFamily="18" charset="0"/>
              </a:rPr>
              <a:t>r</a:t>
            </a:r>
            <a:r>
              <a:rPr lang="en-US" altLang="zh-CN" sz="2400" b="1" dirty="0">
                <a:solidFill>
                  <a:srgbClr val="0B0201"/>
                </a:solidFill>
                <a:cs typeface="Times New Roman" panose="02020603050405020304" pitchFamily="18" charset="0"/>
              </a:rPr>
              <a:t>=0.3</a:t>
            </a:r>
            <a:r>
              <a:rPr lang="en-US" altLang="zh-CN" sz="2400" b="1" i="1" dirty="0">
                <a:solidFill>
                  <a:srgbClr val="0B0201"/>
                </a:solidFill>
                <a:cs typeface="Times New Roman" panose="02020603050405020304" pitchFamily="18" charset="0"/>
              </a:rPr>
              <a:t>F</a:t>
            </a:r>
            <a:r>
              <a:rPr lang="en-US" altLang="zh-CN" sz="2400" b="1" baseline="-25000" dirty="0">
                <a:solidFill>
                  <a:srgbClr val="0B0201"/>
                </a:solidFill>
                <a:cs typeface="Times New Roman" panose="02020603050405020304" pitchFamily="18" charset="0"/>
              </a:rPr>
              <a:t>p</a:t>
            </a:r>
            <a:r>
              <a:rPr lang="zh-CN" altLang="en-US" sz="2400" b="1" baseline="-25000" dirty="0">
                <a:solidFill>
                  <a:srgbClr val="0B0201"/>
                </a:solidFill>
                <a:cs typeface="Times New Roman" panose="02020603050405020304" pitchFamily="18" charset="0"/>
              </a:rPr>
              <a:t>。</a:t>
            </a:r>
            <a:endParaRPr lang="en-US" altLang="zh-CN" sz="2400" b="1" baseline="-25000" dirty="0">
              <a:solidFill>
                <a:srgbClr val="0B0201"/>
              </a:solidFill>
              <a:cs typeface="Times New Roman" panose="02020603050405020304" pitchFamily="18" charset="0"/>
            </a:endParaRPr>
          </a:p>
        </p:txBody>
      </p:sp>
      <p:pic>
        <p:nvPicPr>
          <p:cNvPr id="3" name="Picture 4">
            <a:extLst>
              <a:ext uri="{FF2B5EF4-FFF2-40B4-BE49-F238E27FC236}">
                <a16:creationId xmlns:a16="http://schemas.microsoft.com/office/drawing/2014/main" id="{3AAF5FBA-54DA-4D8F-AAF3-36A80141FB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7080" y="4845932"/>
            <a:ext cx="5074920" cy="196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D6583038-28EB-4DB6-B702-9FD1086B5E9A}"/>
              </a:ext>
            </a:extLst>
          </p:cNvPr>
          <p:cNvSpPr>
            <a:spLocks noGrp="1" noChangeArrowheads="1"/>
          </p:cNvSpPr>
          <p:nvPr>
            <p:ph type="title"/>
          </p:nvPr>
        </p:nvSpPr>
        <p:spPr>
          <a:xfrm>
            <a:off x="822960" y="163827"/>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zh-CN" altLang="en-US" sz="2800" b="1" kern="0" dirty="0">
                <a:solidFill>
                  <a:schemeClr val="tx2"/>
                </a:solidFill>
              </a:rPr>
              <a:t> </a:t>
            </a:r>
            <a:r>
              <a:rPr kumimoji="1" lang="en-US" altLang="zh-CN" sz="2800" b="1" kern="0" dirty="0">
                <a:solidFill>
                  <a:schemeClr val="tx2"/>
                </a:solidFill>
              </a:rPr>
              <a:t>§5  </a:t>
            </a:r>
            <a:r>
              <a:rPr kumimoji="1" lang="zh-CN" altLang="en-US" sz="2800" b="1" kern="0" dirty="0">
                <a:solidFill>
                  <a:schemeClr val="tx2"/>
                </a:solidFill>
              </a:rPr>
              <a:t>齿轮的精度等级与齿轮坯公差 </a:t>
            </a:r>
          </a:p>
        </p:txBody>
      </p:sp>
    </p:spTree>
    <p:extLst>
      <p:ext uri="{BB962C8B-B14F-4D97-AF65-F5344CB8AC3E}">
        <p14:creationId xmlns:p14="http://schemas.microsoft.com/office/powerpoint/2010/main" val="35791748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76200" y="1004179"/>
            <a:ext cx="12039600" cy="5308600"/>
          </a:xfrm>
        </p:spPr>
        <p:txBody>
          <a:bodyPr>
            <a:normAutofit/>
          </a:bodyPr>
          <a:lstStyle/>
          <a:p>
            <a:pPr eaLnBrk="1" hangingPunct="1">
              <a:spcAft>
                <a:spcPts val="1200"/>
              </a:spcAft>
              <a:buFont typeface="Wingdings" panose="05000000000000000000" pitchFamily="2" charset="2"/>
              <a:buNone/>
            </a:pPr>
            <a:r>
              <a:rPr lang="zh-CN" altLang="en-US" sz="3600" b="1" dirty="0">
                <a:solidFill>
                  <a:srgbClr val="C00000"/>
                </a:solidFill>
                <a:cs typeface="Times New Roman" panose="02020603050405020304" pitchFamily="18" charset="0"/>
              </a:rPr>
              <a:t>一、齿轮副中心距极限偏差</a:t>
            </a:r>
            <a:r>
              <a:rPr lang="el-GR" altLang="zh-CN" sz="3600" b="1" dirty="0">
                <a:solidFill>
                  <a:srgbClr val="C00000"/>
                </a:solidFill>
                <a:cs typeface="Times New Roman" panose="02020603050405020304" pitchFamily="18" charset="0"/>
              </a:rPr>
              <a:t>Δ</a:t>
            </a:r>
            <a:r>
              <a:rPr lang="el-GR" altLang="zh-CN" sz="3600" b="1" i="1" dirty="0">
                <a:solidFill>
                  <a:srgbClr val="C00000"/>
                </a:solidFill>
                <a:cs typeface="Times New Roman" panose="02020603050405020304" pitchFamily="18" charset="0"/>
              </a:rPr>
              <a:t>f</a:t>
            </a:r>
            <a:r>
              <a:rPr lang="el-GR" altLang="zh-CN" sz="3600" b="1" i="1" baseline="-25000" dirty="0">
                <a:solidFill>
                  <a:srgbClr val="C00000"/>
                </a:solidFill>
                <a:cs typeface="Times New Roman" panose="02020603050405020304" pitchFamily="18" charset="0"/>
              </a:rPr>
              <a:t>a</a:t>
            </a:r>
            <a:endParaRPr lang="zh-CN" altLang="en-US" sz="3600" b="1" dirty="0">
              <a:solidFill>
                <a:srgbClr val="C00000"/>
              </a:solidFill>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dirty="0">
                <a:solidFill>
                  <a:srgbClr val="0B0201"/>
                </a:solidFill>
                <a:cs typeface="Times New Roman" panose="02020603050405020304" pitchFamily="18" charset="0"/>
              </a:rPr>
              <a:t>      </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i="1" baseline="-25000" dirty="0">
                <a:solidFill>
                  <a:srgbClr val="0B0201"/>
                </a:solidFill>
                <a:cs typeface="Times New Roman" panose="02020603050405020304" pitchFamily="18" charset="0"/>
              </a:rPr>
              <a:t>a</a:t>
            </a:r>
            <a:r>
              <a:rPr lang="en-US" altLang="zh-CN" sz="2400" b="1" i="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是指齿轮副的两条轴线之间的实际距离（实际中</a:t>
            </a:r>
          </a:p>
          <a:p>
            <a:pPr eaLnBrk="1" hangingPunct="1">
              <a:lnSpc>
                <a:spcPct val="150000"/>
              </a:lnSpc>
              <a:buFont typeface="Wingdings" panose="05000000000000000000" pitchFamily="2" charset="2"/>
              <a:buNone/>
            </a:pPr>
            <a:r>
              <a:rPr lang="zh-CN" altLang="en-US" sz="2400" b="1" dirty="0">
                <a:solidFill>
                  <a:srgbClr val="0B0201"/>
                </a:solidFill>
                <a:cs typeface="Times New Roman" panose="02020603050405020304" pitchFamily="18" charset="0"/>
              </a:rPr>
              <a:t>心距）与公称中心距</a:t>
            </a:r>
            <a:r>
              <a:rPr lang="en-US" altLang="zh-CN" sz="2400" b="1" i="1" dirty="0">
                <a:solidFill>
                  <a:srgbClr val="0B0201"/>
                </a:solidFill>
                <a:cs typeface="Times New Roman" panose="02020603050405020304" pitchFamily="18" charset="0"/>
              </a:rPr>
              <a:t>a </a:t>
            </a:r>
            <a:r>
              <a:rPr lang="zh-CN" altLang="en-US" sz="2400" b="1" dirty="0">
                <a:solidFill>
                  <a:srgbClr val="0B0201"/>
                </a:solidFill>
                <a:cs typeface="Times New Roman" panose="02020603050405020304" pitchFamily="18" charset="0"/>
              </a:rPr>
              <a:t>之差。</a:t>
            </a:r>
          </a:p>
          <a:p>
            <a:pPr eaLnBrk="1" hangingPunct="1">
              <a:lnSpc>
                <a:spcPct val="150000"/>
              </a:lnSpc>
              <a:buFont typeface="Wingdings" panose="05000000000000000000" pitchFamily="2" charset="2"/>
              <a:buNone/>
            </a:pPr>
            <a:r>
              <a:rPr lang="zh-CN" altLang="en-US" sz="2400" b="1" dirty="0">
                <a:solidFill>
                  <a:srgbClr val="0B0201"/>
                </a:solidFill>
                <a:cs typeface="Times New Roman" panose="02020603050405020304" pitchFamily="18" charset="0"/>
              </a:rPr>
              <a:t>      </a:t>
            </a:r>
            <a:r>
              <a:rPr lang="el-GR" altLang="zh-CN" sz="2400" b="1" dirty="0">
                <a:solidFill>
                  <a:srgbClr val="0B0201"/>
                </a:solidFill>
                <a:cs typeface="Times New Roman" panose="02020603050405020304" pitchFamily="18" charset="0"/>
              </a:rPr>
              <a:t>Δ</a:t>
            </a:r>
            <a:r>
              <a:rPr lang="el-GR" altLang="zh-CN" sz="2400" b="1" i="1" dirty="0">
                <a:solidFill>
                  <a:srgbClr val="0B0201"/>
                </a:solidFill>
                <a:cs typeface="Times New Roman" panose="02020603050405020304" pitchFamily="18" charset="0"/>
              </a:rPr>
              <a:t>f</a:t>
            </a:r>
            <a:r>
              <a:rPr lang="el-GR" altLang="zh-CN" sz="2400" b="1" i="1" baseline="-25000" dirty="0">
                <a:solidFill>
                  <a:srgbClr val="0B0201"/>
                </a:solidFill>
                <a:cs typeface="Times New Roman" panose="02020603050405020304" pitchFamily="18" charset="0"/>
              </a:rPr>
              <a:t>a</a:t>
            </a:r>
            <a:r>
              <a:rPr lang="en-US" altLang="zh-CN" sz="2400" b="1" i="1" baseline="-25000"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影响侧隙的大小。</a:t>
            </a:r>
          </a:p>
          <a:p>
            <a:pPr eaLnBrk="1" hangingPunct="1">
              <a:lnSpc>
                <a:spcPct val="150000"/>
              </a:lnSpc>
              <a:buFont typeface="Wingdings" panose="05000000000000000000" pitchFamily="2" charset="2"/>
              <a:buNone/>
            </a:pPr>
            <a:r>
              <a:rPr lang="zh-CN" altLang="en-US" b="1" dirty="0">
                <a:solidFill>
                  <a:srgbClr val="0B0201"/>
                </a:solidFill>
                <a:cs typeface="Times New Roman" panose="02020603050405020304" pitchFamily="18" charset="0"/>
              </a:rPr>
              <a:t>   </a:t>
            </a:r>
            <a:r>
              <a:rPr lang="zh-CN" altLang="en-US" sz="2400" b="1" dirty="0">
                <a:solidFill>
                  <a:srgbClr val="0B0201"/>
                </a:solidFill>
                <a:cs typeface="Times New Roman" panose="02020603050405020304" pitchFamily="18" charset="0"/>
              </a:rPr>
              <a:t>图样上标注：                 </a:t>
            </a:r>
            <a:r>
              <a:rPr lang="en-US" altLang="zh-CN" sz="2400" b="1" i="1" dirty="0" err="1">
                <a:solidFill>
                  <a:srgbClr val="961B0E"/>
                </a:solidFill>
                <a:cs typeface="Times New Roman" panose="02020603050405020304" pitchFamily="18" charset="0"/>
              </a:rPr>
              <a:t>a</a:t>
            </a:r>
            <a:r>
              <a:rPr lang="en-US" altLang="zh-CN" sz="2400" b="1" dirty="0" err="1">
                <a:solidFill>
                  <a:srgbClr val="961B0E"/>
                </a:solidFill>
                <a:cs typeface="Times New Roman" panose="02020603050405020304" pitchFamily="18" charset="0"/>
              </a:rPr>
              <a:t>±</a:t>
            </a:r>
            <a:r>
              <a:rPr lang="en-US" altLang="zh-CN" sz="2400" b="1" i="1" dirty="0" err="1">
                <a:solidFill>
                  <a:srgbClr val="961B0E"/>
                </a:solidFill>
                <a:cs typeface="Times New Roman" panose="02020603050405020304" pitchFamily="18" charset="0"/>
              </a:rPr>
              <a:t>f</a:t>
            </a:r>
            <a:r>
              <a:rPr lang="en-US" altLang="zh-CN" sz="2400" b="1" i="1" baseline="-25000" dirty="0" err="1">
                <a:solidFill>
                  <a:srgbClr val="961B0E"/>
                </a:solidFill>
                <a:cs typeface="Times New Roman" panose="02020603050405020304" pitchFamily="18" charset="0"/>
              </a:rPr>
              <a:t>a</a:t>
            </a:r>
            <a:endParaRPr lang="en-US" altLang="zh-CN" sz="2400" b="1" i="1" baseline="-25000" dirty="0">
              <a:solidFill>
                <a:srgbClr val="961B0E"/>
              </a:solidFill>
              <a:cs typeface="Times New Roman" panose="02020603050405020304" pitchFamily="18" charset="0"/>
            </a:endParaRPr>
          </a:p>
          <a:p>
            <a:pPr eaLnBrk="1" hangingPunct="1">
              <a:lnSpc>
                <a:spcPct val="150000"/>
              </a:lnSpc>
              <a:buFont typeface="Wingdings" panose="05000000000000000000" pitchFamily="2" charset="2"/>
              <a:buNone/>
            </a:pPr>
            <a:r>
              <a:rPr lang="en-US" altLang="zh-CN" sz="2400" b="1" i="1" baseline="-25000" dirty="0">
                <a:solidFill>
                  <a:srgbClr val="961B0E"/>
                </a:solidFill>
                <a:cs typeface="Times New Roman" panose="02020603050405020304" pitchFamily="18" charset="0"/>
              </a:rPr>
              <a:t>          </a:t>
            </a:r>
            <a:r>
              <a:rPr lang="zh-CN" altLang="en-US" sz="2400" b="1" dirty="0">
                <a:solidFill>
                  <a:srgbClr val="0B0201"/>
                </a:solidFill>
                <a:cs typeface="Times New Roman" panose="02020603050405020304" pitchFamily="18" charset="0"/>
              </a:rPr>
              <a:t>合格条件：           </a:t>
            </a:r>
            <a:r>
              <a:rPr lang="en-US" altLang="zh-CN" sz="2400" b="1" dirty="0">
                <a:solidFill>
                  <a:srgbClr val="961B0E"/>
                </a:solidFill>
                <a:cs typeface="Times New Roman" panose="02020603050405020304" pitchFamily="18" charset="0"/>
              </a:rPr>
              <a:t>–</a:t>
            </a:r>
            <a:r>
              <a:rPr lang="en-US" altLang="zh-CN" sz="2400" b="1" i="1" dirty="0">
                <a:solidFill>
                  <a:srgbClr val="961B0E"/>
                </a:solidFill>
                <a:cs typeface="Times New Roman" panose="02020603050405020304" pitchFamily="18" charset="0"/>
              </a:rPr>
              <a:t> f</a:t>
            </a:r>
            <a:r>
              <a:rPr lang="en-US" altLang="zh-CN" sz="2400" b="1" i="1" baseline="-25000" dirty="0">
                <a:solidFill>
                  <a:srgbClr val="961B0E"/>
                </a:solidFill>
                <a:cs typeface="Times New Roman" panose="02020603050405020304" pitchFamily="18" charset="0"/>
              </a:rPr>
              <a:t>a </a:t>
            </a:r>
            <a:r>
              <a:rPr lang="en-US" altLang="zh-CN" sz="2400" b="1" i="1" dirty="0">
                <a:solidFill>
                  <a:srgbClr val="961B0E"/>
                </a:solidFill>
                <a:cs typeface="Times New Roman" panose="02020603050405020304" pitchFamily="18" charset="0"/>
              </a:rPr>
              <a:t>≤</a:t>
            </a:r>
            <a:r>
              <a:rPr lang="en-US" altLang="zh-CN" sz="2400" b="1" i="1" baseline="-25000" dirty="0">
                <a:solidFill>
                  <a:srgbClr val="961B0E"/>
                </a:solidFill>
                <a:cs typeface="Times New Roman" panose="02020603050405020304" pitchFamily="18" charset="0"/>
              </a:rPr>
              <a:t> </a:t>
            </a:r>
            <a:r>
              <a:rPr lang="el-GR" altLang="zh-CN" sz="2400" b="1" dirty="0">
                <a:solidFill>
                  <a:srgbClr val="961B0E"/>
                </a:solidFill>
                <a:cs typeface="Times New Roman" panose="02020603050405020304" pitchFamily="18" charset="0"/>
              </a:rPr>
              <a:t>Δ</a:t>
            </a:r>
            <a:r>
              <a:rPr lang="el-GR" altLang="zh-CN" sz="2400" b="1" i="1" dirty="0">
                <a:solidFill>
                  <a:srgbClr val="961B0E"/>
                </a:solidFill>
                <a:cs typeface="Times New Roman" panose="02020603050405020304" pitchFamily="18" charset="0"/>
              </a:rPr>
              <a:t>f</a:t>
            </a:r>
            <a:r>
              <a:rPr lang="el-GR" altLang="zh-CN" sz="2400" b="1" i="1" baseline="-25000" dirty="0">
                <a:solidFill>
                  <a:srgbClr val="961B0E"/>
                </a:solidFill>
                <a:cs typeface="Times New Roman" panose="02020603050405020304" pitchFamily="18" charset="0"/>
              </a:rPr>
              <a:t>a</a:t>
            </a:r>
            <a:r>
              <a:rPr lang="en-US" altLang="zh-CN" sz="2400" b="1" i="1" baseline="-25000" dirty="0">
                <a:solidFill>
                  <a:srgbClr val="961B0E"/>
                </a:solidFill>
                <a:cs typeface="Times New Roman" panose="02020603050405020304" pitchFamily="18" charset="0"/>
              </a:rPr>
              <a:t> </a:t>
            </a:r>
            <a:r>
              <a:rPr lang="en-US" altLang="zh-CN" sz="2400" b="1" i="1" dirty="0">
                <a:solidFill>
                  <a:srgbClr val="961B0E"/>
                </a:solidFill>
                <a:cs typeface="Times New Roman" panose="02020603050405020304" pitchFamily="18" charset="0"/>
              </a:rPr>
              <a:t>≤ + f</a:t>
            </a:r>
            <a:endParaRPr lang="en-US" altLang="zh-CN" b="1" dirty="0">
              <a:solidFill>
                <a:srgbClr val="961B0E"/>
              </a:solidFill>
              <a:cs typeface="Times New Roman" panose="02020603050405020304" pitchFamily="18" charset="0"/>
            </a:endParaRPr>
          </a:p>
          <a:p>
            <a:pPr eaLnBrk="1" hangingPunct="1">
              <a:lnSpc>
                <a:spcPct val="150000"/>
              </a:lnSpc>
              <a:buFont typeface="Wingdings" panose="05000000000000000000" pitchFamily="2" charset="2"/>
              <a:buNone/>
            </a:pPr>
            <a:endParaRPr lang="en-US" altLang="zh-CN" b="1" dirty="0">
              <a:solidFill>
                <a:srgbClr val="0B0201"/>
              </a:solidFill>
              <a:cs typeface="Times New Roman" panose="02020603050405020304" pitchFamily="18" charset="0"/>
            </a:endParaRPr>
          </a:p>
        </p:txBody>
      </p:sp>
      <p:sp>
        <p:nvSpPr>
          <p:cNvPr id="4" name="Rectangle 2">
            <a:extLst>
              <a:ext uri="{FF2B5EF4-FFF2-40B4-BE49-F238E27FC236}">
                <a16:creationId xmlns:a16="http://schemas.microsoft.com/office/drawing/2014/main" id="{603692DA-9278-49D3-BCDB-7DFCBCBBEABF}"/>
              </a:ext>
            </a:extLst>
          </p:cNvPr>
          <p:cNvSpPr>
            <a:spLocks noGrp="1" noChangeArrowheads="1"/>
          </p:cNvSpPr>
          <p:nvPr>
            <p:ph type="title"/>
          </p:nvPr>
        </p:nvSpPr>
        <p:spPr>
          <a:xfrm>
            <a:off x="822960" y="163827"/>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§6  </a:t>
            </a:r>
            <a:r>
              <a:rPr kumimoji="1" lang="zh-CN" altLang="en-US" sz="2800" b="1" kern="0" dirty="0">
                <a:solidFill>
                  <a:schemeClr val="tx2"/>
                </a:solidFill>
              </a:rPr>
              <a:t>齿轮副中心距极限偏差和轴线平行度公差</a:t>
            </a:r>
          </a:p>
        </p:txBody>
      </p:sp>
      <p:pic>
        <p:nvPicPr>
          <p:cNvPr id="5" name="Picture 4">
            <a:extLst>
              <a:ext uri="{FF2B5EF4-FFF2-40B4-BE49-F238E27FC236}">
                <a16:creationId xmlns:a16="http://schemas.microsoft.com/office/drawing/2014/main" id="{4D9F81CE-A1CE-4584-AD18-206B7BB79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1860" y="907463"/>
            <a:ext cx="3277220" cy="579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57915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208670" y="1017247"/>
            <a:ext cx="11983330" cy="5380037"/>
          </a:xfrm>
        </p:spPr>
        <p:txBody>
          <a:bodyPr>
            <a:normAutofit/>
          </a:bodyPr>
          <a:lstStyle/>
          <a:p>
            <a:pPr eaLnBrk="1" hangingPunct="1">
              <a:lnSpc>
                <a:spcPct val="120000"/>
              </a:lnSpc>
              <a:buFont typeface="Wingdings" panose="05000000000000000000" pitchFamily="2" charset="2"/>
              <a:buNone/>
            </a:pPr>
            <a:r>
              <a:rPr lang="zh-CN" altLang="en-US" sz="3600" b="1" dirty="0">
                <a:solidFill>
                  <a:srgbClr val="C00000"/>
                </a:solidFill>
                <a:cs typeface="Times New Roman" panose="02020603050405020304" pitchFamily="18" charset="0"/>
              </a:rPr>
              <a:t>二、齿轮副轴线平行度公差</a:t>
            </a:r>
            <a:endParaRPr lang="zh-CN" altLang="en-US" sz="1800" b="1" dirty="0">
              <a:solidFill>
                <a:srgbClr val="0B0201"/>
              </a:solidFill>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b="1" dirty="0">
                <a:solidFill>
                  <a:srgbClr val="961B0E"/>
                </a:solidFill>
                <a:cs typeface="Times New Roman" panose="02020603050405020304" pitchFamily="18" charset="0"/>
              </a:rPr>
              <a:t>●</a:t>
            </a:r>
            <a:r>
              <a:rPr lang="zh-CN" altLang="en-US" sz="2400" b="1" dirty="0">
                <a:solidFill>
                  <a:srgbClr val="0B0201"/>
                </a:solidFill>
                <a:cs typeface="Times New Roman" panose="02020603050405020304" pitchFamily="18" charset="0"/>
              </a:rPr>
              <a:t>轴线平面［</a:t>
            </a:r>
            <a:r>
              <a:rPr lang="en-US" altLang="zh-CN" sz="2400" b="1" dirty="0">
                <a:solidFill>
                  <a:srgbClr val="0B0201"/>
                </a:solidFill>
                <a:cs typeface="Times New Roman" panose="02020603050405020304" pitchFamily="18" charset="0"/>
              </a:rPr>
              <a:t>H</a:t>
            </a:r>
            <a:r>
              <a:rPr lang="zh-CN" altLang="en-US" sz="2400" b="1" dirty="0">
                <a:solidFill>
                  <a:srgbClr val="0B0201"/>
                </a:solidFill>
                <a:cs typeface="Times New Roman" panose="02020603050405020304" pitchFamily="18" charset="0"/>
              </a:rPr>
              <a:t>］  包含基准轴并通过被测轴线与一个轴承中间平面的交点的平面。</a:t>
            </a:r>
            <a:endParaRPr lang="el-GR" altLang="zh-CN" sz="2400" b="1" dirty="0">
              <a:solidFill>
                <a:srgbClr val="0B0201"/>
              </a:solidFill>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b="1" dirty="0">
                <a:solidFill>
                  <a:srgbClr val="961B0E"/>
                </a:solidFill>
                <a:cs typeface="Times New Roman" panose="02020603050405020304" pitchFamily="18" charset="0"/>
              </a:rPr>
              <a:t>●</a:t>
            </a:r>
            <a:r>
              <a:rPr lang="zh-CN" altLang="en-US" sz="2400" b="1" dirty="0">
                <a:solidFill>
                  <a:srgbClr val="0B0201"/>
                </a:solidFill>
                <a:cs typeface="Times New Roman" panose="02020603050405020304" pitchFamily="18" charset="0"/>
              </a:rPr>
              <a:t>垂直平面［</a:t>
            </a:r>
            <a:r>
              <a:rPr lang="en-US" altLang="zh-CN" sz="2400" b="1" dirty="0">
                <a:solidFill>
                  <a:srgbClr val="0B0201"/>
                </a:solidFill>
                <a:cs typeface="Times New Roman" panose="02020603050405020304" pitchFamily="18" charset="0"/>
              </a:rPr>
              <a:t>V</a:t>
            </a:r>
            <a:r>
              <a:rPr lang="zh-CN" altLang="en-US" sz="2400" b="1" dirty="0">
                <a:solidFill>
                  <a:srgbClr val="0B0201"/>
                </a:solidFill>
                <a:cs typeface="Times New Roman" panose="02020603050405020304" pitchFamily="18" charset="0"/>
              </a:rPr>
              <a:t>］   通过上述交点的垂直于［</a:t>
            </a:r>
            <a:r>
              <a:rPr lang="en-US" altLang="zh-CN" sz="2400" b="1" dirty="0">
                <a:solidFill>
                  <a:srgbClr val="0B0201"/>
                </a:solidFill>
                <a:cs typeface="Times New Roman" panose="02020603050405020304" pitchFamily="18" charset="0"/>
              </a:rPr>
              <a:t>H</a:t>
            </a:r>
            <a:r>
              <a:rPr lang="zh-CN" altLang="en-US" sz="2400" b="1" dirty="0">
                <a:solidFill>
                  <a:srgbClr val="0B0201"/>
                </a:solidFill>
                <a:cs typeface="Times New Roman" panose="02020603050405020304" pitchFamily="18" charset="0"/>
              </a:rPr>
              <a:t>］且平行于基准轴线的平面。</a:t>
            </a:r>
          </a:p>
          <a:p>
            <a:pPr eaLnBrk="1" hangingPunct="1">
              <a:lnSpc>
                <a:spcPct val="120000"/>
              </a:lnSpc>
              <a:buFont typeface="Wingdings" panose="05000000000000000000" pitchFamily="2" charset="2"/>
              <a:buNone/>
            </a:pPr>
            <a:r>
              <a:rPr lang="zh-CN" altLang="en-US" sz="2400" b="1" dirty="0">
                <a:solidFill>
                  <a:srgbClr val="0B0201"/>
                </a:solidFill>
                <a:cs typeface="Times New Roman" panose="02020603050405020304" pitchFamily="18" charset="0"/>
              </a:rPr>
              <a:t> ［</a:t>
            </a:r>
            <a:r>
              <a:rPr lang="en-US" altLang="zh-CN" sz="2400" b="1" dirty="0">
                <a:solidFill>
                  <a:srgbClr val="0B0201"/>
                </a:solidFill>
                <a:cs typeface="Times New Roman" panose="02020603050405020304" pitchFamily="18" charset="0"/>
              </a:rPr>
              <a:t>H</a:t>
            </a:r>
            <a:r>
              <a:rPr lang="zh-CN" altLang="en-US" sz="2400" b="1" dirty="0">
                <a:solidFill>
                  <a:srgbClr val="0B0201"/>
                </a:solidFill>
                <a:cs typeface="Times New Roman" panose="02020603050405020304" pitchFamily="18" charset="0"/>
              </a:rPr>
              <a:t>］和［</a:t>
            </a:r>
            <a:r>
              <a:rPr lang="en-US" altLang="zh-CN" sz="2400" b="1" dirty="0">
                <a:solidFill>
                  <a:srgbClr val="0B0201"/>
                </a:solidFill>
                <a:cs typeface="Times New Roman" panose="02020603050405020304" pitchFamily="18" charset="0"/>
              </a:rPr>
              <a:t>V</a:t>
            </a:r>
            <a:r>
              <a:rPr lang="zh-CN" altLang="en-US" sz="2400" b="1" dirty="0">
                <a:solidFill>
                  <a:srgbClr val="0B0201"/>
                </a:solidFill>
                <a:cs typeface="Times New Roman" panose="02020603050405020304" pitchFamily="18" charset="0"/>
              </a:rPr>
              <a:t>］上的被测轴线对基准轴线的平行度误差</a:t>
            </a:r>
          </a:p>
          <a:p>
            <a:pPr eaLnBrk="1" hangingPunct="1">
              <a:lnSpc>
                <a:spcPct val="120000"/>
              </a:lnSpc>
              <a:buFont typeface="Wingdings" panose="05000000000000000000" pitchFamily="2" charset="2"/>
              <a:buNone/>
            </a:pPr>
            <a:r>
              <a:rPr lang="zh-CN" altLang="en-US" sz="2400" b="1" dirty="0">
                <a:solidFill>
                  <a:srgbClr val="961B0E"/>
                </a:solidFill>
                <a:cs typeface="Times New Roman" panose="02020603050405020304" pitchFamily="18" charset="0"/>
              </a:rPr>
              <a:t> </a:t>
            </a:r>
            <a:r>
              <a:rPr lang="el-GR" altLang="zh-CN" sz="2400" b="1" dirty="0">
                <a:solidFill>
                  <a:srgbClr val="961B0E"/>
                </a:solidFill>
                <a:cs typeface="Times New Roman" panose="02020603050405020304" pitchFamily="18" charset="0"/>
              </a:rPr>
              <a:t>Δ</a:t>
            </a:r>
            <a:r>
              <a:rPr lang="en-US" altLang="zh-CN" sz="2400" b="1" i="1" dirty="0">
                <a:solidFill>
                  <a:srgbClr val="961B0E"/>
                </a:solidFill>
                <a:cs typeface="Times New Roman" panose="02020603050405020304" pitchFamily="18" charset="0"/>
              </a:rPr>
              <a:t>f</a:t>
            </a:r>
            <a:r>
              <a:rPr lang="en-US" altLang="zh-CN" sz="2400" b="1" baseline="-25000" dirty="0">
                <a:solidFill>
                  <a:srgbClr val="961B0E"/>
                </a:solidFill>
                <a:cs typeface="Times New Roman" panose="02020603050405020304" pitchFamily="18" charset="0"/>
              </a:rPr>
              <a:t>∑</a:t>
            </a:r>
            <a:r>
              <a:rPr lang="el-GR" altLang="zh-CN" sz="2400" b="1" baseline="-25000" dirty="0">
                <a:solidFill>
                  <a:srgbClr val="961B0E"/>
                </a:solidFill>
                <a:cs typeface="Times New Roman" panose="02020603050405020304" pitchFamily="18" charset="0"/>
              </a:rPr>
              <a:t>δ</a:t>
            </a:r>
            <a:r>
              <a:rPr lang="zh-CN" altLang="en-US" sz="2400" b="1" dirty="0">
                <a:solidFill>
                  <a:srgbClr val="0B0201"/>
                </a:solidFill>
                <a:cs typeface="Times New Roman" panose="02020603050405020304" pitchFamily="18" charset="0"/>
              </a:rPr>
              <a:t>和</a:t>
            </a:r>
            <a:r>
              <a:rPr lang="el-GR" altLang="zh-CN" sz="2400" b="1" dirty="0">
                <a:solidFill>
                  <a:srgbClr val="961B0E"/>
                </a:solidFill>
                <a:cs typeface="Times New Roman" panose="02020603050405020304" pitchFamily="18" charset="0"/>
              </a:rPr>
              <a:t>Δ</a:t>
            </a:r>
            <a:r>
              <a:rPr lang="en-US" altLang="zh-CN" sz="2400" b="1" i="1" dirty="0">
                <a:solidFill>
                  <a:srgbClr val="961B0E"/>
                </a:solidFill>
                <a:cs typeface="Times New Roman" panose="02020603050405020304" pitchFamily="18" charset="0"/>
              </a:rPr>
              <a:t>f</a:t>
            </a:r>
            <a:r>
              <a:rPr lang="en-US" altLang="zh-CN" sz="2400" b="1" baseline="-25000" dirty="0">
                <a:solidFill>
                  <a:srgbClr val="961B0E"/>
                </a:solidFill>
                <a:cs typeface="Times New Roman" panose="02020603050405020304" pitchFamily="18" charset="0"/>
              </a:rPr>
              <a:t>∑</a:t>
            </a:r>
            <a:r>
              <a:rPr lang="el-GR" altLang="zh-CN" sz="2400" b="1" baseline="-25000" dirty="0">
                <a:solidFill>
                  <a:srgbClr val="961B0E"/>
                </a:solidFill>
                <a:cs typeface="Times New Roman" panose="02020603050405020304" pitchFamily="18" charset="0"/>
              </a:rPr>
              <a:t>β</a:t>
            </a:r>
            <a:r>
              <a:rPr lang="zh-CN" altLang="en-US" sz="2400" b="1" dirty="0">
                <a:solidFill>
                  <a:srgbClr val="0B0201"/>
                </a:solidFill>
                <a:cs typeface="Times New Roman" panose="02020603050405020304" pitchFamily="18" charset="0"/>
              </a:rPr>
              <a:t>都影响轮齿传递分布均匀性的精度。</a:t>
            </a:r>
          </a:p>
          <a:p>
            <a:pPr eaLnBrk="1" hangingPunct="1">
              <a:lnSpc>
                <a:spcPct val="120000"/>
              </a:lnSpc>
              <a:buFont typeface="Wingdings" panose="05000000000000000000" pitchFamily="2" charset="2"/>
              <a:buNone/>
            </a:pPr>
            <a:r>
              <a:rPr lang="zh-CN" altLang="en-US" sz="2400" b="1" dirty="0">
                <a:solidFill>
                  <a:srgbClr val="0B0201"/>
                </a:solidFill>
                <a:cs typeface="Times New Roman" panose="02020603050405020304" pitchFamily="18" charset="0"/>
              </a:rPr>
              <a:t>合格条件： </a:t>
            </a:r>
            <a:r>
              <a:rPr lang="el-GR" altLang="zh-CN" sz="2400" b="1" dirty="0">
                <a:solidFill>
                  <a:srgbClr val="961B0E"/>
                </a:solidFill>
                <a:cs typeface="Times New Roman" panose="02020603050405020304" pitchFamily="18" charset="0"/>
              </a:rPr>
              <a:t>Δ</a:t>
            </a:r>
            <a:r>
              <a:rPr lang="en-US" altLang="zh-CN" sz="2400" b="1" i="1" dirty="0">
                <a:solidFill>
                  <a:srgbClr val="961B0E"/>
                </a:solidFill>
                <a:cs typeface="Times New Roman" panose="02020603050405020304" pitchFamily="18" charset="0"/>
              </a:rPr>
              <a:t>f</a:t>
            </a:r>
            <a:r>
              <a:rPr lang="en-US" altLang="zh-CN" sz="2400" b="1" baseline="-25000" dirty="0">
                <a:solidFill>
                  <a:srgbClr val="961B0E"/>
                </a:solidFill>
                <a:cs typeface="Times New Roman" panose="02020603050405020304" pitchFamily="18" charset="0"/>
              </a:rPr>
              <a:t>∑</a:t>
            </a:r>
            <a:r>
              <a:rPr lang="el-GR" altLang="zh-CN" sz="2400" b="1" baseline="-25000" dirty="0">
                <a:solidFill>
                  <a:srgbClr val="961B0E"/>
                </a:solidFill>
                <a:cs typeface="Times New Roman" panose="02020603050405020304" pitchFamily="18" charset="0"/>
              </a:rPr>
              <a:t>δ </a:t>
            </a:r>
            <a:r>
              <a:rPr lang="en-US" altLang="zh-CN" sz="2000" b="1" i="1" dirty="0">
                <a:solidFill>
                  <a:srgbClr val="961B0E"/>
                </a:solidFill>
                <a:cs typeface="Times New Roman" panose="02020603050405020304" pitchFamily="18" charset="0"/>
              </a:rPr>
              <a:t>≤</a:t>
            </a:r>
            <a:r>
              <a:rPr lang="en-US" altLang="zh-CN" sz="2000" b="1" i="1" baseline="-25000" dirty="0">
                <a:solidFill>
                  <a:srgbClr val="961B0E"/>
                </a:solidFill>
                <a:cs typeface="Times New Roman" panose="02020603050405020304" pitchFamily="18" charset="0"/>
              </a:rPr>
              <a:t> </a:t>
            </a:r>
            <a:r>
              <a:rPr lang="en-US" altLang="zh-CN" sz="2400" b="1" dirty="0">
                <a:solidFill>
                  <a:srgbClr val="0B0201"/>
                </a:solidFill>
                <a:cs typeface="Times New Roman" panose="02020603050405020304" pitchFamily="18" charset="0"/>
              </a:rPr>
              <a:t> </a:t>
            </a:r>
            <a:r>
              <a:rPr lang="en-US" altLang="zh-CN" sz="2400" b="1" i="1" dirty="0">
                <a:solidFill>
                  <a:srgbClr val="961B0E"/>
                </a:solidFill>
                <a:cs typeface="Times New Roman" panose="02020603050405020304" pitchFamily="18" charset="0"/>
              </a:rPr>
              <a:t>f</a:t>
            </a:r>
            <a:r>
              <a:rPr lang="en-US" altLang="zh-CN" sz="2400" b="1" baseline="-25000" dirty="0">
                <a:solidFill>
                  <a:srgbClr val="961B0E"/>
                </a:solidFill>
                <a:cs typeface="Times New Roman" panose="02020603050405020304" pitchFamily="18" charset="0"/>
              </a:rPr>
              <a:t>∑</a:t>
            </a:r>
            <a:r>
              <a:rPr lang="el-GR" altLang="zh-CN" sz="2400" b="1" baseline="-25000" dirty="0">
                <a:solidFill>
                  <a:srgbClr val="961B0E"/>
                </a:solidFill>
                <a:cs typeface="Times New Roman" panose="02020603050405020304" pitchFamily="18" charset="0"/>
              </a:rPr>
              <a:t>δ</a:t>
            </a:r>
            <a:r>
              <a:rPr lang="en-US" altLang="zh-CN" sz="2400" b="1" baseline="-25000" dirty="0">
                <a:solidFill>
                  <a:srgbClr val="961B0E"/>
                </a:solidFill>
                <a:cs typeface="Times New Roman" panose="02020603050405020304" pitchFamily="18" charset="0"/>
              </a:rPr>
              <a:t> </a:t>
            </a:r>
            <a:r>
              <a:rPr lang="zh-CN" altLang="en-US" sz="2400" b="1" dirty="0">
                <a:solidFill>
                  <a:srgbClr val="0B0201"/>
                </a:solidFill>
                <a:cs typeface="Times New Roman" panose="02020603050405020304" pitchFamily="18" charset="0"/>
              </a:rPr>
              <a:t>（公差）</a:t>
            </a:r>
          </a:p>
          <a:p>
            <a:pPr eaLnBrk="1" hangingPunct="1">
              <a:lnSpc>
                <a:spcPct val="120000"/>
              </a:lnSpc>
              <a:buFont typeface="Wingdings" panose="05000000000000000000" pitchFamily="2" charset="2"/>
              <a:buNone/>
            </a:pPr>
            <a:r>
              <a:rPr lang="zh-CN" altLang="en-US" sz="2400" b="1" dirty="0">
                <a:solidFill>
                  <a:srgbClr val="961B0E"/>
                </a:solidFill>
                <a:cs typeface="Times New Roman" panose="02020603050405020304" pitchFamily="18" charset="0"/>
              </a:rPr>
              <a:t>                 </a:t>
            </a:r>
            <a:r>
              <a:rPr lang="el-GR" altLang="zh-CN" sz="2400" b="1" dirty="0">
                <a:solidFill>
                  <a:srgbClr val="961B0E"/>
                </a:solidFill>
                <a:cs typeface="Times New Roman" panose="02020603050405020304" pitchFamily="18" charset="0"/>
              </a:rPr>
              <a:t>Δ</a:t>
            </a:r>
            <a:r>
              <a:rPr lang="en-US" altLang="zh-CN" sz="2400" b="1" i="1" dirty="0">
                <a:solidFill>
                  <a:srgbClr val="961B0E"/>
                </a:solidFill>
                <a:cs typeface="Times New Roman" panose="02020603050405020304" pitchFamily="18" charset="0"/>
              </a:rPr>
              <a:t>f</a:t>
            </a:r>
            <a:r>
              <a:rPr lang="en-US" altLang="zh-CN" sz="2400" b="1" baseline="-25000" dirty="0">
                <a:solidFill>
                  <a:srgbClr val="961B0E"/>
                </a:solidFill>
                <a:cs typeface="Times New Roman" panose="02020603050405020304" pitchFamily="18" charset="0"/>
              </a:rPr>
              <a:t>∑</a:t>
            </a:r>
            <a:r>
              <a:rPr lang="el-GR" altLang="zh-CN" sz="2400" b="1" baseline="-25000" dirty="0">
                <a:solidFill>
                  <a:srgbClr val="961B0E"/>
                </a:solidFill>
                <a:cs typeface="Times New Roman" panose="02020603050405020304" pitchFamily="18" charset="0"/>
              </a:rPr>
              <a:t>β </a:t>
            </a:r>
            <a:r>
              <a:rPr lang="en-US" altLang="zh-CN" sz="2000" b="1" i="1" dirty="0">
                <a:solidFill>
                  <a:srgbClr val="961B0E"/>
                </a:solidFill>
                <a:cs typeface="Times New Roman" panose="02020603050405020304" pitchFamily="18" charset="0"/>
              </a:rPr>
              <a:t>≤</a:t>
            </a:r>
            <a:r>
              <a:rPr lang="en-US" altLang="zh-CN" sz="2000" b="1" i="1" baseline="-25000" dirty="0">
                <a:solidFill>
                  <a:srgbClr val="961B0E"/>
                </a:solidFill>
                <a:cs typeface="Times New Roman" panose="02020603050405020304" pitchFamily="18" charset="0"/>
              </a:rPr>
              <a:t> </a:t>
            </a:r>
            <a:r>
              <a:rPr lang="en-US" altLang="zh-CN" sz="2400" b="1" i="1" dirty="0">
                <a:solidFill>
                  <a:srgbClr val="961B0E"/>
                </a:solidFill>
                <a:cs typeface="Times New Roman" panose="02020603050405020304" pitchFamily="18" charset="0"/>
              </a:rPr>
              <a:t>f</a:t>
            </a:r>
            <a:r>
              <a:rPr lang="en-US" altLang="zh-CN" sz="2400" b="1" baseline="-25000" dirty="0">
                <a:solidFill>
                  <a:srgbClr val="961B0E"/>
                </a:solidFill>
                <a:cs typeface="Times New Roman" panose="02020603050405020304" pitchFamily="18" charset="0"/>
              </a:rPr>
              <a:t>∑</a:t>
            </a:r>
            <a:r>
              <a:rPr lang="el-GR" altLang="zh-CN" sz="2400" b="1" baseline="-25000" dirty="0">
                <a:solidFill>
                  <a:srgbClr val="961B0E"/>
                </a:solidFill>
                <a:cs typeface="Times New Roman" panose="02020603050405020304" pitchFamily="18" charset="0"/>
              </a:rPr>
              <a:t>β </a:t>
            </a:r>
            <a:r>
              <a:rPr lang="en-US" altLang="zh-CN" sz="2400" b="1" baseline="-25000" dirty="0">
                <a:solidFill>
                  <a:srgbClr val="961B0E"/>
                </a:solidFill>
                <a:cs typeface="Times New Roman" panose="02020603050405020304" pitchFamily="18" charset="0"/>
              </a:rPr>
              <a:t> </a:t>
            </a:r>
            <a:r>
              <a:rPr lang="zh-CN" altLang="en-US" sz="2400" b="1" dirty="0">
                <a:solidFill>
                  <a:srgbClr val="0B0201"/>
                </a:solidFill>
                <a:cs typeface="Times New Roman" panose="02020603050405020304" pitchFamily="18" charset="0"/>
              </a:rPr>
              <a:t>（公差）</a:t>
            </a:r>
          </a:p>
          <a:p>
            <a:pPr eaLnBrk="1" hangingPunct="1">
              <a:lnSpc>
                <a:spcPct val="120000"/>
              </a:lnSpc>
              <a:buFont typeface="Wingdings" panose="05000000000000000000" pitchFamily="2" charset="2"/>
              <a:buNone/>
            </a:pPr>
            <a:r>
              <a:rPr lang="zh-CN" altLang="en-US" sz="2400" b="1" dirty="0">
                <a:solidFill>
                  <a:srgbClr val="0B0201"/>
                </a:solidFill>
                <a:cs typeface="Times New Roman" panose="02020603050405020304" pitchFamily="18" charset="0"/>
              </a:rPr>
              <a:t>                 </a:t>
            </a:r>
            <a:r>
              <a:rPr lang="en-US" altLang="zh-CN" sz="2400" b="1" i="1" dirty="0">
                <a:solidFill>
                  <a:srgbClr val="0B0201"/>
                </a:solidFill>
                <a:cs typeface="Times New Roman" panose="02020603050405020304" pitchFamily="18" charset="0"/>
              </a:rPr>
              <a:t>f</a:t>
            </a:r>
            <a:r>
              <a:rPr lang="en-US" altLang="zh-CN" sz="2400" b="1" baseline="-25000" dirty="0">
                <a:solidFill>
                  <a:srgbClr val="0B0201"/>
                </a:solidFill>
                <a:cs typeface="Times New Roman" panose="02020603050405020304" pitchFamily="18" charset="0"/>
              </a:rPr>
              <a:t>∑</a:t>
            </a:r>
            <a:r>
              <a:rPr lang="el-GR" altLang="zh-CN" sz="2400" b="1" baseline="-25000" dirty="0">
                <a:solidFill>
                  <a:srgbClr val="0B0201"/>
                </a:solidFill>
                <a:cs typeface="Times New Roman" panose="02020603050405020304" pitchFamily="18" charset="0"/>
              </a:rPr>
              <a:t>δ</a:t>
            </a:r>
            <a:r>
              <a:rPr lang="en-US" altLang="zh-CN" sz="2400" b="1" dirty="0">
                <a:solidFill>
                  <a:srgbClr val="0B0201"/>
                </a:solidFill>
                <a:cs typeface="Times New Roman" panose="02020603050405020304" pitchFamily="18" charset="0"/>
              </a:rPr>
              <a:t>=</a:t>
            </a:r>
            <a:r>
              <a:rPr lang="zh-CN" altLang="en-US" sz="2400" b="1"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L</a:t>
            </a:r>
            <a:r>
              <a:rPr lang="en-US" altLang="zh-CN" sz="2400" b="1"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b</a:t>
            </a:r>
            <a:r>
              <a:rPr lang="zh-CN" altLang="en-US" sz="2400" b="1" dirty="0">
                <a:solidFill>
                  <a:srgbClr val="0B0201"/>
                </a:solidFill>
                <a:cs typeface="Times New Roman" panose="02020603050405020304" pitchFamily="18" charset="0"/>
              </a:rPr>
              <a:t>）</a:t>
            </a:r>
            <a:r>
              <a:rPr lang="en-US" altLang="zh-CN" sz="2400" b="1" i="1" dirty="0">
                <a:solidFill>
                  <a:srgbClr val="0B0201"/>
                </a:solidFill>
                <a:cs typeface="Times New Roman" panose="02020603050405020304" pitchFamily="18" charset="0"/>
              </a:rPr>
              <a:t>F</a:t>
            </a:r>
            <a:r>
              <a:rPr lang="el-GR" altLang="zh-CN" sz="2400" b="1" baseline="-25000" dirty="0">
                <a:solidFill>
                  <a:srgbClr val="0B0201"/>
                </a:solidFill>
                <a:cs typeface="Times New Roman" panose="02020603050405020304" pitchFamily="18" charset="0"/>
              </a:rPr>
              <a:t>β</a:t>
            </a:r>
            <a:endParaRPr lang="en-US" altLang="zh-CN" sz="2400" b="1" dirty="0">
              <a:solidFill>
                <a:srgbClr val="0B0201"/>
              </a:solidFill>
              <a:cs typeface="Times New Roman" panose="02020603050405020304" pitchFamily="18" charset="0"/>
            </a:endParaRPr>
          </a:p>
          <a:p>
            <a:pPr eaLnBrk="1" hangingPunct="1">
              <a:lnSpc>
                <a:spcPct val="120000"/>
              </a:lnSpc>
              <a:buFont typeface="Wingdings" panose="05000000000000000000" pitchFamily="2" charset="2"/>
              <a:buNone/>
            </a:pPr>
            <a:r>
              <a:rPr lang="en-US" altLang="zh-CN" sz="2400" b="1" dirty="0">
                <a:solidFill>
                  <a:srgbClr val="0B0201"/>
                </a:solidFill>
                <a:cs typeface="Times New Roman" panose="02020603050405020304" pitchFamily="18" charset="0"/>
              </a:rPr>
              <a:t>                </a:t>
            </a:r>
            <a:r>
              <a:rPr lang="en-US" altLang="zh-CN" sz="2400" b="1" i="1" dirty="0">
                <a:solidFill>
                  <a:srgbClr val="0B0201"/>
                </a:solidFill>
                <a:cs typeface="Times New Roman" panose="02020603050405020304" pitchFamily="18" charset="0"/>
              </a:rPr>
              <a:t>f</a:t>
            </a:r>
            <a:r>
              <a:rPr lang="en-US" altLang="zh-CN" sz="2400" b="1" baseline="-25000" dirty="0">
                <a:solidFill>
                  <a:srgbClr val="0B0201"/>
                </a:solidFill>
                <a:cs typeface="Times New Roman" panose="02020603050405020304" pitchFamily="18" charset="0"/>
              </a:rPr>
              <a:t>∑</a:t>
            </a:r>
            <a:r>
              <a:rPr lang="el-GR" altLang="zh-CN" sz="2400" b="1" baseline="-25000" dirty="0">
                <a:solidFill>
                  <a:srgbClr val="0B0201"/>
                </a:solidFill>
                <a:cs typeface="Times New Roman" panose="02020603050405020304" pitchFamily="18" charset="0"/>
              </a:rPr>
              <a:t>β</a:t>
            </a:r>
            <a:r>
              <a:rPr lang="en-US" altLang="zh-CN" sz="2400" b="1" dirty="0">
                <a:solidFill>
                  <a:srgbClr val="0B0201"/>
                </a:solidFill>
                <a:cs typeface="Times New Roman" panose="02020603050405020304" pitchFamily="18" charset="0"/>
              </a:rPr>
              <a:t>=0.5 </a:t>
            </a:r>
            <a:r>
              <a:rPr lang="en-US" altLang="zh-CN" sz="2400" b="1" i="1" dirty="0">
                <a:solidFill>
                  <a:srgbClr val="0B0201"/>
                </a:solidFill>
                <a:cs typeface="Times New Roman" panose="02020603050405020304" pitchFamily="18" charset="0"/>
              </a:rPr>
              <a:t>f</a:t>
            </a:r>
            <a:r>
              <a:rPr lang="en-US" altLang="zh-CN" sz="2400" b="1" baseline="-25000" dirty="0">
                <a:solidFill>
                  <a:srgbClr val="0B0201"/>
                </a:solidFill>
                <a:cs typeface="Times New Roman" panose="02020603050405020304" pitchFamily="18" charset="0"/>
              </a:rPr>
              <a:t>∑</a:t>
            </a:r>
            <a:r>
              <a:rPr lang="el-GR" altLang="zh-CN" sz="2400" b="1" baseline="-25000" dirty="0">
                <a:solidFill>
                  <a:srgbClr val="0B0201"/>
                </a:solidFill>
                <a:cs typeface="Times New Roman" panose="02020603050405020304" pitchFamily="18" charset="0"/>
              </a:rPr>
              <a:t>δ</a:t>
            </a:r>
            <a:endParaRPr lang="en-US" altLang="zh-CN" sz="2400" b="1" baseline="-25000" dirty="0">
              <a:solidFill>
                <a:srgbClr val="0B0201"/>
              </a:solidFill>
              <a:cs typeface="Times New Roman" panose="02020603050405020304" pitchFamily="18" charset="0"/>
            </a:endParaRPr>
          </a:p>
        </p:txBody>
      </p:sp>
      <p:pic>
        <p:nvPicPr>
          <p:cNvPr id="3" name="Picture 4">
            <a:extLst>
              <a:ext uri="{FF2B5EF4-FFF2-40B4-BE49-F238E27FC236}">
                <a16:creationId xmlns:a16="http://schemas.microsoft.com/office/drawing/2014/main" id="{5D4626C4-5FB3-4889-B5C1-7233D94A9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60" y="3707265"/>
            <a:ext cx="5562600" cy="292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a:extLst>
              <a:ext uri="{FF2B5EF4-FFF2-40B4-BE49-F238E27FC236}">
                <a16:creationId xmlns:a16="http://schemas.microsoft.com/office/drawing/2014/main" id="{450F45E6-C511-48F0-957C-8B8D8AB9107F}"/>
              </a:ext>
            </a:extLst>
          </p:cNvPr>
          <p:cNvSpPr>
            <a:spLocks noGrp="1" noChangeArrowheads="1"/>
          </p:cNvSpPr>
          <p:nvPr>
            <p:ph type="title"/>
          </p:nvPr>
        </p:nvSpPr>
        <p:spPr>
          <a:xfrm>
            <a:off x="822960" y="163827"/>
            <a:ext cx="91440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p>
            <a:pPr algn="l" defTabSz="914400"/>
            <a:r>
              <a:rPr kumimoji="1" lang="en-US" altLang="zh-CN" sz="2800" b="1" kern="0" dirty="0">
                <a:solidFill>
                  <a:schemeClr val="tx2"/>
                </a:solidFill>
              </a:rPr>
              <a:t>§6  </a:t>
            </a:r>
            <a:r>
              <a:rPr kumimoji="1" lang="zh-CN" altLang="en-US" sz="2800" b="1" kern="0" dirty="0">
                <a:solidFill>
                  <a:schemeClr val="tx2"/>
                </a:solidFill>
              </a:rPr>
              <a:t>齿轮副中心距极限偏差和轴线平行度公差</a:t>
            </a:r>
          </a:p>
        </p:txBody>
      </p:sp>
    </p:spTree>
    <p:extLst>
      <p:ext uri="{BB962C8B-B14F-4D97-AF65-F5344CB8AC3E}">
        <p14:creationId xmlns:p14="http://schemas.microsoft.com/office/powerpoint/2010/main" val="7089107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8958199">
            <a:off x="10948234" y="2345971"/>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12" name="图片 11">
            <a:extLst>
              <a:ext uri="{FF2B5EF4-FFF2-40B4-BE49-F238E27FC236}">
                <a16:creationId xmlns:a16="http://schemas.microsoft.com/office/drawing/2014/main" id="{3EE0F365-9706-42AD-A5AA-C7B0B2B3749C}"/>
              </a:ext>
            </a:extLst>
          </p:cNvPr>
          <p:cNvPicPr>
            <a:picLocks noChangeAspect="1"/>
          </p:cNvPicPr>
          <p:nvPr/>
        </p:nvPicPr>
        <p:blipFill>
          <a:blip r:embed="rId3"/>
          <a:stretch>
            <a:fillRect/>
          </a:stretch>
        </p:blipFill>
        <p:spPr>
          <a:xfrm>
            <a:off x="0" y="-25713"/>
            <a:ext cx="12192000" cy="2273085"/>
          </a:xfrm>
          <a:prstGeom prst="rect">
            <a:avLst/>
          </a:prstGeom>
        </p:spPr>
      </p:pic>
      <p:sp>
        <p:nvSpPr>
          <p:cNvPr id="13" name="Rectangle 5">
            <a:extLst>
              <a:ext uri="{FF2B5EF4-FFF2-40B4-BE49-F238E27FC236}">
                <a16:creationId xmlns:a16="http://schemas.microsoft.com/office/drawing/2014/main" id="{C1AB420E-8503-4EAA-978D-EDD7612064B1}"/>
              </a:ext>
            </a:extLst>
          </p:cNvPr>
          <p:cNvSpPr txBox="1">
            <a:spLocks noChangeArrowheads="1"/>
          </p:cNvSpPr>
          <p:nvPr/>
        </p:nvSpPr>
        <p:spPr>
          <a:xfrm>
            <a:off x="265611" y="396284"/>
            <a:ext cx="11558663" cy="2101850"/>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2pPr>
            <a:lvl3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3pPr>
            <a:lvl4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4pPr>
            <a:lvl5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5pPr>
            <a:lvl6pPr marL="457200" algn="l" rtl="0" eaLnBrk="0" fontAlgn="base" hangingPunct="0">
              <a:spcBef>
                <a:spcPct val="0"/>
              </a:spcBef>
              <a:spcAft>
                <a:spcPct val="0"/>
              </a:spcAft>
              <a:defRPr sz="3200" b="1">
                <a:solidFill>
                  <a:schemeClr val="tx2"/>
                </a:solidFill>
                <a:latin typeface="华文中宋" pitchFamily="2" charset="-122"/>
                <a:ea typeface="华文中宋" pitchFamily="2" charset="-122"/>
              </a:defRPr>
            </a:lvl6pPr>
            <a:lvl7pPr marL="914400" algn="l" rtl="0" eaLnBrk="0" fontAlgn="base" hangingPunct="0">
              <a:spcBef>
                <a:spcPct val="0"/>
              </a:spcBef>
              <a:spcAft>
                <a:spcPct val="0"/>
              </a:spcAft>
              <a:defRPr sz="3200" b="1">
                <a:solidFill>
                  <a:schemeClr val="tx2"/>
                </a:solidFill>
                <a:latin typeface="华文中宋" pitchFamily="2" charset="-122"/>
                <a:ea typeface="华文中宋" pitchFamily="2" charset="-122"/>
              </a:defRPr>
            </a:lvl7pPr>
            <a:lvl8pPr marL="1371600" algn="l" rtl="0" eaLnBrk="0" fontAlgn="base" hangingPunct="0">
              <a:spcBef>
                <a:spcPct val="0"/>
              </a:spcBef>
              <a:spcAft>
                <a:spcPct val="0"/>
              </a:spcAft>
              <a:defRPr sz="3200" b="1">
                <a:solidFill>
                  <a:schemeClr val="tx2"/>
                </a:solidFill>
                <a:latin typeface="华文中宋" pitchFamily="2" charset="-122"/>
                <a:ea typeface="华文中宋" pitchFamily="2" charset="-122"/>
              </a:defRPr>
            </a:lvl8pPr>
            <a:lvl9pPr marL="1828800" algn="l" rtl="0" eaLnBrk="0" fontAlgn="base" hangingPunct="0">
              <a:spcBef>
                <a:spcPct val="0"/>
              </a:spcBef>
              <a:spcAft>
                <a:spcPct val="0"/>
              </a:spcAft>
              <a:defRPr sz="3200" b="1">
                <a:solidFill>
                  <a:schemeClr val="tx2"/>
                </a:solidFill>
                <a:latin typeface="华文中宋" pitchFamily="2" charset="-122"/>
                <a:ea typeface="华文中宋" pitchFamily="2" charset="-122"/>
              </a:defRPr>
            </a:lvl9pPr>
          </a:lstStyle>
          <a:p>
            <a:pPr>
              <a:lnSpc>
                <a:spcPct val="150000"/>
              </a:lnSpc>
            </a:pPr>
            <a:r>
              <a:rPr lang="zh-CN" altLang="en-US" sz="5400" kern="0" dirty="0">
                <a:solidFill>
                  <a:srgbClr val="C00000"/>
                </a:solidFill>
                <a:latin typeface="Times New Roman" panose="02020603050405020304" pitchFamily="18" charset="0"/>
                <a:ea typeface="黑体" panose="02010609060101010101" pitchFamily="49" charset="-122"/>
              </a:rPr>
              <a:t>互换性与技术测量</a:t>
            </a:r>
            <a:endParaRPr lang="en-US" altLang="zh-CN" sz="5400" kern="0" dirty="0">
              <a:solidFill>
                <a:srgbClr val="C00000"/>
              </a:solidFill>
              <a:latin typeface="Times New Roman" panose="02020603050405020304" pitchFamily="18" charset="0"/>
              <a:ea typeface="黑体" panose="02010609060101010101" pitchFamily="49" charset="-122"/>
            </a:endParaRPr>
          </a:p>
          <a:p>
            <a:pPr>
              <a:lnSpc>
                <a:spcPct val="150000"/>
              </a:lnSpc>
            </a:pPr>
            <a:endParaRPr lang="en-US" altLang="zh-CN" sz="1800" kern="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altLang="zh-CN" sz="4000" kern="0" dirty="0">
                <a:solidFill>
                  <a:srgbClr val="C00000"/>
                </a:solidFill>
                <a:latin typeface="Times New Roman" panose="02020603050405020304" pitchFamily="18" charset="0"/>
                <a:cs typeface="Times New Roman" panose="02020603050405020304" pitchFamily="18" charset="0"/>
              </a:rPr>
              <a:t>Interchangeability and Technical Measurement</a:t>
            </a:r>
            <a:r>
              <a:rPr lang="en-US" altLang="zh-CN" sz="4000" kern="0" dirty="0">
                <a:solidFill>
                  <a:srgbClr val="C00000"/>
                </a:solidFill>
              </a:rPr>
              <a:t> </a:t>
            </a:r>
            <a:endParaRPr lang="zh-CN" altLang="en-US" sz="4000" kern="0" dirty="0">
              <a:solidFill>
                <a:srgbClr val="C00000"/>
              </a:solidFill>
            </a:endParaRPr>
          </a:p>
        </p:txBody>
      </p:sp>
      <p:sp>
        <p:nvSpPr>
          <p:cNvPr id="8" name="Text Box 5">
            <a:extLst>
              <a:ext uri="{FF2B5EF4-FFF2-40B4-BE49-F238E27FC236}">
                <a16:creationId xmlns:a16="http://schemas.microsoft.com/office/drawing/2014/main" id="{F421844A-E017-4137-812F-B131C6196BC1}"/>
              </a:ext>
            </a:extLst>
          </p:cNvPr>
          <p:cNvSpPr txBox="1">
            <a:spLocks noChangeArrowheads="1"/>
          </p:cNvSpPr>
          <p:nvPr/>
        </p:nvSpPr>
        <p:spPr bwMode="auto">
          <a:xfrm>
            <a:off x="1872495" y="3760713"/>
            <a:ext cx="8692136" cy="188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FontTx/>
              <a:buNone/>
            </a:pPr>
            <a:r>
              <a:rPr lang="zh-CN" altLang="en-US" sz="8800" b="1" dirty="0">
                <a:solidFill>
                  <a:srgbClr val="333399"/>
                </a:solidFill>
                <a:latin typeface="华文中宋" panose="02010600040101010101" pitchFamily="2" charset="-122"/>
                <a:ea typeface="华文中宋" panose="02010600040101010101" pitchFamily="2" charset="-122"/>
                <a:sym typeface="Symbol" panose="05050102010706020507" pitchFamily="18" charset="2"/>
              </a:rPr>
              <a:t>谢谢！</a:t>
            </a:r>
            <a:endParaRPr lang="en-US" sz="8800" b="1" dirty="0">
              <a:solidFill>
                <a:srgbClr val="333399"/>
              </a:solidFill>
              <a:latin typeface="华文中宋" panose="02010600040101010101" pitchFamily="2" charset="-122"/>
              <a:ea typeface="华文中宋" panose="02010600040101010101" pitchFamily="2" charset="-122"/>
              <a:sym typeface="Symbol" panose="05050102010706020507" pitchFamily="18" charset="2"/>
            </a:endParaRPr>
          </a:p>
        </p:txBody>
      </p:sp>
    </p:spTree>
    <p:extLst>
      <p:ext uri="{BB962C8B-B14F-4D97-AF65-F5344CB8AC3E}">
        <p14:creationId xmlns:p14="http://schemas.microsoft.com/office/powerpoint/2010/main" val="3142390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2927" y="1104541"/>
            <a:ext cx="10535443"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3200" b="1" dirty="0">
                <a:solidFill>
                  <a:srgbClr val="C00000"/>
                </a:solidFill>
                <a:sym typeface="Wingdings" panose="05000000000000000000" pitchFamily="2" charset="2"/>
              </a:rPr>
              <a:t>二、负荷的大小：</a:t>
            </a:r>
            <a:r>
              <a:rPr lang="zh-CN" altLang="en-US" sz="3200" b="1" dirty="0">
                <a:sym typeface="Wingdings" panose="05000000000000000000" pitchFamily="2" charset="2"/>
              </a:rPr>
              <a:t>滚动轴承套圈与结合件配合的最小过盈量，取决于负荷的大小。</a:t>
            </a:r>
          </a:p>
          <a:p>
            <a:pPr eaLnBrk="1" hangingPunct="1"/>
            <a:endParaRPr lang="zh-CN" altLang="en-US" sz="2800" b="1" dirty="0">
              <a:sym typeface="Wingdings" panose="05000000000000000000" pitchFamily="2" charset="2"/>
            </a:endParaRPr>
          </a:p>
        </p:txBody>
      </p:sp>
      <p:sp>
        <p:nvSpPr>
          <p:cNvPr id="10243" name="Text Box 3"/>
          <p:cNvSpPr txBox="1">
            <a:spLocks noChangeArrowheads="1"/>
          </p:cNvSpPr>
          <p:nvPr/>
        </p:nvSpPr>
        <p:spPr bwMode="auto">
          <a:xfrm>
            <a:off x="1273630" y="2943447"/>
            <a:ext cx="8839200" cy="21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200000"/>
              </a:lnSpc>
            </a:pPr>
            <a:r>
              <a:rPr lang="zh-CN" altLang="en-US" b="1" dirty="0"/>
              <a:t>      </a:t>
            </a:r>
            <a:r>
              <a:rPr lang="zh-CN" altLang="en-US" b="1" dirty="0">
                <a:solidFill>
                  <a:srgbClr val="FF3300"/>
                </a:solidFill>
              </a:rPr>
              <a:t>轻</a:t>
            </a:r>
            <a:r>
              <a:rPr lang="zh-CN" altLang="en-US" b="1" dirty="0"/>
              <a:t>负荷</a:t>
            </a:r>
            <a:r>
              <a:rPr lang="en-US" altLang="zh-CN" b="1" i="1" dirty="0" err="1"/>
              <a:t>P</a:t>
            </a:r>
            <a:r>
              <a:rPr lang="en-US" altLang="zh-CN" b="1" baseline="-25000" dirty="0" err="1"/>
              <a:t>r</a:t>
            </a:r>
            <a:r>
              <a:rPr lang="zh-CN" altLang="en-US" b="1" dirty="0"/>
              <a:t>≤</a:t>
            </a:r>
            <a:r>
              <a:rPr lang="en-US" altLang="zh-CN" b="1" dirty="0"/>
              <a:t>0.07</a:t>
            </a:r>
            <a:r>
              <a:rPr lang="en-US" altLang="zh-CN" b="1" i="1" dirty="0"/>
              <a:t>C</a:t>
            </a:r>
            <a:r>
              <a:rPr lang="en-US" altLang="zh-CN" b="1" baseline="-25000" dirty="0"/>
              <a:t>r</a:t>
            </a:r>
            <a:r>
              <a:rPr lang="en-US" altLang="zh-CN" b="1" dirty="0"/>
              <a:t>，</a:t>
            </a:r>
            <a:r>
              <a:rPr lang="zh-CN" altLang="en-US" b="1" dirty="0">
                <a:solidFill>
                  <a:srgbClr val="FF3300"/>
                </a:solidFill>
              </a:rPr>
              <a:t>正常</a:t>
            </a:r>
            <a:r>
              <a:rPr lang="zh-CN" altLang="en-US" b="1" dirty="0"/>
              <a:t>负荷</a:t>
            </a:r>
            <a:r>
              <a:rPr lang="en-US" altLang="zh-CN" b="1" i="1" dirty="0" err="1"/>
              <a:t>P</a:t>
            </a:r>
            <a:r>
              <a:rPr lang="en-US" altLang="zh-CN" b="1" baseline="-25000" dirty="0" err="1"/>
              <a:t>r</a:t>
            </a:r>
            <a:r>
              <a:rPr lang="zh-CN" altLang="en-US" b="1" dirty="0"/>
              <a:t>＞</a:t>
            </a:r>
            <a:r>
              <a:rPr lang="en-US" altLang="zh-CN" b="1" dirty="0"/>
              <a:t>0.07</a:t>
            </a:r>
            <a:r>
              <a:rPr lang="en-US" altLang="zh-CN" b="1" i="1" dirty="0"/>
              <a:t>C</a:t>
            </a:r>
            <a:r>
              <a:rPr lang="en-US" altLang="zh-CN" b="1" baseline="-25000" dirty="0"/>
              <a:t>r</a:t>
            </a:r>
            <a:r>
              <a:rPr lang="en-US" altLang="zh-CN" b="1" dirty="0"/>
              <a:t>～0.15</a:t>
            </a:r>
            <a:r>
              <a:rPr lang="en-US" altLang="zh-CN" b="1" i="1" dirty="0"/>
              <a:t>C</a:t>
            </a:r>
            <a:r>
              <a:rPr lang="en-US" altLang="zh-CN" b="1" baseline="-25000" dirty="0"/>
              <a:t>r</a:t>
            </a:r>
            <a:endParaRPr lang="zh-CN" altLang="en-US" b="1" dirty="0"/>
          </a:p>
          <a:p>
            <a:pPr algn="l" eaLnBrk="1" hangingPunct="1">
              <a:lnSpc>
                <a:spcPct val="200000"/>
              </a:lnSpc>
            </a:pPr>
            <a:r>
              <a:rPr lang="zh-CN" altLang="en-US" b="1" dirty="0">
                <a:solidFill>
                  <a:srgbClr val="FF3300"/>
                </a:solidFill>
              </a:rPr>
              <a:t>      重</a:t>
            </a:r>
            <a:r>
              <a:rPr lang="zh-CN" altLang="en-US" b="1" dirty="0"/>
              <a:t>负荷</a:t>
            </a:r>
            <a:r>
              <a:rPr lang="en-US" altLang="zh-CN" b="1" i="1" dirty="0" err="1"/>
              <a:t>P</a:t>
            </a:r>
            <a:r>
              <a:rPr lang="en-US" altLang="zh-CN" b="1" baseline="-25000" dirty="0" err="1"/>
              <a:t>r</a:t>
            </a:r>
            <a:r>
              <a:rPr lang="zh-CN" altLang="en-US" b="1" dirty="0"/>
              <a:t>＞</a:t>
            </a:r>
            <a:r>
              <a:rPr lang="en-US" altLang="zh-CN" b="1" dirty="0"/>
              <a:t>0.15</a:t>
            </a:r>
            <a:r>
              <a:rPr lang="en-US" altLang="zh-CN" b="1" i="1" dirty="0"/>
              <a:t>C</a:t>
            </a:r>
            <a:r>
              <a:rPr lang="en-US" altLang="zh-CN" b="1" baseline="-25000" dirty="0"/>
              <a:t>r</a:t>
            </a:r>
            <a:endParaRPr lang="en-US" altLang="zh-CN" b="1" i="1" dirty="0"/>
          </a:p>
          <a:p>
            <a:pPr algn="l" eaLnBrk="1" hangingPunct="1">
              <a:lnSpc>
                <a:spcPct val="200000"/>
              </a:lnSpc>
            </a:pPr>
            <a:r>
              <a:rPr lang="en-US" altLang="zh-CN" b="1" i="1" dirty="0"/>
              <a:t>    </a:t>
            </a:r>
            <a:r>
              <a:rPr lang="en-US" altLang="zh-CN" b="1" dirty="0"/>
              <a:t>（</a:t>
            </a:r>
            <a:r>
              <a:rPr lang="en-US" altLang="zh-CN" b="1" i="1" dirty="0" err="1"/>
              <a:t>P</a:t>
            </a:r>
            <a:r>
              <a:rPr lang="en-US" altLang="zh-CN" b="1" baseline="-25000" dirty="0" err="1"/>
              <a:t>r</a:t>
            </a:r>
            <a:r>
              <a:rPr lang="en-US" altLang="zh-CN" dirty="0"/>
              <a:t>——</a:t>
            </a:r>
            <a:r>
              <a:rPr lang="zh-CN" altLang="en-US" b="1" dirty="0"/>
              <a:t>径向当量动负荷，</a:t>
            </a:r>
            <a:r>
              <a:rPr lang="en-US" altLang="zh-CN" b="1" i="1" dirty="0"/>
              <a:t>C</a:t>
            </a:r>
            <a:r>
              <a:rPr lang="en-US" altLang="zh-CN" b="1" baseline="-25000" dirty="0"/>
              <a:t>r</a:t>
            </a:r>
            <a:r>
              <a:rPr lang="en-US" altLang="zh-CN" dirty="0"/>
              <a:t>——</a:t>
            </a:r>
            <a:r>
              <a:rPr lang="zh-CN" altLang="en-US" b="1" dirty="0"/>
              <a:t>径向额定动负荷）。</a:t>
            </a:r>
            <a:r>
              <a:rPr lang="en-US" altLang="zh-CN" dirty="0"/>
              <a:t> </a:t>
            </a:r>
          </a:p>
        </p:txBody>
      </p:sp>
      <p:sp>
        <p:nvSpPr>
          <p:cNvPr id="8" name="Text Box 5">
            <a:extLst>
              <a:ext uri="{FF2B5EF4-FFF2-40B4-BE49-F238E27FC236}">
                <a16:creationId xmlns:a16="http://schemas.microsoft.com/office/drawing/2014/main" id="{38E4C9E5-6522-438D-ABB5-C461C5965B1B}"/>
              </a:ext>
            </a:extLst>
          </p:cNvPr>
          <p:cNvSpPr txBox="1">
            <a:spLocks noChangeArrowheads="1"/>
          </p:cNvSpPr>
          <p:nvPr/>
        </p:nvSpPr>
        <p:spPr bwMode="auto">
          <a:xfrm>
            <a:off x="921542" y="195475"/>
            <a:ext cx="9594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选择滚动轴承与轴颈、外壳孔的配合时应考虑的因素</a:t>
            </a:r>
          </a:p>
        </p:txBody>
      </p:sp>
    </p:spTree>
    <p:extLst>
      <p:ext uri="{BB962C8B-B14F-4D97-AF65-F5344CB8AC3E}">
        <p14:creationId xmlns:p14="http://schemas.microsoft.com/office/powerpoint/2010/main" val="385355598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Text Box 10"/>
          <p:cNvSpPr txBox="1">
            <a:spLocks noChangeArrowheads="1"/>
          </p:cNvSpPr>
          <p:nvPr/>
        </p:nvSpPr>
        <p:spPr bwMode="auto">
          <a:xfrm>
            <a:off x="290966" y="915897"/>
            <a:ext cx="6940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C00000"/>
                </a:solidFill>
                <a:sym typeface="Wingdings" panose="05000000000000000000" pitchFamily="2" charset="2"/>
              </a:rPr>
              <a:t>三、轴承的工作条件</a:t>
            </a:r>
            <a:r>
              <a:rPr lang="en-US" altLang="zh-CN" sz="3200" b="1" dirty="0">
                <a:solidFill>
                  <a:srgbClr val="C00000"/>
                </a:solidFill>
                <a:sym typeface="Wingdings" panose="05000000000000000000" pitchFamily="2" charset="2"/>
              </a:rPr>
              <a:t> </a:t>
            </a:r>
            <a:endParaRPr lang="zh-CN" altLang="en-US" b="1" dirty="0"/>
          </a:p>
        </p:txBody>
      </p:sp>
      <p:sp>
        <p:nvSpPr>
          <p:cNvPr id="2" name="矩形 1">
            <a:extLst>
              <a:ext uri="{FF2B5EF4-FFF2-40B4-BE49-F238E27FC236}">
                <a16:creationId xmlns:a16="http://schemas.microsoft.com/office/drawing/2014/main" id="{C5F5AD36-16AF-4EE9-BF49-BAF8A2073BD8}"/>
              </a:ext>
            </a:extLst>
          </p:cNvPr>
          <p:cNvSpPr/>
          <p:nvPr/>
        </p:nvSpPr>
        <p:spPr>
          <a:xfrm>
            <a:off x="290966" y="1382455"/>
            <a:ext cx="11538857" cy="5146730"/>
          </a:xfrm>
          <a:prstGeom prst="rect">
            <a:avLst/>
          </a:prstGeom>
        </p:spPr>
        <p:txBody>
          <a:bodyPr wrap="square">
            <a:spAutoFit/>
          </a:bodyPr>
          <a:lstStyle/>
          <a:p>
            <a:pPr indent="266700" algn="just">
              <a:lnSpc>
                <a:spcPct val="150000"/>
              </a:lnSpc>
              <a:spcAft>
                <a:spcPts val="0"/>
              </a:spcAft>
            </a:pPr>
            <a:r>
              <a:rPr kumimoji="1" lang="en-US" altLang="zh-CN" sz="2400" b="1" dirty="0">
                <a:solidFill>
                  <a:srgbClr val="C00000"/>
                </a:solidFill>
                <a:latin typeface="Times New Roman" panose="02020603050405020304" pitchFamily="18" charset="0"/>
                <a:ea typeface="宋体" panose="02010600030101010101" pitchFamily="2" charset="-122"/>
              </a:rPr>
              <a:t>1.</a:t>
            </a:r>
            <a:r>
              <a:rPr kumimoji="1" lang="zh-CN" altLang="zh-CN" sz="2400" b="1" dirty="0">
                <a:solidFill>
                  <a:srgbClr val="C00000"/>
                </a:solidFill>
                <a:latin typeface="Times New Roman" panose="02020603050405020304" pitchFamily="18" charset="0"/>
                <a:ea typeface="宋体" panose="02010600030101010101" pitchFamily="2" charset="-122"/>
              </a:rPr>
              <a:t>工作温度</a:t>
            </a:r>
            <a:r>
              <a:rPr kumimoji="1" lang="en-US" altLang="zh-CN" sz="2400" b="1" dirty="0">
                <a:solidFill>
                  <a:srgbClr val="C00000"/>
                </a:solidFill>
                <a:latin typeface="Times New Roman" panose="02020603050405020304" pitchFamily="18" charset="0"/>
                <a:ea typeface="宋体" panose="02010600030101010101" pitchFamily="2" charset="-122"/>
              </a:rPr>
              <a:t>: </a:t>
            </a:r>
          </a:p>
          <a:p>
            <a:pPr indent="266700" algn="just">
              <a:lnSpc>
                <a:spcPct val="120000"/>
              </a:lnSpc>
              <a:spcAft>
                <a:spcPts val="0"/>
              </a:spcAft>
            </a:pPr>
            <a:r>
              <a:rPr kumimoji="1" lang="zh-CN" altLang="zh-CN" sz="2400" b="1" dirty="0">
                <a:latin typeface="Times New Roman" panose="02020603050405020304" pitchFamily="18" charset="0"/>
                <a:ea typeface="宋体" panose="02010600030101010101" pitchFamily="2" charset="-122"/>
              </a:rPr>
              <a:t>轴承运转时，由于摩擦发热和其他热源的影响，轴承内圈与轴颈的配合可能变松，外圈与座孔的配合可能变紧。所以在选择配合时，还必须考虑温度影响的修正量。</a:t>
            </a:r>
          </a:p>
          <a:p>
            <a:pPr indent="266700" algn="just">
              <a:lnSpc>
                <a:spcPct val="150000"/>
              </a:lnSpc>
              <a:spcAft>
                <a:spcPts val="0"/>
              </a:spcAft>
            </a:pPr>
            <a:r>
              <a:rPr kumimoji="1" lang="en-US" altLang="zh-CN" sz="2400" b="1" dirty="0">
                <a:solidFill>
                  <a:srgbClr val="C00000"/>
                </a:solidFill>
                <a:latin typeface="Times New Roman" panose="02020603050405020304" pitchFamily="18" charset="0"/>
                <a:ea typeface="宋体" panose="02010600030101010101" pitchFamily="2" charset="-122"/>
              </a:rPr>
              <a:t>2.</a:t>
            </a:r>
            <a:r>
              <a:rPr kumimoji="1" lang="zh-CN" altLang="zh-CN" sz="2400" b="1" dirty="0">
                <a:solidFill>
                  <a:srgbClr val="C00000"/>
                </a:solidFill>
                <a:latin typeface="Times New Roman" panose="02020603050405020304" pitchFamily="18" charset="0"/>
                <a:ea typeface="宋体" panose="02010600030101010101" pitchFamily="2" charset="-122"/>
              </a:rPr>
              <a:t>旋转精度和旋转速度</a:t>
            </a:r>
          </a:p>
          <a:p>
            <a:pPr marL="342900" indent="-342900" algn="just">
              <a:lnSpc>
                <a:spcPct val="120000"/>
              </a:lnSpc>
              <a:spcAft>
                <a:spcPts val="0"/>
              </a:spcAft>
              <a:buFont typeface="Wingdings" panose="05000000000000000000" pitchFamily="2" charset="2"/>
              <a:buChar char="ü"/>
            </a:pPr>
            <a:r>
              <a:rPr kumimoji="1" lang="zh-CN" altLang="zh-CN" sz="2400" b="1" dirty="0">
                <a:latin typeface="Times New Roman" panose="02020603050405020304" pitchFamily="18" charset="0"/>
                <a:ea typeface="宋体" panose="02010600030101010101" pitchFamily="2" charset="-122"/>
              </a:rPr>
              <a:t>对于承受负荷较大且要求较高旋转精度的轴承，为了消除弹性变形和振动的影响，应该避免采用间隙配合。</a:t>
            </a:r>
            <a:endParaRPr kumimoji="1" lang="en-US" altLang="zh-CN" sz="2400" b="1" dirty="0">
              <a:latin typeface="Times New Roman" panose="02020603050405020304" pitchFamily="18" charset="0"/>
              <a:ea typeface="宋体" panose="02010600030101010101" pitchFamily="2" charset="-122"/>
            </a:endParaRPr>
          </a:p>
          <a:p>
            <a:pPr marL="342900" indent="-342900" algn="just">
              <a:lnSpc>
                <a:spcPct val="120000"/>
              </a:lnSpc>
              <a:spcAft>
                <a:spcPts val="0"/>
              </a:spcAft>
              <a:buFont typeface="Wingdings" panose="05000000000000000000" pitchFamily="2" charset="2"/>
              <a:buChar char="ü"/>
            </a:pPr>
            <a:r>
              <a:rPr kumimoji="1" lang="zh-CN" altLang="zh-CN" sz="2400" b="1" dirty="0">
                <a:latin typeface="Times New Roman" panose="02020603050405020304" pitchFamily="18" charset="0"/>
                <a:ea typeface="宋体" panose="02010600030101010101" pitchFamily="2" charset="-122"/>
              </a:rPr>
              <a:t>对一些精密机床的轻负荷轴承，为了避免座孔和轴颈的形状误差对轴承精度的影响，常采用有间隙的配合。</a:t>
            </a:r>
            <a:endParaRPr kumimoji="1" lang="en-US" altLang="zh-CN" sz="2400" b="1" dirty="0">
              <a:latin typeface="Times New Roman" panose="02020603050405020304" pitchFamily="18" charset="0"/>
              <a:ea typeface="宋体" panose="02010600030101010101" pitchFamily="2" charset="-122"/>
            </a:endParaRPr>
          </a:p>
          <a:p>
            <a:pPr marL="342900" indent="-342900" algn="just">
              <a:lnSpc>
                <a:spcPct val="120000"/>
              </a:lnSpc>
              <a:spcAft>
                <a:spcPts val="0"/>
              </a:spcAft>
              <a:buFont typeface="Wingdings" panose="05000000000000000000" pitchFamily="2" charset="2"/>
              <a:buChar char="ü"/>
            </a:pPr>
            <a:r>
              <a:rPr kumimoji="1" lang="zh-CN" altLang="zh-CN" sz="2400" b="1" dirty="0">
                <a:latin typeface="Times New Roman" panose="02020603050405020304" pitchFamily="18" charset="0"/>
                <a:ea typeface="宋体" panose="02010600030101010101" pitchFamily="2" charset="-122"/>
              </a:rPr>
              <a:t>当轴承旋转精度要求较高时，为了消除弹性变形和振动的影响，不仅受旋转负荷的套圈与结合件的配合应选得紧些，就是受定向负荷的套圈也应紧些。</a:t>
            </a:r>
            <a:endParaRPr kumimoji="1" lang="en-US" altLang="zh-CN" sz="2400" b="1" dirty="0">
              <a:latin typeface="Times New Roman" panose="02020603050405020304" pitchFamily="18" charset="0"/>
              <a:ea typeface="宋体" panose="02010600030101010101" pitchFamily="2" charset="-122"/>
            </a:endParaRPr>
          </a:p>
          <a:p>
            <a:pPr marL="342900" indent="-342900" algn="just">
              <a:lnSpc>
                <a:spcPct val="120000"/>
              </a:lnSpc>
              <a:spcAft>
                <a:spcPts val="0"/>
              </a:spcAft>
              <a:buFont typeface="Wingdings" panose="05000000000000000000" pitchFamily="2" charset="2"/>
              <a:buChar char="ü"/>
            </a:pPr>
            <a:r>
              <a:rPr kumimoji="1" lang="zh-CN" altLang="zh-CN" sz="2400" b="1" dirty="0">
                <a:latin typeface="Times New Roman" panose="02020603050405020304" pitchFamily="18" charset="0"/>
                <a:ea typeface="宋体" panose="02010600030101010101" pitchFamily="2" charset="-122"/>
              </a:rPr>
              <a:t>一般认为：轴承的旋转速度愈高，配合应该愈紧。</a:t>
            </a:r>
          </a:p>
        </p:txBody>
      </p:sp>
      <p:sp>
        <p:nvSpPr>
          <p:cNvPr id="8" name="Text Box 5">
            <a:extLst>
              <a:ext uri="{FF2B5EF4-FFF2-40B4-BE49-F238E27FC236}">
                <a16:creationId xmlns:a16="http://schemas.microsoft.com/office/drawing/2014/main" id="{002FA7E7-3ED8-4C49-BCC4-859B2DEB5BE0}"/>
              </a:ext>
            </a:extLst>
          </p:cNvPr>
          <p:cNvSpPr txBox="1">
            <a:spLocks noChangeArrowheads="1"/>
          </p:cNvSpPr>
          <p:nvPr/>
        </p:nvSpPr>
        <p:spPr bwMode="auto">
          <a:xfrm>
            <a:off x="921542" y="195475"/>
            <a:ext cx="9594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选择滚动轴承与轴颈、外壳孔的配合时应考虑的因素</a:t>
            </a:r>
          </a:p>
        </p:txBody>
      </p:sp>
    </p:spTree>
    <p:extLst>
      <p:ext uri="{BB962C8B-B14F-4D97-AF65-F5344CB8AC3E}">
        <p14:creationId xmlns:p14="http://schemas.microsoft.com/office/powerpoint/2010/main" val="28951429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t="5084"/>
          <a:stretch>
            <a:fillRect/>
          </a:stretch>
        </p:blipFill>
        <p:spPr bwMode="auto">
          <a:xfrm>
            <a:off x="993339" y="2365445"/>
            <a:ext cx="10205321" cy="429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Text Box 8"/>
          <p:cNvSpPr txBox="1">
            <a:spLocks noChangeArrowheads="1"/>
          </p:cNvSpPr>
          <p:nvPr/>
        </p:nvSpPr>
        <p:spPr bwMode="auto">
          <a:xfrm>
            <a:off x="221553" y="888862"/>
            <a:ext cx="6516688" cy="718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3200" b="1" dirty="0">
                <a:solidFill>
                  <a:srgbClr val="C00000"/>
                </a:solidFill>
                <a:sym typeface="Wingdings" panose="05000000000000000000" pitchFamily="2" charset="2"/>
              </a:rPr>
              <a:t>一、</a:t>
            </a:r>
            <a:r>
              <a:rPr lang="zh-CN" altLang="en-US" sz="3200" b="1" dirty="0">
                <a:solidFill>
                  <a:srgbClr val="C00000"/>
                </a:solidFill>
              </a:rPr>
              <a:t>轴颈、外壳孔的</a:t>
            </a:r>
            <a:r>
              <a:rPr lang="zh-CN" altLang="en-US" sz="3200" b="1" dirty="0">
                <a:solidFill>
                  <a:srgbClr val="C00000"/>
                </a:solidFill>
                <a:sym typeface="Wingdings" panose="05000000000000000000" pitchFamily="2" charset="2"/>
              </a:rPr>
              <a:t>公差带的确定</a:t>
            </a:r>
            <a:r>
              <a:rPr lang="zh-CN" altLang="en-US" dirty="0"/>
              <a:t>       </a:t>
            </a:r>
            <a:endParaRPr lang="en-US" altLang="zh-CN" b="1" dirty="0"/>
          </a:p>
        </p:txBody>
      </p:sp>
      <p:sp>
        <p:nvSpPr>
          <p:cNvPr id="35849" name="Text Box 9"/>
          <p:cNvSpPr txBox="1">
            <a:spLocks noChangeArrowheads="1"/>
          </p:cNvSpPr>
          <p:nvPr/>
        </p:nvSpPr>
        <p:spPr bwMode="auto">
          <a:xfrm>
            <a:off x="1375457" y="1790231"/>
            <a:ext cx="651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latin typeface="宋体" panose="02010600030101010101" pitchFamily="2" charset="-122"/>
              </a:rPr>
              <a:t>表</a:t>
            </a:r>
            <a:r>
              <a:rPr lang="zh-CN" altLang="en-US" b="1" dirty="0"/>
              <a:t>6</a:t>
            </a:r>
            <a:r>
              <a:rPr lang="en-US" altLang="zh-CN" b="1" dirty="0"/>
              <a:t>-3 </a:t>
            </a:r>
            <a:r>
              <a:rPr lang="zh-CN" altLang="en-US" b="1" dirty="0"/>
              <a:t>轴颈的公差带</a:t>
            </a:r>
          </a:p>
        </p:txBody>
      </p:sp>
      <p:sp>
        <p:nvSpPr>
          <p:cNvPr id="6" name="Text Box 5">
            <a:extLst>
              <a:ext uri="{FF2B5EF4-FFF2-40B4-BE49-F238E27FC236}">
                <a16:creationId xmlns:a16="http://schemas.microsoft.com/office/drawing/2014/main" id="{6DF40C9F-9C61-4BEC-BAFB-008C658F7AF5}"/>
              </a:ext>
            </a:extLst>
          </p:cNvPr>
          <p:cNvSpPr txBox="1">
            <a:spLocks noChangeArrowheads="1"/>
          </p:cNvSpPr>
          <p:nvPr/>
        </p:nvSpPr>
        <p:spPr bwMode="auto">
          <a:xfrm>
            <a:off x="921542" y="195475"/>
            <a:ext cx="9594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§4  </a:t>
            </a:r>
            <a:r>
              <a:rPr lang="zh-CN" altLang="en-US" sz="2800" b="1" kern="0" dirty="0">
                <a:solidFill>
                  <a:schemeClr val="tx2"/>
                </a:solidFill>
                <a:latin typeface="+mj-lt"/>
                <a:ea typeface="+mj-ea"/>
                <a:cs typeface="+mj-cs"/>
              </a:rPr>
              <a:t>与滚动轴承配合的轴颈、外壳孔的精度的确定</a:t>
            </a:r>
          </a:p>
        </p:txBody>
      </p:sp>
    </p:spTree>
    <p:extLst>
      <p:ext uri="{BB962C8B-B14F-4D97-AF65-F5344CB8AC3E}">
        <p14:creationId xmlns:p14="http://schemas.microsoft.com/office/powerpoint/2010/main" val="35775387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286" y="76200"/>
            <a:ext cx="8305800"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021427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t="5209"/>
          <a:stretch>
            <a:fillRect/>
          </a:stretch>
        </p:blipFill>
        <p:spPr bwMode="auto">
          <a:xfrm>
            <a:off x="1704975" y="1627678"/>
            <a:ext cx="89281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4"/>
          <p:cNvSpPr txBox="1">
            <a:spLocks noChangeArrowheads="1"/>
          </p:cNvSpPr>
          <p:nvPr/>
        </p:nvSpPr>
        <p:spPr bwMode="auto">
          <a:xfrm>
            <a:off x="1478977" y="1031347"/>
            <a:ext cx="651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t>表6</a:t>
            </a:r>
            <a:r>
              <a:rPr lang="en-US" altLang="zh-CN" dirty="0"/>
              <a:t>-4  </a:t>
            </a:r>
            <a:r>
              <a:rPr lang="zh-CN" altLang="en-US" dirty="0"/>
              <a:t>外壳孔的公差带</a:t>
            </a:r>
            <a:endParaRPr lang="en-US" altLang="zh-CN" dirty="0"/>
          </a:p>
        </p:txBody>
      </p:sp>
      <p:sp>
        <p:nvSpPr>
          <p:cNvPr id="6" name="Text Box 5">
            <a:extLst>
              <a:ext uri="{FF2B5EF4-FFF2-40B4-BE49-F238E27FC236}">
                <a16:creationId xmlns:a16="http://schemas.microsoft.com/office/drawing/2014/main" id="{0313E8CD-2809-4690-9A94-6E5D3D12AB31}"/>
              </a:ext>
            </a:extLst>
          </p:cNvPr>
          <p:cNvSpPr txBox="1">
            <a:spLocks noChangeArrowheads="1"/>
          </p:cNvSpPr>
          <p:nvPr/>
        </p:nvSpPr>
        <p:spPr bwMode="auto">
          <a:xfrm>
            <a:off x="921542" y="195475"/>
            <a:ext cx="9594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§4  </a:t>
            </a:r>
            <a:r>
              <a:rPr lang="zh-CN" altLang="en-US" sz="2800" b="1" kern="0" dirty="0">
                <a:solidFill>
                  <a:schemeClr val="tx2"/>
                </a:solidFill>
                <a:latin typeface="+mj-lt"/>
                <a:ea typeface="+mj-ea"/>
                <a:cs typeface="+mj-cs"/>
              </a:rPr>
              <a:t>与滚动轴承配合的轴颈、外壳孔的精度的确定</a:t>
            </a:r>
          </a:p>
        </p:txBody>
      </p:sp>
    </p:spTree>
    <p:extLst>
      <p:ext uri="{BB962C8B-B14F-4D97-AF65-F5344CB8AC3E}">
        <p14:creationId xmlns:p14="http://schemas.microsoft.com/office/powerpoint/2010/main" val="370495522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7299" y="1076167"/>
            <a:ext cx="94259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sym typeface="Wingdings" panose="05000000000000000000" pitchFamily="2" charset="2"/>
              </a:rPr>
              <a:t>二、</a:t>
            </a:r>
            <a:r>
              <a:rPr lang="zh-CN" altLang="en-US" b="1" dirty="0">
                <a:solidFill>
                  <a:srgbClr val="C00000"/>
                </a:solidFill>
              </a:rPr>
              <a:t>轴颈、外壳孔的</a:t>
            </a:r>
            <a:r>
              <a:rPr lang="zh-CN" altLang="en-US" b="1" dirty="0">
                <a:solidFill>
                  <a:srgbClr val="C00000"/>
                </a:solidFill>
                <a:sym typeface="Wingdings" panose="05000000000000000000" pitchFamily="2" charset="2"/>
              </a:rPr>
              <a:t>几何公差与表面粗糙度轮廓幅度参数值的确定</a:t>
            </a:r>
          </a:p>
          <a:p>
            <a:pPr eaLnBrk="1" hangingPunct="1"/>
            <a:endParaRPr lang="zh-CN" altLang="en-US" b="1" dirty="0">
              <a:solidFill>
                <a:srgbClr val="C00000"/>
              </a:solidFill>
            </a:endParaRPr>
          </a:p>
        </p:txBody>
      </p:sp>
      <p:pic>
        <p:nvPicPr>
          <p:cNvPr id="1331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t="4497"/>
          <a:stretch>
            <a:fillRect/>
          </a:stretch>
        </p:blipFill>
        <p:spPr bwMode="auto">
          <a:xfrm>
            <a:off x="2287434" y="2049220"/>
            <a:ext cx="8990166" cy="4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Text Box 11"/>
          <p:cNvSpPr txBox="1">
            <a:spLocks noChangeArrowheads="1"/>
          </p:cNvSpPr>
          <p:nvPr/>
        </p:nvSpPr>
        <p:spPr bwMode="auto">
          <a:xfrm>
            <a:off x="349766" y="190716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solidFill>
                  <a:srgbClr val="C00000"/>
                </a:solidFill>
              </a:rPr>
              <a:t> 1. </a:t>
            </a:r>
            <a:r>
              <a:rPr lang="zh-CN" altLang="en-US" b="1" dirty="0">
                <a:solidFill>
                  <a:srgbClr val="C00000"/>
                </a:solidFill>
                <a:latin typeface="宋体" panose="02010600030101010101" pitchFamily="2" charset="-122"/>
              </a:rPr>
              <a:t>几何公差</a:t>
            </a:r>
          </a:p>
        </p:txBody>
      </p:sp>
      <p:sp>
        <p:nvSpPr>
          <p:cNvPr id="7" name="Text Box 5">
            <a:extLst>
              <a:ext uri="{FF2B5EF4-FFF2-40B4-BE49-F238E27FC236}">
                <a16:creationId xmlns:a16="http://schemas.microsoft.com/office/drawing/2014/main" id="{5B5CDBB4-E111-439C-9DF5-CE08EDB9F778}"/>
              </a:ext>
            </a:extLst>
          </p:cNvPr>
          <p:cNvSpPr txBox="1">
            <a:spLocks noChangeArrowheads="1"/>
          </p:cNvSpPr>
          <p:nvPr/>
        </p:nvSpPr>
        <p:spPr bwMode="auto">
          <a:xfrm>
            <a:off x="921542" y="195475"/>
            <a:ext cx="9594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§4  </a:t>
            </a:r>
            <a:r>
              <a:rPr lang="zh-CN" altLang="en-US" sz="2800" b="1" kern="0" dirty="0">
                <a:solidFill>
                  <a:schemeClr val="tx2"/>
                </a:solidFill>
                <a:latin typeface="+mj-lt"/>
                <a:ea typeface="+mj-ea"/>
                <a:cs typeface="+mj-cs"/>
              </a:rPr>
              <a:t>与滚动轴承配合的轴颈、外壳孔的精度的确定</a:t>
            </a:r>
          </a:p>
        </p:txBody>
      </p:sp>
    </p:spTree>
    <p:extLst>
      <p:ext uri="{BB962C8B-B14F-4D97-AF65-F5344CB8AC3E}">
        <p14:creationId xmlns:p14="http://schemas.microsoft.com/office/powerpoint/2010/main" val="192490023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Text Box 7"/>
          <p:cNvSpPr txBox="1">
            <a:spLocks noChangeArrowheads="1"/>
          </p:cNvSpPr>
          <p:nvPr/>
        </p:nvSpPr>
        <p:spPr bwMode="auto">
          <a:xfrm>
            <a:off x="0" y="1273754"/>
            <a:ext cx="49940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solidFill>
                  <a:srgbClr val="C00000"/>
                </a:solidFill>
              </a:rPr>
              <a:t>    2.</a:t>
            </a:r>
            <a:r>
              <a:rPr lang="zh-CN" altLang="en-US" b="1" dirty="0">
                <a:solidFill>
                  <a:srgbClr val="C00000"/>
                </a:solidFill>
                <a:latin typeface="宋体" panose="02010600030101010101" pitchFamily="2" charset="-122"/>
              </a:rPr>
              <a:t>表面粗糙度轮廓要求</a:t>
            </a:r>
            <a:endParaRPr lang="en-US" altLang="zh-CN" b="1" dirty="0">
              <a:solidFill>
                <a:srgbClr val="C00000"/>
              </a:solidFill>
              <a:latin typeface="宋体" panose="02010600030101010101" pitchFamily="2" charset="-122"/>
            </a:endParaRPr>
          </a:p>
        </p:txBody>
      </p:sp>
      <p:pic>
        <p:nvPicPr>
          <p:cNvPr id="13321"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t="6081"/>
          <a:stretch>
            <a:fillRect/>
          </a:stretch>
        </p:blipFill>
        <p:spPr bwMode="auto">
          <a:xfrm>
            <a:off x="368091" y="2053292"/>
            <a:ext cx="11455817" cy="438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BA2FE78A-98CD-4FD3-8839-FC78C6330ED3}"/>
              </a:ext>
            </a:extLst>
          </p:cNvPr>
          <p:cNvSpPr txBox="1">
            <a:spLocks noChangeArrowheads="1"/>
          </p:cNvSpPr>
          <p:nvPr/>
        </p:nvSpPr>
        <p:spPr bwMode="auto">
          <a:xfrm>
            <a:off x="921542" y="195475"/>
            <a:ext cx="9594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§4  </a:t>
            </a:r>
            <a:r>
              <a:rPr lang="zh-CN" altLang="en-US" sz="2800" b="1" kern="0" dirty="0">
                <a:solidFill>
                  <a:schemeClr val="tx2"/>
                </a:solidFill>
                <a:latin typeface="+mj-lt"/>
                <a:ea typeface="+mj-ea"/>
                <a:cs typeface="+mj-cs"/>
              </a:rPr>
              <a:t>与滚动轴承配合的轴颈、外壳孔的精度的确定</a:t>
            </a:r>
          </a:p>
        </p:txBody>
      </p:sp>
    </p:spTree>
    <p:extLst>
      <p:ext uri="{BB962C8B-B14F-4D97-AF65-F5344CB8AC3E}">
        <p14:creationId xmlns:p14="http://schemas.microsoft.com/office/powerpoint/2010/main" val="12389844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ctrTitle"/>
          </p:nvPr>
        </p:nvSpPr>
        <p:spPr>
          <a:xfrm>
            <a:off x="2137787" y="2321690"/>
            <a:ext cx="9073660" cy="1219200"/>
          </a:xfrm>
        </p:spPr>
        <p:txBody>
          <a:bodyPr/>
          <a:lstStyle/>
          <a:p>
            <a:r>
              <a:rPr lang="en-US" altLang="zh-CN" sz="4800" dirty="0">
                <a:solidFill>
                  <a:srgbClr val="7030A0"/>
                </a:solidFill>
                <a:latin typeface="Times New Roman" panose="02020603050405020304" pitchFamily="18" charset="0"/>
              </a:rPr>
              <a:t> </a:t>
            </a:r>
            <a:r>
              <a:rPr lang="zh-CN" altLang="en-US" sz="4800" dirty="0">
                <a:solidFill>
                  <a:srgbClr val="7030A0"/>
                </a:solidFill>
                <a:latin typeface="Times New Roman" panose="02020603050405020304" pitchFamily="18" charset="0"/>
              </a:rPr>
              <a:t>二、圆锥的公差配合与测量</a:t>
            </a:r>
          </a:p>
        </p:txBody>
      </p:sp>
    </p:spTree>
    <p:extLst>
      <p:ext uri="{BB962C8B-B14F-4D97-AF65-F5344CB8AC3E}">
        <p14:creationId xmlns:p14="http://schemas.microsoft.com/office/powerpoint/2010/main" val="220460289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ctrTitle"/>
          </p:nvPr>
        </p:nvSpPr>
        <p:spPr>
          <a:xfrm>
            <a:off x="1432560" y="2441432"/>
            <a:ext cx="9986554" cy="1219200"/>
          </a:xfrm>
        </p:spPr>
        <p:txBody>
          <a:bodyPr>
            <a:noAutofit/>
          </a:bodyPr>
          <a:lstStyle/>
          <a:p>
            <a:r>
              <a:rPr lang="zh-CN" altLang="en-US" sz="4800" dirty="0">
                <a:solidFill>
                  <a:srgbClr val="7030A0"/>
                </a:solidFill>
                <a:latin typeface="Times New Roman" panose="02020603050405020304" pitchFamily="18" charset="0"/>
              </a:rPr>
              <a:t>典型零部件几何精度的控制与评定</a:t>
            </a:r>
          </a:p>
        </p:txBody>
      </p:sp>
    </p:spTree>
    <p:extLst>
      <p:ext uri="{BB962C8B-B14F-4D97-AF65-F5344CB8AC3E}">
        <p14:creationId xmlns:p14="http://schemas.microsoft.com/office/powerpoint/2010/main" val="15748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idx="4294967295"/>
          </p:nvPr>
        </p:nvSpPr>
        <p:spPr>
          <a:xfrm>
            <a:off x="399879" y="1028597"/>
            <a:ext cx="10972800" cy="791651"/>
          </a:xfrm>
        </p:spPr>
        <p:txBody>
          <a:bodyPr>
            <a:normAutofit/>
          </a:bodyPr>
          <a:lstStyle/>
          <a:p>
            <a:pPr algn="l" eaLnBrk="1" hangingPunct="1"/>
            <a:r>
              <a:rPr lang="zh-CN" altLang="en-US" sz="3600" b="1" dirty="0"/>
              <a:t>圆锥结合与圆柱结合</a:t>
            </a:r>
          </a:p>
        </p:txBody>
      </p:sp>
      <p:sp>
        <p:nvSpPr>
          <p:cNvPr id="6150" name="Rectangle 3"/>
          <p:cNvSpPr>
            <a:spLocks noGrp="1" noChangeArrowheads="1"/>
          </p:cNvSpPr>
          <p:nvPr>
            <p:ph type="body" idx="4294967295"/>
          </p:nvPr>
        </p:nvSpPr>
        <p:spPr>
          <a:xfrm>
            <a:off x="454308" y="1820248"/>
            <a:ext cx="11283384" cy="4114800"/>
          </a:xfrm>
        </p:spPr>
        <p:txBody>
          <a:bodyPr>
            <a:normAutofit/>
          </a:bodyPr>
          <a:lstStyle/>
          <a:p>
            <a:pPr eaLnBrk="1" hangingPunct="1">
              <a:lnSpc>
                <a:spcPct val="150000"/>
              </a:lnSpc>
              <a:buFont typeface="Wingdings" panose="05000000000000000000" pitchFamily="2" charset="2"/>
              <a:buChar char="ü"/>
            </a:pPr>
            <a:r>
              <a:rPr lang="zh-CN" altLang="en-US" sz="3600" dirty="0"/>
              <a:t>圆锥结合是机器、仪器及工具结构中常用的典型结合。</a:t>
            </a:r>
            <a:endParaRPr lang="en-US" altLang="zh-CN" sz="3600" dirty="0"/>
          </a:p>
          <a:p>
            <a:pPr eaLnBrk="1" hangingPunct="1">
              <a:lnSpc>
                <a:spcPct val="150000"/>
              </a:lnSpc>
              <a:buFont typeface="Wingdings" panose="05000000000000000000" pitchFamily="2" charset="2"/>
              <a:buChar char="ü"/>
            </a:pPr>
            <a:r>
              <a:rPr lang="zh-CN" altLang="en-US" sz="3600" dirty="0"/>
              <a:t>圆锥配合与圆柱配合相比较，具有同轴度精度高、紧密性好、间隙或过盈可以调整、可利用摩擦力来传递转矩等优点。</a:t>
            </a:r>
            <a:r>
              <a:rPr lang="zh-CN" altLang="en-US" sz="2800" b="1" dirty="0"/>
              <a:t> </a:t>
            </a:r>
          </a:p>
        </p:txBody>
      </p:sp>
      <p:grpSp>
        <p:nvGrpSpPr>
          <p:cNvPr id="2" name="Group 30"/>
          <p:cNvGrpSpPr>
            <a:grpSpLocks/>
          </p:cNvGrpSpPr>
          <p:nvPr/>
        </p:nvGrpSpPr>
        <p:grpSpPr bwMode="auto">
          <a:xfrm>
            <a:off x="4371975" y="4608287"/>
            <a:ext cx="2520950" cy="1452563"/>
            <a:chOff x="3005" y="1873"/>
            <a:chExt cx="1248" cy="259"/>
          </a:xfrm>
        </p:grpSpPr>
        <p:sp>
          <p:nvSpPr>
            <p:cNvPr id="6159" name="Rectangle 31"/>
            <p:cNvSpPr>
              <a:spLocks noChangeArrowheads="1"/>
            </p:cNvSpPr>
            <p:nvPr/>
          </p:nvSpPr>
          <p:spPr bwMode="auto">
            <a:xfrm>
              <a:off x="3139" y="1873"/>
              <a:ext cx="932" cy="258"/>
            </a:xfrm>
            <a:prstGeom prst="rect">
              <a:avLst/>
            </a:prstGeom>
            <a:gradFill rotWithShape="1">
              <a:gsLst>
                <a:gs pos="0">
                  <a:srgbClr val="8C7000"/>
                </a:gs>
                <a:gs pos="50000">
                  <a:srgbClr val="FFCC00"/>
                </a:gs>
                <a:gs pos="100000">
                  <a:srgbClr val="8C7000"/>
                </a:gs>
              </a:gsLst>
              <a:lin ang="5400000" scaled="1"/>
            </a:gradFill>
            <a:ln w="381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6160" name="Freeform 32"/>
            <p:cNvSpPr>
              <a:spLocks/>
            </p:cNvSpPr>
            <p:nvPr/>
          </p:nvSpPr>
          <p:spPr bwMode="auto">
            <a:xfrm>
              <a:off x="3082" y="1873"/>
              <a:ext cx="57" cy="259"/>
            </a:xfrm>
            <a:custGeom>
              <a:avLst/>
              <a:gdLst>
                <a:gd name="T0" fmla="*/ 57 w 57"/>
                <a:gd name="T1" fmla="*/ 0 h 259"/>
                <a:gd name="T2" fmla="*/ 57 w 57"/>
                <a:gd name="T3" fmla="*/ 259 h 259"/>
                <a:gd name="T4" fmla="*/ 0 w 57"/>
                <a:gd name="T5" fmla="*/ 182 h 259"/>
                <a:gd name="T6" fmla="*/ 0 w 57"/>
                <a:gd name="T7" fmla="*/ 76 h 259"/>
                <a:gd name="T8" fmla="*/ 57 w 57"/>
                <a:gd name="T9" fmla="*/ 0 h 259"/>
                <a:gd name="T10" fmla="*/ 0 60000 65536"/>
                <a:gd name="T11" fmla="*/ 0 60000 65536"/>
                <a:gd name="T12" fmla="*/ 0 60000 65536"/>
                <a:gd name="T13" fmla="*/ 0 60000 65536"/>
                <a:gd name="T14" fmla="*/ 0 60000 65536"/>
                <a:gd name="T15" fmla="*/ 0 w 57"/>
                <a:gd name="T16" fmla="*/ 0 h 259"/>
                <a:gd name="T17" fmla="*/ 57 w 57"/>
                <a:gd name="T18" fmla="*/ 259 h 259"/>
              </a:gdLst>
              <a:ahLst/>
              <a:cxnLst>
                <a:cxn ang="T10">
                  <a:pos x="T0" y="T1"/>
                </a:cxn>
                <a:cxn ang="T11">
                  <a:pos x="T2" y="T3"/>
                </a:cxn>
                <a:cxn ang="T12">
                  <a:pos x="T4" y="T5"/>
                </a:cxn>
                <a:cxn ang="T13">
                  <a:pos x="T6" y="T7"/>
                </a:cxn>
                <a:cxn ang="T14">
                  <a:pos x="T8" y="T9"/>
                </a:cxn>
              </a:cxnLst>
              <a:rect l="T15" t="T16" r="T17" b="T18"/>
              <a:pathLst>
                <a:path w="57" h="259">
                  <a:moveTo>
                    <a:pt x="57" y="0"/>
                  </a:moveTo>
                  <a:lnTo>
                    <a:pt x="57" y="259"/>
                  </a:lnTo>
                  <a:lnTo>
                    <a:pt x="0" y="182"/>
                  </a:lnTo>
                  <a:lnTo>
                    <a:pt x="0" y="76"/>
                  </a:lnTo>
                  <a:lnTo>
                    <a:pt x="57" y="0"/>
                  </a:lnTo>
                  <a:close/>
                </a:path>
              </a:pathLst>
            </a:custGeom>
            <a:gradFill rotWithShape="1">
              <a:gsLst>
                <a:gs pos="0">
                  <a:srgbClr val="A58400"/>
                </a:gs>
                <a:gs pos="50000">
                  <a:srgbClr val="FFCC00"/>
                </a:gs>
                <a:gs pos="100000">
                  <a:srgbClr val="A58400"/>
                </a:gs>
              </a:gsLst>
              <a:lin ang="5400000" scaled="1"/>
            </a:gradFill>
            <a:ln w="38100">
              <a:solidFill>
                <a:schemeClr val="tx1"/>
              </a:solidFill>
              <a:round/>
              <a:headEnd/>
              <a:tailEnd/>
            </a:ln>
          </p:spPr>
          <p:txBody>
            <a:bodyPr wrap="none" anchor="ctr"/>
            <a:lstStyle/>
            <a:p>
              <a:endParaRPr lang="zh-CN" altLang="en-US"/>
            </a:p>
          </p:txBody>
        </p:sp>
        <p:sp>
          <p:nvSpPr>
            <p:cNvPr id="6161" name="Freeform 33"/>
            <p:cNvSpPr>
              <a:spLocks/>
            </p:cNvSpPr>
            <p:nvPr/>
          </p:nvSpPr>
          <p:spPr bwMode="auto">
            <a:xfrm>
              <a:off x="4070" y="1873"/>
              <a:ext cx="58" cy="259"/>
            </a:xfrm>
            <a:custGeom>
              <a:avLst/>
              <a:gdLst>
                <a:gd name="T0" fmla="*/ 0 w 58"/>
                <a:gd name="T1" fmla="*/ 0 h 259"/>
                <a:gd name="T2" fmla="*/ 0 w 58"/>
                <a:gd name="T3" fmla="*/ 259 h 259"/>
                <a:gd name="T4" fmla="*/ 58 w 58"/>
                <a:gd name="T5" fmla="*/ 172 h 259"/>
                <a:gd name="T6" fmla="*/ 58 w 58"/>
                <a:gd name="T7" fmla="*/ 57 h 259"/>
                <a:gd name="T8" fmla="*/ 0 w 58"/>
                <a:gd name="T9" fmla="*/ 0 h 259"/>
                <a:gd name="T10" fmla="*/ 0 60000 65536"/>
                <a:gd name="T11" fmla="*/ 0 60000 65536"/>
                <a:gd name="T12" fmla="*/ 0 60000 65536"/>
                <a:gd name="T13" fmla="*/ 0 60000 65536"/>
                <a:gd name="T14" fmla="*/ 0 60000 65536"/>
                <a:gd name="T15" fmla="*/ 0 w 58"/>
                <a:gd name="T16" fmla="*/ 0 h 259"/>
                <a:gd name="T17" fmla="*/ 58 w 58"/>
                <a:gd name="T18" fmla="*/ 259 h 259"/>
              </a:gdLst>
              <a:ahLst/>
              <a:cxnLst>
                <a:cxn ang="T10">
                  <a:pos x="T0" y="T1"/>
                </a:cxn>
                <a:cxn ang="T11">
                  <a:pos x="T2" y="T3"/>
                </a:cxn>
                <a:cxn ang="T12">
                  <a:pos x="T4" y="T5"/>
                </a:cxn>
                <a:cxn ang="T13">
                  <a:pos x="T6" y="T7"/>
                </a:cxn>
                <a:cxn ang="T14">
                  <a:pos x="T8" y="T9"/>
                </a:cxn>
              </a:cxnLst>
              <a:rect l="T15" t="T16" r="T17" b="T18"/>
              <a:pathLst>
                <a:path w="58" h="259">
                  <a:moveTo>
                    <a:pt x="0" y="0"/>
                  </a:moveTo>
                  <a:lnTo>
                    <a:pt x="0" y="259"/>
                  </a:lnTo>
                  <a:lnTo>
                    <a:pt x="58" y="172"/>
                  </a:lnTo>
                  <a:lnTo>
                    <a:pt x="58" y="57"/>
                  </a:lnTo>
                  <a:lnTo>
                    <a:pt x="0" y="0"/>
                  </a:lnTo>
                  <a:close/>
                </a:path>
              </a:pathLst>
            </a:custGeom>
            <a:gradFill rotWithShape="1">
              <a:gsLst>
                <a:gs pos="0">
                  <a:srgbClr val="917400"/>
                </a:gs>
                <a:gs pos="50000">
                  <a:srgbClr val="FFCC00"/>
                </a:gs>
                <a:gs pos="100000">
                  <a:srgbClr val="917400"/>
                </a:gs>
              </a:gsLst>
              <a:lin ang="5400000" scaled="1"/>
            </a:gradFill>
            <a:ln w="38100">
              <a:solidFill>
                <a:schemeClr val="tx1"/>
              </a:solidFill>
              <a:round/>
              <a:headEnd/>
              <a:tailEnd/>
            </a:ln>
          </p:spPr>
          <p:txBody>
            <a:bodyPr wrap="none" anchor="ctr"/>
            <a:lstStyle/>
            <a:p>
              <a:endParaRPr lang="zh-CN" altLang="en-US"/>
            </a:p>
          </p:txBody>
        </p:sp>
        <p:sp>
          <p:nvSpPr>
            <p:cNvPr id="6162" name="Line 34"/>
            <p:cNvSpPr>
              <a:spLocks noChangeShapeType="1"/>
            </p:cNvSpPr>
            <p:nvPr/>
          </p:nvSpPr>
          <p:spPr bwMode="auto">
            <a:xfrm>
              <a:off x="3005" y="2007"/>
              <a:ext cx="1248" cy="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35"/>
          <p:cNvGrpSpPr>
            <a:grpSpLocks/>
          </p:cNvGrpSpPr>
          <p:nvPr/>
        </p:nvGrpSpPr>
        <p:grpSpPr bwMode="auto">
          <a:xfrm>
            <a:off x="7899400" y="4536849"/>
            <a:ext cx="2484438" cy="1655762"/>
            <a:chOff x="3004" y="2350"/>
            <a:chExt cx="1200" cy="315"/>
          </a:xfrm>
        </p:grpSpPr>
        <p:sp>
          <p:nvSpPr>
            <p:cNvPr id="6153" name="Freeform 36"/>
            <p:cNvSpPr>
              <a:spLocks/>
            </p:cNvSpPr>
            <p:nvPr/>
          </p:nvSpPr>
          <p:spPr bwMode="auto">
            <a:xfrm>
              <a:off x="4046" y="2400"/>
              <a:ext cx="48" cy="216"/>
            </a:xfrm>
            <a:custGeom>
              <a:avLst/>
              <a:gdLst>
                <a:gd name="T0" fmla="*/ 0 w 48"/>
                <a:gd name="T1" fmla="*/ 216 h 216"/>
                <a:gd name="T2" fmla="*/ 0 w 48"/>
                <a:gd name="T3" fmla="*/ 0 h 216"/>
                <a:gd name="T4" fmla="*/ 24 w 48"/>
                <a:gd name="T5" fmla="*/ 24 h 216"/>
                <a:gd name="T6" fmla="*/ 44 w 48"/>
                <a:gd name="T7" fmla="*/ 58 h 216"/>
                <a:gd name="T8" fmla="*/ 48 w 48"/>
                <a:gd name="T9" fmla="*/ 96 h 216"/>
                <a:gd name="T10" fmla="*/ 48 w 48"/>
                <a:gd name="T11" fmla="*/ 144 h 216"/>
                <a:gd name="T12" fmla="*/ 34 w 48"/>
                <a:gd name="T13" fmla="*/ 182 h 216"/>
                <a:gd name="T14" fmla="*/ 0 w 48"/>
                <a:gd name="T15" fmla="*/ 216 h 216"/>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216"/>
                <a:gd name="T26" fmla="*/ 48 w 48"/>
                <a:gd name="T27" fmla="*/ 216 h 2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216">
                  <a:moveTo>
                    <a:pt x="0" y="216"/>
                  </a:moveTo>
                  <a:lnTo>
                    <a:pt x="0" y="0"/>
                  </a:lnTo>
                  <a:lnTo>
                    <a:pt x="24" y="24"/>
                  </a:lnTo>
                  <a:lnTo>
                    <a:pt x="44" y="58"/>
                  </a:lnTo>
                  <a:lnTo>
                    <a:pt x="48" y="96"/>
                  </a:lnTo>
                  <a:lnTo>
                    <a:pt x="48" y="144"/>
                  </a:lnTo>
                  <a:lnTo>
                    <a:pt x="34" y="182"/>
                  </a:lnTo>
                  <a:lnTo>
                    <a:pt x="0" y="216"/>
                  </a:lnTo>
                  <a:close/>
                </a:path>
              </a:pathLst>
            </a:custGeom>
            <a:gradFill rotWithShape="1">
              <a:gsLst>
                <a:gs pos="0">
                  <a:srgbClr val="FFECA0"/>
                </a:gs>
                <a:gs pos="50000">
                  <a:srgbClr val="FFCC00"/>
                </a:gs>
                <a:gs pos="100000">
                  <a:srgbClr val="FFECA0"/>
                </a:gs>
              </a:gsLst>
              <a:lin ang="5400000" scaled="1"/>
            </a:gradFill>
            <a:ln w="9525">
              <a:solidFill>
                <a:schemeClr val="tx1"/>
              </a:solidFill>
              <a:round/>
              <a:headEnd/>
              <a:tailEnd/>
            </a:ln>
          </p:spPr>
          <p:txBody>
            <a:bodyPr wrap="none" anchor="ctr"/>
            <a:lstStyle/>
            <a:p>
              <a:endParaRPr lang="zh-CN" altLang="en-US"/>
            </a:p>
          </p:txBody>
        </p:sp>
        <p:sp>
          <p:nvSpPr>
            <p:cNvPr id="6154" name="Freeform 37"/>
            <p:cNvSpPr>
              <a:spLocks/>
            </p:cNvSpPr>
            <p:nvPr/>
          </p:nvSpPr>
          <p:spPr bwMode="auto">
            <a:xfrm>
              <a:off x="3072" y="2357"/>
              <a:ext cx="96" cy="302"/>
            </a:xfrm>
            <a:custGeom>
              <a:avLst/>
              <a:gdLst>
                <a:gd name="T0" fmla="*/ 96 w 96"/>
                <a:gd name="T1" fmla="*/ 0 h 302"/>
                <a:gd name="T2" fmla="*/ 96 w 96"/>
                <a:gd name="T3" fmla="*/ 302 h 302"/>
                <a:gd name="T4" fmla="*/ 43 w 96"/>
                <a:gd name="T5" fmla="*/ 269 h 302"/>
                <a:gd name="T6" fmla="*/ 29 w 96"/>
                <a:gd name="T7" fmla="*/ 216 h 302"/>
                <a:gd name="T8" fmla="*/ 19 w 96"/>
                <a:gd name="T9" fmla="*/ 168 h 302"/>
                <a:gd name="T10" fmla="*/ 19 w 96"/>
                <a:gd name="T11" fmla="*/ 101 h 302"/>
                <a:gd name="T12" fmla="*/ 53 w 96"/>
                <a:gd name="T13" fmla="*/ 29 h 302"/>
                <a:gd name="T14" fmla="*/ 96 w 96"/>
                <a:gd name="T15" fmla="*/ 0 h 302"/>
                <a:gd name="T16" fmla="*/ 0 60000 65536"/>
                <a:gd name="T17" fmla="*/ 0 60000 65536"/>
                <a:gd name="T18" fmla="*/ 0 60000 65536"/>
                <a:gd name="T19" fmla="*/ 0 60000 65536"/>
                <a:gd name="T20" fmla="*/ 0 60000 65536"/>
                <a:gd name="T21" fmla="*/ 0 60000 65536"/>
                <a:gd name="T22" fmla="*/ 0 60000 65536"/>
                <a:gd name="T23" fmla="*/ 0 60000 65536"/>
                <a:gd name="T24" fmla="*/ 0 w 96"/>
                <a:gd name="T25" fmla="*/ 0 h 302"/>
                <a:gd name="T26" fmla="*/ 96 w 96"/>
                <a:gd name="T27" fmla="*/ 302 h 3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 h="302">
                  <a:moveTo>
                    <a:pt x="96" y="0"/>
                  </a:moveTo>
                  <a:lnTo>
                    <a:pt x="96" y="302"/>
                  </a:lnTo>
                  <a:lnTo>
                    <a:pt x="43" y="269"/>
                  </a:lnTo>
                  <a:lnTo>
                    <a:pt x="29" y="216"/>
                  </a:lnTo>
                  <a:cubicBezTo>
                    <a:pt x="0" y="145"/>
                    <a:pt x="19" y="186"/>
                    <a:pt x="19" y="168"/>
                  </a:cubicBezTo>
                  <a:lnTo>
                    <a:pt x="19" y="101"/>
                  </a:lnTo>
                  <a:lnTo>
                    <a:pt x="53" y="29"/>
                  </a:lnTo>
                  <a:lnTo>
                    <a:pt x="96" y="0"/>
                  </a:lnTo>
                  <a:close/>
                </a:path>
              </a:pathLst>
            </a:custGeom>
            <a:gradFill rotWithShape="1">
              <a:gsLst>
                <a:gs pos="0">
                  <a:srgbClr val="FFE57D"/>
                </a:gs>
                <a:gs pos="50000">
                  <a:srgbClr val="FFCC00"/>
                </a:gs>
                <a:gs pos="100000">
                  <a:srgbClr val="FFE57D"/>
                </a:gs>
              </a:gsLst>
              <a:lin ang="5400000" scaled="1"/>
            </a:gradFill>
            <a:ln w="9525">
              <a:solidFill>
                <a:schemeClr val="tx1"/>
              </a:solidFill>
              <a:round/>
              <a:headEnd/>
              <a:tailEnd/>
            </a:ln>
          </p:spPr>
          <p:txBody>
            <a:bodyPr wrap="none" anchor="ctr"/>
            <a:lstStyle/>
            <a:p>
              <a:endParaRPr lang="zh-CN" altLang="en-US"/>
            </a:p>
          </p:txBody>
        </p:sp>
        <p:sp>
          <p:nvSpPr>
            <p:cNvPr id="6155" name="Arc 38"/>
            <p:cNvSpPr>
              <a:spLocks/>
            </p:cNvSpPr>
            <p:nvPr/>
          </p:nvSpPr>
          <p:spPr bwMode="auto">
            <a:xfrm rot="10800000">
              <a:off x="3095" y="2350"/>
              <a:ext cx="154" cy="315"/>
            </a:xfrm>
            <a:custGeom>
              <a:avLst/>
              <a:gdLst>
                <a:gd name="T0" fmla="*/ 1 w 21600"/>
                <a:gd name="T1" fmla="*/ 0 h 36944"/>
                <a:gd name="T2" fmla="*/ 1 w 21600"/>
                <a:gd name="T3" fmla="*/ 3 h 36944"/>
                <a:gd name="T4" fmla="*/ 0 w 21600"/>
                <a:gd name="T5" fmla="*/ 1 h 36944"/>
                <a:gd name="T6" fmla="*/ 0 60000 65536"/>
                <a:gd name="T7" fmla="*/ 0 60000 65536"/>
                <a:gd name="T8" fmla="*/ 0 60000 65536"/>
                <a:gd name="T9" fmla="*/ 0 w 21600"/>
                <a:gd name="T10" fmla="*/ 0 h 36944"/>
                <a:gd name="T11" fmla="*/ 21600 w 21600"/>
                <a:gd name="T12" fmla="*/ 36944 h 36944"/>
              </a:gdLst>
              <a:ahLst/>
              <a:cxnLst>
                <a:cxn ang="T6">
                  <a:pos x="T0" y="T1"/>
                </a:cxn>
                <a:cxn ang="T7">
                  <a:pos x="T2" y="T3"/>
                </a:cxn>
                <a:cxn ang="T8">
                  <a:pos x="T4" y="T5"/>
                </a:cxn>
              </a:cxnLst>
              <a:rect l="T9" t="T10" r="T11" b="T12"/>
              <a:pathLst>
                <a:path w="21600" h="36944" fill="none" extrusionOk="0">
                  <a:moveTo>
                    <a:pt x="11671" y="-1"/>
                  </a:moveTo>
                  <a:cubicBezTo>
                    <a:pt x="17858" y="3973"/>
                    <a:pt x="21600" y="10821"/>
                    <a:pt x="21600" y="18175"/>
                  </a:cubicBezTo>
                  <a:cubicBezTo>
                    <a:pt x="21600" y="25937"/>
                    <a:pt x="17435" y="33102"/>
                    <a:pt x="10690" y="36944"/>
                  </a:cubicBezTo>
                </a:path>
                <a:path w="21600" h="36944" stroke="0" extrusionOk="0">
                  <a:moveTo>
                    <a:pt x="11671" y="-1"/>
                  </a:moveTo>
                  <a:cubicBezTo>
                    <a:pt x="17858" y="3973"/>
                    <a:pt x="21600" y="10821"/>
                    <a:pt x="21600" y="18175"/>
                  </a:cubicBezTo>
                  <a:cubicBezTo>
                    <a:pt x="21600" y="25937"/>
                    <a:pt x="17435" y="33102"/>
                    <a:pt x="10690" y="36944"/>
                  </a:cubicBezTo>
                  <a:lnTo>
                    <a:pt x="0" y="18175"/>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6156" name="Arc 39"/>
            <p:cNvSpPr>
              <a:spLocks/>
            </p:cNvSpPr>
            <p:nvPr/>
          </p:nvSpPr>
          <p:spPr bwMode="auto">
            <a:xfrm rot="-5400000">
              <a:off x="3873" y="2396"/>
              <a:ext cx="217" cy="226"/>
            </a:xfrm>
            <a:custGeom>
              <a:avLst/>
              <a:gdLst>
                <a:gd name="T0" fmla="*/ 2 w 26560"/>
                <a:gd name="T1" fmla="*/ 2 h 21600"/>
                <a:gd name="T2" fmla="*/ 0 w 26560"/>
                <a:gd name="T3" fmla="*/ 2 h 21600"/>
                <a:gd name="T4" fmla="*/ 1 w 26560"/>
                <a:gd name="T5" fmla="*/ 0 h 21600"/>
                <a:gd name="T6" fmla="*/ 0 60000 65536"/>
                <a:gd name="T7" fmla="*/ 0 60000 65536"/>
                <a:gd name="T8" fmla="*/ 0 60000 65536"/>
                <a:gd name="T9" fmla="*/ 0 w 26560"/>
                <a:gd name="T10" fmla="*/ 0 h 21600"/>
                <a:gd name="T11" fmla="*/ 26560 w 26560"/>
                <a:gd name="T12" fmla="*/ 21600 h 21600"/>
              </a:gdLst>
              <a:ahLst/>
              <a:cxnLst>
                <a:cxn ang="T6">
                  <a:pos x="T0" y="T1"/>
                </a:cxn>
                <a:cxn ang="T7">
                  <a:pos x="T2" y="T3"/>
                </a:cxn>
                <a:cxn ang="T8">
                  <a:pos x="T4" y="T5"/>
                </a:cxn>
              </a:cxnLst>
              <a:rect l="T9" t="T10" r="T11" b="T12"/>
              <a:pathLst>
                <a:path w="26560" h="21600" fill="none" extrusionOk="0">
                  <a:moveTo>
                    <a:pt x="26560" y="17108"/>
                  </a:moveTo>
                  <a:cubicBezTo>
                    <a:pt x="22781" y="20020"/>
                    <a:pt x="18144" y="21599"/>
                    <a:pt x="13374" y="21600"/>
                  </a:cubicBezTo>
                  <a:cubicBezTo>
                    <a:pt x="8521" y="21600"/>
                    <a:pt x="3810" y="19966"/>
                    <a:pt x="0" y="16961"/>
                  </a:cubicBezTo>
                </a:path>
                <a:path w="26560" h="21600" stroke="0" extrusionOk="0">
                  <a:moveTo>
                    <a:pt x="26560" y="17108"/>
                  </a:moveTo>
                  <a:cubicBezTo>
                    <a:pt x="22781" y="20020"/>
                    <a:pt x="18144" y="21599"/>
                    <a:pt x="13374" y="21600"/>
                  </a:cubicBezTo>
                  <a:cubicBezTo>
                    <a:pt x="8521" y="21600"/>
                    <a:pt x="3810" y="19966"/>
                    <a:pt x="0" y="16961"/>
                  </a:cubicBezTo>
                  <a:lnTo>
                    <a:pt x="13374"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a:p>
          </p:txBody>
        </p:sp>
        <p:sp>
          <p:nvSpPr>
            <p:cNvPr id="6157" name="Freeform 40"/>
            <p:cNvSpPr>
              <a:spLocks/>
            </p:cNvSpPr>
            <p:nvPr/>
          </p:nvSpPr>
          <p:spPr bwMode="auto">
            <a:xfrm>
              <a:off x="3168" y="2352"/>
              <a:ext cx="878" cy="307"/>
            </a:xfrm>
            <a:custGeom>
              <a:avLst/>
              <a:gdLst>
                <a:gd name="T0" fmla="*/ 0 w 878"/>
                <a:gd name="T1" fmla="*/ 0 h 307"/>
                <a:gd name="T2" fmla="*/ 0 w 878"/>
                <a:gd name="T3" fmla="*/ 307 h 307"/>
                <a:gd name="T4" fmla="*/ 873 w 878"/>
                <a:gd name="T5" fmla="*/ 259 h 307"/>
                <a:gd name="T6" fmla="*/ 878 w 878"/>
                <a:gd name="T7" fmla="*/ 52 h 307"/>
                <a:gd name="T8" fmla="*/ 0 w 878"/>
                <a:gd name="T9" fmla="*/ 0 h 307"/>
                <a:gd name="T10" fmla="*/ 0 60000 65536"/>
                <a:gd name="T11" fmla="*/ 0 60000 65536"/>
                <a:gd name="T12" fmla="*/ 0 60000 65536"/>
                <a:gd name="T13" fmla="*/ 0 60000 65536"/>
                <a:gd name="T14" fmla="*/ 0 60000 65536"/>
                <a:gd name="T15" fmla="*/ 0 w 878"/>
                <a:gd name="T16" fmla="*/ 0 h 307"/>
                <a:gd name="T17" fmla="*/ 878 w 878"/>
                <a:gd name="T18" fmla="*/ 307 h 307"/>
              </a:gdLst>
              <a:ahLst/>
              <a:cxnLst>
                <a:cxn ang="T10">
                  <a:pos x="T0" y="T1"/>
                </a:cxn>
                <a:cxn ang="T11">
                  <a:pos x="T2" y="T3"/>
                </a:cxn>
                <a:cxn ang="T12">
                  <a:pos x="T4" y="T5"/>
                </a:cxn>
                <a:cxn ang="T13">
                  <a:pos x="T6" y="T7"/>
                </a:cxn>
                <a:cxn ang="T14">
                  <a:pos x="T8" y="T9"/>
                </a:cxn>
              </a:cxnLst>
              <a:rect l="T15" t="T16" r="T17" b="T18"/>
              <a:pathLst>
                <a:path w="878" h="307">
                  <a:moveTo>
                    <a:pt x="0" y="0"/>
                  </a:moveTo>
                  <a:lnTo>
                    <a:pt x="0" y="307"/>
                  </a:lnTo>
                  <a:lnTo>
                    <a:pt x="873" y="259"/>
                  </a:lnTo>
                  <a:lnTo>
                    <a:pt x="878" y="52"/>
                  </a:lnTo>
                  <a:lnTo>
                    <a:pt x="0" y="0"/>
                  </a:lnTo>
                  <a:close/>
                </a:path>
              </a:pathLst>
            </a:custGeom>
            <a:gradFill rotWithShape="1">
              <a:gsLst>
                <a:gs pos="0">
                  <a:srgbClr val="FFF1B9"/>
                </a:gs>
                <a:gs pos="50000">
                  <a:srgbClr val="FFCC00"/>
                </a:gs>
                <a:gs pos="100000">
                  <a:srgbClr val="FFF1B9"/>
                </a:gs>
              </a:gsLst>
              <a:lin ang="5400000" scaled="1"/>
            </a:gradFill>
            <a:ln w="38100">
              <a:solidFill>
                <a:schemeClr val="tx1"/>
              </a:solidFill>
              <a:round/>
              <a:headEnd/>
              <a:tailEnd/>
            </a:ln>
          </p:spPr>
          <p:txBody>
            <a:bodyPr wrap="none" anchor="ctr"/>
            <a:lstStyle/>
            <a:p>
              <a:endParaRPr lang="zh-CN" altLang="en-US"/>
            </a:p>
          </p:txBody>
        </p:sp>
        <p:sp>
          <p:nvSpPr>
            <p:cNvPr id="6158" name="Line 41"/>
            <p:cNvSpPr>
              <a:spLocks noChangeShapeType="1"/>
            </p:cNvSpPr>
            <p:nvPr/>
          </p:nvSpPr>
          <p:spPr bwMode="auto">
            <a:xfrm>
              <a:off x="3004" y="2505"/>
              <a:ext cx="1200" cy="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 name="Text Box 5">
            <a:extLst>
              <a:ext uri="{FF2B5EF4-FFF2-40B4-BE49-F238E27FC236}">
                <a16:creationId xmlns:a16="http://schemas.microsoft.com/office/drawing/2014/main" id="{E293516F-A462-47C7-988A-FDC3080412F4}"/>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前言</a:t>
            </a:r>
          </a:p>
        </p:txBody>
      </p:sp>
    </p:spTree>
    <p:extLst>
      <p:ext uri="{BB962C8B-B14F-4D97-AF65-F5344CB8AC3E}">
        <p14:creationId xmlns:p14="http://schemas.microsoft.com/office/powerpoint/2010/main" val="28004719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580110" y="2301189"/>
            <a:ext cx="2592387" cy="2949575"/>
            <a:chOff x="3912" y="1593"/>
            <a:chExt cx="1235" cy="1631"/>
          </a:xfrm>
        </p:grpSpPr>
        <p:sp>
          <p:nvSpPr>
            <p:cNvPr id="7277" name="Freeform 5"/>
            <p:cNvSpPr>
              <a:spLocks/>
            </p:cNvSpPr>
            <p:nvPr/>
          </p:nvSpPr>
          <p:spPr bwMode="auto">
            <a:xfrm>
              <a:off x="3916" y="1593"/>
              <a:ext cx="889" cy="826"/>
            </a:xfrm>
            <a:custGeom>
              <a:avLst/>
              <a:gdLst>
                <a:gd name="T0" fmla="*/ 889 w 889"/>
                <a:gd name="T1" fmla="*/ 140 h 826"/>
                <a:gd name="T2" fmla="*/ 889 w 889"/>
                <a:gd name="T3" fmla="*/ 826 h 826"/>
                <a:gd name="T4" fmla="*/ 0 w 889"/>
                <a:gd name="T5" fmla="*/ 825 h 826"/>
                <a:gd name="T6" fmla="*/ 0 w 889"/>
                <a:gd name="T7" fmla="*/ 614 h 826"/>
                <a:gd name="T8" fmla="*/ 653 w 889"/>
                <a:gd name="T9" fmla="*/ 614 h 826"/>
                <a:gd name="T10" fmla="*/ 653 w 889"/>
                <a:gd name="T11" fmla="*/ 0 h 826"/>
                <a:gd name="T12" fmla="*/ 787 w 889"/>
                <a:gd name="T13" fmla="*/ 48 h 826"/>
                <a:gd name="T14" fmla="*/ 835 w 889"/>
                <a:gd name="T15" fmla="*/ 105 h 826"/>
                <a:gd name="T16" fmla="*/ 889 w 889"/>
                <a:gd name="T17" fmla="*/ 140 h 8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9"/>
                <a:gd name="T28" fmla="*/ 0 h 826"/>
                <a:gd name="T29" fmla="*/ 889 w 889"/>
                <a:gd name="T30" fmla="*/ 826 h 8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9" h="826">
                  <a:moveTo>
                    <a:pt x="889" y="140"/>
                  </a:moveTo>
                  <a:lnTo>
                    <a:pt x="889" y="826"/>
                  </a:lnTo>
                  <a:lnTo>
                    <a:pt x="0" y="825"/>
                  </a:lnTo>
                  <a:lnTo>
                    <a:pt x="0" y="614"/>
                  </a:lnTo>
                  <a:lnTo>
                    <a:pt x="653" y="614"/>
                  </a:lnTo>
                  <a:lnTo>
                    <a:pt x="653" y="0"/>
                  </a:lnTo>
                  <a:lnTo>
                    <a:pt x="787" y="48"/>
                  </a:lnTo>
                  <a:lnTo>
                    <a:pt x="835" y="105"/>
                  </a:lnTo>
                  <a:lnTo>
                    <a:pt x="889" y="140"/>
                  </a:lnTo>
                  <a:close/>
                </a:path>
              </a:pathLst>
            </a:custGeom>
            <a:solidFill>
              <a:srgbClr val="99CC00"/>
            </a:solidFill>
            <a:ln w="9525">
              <a:solidFill>
                <a:schemeClr val="tx1"/>
              </a:solidFill>
              <a:round/>
              <a:headEnd/>
              <a:tailEnd/>
            </a:ln>
          </p:spPr>
          <p:txBody>
            <a:bodyPr wrap="none" anchor="ctr"/>
            <a:lstStyle/>
            <a:p>
              <a:endParaRPr lang="zh-CN" altLang="en-US"/>
            </a:p>
          </p:txBody>
        </p:sp>
        <p:sp>
          <p:nvSpPr>
            <p:cNvPr id="7278" name="Freeform 6"/>
            <p:cNvSpPr>
              <a:spLocks/>
            </p:cNvSpPr>
            <p:nvPr/>
          </p:nvSpPr>
          <p:spPr bwMode="auto">
            <a:xfrm>
              <a:off x="4799" y="1725"/>
              <a:ext cx="346" cy="685"/>
            </a:xfrm>
            <a:custGeom>
              <a:avLst/>
              <a:gdLst>
                <a:gd name="T0" fmla="*/ 0 w 346"/>
                <a:gd name="T1" fmla="*/ 0 h 685"/>
                <a:gd name="T2" fmla="*/ 1 w 346"/>
                <a:gd name="T3" fmla="*/ 685 h 685"/>
                <a:gd name="T4" fmla="*/ 328 w 346"/>
                <a:gd name="T5" fmla="*/ 685 h 685"/>
                <a:gd name="T6" fmla="*/ 346 w 346"/>
                <a:gd name="T7" fmla="*/ 530 h 685"/>
                <a:gd name="T8" fmla="*/ 318 w 346"/>
                <a:gd name="T9" fmla="*/ 366 h 685"/>
                <a:gd name="T10" fmla="*/ 281 w 346"/>
                <a:gd name="T11" fmla="*/ 193 h 685"/>
                <a:gd name="T12" fmla="*/ 216 w 346"/>
                <a:gd name="T13" fmla="*/ 116 h 685"/>
                <a:gd name="T14" fmla="*/ 174 w 346"/>
                <a:gd name="T15" fmla="*/ 66 h 685"/>
                <a:gd name="T16" fmla="*/ 0 w 346"/>
                <a:gd name="T17" fmla="*/ 0 h 6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6"/>
                <a:gd name="T28" fmla="*/ 0 h 685"/>
                <a:gd name="T29" fmla="*/ 346 w 346"/>
                <a:gd name="T30" fmla="*/ 685 h 6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6" h="685">
                  <a:moveTo>
                    <a:pt x="0" y="0"/>
                  </a:moveTo>
                  <a:lnTo>
                    <a:pt x="1" y="685"/>
                  </a:lnTo>
                  <a:lnTo>
                    <a:pt x="328" y="685"/>
                  </a:lnTo>
                  <a:lnTo>
                    <a:pt x="346" y="530"/>
                  </a:lnTo>
                  <a:lnTo>
                    <a:pt x="318" y="366"/>
                  </a:lnTo>
                  <a:lnTo>
                    <a:pt x="281" y="193"/>
                  </a:lnTo>
                  <a:lnTo>
                    <a:pt x="216" y="116"/>
                  </a:lnTo>
                  <a:lnTo>
                    <a:pt x="174" y="66"/>
                  </a:lnTo>
                  <a:lnTo>
                    <a:pt x="0" y="0"/>
                  </a:lnTo>
                  <a:close/>
                </a:path>
              </a:pathLst>
            </a:custGeom>
            <a:solidFill>
              <a:srgbClr val="99CC00"/>
            </a:solidFill>
            <a:ln w="9525">
              <a:solidFill>
                <a:schemeClr val="tx1"/>
              </a:solidFill>
              <a:round/>
              <a:headEnd/>
              <a:tailEnd/>
            </a:ln>
          </p:spPr>
          <p:txBody>
            <a:bodyPr wrap="none" anchor="ctr"/>
            <a:lstStyle/>
            <a:p>
              <a:endParaRPr lang="zh-CN" altLang="en-US"/>
            </a:p>
          </p:txBody>
        </p:sp>
        <p:sp>
          <p:nvSpPr>
            <p:cNvPr id="7279" name="Line 7"/>
            <p:cNvSpPr>
              <a:spLocks noChangeShapeType="1"/>
            </p:cNvSpPr>
            <p:nvPr/>
          </p:nvSpPr>
          <p:spPr bwMode="auto">
            <a:xfrm flipV="1">
              <a:off x="3921" y="2203"/>
              <a:ext cx="105" cy="1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0" name="Line 8"/>
            <p:cNvSpPr>
              <a:spLocks noChangeShapeType="1"/>
            </p:cNvSpPr>
            <p:nvPr/>
          </p:nvSpPr>
          <p:spPr bwMode="auto">
            <a:xfrm flipV="1">
              <a:off x="3917" y="2201"/>
              <a:ext cx="21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1" name="Line 9"/>
            <p:cNvSpPr>
              <a:spLocks noChangeShapeType="1"/>
            </p:cNvSpPr>
            <p:nvPr/>
          </p:nvSpPr>
          <p:spPr bwMode="auto">
            <a:xfrm flipV="1">
              <a:off x="4012" y="2213"/>
              <a:ext cx="205" cy="2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2" name="Line 10"/>
            <p:cNvSpPr>
              <a:spLocks noChangeShapeType="1"/>
            </p:cNvSpPr>
            <p:nvPr/>
          </p:nvSpPr>
          <p:spPr bwMode="auto">
            <a:xfrm flipV="1">
              <a:off x="4569" y="1626"/>
              <a:ext cx="77" cy="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3" name="Line 11"/>
            <p:cNvSpPr>
              <a:spLocks noChangeShapeType="1"/>
            </p:cNvSpPr>
            <p:nvPr/>
          </p:nvSpPr>
          <p:spPr bwMode="auto">
            <a:xfrm flipV="1">
              <a:off x="4569" y="1665"/>
              <a:ext cx="149" cy="1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4" name="Line 12"/>
            <p:cNvSpPr>
              <a:spLocks noChangeShapeType="1"/>
            </p:cNvSpPr>
            <p:nvPr/>
          </p:nvSpPr>
          <p:spPr bwMode="auto">
            <a:xfrm flipV="1">
              <a:off x="4569" y="1727"/>
              <a:ext cx="197" cy="1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5" name="Line 13"/>
            <p:cNvSpPr>
              <a:spLocks noChangeShapeType="1"/>
            </p:cNvSpPr>
            <p:nvPr/>
          </p:nvSpPr>
          <p:spPr bwMode="auto">
            <a:xfrm flipV="1">
              <a:off x="4573" y="1804"/>
              <a:ext cx="230"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6" name="Line 14"/>
            <p:cNvSpPr>
              <a:spLocks noChangeShapeType="1"/>
            </p:cNvSpPr>
            <p:nvPr/>
          </p:nvSpPr>
          <p:spPr bwMode="auto">
            <a:xfrm flipV="1">
              <a:off x="4569" y="1919"/>
              <a:ext cx="231"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7" name="Line 15"/>
            <p:cNvSpPr>
              <a:spLocks noChangeShapeType="1"/>
            </p:cNvSpPr>
            <p:nvPr/>
          </p:nvSpPr>
          <p:spPr bwMode="auto">
            <a:xfrm flipH="1">
              <a:off x="4415" y="2029"/>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8" name="Line 16"/>
            <p:cNvSpPr>
              <a:spLocks noChangeShapeType="1"/>
            </p:cNvSpPr>
            <p:nvPr/>
          </p:nvSpPr>
          <p:spPr bwMode="auto">
            <a:xfrm flipV="1">
              <a:off x="4326" y="2202"/>
              <a:ext cx="195"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89" name="Line 17"/>
            <p:cNvSpPr>
              <a:spLocks noChangeShapeType="1"/>
            </p:cNvSpPr>
            <p:nvPr/>
          </p:nvSpPr>
          <p:spPr bwMode="auto">
            <a:xfrm flipV="1">
              <a:off x="4525" y="2141"/>
              <a:ext cx="273"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90" name="Line 18"/>
            <p:cNvSpPr>
              <a:spLocks noChangeShapeType="1"/>
            </p:cNvSpPr>
            <p:nvPr/>
          </p:nvSpPr>
          <p:spPr bwMode="auto">
            <a:xfrm flipV="1">
              <a:off x="4631" y="2251"/>
              <a:ext cx="167"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91" name="Line 19"/>
            <p:cNvSpPr>
              <a:spLocks noChangeShapeType="1"/>
            </p:cNvSpPr>
            <p:nvPr/>
          </p:nvSpPr>
          <p:spPr bwMode="auto">
            <a:xfrm flipV="1">
              <a:off x="4732" y="2344"/>
              <a:ext cx="66"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92" name="Line 20"/>
            <p:cNvSpPr>
              <a:spLocks noChangeShapeType="1"/>
            </p:cNvSpPr>
            <p:nvPr/>
          </p:nvSpPr>
          <p:spPr bwMode="auto">
            <a:xfrm flipV="1">
              <a:off x="4128" y="2194"/>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93" name="Line 21"/>
            <p:cNvSpPr>
              <a:spLocks noChangeShapeType="1"/>
            </p:cNvSpPr>
            <p:nvPr/>
          </p:nvSpPr>
          <p:spPr bwMode="auto">
            <a:xfrm flipV="1">
              <a:off x="4223" y="2198"/>
              <a:ext cx="213" cy="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94" name="Freeform 22"/>
            <p:cNvSpPr>
              <a:spLocks/>
            </p:cNvSpPr>
            <p:nvPr/>
          </p:nvSpPr>
          <p:spPr bwMode="auto">
            <a:xfrm>
              <a:off x="4800" y="2401"/>
              <a:ext cx="347" cy="691"/>
            </a:xfrm>
            <a:custGeom>
              <a:avLst/>
              <a:gdLst>
                <a:gd name="T0" fmla="*/ 0 w 347"/>
                <a:gd name="T1" fmla="*/ 691 h 691"/>
                <a:gd name="T2" fmla="*/ 2 w 347"/>
                <a:gd name="T3" fmla="*/ 0 h 691"/>
                <a:gd name="T4" fmla="*/ 328 w 347"/>
                <a:gd name="T5" fmla="*/ 0 h 691"/>
                <a:gd name="T6" fmla="*/ 347 w 347"/>
                <a:gd name="T7" fmla="*/ 124 h 691"/>
                <a:gd name="T8" fmla="*/ 309 w 347"/>
                <a:gd name="T9" fmla="*/ 288 h 691"/>
                <a:gd name="T10" fmla="*/ 268 w 347"/>
                <a:gd name="T11" fmla="*/ 399 h 691"/>
                <a:gd name="T12" fmla="*/ 228 w 347"/>
                <a:gd name="T13" fmla="*/ 495 h 691"/>
                <a:gd name="T14" fmla="*/ 172 w 347"/>
                <a:gd name="T15" fmla="*/ 531 h 691"/>
                <a:gd name="T16" fmla="*/ 100 w 347"/>
                <a:gd name="T17" fmla="*/ 627 h 691"/>
                <a:gd name="T18" fmla="*/ 0 w 347"/>
                <a:gd name="T19" fmla="*/ 691 h 6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
                <a:gd name="T31" fmla="*/ 0 h 691"/>
                <a:gd name="T32" fmla="*/ 347 w 347"/>
                <a:gd name="T33" fmla="*/ 691 h 6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 h="691">
                  <a:moveTo>
                    <a:pt x="0" y="691"/>
                  </a:moveTo>
                  <a:lnTo>
                    <a:pt x="2" y="0"/>
                  </a:lnTo>
                  <a:lnTo>
                    <a:pt x="328" y="0"/>
                  </a:lnTo>
                  <a:lnTo>
                    <a:pt x="347" y="124"/>
                  </a:lnTo>
                  <a:lnTo>
                    <a:pt x="309" y="288"/>
                  </a:lnTo>
                  <a:lnTo>
                    <a:pt x="268" y="399"/>
                  </a:lnTo>
                  <a:lnTo>
                    <a:pt x="228" y="495"/>
                  </a:lnTo>
                  <a:lnTo>
                    <a:pt x="172" y="531"/>
                  </a:lnTo>
                  <a:lnTo>
                    <a:pt x="100" y="627"/>
                  </a:lnTo>
                  <a:lnTo>
                    <a:pt x="0" y="691"/>
                  </a:lnTo>
                  <a:close/>
                </a:path>
              </a:pathLst>
            </a:custGeom>
            <a:gradFill rotWithShape="0">
              <a:gsLst>
                <a:gs pos="0">
                  <a:srgbClr val="00FFFF"/>
                </a:gs>
                <a:gs pos="100000">
                  <a:srgbClr val="64FFFF"/>
                </a:gs>
              </a:gsLst>
              <a:lin ang="5400000" scaled="1"/>
            </a:gradFill>
            <a:ln w="9525">
              <a:solidFill>
                <a:schemeClr val="tx1"/>
              </a:solidFill>
              <a:round/>
              <a:headEnd/>
              <a:tailEnd/>
            </a:ln>
          </p:spPr>
          <p:txBody>
            <a:bodyPr wrap="none" anchor="ctr"/>
            <a:lstStyle/>
            <a:p>
              <a:endParaRPr lang="zh-CN" altLang="en-US"/>
            </a:p>
          </p:txBody>
        </p:sp>
        <p:sp>
          <p:nvSpPr>
            <p:cNvPr id="7295" name="Freeform 23"/>
            <p:cNvSpPr>
              <a:spLocks/>
            </p:cNvSpPr>
            <p:nvPr/>
          </p:nvSpPr>
          <p:spPr bwMode="auto">
            <a:xfrm>
              <a:off x="3916" y="2415"/>
              <a:ext cx="886" cy="809"/>
            </a:xfrm>
            <a:custGeom>
              <a:avLst/>
              <a:gdLst>
                <a:gd name="T0" fmla="*/ 880 w 886"/>
                <a:gd name="T1" fmla="*/ 673 h 809"/>
                <a:gd name="T2" fmla="*/ 886 w 886"/>
                <a:gd name="T3" fmla="*/ 0 h 809"/>
                <a:gd name="T4" fmla="*/ 0 w 886"/>
                <a:gd name="T5" fmla="*/ 3 h 809"/>
                <a:gd name="T6" fmla="*/ 0 w 886"/>
                <a:gd name="T7" fmla="*/ 215 h 809"/>
                <a:gd name="T8" fmla="*/ 652 w 886"/>
                <a:gd name="T9" fmla="*/ 221 h 809"/>
                <a:gd name="T10" fmla="*/ 656 w 886"/>
                <a:gd name="T11" fmla="*/ 809 h 809"/>
                <a:gd name="T12" fmla="*/ 772 w 886"/>
                <a:gd name="T13" fmla="*/ 773 h 809"/>
                <a:gd name="T14" fmla="*/ 835 w 886"/>
                <a:gd name="T15" fmla="*/ 724 h 809"/>
                <a:gd name="T16" fmla="*/ 880 w 886"/>
                <a:gd name="T17" fmla="*/ 673 h 8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6"/>
                <a:gd name="T28" fmla="*/ 0 h 809"/>
                <a:gd name="T29" fmla="*/ 886 w 886"/>
                <a:gd name="T30" fmla="*/ 809 h 8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6" h="809">
                  <a:moveTo>
                    <a:pt x="880" y="673"/>
                  </a:moveTo>
                  <a:lnTo>
                    <a:pt x="886" y="0"/>
                  </a:lnTo>
                  <a:lnTo>
                    <a:pt x="0" y="3"/>
                  </a:lnTo>
                  <a:lnTo>
                    <a:pt x="0" y="215"/>
                  </a:lnTo>
                  <a:lnTo>
                    <a:pt x="652" y="221"/>
                  </a:lnTo>
                  <a:lnTo>
                    <a:pt x="656" y="809"/>
                  </a:lnTo>
                  <a:lnTo>
                    <a:pt x="772" y="773"/>
                  </a:lnTo>
                  <a:lnTo>
                    <a:pt x="835" y="724"/>
                  </a:lnTo>
                  <a:lnTo>
                    <a:pt x="880" y="673"/>
                  </a:lnTo>
                  <a:close/>
                </a:path>
              </a:pathLst>
            </a:custGeom>
            <a:gradFill rotWithShape="0">
              <a:gsLst>
                <a:gs pos="0">
                  <a:srgbClr val="00FFFF"/>
                </a:gs>
                <a:gs pos="100000">
                  <a:srgbClr val="00F5F5"/>
                </a:gs>
              </a:gsLst>
              <a:lin ang="5400000" scaled="1"/>
            </a:gradFill>
            <a:ln w="9525">
              <a:solidFill>
                <a:schemeClr val="tx1"/>
              </a:solidFill>
              <a:round/>
              <a:headEnd/>
              <a:tailEnd/>
            </a:ln>
          </p:spPr>
          <p:txBody>
            <a:bodyPr wrap="none" anchor="ctr"/>
            <a:lstStyle/>
            <a:p>
              <a:endParaRPr lang="zh-CN" altLang="en-US"/>
            </a:p>
          </p:txBody>
        </p:sp>
        <p:sp>
          <p:nvSpPr>
            <p:cNvPr id="7296" name="Line 24"/>
            <p:cNvSpPr>
              <a:spLocks noChangeShapeType="1"/>
            </p:cNvSpPr>
            <p:nvPr/>
          </p:nvSpPr>
          <p:spPr bwMode="auto">
            <a:xfrm>
              <a:off x="4732" y="2418"/>
              <a:ext cx="67" cy="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97" name="Line 25"/>
            <p:cNvSpPr>
              <a:spLocks noChangeShapeType="1"/>
            </p:cNvSpPr>
            <p:nvPr/>
          </p:nvSpPr>
          <p:spPr bwMode="auto">
            <a:xfrm>
              <a:off x="4632" y="2423"/>
              <a:ext cx="163" cy="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98" name="Line 26"/>
            <p:cNvSpPr>
              <a:spLocks noChangeShapeType="1"/>
            </p:cNvSpPr>
            <p:nvPr/>
          </p:nvSpPr>
          <p:spPr bwMode="auto">
            <a:xfrm>
              <a:off x="4521" y="2418"/>
              <a:ext cx="278"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99" name="Line 27"/>
            <p:cNvSpPr>
              <a:spLocks noChangeShapeType="1"/>
            </p:cNvSpPr>
            <p:nvPr/>
          </p:nvSpPr>
          <p:spPr bwMode="auto">
            <a:xfrm>
              <a:off x="4420" y="2418"/>
              <a:ext cx="379" cy="3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0" name="Line 28"/>
            <p:cNvSpPr>
              <a:spLocks noChangeShapeType="1"/>
            </p:cNvSpPr>
            <p:nvPr/>
          </p:nvSpPr>
          <p:spPr bwMode="auto">
            <a:xfrm>
              <a:off x="4339" y="2448"/>
              <a:ext cx="181"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1" name="Line 29"/>
            <p:cNvSpPr>
              <a:spLocks noChangeShapeType="1"/>
            </p:cNvSpPr>
            <p:nvPr/>
          </p:nvSpPr>
          <p:spPr bwMode="auto">
            <a:xfrm>
              <a:off x="4564" y="2672"/>
              <a:ext cx="230" cy="2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2" name="Line 30"/>
            <p:cNvSpPr>
              <a:spLocks noChangeShapeType="1"/>
            </p:cNvSpPr>
            <p:nvPr/>
          </p:nvSpPr>
          <p:spPr bwMode="auto">
            <a:xfrm>
              <a:off x="4205" y="2420"/>
              <a:ext cx="205" cy="2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3" name="Line 31"/>
            <p:cNvSpPr>
              <a:spLocks noChangeShapeType="1"/>
            </p:cNvSpPr>
            <p:nvPr/>
          </p:nvSpPr>
          <p:spPr bwMode="auto">
            <a:xfrm>
              <a:off x="4569" y="2788"/>
              <a:ext cx="221" cy="2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4" name="Line 32"/>
            <p:cNvSpPr>
              <a:spLocks noChangeShapeType="1"/>
            </p:cNvSpPr>
            <p:nvPr/>
          </p:nvSpPr>
          <p:spPr bwMode="auto">
            <a:xfrm>
              <a:off x="4564" y="2889"/>
              <a:ext cx="214" cy="2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5" name="Line 33"/>
            <p:cNvSpPr>
              <a:spLocks noChangeShapeType="1"/>
            </p:cNvSpPr>
            <p:nvPr/>
          </p:nvSpPr>
          <p:spPr bwMode="auto">
            <a:xfrm>
              <a:off x="4569" y="3005"/>
              <a:ext cx="163" cy="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6" name="Line 34"/>
            <p:cNvSpPr>
              <a:spLocks noChangeShapeType="1"/>
            </p:cNvSpPr>
            <p:nvPr/>
          </p:nvSpPr>
          <p:spPr bwMode="auto">
            <a:xfrm>
              <a:off x="4563" y="3104"/>
              <a:ext cx="104" cy="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7" name="Line 35"/>
            <p:cNvSpPr>
              <a:spLocks noChangeShapeType="1"/>
            </p:cNvSpPr>
            <p:nvPr/>
          </p:nvSpPr>
          <p:spPr bwMode="auto">
            <a:xfrm>
              <a:off x="4021" y="2418"/>
              <a:ext cx="201" cy="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8" name="Line 36"/>
            <p:cNvSpPr>
              <a:spLocks noChangeShapeType="1"/>
            </p:cNvSpPr>
            <p:nvPr/>
          </p:nvSpPr>
          <p:spPr bwMode="auto">
            <a:xfrm>
              <a:off x="3921" y="2423"/>
              <a:ext cx="207" cy="2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09" name="Line 37"/>
            <p:cNvSpPr>
              <a:spLocks noChangeShapeType="1"/>
            </p:cNvSpPr>
            <p:nvPr/>
          </p:nvSpPr>
          <p:spPr bwMode="auto">
            <a:xfrm>
              <a:off x="3916" y="2524"/>
              <a:ext cx="106" cy="1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10" name="Line 38"/>
            <p:cNvSpPr>
              <a:spLocks noChangeShapeType="1"/>
            </p:cNvSpPr>
            <p:nvPr/>
          </p:nvSpPr>
          <p:spPr bwMode="auto">
            <a:xfrm>
              <a:off x="4576" y="1594"/>
              <a:ext cx="2" cy="6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11" name="Line 39"/>
            <p:cNvSpPr>
              <a:spLocks noChangeShapeType="1"/>
            </p:cNvSpPr>
            <p:nvPr/>
          </p:nvSpPr>
          <p:spPr bwMode="auto">
            <a:xfrm flipV="1">
              <a:off x="3919" y="2196"/>
              <a:ext cx="0" cy="4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12" name="Line 40"/>
            <p:cNvSpPr>
              <a:spLocks noChangeShapeType="1"/>
            </p:cNvSpPr>
            <p:nvPr/>
          </p:nvSpPr>
          <p:spPr bwMode="auto">
            <a:xfrm flipH="1">
              <a:off x="4572" y="2633"/>
              <a:ext cx="0" cy="5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13" name="Freeform 41"/>
            <p:cNvSpPr>
              <a:spLocks/>
            </p:cNvSpPr>
            <p:nvPr/>
          </p:nvSpPr>
          <p:spPr bwMode="auto">
            <a:xfrm>
              <a:off x="4799" y="1714"/>
              <a:ext cx="1" cy="1380"/>
            </a:xfrm>
            <a:custGeom>
              <a:avLst/>
              <a:gdLst>
                <a:gd name="T0" fmla="*/ 1 w 1"/>
                <a:gd name="T1" fmla="*/ 0 h 1380"/>
                <a:gd name="T2" fmla="*/ 0 w 1"/>
                <a:gd name="T3" fmla="*/ 1380 h 1380"/>
                <a:gd name="T4" fmla="*/ 0 60000 65536"/>
                <a:gd name="T5" fmla="*/ 0 60000 65536"/>
                <a:gd name="T6" fmla="*/ 0 w 1"/>
                <a:gd name="T7" fmla="*/ 0 h 1380"/>
                <a:gd name="T8" fmla="*/ 1 w 1"/>
                <a:gd name="T9" fmla="*/ 1380 h 1380"/>
              </a:gdLst>
              <a:ahLst/>
              <a:cxnLst>
                <a:cxn ang="T4">
                  <a:pos x="T0" y="T1"/>
                </a:cxn>
                <a:cxn ang="T5">
                  <a:pos x="T2" y="T3"/>
                </a:cxn>
              </a:cxnLst>
              <a:rect l="T6" t="T7" r="T8" b="T9"/>
              <a:pathLst>
                <a:path w="1" h="1380">
                  <a:moveTo>
                    <a:pt x="1" y="0"/>
                  </a:moveTo>
                  <a:lnTo>
                    <a:pt x="0" y="138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14" name="Line 42"/>
            <p:cNvSpPr>
              <a:spLocks noChangeShapeType="1"/>
            </p:cNvSpPr>
            <p:nvPr/>
          </p:nvSpPr>
          <p:spPr bwMode="auto">
            <a:xfrm>
              <a:off x="4123" y="2424"/>
              <a:ext cx="221" cy="2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15" name="Line 43"/>
            <p:cNvSpPr>
              <a:spLocks noChangeShapeType="1"/>
            </p:cNvSpPr>
            <p:nvPr/>
          </p:nvSpPr>
          <p:spPr bwMode="auto">
            <a:xfrm>
              <a:off x="3919" y="2415"/>
              <a:ext cx="12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16" name="Line 44"/>
            <p:cNvSpPr>
              <a:spLocks noChangeShapeType="1"/>
            </p:cNvSpPr>
            <p:nvPr/>
          </p:nvSpPr>
          <p:spPr bwMode="auto">
            <a:xfrm>
              <a:off x="3912" y="2204"/>
              <a:ext cx="67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17" name="Line 45"/>
            <p:cNvSpPr>
              <a:spLocks noChangeShapeType="1"/>
            </p:cNvSpPr>
            <p:nvPr/>
          </p:nvSpPr>
          <p:spPr bwMode="auto">
            <a:xfrm flipH="1">
              <a:off x="3913" y="2633"/>
              <a:ext cx="67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6"/>
          <p:cNvGrpSpPr>
            <a:grpSpLocks/>
          </p:cNvGrpSpPr>
          <p:nvPr/>
        </p:nvGrpSpPr>
        <p:grpSpPr bwMode="auto">
          <a:xfrm>
            <a:off x="4063101" y="3282331"/>
            <a:ext cx="576262" cy="1090612"/>
            <a:chOff x="3516" y="2054"/>
            <a:chExt cx="212" cy="642"/>
          </a:xfrm>
        </p:grpSpPr>
        <p:sp>
          <p:nvSpPr>
            <p:cNvPr id="7273" name="Freeform 47"/>
            <p:cNvSpPr>
              <a:spLocks/>
            </p:cNvSpPr>
            <p:nvPr/>
          </p:nvSpPr>
          <p:spPr bwMode="auto">
            <a:xfrm>
              <a:off x="3516" y="2118"/>
              <a:ext cx="212" cy="500"/>
            </a:xfrm>
            <a:custGeom>
              <a:avLst/>
              <a:gdLst>
                <a:gd name="T0" fmla="*/ 0 w 212"/>
                <a:gd name="T1" fmla="*/ 40 h 500"/>
                <a:gd name="T2" fmla="*/ 32 w 212"/>
                <a:gd name="T3" fmla="*/ 0 h 500"/>
                <a:gd name="T4" fmla="*/ 176 w 212"/>
                <a:gd name="T5" fmla="*/ 0 h 500"/>
                <a:gd name="T6" fmla="*/ 212 w 212"/>
                <a:gd name="T7" fmla="*/ 36 h 500"/>
                <a:gd name="T8" fmla="*/ 172 w 212"/>
                <a:gd name="T9" fmla="*/ 468 h 500"/>
                <a:gd name="T10" fmla="*/ 144 w 212"/>
                <a:gd name="T11" fmla="*/ 500 h 500"/>
                <a:gd name="T12" fmla="*/ 80 w 212"/>
                <a:gd name="T13" fmla="*/ 500 h 500"/>
                <a:gd name="T14" fmla="*/ 48 w 212"/>
                <a:gd name="T15" fmla="*/ 468 h 500"/>
                <a:gd name="T16" fmla="*/ 0 w 212"/>
                <a:gd name="T17" fmla="*/ 40 h 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2"/>
                <a:gd name="T28" fmla="*/ 0 h 500"/>
                <a:gd name="T29" fmla="*/ 212 w 212"/>
                <a:gd name="T30" fmla="*/ 500 h 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2" h="500">
                  <a:moveTo>
                    <a:pt x="0" y="40"/>
                  </a:moveTo>
                  <a:lnTo>
                    <a:pt x="32" y="0"/>
                  </a:lnTo>
                  <a:lnTo>
                    <a:pt x="176" y="0"/>
                  </a:lnTo>
                  <a:lnTo>
                    <a:pt x="212" y="36"/>
                  </a:lnTo>
                  <a:lnTo>
                    <a:pt x="172" y="468"/>
                  </a:lnTo>
                  <a:lnTo>
                    <a:pt x="144" y="500"/>
                  </a:lnTo>
                  <a:lnTo>
                    <a:pt x="80" y="500"/>
                  </a:lnTo>
                  <a:lnTo>
                    <a:pt x="48" y="468"/>
                  </a:lnTo>
                  <a:lnTo>
                    <a:pt x="0" y="40"/>
                  </a:lnTo>
                  <a:close/>
                </a:path>
              </a:pathLst>
            </a:custGeom>
            <a:gradFill rotWithShape="0">
              <a:gsLst>
                <a:gs pos="0">
                  <a:srgbClr val="CC9900"/>
                </a:gs>
                <a:gs pos="50000">
                  <a:srgbClr val="EDDBA5"/>
                </a:gs>
                <a:gs pos="100000">
                  <a:srgbClr val="CC9900"/>
                </a:gs>
              </a:gsLst>
              <a:lin ang="0" scaled="1"/>
            </a:gradFill>
            <a:ln w="38100">
              <a:solidFill>
                <a:schemeClr val="tx1"/>
              </a:solidFill>
              <a:round/>
              <a:headEnd/>
              <a:tailEnd/>
            </a:ln>
          </p:spPr>
          <p:txBody>
            <a:bodyPr wrap="none" anchor="ctr"/>
            <a:lstStyle/>
            <a:p>
              <a:endParaRPr lang="zh-CN" altLang="en-US"/>
            </a:p>
          </p:txBody>
        </p:sp>
        <p:sp>
          <p:nvSpPr>
            <p:cNvPr id="7274" name="Line 48"/>
            <p:cNvSpPr>
              <a:spLocks noChangeShapeType="1"/>
            </p:cNvSpPr>
            <p:nvPr/>
          </p:nvSpPr>
          <p:spPr bwMode="auto">
            <a:xfrm>
              <a:off x="3520" y="2154"/>
              <a:ext cx="2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5" name="Line 49"/>
            <p:cNvSpPr>
              <a:spLocks noChangeShapeType="1"/>
            </p:cNvSpPr>
            <p:nvPr/>
          </p:nvSpPr>
          <p:spPr bwMode="auto">
            <a:xfrm>
              <a:off x="3564" y="2586"/>
              <a:ext cx="1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6" name="Line 50"/>
            <p:cNvSpPr>
              <a:spLocks noChangeShapeType="1"/>
            </p:cNvSpPr>
            <p:nvPr/>
          </p:nvSpPr>
          <p:spPr bwMode="auto">
            <a:xfrm>
              <a:off x="3624" y="2054"/>
              <a:ext cx="0" cy="642"/>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175" name="Group 51"/>
          <p:cNvGrpSpPr>
            <a:grpSpLocks/>
          </p:cNvGrpSpPr>
          <p:nvPr/>
        </p:nvGrpSpPr>
        <p:grpSpPr bwMode="auto">
          <a:xfrm>
            <a:off x="234950" y="3552598"/>
            <a:ext cx="3241675" cy="2538412"/>
            <a:chOff x="3178" y="1927"/>
            <a:chExt cx="1061" cy="831"/>
          </a:xfrm>
        </p:grpSpPr>
        <p:sp>
          <p:nvSpPr>
            <p:cNvPr id="7225" name="Freeform 52"/>
            <p:cNvSpPr>
              <a:spLocks/>
            </p:cNvSpPr>
            <p:nvPr/>
          </p:nvSpPr>
          <p:spPr bwMode="auto">
            <a:xfrm>
              <a:off x="4142" y="2093"/>
              <a:ext cx="97" cy="564"/>
            </a:xfrm>
            <a:custGeom>
              <a:avLst/>
              <a:gdLst>
                <a:gd name="T0" fmla="*/ 31 w 487"/>
                <a:gd name="T1" fmla="*/ 0 h 2822"/>
                <a:gd name="T2" fmla="*/ 3 w 487"/>
                <a:gd name="T3" fmla="*/ 73 h 2822"/>
                <a:gd name="T4" fmla="*/ 0 w 487"/>
                <a:gd name="T5" fmla="*/ 143 h 2822"/>
                <a:gd name="T6" fmla="*/ 61 w 487"/>
                <a:gd name="T7" fmla="*/ 281 h 2822"/>
                <a:gd name="T8" fmla="*/ 62 w 487"/>
                <a:gd name="T9" fmla="*/ 354 h 2822"/>
                <a:gd name="T10" fmla="*/ 63 w 487"/>
                <a:gd name="T11" fmla="*/ 392 h 2822"/>
                <a:gd name="T12" fmla="*/ 74 w 487"/>
                <a:gd name="T13" fmla="*/ 428 h 2822"/>
                <a:gd name="T14" fmla="*/ 97 w 487"/>
                <a:gd name="T15" fmla="*/ 498 h 2822"/>
                <a:gd name="T16" fmla="*/ 86 w 487"/>
                <a:gd name="T17" fmla="*/ 531 h 2822"/>
                <a:gd name="T18" fmla="*/ 64 w 487"/>
                <a:gd name="T19" fmla="*/ 564 h 28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7"/>
                <a:gd name="T31" fmla="*/ 0 h 2822"/>
                <a:gd name="T32" fmla="*/ 487 w 487"/>
                <a:gd name="T33" fmla="*/ 2822 h 28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7" h="2822">
                  <a:moveTo>
                    <a:pt x="155" y="0"/>
                  </a:moveTo>
                  <a:lnTo>
                    <a:pt x="15" y="365"/>
                  </a:lnTo>
                  <a:lnTo>
                    <a:pt x="0" y="718"/>
                  </a:lnTo>
                  <a:lnTo>
                    <a:pt x="304" y="1405"/>
                  </a:lnTo>
                  <a:lnTo>
                    <a:pt x="312" y="1773"/>
                  </a:lnTo>
                  <a:lnTo>
                    <a:pt x="315" y="1960"/>
                  </a:lnTo>
                  <a:lnTo>
                    <a:pt x="373" y="2142"/>
                  </a:lnTo>
                  <a:lnTo>
                    <a:pt x="487" y="2490"/>
                  </a:lnTo>
                  <a:lnTo>
                    <a:pt x="431" y="2657"/>
                  </a:lnTo>
                  <a:lnTo>
                    <a:pt x="320" y="2822"/>
                  </a:lnTo>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6" name="Line 53"/>
            <p:cNvSpPr>
              <a:spLocks noChangeShapeType="1"/>
            </p:cNvSpPr>
            <p:nvPr/>
          </p:nvSpPr>
          <p:spPr bwMode="auto">
            <a:xfrm flipH="1" flipV="1">
              <a:off x="3178" y="2649"/>
              <a:ext cx="8" cy="8"/>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7" name="Line 54"/>
            <p:cNvSpPr>
              <a:spLocks noChangeShapeType="1"/>
            </p:cNvSpPr>
            <p:nvPr/>
          </p:nvSpPr>
          <p:spPr bwMode="auto">
            <a:xfrm flipH="1" flipV="1">
              <a:off x="3178" y="2538"/>
              <a:ext cx="119" cy="11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8" name="Line 55"/>
            <p:cNvSpPr>
              <a:spLocks noChangeShapeType="1"/>
            </p:cNvSpPr>
            <p:nvPr/>
          </p:nvSpPr>
          <p:spPr bwMode="auto">
            <a:xfrm flipH="1" flipV="1">
              <a:off x="3178" y="2426"/>
              <a:ext cx="231" cy="231"/>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9" name="Line 56"/>
            <p:cNvSpPr>
              <a:spLocks noChangeShapeType="1"/>
            </p:cNvSpPr>
            <p:nvPr/>
          </p:nvSpPr>
          <p:spPr bwMode="auto">
            <a:xfrm flipH="1" flipV="1">
              <a:off x="3222" y="2358"/>
              <a:ext cx="299" cy="29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 name="Line 57"/>
            <p:cNvSpPr>
              <a:spLocks noChangeShapeType="1"/>
            </p:cNvSpPr>
            <p:nvPr/>
          </p:nvSpPr>
          <p:spPr bwMode="auto">
            <a:xfrm flipH="1" flipV="1">
              <a:off x="3334" y="2358"/>
              <a:ext cx="298" cy="29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1" name="Line 58"/>
            <p:cNvSpPr>
              <a:spLocks noChangeShapeType="1"/>
            </p:cNvSpPr>
            <p:nvPr/>
          </p:nvSpPr>
          <p:spPr bwMode="auto">
            <a:xfrm flipH="1" flipV="1">
              <a:off x="3446" y="2358"/>
              <a:ext cx="188" cy="18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2" name="Line 59"/>
            <p:cNvSpPr>
              <a:spLocks noChangeShapeType="1"/>
            </p:cNvSpPr>
            <p:nvPr/>
          </p:nvSpPr>
          <p:spPr bwMode="auto">
            <a:xfrm flipH="1" flipV="1">
              <a:off x="3782" y="2583"/>
              <a:ext cx="74" cy="74"/>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3" name="Line 60"/>
            <p:cNvSpPr>
              <a:spLocks noChangeShapeType="1"/>
            </p:cNvSpPr>
            <p:nvPr/>
          </p:nvSpPr>
          <p:spPr bwMode="auto">
            <a:xfrm flipH="1" flipV="1">
              <a:off x="3557" y="2358"/>
              <a:ext cx="71" cy="71"/>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 name="Line 61"/>
            <p:cNvSpPr>
              <a:spLocks noChangeShapeType="1"/>
            </p:cNvSpPr>
            <p:nvPr/>
          </p:nvSpPr>
          <p:spPr bwMode="auto">
            <a:xfrm flipH="1" flipV="1">
              <a:off x="3787" y="2476"/>
              <a:ext cx="180" cy="181"/>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 name="Line 62"/>
            <p:cNvSpPr>
              <a:spLocks noChangeShapeType="1"/>
            </p:cNvSpPr>
            <p:nvPr/>
          </p:nvSpPr>
          <p:spPr bwMode="auto">
            <a:xfrm flipH="1" flipV="1">
              <a:off x="3792" y="2369"/>
              <a:ext cx="287" cy="288"/>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6" name="Line 63"/>
            <p:cNvSpPr>
              <a:spLocks noChangeShapeType="1"/>
            </p:cNvSpPr>
            <p:nvPr/>
          </p:nvSpPr>
          <p:spPr bwMode="auto">
            <a:xfrm flipH="1" flipV="1">
              <a:off x="3892" y="2358"/>
              <a:ext cx="299" cy="29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7" name="Line 64"/>
            <p:cNvSpPr>
              <a:spLocks noChangeShapeType="1"/>
            </p:cNvSpPr>
            <p:nvPr/>
          </p:nvSpPr>
          <p:spPr bwMode="auto">
            <a:xfrm flipH="1" flipV="1">
              <a:off x="4004" y="2358"/>
              <a:ext cx="235" cy="235"/>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8" name="Line 65"/>
            <p:cNvSpPr>
              <a:spLocks noChangeShapeType="1"/>
            </p:cNvSpPr>
            <p:nvPr/>
          </p:nvSpPr>
          <p:spPr bwMode="auto">
            <a:xfrm flipH="1" flipV="1">
              <a:off x="4116" y="2358"/>
              <a:ext cx="88" cy="8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9" name="Line 66"/>
            <p:cNvSpPr>
              <a:spLocks noChangeShapeType="1"/>
            </p:cNvSpPr>
            <p:nvPr/>
          </p:nvSpPr>
          <p:spPr bwMode="auto">
            <a:xfrm flipV="1">
              <a:off x="3178" y="2093"/>
              <a:ext cx="17" cy="17"/>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 name="Line 67"/>
            <p:cNvSpPr>
              <a:spLocks noChangeShapeType="1"/>
            </p:cNvSpPr>
            <p:nvPr/>
          </p:nvSpPr>
          <p:spPr bwMode="auto">
            <a:xfrm flipV="1">
              <a:off x="3178" y="2093"/>
              <a:ext cx="129" cy="128"/>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1" name="Line 68"/>
            <p:cNvSpPr>
              <a:spLocks noChangeShapeType="1"/>
            </p:cNvSpPr>
            <p:nvPr/>
          </p:nvSpPr>
          <p:spPr bwMode="auto">
            <a:xfrm flipV="1">
              <a:off x="3178" y="2093"/>
              <a:ext cx="240" cy="240"/>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2" name="Line 69"/>
            <p:cNvSpPr>
              <a:spLocks noChangeShapeType="1"/>
            </p:cNvSpPr>
            <p:nvPr/>
          </p:nvSpPr>
          <p:spPr bwMode="auto">
            <a:xfrm flipV="1">
              <a:off x="3265" y="2093"/>
              <a:ext cx="265" cy="265"/>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3" name="Line 70"/>
            <p:cNvSpPr>
              <a:spLocks noChangeShapeType="1"/>
            </p:cNvSpPr>
            <p:nvPr/>
          </p:nvSpPr>
          <p:spPr bwMode="auto">
            <a:xfrm flipV="1">
              <a:off x="3376" y="2121"/>
              <a:ext cx="238" cy="237"/>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4" name="Line 71"/>
            <p:cNvSpPr>
              <a:spLocks noChangeShapeType="1"/>
            </p:cNvSpPr>
            <p:nvPr/>
          </p:nvSpPr>
          <p:spPr bwMode="auto">
            <a:xfrm flipV="1">
              <a:off x="3488" y="2228"/>
              <a:ext cx="131" cy="130"/>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5" name="Line 72"/>
            <p:cNvSpPr>
              <a:spLocks noChangeShapeType="1"/>
            </p:cNvSpPr>
            <p:nvPr/>
          </p:nvSpPr>
          <p:spPr bwMode="auto">
            <a:xfrm flipV="1">
              <a:off x="3600" y="2334"/>
              <a:ext cx="24" cy="24"/>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6" name="Line 73"/>
            <p:cNvSpPr>
              <a:spLocks noChangeShapeType="1"/>
            </p:cNvSpPr>
            <p:nvPr/>
          </p:nvSpPr>
          <p:spPr bwMode="auto">
            <a:xfrm flipV="1">
              <a:off x="3802" y="2093"/>
              <a:ext cx="63" cy="63"/>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7" name="Line 74"/>
            <p:cNvSpPr>
              <a:spLocks noChangeShapeType="1"/>
            </p:cNvSpPr>
            <p:nvPr/>
          </p:nvSpPr>
          <p:spPr bwMode="auto">
            <a:xfrm flipV="1">
              <a:off x="3796" y="2093"/>
              <a:ext cx="181" cy="180"/>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8" name="Line 75"/>
            <p:cNvSpPr>
              <a:spLocks noChangeShapeType="1"/>
            </p:cNvSpPr>
            <p:nvPr/>
          </p:nvSpPr>
          <p:spPr bwMode="auto">
            <a:xfrm flipV="1">
              <a:off x="3823" y="2093"/>
              <a:ext cx="265" cy="265"/>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9" name="Line 76"/>
            <p:cNvSpPr>
              <a:spLocks noChangeShapeType="1"/>
            </p:cNvSpPr>
            <p:nvPr/>
          </p:nvSpPr>
          <p:spPr bwMode="auto">
            <a:xfrm flipV="1">
              <a:off x="3935" y="2139"/>
              <a:ext cx="218" cy="21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0" name="Line 77"/>
            <p:cNvSpPr>
              <a:spLocks noChangeShapeType="1"/>
            </p:cNvSpPr>
            <p:nvPr/>
          </p:nvSpPr>
          <p:spPr bwMode="auto">
            <a:xfrm flipV="1">
              <a:off x="4046" y="2256"/>
              <a:ext cx="102" cy="102"/>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1" name="Line 78"/>
            <p:cNvSpPr>
              <a:spLocks noChangeShapeType="1"/>
            </p:cNvSpPr>
            <p:nvPr/>
          </p:nvSpPr>
          <p:spPr bwMode="auto">
            <a:xfrm flipV="1">
              <a:off x="4158" y="2331"/>
              <a:ext cx="28" cy="27"/>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2" name="Line 79"/>
            <p:cNvSpPr>
              <a:spLocks noChangeShapeType="1"/>
            </p:cNvSpPr>
            <p:nvPr/>
          </p:nvSpPr>
          <p:spPr bwMode="auto">
            <a:xfrm>
              <a:off x="3642" y="1993"/>
              <a:ext cx="133"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3" name="Line 80"/>
            <p:cNvSpPr>
              <a:spLocks noChangeShapeType="1"/>
            </p:cNvSpPr>
            <p:nvPr/>
          </p:nvSpPr>
          <p:spPr bwMode="auto">
            <a:xfrm flipH="1">
              <a:off x="3742" y="2724"/>
              <a:ext cx="33" cy="3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4" name="Line 81"/>
            <p:cNvSpPr>
              <a:spLocks noChangeShapeType="1"/>
            </p:cNvSpPr>
            <p:nvPr/>
          </p:nvSpPr>
          <p:spPr bwMode="auto">
            <a:xfrm>
              <a:off x="3642" y="2724"/>
              <a:ext cx="133"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5" name="Line 82"/>
            <p:cNvSpPr>
              <a:spLocks noChangeShapeType="1"/>
            </p:cNvSpPr>
            <p:nvPr/>
          </p:nvSpPr>
          <p:spPr bwMode="auto">
            <a:xfrm flipH="1">
              <a:off x="3609" y="2026"/>
              <a:ext cx="199"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6" name="Line 83"/>
            <p:cNvSpPr>
              <a:spLocks noChangeShapeType="1"/>
            </p:cNvSpPr>
            <p:nvPr/>
          </p:nvSpPr>
          <p:spPr bwMode="auto">
            <a:xfrm>
              <a:off x="3609" y="2026"/>
              <a:ext cx="33" cy="69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7" name="Line 84"/>
            <p:cNvSpPr>
              <a:spLocks noChangeShapeType="1"/>
            </p:cNvSpPr>
            <p:nvPr/>
          </p:nvSpPr>
          <p:spPr bwMode="auto">
            <a:xfrm>
              <a:off x="3178" y="2093"/>
              <a:ext cx="1" cy="56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8" name="Line 85"/>
            <p:cNvSpPr>
              <a:spLocks noChangeShapeType="1"/>
            </p:cNvSpPr>
            <p:nvPr/>
          </p:nvSpPr>
          <p:spPr bwMode="auto">
            <a:xfrm>
              <a:off x="3708" y="1927"/>
              <a:ext cx="1" cy="233"/>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9" name="Line 86"/>
            <p:cNvSpPr>
              <a:spLocks noChangeShapeType="1"/>
            </p:cNvSpPr>
            <p:nvPr/>
          </p:nvSpPr>
          <p:spPr bwMode="auto">
            <a:xfrm>
              <a:off x="3708" y="2202"/>
              <a:ext cx="1" cy="42"/>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0" name="Line 87"/>
            <p:cNvSpPr>
              <a:spLocks noChangeShapeType="1"/>
            </p:cNvSpPr>
            <p:nvPr/>
          </p:nvSpPr>
          <p:spPr bwMode="auto">
            <a:xfrm>
              <a:off x="3708" y="2286"/>
              <a:ext cx="1" cy="211"/>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1" name="Line 88"/>
            <p:cNvSpPr>
              <a:spLocks noChangeShapeType="1"/>
            </p:cNvSpPr>
            <p:nvPr/>
          </p:nvSpPr>
          <p:spPr bwMode="auto">
            <a:xfrm>
              <a:off x="3708" y="2539"/>
              <a:ext cx="1" cy="42"/>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2" name="Line 89"/>
            <p:cNvSpPr>
              <a:spLocks noChangeShapeType="1"/>
            </p:cNvSpPr>
            <p:nvPr/>
          </p:nvSpPr>
          <p:spPr bwMode="auto">
            <a:xfrm>
              <a:off x="3178" y="2657"/>
              <a:ext cx="461"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3" name="Line 90"/>
            <p:cNvSpPr>
              <a:spLocks noChangeShapeType="1"/>
            </p:cNvSpPr>
            <p:nvPr/>
          </p:nvSpPr>
          <p:spPr bwMode="auto">
            <a:xfrm flipH="1" flipV="1">
              <a:off x="3642" y="2724"/>
              <a:ext cx="33" cy="3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4" name="Line 91"/>
            <p:cNvSpPr>
              <a:spLocks noChangeShapeType="1"/>
            </p:cNvSpPr>
            <p:nvPr/>
          </p:nvSpPr>
          <p:spPr bwMode="auto">
            <a:xfrm flipH="1">
              <a:off x="3675" y="2757"/>
              <a:ext cx="67"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5" name="Line 92"/>
            <p:cNvSpPr>
              <a:spLocks noChangeShapeType="1"/>
            </p:cNvSpPr>
            <p:nvPr/>
          </p:nvSpPr>
          <p:spPr bwMode="auto">
            <a:xfrm>
              <a:off x="3178" y="2358"/>
              <a:ext cx="447"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6" name="Line 93"/>
            <p:cNvSpPr>
              <a:spLocks noChangeShapeType="1"/>
            </p:cNvSpPr>
            <p:nvPr/>
          </p:nvSpPr>
          <p:spPr bwMode="auto">
            <a:xfrm>
              <a:off x="3178" y="2093"/>
              <a:ext cx="434"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7" name="Line 94"/>
            <p:cNvSpPr>
              <a:spLocks noChangeShapeType="1"/>
            </p:cNvSpPr>
            <p:nvPr/>
          </p:nvSpPr>
          <p:spPr bwMode="auto">
            <a:xfrm flipV="1">
              <a:off x="3609" y="1993"/>
              <a:ext cx="33" cy="3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8" name="Line 95"/>
            <p:cNvSpPr>
              <a:spLocks noChangeShapeType="1"/>
            </p:cNvSpPr>
            <p:nvPr/>
          </p:nvSpPr>
          <p:spPr bwMode="auto">
            <a:xfrm flipV="1">
              <a:off x="3775" y="2026"/>
              <a:ext cx="33" cy="69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9" name="Line 96"/>
            <p:cNvSpPr>
              <a:spLocks noChangeShapeType="1"/>
            </p:cNvSpPr>
            <p:nvPr/>
          </p:nvSpPr>
          <p:spPr bwMode="auto">
            <a:xfrm>
              <a:off x="3778" y="2657"/>
              <a:ext cx="428"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0" name="Line 97"/>
            <p:cNvSpPr>
              <a:spLocks noChangeShapeType="1"/>
            </p:cNvSpPr>
            <p:nvPr/>
          </p:nvSpPr>
          <p:spPr bwMode="auto">
            <a:xfrm>
              <a:off x="3792" y="2358"/>
              <a:ext cx="406"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 name="Line 98"/>
            <p:cNvSpPr>
              <a:spLocks noChangeShapeType="1"/>
            </p:cNvSpPr>
            <p:nvPr/>
          </p:nvSpPr>
          <p:spPr bwMode="auto">
            <a:xfrm>
              <a:off x="3805" y="2093"/>
              <a:ext cx="368"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 name="Line 99"/>
            <p:cNvSpPr>
              <a:spLocks noChangeShapeType="1"/>
            </p:cNvSpPr>
            <p:nvPr/>
          </p:nvSpPr>
          <p:spPr bwMode="auto">
            <a:xfrm>
              <a:off x="3775" y="1993"/>
              <a:ext cx="33" cy="3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76" name="Group 100"/>
          <p:cNvGrpSpPr>
            <a:grpSpLocks/>
          </p:cNvGrpSpPr>
          <p:nvPr/>
        </p:nvGrpSpPr>
        <p:grpSpPr bwMode="auto">
          <a:xfrm>
            <a:off x="207057" y="1486808"/>
            <a:ext cx="3241675" cy="2233613"/>
            <a:chOff x="1439" y="2026"/>
            <a:chExt cx="1061" cy="731"/>
          </a:xfrm>
        </p:grpSpPr>
        <p:sp>
          <p:nvSpPr>
            <p:cNvPr id="7177" name="Freeform 101"/>
            <p:cNvSpPr>
              <a:spLocks/>
            </p:cNvSpPr>
            <p:nvPr/>
          </p:nvSpPr>
          <p:spPr bwMode="auto">
            <a:xfrm>
              <a:off x="2403" y="2093"/>
              <a:ext cx="97" cy="564"/>
            </a:xfrm>
            <a:custGeom>
              <a:avLst/>
              <a:gdLst>
                <a:gd name="T0" fmla="*/ 31 w 487"/>
                <a:gd name="T1" fmla="*/ 0 h 2822"/>
                <a:gd name="T2" fmla="*/ 3 w 487"/>
                <a:gd name="T3" fmla="*/ 73 h 2822"/>
                <a:gd name="T4" fmla="*/ 0 w 487"/>
                <a:gd name="T5" fmla="*/ 143 h 2822"/>
                <a:gd name="T6" fmla="*/ 61 w 487"/>
                <a:gd name="T7" fmla="*/ 281 h 2822"/>
                <a:gd name="T8" fmla="*/ 62 w 487"/>
                <a:gd name="T9" fmla="*/ 354 h 2822"/>
                <a:gd name="T10" fmla="*/ 63 w 487"/>
                <a:gd name="T11" fmla="*/ 392 h 2822"/>
                <a:gd name="T12" fmla="*/ 74 w 487"/>
                <a:gd name="T13" fmla="*/ 428 h 2822"/>
                <a:gd name="T14" fmla="*/ 97 w 487"/>
                <a:gd name="T15" fmla="*/ 498 h 2822"/>
                <a:gd name="T16" fmla="*/ 86 w 487"/>
                <a:gd name="T17" fmla="*/ 531 h 2822"/>
                <a:gd name="T18" fmla="*/ 64 w 487"/>
                <a:gd name="T19" fmla="*/ 564 h 28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7"/>
                <a:gd name="T31" fmla="*/ 0 h 2822"/>
                <a:gd name="T32" fmla="*/ 487 w 487"/>
                <a:gd name="T33" fmla="*/ 2822 h 28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7" h="2822">
                  <a:moveTo>
                    <a:pt x="154" y="0"/>
                  </a:moveTo>
                  <a:lnTo>
                    <a:pt x="16" y="365"/>
                  </a:lnTo>
                  <a:lnTo>
                    <a:pt x="0" y="718"/>
                  </a:lnTo>
                  <a:lnTo>
                    <a:pt x="304" y="1405"/>
                  </a:lnTo>
                  <a:lnTo>
                    <a:pt x="312" y="1773"/>
                  </a:lnTo>
                  <a:lnTo>
                    <a:pt x="315" y="1960"/>
                  </a:lnTo>
                  <a:lnTo>
                    <a:pt x="373" y="2142"/>
                  </a:lnTo>
                  <a:lnTo>
                    <a:pt x="487" y="2490"/>
                  </a:lnTo>
                  <a:lnTo>
                    <a:pt x="431" y="2657"/>
                  </a:lnTo>
                  <a:lnTo>
                    <a:pt x="321" y="2822"/>
                  </a:lnTo>
                </a:path>
              </a:pathLst>
            </a:custGeom>
            <a:noFill/>
            <a:ln w="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8" name="Line 102"/>
            <p:cNvSpPr>
              <a:spLocks noChangeShapeType="1"/>
            </p:cNvSpPr>
            <p:nvPr/>
          </p:nvSpPr>
          <p:spPr bwMode="auto">
            <a:xfrm flipH="1" flipV="1">
              <a:off x="1439" y="2651"/>
              <a:ext cx="6" cy="6"/>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 name="Line 103"/>
            <p:cNvSpPr>
              <a:spLocks noChangeShapeType="1"/>
            </p:cNvSpPr>
            <p:nvPr/>
          </p:nvSpPr>
          <p:spPr bwMode="auto">
            <a:xfrm flipH="1" flipV="1">
              <a:off x="1439" y="2539"/>
              <a:ext cx="118" cy="118"/>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 name="Line 104"/>
            <p:cNvSpPr>
              <a:spLocks noChangeShapeType="1"/>
            </p:cNvSpPr>
            <p:nvPr/>
          </p:nvSpPr>
          <p:spPr bwMode="auto">
            <a:xfrm flipH="1" flipV="1">
              <a:off x="1439" y="2427"/>
              <a:ext cx="230" cy="230"/>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105"/>
            <p:cNvSpPr>
              <a:spLocks noChangeShapeType="1"/>
            </p:cNvSpPr>
            <p:nvPr/>
          </p:nvSpPr>
          <p:spPr bwMode="auto">
            <a:xfrm flipH="1" flipV="1">
              <a:off x="1482" y="2358"/>
              <a:ext cx="299" cy="29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106"/>
            <p:cNvSpPr>
              <a:spLocks noChangeShapeType="1"/>
            </p:cNvSpPr>
            <p:nvPr/>
          </p:nvSpPr>
          <p:spPr bwMode="auto">
            <a:xfrm flipH="1" flipV="1">
              <a:off x="1594" y="2358"/>
              <a:ext cx="276" cy="277"/>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Line 107"/>
            <p:cNvSpPr>
              <a:spLocks noChangeShapeType="1"/>
            </p:cNvSpPr>
            <p:nvPr/>
          </p:nvSpPr>
          <p:spPr bwMode="auto">
            <a:xfrm flipH="1" flipV="1">
              <a:off x="1705" y="2358"/>
              <a:ext cx="165" cy="165"/>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4" name="Line 108"/>
            <p:cNvSpPr>
              <a:spLocks noChangeShapeType="1"/>
            </p:cNvSpPr>
            <p:nvPr/>
          </p:nvSpPr>
          <p:spPr bwMode="auto">
            <a:xfrm flipH="1" flipV="1">
              <a:off x="2069" y="2611"/>
              <a:ext cx="46" cy="46"/>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Line 109"/>
            <p:cNvSpPr>
              <a:spLocks noChangeShapeType="1"/>
            </p:cNvSpPr>
            <p:nvPr/>
          </p:nvSpPr>
          <p:spPr bwMode="auto">
            <a:xfrm flipH="1" flipV="1">
              <a:off x="1817" y="2358"/>
              <a:ext cx="53" cy="54"/>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110"/>
            <p:cNvSpPr>
              <a:spLocks noChangeShapeType="1"/>
            </p:cNvSpPr>
            <p:nvPr/>
          </p:nvSpPr>
          <p:spPr bwMode="auto">
            <a:xfrm flipH="1" flipV="1">
              <a:off x="2069" y="2499"/>
              <a:ext cx="158" cy="158"/>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111"/>
            <p:cNvSpPr>
              <a:spLocks noChangeShapeType="1"/>
            </p:cNvSpPr>
            <p:nvPr/>
          </p:nvSpPr>
          <p:spPr bwMode="auto">
            <a:xfrm flipH="1" flipV="1">
              <a:off x="2069" y="2387"/>
              <a:ext cx="270" cy="270"/>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112"/>
            <p:cNvSpPr>
              <a:spLocks noChangeShapeType="1"/>
            </p:cNvSpPr>
            <p:nvPr/>
          </p:nvSpPr>
          <p:spPr bwMode="auto">
            <a:xfrm flipH="1" flipV="1">
              <a:off x="2152" y="2358"/>
              <a:ext cx="299" cy="29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Line 113"/>
            <p:cNvSpPr>
              <a:spLocks noChangeShapeType="1"/>
            </p:cNvSpPr>
            <p:nvPr/>
          </p:nvSpPr>
          <p:spPr bwMode="auto">
            <a:xfrm flipH="1" flipV="1">
              <a:off x="2264" y="2358"/>
              <a:ext cx="236" cy="237"/>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 name="Line 114"/>
            <p:cNvSpPr>
              <a:spLocks noChangeShapeType="1"/>
            </p:cNvSpPr>
            <p:nvPr/>
          </p:nvSpPr>
          <p:spPr bwMode="auto">
            <a:xfrm flipH="1" flipV="1">
              <a:off x="2375" y="2358"/>
              <a:ext cx="90" cy="90"/>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1" name="Line 115"/>
            <p:cNvSpPr>
              <a:spLocks noChangeShapeType="1"/>
            </p:cNvSpPr>
            <p:nvPr/>
          </p:nvSpPr>
          <p:spPr bwMode="auto">
            <a:xfrm flipV="1">
              <a:off x="1439" y="2093"/>
              <a:ext cx="16" cy="15"/>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116"/>
            <p:cNvSpPr>
              <a:spLocks noChangeShapeType="1"/>
            </p:cNvSpPr>
            <p:nvPr/>
          </p:nvSpPr>
          <p:spPr bwMode="auto">
            <a:xfrm flipV="1">
              <a:off x="1439" y="2093"/>
              <a:ext cx="127" cy="127"/>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117"/>
            <p:cNvSpPr>
              <a:spLocks noChangeShapeType="1"/>
            </p:cNvSpPr>
            <p:nvPr/>
          </p:nvSpPr>
          <p:spPr bwMode="auto">
            <a:xfrm flipV="1">
              <a:off x="1439" y="2093"/>
              <a:ext cx="239" cy="239"/>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Line 118"/>
            <p:cNvSpPr>
              <a:spLocks noChangeShapeType="1"/>
            </p:cNvSpPr>
            <p:nvPr/>
          </p:nvSpPr>
          <p:spPr bwMode="auto">
            <a:xfrm flipV="1">
              <a:off x="1524" y="2093"/>
              <a:ext cx="266" cy="265"/>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5" name="Line 119"/>
            <p:cNvSpPr>
              <a:spLocks noChangeShapeType="1"/>
            </p:cNvSpPr>
            <p:nvPr/>
          </p:nvSpPr>
          <p:spPr bwMode="auto">
            <a:xfrm flipV="1">
              <a:off x="1636" y="2124"/>
              <a:ext cx="234" cy="234"/>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6" name="Line 120"/>
            <p:cNvSpPr>
              <a:spLocks noChangeShapeType="1"/>
            </p:cNvSpPr>
            <p:nvPr/>
          </p:nvSpPr>
          <p:spPr bwMode="auto">
            <a:xfrm flipV="1">
              <a:off x="1748" y="2236"/>
              <a:ext cx="122" cy="122"/>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7" name="Line 121"/>
            <p:cNvSpPr>
              <a:spLocks noChangeShapeType="1"/>
            </p:cNvSpPr>
            <p:nvPr/>
          </p:nvSpPr>
          <p:spPr bwMode="auto">
            <a:xfrm flipV="1">
              <a:off x="1859" y="2347"/>
              <a:ext cx="11" cy="11"/>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8" name="Line 122"/>
            <p:cNvSpPr>
              <a:spLocks noChangeShapeType="1"/>
            </p:cNvSpPr>
            <p:nvPr/>
          </p:nvSpPr>
          <p:spPr bwMode="auto">
            <a:xfrm flipV="1">
              <a:off x="2069" y="2093"/>
              <a:ext cx="56" cy="55"/>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 name="Line 123"/>
            <p:cNvSpPr>
              <a:spLocks noChangeShapeType="1"/>
            </p:cNvSpPr>
            <p:nvPr/>
          </p:nvSpPr>
          <p:spPr bwMode="auto">
            <a:xfrm flipV="1">
              <a:off x="2069" y="2093"/>
              <a:ext cx="167" cy="167"/>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Line 124"/>
            <p:cNvSpPr>
              <a:spLocks noChangeShapeType="1"/>
            </p:cNvSpPr>
            <p:nvPr/>
          </p:nvSpPr>
          <p:spPr bwMode="auto">
            <a:xfrm flipV="1">
              <a:off x="2083" y="2093"/>
              <a:ext cx="265" cy="265"/>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1" name="Line 125"/>
            <p:cNvSpPr>
              <a:spLocks noChangeShapeType="1"/>
            </p:cNvSpPr>
            <p:nvPr/>
          </p:nvSpPr>
          <p:spPr bwMode="auto">
            <a:xfrm flipV="1">
              <a:off x="2195" y="2137"/>
              <a:ext cx="221" cy="221"/>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2" name="Line 126"/>
            <p:cNvSpPr>
              <a:spLocks noChangeShapeType="1"/>
            </p:cNvSpPr>
            <p:nvPr/>
          </p:nvSpPr>
          <p:spPr bwMode="auto">
            <a:xfrm flipV="1">
              <a:off x="2306" y="2255"/>
              <a:ext cx="103" cy="103"/>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3" name="Line 127"/>
            <p:cNvSpPr>
              <a:spLocks noChangeShapeType="1"/>
            </p:cNvSpPr>
            <p:nvPr/>
          </p:nvSpPr>
          <p:spPr bwMode="auto">
            <a:xfrm flipV="1">
              <a:off x="2418" y="2330"/>
              <a:ext cx="28" cy="28"/>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 name="Line 128"/>
            <p:cNvSpPr>
              <a:spLocks noChangeShapeType="1"/>
            </p:cNvSpPr>
            <p:nvPr/>
          </p:nvSpPr>
          <p:spPr bwMode="auto">
            <a:xfrm>
              <a:off x="2069" y="2358"/>
              <a:ext cx="390"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5" name="Line 129"/>
            <p:cNvSpPr>
              <a:spLocks noChangeShapeType="1"/>
            </p:cNvSpPr>
            <p:nvPr/>
          </p:nvSpPr>
          <p:spPr bwMode="auto">
            <a:xfrm>
              <a:off x="1439" y="2657"/>
              <a:ext cx="1028"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 name="Line 130"/>
            <p:cNvSpPr>
              <a:spLocks noChangeShapeType="1"/>
            </p:cNvSpPr>
            <p:nvPr/>
          </p:nvSpPr>
          <p:spPr bwMode="auto">
            <a:xfrm>
              <a:off x="1439" y="2093"/>
              <a:ext cx="995"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 name="Line 131"/>
            <p:cNvSpPr>
              <a:spLocks noChangeShapeType="1"/>
            </p:cNvSpPr>
            <p:nvPr/>
          </p:nvSpPr>
          <p:spPr bwMode="auto">
            <a:xfrm>
              <a:off x="1439" y="2093"/>
              <a:ext cx="1" cy="56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8" name="Rectangle 132"/>
            <p:cNvSpPr>
              <a:spLocks noChangeArrowheads="1"/>
            </p:cNvSpPr>
            <p:nvPr/>
          </p:nvSpPr>
          <p:spPr bwMode="auto">
            <a:xfrm>
              <a:off x="1870" y="2159"/>
              <a:ext cx="199" cy="432"/>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p>
          </p:txBody>
        </p:sp>
        <p:sp>
          <p:nvSpPr>
            <p:cNvPr id="7209" name="Line 133"/>
            <p:cNvSpPr>
              <a:spLocks noChangeShapeType="1"/>
            </p:cNvSpPr>
            <p:nvPr/>
          </p:nvSpPr>
          <p:spPr bwMode="auto">
            <a:xfrm>
              <a:off x="1970" y="2026"/>
              <a:ext cx="1" cy="134"/>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0" name="Line 134"/>
            <p:cNvSpPr>
              <a:spLocks noChangeShapeType="1"/>
            </p:cNvSpPr>
            <p:nvPr/>
          </p:nvSpPr>
          <p:spPr bwMode="auto">
            <a:xfrm>
              <a:off x="1970" y="2202"/>
              <a:ext cx="1" cy="42"/>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1" name="Line 135"/>
            <p:cNvSpPr>
              <a:spLocks noChangeShapeType="1"/>
            </p:cNvSpPr>
            <p:nvPr/>
          </p:nvSpPr>
          <p:spPr bwMode="auto">
            <a:xfrm>
              <a:off x="1970" y="2286"/>
              <a:ext cx="1" cy="211"/>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2" name="Line 136"/>
            <p:cNvSpPr>
              <a:spLocks noChangeShapeType="1"/>
            </p:cNvSpPr>
            <p:nvPr/>
          </p:nvSpPr>
          <p:spPr bwMode="auto">
            <a:xfrm>
              <a:off x="1970" y="2539"/>
              <a:ext cx="1" cy="42"/>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3" name="Line 137"/>
            <p:cNvSpPr>
              <a:spLocks noChangeShapeType="1"/>
            </p:cNvSpPr>
            <p:nvPr/>
          </p:nvSpPr>
          <p:spPr bwMode="auto">
            <a:xfrm>
              <a:off x="1970" y="2623"/>
              <a:ext cx="1" cy="134"/>
            </a:xfrm>
            <a:prstGeom prst="line">
              <a:avLst/>
            </a:prstGeom>
            <a:noFill/>
            <a:ln w="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 name="Line 138"/>
            <p:cNvSpPr>
              <a:spLocks noChangeShapeType="1"/>
            </p:cNvSpPr>
            <p:nvPr/>
          </p:nvSpPr>
          <p:spPr bwMode="auto">
            <a:xfrm flipH="1" flipV="1">
              <a:off x="1870" y="2591"/>
              <a:ext cx="33" cy="3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5" name="Line 139"/>
            <p:cNvSpPr>
              <a:spLocks noChangeShapeType="1"/>
            </p:cNvSpPr>
            <p:nvPr/>
          </p:nvSpPr>
          <p:spPr bwMode="auto">
            <a:xfrm>
              <a:off x="1870" y="2591"/>
              <a:ext cx="1" cy="6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6" name="Line 140"/>
            <p:cNvSpPr>
              <a:spLocks noChangeShapeType="1"/>
            </p:cNvSpPr>
            <p:nvPr/>
          </p:nvSpPr>
          <p:spPr bwMode="auto">
            <a:xfrm>
              <a:off x="2069" y="2591"/>
              <a:ext cx="1" cy="6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7" name="Line 141"/>
            <p:cNvSpPr>
              <a:spLocks noChangeShapeType="1"/>
            </p:cNvSpPr>
            <p:nvPr/>
          </p:nvSpPr>
          <p:spPr bwMode="auto">
            <a:xfrm flipH="1">
              <a:off x="1903" y="2624"/>
              <a:ext cx="133"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8" name="Line 142"/>
            <p:cNvSpPr>
              <a:spLocks noChangeShapeType="1"/>
            </p:cNvSpPr>
            <p:nvPr/>
          </p:nvSpPr>
          <p:spPr bwMode="auto">
            <a:xfrm flipH="1">
              <a:off x="2036" y="2591"/>
              <a:ext cx="33" cy="3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 name="Line 143"/>
            <p:cNvSpPr>
              <a:spLocks noChangeShapeType="1"/>
            </p:cNvSpPr>
            <p:nvPr/>
          </p:nvSpPr>
          <p:spPr bwMode="auto">
            <a:xfrm>
              <a:off x="1439" y="2358"/>
              <a:ext cx="431"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 name="Line 144"/>
            <p:cNvSpPr>
              <a:spLocks noChangeShapeType="1"/>
            </p:cNvSpPr>
            <p:nvPr/>
          </p:nvSpPr>
          <p:spPr bwMode="auto">
            <a:xfrm flipV="1">
              <a:off x="1870" y="2126"/>
              <a:ext cx="33" cy="3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1" name="Line 145"/>
            <p:cNvSpPr>
              <a:spLocks noChangeShapeType="1"/>
            </p:cNvSpPr>
            <p:nvPr/>
          </p:nvSpPr>
          <p:spPr bwMode="auto">
            <a:xfrm flipV="1">
              <a:off x="1870" y="2093"/>
              <a:ext cx="1" cy="6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2" name="Line 146"/>
            <p:cNvSpPr>
              <a:spLocks noChangeShapeType="1"/>
            </p:cNvSpPr>
            <p:nvPr/>
          </p:nvSpPr>
          <p:spPr bwMode="auto">
            <a:xfrm>
              <a:off x="1903" y="2126"/>
              <a:ext cx="133"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3" name="Line 147"/>
            <p:cNvSpPr>
              <a:spLocks noChangeShapeType="1"/>
            </p:cNvSpPr>
            <p:nvPr/>
          </p:nvSpPr>
          <p:spPr bwMode="auto">
            <a:xfrm flipV="1">
              <a:off x="2069" y="2093"/>
              <a:ext cx="1" cy="6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4" name="Line 148"/>
            <p:cNvSpPr>
              <a:spLocks noChangeShapeType="1"/>
            </p:cNvSpPr>
            <p:nvPr/>
          </p:nvSpPr>
          <p:spPr bwMode="auto">
            <a:xfrm>
              <a:off x="2036" y="2126"/>
              <a:ext cx="33" cy="3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7" name="Rectangle 2">
            <a:extLst>
              <a:ext uri="{FF2B5EF4-FFF2-40B4-BE49-F238E27FC236}">
                <a16:creationId xmlns:a16="http://schemas.microsoft.com/office/drawing/2014/main" id="{981E208D-525A-4A4C-A283-90D3745FF066}"/>
              </a:ext>
            </a:extLst>
          </p:cNvPr>
          <p:cNvSpPr txBox="1">
            <a:spLocks noChangeArrowheads="1"/>
          </p:cNvSpPr>
          <p:nvPr/>
        </p:nvSpPr>
        <p:spPr>
          <a:xfrm>
            <a:off x="10168195" y="2937699"/>
            <a:ext cx="2337786" cy="1143000"/>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zh-CN" altLang="en-US" sz="2400" b="1" dirty="0"/>
              <a:t>圆锥尺寸标注</a:t>
            </a:r>
          </a:p>
        </p:txBody>
      </p:sp>
      <p:pic>
        <p:nvPicPr>
          <p:cNvPr id="148" name="Picture 7" descr="E:\教材编写\第七版7\新建文件夹 chapter8\新建文件夹 chapter8\8-2.tif">
            <a:extLst>
              <a:ext uri="{FF2B5EF4-FFF2-40B4-BE49-F238E27FC236}">
                <a16:creationId xmlns:a16="http://schemas.microsoft.com/office/drawing/2014/main" id="{952265DB-D7D5-4672-8326-68C372D754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4686" y="953721"/>
            <a:ext cx="2572643" cy="283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 name="Picture 8" descr="E:\教材编写\第七版7\新建文件夹 chapter8\新建文件夹 chapter8\8-1.tif">
            <a:extLst>
              <a:ext uri="{FF2B5EF4-FFF2-40B4-BE49-F238E27FC236}">
                <a16:creationId xmlns:a16="http://schemas.microsoft.com/office/drawing/2014/main" id="{B7A00912-ECE8-4639-875B-11E54F50B2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2615" y="3940832"/>
            <a:ext cx="4142932" cy="281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Text Box 5">
            <a:extLst>
              <a:ext uri="{FF2B5EF4-FFF2-40B4-BE49-F238E27FC236}">
                <a16:creationId xmlns:a16="http://schemas.microsoft.com/office/drawing/2014/main" id="{21C10145-F283-49BD-88CF-D4C82D4F181D}"/>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前言</a:t>
            </a:r>
          </a:p>
        </p:txBody>
      </p:sp>
    </p:spTree>
    <p:extLst>
      <p:ext uri="{BB962C8B-B14F-4D97-AF65-F5344CB8AC3E}">
        <p14:creationId xmlns:p14="http://schemas.microsoft.com/office/powerpoint/2010/main" val="389880113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To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3"/>
          <p:cNvSpPr>
            <a:spLocks noGrp="1" noChangeArrowheads="1"/>
          </p:cNvSpPr>
          <p:nvPr>
            <p:ph type="body" idx="4294967295"/>
          </p:nvPr>
        </p:nvSpPr>
        <p:spPr>
          <a:xfrm>
            <a:off x="466271" y="1371600"/>
            <a:ext cx="11518900" cy="4114800"/>
          </a:xfrm>
        </p:spPr>
        <p:txBody>
          <a:bodyPr>
            <a:normAutofit fontScale="85000" lnSpcReduction="10000"/>
          </a:bodyPr>
          <a:lstStyle/>
          <a:p>
            <a:pPr marL="0" indent="0">
              <a:lnSpc>
                <a:spcPct val="150000"/>
              </a:lnSpc>
              <a:buNone/>
            </a:pPr>
            <a:endParaRPr lang="zh-CN" altLang="en-US" b="1" dirty="0"/>
          </a:p>
          <a:p>
            <a:pPr marL="0" indent="0">
              <a:lnSpc>
                <a:spcPct val="150000"/>
              </a:lnSpc>
              <a:buNone/>
            </a:pPr>
            <a:r>
              <a:rPr lang="en-US" altLang="zh-CN" b="1" dirty="0"/>
              <a:t>§1  </a:t>
            </a:r>
            <a:r>
              <a:rPr lang="zh-CN" altLang="en-US" b="1" dirty="0"/>
              <a:t>圆锥公差与配合的基本术语和基本概念</a:t>
            </a:r>
          </a:p>
          <a:p>
            <a:pPr marL="0" indent="0">
              <a:lnSpc>
                <a:spcPct val="150000"/>
              </a:lnSpc>
              <a:buNone/>
            </a:pPr>
            <a:r>
              <a:rPr lang="en-US" altLang="zh-CN" b="1" dirty="0"/>
              <a:t>§2  </a:t>
            </a:r>
            <a:r>
              <a:rPr lang="zh-CN" altLang="en-US" b="1" dirty="0"/>
              <a:t>圆锥公差的给定及标注方法与圆锥直径公差带的选择</a:t>
            </a:r>
          </a:p>
          <a:p>
            <a:pPr marL="0" indent="0">
              <a:lnSpc>
                <a:spcPct val="150000"/>
              </a:lnSpc>
              <a:buNone/>
            </a:pPr>
            <a:r>
              <a:rPr lang="en-US" altLang="zh-CN" b="1" dirty="0"/>
              <a:t>§3  </a:t>
            </a:r>
            <a:r>
              <a:rPr lang="zh-CN" altLang="en-US" b="1" dirty="0"/>
              <a:t>圆锥角的检测</a:t>
            </a:r>
          </a:p>
        </p:txBody>
      </p:sp>
      <p:sp>
        <p:nvSpPr>
          <p:cNvPr id="3" name="Text Box 5">
            <a:extLst>
              <a:ext uri="{FF2B5EF4-FFF2-40B4-BE49-F238E27FC236}">
                <a16:creationId xmlns:a16="http://schemas.microsoft.com/office/drawing/2014/main" id="{B3C2E9C1-16C2-4822-8A77-EA88D98DD430}"/>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目录</a:t>
            </a:r>
          </a:p>
        </p:txBody>
      </p:sp>
    </p:spTree>
    <p:extLst>
      <p:ext uri="{BB962C8B-B14F-4D97-AF65-F5344CB8AC3E}">
        <p14:creationId xmlns:p14="http://schemas.microsoft.com/office/powerpoint/2010/main" val="300009740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ChangeArrowheads="1"/>
          </p:cNvSpPr>
          <p:nvPr>
            <p:ph type="body" idx="4294967295"/>
          </p:nvPr>
        </p:nvSpPr>
        <p:spPr>
          <a:xfrm>
            <a:off x="253765" y="959670"/>
            <a:ext cx="11502806" cy="4114800"/>
          </a:xfrm>
        </p:spPr>
        <p:txBody>
          <a:bodyPr/>
          <a:lstStyle/>
          <a:p>
            <a:pPr marL="0" indent="0">
              <a:lnSpc>
                <a:spcPct val="150000"/>
              </a:lnSpc>
              <a:buNone/>
            </a:pPr>
            <a:r>
              <a:rPr lang="zh-CN" altLang="en-US" sz="3600" b="1" dirty="0">
                <a:solidFill>
                  <a:srgbClr val="C00000"/>
                </a:solidFill>
              </a:rPr>
              <a:t>一、圆锥的主要几何参数</a:t>
            </a:r>
          </a:p>
          <a:p>
            <a:pPr marL="0" indent="0">
              <a:lnSpc>
                <a:spcPct val="150000"/>
              </a:lnSpc>
              <a:buNone/>
            </a:pPr>
            <a:r>
              <a:rPr lang="en-US" altLang="zh-CN" sz="2800" dirty="0">
                <a:solidFill>
                  <a:srgbClr val="C00000"/>
                </a:solidFill>
              </a:rPr>
              <a:t>1. </a:t>
            </a:r>
            <a:r>
              <a:rPr lang="zh-CN" altLang="en-US" sz="2800" dirty="0">
                <a:solidFill>
                  <a:srgbClr val="C00000"/>
                </a:solidFill>
              </a:rPr>
              <a:t>圆锥角</a:t>
            </a:r>
            <a:r>
              <a:rPr lang="en-US" altLang="zh-CN" sz="2800" dirty="0">
                <a:latin typeface="Arial" panose="020B0604020202020204" pitchFamily="34" charset="0"/>
              </a:rPr>
              <a:t>——</a:t>
            </a:r>
            <a:r>
              <a:rPr lang="zh-CN" altLang="en-US" sz="2800" dirty="0"/>
              <a:t>是指在通过圆锥轴线的截面内，两条素线间的夹角。</a:t>
            </a:r>
          </a:p>
        </p:txBody>
      </p:sp>
      <p:pic>
        <p:nvPicPr>
          <p:cNvPr id="4" name="Picture 8" descr="E:\教材编写\第七版7\新建文件夹 chapter8\新建文件夹 chapter8\8-1.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010" y="2915345"/>
            <a:ext cx="5229225"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DBDFF67D-D8A6-452A-958C-B1E3BDC19B30}"/>
              </a:ext>
            </a:extLst>
          </p:cNvPr>
          <p:cNvSpPr txBox="1">
            <a:spLocks noChangeArrowheads="1"/>
          </p:cNvSpPr>
          <p:nvPr/>
        </p:nvSpPr>
        <p:spPr bwMode="auto">
          <a:xfrm>
            <a:off x="921542" y="195475"/>
            <a:ext cx="6948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圆锥公差与配合的基本术语和基本概念</a:t>
            </a:r>
          </a:p>
        </p:txBody>
      </p:sp>
      <p:sp>
        <p:nvSpPr>
          <p:cNvPr id="6" name="Rectangle 3">
            <a:extLst>
              <a:ext uri="{FF2B5EF4-FFF2-40B4-BE49-F238E27FC236}">
                <a16:creationId xmlns:a16="http://schemas.microsoft.com/office/drawing/2014/main" id="{C22B4681-6A4B-48C7-B9D5-B2C016CF5ED2}"/>
              </a:ext>
            </a:extLst>
          </p:cNvPr>
          <p:cNvSpPr txBox="1">
            <a:spLocks noChangeArrowheads="1"/>
          </p:cNvSpPr>
          <p:nvPr/>
        </p:nvSpPr>
        <p:spPr>
          <a:xfrm>
            <a:off x="253765" y="2547725"/>
            <a:ext cx="6419178" cy="4114800"/>
          </a:xfrm>
          <a:prstGeom prst="rect">
            <a:avLst/>
          </a:prstGeom>
        </p:spPr>
        <p:txBody>
          <a:bodyPr vert="horz" lIns="91440" tIns="45720" rIns="91440" bIns="45720" rtlCol="0">
            <a:norm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2800" dirty="0">
                <a:solidFill>
                  <a:srgbClr val="C00000"/>
                </a:solidFill>
              </a:rPr>
              <a:t>2. </a:t>
            </a:r>
            <a:r>
              <a:rPr lang="zh-CN" altLang="en-US" sz="2800" dirty="0">
                <a:solidFill>
                  <a:srgbClr val="C00000"/>
                </a:solidFill>
              </a:rPr>
              <a:t>圆锥直径</a:t>
            </a:r>
            <a:r>
              <a:rPr lang="en-US" altLang="zh-CN" sz="2800" dirty="0">
                <a:latin typeface="Arial" panose="020B0604020202020204" pitchFamily="34" charset="0"/>
              </a:rPr>
              <a:t>——</a:t>
            </a:r>
            <a:r>
              <a:rPr lang="zh-CN" altLang="en-US" sz="2800" dirty="0"/>
              <a:t>是指圆锥在垂直于其轴线的截面上的直径，常用的圆锥直径有最大圆锥直径</a:t>
            </a:r>
            <a:r>
              <a:rPr lang="en-US" altLang="zh-CN" sz="2800" i="1" dirty="0">
                <a:latin typeface="Times New Roman" panose="02020603050405020304" pitchFamily="18" charset="0"/>
              </a:rPr>
              <a:t>D</a:t>
            </a:r>
            <a:r>
              <a:rPr lang="zh-CN" altLang="en-US" sz="2800" dirty="0"/>
              <a:t>、最小圆锥直径</a:t>
            </a:r>
            <a:r>
              <a:rPr lang="en-US" altLang="zh-CN" sz="2800" i="1" dirty="0">
                <a:latin typeface="Times New Roman" panose="02020603050405020304" pitchFamily="18" charset="0"/>
              </a:rPr>
              <a:t>d</a:t>
            </a:r>
            <a:r>
              <a:rPr lang="zh-CN" altLang="en-US" sz="2800" dirty="0"/>
              <a:t>。</a:t>
            </a:r>
          </a:p>
          <a:p>
            <a:pPr marL="0" indent="0">
              <a:lnSpc>
                <a:spcPct val="150000"/>
              </a:lnSpc>
              <a:buFont typeface="Arial" panose="020B0604020202020204" pitchFamily="34" charset="0"/>
              <a:buNone/>
            </a:pPr>
            <a:r>
              <a:rPr lang="en-US" altLang="zh-CN" sz="2800" dirty="0">
                <a:solidFill>
                  <a:srgbClr val="C00000"/>
                </a:solidFill>
              </a:rPr>
              <a:t>3. </a:t>
            </a:r>
            <a:r>
              <a:rPr lang="zh-CN" altLang="en-US" sz="2800" dirty="0">
                <a:solidFill>
                  <a:srgbClr val="C00000"/>
                </a:solidFill>
              </a:rPr>
              <a:t>圆锥长度</a:t>
            </a:r>
            <a:r>
              <a:rPr lang="en-US" altLang="zh-CN" sz="2800" i="1" dirty="0">
                <a:solidFill>
                  <a:srgbClr val="C00000"/>
                </a:solidFill>
                <a:latin typeface="Times New Roman" panose="02020603050405020304" pitchFamily="18" charset="0"/>
              </a:rPr>
              <a:t>L</a:t>
            </a:r>
            <a:r>
              <a:rPr lang="en-US" altLang="zh-CN" sz="2800" i="1" dirty="0">
                <a:latin typeface="Arial" panose="020B0604020202020204" pitchFamily="34" charset="0"/>
              </a:rPr>
              <a:t>——</a:t>
            </a:r>
            <a:r>
              <a:rPr lang="zh-CN" altLang="en-US" sz="2800" dirty="0"/>
              <a:t>是指最大圆锥直径截面与最小圆锥直径截面之间的轴向距离。</a:t>
            </a:r>
          </a:p>
        </p:txBody>
      </p:sp>
    </p:spTree>
    <p:extLst>
      <p:ext uri="{BB962C8B-B14F-4D97-AF65-F5344CB8AC3E}">
        <p14:creationId xmlns:p14="http://schemas.microsoft.com/office/powerpoint/2010/main" val="329718754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idx="4294967295"/>
          </p:nvPr>
        </p:nvSpPr>
        <p:spPr>
          <a:xfrm>
            <a:off x="337458" y="564907"/>
            <a:ext cx="7793037" cy="1462088"/>
          </a:xfrm>
        </p:spPr>
        <p:txBody>
          <a:bodyPr>
            <a:normAutofit/>
          </a:bodyPr>
          <a:lstStyle/>
          <a:p>
            <a:pPr algn="l">
              <a:lnSpc>
                <a:spcPct val="150000"/>
              </a:lnSpc>
              <a:spcBef>
                <a:spcPct val="20000"/>
              </a:spcBef>
            </a:pPr>
            <a:r>
              <a:rPr lang="zh-CN" altLang="en-US" sz="3600" b="1" dirty="0">
                <a:solidFill>
                  <a:srgbClr val="C00000"/>
                </a:solidFill>
                <a:latin typeface="+mn-lt"/>
                <a:ea typeface="+mn-ea"/>
                <a:cs typeface="+mn-cs"/>
              </a:rPr>
              <a:t>二、有关圆锥公差的术语</a:t>
            </a:r>
          </a:p>
        </p:txBody>
      </p:sp>
      <p:sp>
        <p:nvSpPr>
          <p:cNvPr id="10246" name="Rectangle 3"/>
          <p:cNvSpPr>
            <a:spLocks noGrp="1" noChangeArrowheads="1"/>
          </p:cNvSpPr>
          <p:nvPr>
            <p:ph type="body" idx="4294967295"/>
          </p:nvPr>
        </p:nvSpPr>
        <p:spPr>
          <a:xfrm>
            <a:off x="336482" y="1924935"/>
            <a:ext cx="9249508" cy="3898900"/>
          </a:xfrm>
        </p:spPr>
        <p:txBody>
          <a:bodyPr/>
          <a:lstStyle/>
          <a:p>
            <a:pPr eaLnBrk="1" hangingPunct="1">
              <a:lnSpc>
                <a:spcPct val="120000"/>
              </a:lnSpc>
              <a:buFont typeface="Wingdings" panose="05000000000000000000" pitchFamily="2" charset="2"/>
              <a:buNone/>
            </a:pPr>
            <a:r>
              <a:rPr lang="en-US" altLang="zh-CN" sz="3200" b="1" dirty="0">
                <a:solidFill>
                  <a:srgbClr val="C00000"/>
                </a:solidFill>
                <a:latin typeface="+mj-lt"/>
                <a:ea typeface="+mj-ea"/>
                <a:cs typeface="+mj-cs"/>
              </a:rPr>
              <a:t>  1. </a:t>
            </a:r>
            <a:r>
              <a:rPr lang="zh-CN" altLang="en-US" sz="3200" b="1" dirty="0">
                <a:solidFill>
                  <a:srgbClr val="C00000"/>
                </a:solidFill>
                <a:latin typeface="+mj-lt"/>
                <a:ea typeface="+mj-ea"/>
                <a:cs typeface="+mj-cs"/>
              </a:rPr>
              <a:t>公称圆锥</a:t>
            </a:r>
            <a:r>
              <a:rPr lang="en-US" altLang="zh-CN" sz="3200" b="1" dirty="0">
                <a:solidFill>
                  <a:srgbClr val="C00000"/>
                </a:solidFill>
                <a:latin typeface="+mj-lt"/>
                <a:ea typeface="+mj-ea"/>
                <a:cs typeface="+mj-cs"/>
              </a:rPr>
              <a:t>: </a:t>
            </a:r>
            <a:r>
              <a:rPr lang="zh-CN" altLang="en-US" sz="2800" dirty="0"/>
              <a:t>指设计时给定的理想形状的圆锥。</a:t>
            </a:r>
          </a:p>
          <a:p>
            <a:pPr eaLnBrk="1" hangingPunct="1">
              <a:lnSpc>
                <a:spcPct val="120000"/>
              </a:lnSpc>
              <a:buFont typeface="Wingdings" panose="05000000000000000000" pitchFamily="2" charset="2"/>
              <a:buNone/>
            </a:pPr>
            <a:r>
              <a:rPr lang="zh-CN" altLang="en-US" sz="2800" dirty="0"/>
              <a:t>   公称圆锥可用两种形式确定：</a:t>
            </a:r>
          </a:p>
        </p:txBody>
      </p:sp>
      <p:pic>
        <p:nvPicPr>
          <p:cNvPr id="7" name="Picture 8" descr="E:\教材编写\第七版7\新建文件夹 chapter8\新建文件夹 chapter8\8-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043" y="3075514"/>
            <a:ext cx="5323113" cy="361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772887" y="3284963"/>
            <a:ext cx="5323113"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0000"/>
              </a:lnSpc>
              <a:buFont typeface="Wingdings" panose="05000000000000000000" pitchFamily="2" charset="2"/>
              <a:buNone/>
            </a:pPr>
            <a:r>
              <a:rPr lang="zh-CN" altLang="en-US" sz="2800" kern="0" dirty="0"/>
              <a:t>⑴ 一个公称圆锥直径（最大圆锥直径</a:t>
            </a:r>
            <a:r>
              <a:rPr lang="en-US" altLang="zh-CN" sz="2800" i="1" kern="0" dirty="0">
                <a:latin typeface="Times New Roman" panose="02020603050405020304" pitchFamily="18" charset="0"/>
              </a:rPr>
              <a:t>D</a:t>
            </a:r>
            <a:r>
              <a:rPr lang="zh-CN" altLang="en-US" sz="2800" kern="0" dirty="0"/>
              <a:t>或最小圆锥直径</a:t>
            </a:r>
            <a:r>
              <a:rPr lang="en-US" altLang="zh-CN" sz="2800" i="1" kern="0" dirty="0">
                <a:latin typeface="Times New Roman" panose="02020603050405020304" pitchFamily="18" charset="0"/>
              </a:rPr>
              <a:t>d</a:t>
            </a:r>
            <a:r>
              <a:rPr lang="en-US" altLang="zh-CN" sz="2800" i="1" kern="0" dirty="0"/>
              <a:t> </a:t>
            </a:r>
            <a:r>
              <a:rPr lang="zh-CN" altLang="en-US" sz="2800" kern="0" dirty="0"/>
              <a:t>）、公称圆锥长度</a:t>
            </a:r>
            <a:r>
              <a:rPr lang="en-US" altLang="zh-CN" sz="2800" i="1" kern="0" dirty="0">
                <a:latin typeface="Times New Roman" panose="02020603050405020304" pitchFamily="18" charset="0"/>
              </a:rPr>
              <a:t>L</a:t>
            </a:r>
            <a:r>
              <a:rPr lang="zh-CN" altLang="en-US" sz="2800" kern="0" dirty="0"/>
              <a:t>、公称圆锥角（或公称锥度</a:t>
            </a:r>
            <a:r>
              <a:rPr lang="en-US" altLang="zh-CN" sz="2800" i="1" kern="0" dirty="0">
                <a:latin typeface="Times New Roman" panose="02020603050405020304" pitchFamily="18" charset="0"/>
              </a:rPr>
              <a:t>C</a:t>
            </a:r>
            <a:r>
              <a:rPr lang="en-US" altLang="zh-CN" sz="2800" i="1" kern="0" dirty="0"/>
              <a:t> </a:t>
            </a:r>
            <a:r>
              <a:rPr lang="zh-CN" altLang="en-US" sz="2800" kern="0" dirty="0"/>
              <a:t>）</a:t>
            </a:r>
          </a:p>
          <a:p>
            <a:pPr eaLnBrk="1" hangingPunct="1">
              <a:lnSpc>
                <a:spcPct val="120000"/>
              </a:lnSpc>
              <a:buFont typeface="Wingdings" panose="05000000000000000000" pitchFamily="2" charset="2"/>
              <a:buNone/>
            </a:pPr>
            <a:r>
              <a:rPr lang="zh-CN" altLang="en-US" sz="2800" kern="0" dirty="0"/>
              <a:t>⑵ 两个公称圆锥直径（</a:t>
            </a:r>
            <a:r>
              <a:rPr lang="en-US" altLang="zh-CN" sz="2800" i="1" kern="0" dirty="0">
                <a:latin typeface="Times New Roman" panose="02020603050405020304" pitchFamily="18" charset="0"/>
              </a:rPr>
              <a:t>D</a:t>
            </a:r>
            <a:r>
              <a:rPr lang="zh-CN" altLang="en-US" sz="2800" kern="0" dirty="0"/>
              <a:t> 和</a:t>
            </a:r>
            <a:r>
              <a:rPr lang="en-US" altLang="zh-CN" sz="2800" i="1" kern="0" dirty="0">
                <a:latin typeface="Times New Roman" panose="02020603050405020304" pitchFamily="18" charset="0"/>
              </a:rPr>
              <a:t>d</a:t>
            </a:r>
            <a:r>
              <a:rPr lang="en-US" altLang="zh-CN" sz="2800" i="1" kern="0" dirty="0"/>
              <a:t> </a:t>
            </a:r>
            <a:r>
              <a:rPr lang="zh-CN" altLang="en-US" sz="2800" kern="0" dirty="0"/>
              <a:t>）和公称圆锥长度</a:t>
            </a:r>
            <a:r>
              <a:rPr lang="en-US" altLang="zh-CN" sz="2800" i="1" kern="0" dirty="0">
                <a:latin typeface="Times New Roman" panose="02020603050405020304" pitchFamily="18" charset="0"/>
              </a:rPr>
              <a:t>L</a:t>
            </a:r>
            <a:r>
              <a:rPr lang="zh-CN" altLang="en-US" sz="2800" kern="0" dirty="0"/>
              <a:t>。</a:t>
            </a:r>
          </a:p>
        </p:txBody>
      </p:sp>
      <p:sp>
        <p:nvSpPr>
          <p:cNvPr id="10" name="Text Box 5">
            <a:extLst>
              <a:ext uri="{FF2B5EF4-FFF2-40B4-BE49-F238E27FC236}">
                <a16:creationId xmlns:a16="http://schemas.microsoft.com/office/drawing/2014/main" id="{3F9F671B-6818-409D-8C53-1BBBCC9338D4}"/>
              </a:ext>
            </a:extLst>
          </p:cNvPr>
          <p:cNvSpPr txBox="1">
            <a:spLocks noChangeArrowheads="1"/>
          </p:cNvSpPr>
          <p:nvPr/>
        </p:nvSpPr>
        <p:spPr bwMode="auto">
          <a:xfrm>
            <a:off x="921542" y="195475"/>
            <a:ext cx="6948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圆锥公差与配合的基本术语和基本概念</a:t>
            </a:r>
          </a:p>
        </p:txBody>
      </p:sp>
    </p:spTree>
    <p:extLst>
      <p:ext uri="{BB962C8B-B14F-4D97-AF65-F5344CB8AC3E}">
        <p14:creationId xmlns:p14="http://schemas.microsoft.com/office/powerpoint/2010/main" val="276181174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idx="4294967295"/>
          </p:nvPr>
        </p:nvSpPr>
        <p:spPr>
          <a:xfrm>
            <a:off x="210140" y="1029859"/>
            <a:ext cx="8642350" cy="582613"/>
          </a:xfrm>
        </p:spPr>
        <p:txBody>
          <a:bodyPr>
            <a:normAutofit fontScale="90000"/>
          </a:bodyPr>
          <a:lstStyle/>
          <a:p>
            <a:pPr eaLnBrk="1" hangingPunct="1"/>
            <a:r>
              <a:rPr lang="en-US" altLang="zh-CN" sz="3600" b="1" dirty="0">
                <a:solidFill>
                  <a:srgbClr val="C00000"/>
                </a:solidFill>
                <a:latin typeface="+mn-lt"/>
                <a:ea typeface="+mn-ea"/>
                <a:cs typeface="+mn-cs"/>
              </a:rPr>
              <a:t>2</a:t>
            </a:r>
            <a:r>
              <a:rPr lang="zh-CN" altLang="en-US" sz="3600" b="1" dirty="0">
                <a:solidFill>
                  <a:srgbClr val="C00000"/>
                </a:solidFill>
                <a:latin typeface="+mn-lt"/>
                <a:ea typeface="+mn-ea"/>
                <a:cs typeface="+mn-cs"/>
              </a:rPr>
              <a:t>．极限圆锥、圆锥直径公差和圆锥直径公差区</a:t>
            </a:r>
          </a:p>
        </p:txBody>
      </p:sp>
      <p:sp>
        <p:nvSpPr>
          <p:cNvPr id="11270" name="Rectangle 3"/>
          <p:cNvSpPr>
            <a:spLocks noGrp="1" noChangeArrowheads="1"/>
          </p:cNvSpPr>
          <p:nvPr>
            <p:ph type="body" sz="half" idx="4294967295"/>
          </p:nvPr>
        </p:nvSpPr>
        <p:spPr>
          <a:xfrm>
            <a:off x="338571" y="1612472"/>
            <a:ext cx="11513905" cy="2736850"/>
          </a:xfrm>
        </p:spPr>
        <p:txBody>
          <a:bodyPr/>
          <a:lstStyle/>
          <a:p>
            <a:pPr marL="0" indent="0">
              <a:lnSpc>
                <a:spcPct val="150000"/>
              </a:lnSpc>
              <a:buNone/>
            </a:pPr>
            <a:r>
              <a:rPr lang="zh-CN" altLang="en-US" sz="2800" dirty="0">
                <a:solidFill>
                  <a:srgbClr val="C00000"/>
                </a:solidFill>
              </a:rPr>
              <a:t>极限圆锥</a:t>
            </a:r>
            <a:r>
              <a:rPr lang="zh-CN" altLang="en-US" sz="2800" dirty="0"/>
              <a:t>是指与公称圆锥共轴且圆锥角相等、直径分别为上极限直径和下极限直径的两个圆锥。</a:t>
            </a:r>
          </a:p>
          <a:p>
            <a:pPr eaLnBrk="1" hangingPunct="1">
              <a:lnSpc>
                <a:spcPct val="150000"/>
              </a:lnSpc>
            </a:pPr>
            <a:endParaRPr lang="en-US" altLang="zh-CN" sz="2800" dirty="0"/>
          </a:p>
        </p:txBody>
      </p:sp>
      <p:pic>
        <p:nvPicPr>
          <p:cNvPr id="7" name="Picture 4" descr="08-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8075" y="2535317"/>
            <a:ext cx="7322832" cy="4108089"/>
          </a:xfrm>
          <a:prstGeom prst="rect">
            <a:avLst/>
          </a:prstGeom>
          <a:solidFill>
            <a:schemeClr val="accent2"/>
          </a:solidFill>
          <a:ln w="9525">
            <a:solidFill>
              <a:schemeClr val="hlink"/>
            </a:solidFill>
            <a:miter lim="800000"/>
            <a:headEnd/>
            <a:tailEnd/>
          </a:ln>
        </p:spPr>
      </p:pic>
      <p:sp>
        <p:nvSpPr>
          <p:cNvPr id="6" name="Text Box 5">
            <a:extLst>
              <a:ext uri="{FF2B5EF4-FFF2-40B4-BE49-F238E27FC236}">
                <a16:creationId xmlns:a16="http://schemas.microsoft.com/office/drawing/2014/main" id="{69C88056-FAB9-47F6-BD8E-3BCDEB44F47E}"/>
              </a:ext>
            </a:extLst>
          </p:cNvPr>
          <p:cNvSpPr txBox="1">
            <a:spLocks noChangeArrowheads="1"/>
          </p:cNvSpPr>
          <p:nvPr/>
        </p:nvSpPr>
        <p:spPr bwMode="auto">
          <a:xfrm>
            <a:off x="921542" y="195475"/>
            <a:ext cx="6948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圆锥公差与配合的基本术语和基本概念</a:t>
            </a:r>
          </a:p>
        </p:txBody>
      </p:sp>
    </p:spTree>
    <p:extLst>
      <p:ext uri="{BB962C8B-B14F-4D97-AF65-F5344CB8AC3E}">
        <p14:creationId xmlns:p14="http://schemas.microsoft.com/office/powerpoint/2010/main" val="25554763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4" descr="08-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255" y="2522336"/>
            <a:ext cx="6065520" cy="4231493"/>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13317" name="Rectangle 2"/>
          <p:cNvSpPr>
            <a:spLocks noGrp="1" noChangeArrowheads="1"/>
          </p:cNvSpPr>
          <p:nvPr>
            <p:ph type="title" idx="4294967295"/>
          </p:nvPr>
        </p:nvSpPr>
        <p:spPr>
          <a:xfrm>
            <a:off x="181335" y="976313"/>
            <a:ext cx="11613267" cy="1462087"/>
          </a:xfrm>
        </p:spPr>
        <p:txBody>
          <a:bodyPr>
            <a:normAutofit fontScale="90000"/>
          </a:bodyPr>
          <a:lstStyle/>
          <a:p>
            <a:pPr algn="l" eaLnBrk="1" hangingPunct="1">
              <a:lnSpc>
                <a:spcPct val="150000"/>
              </a:lnSpc>
              <a:spcBef>
                <a:spcPts val="600"/>
              </a:spcBef>
            </a:pPr>
            <a:r>
              <a:rPr lang="en-US" altLang="zh-CN" sz="3600" b="1" dirty="0">
                <a:solidFill>
                  <a:srgbClr val="C00000"/>
                </a:solidFill>
                <a:latin typeface="+mn-lt"/>
                <a:ea typeface="+mn-ea"/>
                <a:cs typeface="+mn-cs"/>
              </a:rPr>
              <a:t>3. </a:t>
            </a:r>
            <a:r>
              <a:rPr lang="zh-CN" altLang="en-US" sz="3600" b="1" dirty="0">
                <a:solidFill>
                  <a:srgbClr val="C00000"/>
                </a:solidFill>
                <a:latin typeface="+mn-lt"/>
                <a:ea typeface="+mn-ea"/>
                <a:cs typeface="+mn-cs"/>
              </a:rPr>
              <a:t>极限圆锥角、圆锥角公差和圆锥角公差区</a:t>
            </a:r>
            <a:br>
              <a:rPr lang="zh-CN" altLang="en-US" sz="2700" dirty="0"/>
            </a:br>
            <a:r>
              <a:rPr lang="zh-CN" altLang="en-US" sz="2800" dirty="0">
                <a:solidFill>
                  <a:srgbClr val="C00000"/>
                </a:solidFill>
              </a:rPr>
              <a:t>极限圆锥角</a:t>
            </a:r>
            <a:r>
              <a:rPr lang="zh-CN" altLang="en-US" sz="2800" dirty="0"/>
              <a:t>是指允许的上极限或下极限圆锥角，它们分别用符号</a:t>
            </a:r>
            <a:r>
              <a:rPr lang="en-US" altLang="zh-CN" sz="2800" i="1" dirty="0">
                <a:latin typeface="Symbol" panose="05050102010706020507" pitchFamily="18" charset="2"/>
                <a:ea typeface="Arial Unicode MS" panose="020B0604020202020204" pitchFamily="34" charset="-122"/>
                <a:cs typeface="Arial Unicode MS" panose="020B0604020202020204" pitchFamily="34" charset="-122"/>
                <a:sym typeface="Symbol" panose="05050102010706020507" pitchFamily="18" charset="2"/>
              </a:rPr>
              <a:t></a:t>
            </a:r>
            <a:r>
              <a:rPr lang="en-US" altLang="zh-CN" sz="1600" dirty="0"/>
              <a:t>max</a:t>
            </a:r>
            <a:r>
              <a:rPr lang="zh-CN" altLang="en-US" sz="2800" dirty="0"/>
              <a:t>和</a:t>
            </a:r>
            <a:r>
              <a:rPr lang="en-US" altLang="zh-CN" sz="2800" i="1" dirty="0">
                <a:latin typeface="Symbol" panose="05050102010706020507" pitchFamily="18" charset="2"/>
                <a:ea typeface="Arial Unicode MS" panose="020B0604020202020204" pitchFamily="34" charset="-122"/>
                <a:cs typeface="Arial Unicode MS" panose="020B0604020202020204" pitchFamily="34" charset="-122"/>
                <a:sym typeface="Symbol" panose="05050102010706020507" pitchFamily="18" charset="2"/>
              </a:rPr>
              <a:t></a:t>
            </a:r>
            <a:r>
              <a:rPr lang="en-US" altLang="zh-CN" sz="1600" dirty="0"/>
              <a:t>min</a:t>
            </a:r>
            <a:r>
              <a:rPr lang="zh-CN" altLang="en-US" sz="2800" dirty="0"/>
              <a:t>表示。</a:t>
            </a:r>
            <a:endParaRPr lang="en-US" altLang="zh-CN" sz="2800" dirty="0"/>
          </a:p>
        </p:txBody>
      </p:sp>
      <p:sp>
        <p:nvSpPr>
          <p:cNvPr id="5" name="Text Box 5">
            <a:extLst>
              <a:ext uri="{FF2B5EF4-FFF2-40B4-BE49-F238E27FC236}">
                <a16:creationId xmlns:a16="http://schemas.microsoft.com/office/drawing/2014/main" id="{204A0310-ED21-4950-90C1-8D6E9C5D621F}"/>
              </a:ext>
            </a:extLst>
          </p:cNvPr>
          <p:cNvSpPr txBox="1">
            <a:spLocks noChangeArrowheads="1"/>
          </p:cNvSpPr>
          <p:nvPr/>
        </p:nvSpPr>
        <p:spPr bwMode="auto">
          <a:xfrm>
            <a:off x="921542" y="195475"/>
            <a:ext cx="6948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圆锥公差与配合的基本术语和基本概念</a:t>
            </a:r>
          </a:p>
        </p:txBody>
      </p:sp>
    </p:spTree>
    <p:extLst>
      <p:ext uri="{BB962C8B-B14F-4D97-AF65-F5344CB8AC3E}">
        <p14:creationId xmlns:p14="http://schemas.microsoft.com/office/powerpoint/2010/main" val="19581267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idx="4294967295"/>
          </p:nvPr>
        </p:nvSpPr>
        <p:spPr>
          <a:xfrm>
            <a:off x="135038" y="1110273"/>
            <a:ext cx="8642350" cy="582613"/>
          </a:xfrm>
        </p:spPr>
        <p:txBody>
          <a:bodyPr>
            <a:noAutofit/>
          </a:bodyPr>
          <a:lstStyle/>
          <a:p>
            <a:pPr algn="l" eaLnBrk="1" hangingPunct="1"/>
            <a:r>
              <a:rPr lang="zh-CN" altLang="en-US" sz="3600" b="1" dirty="0">
                <a:solidFill>
                  <a:srgbClr val="C00000"/>
                </a:solidFill>
                <a:latin typeface="+mn-lt"/>
                <a:ea typeface="+mn-ea"/>
                <a:cs typeface="+mn-cs"/>
              </a:rPr>
              <a:t>三、有关圆锥配合的术语 </a:t>
            </a:r>
          </a:p>
        </p:txBody>
      </p:sp>
      <p:sp>
        <p:nvSpPr>
          <p:cNvPr id="14342" name="Rectangle 3"/>
          <p:cNvSpPr>
            <a:spLocks noGrp="1" noChangeArrowheads="1"/>
          </p:cNvSpPr>
          <p:nvPr>
            <p:ph type="body" idx="4294967295"/>
          </p:nvPr>
        </p:nvSpPr>
        <p:spPr>
          <a:xfrm>
            <a:off x="403183" y="1890391"/>
            <a:ext cx="11588189" cy="4114800"/>
          </a:xfrm>
        </p:spPr>
        <p:txBody>
          <a:bodyPr>
            <a:normAutofit/>
          </a:bodyPr>
          <a:lstStyle/>
          <a:p>
            <a:pPr marL="0" indent="0">
              <a:spcBef>
                <a:spcPct val="0"/>
              </a:spcBef>
              <a:buNone/>
            </a:pPr>
            <a:r>
              <a:rPr lang="en-US" altLang="zh-CN" sz="3600" b="1" dirty="0">
                <a:solidFill>
                  <a:srgbClr val="C00000"/>
                </a:solidFill>
              </a:rPr>
              <a:t>1</a:t>
            </a:r>
            <a:r>
              <a:rPr lang="zh-CN" altLang="en-US" sz="3600" b="1" dirty="0">
                <a:solidFill>
                  <a:srgbClr val="C00000"/>
                </a:solidFill>
              </a:rPr>
              <a:t>．圆锥配合及其种类</a:t>
            </a:r>
          </a:p>
          <a:p>
            <a:pPr marL="0" indent="0">
              <a:lnSpc>
                <a:spcPct val="150000"/>
              </a:lnSpc>
              <a:buNone/>
            </a:pPr>
            <a:r>
              <a:rPr lang="zh-CN" altLang="en-US" sz="2800" b="1" i="1" dirty="0">
                <a:solidFill>
                  <a:srgbClr val="C00000"/>
                </a:solidFill>
              </a:rPr>
              <a:t>圆锥配合</a:t>
            </a:r>
            <a:r>
              <a:rPr lang="zh-CN" altLang="en-US" sz="2800" dirty="0"/>
              <a:t>是指基本圆锥相同的内、外圆锥直径之间，由于结合松紧的不同所形成的相互关系。圆锥配合分为：</a:t>
            </a:r>
            <a:r>
              <a:rPr lang="en-US" altLang="zh-CN" sz="2800" dirty="0"/>
              <a:t>  (1) </a:t>
            </a:r>
            <a:r>
              <a:rPr lang="zh-CN" altLang="en-US" sz="2800" dirty="0"/>
              <a:t>间隙配合</a:t>
            </a:r>
            <a:r>
              <a:rPr lang="en-US" altLang="zh-CN" sz="2800" dirty="0"/>
              <a:t>   (2) </a:t>
            </a:r>
            <a:r>
              <a:rPr lang="zh-CN" altLang="en-US" sz="2800" dirty="0"/>
              <a:t>过盈配合</a:t>
            </a:r>
            <a:r>
              <a:rPr lang="en-US" altLang="zh-CN" sz="2800" dirty="0"/>
              <a:t>   (3) </a:t>
            </a:r>
            <a:r>
              <a:rPr lang="zh-CN" altLang="en-US" sz="2800" dirty="0"/>
              <a:t>过渡配合</a:t>
            </a:r>
          </a:p>
          <a:p>
            <a:pPr eaLnBrk="1" hangingPunct="1"/>
            <a:endParaRPr lang="zh-CN" altLang="zh-CN" dirty="0"/>
          </a:p>
          <a:p>
            <a:pPr eaLnBrk="1" hangingPunct="1"/>
            <a:endParaRPr lang="en-US" altLang="zh-CN" b="1" dirty="0"/>
          </a:p>
          <a:p>
            <a:pPr eaLnBrk="1" hangingPunct="1"/>
            <a:endParaRPr lang="en-US" altLang="zh-CN" dirty="0"/>
          </a:p>
        </p:txBody>
      </p:sp>
      <p:sp>
        <p:nvSpPr>
          <p:cNvPr id="5" name="标题 1">
            <a:extLst>
              <a:ext uri="{FF2B5EF4-FFF2-40B4-BE49-F238E27FC236}">
                <a16:creationId xmlns:a16="http://schemas.microsoft.com/office/drawing/2014/main" id="{08CA60CE-7499-4E10-AA05-4FEF3B7EA885}"/>
              </a:ext>
            </a:extLst>
          </p:cNvPr>
          <p:cNvSpPr txBox="1">
            <a:spLocks/>
          </p:cNvSpPr>
          <p:nvPr/>
        </p:nvSpPr>
        <p:spPr>
          <a:xfrm>
            <a:off x="492938" y="4886775"/>
            <a:ext cx="8642350" cy="582613"/>
          </a:xfrm>
          <a:prstGeom prst="rect">
            <a:avLst/>
          </a:prstGeom>
        </p:spPr>
        <p:txBody>
          <a:bodyPr vert="horz" lIns="91440" tIns="45720" rIns="91440" bIns="45720" rtlCol="0" anchor="ctr">
            <a:normAutofit fontScale="97500" lnSpcReduction="10000"/>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altLang="zh-CN" sz="3600" b="1" dirty="0">
                <a:solidFill>
                  <a:srgbClr val="C00000"/>
                </a:solidFill>
                <a:latin typeface="+mn-lt"/>
                <a:ea typeface="+mn-ea"/>
                <a:cs typeface="+mn-cs"/>
              </a:rPr>
              <a:t>2</a:t>
            </a:r>
            <a:r>
              <a:rPr lang="zh-CN" altLang="en-US" sz="3600" b="1" dirty="0">
                <a:solidFill>
                  <a:srgbClr val="C00000"/>
                </a:solidFill>
                <a:latin typeface="+mn-lt"/>
                <a:ea typeface="+mn-ea"/>
                <a:cs typeface="+mn-cs"/>
              </a:rPr>
              <a:t>．圆锥配合的形成</a:t>
            </a:r>
          </a:p>
        </p:txBody>
      </p:sp>
      <p:sp>
        <p:nvSpPr>
          <p:cNvPr id="6" name="内容占位符 2">
            <a:extLst>
              <a:ext uri="{FF2B5EF4-FFF2-40B4-BE49-F238E27FC236}">
                <a16:creationId xmlns:a16="http://schemas.microsoft.com/office/drawing/2014/main" id="{9AD59FA9-59B6-4B6C-B9EC-5DE3D0D52C87}"/>
              </a:ext>
            </a:extLst>
          </p:cNvPr>
          <p:cNvSpPr txBox="1">
            <a:spLocks/>
          </p:cNvSpPr>
          <p:nvPr/>
        </p:nvSpPr>
        <p:spPr>
          <a:xfrm>
            <a:off x="85093" y="5615418"/>
            <a:ext cx="11703724" cy="964739"/>
          </a:xfrm>
          <a:prstGeom prst="rect">
            <a:avLst/>
          </a:prstGeom>
        </p:spPr>
        <p:txBody>
          <a:bodyPr vert="horz" lIns="91440" tIns="45720" rIns="91440" bIns="45720" rtlCol="0">
            <a:normAutofit fontScale="47500" lnSpcReduction="20000"/>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5900" dirty="0"/>
              <a:t>    圆锥配合的形成可以分为结构型圆锥配合和位移型圆锥配合两种。</a:t>
            </a:r>
          </a:p>
          <a:p>
            <a:pPr>
              <a:lnSpc>
                <a:spcPct val="150000"/>
              </a:lnSpc>
              <a:buFont typeface="Wingdings" panose="05000000000000000000" pitchFamily="2" charset="2"/>
              <a:buNone/>
            </a:pPr>
            <a:r>
              <a:rPr lang="zh-CN" altLang="en-US" sz="2800" b="1" dirty="0">
                <a:solidFill>
                  <a:srgbClr val="C00000"/>
                </a:solidFill>
              </a:rPr>
              <a:t> </a:t>
            </a:r>
            <a:endParaRPr lang="zh-CN" altLang="en-US" sz="2800" dirty="0"/>
          </a:p>
          <a:p>
            <a:pPr>
              <a:lnSpc>
                <a:spcPct val="150000"/>
              </a:lnSpc>
            </a:pPr>
            <a:endParaRPr lang="zh-CN" altLang="en-US" sz="2800" dirty="0"/>
          </a:p>
        </p:txBody>
      </p:sp>
      <p:sp>
        <p:nvSpPr>
          <p:cNvPr id="8" name="Text Box 5">
            <a:extLst>
              <a:ext uri="{FF2B5EF4-FFF2-40B4-BE49-F238E27FC236}">
                <a16:creationId xmlns:a16="http://schemas.microsoft.com/office/drawing/2014/main" id="{CF76C92B-FE4B-4A06-B463-FBB25CAB4F81}"/>
              </a:ext>
            </a:extLst>
          </p:cNvPr>
          <p:cNvSpPr txBox="1">
            <a:spLocks noChangeArrowheads="1"/>
          </p:cNvSpPr>
          <p:nvPr/>
        </p:nvSpPr>
        <p:spPr bwMode="auto">
          <a:xfrm>
            <a:off x="921542" y="195475"/>
            <a:ext cx="6948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圆锥公差与配合的基本术语和基本概念</a:t>
            </a:r>
          </a:p>
        </p:txBody>
      </p:sp>
    </p:spTree>
    <p:extLst>
      <p:ext uri="{BB962C8B-B14F-4D97-AF65-F5344CB8AC3E}">
        <p14:creationId xmlns:p14="http://schemas.microsoft.com/office/powerpoint/2010/main" val="255113284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1" y="999141"/>
            <a:ext cx="12037671" cy="2429859"/>
          </a:xfrm>
        </p:spPr>
        <p:txBody>
          <a:bodyPr>
            <a:normAutofit fontScale="92500" lnSpcReduction="10000"/>
          </a:bodyPr>
          <a:lstStyle/>
          <a:p>
            <a:pPr marL="0" indent="0">
              <a:lnSpc>
                <a:spcPct val="150000"/>
              </a:lnSpc>
              <a:buNone/>
            </a:pPr>
            <a:r>
              <a:rPr lang="zh-CN" altLang="en-US" sz="2800" dirty="0"/>
              <a:t> </a:t>
            </a:r>
            <a:r>
              <a:rPr lang="zh-CN" altLang="en-US" sz="2800" b="1" dirty="0">
                <a:solidFill>
                  <a:srgbClr val="C00000"/>
                </a:solidFill>
              </a:rPr>
              <a:t>      ⑴ 结构型圆锥配合</a:t>
            </a:r>
          </a:p>
          <a:p>
            <a:pPr>
              <a:lnSpc>
                <a:spcPct val="150000"/>
              </a:lnSpc>
              <a:buNone/>
            </a:pPr>
            <a:r>
              <a:rPr lang="zh-CN" altLang="en-US" sz="2800" dirty="0"/>
              <a:t>       结构型圆锥配合是指由内、外圆锥本身的结构或由结构尺寸确定装配位置，内、外圆锥公差区之间的相互关系。结构型圆锥配合可以是间隙配合、过渡配合或过盈配合。</a:t>
            </a:r>
          </a:p>
          <a:p>
            <a:pPr eaLnBrk="1" hangingPunct="1">
              <a:lnSpc>
                <a:spcPct val="150000"/>
              </a:lnSpc>
              <a:buFont typeface="Wingdings" panose="05000000000000000000" pitchFamily="2" charset="2"/>
              <a:buNone/>
            </a:pPr>
            <a:endParaRPr lang="zh-CN" altLang="en-US" sz="2800" dirty="0"/>
          </a:p>
        </p:txBody>
      </p:sp>
      <p:sp>
        <p:nvSpPr>
          <p:cNvPr id="5" name="Rectangle 2">
            <a:extLst>
              <a:ext uri="{FF2B5EF4-FFF2-40B4-BE49-F238E27FC236}">
                <a16:creationId xmlns:a16="http://schemas.microsoft.com/office/drawing/2014/main" id="{D922CB47-65C7-4BDE-B1C4-F7007DA5A35C}"/>
              </a:ext>
            </a:extLst>
          </p:cNvPr>
          <p:cNvSpPr txBox="1">
            <a:spLocks noChangeArrowheads="1"/>
          </p:cNvSpPr>
          <p:nvPr/>
        </p:nvSpPr>
        <p:spPr>
          <a:xfrm>
            <a:off x="5774692" y="864112"/>
            <a:ext cx="9177277" cy="1127125"/>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endParaRPr lang="zh-CN" altLang="en-US" sz="2800" b="1" dirty="0"/>
          </a:p>
        </p:txBody>
      </p:sp>
      <p:sp>
        <p:nvSpPr>
          <p:cNvPr id="6" name="Text Box 6">
            <a:extLst>
              <a:ext uri="{FF2B5EF4-FFF2-40B4-BE49-F238E27FC236}">
                <a16:creationId xmlns:a16="http://schemas.microsoft.com/office/drawing/2014/main" id="{43CC2127-04F9-4865-BAA4-32CBC5910A21}"/>
              </a:ext>
            </a:extLst>
          </p:cNvPr>
          <p:cNvSpPr txBox="1">
            <a:spLocks noChangeArrowheads="1"/>
          </p:cNvSpPr>
          <p:nvPr/>
        </p:nvSpPr>
        <p:spPr bwMode="auto">
          <a:xfrm>
            <a:off x="3346804" y="6339985"/>
            <a:ext cx="3335619"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b="1" dirty="0">
                <a:latin typeface="Times New Roman" panose="02020603050405020304" pitchFamily="18" charset="0"/>
              </a:rPr>
              <a:t>由结构形成的圆锥间隙配合</a:t>
            </a:r>
          </a:p>
        </p:txBody>
      </p:sp>
      <p:sp>
        <p:nvSpPr>
          <p:cNvPr id="8" name="Text Box 8">
            <a:extLst>
              <a:ext uri="{FF2B5EF4-FFF2-40B4-BE49-F238E27FC236}">
                <a16:creationId xmlns:a16="http://schemas.microsoft.com/office/drawing/2014/main" id="{CE354680-1812-441E-8C8C-7B1A3DC9E8D1}"/>
              </a:ext>
            </a:extLst>
          </p:cNvPr>
          <p:cNvSpPr txBox="1">
            <a:spLocks noChangeArrowheads="1"/>
          </p:cNvSpPr>
          <p:nvPr/>
        </p:nvSpPr>
        <p:spPr bwMode="auto">
          <a:xfrm>
            <a:off x="7499391" y="6342604"/>
            <a:ext cx="3883025"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rPr>
              <a:t>由基面距形成的圆锥过盈配合</a:t>
            </a:r>
          </a:p>
        </p:txBody>
      </p:sp>
      <p:pic>
        <p:nvPicPr>
          <p:cNvPr id="9" name="Picture 14" descr="8-5">
            <a:extLst>
              <a:ext uri="{FF2B5EF4-FFF2-40B4-BE49-F238E27FC236}">
                <a16:creationId xmlns:a16="http://schemas.microsoft.com/office/drawing/2014/main" id="{D02C0998-FB36-421C-94CB-D5E9FFD71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908" y="3170552"/>
            <a:ext cx="3744912"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descr="8-6">
            <a:extLst>
              <a:ext uri="{FF2B5EF4-FFF2-40B4-BE49-F238E27FC236}">
                <a16:creationId xmlns:a16="http://schemas.microsoft.com/office/drawing/2014/main" id="{1D9284CF-F41E-49DA-9AC6-49B6E3211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91" y="3170552"/>
            <a:ext cx="381635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a:extLst>
              <a:ext uri="{FF2B5EF4-FFF2-40B4-BE49-F238E27FC236}">
                <a16:creationId xmlns:a16="http://schemas.microsoft.com/office/drawing/2014/main" id="{B79825D2-A6C0-46B4-9C5D-56542E938627}"/>
              </a:ext>
            </a:extLst>
          </p:cNvPr>
          <p:cNvSpPr txBox="1">
            <a:spLocks noChangeArrowheads="1"/>
          </p:cNvSpPr>
          <p:nvPr/>
        </p:nvSpPr>
        <p:spPr bwMode="auto">
          <a:xfrm>
            <a:off x="921542" y="195475"/>
            <a:ext cx="6948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圆锥公差与配合的基本术语和基本概念</a:t>
            </a:r>
          </a:p>
        </p:txBody>
      </p:sp>
    </p:spTree>
    <p:extLst>
      <p:ext uri="{BB962C8B-B14F-4D97-AF65-F5344CB8AC3E}">
        <p14:creationId xmlns:p14="http://schemas.microsoft.com/office/powerpoint/2010/main" val="133755359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4294967295"/>
          </p:nvPr>
        </p:nvSpPr>
        <p:spPr>
          <a:xfrm>
            <a:off x="173620" y="987177"/>
            <a:ext cx="12018379" cy="4287838"/>
          </a:xfrm>
        </p:spPr>
        <p:txBody>
          <a:bodyPr/>
          <a:lstStyle/>
          <a:p>
            <a:pPr eaLnBrk="1" hangingPunct="1">
              <a:lnSpc>
                <a:spcPct val="150000"/>
              </a:lnSpc>
              <a:buNone/>
            </a:pPr>
            <a:r>
              <a:rPr lang="en-US" altLang="zh-CN" sz="3200" b="1" dirty="0">
                <a:solidFill>
                  <a:srgbClr val="C00000"/>
                </a:solidFill>
              </a:rPr>
              <a:t>     ⑵ </a:t>
            </a:r>
            <a:r>
              <a:rPr lang="zh-CN" altLang="en-US" sz="3200" b="1" dirty="0">
                <a:solidFill>
                  <a:srgbClr val="C00000"/>
                </a:solidFill>
              </a:rPr>
              <a:t>位移型圆锥配合</a:t>
            </a:r>
          </a:p>
          <a:p>
            <a:pPr eaLnBrk="1" hangingPunct="1">
              <a:lnSpc>
                <a:spcPct val="150000"/>
              </a:lnSpc>
              <a:buFont typeface="Wingdings" panose="05000000000000000000" pitchFamily="2" charset="2"/>
              <a:buNone/>
            </a:pPr>
            <a:r>
              <a:rPr lang="zh-CN" altLang="en-US" sz="2800" dirty="0"/>
              <a:t>     位移型圆锥配合是指由规定内、外圆锥在装配时作一定相对轴向位移（</a:t>
            </a:r>
            <a:r>
              <a:rPr lang="en-US" altLang="zh-CN" sz="2800" i="1" dirty="0" err="1">
                <a:latin typeface="Times New Roman" panose="02020603050405020304" pitchFamily="18" charset="0"/>
              </a:rPr>
              <a:t>E</a:t>
            </a:r>
            <a:r>
              <a:rPr lang="en-US" altLang="zh-CN" sz="2000" dirty="0" err="1">
                <a:latin typeface="Times New Roman" panose="02020603050405020304" pitchFamily="18" charset="0"/>
              </a:rPr>
              <a:t>a</a:t>
            </a:r>
            <a:r>
              <a:rPr lang="zh-CN" altLang="en-US" sz="2800" dirty="0"/>
              <a:t>）确定的相互关系。位移型圆锥配合可获得间隙配合或过盈配合。</a:t>
            </a:r>
          </a:p>
        </p:txBody>
      </p:sp>
      <p:pic>
        <p:nvPicPr>
          <p:cNvPr id="17414" name="Picture 2" descr="E:\教材编写\第七版7\新建文件夹 chapter8\新建文件夹 chapter8\8-7.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8" y="3429000"/>
            <a:ext cx="34290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7" descr="E:\教材编写\第七版7\新建文件夹 chapter8\新建文件夹 chapter8\8-8.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275" y="3205955"/>
            <a:ext cx="3571875"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9FED737C-15C2-43E9-8D3A-18645BBEB1F0}"/>
              </a:ext>
            </a:extLst>
          </p:cNvPr>
          <p:cNvSpPr txBox="1">
            <a:spLocks noChangeArrowheads="1"/>
          </p:cNvSpPr>
          <p:nvPr/>
        </p:nvSpPr>
        <p:spPr bwMode="auto">
          <a:xfrm>
            <a:off x="921542" y="195475"/>
            <a:ext cx="6948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圆锥公差与配合的基本术语和基本概念</a:t>
            </a:r>
          </a:p>
        </p:txBody>
      </p:sp>
    </p:spTree>
    <p:extLst>
      <p:ext uri="{BB962C8B-B14F-4D97-AF65-F5344CB8AC3E}">
        <p14:creationId xmlns:p14="http://schemas.microsoft.com/office/powerpoint/2010/main" val="94344415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body" idx="1"/>
          </p:nvPr>
        </p:nvSpPr>
        <p:spPr>
          <a:xfrm>
            <a:off x="1326047" y="1211389"/>
            <a:ext cx="10423993" cy="5341896"/>
          </a:xfrm>
        </p:spPr>
        <p:txBody>
          <a:bodyPr>
            <a:normAutofit fontScale="47500" lnSpcReduction="20000"/>
          </a:bodyPr>
          <a:lstStyle/>
          <a:p>
            <a:pPr eaLnBrk="1" hangingPunct="1">
              <a:lnSpc>
                <a:spcPct val="170000"/>
              </a:lnSpc>
              <a:spcBef>
                <a:spcPts val="0"/>
              </a:spcBef>
              <a:buFont typeface="Wingdings" panose="05000000000000000000" pitchFamily="2" charset="2"/>
              <a:buNone/>
            </a:pPr>
            <a:r>
              <a:rPr lang="en-US" altLang="zh-CN" sz="9000" b="1" dirty="0">
                <a:solidFill>
                  <a:srgbClr val="0B0201"/>
                </a:solidFill>
                <a:latin typeface="+mj-lt"/>
              </a:rPr>
              <a:t>1  </a:t>
            </a:r>
            <a:r>
              <a:rPr lang="zh-CN" altLang="en-US" sz="9000" b="1" dirty="0">
                <a:solidFill>
                  <a:srgbClr val="0B0201"/>
                </a:solidFill>
                <a:latin typeface="+mj-lt"/>
              </a:rPr>
              <a:t>滚动轴承的公差与配合</a:t>
            </a:r>
          </a:p>
          <a:p>
            <a:pPr>
              <a:lnSpc>
                <a:spcPct val="170000"/>
              </a:lnSpc>
              <a:spcBef>
                <a:spcPts val="0"/>
              </a:spcBef>
              <a:buNone/>
            </a:pPr>
            <a:r>
              <a:rPr lang="en-US" altLang="zh-CN" sz="9000" b="1" dirty="0">
                <a:solidFill>
                  <a:srgbClr val="0B0201"/>
                </a:solidFill>
                <a:latin typeface="+mj-lt"/>
              </a:rPr>
              <a:t>2  </a:t>
            </a:r>
            <a:r>
              <a:rPr lang="zh-CN" altLang="en-US" sz="9000" b="1" dirty="0">
                <a:solidFill>
                  <a:srgbClr val="0B0201"/>
                </a:solidFill>
                <a:latin typeface="+mj-lt"/>
              </a:rPr>
              <a:t>圆锥的公差与配合</a:t>
            </a:r>
          </a:p>
          <a:p>
            <a:pPr eaLnBrk="1" hangingPunct="1">
              <a:lnSpc>
                <a:spcPct val="170000"/>
              </a:lnSpc>
              <a:spcBef>
                <a:spcPts val="0"/>
              </a:spcBef>
              <a:buFont typeface="Wingdings" panose="05000000000000000000" pitchFamily="2" charset="2"/>
              <a:buNone/>
            </a:pPr>
            <a:r>
              <a:rPr lang="en-US" altLang="zh-CN" sz="9000" b="1" dirty="0">
                <a:solidFill>
                  <a:srgbClr val="0B0201"/>
                </a:solidFill>
                <a:latin typeface="+mj-lt"/>
              </a:rPr>
              <a:t>3  </a:t>
            </a:r>
            <a:r>
              <a:rPr lang="zh-CN" altLang="en-US" sz="9000" b="1" dirty="0">
                <a:solidFill>
                  <a:srgbClr val="0B0201"/>
                </a:solidFill>
                <a:latin typeface="+mj-lt"/>
              </a:rPr>
              <a:t>圆柱螺纹的公差与配合</a:t>
            </a:r>
          </a:p>
          <a:p>
            <a:pPr>
              <a:lnSpc>
                <a:spcPct val="170000"/>
              </a:lnSpc>
              <a:spcBef>
                <a:spcPts val="0"/>
              </a:spcBef>
              <a:buNone/>
            </a:pPr>
            <a:r>
              <a:rPr lang="en-US" altLang="zh-CN" sz="9000" b="1" dirty="0">
                <a:solidFill>
                  <a:srgbClr val="0B0201"/>
                </a:solidFill>
                <a:latin typeface="+mj-lt"/>
              </a:rPr>
              <a:t>4  </a:t>
            </a:r>
            <a:r>
              <a:rPr lang="zh-CN" altLang="en-US" sz="9000" b="1" dirty="0">
                <a:solidFill>
                  <a:srgbClr val="0B0201"/>
                </a:solidFill>
                <a:latin typeface="+mj-lt"/>
              </a:rPr>
              <a:t>键和花键的公差与配合</a:t>
            </a:r>
            <a:endParaRPr lang="en-US" altLang="zh-CN" sz="9000" b="1" dirty="0">
              <a:solidFill>
                <a:srgbClr val="0B0201"/>
              </a:solidFill>
              <a:latin typeface="+mj-lt"/>
            </a:endParaRPr>
          </a:p>
          <a:p>
            <a:pPr>
              <a:lnSpc>
                <a:spcPct val="170000"/>
              </a:lnSpc>
              <a:spcBef>
                <a:spcPts val="0"/>
              </a:spcBef>
              <a:buNone/>
            </a:pPr>
            <a:r>
              <a:rPr lang="en-US" altLang="zh-CN" sz="9000" b="1" dirty="0">
                <a:solidFill>
                  <a:srgbClr val="0B0201"/>
                </a:solidFill>
                <a:latin typeface="+mj-lt"/>
              </a:rPr>
              <a:t>5  </a:t>
            </a:r>
            <a:r>
              <a:rPr lang="zh-CN" altLang="en-US" sz="9000" b="1" dirty="0">
                <a:solidFill>
                  <a:srgbClr val="0B0201"/>
                </a:solidFill>
                <a:latin typeface="+mj-lt"/>
              </a:rPr>
              <a:t>圆柱齿轮的公差与配合</a:t>
            </a:r>
            <a:endParaRPr lang="en-US" altLang="zh-CN" sz="9000" b="1" dirty="0">
              <a:solidFill>
                <a:srgbClr val="0B0201"/>
              </a:solidFill>
              <a:latin typeface="+mj-lt"/>
            </a:endParaRPr>
          </a:p>
          <a:p>
            <a:pPr>
              <a:lnSpc>
                <a:spcPct val="220000"/>
              </a:lnSpc>
              <a:spcBef>
                <a:spcPts val="0"/>
              </a:spcBef>
              <a:buNone/>
            </a:pPr>
            <a:endParaRPr lang="zh-CN" altLang="en-US" b="1" dirty="0">
              <a:solidFill>
                <a:srgbClr val="0B0201"/>
              </a:solidFill>
            </a:endParaRPr>
          </a:p>
          <a:p>
            <a:pPr eaLnBrk="1" hangingPunct="1">
              <a:lnSpc>
                <a:spcPct val="220000"/>
              </a:lnSpc>
              <a:buFont typeface="Wingdings" panose="05000000000000000000" pitchFamily="2" charset="2"/>
              <a:buNone/>
            </a:pPr>
            <a:endParaRPr lang="en-US" altLang="zh-CN" b="1" dirty="0">
              <a:solidFill>
                <a:srgbClr val="0B0201"/>
              </a:solidFill>
            </a:endParaRPr>
          </a:p>
        </p:txBody>
      </p:sp>
      <p:sp>
        <p:nvSpPr>
          <p:cNvPr id="3" name="Rectangle 2">
            <a:extLst>
              <a:ext uri="{FF2B5EF4-FFF2-40B4-BE49-F238E27FC236}">
                <a16:creationId xmlns:a16="http://schemas.microsoft.com/office/drawing/2014/main" id="{68B007A3-0B47-4DBA-A02A-06B308A07B37}"/>
              </a:ext>
            </a:extLst>
          </p:cNvPr>
          <p:cNvSpPr>
            <a:spLocks noGrp="1" noChangeArrowheads="1"/>
          </p:cNvSpPr>
          <p:nvPr>
            <p:ph type="title"/>
          </p:nvPr>
        </p:nvSpPr>
        <p:spPr>
          <a:xfrm>
            <a:off x="1219200" y="106595"/>
            <a:ext cx="6837485" cy="66821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defTabSz="914400" eaLnBrk="0" fontAlgn="base" hangingPunct="0">
              <a:spcAft>
                <a:spcPct val="0"/>
              </a:spcAft>
            </a:pPr>
            <a:r>
              <a:rPr lang="zh-CN" altLang="en-US" sz="3200" b="1" kern="0" dirty="0">
                <a:solidFill>
                  <a:schemeClr val="tx2"/>
                </a:solidFill>
              </a:rPr>
              <a:t>目录</a:t>
            </a:r>
          </a:p>
        </p:txBody>
      </p:sp>
    </p:spTree>
    <p:extLst>
      <p:ext uri="{BB962C8B-B14F-4D97-AF65-F5344CB8AC3E}">
        <p14:creationId xmlns:p14="http://schemas.microsoft.com/office/powerpoint/2010/main" val="3173277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p:cNvSpPr>
            <a:spLocks noGrp="1" noChangeArrowheads="1"/>
          </p:cNvSpPr>
          <p:nvPr>
            <p:ph type="body" idx="4294967295"/>
          </p:nvPr>
        </p:nvSpPr>
        <p:spPr>
          <a:xfrm>
            <a:off x="90798" y="828479"/>
            <a:ext cx="11819551" cy="4114800"/>
          </a:xfrm>
        </p:spPr>
        <p:txBody>
          <a:bodyPr>
            <a:normAutofit/>
          </a:bodyPr>
          <a:lstStyle/>
          <a:p>
            <a:pPr eaLnBrk="1" hangingPunct="1">
              <a:lnSpc>
                <a:spcPct val="150000"/>
              </a:lnSpc>
              <a:buFont typeface="Wingdings" panose="05000000000000000000" pitchFamily="2" charset="2"/>
              <a:buNone/>
            </a:pPr>
            <a:r>
              <a:rPr lang="zh-CN" altLang="en-US" sz="3600" b="1" dirty="0">
                <a:solidFill>
                  <a:srgbClr val="C00000"/>
                </a:solidFill>
                <a:latin typeface="+mj-lt"/>
                <a:ea typeface="+mj-ea"/>
                <a:cs typeface="+mj-cs"/>
              </a:rPr>
              <a:t> 一、圆锥公差项目</a:t>
            </a:r>
          </a:p>
          <a:p>
            <a:pPr eaLnBrk="1" hangingPunct="1">
              <a:lnSpc>
                <a:spcPct val="150000"/>
              </a:lnSpc>
              <a:buFont typeface="Wingdings" panose="05000000000000000000" pitchFamily="2" charset="2"/>
              <a:buNone/>
            </a:pPr>
            <a:r>
              <a:rPr lang="en-US" altLang="zh-CN" sz="3600" b="1" dirty="0">
                <a:solidFill>
                  <a:srgbClr val="C00000"/>
                </a:solidFill>
                <a:latin typeface="+mj-lt"/>
                <a:ea typeface="+mj-ea"/>
                <a:cs typeface="+mj-cs"/>
              </a:rPr>
              <a:t>    1</a:t>
            </a:r>
            <a:r>
              <a:rPr lang="zh-CN" altLang="en-US" sz="3600" b="1" dirty="0">
                <a:solidFill>
                  <a:srgbClr val="C00000"/>
                </a:solidFill>
                <a:latin typeface="+mj-lt"/>
                <a:ea typeface="+mj-ea"/>
                <a:cs typeface="+mj-cs"/>
              </a:rPr>
              <a:t>．圆锥直径公差 </a:t>
            </a:r>
          </a:p>
          <a:p>
            <a:pPr eaLnBrk="1" hangingPunct="1">
              <a:lnSpc>
                <a:spcPct val="150000"/>
              </a:lnSpc>
              <a:spcBef>
                <a:spcPts val="0"/>
              </a:spcBef>
              <a:buFont typeface="Wingdings" panose="05000000000000000000" pitchFamily="2" charset="2"/>
              <a:buNone/>
            </a:pPr>
            <a:r>
              <a:rPr lang="zh-CN" altLang="en-US" sz="2800" dirty="0"/>
              <a:t>    圆锥直径公差 </a:t>
            </a:r>
            <a:r>
              <a:rPr lang="en-US" altLang="zh-CN" sz="2800" dirty="0">
                <a:latin typeface="Times New Roman" panose="02020603050405020304" pitchFamily="18" charset="0"/>
              </a:rPr>
              <a:t>T</a:t>
            </a:r>
            <a:r>
              <a:rPr lang="en-US" altLang="zh-CN" sz="2800" i="1" baseline="-25000" dirty="0"/>
              <a:t>D </a:t>
            </a:r>
            <a:r>
              <a:rPr lang="zh-CN" altLang="en-US" sz="2800" dirty="0"/>
              <a:t>是以公称圆锥直径（一般取最大圆锥直径</a:t>
            </a:r>
            <a:r>
              <a:rPr lang="en-US" altLang="zh-CN" sz="2800" i="1" dirty="0">
                <a:latin typeface="Times New Roman" panose="02020603050405020304" pitchFamily="18" charset="0"/>
              </a:rPr>
              <a:t>D</a:t>
            </a:r>
            <a:r>
              <a:rPr lang="zh-CN" altLang="en-US" sz="2800" dirty="0"/>
              <a:t>）为公称尺寸，按</a:t>
            </a:r>
            <a:r>
              <a:rPr lang="en-US" altLang="zh-CN" sz="2800" dirty="0"/>
              <a:t>GB</a:t>
            </a:r>
            <a:r>
              <a:rPr lang="zh-CN" altLang="en-US" sz="2800" dirty="0"/>
              <a:t>／</a:t>
            </a:r>
            <a:r>
              <a:rPr lang="en-US" altLang="zh-CN" sz="2800" dirty="0"/>
              <a:t>T1800.2</a:t>
            </a:r>
            <a:r>
              <a:rPr lang="zh-CN" altLang="en-US" sz="2800" dirty="0"/>
              <a:t>－</a:t>
            </a:r>
            <a:r>
              <a:rPr lang="en-US" altLang="zh-CN" sz="2800" dirty="0"/>
              <a:t>2009</a:t>
            </a:r>
            <a:r>
              <a:rPr lang="zh-CN" altLang="en-US" sz="2800" dirty="0"/>
              <a:t>规定的标准公差</a:t>
            </a:r>
            <a:r>
              <a:rPr lang="zh-CN" altLang="en-US" dirty="0"/>
              <a:t>。</a:t>
            </a:r>
          </a:p>
        </p:txBody>
      </p:sp>
      <p:pic>
        <p:nvPicPr>
          <p:cNvPr id="11" name="Picture 7" descr="E:\教材编写\第七版7\新建文件夹 chapter8\新建文件夹 chapter8\8-2.tif">
            <a:extLst>
              <a:ext uri="{FF2B5EF4-FFF2-40B4-BE49-F238E27FC236}">
                <a16:creationId xmlns:a16="http://schemas.microsoft.com/office/drawing/2014/main" id="{90E76A24-EAED-42CD-AC94-1A5B2A1E7F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1652" y="4270138"/>
            <a:ext cx="2279742" cy="2516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E:\教材编写\第七版7\新建文件夹 chapter8\新建文件夹 chapter8\8-1.tif">
            <a:extLst>
              <a:ext uri="{FF2B5EF4-FFF2-40B4-BE49-F238E27FC236}">
                <a16:creationId xmlns:a16="http://schemas.microsoft.com/office/drawing/2014/main" id="{6EACF7F6-F9A2-4C10-8261-F6E0096D5C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808" y="4270138"/>
            <a:ext cx="3646127" cy="247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
            <a:extLst>
              <a:ext uri="{FF2B5EF4-FFF2-40B4-BE49-F238E27FC236}">
                <a16:creationId xmlns:a16="http://schemas.microsoft.com/office/drawing/2014/main" id="{EB9A4D8C-68DE-4993-9198-D595819B5986}"/>
              </a:ext>
            </a:extLst>
          </p:cNvPr>
          <p:cNvSpPr txBox="1">
            <a:spLocks noChangeArrowheads="1"/>
          </p:cNvSpPr>
          <p:nvPr/>
        </p:nvSpPr>
        <p:spPr bwMode="auto">
          <a:xfrm>
            <a:off x="921542" y="195475"/>
            <a:ext cx="10491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圆锥公差的给定及标注方法与圆锥直径公差带的选择</a:t>
            </a:r>
          </a:p>
        </p:txBody>
      </p:sp>
    </p:spTree>
    <p:extLst>
      <p:ext uri="{BB962C8B-B14F-4D97-AF65-F5344CB8AC3E}">
        <p14:creationId xmlns:p14="http://schemas.microsoft.com/office/powerpoint/2010/main" val="400022042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idx="4294967295"/>
          </p:nvPr>
        </p:nvSpPr>
        <p:spPr>
          <a:xfrm>
            <a:off x="169381" y="972372"/>
            <a:ext cx="8642350" cy="582613"/>
          </a:xfrm>
        </p:spPr>
        <p:txBody>
          <a:bodyPr>
            <a:normAutofit fontScale="90000"/>
          </a:bodyPr>
          <a:lstStyle/>
          <a:p>
            <a:pPr marL="342900" indent="-342900" algn="l">
              <a:lnSpc>
                <a:spcPct val="150000"/>
              </a:lnSpc>
              <a:spcBef>
                <a:spcPct val="20000"/>
              </a:spcBef>
            </a:pPr>
            <a:r>
              <a:rPr lang="en-US" altLang="zh-CN" sz="4000" b="1" dirty="0">
                <a:solidFill>
                  <a:srgbClr val="C00000"/>
                </a:solidFill>
              </a:rPr>
              <a:t>2</a:t>
            </a:r>
            <a:r>
              <a:rPr lang="zh-CN" altLang="en-US" sz="4000" b="1" dirty="0">
                <a:solidFill>
                  <a:srgbClr val="C00000"/>
                </a:solidFill>
              </a:rPr>
              <a:t>．圆锥角公差</a:t>
            </a:r>
          </a:p>
        </p:txBody>
      </p:sp>
      <p:sp>
        <p:nvSpPr>
          <p:cNvPr id="19462" name="Rectangle 3"/>
          <p:cNvSpPr>
            <a:spLocks noGrp="1" noChangeArrowheads="1"/>
          </p:cNvSpPr>
          <p:nvPr>
            <p:ph type="body" idx="4294967295"/>
          </p:nvPr>
        </p:nvSpPr>
        <p:spPr>
          <a:xfrm>
            <a:off x="263043" y="1567684"/>
            <a:ext cx="11928957" cy="4114800"/>
          </a:xfrm>
        </p:spPr>
        <p:txBody>
          <a:bodyPr/>
          <a:lstStyle/>
          <a:p>
            <a:pPr eaLnBrk="1" hangingPunct="1">
              <a:lnSpc>
                <a:spcPct val="150000"/>
              </a:lnSpc>
              <a:buFont typeface="Wingdings" panose="05000000000000000000" pitchFamily="2" charset="2"/>
              <a:buNone/>
            </a:pPr>
            <a:r>
              <a:rPr lang="zh-CN" altLang="en-US" sz="2800" dirty="0"/>
              <a:t>    圆锥角公差</a:t>
            </a:r>
            <a:r>
              <a:rPr lang="en-US" altLang="zh-CN" sz="2800" i="1" dirty="0">
                <a:latin typeface="Times New Roman" panose="02020603050405020304" pitchFamily="18" charset="0"/>
              </a:rPr>
              <a:t>AT</a:t>
            </a:r>
            <a:r>
              <a:rPr lang="en-US" altLang="zh-CN" sz="2800" i="1" dirty="0"/>
              <a:t> </a:t>
            </a:r>
            <a:r>
              <a:rPr lang="zh-CN" altLang="en-US" sz="2800" dirty="0"/>
              <a:t>共分</a:t>
            </a:r>
            <a:r>
              <a:rPr lang="en-US" altLang="zh-CN" sz="2800" dirty="0">
                <a:latin typeface="Times New Roman" panose="02020603050405020304" pitchFamily="18" charset="0"/>
              </a:rPr>
              <a:t>12</a:t>
            </a:r>
            <a:r>
              <a:rPr lang="zh-CN" altLang="en-US" sz="2800" dirty="0"/>
              <a:t>个公差等级，它们分别用</a:t>
            </a:r>
            <a:r>
              <a:rPr lang="en-US" altLang="zh-CN" sz="2800" i="1" dirty="0" err="1">
                <a:latin typeface="Times New Roman" panose="02020603050405020304" pitchFamily="18" charset="0"/>
              </a:rPr>
              <a:t>AT</a:t>
            </a:r>
            <a:r>
              <a:rPr lang="en-US" altLang="zh-CN" sz="2800" dirty="0" err="1">
                <a:latin typeface="Times New Roman" panose="02020603050405020304" pitchFamily="18" charset="0"/>
              </a:rPr>
              <a:t>l</a:t>
            </a:r>
            <a:r>
              <a:rPr lang="zh-CN" altLang="en-US" sz="2800" dirty="0"/>
              <a:t>、</a:t>
            </a:r>
            <a:r>
              <a:rPr lang="en-US" altLang="zh-CN" sz="2800" i="1" dirty="0">
                <a:latin typeface="Times New Roman" panose="02020603050405020304" pitchFamily="18" charset="0"/>
              </a:rPr>
              <a:t>AT</a:t>
            </a:r>
            <a:r>
              <a:rPr lang="en-US" altLang="zh-CN" sz="2800" dirty="0">
                <a:latin typeface="Times New Roman" panose="02020603050405020304" pitchFamily="18" charset="0"/>
              </a:rPr>
              <a:t>2</a:t>
            </a:r>
            <a:r>
              <a:rPr lang="zh-CN" altLang="en-US" sz="2800" dirty="0"/>
              <a:t>、</a:t>
            </a:r>
            <a:r>
              <a:rPr lang="en-US" altLang="zh-CN" sz="2800" dirty="0">
                <a:latin typeface="Arial" panose="020B0604020202020204" pitchFamily="34" charset="0"/>
              </a:rPr>
              <a:t>…</a:t>
            </a:r>
            <a:r>
              <a:rPr lang="zh-CN" altLang="en-US" sz="2800" dirty="0"/>
              <a:t>、</a:t>
            </a:r>
            <a:r>
              <a:rPr lang="en-US" altLang="zh-CN" sz="2800" i="1" dirty="0">
                <a:latin typeface="Times New Roman" panose="02020603050405020304" pitchFamily="18" charset="0"/>
              </a:rPr>
              <a:t>AT</a:t>
            </a:r>
            <a:r>
              <a:rPr lang="en-US" altLang="zh-CN" sz="2800" dirty="0">
                <a:latin typeface="Times New Roman" panose="02020603050405020304" pitchFamily="18" charset="0"/>
              </a:rPr>
              <a:t>l2</a:t>
            </a:r>
            <a:r>
              <a:rPr lang="zh-CN" altLang="en-US" sz="2800" dirty="0"/>
              <a:t>表示，其中</a:t>
            </a:r>
            <a:r>
              <a:rPr lang="en-US" altLang="zh-CN" sz="2800" i="1" dirty="0" err="1">
                <a:latin typeface="Times New Roman" panose="02020603050405020304" pitchFamily="18" charset="0"/>
              </a:rPr>
              <a:t>AT</a:t>
            </a:r>
            <a:r>
              <a:rPr lang="en-US" altLang="zh-CN" sz="2800" dirty="0" err="1">
                <a:latin typeface="Times New Roman" panose="02020603050405020304" pitchFamily="18" charset="0"/>
              </a:rPr>
              <a:t>l</a:t>
            </a:r>
            <a:r>
              <a:rPr lang="zh-CN" altLang="en-US" sz="2800" dirty="0"/>
              <a:t>精度最高，等级依次降低，</a:t>
            </a:r>
            <a:r>
              <a:rPr lang="en-US" altLang="zh-CN" sz="2800" i="1" dirty="0">
                <a:latin typeface="Times New Roman" panose="02020603050405020304" pitchFamily="18" charset="0"/>
              </a:rPr>
              <a:t>AT</a:t>
            </a:r>
            <a:r>
              <a:rPr lang="en-US" altLang="zh-CN" sz="2800" dirty="0">
                <a:latin typeface="Times New Roman" panose="02020603050405020304" pitchFamily="18" charset="0"/>
              </a:rPr>
              <a:t>l2</a:t>
            </a:r>
            <a:r>
              <a:rPr lang="zh-CN" altLang="en-US" sz="2800" dirty="0"/>
              <a:t>精度最低。</a:t>
            </a:r>
            <a:r>
              <a:rPr lang="en-US" altLang="zh-CN" sz="2800" dirty="0">
                <a:latin typeface="Times New Roman" panose="02020603050405020304" pitchFamily="18" charset="0"/>
              </a:rPr>
              <a:t>GB/T11334—2005 </a:t>
            </a:r>
            <a:r>
              <a:rPr lang="en-US" altLang="zh-CN" sz="2800" dirty="0"/>
              <a:t>《</a:t>
            </a:r>
            <a:r>
              <a:rPr lang="zh-CN" altLang="en-US" sz="2800" dirty="0"/>
              <a:t>圆锥公差</a:t>
            </a:r>
            <a:r>
              <a:rPr lang="en-US" altLang="zh-CN" sz="2800" dirty="0"/>
              <a:t>》</a:t>
            </a:r>
            <a:r>
              <a:rPr lang="zh-CN" altLang="en-US" sz="2800" dirty="0"/>
              <a:t>规定了圆锥角公差的数值。</a:t>
            </a:r>
          </a:p>
        </p:txBody>
      </p:sp>
      <p:sp>
        <p:nvSpPr>
          <p:cNvPr id="5" name="Rectangle 3">
            <a:extLst>
              <a:ext uri="{FF2B5EF4-FFF2-40B4-BE49-F238E27FC236}">
                <a16:creationId xmlns:a16="http://schemas.microsoft.com/office/drawing/2014/main" id="{49ACFDF2-0E07-4D24-AC6A-5EB6F76F3FC5}"/>
              </a:ext>
            </a:extLst>
          </p:cNvPr>
          <p:cNvSpPr txBox="1">
            <a:spLocks noChangeArrowheads="1"/>
          </p:cNvSpPr>
          <p:nvPr/>
        </p:nvSpPr>
        <p:spPr>
          <a:xfrm>
            <a:off x="169381" y="3604834"/>
            <a:ext cx="11931734" cy="3397850"/>
          </a:xfrm>
          <a:prstGeom prst="rect">
            <a:avLst/>
          </a:prstGeom>
        </p:spPr>
        <p:txBody>
          <a:bodyPr vert="horz" lIns="91440" tIns="45720" rIns="91440" bIns="45720" rtlCol="0">
            <a:normAutofit lnSpcReduction="10000"/>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Font typeface="Arial" panose="020B0604020202020204" pitchFamily="34" charset="0"/>
              <a:buNone/>
            </a:pPr>
            <a:r>
              <a:rPr lang="en-US" altLang="zh-CN" sz="3200" b="1">
                <a:solidFill>
                  <a:srgbClr val="C00000"/>
                </a:solidFill>
              </a:rPr>
              <a:t>3</a:t>
            </a:r>
            <a:r>
              <a:rPr lang="zh-CN" altLang="en-US" sz="3200" b="1">
                <a:solidFill>
                  <a:srgbClr val="C00000"/>
                </a:solidFill>
              </a:rPr>
              <a:t>．圆锥的形状公差</a:t>
            </a:r>
          </a:p>
          <a:p>
            <a:pPr>
              <a:lnSpc>
                <a:spcPct val="150000"/>
              </a:lnSpc>
              <a:buFont typeface="Wingdings" panose="05000000000000000000" pitchFamily="2" charset="2"/>
              <a:buChar char="ü"/>
            </a:pPr>
            <a:r>
              <a:rPr lang="zh-CN" altLang="en-US" sz="2800"/>
              <a:t>圆锥的形状公差</a:t>
            </a:r>
            <a:r>
              <a:rPr lang="en-US" altLang="zh-CN" sz="2800" i="1">
                <a:latin typeface="Times New Roman" panose="02020603050405020304" pitchFamily="18" charset="0"/>
              </a:rPr>
              <a:t>T</a:t>
            </a:r>
            <a:r>
              <a:rPr lang="en-US" altLang="zh-CN" sz="2800" baseline="-25000">
                <a:latin typeface="Times New Roman" panose="02020603050405020304" pitchFamily="18" charset="0"/>
              </a:rPr>
              <a:t>F</a:t>
            </a:r>
            <a:r>
              <a:rPr lang="zh-CN" altLang="en-US" sz="2800"/>
              <a:t>推荐按</a:t>
            </a:r>
            <a:r>
              <a:rPr lang="en-US" altLang="zh-CN" sz="2800">
                <a:latin typeface="Times New Roman" panose="02020603050405020304" pitchFamily="18" charset="0"/>
              </a:rPr>
              <a:t>GB/T 1184—1996</a:t>
            </a:r>
            <a:r>
              <a:rPr lang="zh-CN" altLang="en-US" sz="2800"/>
              <a:t>中附录</a:t>
            </a:r>
            <a:r>
              <a:rPr lang="en-US" altLang="zh-CN" sz="2800">
                <a:latin typeface="Times New Roman" panose="02020603050405020304" pitchFamily="18" charset="0"/>
              </a:rPr>
              <a:t>B</a:t>
            </a:r>
            <a:r>
              <a:rPr lang="en-US" altLang="zh-CN" sz="2800">
                <a:latin typeface="Arial" panose="020B0604020202020204" pitchFamily="34" charset="0"/>
              </a:rPr>
              <a:t>“</a:t>
            </a:r>
            <a:r>
              <a:rPr lang="zh-CN" altLang="en-US" sz="2800"/>
              <a:t>图样上注出公差值的规定</a:t>
            </a:r>
            <a:r>
              <a:rPr lang="zh-CN" altLang="en-US" sz="2800">
                <a:latin typeface="Arial" panose="020B0604020202020204" pitchFamily="34" charset="0"/>
              </a:rPr>
              <a:t>”</a:t>
            </a:r>
            <a:r>
              <a:rPr lang="zh-CN" altLang="en-US" sz="2800"/>
              <a:t>选取，常用</a:t>
            </a:r>
            <a:r>
              <a:rPr lang="zh-CN" altLang="en-US" sz="2800" b="1">
                <a:solidFill>
                  <a:srgbClr val="C00000"/>
                </a:solidFill>
              </a:rPr>
              <a:t>素线直线度公差</a:t>
            </a:r>
            <a:r>
              <a:rPr lang="zh-CN" altLang="en-US" sz="2800"/>
              <a:t>和</a:t>
            </a:r>
            <a:r>
              <a:rPr lang="zh-CN" altLang="en-US" sz="2800" b="1">
                <a:solidFill>
                  <a:srgbClr val="C00000"/>
                </a:solidFill>
              </a:rPr>
              <a:t>横截面圆度公差</a:t>
            </a:r>
            <a:r>
              <a:rPr lang="zh-CN" altLang="en-US" sz="2800"/>
              <a:t>。</a:t>
            </a:r>
            <a:endParaRPr lang="en-US" altLang="zh-CN" sz="2800"/>
          </a:p>
          <a:p>
            <a:pPr>
              <a:lnSpc>
                <a:spcPct val="150000"/>
              </a:lnSpc>
              <a:buFont typeface="Wingdings" panose="05000000000000000000" pitchFamily="2" charset="2"/>
              <a:buChar char="ü"/>
            </a:pPr>
            <a:r>
              <a:rPr lang="zh-CN" altLang="en-US" sz="2800"/>
              <a:t>在图样上可以按需要对圆锥标注这两项形状公差或其中的某一项公差，或者标注</a:t>
            </a:r>
            <a:r>
              <a:rPr lang="zh-CN" altLang="en-US" sz="2800" b="1">
                <a:solidFill>
                  <a:srgbClr val="C00000"/>
                </a:solidFill>
              </a:rPr>
              <a:t>圆锥的面轮廓度公差</a:t>
            </a:r>
            <a:r>
              <a:rPr lang="zh-CN" altLang="en-US" sz="2800"/>
              <a:t>。</a:t>
            </a:r>
            <a:endParaRPr lang="zh-CN" altLang="en-US" sz="2800" dirty="0"/>
          </a:p>
        </p:txBody>
      </p:sp>
      <p:sp>
        <p:nvSpPr>
          <p:cNvPr id="6" name="Text Box 5">
            <a:extLst>
              <a:ext uri="{FF2B5EF4-FFF2-40B4-BE49-F238E27FC236}">
                <a16:creationId xmlns:a16="http://schemas.microsoft.com/office/drawing/2014/main" id="{A403D46C-1388-48EA-AAB2-FBB1FB67875D}"/>
              </a:ext>
            </a:extLst>
          </p:cNvPr>
          <p:cNvSpPr txBox="1">
            <a:spLocks noChangeArrowheads="1"/>
          </p:cNvSpPr>
          <p:nvPr/>
        </p:nvSpPr>
        <p:spPr bwMode="auto">
          <a:xfrm>
            <a:off x="921542" y="195475"/>
            <a:ext cx="10491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圆锥公差的给定及标注方法与圆锥直径公差带的选择</a:t>
            </a:r>
          </a:p>
        </p:txBody>
      </p:sp>
    </p:spTree>
    <p:extLst>
      <p:ext uri="{BB962C8B-B14F-4D97-AF65-F5344CB8AC3E}">
        <p14:creationId xmlns:p14="http://schemas.microsoft.com/office/powerpoint/2010/main" val="312746413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idx="4294967295"/>
          </p:nvPr>
        </p:nvSpPr>
        <p:spPr>
          <a:xfrm>
            <a:off x="89664" y="1102148"/>
            <a:ext cx="8620125" cy="914070"/>
          </a:xfrm>
        </p:spPr>
        <p:txBody>
          <a:bodyPr>
            <a:normAutofit/>
          </a:bodyPr>
          <a:lstStyle/>
          <a:p>
            <a:pPr algn="l" eaLnBrk="1" hangingPunct="1"/>
            <a:r>
              <a:rPr lang="zh-CN" altLang="en-US" sz="3200" b="1" dirty="0">
                <a:solidFill>
                  <a:srgbClr val="C00000"/>
                </a:solidFill>
                <a:latin typeface="+mn-lt"/>
                <a:ea typeface="+mn-ea"/>
                <a:cs typeface="+mn-cs"/>
              </a:rPr>
              <a:t>二、圆锥公差的给定及标注方法</a:t>
            </a:r>
          </a:p>
        </p:txBody>
      </p:sp>
      <p:sp>
        <p:nvSpPr>
          <p:cNvPr id="21510" name="Rectangle 3"/>
          <p:cNvSpPr>
            <a:spLocks noGrp="1" noChangeArrowheads="1"/>
          </p:cNvSpPr>
          <p:nvPr>
            <p:ph type="body" idx="4294967295"/>
          </p:nvPr>
        </p:nvSpPr>
        <p:spPr>
          <a:xfrm>
            <a:off x="111888" y="2180047"/>
            <a:ext cx="4579175" cy="4114800"/>
          </a:xfrm>
        </p:spPr>
        <p:txBody>
          <a:bodyPr>
            <a:normAutofit/>
          </a:bodyPr>
          <a:lstStyle/>
          <a:p>
            <a:pPr marL="0" eaLnBrk="1" hangingPunct="1">
              <a:buFont typeface="Wingdings" panose="05000000000000000000" pitchFamily="2" charset="2"/>
              <a:buNone/>
            </a:pPr>
            <a:r>
              <a:rPr lang="en-US" altLang="zh-CN" sz="3600" b="1" dirty="0">
                <a:solidFill>
                  <a:srgbClr val="C00000"/>
                </a:solidFill>
              </a:rPr>
              <a:t>⑴</a:t>
            </a:r>
            <a:r>
              <a:rPr lang="en-US" altLang="zh-CN" sz="3200" b="1" dirty="0">
                <a:solidFill>
                  <a:srgbClr val="C00000"/>
                </a:solidFill>
              </a:rPr>
              <a:t> </a:t>
            </a:r>
            <a:r>
              <a:rPr lang="zh-CN" altLang="en-US" sz="3200" b="1" dirty="0">
                <a:solidFill>
                  <a:srgbClr val="C00000"/>
                </a:solidFill>
              </a:rPr>
              <a:t>面轮廓度法</a:t>
            </a:r>
          </a:p>
          <a:p>
            <a:pPr marL="0" eaLnBrk="1" hangingPunct="1">
              <a:lnSpc>
                <a:spcPct val="150000"/>
              </a:lnSpc>
              <a:buFont typeface="Wingdings" panose="05000000000000000000" pitchFamily="2" charset="2"/>
              <a:buNone/>
            </a:pPr>
            <a:r>
              <a:rPr lang="zh-CN" altLang="en-US" sz="2800" dirty="0"/>
              <a:t> 面轮廓度法是指给出圆锥的理论正确圆锥角（或锥度</a:t>
            </a:r>
            <a:r>
              <a:rPr lang="en-US" altLang="zh-CN" sz="2800" i="1" dirty="0">
                <a:latin typeface="Times New Roman" panose="02020603050405020304" pitchFamily="18" charset="0"/>
              </a:rPr>
              <a:t>C</a:t>
            </a:r>
            <a:r>
              <a:rPr lang="en-US" altLang="zh-CN" sz="2800" i="1" dirty="0"/>
              <a:t> </a:t>
            </a:r>
            <a:r>
              <a:rPr lang="zh-CN" altLang="en-US" sz="2800" dirty="0"/>
              <a:t>）、理论正确圆锥直径（</a:t>
            </a:r>
            <a:r>
              <a:rPr lang="en-US" altLang="zh-CN" sz="2800" i="1" dirty="0">
                <a:latin typeface="Times New Roman" panose="02020603050405020304" pitchFamily="18" charset="0"/>
              </a:rPr>
              <a:t>D</a:t>
            </a:r>
            <a:r>
              <a:rPr lang="zh-CN" altLang="en-US" sz="2800" dirty="0"/>
              <a:t>或</a:t>
            </a:r>
            <a:r>
              <a:rPr lang="en-US" altLang="zh-CN" sz="2800" i="1" dirty="0">
                <a:latin typeface="Times New Roman" panose="02020603050405020304" pitchFamily="18" charset="0"/>
              </a:rPr>
              <a:t>d</a:t>
            </a:r>
            <a:r>
              <a:rPr lang="zh-CN" altLang="en-US" sz="2800" dirty="0"/>
              <a:t>）和圆锥长度</a:t>
            </a:r>
            <a:r>
              <a:rPr lang="en-US" altLang="zh-CN" sz="2800" i="1" dirty="0">
                <a:latin typeface="Times New Roman" panose="02020603050405020304" pitchFamily="18" charset="0"/>
              </a:rPr>
              <a:t>L</a:t>
            </a:r>
            <a:r>
              <a:rPr lang="zh-CN" altLang="en-US" sz="2800" dirty="0"/>
              <a:t>，</a:t>
            </a:r>
            <a:r>
              <a:rPr lang="zh-CN" altLang="en-US" sz="2800" b="1" dirty="0">
                <a:solidFill>
                  <a:srgbClr val="C00000"/>
                </a:solidFill>
              </a:rPr>
              <a:t>标注面轮廓度公差</a:t>
            </a:r>
            <a:r>
              <a:rPr lang="zh-CN" altLang="en-US" sz="2800" dirty="0"/>
              <a:t>。</a:t>
            </a:r>
          </a:p>
        </p:txBody>
      </p:sp>
      <p:pic>
        <p:nvPicPr>
          <p:cNvPr id="5" name="Picture 7" descr="E:\教材编写\第七版7\新建文件夹 chapter8\新建文件夹 chapter8\8-9.tif">
            <a:extLst>
              <a:ext uri="{FF2B5EF4-FFF2-40B4-BE49-F238E27FC236}">
                <a16:creationId xmlns:a16="http://schemas.microsoft.com/office/drawing/2014/main" id="{8642E84B-AA6A-4373-A941-52CB55A35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063" y="2596289"/>
            <a:ext cx="7500937"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72EA9288-24AB-4B67-B8B4-889E8555B72D}"/>
              </a:ext>
            </a:extLst>
          </p:cNvPr>
          <p:cNvSpPr txBox="1">
            <a:spLocks noChangeArrowheads="1"/>
          </p:cNvSpPr>
          <p:nvPr/>
        </p:nvSpPr>
        <p:spPr>
          <a:xfrm>
            <a:off x="6452672" y="6445299"/>
            <a:ext cx="3964543" cy="412701"/>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sz="2000" b="1" dirty="0"/>
              <a:t>面轮廓度法标注圆锥公差的示例</a:t>
            </a:r>
          </a:p>
        </p:txBody>
      </p:sp>
      <p:sp>
        <p:nvSpPr>
          <p:cNvPr id="8" name="Text Box 5">
            <a:extLst>
              <a:ext uri="{FF2B5EF4-FFF2-40B4-BE49-F238E27FC236}">
                <a16:creationId xmlns:a16="http://schemas.microsoft.com/office/drawing/2014/main" id="{2D0FBDC6-F558-40DF-9F20-F2DD7DD31BCD}"/>
              </a:ext>
            </a:extLst>
          </p:cNvPr>
          <p:cNvSpPr txBox="1">
            <a:spLocks noChangeArrowheads="1"/>
          </p:cNvSpPr>
          <p:nvPr/>
        </p:nvSpPr>
        <p:spPr bwMode="auto">
          <a:xfrm>
            <a:off x="921542" y="195475"/>
            <a:ext cx="10491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圆锥公差的给定及标注方法与圆锥直径公差带的选择</a:t>
            </a:r>
          </a:p>
        </p:txBody>
      </p:sp>
    </p:spTree>
    <p:extLst>
      <p:ext uri="{BB962C8B-B14F-4D97-AF65-F5344CB8AC3E}">
        <p14:creationId xmlns:p14="http://schemas.microsoft.com/office/powerpoint/2010/main" val="822485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idx="4294967295"/>
          </p:nvPr>
        </p:nvSpPr>
        <p:spPr>
          <a:xfrm>
            <a:off x="64293" y="992459"/>
            <a:ext cx="7793037" cy="799682"/>
          </a:xfrm>
        </p:spPr>
        <p:txBody>
          <a:bodyPr>
            <a:normAutofit/>
          </a:bodyPr>
          <a:lstStyle/>
          <a:p>
            <a:pPr algn="l" eaLnBrk="1" hangingPunct="1"/>
            <a:r>
              <a:rPr lang="en-US" altLang="zh-CN" sz="4000" b="1" dirty="0">
                <a:solidFill>
                  <a:srgbClr val="C00000"/>
                </a:solidFill>
                <a:latin typeface="+mn-lt"/>
                <a:ea typeface="+mn-ea"/>
                <a:cs typeface="+mn-cs"/>
              </a:rPr>
              <a:t>⑵ </a:t>
            </a:r>
            <a:r>
              <a:rPr lang="zh-CN" altLang="en-US" sz="3200" b="1" dirty="0">
                <a:solidFill>
                  <a:srgbClr val="C00000"/>
                </a:solidFill>
                <a:latin typeface="+mn-lt"/>
                <a:ea typeface="+mn-ea"/>
                <a:cs typeface="+mn-cs"/>
              </a:rPr>
              <a:t>基本锥度法</a:t>
            </a:r>
          </a:p>
        </p:txBody>
      </p:sp>
      <p:sp>
        <p:nvSpPr>
          <p:cNvPr id="23558" name="Rectangle 3"/>
          <p:cNvSpPr>
            <a:spLocks noGrp="1" noChangeArrowheads="1"/>
          </p:cNvSpPr>
          <p:nvPr>
            <p:ph type="body" idx="4294967295"/>
          </p:nvPr>
        </p:nvSpPr>
        <p:spPr>
          <a:xfrm>
            <a:off x="0" y="1792141"/>
            <a:ext cx="4409954" cy="5080000"/>
          </a:xfrm>
        </p:spPr>
        <p:txBody>
          <a:bodyPr>
            <a:normAutofit fontScale="92500" lnSpcReduction="20000"/>
          </a:bodyPr>
          <a:lstStyle/>
          <a:p>
            <a:pPr marL="144000" eaLnBrk="1" hangingPunct="1">
              <a:lnSpc>
                <a:spcPct val="150000"/>
              </a:lnSpc>
              <a:spcBef>
                <a:spcPts val="0"/>
              </a:spcBef>
              <a:buFont typeface="Wingdings" panose="05000000000000000000" pitchFamily="2" charset="2"/>
              <a:buChar char="ü"/>
            </a:pPr>
            <a:r>
              <a:rPr lang="zh-CN" altLang="en-US" sz="2800" dirty="0"/>
              <a:t> 基本锥度法是指给出圆锥的公称圆锥角和圆锥直径公差</a:t>
            </a:r>
            <a:r>
              <a:rPr lang="en-US" altLang="zh-CN" sz="2800" i="1" dirty="0">
                <a:latin typeface="Times New Roman" panose="02020603050405020304" pitchFamily="18" charset="0"/>
              </a:rPr>
              <a:t>T</a:t>
            </a:r>
            <a:r>
              <a:rPr lang="en-US" altLang="zh-CN" sz="2800" baseline="-25000" dirty="0">
                <a:latin typeface="Times New Roman" panose="02020603050405020304" pitchFamily="18" charset="0"/>
              </a:rPr>
              <a:t>D</a:t>
            </a:r>
            <a:r>
              <a:rPr lang="zh-CN" altLang="en-US" sz="2800" dirty="0"/>
              <a:t>。标注</a:t>
            </a:r>
            <a:r>
              <a:rPr lang="zh-CN" altLang="en-US" sz="2800" dirty="0">
                <a:solidFill>
                  <a:srgbClr val="C00000"/>
                </a:solidFill>
              </a:rPr>
              <a:t>公称圆锥直径（</a:t>
            </a:r>
            <a:r>
              <a:rPr lang="en-US" altLang="zh-CN" sz="2800" i="1" dirty="0">
                <a:solidFill>
                  <a:srgbClr val="C00000"/>
                </a:solidFill>
                <a:latin typeface="Times New Roman" panose="02020603050405020304" pitchFamily="18" charset="0"/>
              </a:rPr>
              <a:t>D</a:t>
            </a:r>
            <a:r>
              <a:rPr lang="zh-CN" altLang="en-US" sz="2800" dirty="0">
                <a:solidFill>
                  <a:srgbClr val="C00000"/>
                </a:solidFill>
              </a:rPr>
              <a:t>或</a:t>
            </a:r>
            <a:r>
              <a:rPr lang="en-US" altLang="zh-CN" sz="2800" i="1" dirty="0">
                <a:solidFill>
                  <a:srgbClr val="C00000"/>
                </a:solidFill>
                <a:latin typeface="Times New Roman" panose="02020603050405020304" pitchFamily="18" charset="0"/>
              </a:rPr>
              <a:t>d</a:t>
            </a:r>
            <a:r>
              <a:rPr lang="zh-CN" altLang="en-US" sz="2800" dirty="0">
                <a:solidFill>
                  <a:srgbClr val="C00000"/>
                </a:solidFill>
              </a:rPr>
              <a:t>）及其极限偏差</a:t>
            </a:r>
            <a:r>
              <a:rPr lang="zh-CN" altLang="en-US" sz="2800" dirty="0"/>
              <a:t>（按相对于该直径对称分布取值）。</a:t>
            </a:r>
          </a:p>
          <a:p>
            <a:pPr marL="144000" eaLnBrk="1" hangingPunct="1">
              <a:lnSpc>
                <a:spcPct val="150000"/>
              </a:lnSpc>
              <a:spcBef>
                <a:spcPts val="0"/>
              </a:spcBef>
              <a:buFont typeface="Wingdings" panose="05000000000000000000" pitchFamily="2" charset="2"/>
              <a:buChar char="ü"/>
            </a:pPr>
            <a:r>
              <a:rPr lang="zh-CN" altLang="en-US" sz="2800" dirty="0"/>
              <a:t>基本锥度法通常</a:t>
            </a:r>
            <a:r>
              <a:rPr lang="zh-CN" altLang="en-US" sz="2800" dirty="0">
                <a:solidFill>
                  <a:srgbClr val="C00000"/>
                </a:solidFill>
              </a:rPr>
              <a:t>适用于有配合要求的结构型内、外圆锥。</a:t>
            </a:r>
            <a:r>
              <a:rPr lang="zh-CN" altLang="en-US" sz="3600" b="1" dirty="0"/>
              <a:t> </a:t>
            </a:r>
          </a:p>
        </p:txBody>
      </p:sp>
      <p:pic>
        <p:nvPicPr>
          <p:cNvPr id="5" name="Picture 7" descr="E:\教材编写\第七版7\新建文件夹 chapter8\新建文件夹 chapter8\8-10.tif">
            <a:extLst>
              <a:ext uri="{FF2B5EF4-FFF2-40B4-BE49-F238E27FC236}">
                <a16:creationId xmlns:a16="http://schemas.microsoft.com/office/drawing/2014/main" id="{2941477C-6729-405E-A09B-8E804EB9E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954" y="2041074"/>
            <a:ext cx="7844203" cy="481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07EEF9AE-D631-40CE-9F4D-2E73490EED27}"/>
              </a:ext>
            </a:extLst>
          </p:cNvPr>
          <p:cNvSpPr txBox="1">
            <a:spLocks noChangeArrowheads="1"/>
          </p:cNvSpPr>
          <p:nvPr/>
        </p:nvSpPr>
        <p:spPr>
          <a:xfrm>
            <a:off x="6452672" y="6445299"/>
            <a:ext cx="3964543" cy="412701"/>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sz="2000" b="1" dirty="0"/>
              <a:t>基本锥度法标注圆锥公差的示例</a:t>
            </a:r>
          </a:p>
        </p:txBody>
      </p:sp>
      <p:sp>
        <p:nvSpPr>
          <p:cNvPr id="8" name="Text Box 5">
            <a:extLst>
              <a:ext uri="{FF2B5EF4-FFF2-40B4-BE49-F238E27FC236}">
                <a16:creationId xmlns:a16="http://schemas.microsoft.com/office/drawing/2014/main" id="{AEF9CD48-96C5-432C-BD1C-B1F4C7EDA7AC}"/>
              </a:ext>
            </a:extLst>
          </p:cNvPr>
          <p:cNvSpPr txBox="1">
            <a:spLocks noChangeArrowheads="1"/>
          </p:cNvSpPr>
          <p:nvPr/>
        </p:nvSpPr>
        <p:spPr bwMode="auto">
          <a:xfrm>
            <a:off x="921542" y="195475"/>
            <a:ext cx="10491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圆锥公差的给定及标注方法与圆锥直径公差带的选择</a:t>
            </a:r>
          </a:p>
        </p:txBody>
      </p:sp>
    </p:spTree>
    <p:extLst>
      <p:ext uri="{BB962C8B-B14F-4D97-AF65-F5344CB8AC3E}">
        <p14:creationId xmlns:p14="http://schemas.microsoft.com/office/powerpoint/2010/main" val="158726954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idx="4294967295"/>
          </p:nvPr>
        </p:nvSpPr>
        <p:spPr>
          <a:xfrm>
            <a:off x="277942" y="997691"/>
            <a:ext cx="7793037" cy="750506"/>
          </a:xfrm>
        </p:spPr>
        <p:txBody>
          <a:bodyPr/>
          <a:lstStyle/>
          <a:p>
            <a:pPr algn="l" eaLnBrk="1" hangingPunct="1"/>
            <a:r>
              <a:rPr lang="en-US" altLang="zh-CN" sz="3600" b="1" dirty="0">
                <a:solidFill>
                  <a:srgbClr val="C00000"/>
                </a:solidFill>
                <a:latin typeface="+mn-lt"/>
                <a:ea typeface="+mn-ea"/>
                <a:cs typeface="+mn-cs"/>
              </a:rPr>
              <a:t>⑶</a:t>
            </a:r>
            <a:r>
              <a:rPr lang="zh-CN" altLang="en-US" sz="3200" b="1" dirty="0">
                <a:solidFill>
                  <a:srgbClr val="C00000"/>
                </a:solidFill>
                <a:latin typeface="+mn-lt"/>
                <a:ea typeface="+mn-ea"/>
                <a:cs typeface="+mn-cs"/>
              </a:rPr>
              <a:t> 公差锥度法</a:t>
            </a:r>
          </a:p>
        </p:txBody>
      </p:sp>
      <p:sp>
        <p:nvSpPr>
          <p:cNvPr id="25606" name="Rectangle 3"/>
          <p:cNvSpPr>
            <a:spLocks noGrp="1" noChangeArrowheads="1"/>
          </p:cNvSpPr>
          <p:nvPr>
            <p:ph type="body" idx="4294967295"/>
          </p:nvPr>
        </p:nvSpPr>
        <p:spPr>
          <a:xfrm>
            <a:off x="-1" y="2179759"/>
            <a:ext cx="5578997" cy="4114800"/>
          </a:xfrm>
        </p:spPr>
        <p:txBody>
          <a:bodyPr>
            <a:normAutofit/>
          </a:bodyPr>
          <a:lstStyle/>
          <a:p>
            <a:pPr eaLnBrk="1" hangingPunct="1">
              <a:lnSpc>
                <a:spcPct val="150000"/>
              </a:lnSpc>
              <a:buFont typeface="Wingdings" panose="05000000000000000000" pitchFamily="2" charset="2"/>
              <a:buNone/>
            </a:pPr>
            <a:r>
              <a:rPr lang="zh-CN" altLang="en-US" sz="3600" b="1" dirty="0"/>
              <a:t>        </a:t>
            </a:r>
            <a:r>
              <a:rPr lang="zh-CN" altLang="en-US" sz="2800" dirty="0">
                <a:latin typeface="宋体" panose="02010600030101010101" pitchFamily="2" charset="-122"/>
              </a:rPr>
              <a:t>公差锥度法是指同时给出圆锥直径（最大或最小圆锥直径）极限偏差和圆锥角极限偏差，并</a:t>
            </a:r>
            <a:r>
              <a:rPr lang="zh-CN" altLang="en-US" sz="2800" dirty="0">
                <a:solidFill>
                  <a:srgbClr val="C00000"/>
                </a:solidFill>
                <a:latin typeface="宋体" panose="02010600030101010101" pitchFamily="2" charset="-122"/>
              </a:rPr>
              <a:t>标注圆锥长度</a:t>
            </a:r>
            <a:r>
              <a:rPr lang="zh-CN" altLang="en-US" sz="2800" dirty="0">
                <a:latin typeface="宋体" panose="02010600030101010101" pitchFamily="2" charset="-122"/>
              </a:rPr>
              <a:t>，它们各自独立，分别满足各自的要求</a:t>
            </a:r>
            <a:r>
              <a:rPr lang="en-US" altLang="zh-CN" sz="2800" dirty="0">
                <a:latin typeface="宋体" panose="02010600030101010101" pitchFamily="2" charset="-122"/>
              </a:rPr>
              <a:t>,</a:t>
            </a:r>
            <a:r>
              <a:rPr lang="zh-CN" altLang="en-US" sz="2800" dirty="0">
                <a:latin typeface="宋体" panose="02010600030101010101" pitchFamily="2" charset="-122"/>
              </a:rPr>
              <a:t>可以</a:t>
            </a:r>
            <a:r>
              <a:rPr lang="zh-CN" altLang="en-US" sz="2800" dirty="0">
                <a:solidFill>
                  <a:srgbClr val="C00000"/>
                </a:solidFill>
                <a:latin typeface="宋体" panose="02010600030101010101" pitchFamily="2" charset="-122"/>
              </a:rPr>
              <a:t>按独立原则解释</a:t>
            </a:r>
            <a:r>
              <a:rPr lang="zh-CN" altLang="en-US" sz="2800" dirty="0">
                <a:latin typeface="宋体" panose="02010600030101010101" pitchFamily="2" charset="-122"/>
              </a:rPr>
              <a:t>。</a:t>
            </a:r>
          </a:p>
        </p:txBody>
      </p:sp>
      <p:pic>
        <p:nvPicPr>
          <p:cNvPr id="5" name="Picture 7" descr="08-11">
            <a:extLst>
              <a:ext uri="{FF2B5EF4-FFF2-40B4-BE49-F238E27FC236}">
                <a16:creationId xmlns:a16="http://schemas.microsoft.com/office/drawing/2014/main" id="{D6AB04A2-5CDA-47CF-82F0-2D91E2C9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825" y="1372944"/>
            <a:ext cx="49022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D82DFEB8-EE0B-44EB-8CB6-A4A02013E0A0}"/>
              </a:ext>
            </a:extLst>
          </p:cNvPr>
          <p:cNvSpPr txBox="1">
            <a:spLocks noChangeArrowheads="1"/>
          </p:cNvSpPr>
          <p:nvPr/>
        </p:nvSpPr>
        <p:spPr>
          <a:xfrm>
            <a:off x="6815653" y="6445299"/>
            <a:ext cx="3964543" cy="412701"/>
          </a:xfrm>
          <a:prstGeom prst="rect">
            <a:avLst/>
          </a:prstGeom>
        </p:spPr>
        <p:txBody>
          <a:bodyPr vert="horz" lIns="91440" tIns="45720" rIns="91440" bIns="45720" rtlCol="0" anchor="ctr">
            <a:norm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sz="2000" b="1" dirty="0"/>
              <a:t>公差锥度法标注圆锥公差的示例</a:t>
            </a:r>
          </a:p>
        </p:txBody>
      </p:sp>
      <p:sp>
        <p:nvSpPr>
          <p:cNvPr id="8" name="Text Box 5">
            <a:extLst>
              <a:ext uri="{FF2B5EF4-FFF2-40B4-BE49-F238E27FC236}">
                <a16:creationId xmlns:a16="http://schemas.microsoft.com/office/drawing/2014/main" id="{B25A955D-E0CE-4A0A-8F98-6F2BE3F880A8}"/>
              </a:ext>
            </a:extLst>
          </p:cNvPr>
          <p:cNvSpPr txBox="1">
            <a:spLocks noChangeArrowheads="1"/>
          </p:cNvSpPr>
          <p:nvPr/>
        </p:nvSpPr>
        <p:spPr bwMode="auto">
          <a:xfrm>
            <a:off x="921542" y="195475"/>
            <a:ext cx="10491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圆锥公差的给定及标注方法与圆锥直径公差带的选择</a:t>
            </a:r>
          </a:p>
        </p:txBody>
      </p:sp>
    </p:spTree>
    <p:extLst>
      <p:ext uri="{BB962C8B-B14F-4D97-AF65-F5344CB8AC3E}">
        <p14:creationId xmlns:p14="http://schemas.microsoft.com/office/powerpoint/2010/main" val="41368802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idx="4294967295"/>
          </p:nvPr>
        </p:nvSpPr>
        <p:spPr>
          <a:xfrm>
            <a:off x="0" y="915787"/>
            <a:ext cx="8964612" cy="1462088"/>
          </a:xfrm>
        </p:spPr>
        <p:txBody>
          <a:bodyPr/>
          <a:lstStyle/>
          <a:p>
            <a:pPr algn="l" eaLnBrk="1" hangingPunct="1"/>
            <a:r>
              <a:rPr lang="zh-CN" altLang="en-US" sz="3600" dirty="0">
                <a:solidFill>
                  <a:srgbClr val="C00000"/>
                </a:solidFill>
              </a:rPr>
              <a:t>三、圆锥直径公差带</a:t>
            </a:r>
            <a:r>
              <a:rPr lang="en-US" altLang="zh-CN" sz="3600" dirty="0">
                <a:solidFill>
                  <a:srgbClr val="C00000"/>
                </a:solidFill>
              </a:rPr>
              <a:t>(</a:t>
            </a:r>
            <a:r>
              <a:rPr lang="zh-CN" altLang="en-US" sz="3600" dirty="0">
                <a:solidFill>
                  <a:srgbClr val="C00000"/>
                </a:solidFill>
              </a:rPr>
              <a:t>公差区</a:t>
            </a:r>
            <a:r>
              <a:rPr lang="en-US" altLang="zh-CN" sz="3600" dirty="0">
                <a:solidFill>
                  <a:srgbClr val="C00000"/>
                </a:solidFill>
              </a:rPr>
              <a:t>)</a:t>
            </a:r>
            <a:r>
              <a:rPr lang="zh-CN" altLang="en-US" sz="3600" dirty="0">
                <a:solidFill>
                  <a:srgbClr val="C00000"/>
                </a:solidFill>
              </a:rPr>
              <a:t>的选择</a:t>
            </a:r>
            <a:br>
              <a:rPr lang="zh-CN" altLang="en-US" sz="3600" dirty="0">
                <a:solidFill>
                  <a:srgbClr val="C00000"/>
                </a:solidFill>
              </a:rPr>
            </a:br>
            <a:endParaRPr lang="zh-CN" altLang="en-US" sz="3600" dirty="0">
              <a:solidFill>
                <a:srgbClr val="C00000"/>
              </a:solidFill>
            </a:endParaRPr>
          </a:p>
        </p:txBody>
      </p:sp>
      <p:sp>
        <p:nvSpPr>
          <p:cNvPr id="27654" name="Rectangle 3"/>
          <p:cNvSpPr>
            <a:spLocks noGrp="1" noChangeArrowheads="1"/>
          </p:cNvSpPr>
          <p:nvPr>
            <p:ph type="body" idx="4294967295"/>
          </p:nvPr>
        </p:nvSpPr>
        <p:spPr>
          <a:xfrm>
            <a:off x="644082" y="2064594"/>
            <a:ext cx="10571785" cy="4287838"/>
          </a:xfrm>
        </p:spPr>
        <p:txBody>
          <a:bodyPr>
            <a:normAutofit fontScale="92500" lnSpcReduction="10000"/>
          </a:bodyPr>
          <a:lstStyle/>
          <a:p>
            <a:pPr eaLnBrk="1" hangingPunct="1">
              <a:lnSpc>
                <a:spcPct val="150000"/>
              </a:lnSpc>
              <a:buFont typeface="Wingdings" panose="05000000000000000000" pitchFamily="2" charset="2"/>
              <a:buNone/>
            </a:pPr>
            <a:r>
              <a:rPr lang="en-US" altLang="zh-CN" sz="2800" b="1" dirty="0">
                <a:solidFill>
                  <a:srgbClr val="C00000"/>
                </a:solidFill>
                <a:latin typeface="+mj-lt"/>
                <a:ea typeface="+mj-ea"/>
                <a:cs typeface="+mj-cs"/>
              </a:rPr>
              <a:t>1</a:t>
            </a:r>
            <a:r>
              <a:rPr lang="zh-CN" altLang="en-US" sz="2800" b="1" dirty="0">
                <a:solidFill>
                  <a:srgbClr val="C00000"/>
                </a:solidFill>
                <a:latin typeface="+mj-lt"/>
                <a:ea typeface="+mj-ea"/>
                <a:cs typeface="+mj-cs"/>
              </a:rPr>
              <a:t>．结构型圆锥配合的内、外圆锥直径公差带的选择</a:t>
            </a:r>
          </a:p>
          <a:p>
            <a:pPr eaLnBrk="1" hangingPunct="1">
              <a:lnSpc>
                <a:spcPct val="150000"/>
              </a:lnSpc>
            </a:pPr>
            <a:r>
              <a:rPr lang="zh-CN" altLang="en-US" sz="2800" dirty="0"/>
              <a:t>结构型圆锥配合也分基孔制配合和基轴制配合。</a:t>
            </a:r>
          </a:p>
          <a:p>
            <a:pPr eaLnBrk="1" hangingPunct="1">
              <a:lnSpc>
                <a:spcPct val="150000"/>
              </a:lnSpc>
              <a:buFont typeface="Wingdings" panose="05000000000000000000" pitchFamily="2" charset="2"/>
              <a:buNone/>
            </a:pPr>
            <a:r>
              <a:rPr lang="en-US" altLang="zh-CN" sz="2800" dirty="0"/>
              <a:t>               </a:t>
            </a:r>
            <a:r>
              <a:rPr lang="en-US" altLang="zh-CN" sz="2800" dirty="0">
                <a:latin typeface="Times New Roman" panose="02020603050405020304" pitchFamily="18" charset="0"/>
              </a:rPr>
              <a:t>——</a:t>
            </a:r>
            <a:r>
              <a:rPr lang="zh-CN" altLang="en-US" sz="2800" dirty="0">
                <a:solidFill>
                  <a:schemeClr val="hlink"/>
                </a:solidFill>
              </a:rPr>
              <a:t>优先选用基孔制配合</a:t>
            </a:r>
            <a:r>
              <a:rPr lang="zh-CN" altLang="en-US" sz="2800" dirty="0"/>
              <a:t> </a:t>
            </a:r>
          </a:p>
          <a:p>
            <a:pPr eaLnBrk="1" hangingPunct="1">
              <a:lnSpc>
                <a:spcPct val="150000"/>
              </a:lnSpc>
            </a:pPr>
            <a:r>
              <a:rPr lang="zh-CN" altLang="en-US" sz="2800" dirty="0"/>
              <a:t>结构型圆锥配合的配合性质由相互结合的内、外圆锥直径公差带之间的关系决定。</a:t>
            </a:r>
          </a:p>
          <a:p>
            <a:pPr eaLnBrk="1" hangingPunct="1">
              <a:lnSpc>
                <a:spcPct val="150000"/>
              </a:lnSpc>
              <a:buFont typeface="Wingdings" panose="05000000000000000000" pitchFamily="2" charset="2"/>
              <a:buNone/>
            </a:pPr>
            <a:r>
              <a:rPr lang="en-US" altLang="zh-CN" sz="2800" dirty="0">
                <a:latin typeface="Times New Roman" panose="02020603050405020304" pitchFamily="18" charset="0"/>
              </a:rPr>
              <a:t>                  ——</a:t>
            </a:r>
            <a:r>
              <a:rPr lang="zh-CN" altLang="en-US" sz="2800" dirty="0"/>
              <a:t>可以是间隙配合、过渡配合或过盈配合</a:t>
            </a:r>
            <a:r>
              <a:rPr lang="zh-CN" altLang="en-US" dirty="0"/>
              <a:t> </a:t>
            </a:r>
            <a:endParaRPr lang="zh-CN" altLang="en-US" b="1" dirty="0"/>
          </a:p>
          <a:p>
            <a:pPr eaLnBrk="1" hangingPunct="1">
              <a:lnSpc>
                <a:spcPct val="150000"/>
              </a:lnSpc>
            </a:pPr>
            <a:endParaRPr lang="en-US" altLang="zh-CN" b="1" dirty="0"/>
          </a:p>
        </p:txBody>
      </p:sp>
      <p:sp>
        <p:nvSpPr>
          <p:cNvPr id="5" name="Text Box 5">
            <a:extLst>
              <a:ext uri="{FF2B5EF4-FFF2-40B4-BE49-F238E27FC236}">
                <a16:creationId xmlns:a16="http://schemas.microsoft.com/office/drawing/2014/main" id="{4487A49D-2CC9-4ADD-B5A8-45740FBA5BFB}"/>
              </a:ext>
            </a:extLst>
          </p:cNvPr>
          <p:cNvSpPr txBox="1">
            <a:spLocks noChangeArrowheads="1"/>
          </p:cNvSpPr>
          <p:nvPr/>
        </p:nvSpPr>
        <p:spPr bwMode="auto">
          <a:xfrm>
            <a:off x="921542" y="195475"/>
            <a:ext cx="10491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圆锥公差的给定及标注方法与圆锥直径公差带的选择</a:t>
            </a:r>
          </a:p>
        </p:txBody>
      </p:sp>
    </p:spTree>
    <p:extLst>
      <p:ext uri="{BB962C8B-B14F-4D97-AF65-F5344CB8AC3E}">
        <p14:creationId xmlns:p14="http://schemas.microsoft.com/office/powerpoint/2010/main" val="327908041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idx="4294967295"/>
          </p:nvPr>
        </p:nvSpPr>
        <p:spPr>
          <a:xfrm>
            <a:off x="122549" y="1083557"/>
            <a:ext cx="8642350" cy="582613"/>
          </a:xfrm>
        </p:spPr>
        <p:txBody>
          <a:bodyPr/>
          <a:lstStyle/>
          <a:p>
            <a:pPr eaLnBrk="1" hangingPunct="1"/>
            <a:r>
              <a:rPr lang="en-US" altLang="zh-CN" sz="2800" b="1" dirty="0">
                <a:solidFill>
                  <a:srgbClr val="C00000"/>
                </a:solidFill>
              </a:rPr>
              <a:t>2</a:t>
            </a:r>
            <a:r>
              <a:rPr lang="zh-CN" altLang="en-US" sz="2800" b="1" dirty="0">
                <a:solidFill>
                  <a:srgbClr val="C00000"/>
                </a:solidFill>
              </a:rPr>
              <a:t>．位移型圆锥配合的内、外圆锥直径公差带的选择</a:t>
            </a:r>
          </a:p>
        </p:txBody>
      </p:sp>
      <p:sp>
        <p:nvSpPr>
          <p:cNvPr id="28678" name="Rectangle 3"/>
          <p:cNvSpPr>
            <a:spLocks noGrp="1" noChangeArrowheads="1"/>
          </p:cNvSpPr>
          <p:nvPr>
            <p:ph type="body" idx="4294967295"/>
          </p:nvPr>
        </p:nvSpPr>
        <p:spPr>
          <a:xfrm>
            <a:off x="393620" y="2286602"/>
            <a:ext cx="11597752" cy="4840287"/>
          </a:xfrm>
        </p:spPr>
        <p:txBody>
          <a:bodyPr/>
          <a:lstStyle/>
          <a:p>
            <a:pPr eaLnBrk="1" hangingPunct="1">
              <a:lnSpc>
                <a:spcPct val="150000"/>
              </a:lnSpc>
              <a:buFont typeface="Wingdings" panose="05000000000000000000" pitchFamily="2" charset="2"/>
              <a:buChar char="ü"/>
            </a:pPr>
            <a:r>
              <a:rPr lang="zh-CN" altLang="en-US" sz="2800" dirty="0"/>
              <a:t>位移型圆锥配合的内、外圆锥直径公差带的基本偏差采用</a:t>
            </a:r>
            <a:r>
              <a:rPr lang="en-US" altLang="zh-CN" sz="2800" dirty="0">
                <a:latin typeface="Times New Roman" panose="02020603050405020304" pitchFamily="18" charset="0"/>
              </a:rPr>
              <a:t>H/h</a:t>
            </a:r>
            <a:r>
              <a:rPr lang="zh-CN" altLang="en-US" sz="2800" dirty="0"/>
              <a:t>或</a:t>
            </a:r>
            <a:r>
              <a:rPr lang="en-US" altLang="zh-CN" sz="2800" dirty="0"/>
              <a:t>JS/</a:t>
            </a:r>
            <a:r>
              <a:rPr lang="en-US" altLang="zh-CN" sz="2800" dirty="0" err="1"/>
              <a:t>js</a:t>
            </a:r>
            <a:r>
              <a:rPr lang="en-US" altLang="zh-CN" sz="2800" i="1" dirty="0"/>
              <a:t> </a:t>
            </a:r>
            <a:r>
              <a:rPr lang="zh-CN" altLang="en-US" sz="2800" dirty="0"/>
              <a:t>。</a:t>
            </a:r>
            <a:endParaRPr lang="en-US" altLang="zh-CN" sz="2800" dirty="0"/>
          </a:p>
          <a:p>
            <a:pPr eaLnBrk="1" hangingPunct="1">
              <a:lnSpc>
                <a:spcPct val="150000"/>
              </a:lnSpc>
              <a:buFont typeface="Wingdings" panose="05000000000000000000" pitchFamily="2" charset="2"/>
              <a:buChar char="ü"/>
            </a:pPr>
            <a:r>
              <a:rPr lang="zh-CN" altLang="en-US" sz="2800" dirty="0"/>
              <a:t>轴向位移的极限值按</a:t>
            </a:r>
            <a:r>
              <a:rPr lang="en-US" altLang="zh-CN" sz="2800" dirty="0">
                <a:latin typeface="Times New Roman" panose="02020603050405020304" pitchFamily="18" charset="0"/>
              </a:rPr>
              <a:t>GB/T</a:t>
            </a:r>
            <a:r>
              <a:rPr lang="en-US" altLang="zh-CN" sz="2800" dirty="0"/>
              <a:t> </a:t>
            </a:r>
            <a:r>
              <a:rPr lang="en-US" altLang="zh-CN" sz="2800" dirty="0">
                <a:latin typeface="Times New Roman" panose="02020603050405020304" pitchFamily="18" charset="0"/>
              </a:rPr>
              <a:t>1801</a:t>
            </a:r>
            <a:r>
              <a:rPr lang="zh-CN" altLang="en-US" sz="2800" dirty="0">
                <a:latin typeface="Times New Roman" panose="02020603050405020304" pitchFamily="18" charset="0"/>
              </a:rPr>
              <a:t>－</a:t>
            </a:r>
            <a:r>
              <a:rPr lang="en-US" altLang="zh-CN" sz="2800" dirty="0">
                <a:latin typeface="Times New Roman" panose="02020603050405020304" pitchFamily="18" charset="0"/>
              </a:rPr>
              <a:t>2009</a:t>
            </a:r>
            <a:r>
              <a:rPr lang="zh-CN" altLang="en-US" sz="2800" dirty="0"/>
              <a:t>规定的极限间隙或极限过盈来计算。</a:t>
            </a:r>
          </a:p>
        </p:txBody>
      </p:sp>
      <p:sp>
        <p:nvSpPr>
          <p:cNvPr id="5" name="Text Box 5">
            <a:extLst>
              <a:ext uri="{FF2B5EF4-FFF2-40B4-BE49-F238E27FC236}">
                <a16:creationId xmlns:a16="http://schemas.microsoft.com/office/drawing/2014/main" id="{992302C3-BCD1-4BEA-8ADC-FE3502059919}"/>
              </a:ext>
            </a:extLst>
          </p:cNvPr>
          <p:cNvSpPr txBox="1">
            <a:spLocks noChangeArrowheads="1"/>
          </p:cNvSpPr>
          <p:nvPr/>
        </p:nvSpPr>
        <p:spPr bwMode="auto">
          <a:xfrm>
            <a:off x="921542" y="195475"/>
            <a:ext cx="10491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圆锥公差的给定及标注方法与圆锥直径公差带的选择</a:t>
            </a:r>
          </a:p>
        </p:txBody>
      </p:sp>
    </p:spTree>
    <p:extLst>
      <p:ext uri="{BB962C8B-B14F-4D97-AF65-F5344CB8AC3E}">
        <p14:creationId xmlns:p14="http://schemas.microsoft.com/office/powerpoint/2010/main" val="377215831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3"/>
          <p:cNvSpPr>
            <a:spLocks noGrp="1" noChangeArrowheads="1"/>
          </p:cNvSpPr>
          <p:nvPr>
            <p:ph type="body" idx="4294967295"/>
          </p:nvPr>
        </p:nvSpPr>
        <p:spPr>
          <a:xfrm>
            <a:off x="262358" y="1023144"/>
            <a:ext cx="11462795" cy="4114800"/>
          </a:xfrm>
        </p:spPr>
        <p:txBody>
          <a:bodyPr/>
          <a:lstStyle/>
          <a:p>
            <a:pPr eaLnBrk="1" hangingPunct="1">
              <a:lnSpc>
                <a:spcPct val="150000"/>
              </a:lnSpc>
              <a:buFont typeface="Wingdings" panose="05000000000000000000" pitchFamily="2" charset="2"/>
              <a:buNone/>
            </a:pPr>
            <a:r>
              <a:rPr lang="zh-CN" altLang="en-US" sz="3200" b="1" dirty="0">
                <a:solidFill>
                  <a:srgbClr val="C00000"/>
                </a:solidFill>
              </a:rPr>
              <a:t>一、直接测量圆锥角</a:t>
            </a:r>
          </a:p>
          <a:p>
            <a:pPr eaLnBrk="1" hangingPunct="1">
              <a:lnSpc>
                <a:spcPct val="150000"/>
              </a:lnSpc>
              <a:buFont typeface="Wingdings" panose="05000000000000000000" pitchFamily="2" charset="2"/>
              <a:buNone/>
            </a:pPr>
            <a:r>
              <a:rPr lang="zh-CN" altLang="en-US" sz="2800" dirty="0"/>
              <a:t>       万能角度尺、光学测角仪等计量器具测量实际圆 锥角的数值。</a:t>
            </a:r>
          </a:p>
          <a:p>
            <a:pPr eaLnBrk="1" hangingPunct="1"/>
            <a:endParaRPr lang="en-US" altLang="zh-CN" dirty="0"/>
          </a:p>
        </p:txBody>
      </p:sp>
      <p:pic>
        <p:nvPicPr>
          <p:cNvPr id="29703" name="Picture 4" descr="wnjd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040" y="2869011"/>
            <a:ext cx="5099121" cy="381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5" descr="wnjd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269" y="2869011"/>
            <a:ext cx="3762095" cy="379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94C15629-E5FB-4A1A-81FA-B305EBF4EA86}"/>
              </a:ext>
            </a:extLst>
          </p:cNvPr>
          <p:cNvSpPr txBox="1">
            <a:spLocks noChangeArrowheads="1"/>
          </p:cNvSpPr>
          <p:nvPr/>
        </p:nvSpPr>
        <p:spPr bwMode="auto">
          <a:xfrm>
            <a:off x="921542" y="195475"/>
            <a:ext cx="10491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圆锥角的检测</a:t>
            </a:r>
          </a:p>
        </p:txBody>
      </p:sp>
    </p:spTree>
    <p:extLst>
      <p:ext uri="{BB962C8B-B14F-4D97-AF65-F5344CB8AC3E}">
        <p14:creationId xmlns:p14="http://schemas.microsoft.com/office/powerpoint/2010/main" val="303622382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idx="4294967295"/>
          </p:nvPr>
        </p:nvSpPr>
        <p:spPr>
          <a:xfrm>
            <a:off x="354957" y="1076020"/>
            <a:ext cx="8642350" cy="582613"/>
          </a:xfrm>
        </p:spPr>
        <p:txBody>
          <a:bodyPr>
            <a:normAutofit fontScale="90000"/>
          </a:bodyPr>
          <a:lstStyle/>
          <a:p>
            <a:pPr algn="l" eaLnBrk="1" hangingPunct="1"/>
            <a:r>
              <a:rPr lang="zh-CN" altLang="en-US" sz="3600" b="1" dirty="0">
                <a:solidFill>
                  <a:srgbClr val="C00000"/>
                </a:solidFill>
              </a:rPr>
              <a:t>二、用量规检验圆锥角偏差</a:t>
            </a:r>
          </a:p>
        </p:txBody>
      </p:sp>
      <p:sp>
        <p:nvSpPr>
          <p:cNvPr id="30726" name="Rectangle 3"/>
          <p:cNvSpPr>
            <a:spLocks noGrp="1" noChangeArrowheads="1"/>
          </p:cNvSpPr>
          <p:nvPr>
            <p:ph type="body" idx="4294967295"/>
          </p:nvPr>
        </p:nvSpPr>
        <p:spPr>
          <a:xfrm>
            <a:off x="354957" y="1844093"/>
            <a:ext cx="10479088" cy="4114800"/>
          </a:xfrm>
        </p:spPr>
        <p:txBody>
          <a:bodyPr/>
          <a:lstStyle/>
          <a:p>
            <a:pPr eaLnBrk="1" hangingPunct="1">
              <a:buFont typeface="Wingdings" panose="05000000000000000000" pitchFamily="2" charset="2"/>
              <a:buNone/>
            </a:pPr>
            <a:r>
              <a:rPr lang="zh-CN" altLang="en-US" sz="2800" dirty="0"/>
              <a:t>内、外圆锥的圆锥角实际偏差可分别用圆锥量规检验。</a:t>
            </a:r>
            <a:r>
              <a:rPr lang="zh-CN" altLang="en-US" dirty="0"/>
              <a:t> </a:t>
            </a:r>
          </a:p>
        </p:txBody>
      </p:sp>
      <p:pic>
        <p:nvPicPr>
          <p:cNvPr id="30727" name="Picture 7" descr="E:\教材编写\第七版7\新建文件夹 chapter8\新建文件夹 chapter8\8-1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1227" y="2751104"/>
            <a:ext cx="8789546" cy="387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87215435-84C1-4ED5-89D1-088C582EDDD3}"/>
              </a:ext>
            </a:extLst>
          </p:cNvPr>
          <p:cNvSpPr txBox="1">
            <a:spLocks noChangeArrowheads="1"/>
          </p:cNvSpPr>
          <p:nvPr/>
        </p:nvSpPr>
        <p:spPr bwMode="auto">
          <a:xfrm>
            <a:off x="921542" y="195475"/>
            <a:ext cx="37199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圆锥角的检测</a:t>
            </a:r>
          </a:p>
        </p:txBody>
      </p:sp>
    </p:spTree>
    <p:extLst>
      <p:ext uri="{BB962C8B-B14F-4D97-AF65-F5344CB8AC3E}">
        <p14:creationId xmlns:p14="http://schemas.microsoft.com/office/powerpoint/2010/main" val="17596124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idx="4294967295"/>
          </p:nvPr>
        </p:nvSpPr>
        <p:spPr>
          <a:xfrm>
            <a:off x="276125" y="1081455"/>
            <a:ext cx="8642350" cy="582613"/>
          </a:xfrm>
        </p:spPr>
        <p:txBody>
          <a:bodyPr>
            <a:normAutofit/>
          </a:bodyPr>
          <a:lstStyle/>
          <a:p>
            <a:pPr algn="l" eaLnBrk="1" hangingPunct="1"/>
            <a:r>
              <a:rPr lang="zh-CN" altLang="en-US" sz="3200" b="1" dirty="0">
                <a:solidFill>
                  <a:srgbClr val="C00000"/>
                </a:solidFill>
                <a:latin typeface="+mn-lt"/>
                <a:ea typeface="+mn-ea"/>
                <a:cs typeface="+mn-cs"/>
              </a:rPr>
              <a:t>三、间接测量圆锥角</a:t>
            </a:r>
          </a:p>
        </p:txBody>
      </p:sp>
      <p:sp>
        <p:nvSpPr>
          <p:cNvPr id="31750" name="Rectangle 3"/>
          <p:cNvSpPr>
            <a:spLocks noGrp="1" noChangeArrowheads="1"/>
          </p:cNvSpPr>
          <p:nvPr>
            <p:ph type="body" idx="4294967295"/>
          </p:nvPr>
        </p:nvSpPr>
        <p:spPr>
          <a:xfrm>
            <a:off x="553192" y="2127245"/>
            <a:ext cx="4321175" cy="4114800"/>
          </a:xfrm>
        </p:spPr>
        <p:txBody>
          <a:bodyPr/>
          <a:lstStyle/>
          <a:p>
            <a:pPr marL="0" indent="457200" eaLnBrk="1" hangingPunct="1">
              <a:lnSpc>
                <a:spcPct val="150000"/>
              </a:lnSpc>
              <a:buFont typeface="Wingdings" panose="05000000000000000000" pitchFamily="2" charset="2"/>
              <a:buNone/>
            </a:pPr>
            <a:r>
              <a:rPr lang="zh-CN" altLang="en-US" sz="2800" dirty="0"/>
              <a:t>间接测量圆锥角是指测量与被测圆锥角有一定函数关系的若干线性尺寸，然后计算出被测圆锥角的实际值。</a:t>
            </a:r>
          </a:p>
        </p:txBody>
      </p:sp>
      <p:pic>
        <p:nvPicPr>
          <p:cNvPr id="31751" name="Picture 4" descr="E:\教材编写\第七版7\新建文件夹 chapter8\新建文件夹 chapter8\8-1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917" y="1664068"/>
            <a:ext cx="5206457" cy="473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4550C402-D149-4E01-8AA8-75D9BA47D7EF}"/>
              </a:ext>
            </a:extLst>
          </p:cNvPr>
          <p:cNvSpPr txBox="1">
            <a:spLocks noChangeArrowheads="1"/>
          </p:cNvSpPr>
          <p:nvPr/>
        </p:nvSpPr>
        <p:spPr bwMode="auto">
          <a:xfrm>
            <a:off x="921542" y="195475"/>
            <a:ext cx="36504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圆锥角的检测</a:t>
            </a:r>
          </a:p>
        </p:txBody>
      </p:sp>
    </p:spTree>
    <p:extLst>
      <p:ext uri="{BB962C8B-B14F-4D97-AF65-F5344CB8AC3E}">
        <p14:creationId xmlns:p14="http://schemas.microsoft.com/office/powerpoint/2010/main" val="378571592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ctrTitle"/>
          </p:nvPr>
        </p:nvSpPr>
        <p:spPr>
          <a:xfrm>
            <a:off x="2039816" y="2209800"/>
            <a:ext cx="9073660" cy="1219200"/>
          </a:xfrm>
        </p:spPr>
        <p:txBody>
          <a:bodyPr/>
          <a:lstStyle/>
          <a:p>
            <a:r>
              <a:rPr lang="zh-CN" altLang="en-US" sz="4800" dirty="0">
                <a:solidFill>
                  <a:srgbClr val="7030A0"/>
                </a:solidFill>
                <a:latin typeface="Times New Roman" panose="02020603050405020304" pitchFamily="18" charset="0"/>
              </a:rPr>
              <a:t>一 、滚动轴承的公差与配合 </a:t>
            </a:r>
          </a:p>
        </p:txBody>
      </p:sp>
    </p:spTree>
    <p:extLst>
      <p:ext uri="{BB962C8B-B14F-4D97-AF65-F5344CB8AC3E}">
        <p14:creationId xmlns:p14="http://schemas.microsoft.com/office/powerpoint/2010/main" val="300141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ctrTitle"/>
          </p:nvPr>
        </p:nvSpPr>
        <p:spPr>
          <a:xfrm>
            <a:off x="2137787" y="2321690"/>
            <a:ext cx="9073660" cy="1219200"/>
          </a:xfrm>
        </p:spPr>
        <p:txBody>
          <a:bodyPr/>
          <a:lstStyle/>
          <a:p>
            <a:r>
              <a:rPr lang="en-US" altLang="zh-CN" sz="4800" dirty="0">
                <a:solidFill>
                  <a:srgbClr val="7030A0"/>
                </a:solidFill>
                <a:latin typeface="Times New Roman" panose="02020603050405020304" pitchFamily="18" charset="0"/>
              </a:rPr>
              <a:t> </a:t>
            </a:r>
            <a:r>
              <a:rPr lang="zh-CN" altLang="en-US" sz="4800" dirty="0">
                <a:solidFill>
                  <a:srgbClr val="7030A0"/>
                </a:solidFill>
                <a:latin typeface="Times New Roman" panose="02020603050405020304" pitchFamily="18" charset="0"/>
              </a:rPr>
              <a:t>三、圆锥的公差配合与测量</a:t>
            </a:r>
          </a:p>
        </p:txBody>
      </p:sp>
    </p:spTree>
    <p:extLst>
      <p:ext uri="{BB962C8B-B14F-4D97-AF65-F5344CB8AC3E}">
        <p14:creationId xmlns:p14="http://schemas.microsoft.com/office/powerpoint/2010/main" val="4041945935"/>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3"/>
          <p:cNvSpPr>
            <a:spLocks noGrp="1" noChangeArrowheads="1"/>
          </p:cNvSpPr>
          <p:nvPr>
            <p:ph type="body" idx="4294967295"/>
          </p:nvPr>
        </p:nvSpPr>
        <p:spPr>
          <a:xfrm>
            <a:off x="1153036" y="1614667"/>
            <a:ext cx="9453232" cy="4681961"/>
          </a:xfrm>
        </p:spPr>
        <p:txBody>
          <a:bodyPr>
            <a:normAutofit fontScale="85000" lnSpcReduction="10000"/>
          </a:bodyPr>
          <a:lstStyle/>
          <a:p>
            <a:pPr marL="0" indent="0">
              <a:lnSpc>
                <a:spcPct val="150000"/>
              </a:lnSpc>
              <a:buNone/>
            </a:pPr>
            <a:r>
              <a:rPr lang="en-US" altLang="zh-CN" b="1" dirty="0"/>
              <a:t>§1  </a:t>
            </a:r>
            <a:r>
              <a:rPr lang="zh-CN" altLang="en-US" b="1" dirty="0"/>
              <a:t>概述</a:t>
            </a:r>
          </a:p>
          <a:p>
            <a:pPr marL="0" indent="0">
              <a:lnSpc>
                <a:spcPct val="150000"/>
              </a:lnSpc>
              <a:buNone/>
            </a:pPr>
            <a:r>
              <a:rPr lang="zh-CN" altLang="en-US" b="1" dirty="0"/>
              <a:t>         螺纹的种类及使用要求</a:t>
            </a:r>
          </a:p>
          <a:p>
            <a:pPr marL="0" indent="0">
              <a:lnSpc>
                <a:spcPct val="150000"/>
              </a:lnSpc>
              <a:buNone/>
            </a:pPr>
            <a:r>
              <a:rPr lang="zh-CN" altLang="en-US" b="1" dirty="0"/>
              <a:t>         普通螺纹的基本牙型和主要参数</a:t>
            </a:r>
          </a:p>
          <a:p>
            <a:pPr marL="0" indent="0">
              <a:lnSpc>
                <a:spcPct val="150000"/>
              </a:lnSpc>
              <a:buNone/>
            </a:pPr>
            <a:r>
              <a:rPr lang="en-US" altLang="zh-CN" b="1" dirty="0"/>
              <a:t>§2  </a:t>
            </a:r>
            <a:r>
              <a:rPr lang="zh-CN" altLang="en-US" b="1" dirty="0"/>
              <a:t>普通螺纹几何参数误差对互换性的影响 </a:t>
            </a:r>
          </a:p>
          <a:p>
            <a:pPr marL="0" indent="0">
              <a:lnSpc>
                <a:spcPct val="150000"/>
              </a:lnSpc>
              <a:buNone/>
            </a:pPr>
            <a:r>
              <a:rPr lang="en-US" altLang="zh-CN" b="1" dirty="0"/>
              <a:t>§3  </a:t>
            </a:r>
            <a:r>
              <a:rPr lang="zh-CN" altLang="en-US" b="1" dirty="0"/>
              <a:t>普通螺纹的公差与配合</a:t>
            </a:r>
          </a:p>
          <a:p>
            <a:pPr marL="0" indent="0">
              <a:lnSpc>
                <a:spcPct val="150000"/>
              </a:lnSpc>
              <a:buNone/>
            </a:pPr>
            <a:endParaRPr lang="zh-CN" altLang="en-US" b="1" dirty="0"/>
          </a:p>
          <a:p>
            <a:pPr marL="0" indent="0">
              <a:lnSpc>
                <a:spcPct val="150000"/>
              </a:lnSpc>
              <a:buNone/>
            </a:pPr>
            <a:endParaRPr lang="zh-CN" altLang="en-US" b="1" dirty="0"/>
          </a:p>
        </p:txBody>
      </p:sp>
      <p:sp>
        <p:nvSpPr>
          <p:cNvPr id="3" name="Text Box 5">
            <a:extLst>
              <a:ext uri="{FF2B5EF4-FFF2-40B4-BE49-F238E27FC236}">
                <a16:creationId xmlns:a16="http://schemas.microsoft.com/office/drawing/2014/main" id="{B3C2E9C1-16C2-4822-8A77-EA88D98DD430}"/>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目录</a:t>
            </a:r>
          </a:p>
        </p:txBody>
      </p:sp>
    </p:spTree>
    <p:extLst>
      <p:ext uri="{BB962C8B-B14F-4D97-AF65-F5344CB8AC3E}">
        <p14:creationId xmlns:p14="http://schemas.microsoft.com/office/powerpoint/2010/main" val="195518848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71234" y="1801812"/>
            <a:ext cx="7772400" cy="609600"/>
          </a:xfrm>
        </p:spPr>
        <p:txBody>
          <a:bodyPr>
            <a:normAutofit/>
          </a:bodyPr>
          <a:lstStyle/>
          <a:p>
            <a:pPr eaLnBrk="1" hangingPunct="1">
              <a:buFontTx/>
              <a:buNone/>
            </a:pPr>
            <a:r>
              <a:rPr lang="zh-CN" altLang="en-US" sz="2400" b="1" dirty="0">
                <a:ea typeface="楷体_GB2312" pitchFamily="49" charset="-122"/>
              </a:rPr>
              <a:t>根据螺纹的用途，可将其分为以下三类：</a:t>
            </a:r>
          </a:p>
        </p:txBody>
      </p:sp>
      <p:sp>
        <p:nvSpPr>
          <p:cNvPr id="6149" name="Text Box 5"/>
          <p:cNvSpPr txBox="1">
            <a:spLocks noChangeArrowheads="1"/>
          </p:cNvSpPr>
          <p:nvPr/>
        </p:nvSpPr>
        <p:spPr bwMode="auto">
          <a:xfrm>
            <a:off x="1268778" y="2636521"/>
            <a:ext cx="22860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800" b="1" dirty="0">
                <a:solidFill>
                  <a:schemeClr val="accent2"/>
                </a:solidFill>
                <a:ea typeface="楷体_GB2312" pitchFamily="49" charset="-122"/>
              </a:rPr>
              <a:t>1</a:t>
            </a:r>
            <a:r>
              <a:rPr lang="zh-CN" altLang="en-US" sz="2800" b="1" dirty="0">
                <a:solidFill>
                  <a:schemeClr val="accent2"/>
                </a:solidFill>
                <a:ea typeface="楷体_GB2312" pitchFamily="49" charset="-122"/>
              </a:rPr>
              <a:t>．紧固螺纹</a:t>
            </a:r>
          </a:p>
          <a:p>
            <a:pPr algn="just" eaLnBrk="1" hangingPunct="1">
              <a:spcBef>
                <a:spcPct val="50000"/>
              </a:spcBef>
            </a:pPr>
            <a:endParaRPr lang="en-US" altLang="zh-CN" sz="1800" b="1" dirty="0">
              <a:solidFill>
                <a:schemeClr val="accent2"/>
              </a:solidFill>
            </a:endParaRPr>
          </a:p>
          <a:p>
            <a:pPr algn="just" eaLnBrk="1" hangingPunct="1">
              <a:spcBef>
                <a:spcPct val="50000"/>
              </a:spcBef>
            </a:pPr>
            <a:endParaRPr lang="zh-CN" altLang="en-US" sz="2800" b="1" dirty="0">
              <a:solidFill>
                <a:schemeClr val="accent2"/>
              </a:solidFill>
            </a:endParaRPr>
          </a:p>
          <a:p>
            <a:pPr eaLnBrk="1" hangingPunct="1">
              <a:spcBef>
                <a:spcPct val="50000"/>
              </a:spcBef>
            </a:pPr>
            <a:r>
              <a:rPr lang="en-US" altLang="zh-CN" sz="2800" b="1" dirty="0">
                <a:solidFill>
                  <a:schemeClr val="accent2"/>
                </a:solidFill>
                <a:ea typeface="楷体_GB2312" pitchFamily="49" charset="-122"/>
              </a:rPr>
              <a:t>2</a:t>
            </a:r>
            <a:r>
              <a:rPr lang="zh-CN" altLang="en-US" sz="2800" b="1" dirty="0">
                <a:solidFill>
                  <a:schemeClr val="accent2"/>
                </a:solidFill>
                <a:ea typeface="楷体_GB2312" pitchFamily="49" charset="-122"/>
              </a:rPr>
              <a:t>．传动螺纹</a:t>
            </a:r>
            <a:endParaRPr lang="zh-CN" altLang="en-US" sz="2800" b="1" dirty="0">
              <a:solidFill>
                <a:schemeClr val="accent2"/>
              </a:solidFill>
            </a:endParaRPr>
          </a:p>
          <a:p>
            <a:pPr eaLnBrk="1" hangingPunct="1">
              <a:spcBef>
                <a:spcPct val="50000"/>
              </a:spcBef>
            </a:pPr>
            <a:endParaRPr lang="en-US" altLang="zh-CN" sz="2800" b="1" dirty="0">
              <a:solidFill>
                <a:schemeClr val="accent2"/>
              </a:solidFill>
            </a:endParaRPr>
          </a:p>
          <a:p>
            <a:pPr eaLnBrk="1" hangingPunct="1">
              <a:spcBef>
                <a:spcPct val="50000"/>
              </a:spcBef>
            </a:pPr>
            <a:endParaRPr lang="zh-CN" altLang="en-US" sz="1600" b="1" dirty="0">
              <a:solidFill>
                <a:schemeClr val="accent2"/>
              </a:solidFill>
            </a:endParaRPr>
          </a:p>
          <a:p>
            <a:pPr eaLnBrk="1" hangingPunct="1">
              <a:spcBef>
                <a:spcPct val="50000"/>
              </a:spcBef>
            </a:pPr>
            <a:r>
              <a:rPr lang="en-US" altLang="zh-CN" sz="2800" b="1" dirty="0">
                <a:solidFill>
                  <a:schemeClr val="accent2"/>
                </a:solidFill>
                <a:ea typeface="楷体_GB2312" pitchFamily="49" charset="-122"/>
              </a:rPr>
              <a:t>3</a:t>
            </a:r>
            <a:r>
              <a:rPr lang="zh-CN" altLang="en-US" sz="2800" b="1" dirty="0">
                <a:solidFill>
                  <a:schemeClr val="accent2"/>
                </a:solidFill>
                <a:ea typeface="楷体_GB2312" pitchFamily="49" charset="-122"/>
              </a:rPr>
              <a:t>．管螺纹</a:t>
            </a:r>
            <a:r>
              <a:rPr lang="zh-CN" altLang="en-US" sz="2800" b="1" dirty="0">
                <a:solidFill>
                  <a:schemeClr val="accent2"/>
                </a:solidFill>
              </a:rPr>
              <a:t> </a:t>
            </a:r>
          </a:p>
          <a:p>
            <a:pPr eaLnBrk="1" hangingPunct="1">
              <a:spcBef>
                <a:spcPct val="50000"/>
              </a:spcBef>
            </a:pPr>
            <a:endParaRPr lang="en-US" altLang="zh-CN" sz="2800" b="1" dirty="0">
              <a:solidFill>
                <a:schemeClr val="accent2"/>
              </a:solidFill>
            </a:endParaRPr>
          </a:p>
        </p:txBody>
      </p:sp>
      <p:sp>
        <p:nvSpPr>
          <p:cNvPr id="6150" name="Text Box 6"/>
          <p:cNvSpPr txBox="1">
            <a:spLocks noChangeArrowheads="1"/>
          </p:cNvSpPr>
          <p:nvPr/>
        </p:nvSpPr>
        <p:spPr bwMode="auto">
          <a:xfrm>
            <a:off x="3791674" y="2274593"/>
            <a:ext cx="67056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0000"/>
                </a:solidFill>
              </a:rPr>
              <a:t>用于连接和紧固各种机械零件</a:t>
            </a:r>
            <a:r>
              <a:rPr lang="zh-CN" altLang="en-US" sz="2800" b="1" dirty="0"/>
              <a:t> </a:t>
            </a:r>
          </a:p>
          <a:p>
            <a:pPr eaLnBrk="1" hangingPunct="1">
              <a:spcBef>
                <a:spcPct val="50000"/>
              </a:spcBef>
            </a:pPr>
            <a:r>
              <a:rPr lang="zh-CN" altLang="en-US" sz="2800" b="1" dirty="0">
                <a:solidFill>
                  <a:srgbClr val="7030A0"/>
                </a:solidFill>
                <a:ea typeface="楷体_GB2312" pitchFamily="49" charset="-122"/>
              </a:rPr>
              <a:t>使用要求</a:t>
            </a:r>
            <a:r>
              <a:rPr lang="zh-CN" altLang="en-US" sz="2800" b="1" dirty="0">
                <a:solidFill>
                  <a:srgbClr val="000000"/>
                </a:solidFill>
              </a:rPr>
              <a:t>：保证旋合性和连接强度</a:t>
            </a:r>
            <a:r>
              <a:rPr lang="zh-CN" altLang="en-US" sz="2800" dirty="0"/>
              <a:t> </a:t>
            </a:r>
          </a:p>
        </p:txBody>
      </p:sp>
      <p:sp>
        <p:nvSpPr>
          <p:cNvPr id="6151" name="Text Box 7"/>
          <p:cNvSpPr txBox="1">
            <a:spLocks noChangeArrowheads="1"/>
          </p:cNvSpPr>
          <p:nvPr/>
        </p:nvSpPr>
        <p:spPr bwMode="auto">
          <a:xfrm>
            <a:off x="3791674" y="3951934"/>
            <a:ext cx="69342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0000"/>
                </a:solidFill>
              </a:rPr>
              <a:t>用于传递动力和位移</a:t>
            </a:r>
          </a:p>
          <a:p>
            <a:pPr eaLnBrk="1" hangingPunct="1">
              <a:spcBef>
                <a:spcPct val="50000"/>
              </a:spcBef>
            </a:pPr>
            <a:r>
              <a:rPr lang="zh-CN" altLang="en-US" sz="2800" b="1" dirty="0">
                <a:solidFill>
                  <a:srgbClr val="7030A0"/>
                </a:solidFill>
                <a:ea typeface="楷体_GB2312" pitchFamily="49" charset="-122"/>
              </a:rPr>
              <a:t>使用要求</a:t>
            </a:r>
            <a:r>
              <a:rPr lang="zh-CN" altLang="en-US" sz="2800" b="1" dirty="0">
                <a:solidFill>
                  <a:srgbClr val="000000"/>
                </a:solidFill>
              </a:rPr>
              <a:t>：传递动力可靠，传递位移准确</a:t>
            </a:r>
            <a:r>
              <a:rPr lang="zh-CN" altLang="en-US" sz="2800" dirty="0"/>
              <a:t> </a:t>
            </a:r>
          </a:p>
        </p:txBody>
      </p:sp>
      <p:sp>
        <p:nvSpPr>
          <p:cNvPr id="6152" name="Text Box 8"/>
          <p:cNvSpPr txBox="1">
            <a:spLocks noChangeArrowheads="1"/>
          </p:cNvSpPr>
          <p:nvPr/>
        </p:nvSpPr>
        <p:spPr bwMode="auto">
          <a:xfrm>
            <a:off x="3791674" y="5629275"/>
            <a:ext cx="63246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0000"/>
                </a:solidFill>
              </a:rPr>
              <a:t>用于管道系统中的管件连接</a:t>
            </a:r>
            <a:r>
              <a:rPr lang="zh-CN" altLang="en-US" sz="2800" b="1" dirty="0"/>
              <a:t> </a:t>
            </a:r>
          </a:p>
          <a:p>
            <a:pPr eaLnBrk="1" hangingPunct="1">
              <a:spcBef>
                <a:spcPct val="50000"/>
              </a:spcBef>
            </a:pPr>
            <a:r>
              <a:rPr lang="zh-CN" altLang="en-US" sz="2800" b="1" dirty="0">
                <a:solidFill>
                  <a:srgbClr val="7030A0"/>
                </a:solidFill>
                <a:ea typeface="楷体_GB2312" pitchFamily="49" charset="-122"/>
              </a:rPr>
              <a:t>使用要求</a:t>
            </a:r>
            <a:r>
              <a:rPr lang="zh-CN" altLang="en-US" sz="2800" b="1" dirty="0">
                <a:solidFill>
                  <a:srgbClr val="000000"/>
                </a:solidFill>
              </a:rPr>
              <a:t>：保证连接强度和密封性</a:t>
            </a:r>
            <a:r>
              <a:rPr lang="zh-CN" altLang="en-US" sz="2800" b="1" dirty="0"/>
              <a:t> </a:t>
            </a:r>
          </a:p>
        </p:txBody>
      </p:sp>
      <p:sp>
        <p:nvSpPr>
          <p:cNvPr id="9" name="Text Box 5">
            <a:extLst>
              <a:ext uri="{FF2B5EF4-FFF2-40B4-BE49-F238E27FC236}">
                <a16:creationId xmlns:a16="http://schemas.microsoft.com/office/drawing/2014/main" id="{3DC98C66-C5A6-4DE1-8E32-5E3F358354B8}"/>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 </a:t>
            </a:r>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概述</a:t>
            </a:r>
          </a:p>
        </p:txBody>
      </p:sp>
      <p:sp>
        <p:nvSpPr>
          <p:cNvPr id="10" name="Text Box 5">
            <a:extLst>
              <a:ext uri="{FF2B5EF4-FFF2-40B4-BE49-F238E27FC236}">
                <a16:creationId xmlns:a16="http://schemas.microsoft.com/office/drawing/2014/main" id="{E75A774B-2CD7-4FD8-942A-7735D8EEE4E2}"/>
              </a:ext>
            </a:extLst>
          </p:cNvPr>
          <p:cNvSpPr txBox="1">
            <a:spLocks noChangeArrowheads="1"/>
          </p:cNvSpPr>
          <p:nvPr/>
        </p:nvSpPr>
        <p:spPr bwMode="auto">
          <a:xfrm>
            <a:off x="19774" y="954169"/>
            <a:ext cx="7543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solidFill>
                  <a:srgbClr val="FF0000"/>
                </a:solidFill>
                <a:ea typeface="楷体_GB2312" pitchFamily="49" charset="-122"/>
              </a:rPr>
              <a:t>一、螺纹的种类及使用要求 </a:t>
            </a:r>
            <a:endParaRPr lang="zh-CN" altLang="en-US" b="1" dirty="0"/>
          </a:p>
        </p:txBody>
      </p:sp>
    </p:spTree>
    <p:extLst>
      <p:ext uri="{BB962C8B-B14F-4D97-AF65-F5344CB8AC3E}">
        <p14:creationId xmlns:p14="http://schemas.microsoft.com/office/powerpoint/2010/main" val="281978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Effect transition="in" filter="wipe(up)">
                                      <p:cBhvr>
                                        <p:cTn id="13" dur="500"/>
                                        <p:tgtEl>
                                          <p:spTgt spid="61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150"/>
                                        </p:tgtEl>
                                        <p:attrNameLst>
                                          <p:attrName>style.visibility</p:attrName>
                                        </p:attrNameLst>
                                      </p:cBhvr>
                                      <p:to>
                                        <p:strVal val="visible"/>
                                      </p:to>
                                    </p:set>
                                    <p:animEffect transition="in" filter="wipe(left)">
                                      <p:cBhvr>
                                        <p:cTn id="18" dur="500"/>
                                        <p:tgtEl>
                                          <p:spTgt spid="61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151"/>
                                        </p:tgtEl>
                                        <p:attrNameLst>
                                          <p:attrName>style.visibility</p:attrName>
                                        </p:attrNameLst>
                                      </p:cBhvr>
                                      <p:to>
                                        <p:strVal val="visible"/>
                                      </p:to>
                                    </p:set>
                                    <p:animEffect transition="in" filter="wipe(left)">
                                      <p:cBhvr>
                                        <p:cTn id="23" dur="500"/>
                                        <p:tgtEl>
                                          <p:spTgt spid="615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152"/>
                                        </p:tgtEl>
                                        <p:attrNameLst>
                                          <p:attrName>style.visibility</p:attrName>
                                        </p:attrNameLst>
                                      </p:cBhvr>
                                      <p:to>
                                        <p:strVal val="visible"/>
                                      </p:to>
                                    </p:set>
                                    <p:animEffect transition="in" filter="wipe(left)">
                                      <p:cBhvr>
                                        <p:cTn id="28" dur="500"/>
                                        <p:tgtEl>
                                          <p:spTgt spid="615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P spid="6149" grpId="0" autoUpdateAnimBg="0"/>
      <p:bldP spid="6150" grpId="0" autoUpdateAnimBg="0"/>
      <p:bldP spid="6151" grpId="0" autoUpdateAnimBg="0"/>
      <p:bldP spid="6152" grpId="0" autoUpdateAnimBg="0"/>
      <p:bldP spid="1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5"/>
          <p:cNvSpPr>
            <a:spLocks noGrp="1" noChangeArrowheads="1"/>
          </p:cNvSpPr>
          <p:nvPr>
            <p:ph type="body" idx="1"/>
          </p:nvPr>
        </p:nvSpPr>
        <p:spPr>
          <a:xfrm>
            <a:off x="224296" y="1075886"/>
            <a:ext cx="8569570" cy="6463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spcBef>
                <a:spcPct val="50000"/>
              </a:spcBef>
              <a:buNone/>
            </a:pPr>
            <a:r>
              <a:rPr kumimoji="1" lang="zh-CN" altLang="en-US" sz="3600" b="1" dirty="0">
                <a:solidFill>
                  <a:srgbClr val="FF0000"/>
                </a:solidFill>
                <a:latin typeface="Times New Roman" panose="02020603050405020304" pitchFamily="18" charset="0"/>
                <a:ea typeface="楷体_GB2312" pitchFamily="49" charset="-122"/>
              </a:rPr>
              <a:t>二、普通螺纹的基本牙型和主要参数 </a:t>
            </a:r>
          </a:p>
        </p:txBody>
      </p:sp>
      <p:sp>
        <p:nvSpPr>
          <p:cNvPr id="7175" name="Text Box 7"/>
          <p:cNvSpPr txBox="1">
            <a:spLocks noChangeArrowheads="1"/>
          </p:cNvSpPr>
          <p:nvPr/>
        </p:nvSpPr>
        <p:spPr bwMode="auto">
          <a:xfrm>
            <a:off x="752581" y="1847835"/>
            <a:ext cx="10810528"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sz="2800" b="1" dirty="0">
                <a:solidFill>
                  <a:srgbClr val="000000"/>
                </a:solidFill>
              </a:rPr>
              <a:t>        </a:t>
            </a:r>
            <a:r>
              <a:rPr lang="zh-CN" altLang="en-US" sz="2800" b="1" dirty="0">
                <a:solidFill>
                  <a:srgbClr val="000000"/>
                </a:solidFill>
              </a:rPr>
              <a:t>普通螺纹的</a:t>
            </a:r>
            <a:r>
              <a:rPr lang="zh-CN" altLang="en-US" sz="2800" b="1" dirty="0">
                <a:solidFill>
                  <a:srgbClr val="FF0000"/>
                </a:solidFill>
              </a:rPr>
              <a:t>牙型</a:t>
            </a:r>
            <a:r>
              <a:rPr lang="zh-CN" altLang="en-US" sz="2800" b="1" dirty="0">
                <a:solidFill>
                  <a:srgbClr val="000000"/>
                </a:solidFill>
              </a:rPr>
              <a:t>是指在通过螺纹轴线的剖面上螺纹的轮廓形状，由等边原始三角形形成。       </a:t>
            </a:r>
            <a:endParaRPr lang="zh-CN" altLang="en-US" sz="2800" b="1" dirty="0"/>
          </a:p>
        </p:txBody>
      </p:sp>
      <p:pic>
        <p:nvPicPr>
          <p:cNvPr id="7742" name="Picture 574"/>
          <p:cNvPicPr>
            <a:picLocks noChangeAspect="1" noChangeArrowheads="1"/>
          </p:cNvPicPr>
          <p:nvPr/>
        </p:nvPicPr>
        <p:blipFill>
          <a:blip r:embed="rId3" cstate="print">
            <a:lum bright="-24000" contrast="42000"/>
            <a:extLst>
              <a:ext uri="{28A0092B-C50C-407E-A947-70E740481C1C}">
                <a14:useLocalDpi xmlns:a14="http://schemas.microsoft.com/office/drawing/2010/main" val="0"/>
              </a:ext>
            </a:extLst>
          </a:blip>
          <a:srcRect/>
          <a:stretch>
            <a:fillRect/>
          </a:stretch>
        </p:blipFill>
        <p:spPr bwMode="auto">
          <a:xfrm>
            <a:off x="6559751" y="3276630"/>
            <a:ext cx="4779579" cy="3229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745" name="Object 577"/>
          <p:cNvGraphicFramePr>
            <a:graphicFrameLocks noChangeAspect="1"/>
          </p:cNvGraphicFramePr>
          <p:nvPr>
            <p:extLst>
              <p:ext uri="{D42A27DB-BD31-4B8C-83A1-F6EECF244321}">
                <p14:modId xmlns:p14="http://schemas.microsoft.com/office/powerpoint/2010/main" val="1437876277"/>
              </p:ext>
            </p:extLst>
          </p:nvPr>
        </p:nvGraphicFramePr>
        <p:xfrm>
          <a:off x="1211485" y="3610722"/>
          <a:ext cx="4269155" cy="2561493"/>
        </p:xfrm>
        <a:graphic>
          <a:graphicData uri="http://schemas.openxmlformats.org/presentationml/2006/ole">
            <mc:AlternateContent xmlns:mc="http://schemas.openxmlformats.org/markup-compatibility/2006">
              <mc:Choice xmlns:v="urn:schemas-microsoft-com:vml" Requires="v">
                <p:oleObj name="BMP 图象" r:id="rId4" imgW="3761905" imgH="2257740" progId="Paint.Picture">
                  <p:embed/>
                </p:oleObj>
              </mc:Choice>
              <mc:Fallback>
                <p:oleObj name="BMP 图象" r:id="rId4" imgW="3761905" imgH="2257740" progId="Paint.Picture">
                  <p:embed/>
                  <p:pic>
                    <p:nvPicPr>
                      <p:cNvPr id="7745" name="Object 577"/>
                      <p:cNvPicPr>
                        <a:picLocks noChangeAspect="1" noChangeArrowheads="1"/>
                      </p:cNvPicPr>
                      <p:nvPr/>
                    </p:nvPicPr>
                    <p:blipFill>
                      <a:blip r:embed="rId5">
                        <a:lum bright="-6000" contrast="42000"/>
                        <a:extLst>
                          <a:ext uri="{28A0092B-C50C-407E-A947-70E740481C1C}">
                            <a14:useLocalDpi xmlns:a14="http://schemas.microsoft.com/office/drawing/2010/main" val="0"/>
                          </a:ext>
                        </a:extLst>
                      </a:blip>
                      <a:srcRect/>
                      <a:stretch>
                        <a:fillRect/>
                      </a:stretch>
                    </p:blipFill>
                    <p:spPr bwMode="auto">
                      <a:xfrm>
                        <a:off x="1211485" y="3610722"/>
                        <a:ext cx="4269155" cy="2561493"/>
                      </a:xfrm>
                      <a:prstGeom prst="rect">
                        <a:avLst/>
                      </a:prstGeom>
                      <a:noFill/>
                      <a:ln>
                        <a:noFill/>
                      </a:ln>
                      <a:effectLst/>
                    </p:spPr>
                  </p:pic>
                </p:oleObj>
              </mc:Fallback>
            </mc:AlternateContent>
          </a:graphicData>
        </a:graphic>
      </p:graphicFrame>
      <p:sp>
        <p:nvSpPr>
          <p:cNvPr id="9" name="Text Box 5">
            <a:extLst>
              <a:ext uri="{FF2B5EF4-FFF2-40B4-BE49-F238E27FC236}">
                <a16:creationId xmlns:a16="http://schemas.microsoft.com/office/drawing/2014/main" id="{FD14DBB1-DAF4-4C07-B4E1-3664F532BF46}"/>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 </a:t>
            </a:r>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概述</a:t>
            </a:r>
          </a:p>
        </p:txBody>
      </p:sp>
    </p:spTree>
    <p:extLst>
      <p:ext uri="{BB962C8B-B14F-4D97-AF65-F5344CB8AC3E}">
        <p14:creationId xmlns:p14="http://schemas.microsoft.com/office/powerpoint/2010/main" val="375514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additive="base">
                                        <p:cTn id="7" dur="500" fill="hold"/>
                                        <p:tgtEl>
                                          <p:spTgt spid="7175"/>
                                        </p:tgtEl>
                                        <p:attrNameLst>
                                          <p:attrName>ppt_x</p:attrName>
                                        </p:attrNameLst>
                                      </p:cBhvr>
                                      <p:tavLst>
                                        <p:tav tm="0">
                                          <p:val>
                                            <p:strVal val="0-#ppt_w/2"/>
                                          </p:val>
                                        </p:tav>
                                        <p:tav tm="100000">
                                          <p:val>
                                            <p:strVal val="#ppt_x"/>
                                          </p:val>
                                        </p:tav>
                                      </p:tavLst>
                                    </p:anim>
                                    <p:anim calcmode="lin" valueType="num">
                                      <p:cBhvr additive="base">
                                        <p:cTn id="8" dur="500" fill="hold"/>
                                        <p:tgtEl>
                                          <p:spTgt spid="71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745"/>
                                        </p:tgtEl>
                                        <p:attrNameLst>
                                          <p:attrName>style.visibility</p:attrName>
                                        </p:attrNameLst>
                                      </p:cBhvr>
                                      <p:to>
                                        <p:strVal val="visible"/>
                                      </p:to>
                                    </p:set>
                                    <p:animEffect transition="in" filter="blinds(horizontal)">
                                      <p:cBhvr>
                                        <p:cTn id="13" dur="500"/>
                                        <p:tgtEl>
                                          <p:spTgt spid="77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742"/>
                                        </p:tgtEl>
                                        <p:attrNameLst>
                                          <p:attrName>style.visibility</p:attrName>
                                        </p:attrNameLst>
                                      </p:cBhvr>
                                      <p:to>
                                        <p:strVal val="visible"/>
                                      </p:to>
                                    </p:set>
                                    <p:animEffect transition="in" filter="blinds(horizontal)">
                                      <p:cBhvr>
                                        <p:cTn id="18" dur="500"/>
                                        <p:tgtEl>
                                          <p:spTgt spid="7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5"/>
          <p:cNvSpPr txBox="1">
            <a:spLocks noChangeArrowheads="1"/>
          </p:cNvSpPr>
          <p:nvPr/>
        </p:nvSpPr>
        <p:spPr bwMode="auto">
          <a:xfrm>
            <a:off x="155591" y="1085319"/>
            <a:ext cx="12125148"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sz="2800" b="1" dirty="0">
                <a:solidFill>
                  <a:srgbClr val="FF0000"/>
                </a:solidFill>
              </a:rPr>
              <a:t>       </a:t>
            </a:r>
            <a:r>
              <a:rPr lang="zh-CN" altLang="en-US" sz="2800" b="1" dirty="0">
                <a:solidFill>
                  <a:srgbClr val="FF0000"/>
                </a:solidFill>
              </a:rPr>
              <a:t>基本牙型</a:t>
            </a:r>
            <a:r>
              <a:rPr lang="zh-CN" altLang="en-US" sz="2800" b="1" dirty="0"/>
              <a:t>是</a:t>
            </a:r>
            <a:r>
              <a:rPr lang="zh-CN" altLang="en-US" sz="2800" b="1" dirty="0">
                <a:solidFill>
                  <a:srgbClr val="000000"/>
                </a:solidFill>
              </a:rPr>
              <a:t>将原始三角形的顶部和底部削去后所形成的内、外螺纹共有的理论牙型。它是规定螺纹极限偏差的基础。 </a:t>
            </a:r>
          </a:p>
        </p:txBody>
      </p:sp>
      <p:pic>
        <p:nvPicPr>
          <p:cNvPr id="8198" name="Picture 6"/>
          <p:cNvPicPr>
            <a:picLocks noChangeAspect="1" noChangeArrowheads="1"/>
          </p:cNvPicPr>
          <p:nvPr/>
        </p:nvPicPr>
        <p:blipFill>
          <a:blip r:embed="rId2">
            <a:lum bright="-30000" contrast="54000"/>
            <a:extLst>
              <a:ext uri="{28A0092B-C50C-407E-A947-70E740481C1C}">
                <a14:useLocalDpi xmlns:a14="http://schemas.microsoft.com/office/drawing/2010/main" val="0"/>
              </a:ext>
            </a:extLst>
          </a:blip>
          <a:srcRect/>
          <a:stretch>
            <a:fillRect/>
          </a:stretch>
        </p:blipFill>
        <p:spPr bwMode="auto">
          <a:xfrm>
            <a:off x="193538" y="2885583"/>
            <a:ext cx="5126466" cy="346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7"/>
          <p:cNvPicPr>
            <a:picLocks noChangeAspect="1" noChangeArrowheads="1"/>
          </p:cNvPicPr>
          <p:nvPr/>
        </p:nvPicPr>
        <p:blipFill>
          <a:blip r:embed="rId3" cstate="print">
            <a:lum bright="-24000" contrast="72000"/>
            <a:extLst>
              <a:ext uri="{28A0092B-C50C-407E-A947-70E740481C1C}">
                <a14:useLocalDpi xmlns:a14="http://schemas.microsoft.com/office/drawing/2010/main" val="0"/>
              </a:ext>
            </a:extLst>
          </a:blip>
          <a:srcRect/>
          <a:stretch>
            <a:fillRect/>
          </a:stretch>
        </p:blipFill>
        <p:spPr bwMode="auto">
          <a:xfrm>
            <a:off x="5898427" y="2885583"/>
            <a:ext cx="6124009" cy="346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BE0CF89D-C0B8-4CA5-AF0E-2AA220365389}"/>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 </a:t>
            </a:r>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概述</a:t>
            </a:r>
          </a:p>
        </p:txBody>
      </p:sp>
    </p:spTree>
    <p:extLst>
      <p:ext uri="{BB962C8B-B14F-4D97-AF65-F5344CB8AC3E}">
        <p14:creationId xmlns:p14="http://schemas.microsoft.com/office/powerpoint/2010/main" val="2383551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0-#ppt_w/2"/>
                                          </p:val>
                                        </p:tav>
                                        <p:tav tm="100000">
                                          <p:val>
                                            <p:strVal val="#ppt_x"/>
                                          </p:val>
                                        </p:tav>
                                      </p:tavLst>
                                    </p:anim>
                                    <p:anim calcmode="lin" valueType="num">
                                      <p:cBhvr additive="base">
                                        <p:cTn id="8"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8198"/>
                                        </p:tgtEl>
                                        <p:attrNameLst>
                                          <p:attrName>style.visibility</p:attrName>
                                        </p:attrNameLst>
                                      </p:cBhvr>
                                      <p:to>
                                        <p:strVal val="visible"/>
                                      </p:to>
                                    </p:set>
                                    <p:animEffect transition="in" filter="blinds(horizontal)">
                                      <p:cBhvr>
                                        <p:cTn id="13" dur="500"/>
                                        <p:tgtEl>
                                          <p:spTgt spid="81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199"/>
                                        </p:tgtEl>
                                        <p:attrNameLst>
                                          <p:attrName>style.visibility</p:attrName>
                                        </p:attrNameLst>
                                      </p:cBhvr>
                                      <p:to>
                                        <p:strVal val="visible"/>
                                      </p:to>
                                    </p:set>
                                    <p:animEffect transition="in" filter="blinds(horizontal)">
                                      <p:cBhvr>
                                        <p:cTn id="18"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434" y="2928395"/>
            <a:ext cx="5657566" cy="308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6"/>
          <p:cNvSpPr txBox="1">
            <a:spLocks noChangeArrowheads="1"/>
          </p:cNvSpPr>
          <p:nvPr/>
        </p:nvSpPr>
        <p:spPr bwMode="auto">
          <a:xfrm>
            <a:off x="-380054" y="1130191"/>
            <a:ext cx="100101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ea typeface="楷体_GB2312" pitchFamily="49" charset="-122"/>
              </a:rPr>
              <a:t>    </a:t>
            </a:r>
            <a:r>
              <a:rPr lang="zh-CN" altLang="en-US" sz="3200" b="1" dirty="0">
                <a:solidFill>
                  <a:schemeClr val="accent2"/>
                </a:solidFill>
                <a:ea typeface="楷体_GB2312" pitchFamily="49" charset="-122"/>
              </a:rPr>
              <a:t>根据螺纹的基本牙型，定义主要参数：</a:t>
            </a:r>
          </a:p>
        </p:txBody>
      </p:sp>
      <p:sp>
        <p:nvSpPr>
          <p:cNvPr id="10248" name="Text Box 8"/>
          <p:cNvSpPr txBox="1">
            <a:spLocks noChangeArrowheads="1"/>
          </p:cNvSpPr>
          <p:nvPr/>
        </p:nvSpPr>
        <p:spPr bwMode="auto">
          <a:xfrm>
            <a:off x="-35689" y="1944000"/>
            <a:ext cx="6644832" cy="469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20000"/>
              </a:lnSpc>
              <a:buFont typeface="Wingdings" panose="05000000000000000000" pitchFamily="2" charset="2"/>
              <a:buChar char="ü"/>
            </a:pPr>
            <a:r>
              <a:rPr lang="zh-CN" altLang="en-US" sz="2800" b="1" dirty="0">
                <a:solidFill>
                  <a:srgbClr val="FF0000"/>
                </a:solidFill>
              </a:rPr>
              <a:t>大径</a:t>
            </a:r>
            <a:r>
              <a:rPr lang="en-US" altLang="zh-CN" sz="2800" b="1" dirty="0">
                <a:solidFill>
                  <a:srgbClr val="FF0000"/>
                </a:solidFill>
              </a:rPr>
              <a:t>(</a:t>
            </a:r>
            <a:r>
              <a:rPr lang="en-US" altLang="zh-CN" sz="2800" b="1" i="1" dirty="0">
                <a:solidFill>
                  <a:srgbClr val="FF0000"/>
                </a:solidFill>
              </a:rPr>
              <a:t>D</a:t>
            </a:r>
            <a:r>
              <a:rPr lang="zh-CN" altLang="en-US" sz="2800" b="1" dirty="0">
                <a:solidFill>
                  <a:srgbClr val="FF0000"/>
                </a:solidFill>
              </a:rPr>
              <a:t>、 </a:t>
            </a:r>
            <a:r>
              <a:rPr lang="en-US" altLang="zh-CN" sz="2800" b="1" i="1" dirty="0">
                <a:solidFill>
                  <a:srgbClr val="FF0000"/>
                </a:solidFill>
              </a:rPr>
              <a:t>d</a:t>
            </a:r>
            <a:r>
              <a:rPr lang="zh-CN" altLang="en-US" sz="2800" b="1" i="1" dirty="0">
                <a:solidFill>
                  <a:srgbClr val="FF0000"/>
                </a:solidFill>
              </a:rPr>
              <a:t>）</a:t>
            </a:r>
            <a:r>
              <a:rPr lang="zh-CN" altLang="en-US" sz="2800" b="1" dirty="0">
                <a:solidFill>
                  <a:srgbClr val="000000"/>
                </a:solidFill>
              </a:rPr>
              <a:t> </a:t>
            </a:r>
            <a:r>
              <a:rPr lang="en-US" altLang="zh-CN" sz="2800" b="1" dirty="0">
                <a:solidFill>
                  <a:srgbClr val="000000"/>
                </a:solidFill>
              </a:rPr>
              <a:t>— </a:t>
            </a:r>
            <a:r>
              <a:rPr lang="zh-CN" altLang="en-US" sz="2800" b="1" dirty="0">
                <a:solidFill>
                  <a:srgbClr val="000000"/>
                </a:solidFill>
              </a:rPr>
              <a:t>与外螺纹牙顶或内螺纹牙底相切的假想圆柱的直径。</a:t>
            </a:r>
            <a:r>
              <a:rPr lang="zh-CN" altLang="en-US" sz="2800" b="1" dirty="0">
                <a:solidFill>
                  <a:srgbClr val="FF0000"/>
                </a:solidFill>
              </a:rPr>
              <a:t>是公称直径</a:t>
            </a:r>
            <a:r>
              <a:rPr lang="zh-CN" altLang="en-US" sz="2800" b="1" dirty="0">
                <a:solidFill>
                  <a:srgbClr val="9933FF"/>
                </a:solidFill>
              </a:rPr>
              <a:t> </a:t>
            </a:r>
            <a:r>
              <a:rPr lang="zh-CN" altLang="en-US" sz="2800" b="1" dirty="0">
                <a:solidFill>
                  <a:srgbClr val="FF0000"/>
                </a:solidFill>
              </a:rPr>
              <a:t>。</a:t>
            </a:r>
            <a:r>
              <a:rPr lang="zh-CN" altLang="en-US" sz="2800" b="1" dirty="0">
                <a:solidFill>
                  <a:srgbClr val="9933FF"/>
                </a:solidFill>
              </a:rPr>
              <a:t> </a:t>
            </a:r>
          </a:p>
          <a:p>
            <a:pPr marL="457200" indent="-457200" eaLnBrk="1" hangingPunct="1">
              <a:lnSpc>
                <a:spcPct val="120000"/>
              </a:lnSpc>
              <a:buFont typeface="Wingdings" panose="05000000000000000000" pitchFamily="2" charset="2"/>
              <a:buChar char="ü"/>
            </a:pPr>
            <a:r>
              <a:rPr lang="zh-CN" altLang="en-US" sz="2800" b="1" dirty="0">
                <a:solidFill>
                  <a:srgbClr val="FF0000"/>
                </a:solidFill>
              </a:rPr>
              <a:t>小径（</a:t>
            </a:r>
            <a:r>
              <a:rPr lang="en-US" altLang="zh-CN" sz="2800" b="1" i="1" dirty="0">
                <a:solidFill>
                  <a:srgbClr val="FF0000"/>
                </a:solidFill>
              </a:rPr>
              <a:t>D</a:t>
            </a:r>
            <a:r>
              <a:rPr lang="en-US" altLang="zh-CN" sz="2800" b="1" baseline="-30000" dirty="0">
                <a:solidFill>
                  <a:srgbClr val="FF0000"/>
                </a:solidFill>
              </a:rPr>
              <a:t>1</a:t>
            </a:r>
            <a:r>
              <a:rPr lang="zh-CN" altLang="en-US" sz="2800" b="1" dirty="0">
                <a:solidFill>
                  <a:srgbClr val="FF0000"/>
                </a:solidFill>
              </a:rPr>
              <a:t>、 </a:t>
            </a:r>
            <a:r>
              <a:rPr lang="en-US" altLang="zh-CN" sz="2800" b="1" i="1" dirty="0">
                <a:solidFill>
                  <a:srgbClr val="FF0000"/>
                </a:solidFill>
              </a:rPr>
              <a:t>d</a:t>
            </a:r>
            <a:r>
              <a:rPr lang="en-US" altLang="zh-CN" sz="2800" b="1" dirty="0">
                <a:solidFill>
                  <a:srgbClr val="FF0000"/>
                </a:solidFill>
              </a:rPr>
              <a:t> </a:t>
            </a:r>
            <a:r>
              <a:rPr lang="en-US" altLang="zh-CN" sz="2800" b="1" baseline="-30000" dirty="0">
                <a:solidFill>
                  <a:srgbClr val="FF0000"/>
                </a:solidFill>
              </a:rPr>
              <a:t>1</a:t>
            </a:r>
            <a:r>
              <a:rPr lang="zh-CN" altLang="en-US" sz="2800" b="1" dirty="0">
                <a:solidFill>
                  <a:srgbClr val="FF0000"/>
                </a:solidFill>
              </a:rPr>
              <a:t>）</a:t>
            </a:r>
            <a:r>
              <a:rPr lang="en-US" altLang="zh-CN" sz="2800" b="1" dirty="0">
                <a:solidFill>
                  <a:srgbClr val="000000"/>
                </a:solidFill>
              </a:rPr>
              <a:t>—  </a:t>
            </a:r>
            <a:r>
              <a:rPr lang="zh-CN" altLang="en-US" sz="2800" b="1" dirty="0">
                <a:solidFill>
                  <a:srgbClr val="000000"/>
                </a:solidFill>
              </a:rPr>
              <a:t>与外螺纹牙底或内螺纹牙顶相切的假想圆柱的直径。</a:t>
            </a:r>
            <a:endParaRPr lang="en-US" altLang="zh-CN" sz="2800" b="1" dirty="0">
              <a:solidFill>
                <a:srgbClr val="000000"/>
              </a:solidFill>
            </a:endParaRPr>
          </a:p>
          <a:p>
            <a:pPr marL="457200" indent="-457200" eaLnBrk="1" hangingPunct="1">
              <a:lnSpc>
                <a:spcPct val="120000"/>
              </a:lnSpc>
              <a:buFont typeface="Wingdings" panose="05000000000000000000" pitchFamily="2" charset="2"/>
              <a:buChar char="ü"/>
            </a:pPr>
            <a:r>
              <a:rPr lang="zh-CN" altLang="en-US" sz="2800" b="1" dirty="0">
                <a:solidFill>
                  <a:srgbClr val="FF0000"/>
                </a:solidFill>
              </a:rPr>
              <a:t>中径（</a:t>
            </a:r>
            <a:r>
              <a:rPr lang="en-US" altLang="zh-CN" sz="2800" b="1" i="1" dirty="0">
                <a:solidFill>
                  <a:srgbClr val="FF0000"/>
                </a:solidFill>
              </a:rPr>
              <a:t>D</a:t>
            </a:r>
            <a:r>
              <a:rPr lang="en-US" altLang="zh-CN" sz="2800" b="1" baseline="-30000" dirty="0">
                <a:solidFill>
                  <a:srgbClr val="FF0000"/>
                </a:solidFill>
              </a:rPr>
              <a:t>2</a:t>
            </a:r>
            <a:r>
              <a:rPr lang="zh-CN" altLang="en-US" sz="2800" b="1" dirty="0">
                <a:solidFill>
                  <a:srgbClr val="FF0000"/>
                </a:solidFill>
              </a:rPr>
              <a:t>、</a:t>
            </a:r>
            <a:r>
              <a:rPr lang="en-US" altLang="zh-CN" sz="2800" b="1" i="1" dirty="0">
                <a:solidFill>
                  <a:srgbClr val="FF0000"/>
                </a:solidFill>
              </a:rPr>
              <a:t>d</a:t>
            </a:r>
            <a:r>
              <a:rPr lang="en-US" altLang="zh-CN" sz="2800" b="1" dirty="0">
                <a:solidFill>
                  <a:srgbClr val="FF0000"/>
                </a:solidFill>
              </a:rPr>
              <a:t> </a:t>
            </a:r>
            <a:r>
              <a:rPr lang="en-US" altLang="zh-CN" sz="2800" b="1" baseline="-30000" dirty="0">
                <a:solidFill>
                  <a:srgbClr val="FF0000"/>
                </a:solidFill>
              </a:rPr>
              <a:t>2</a:t>
            </a:r>
            <a:r>
              <a:rPr lang="zh-CN" altLang="en-US" sz="2800" b="1" dirty="0">
                <a:solidFill>
                  <a:srgbClr val="FF0000"/>
                </a:solidFill>
              </a:rPr>
              <a:t>）</a:t>
            </a:r>
            <a:r>
              <a:rPr lang="en-US" altLang="zh-CN" sz="2800" b="1" dirty="0">
                <a:solidFill>
                  <a:srgbClr val="000000"/>
                </a:solidFill>
              </a:rPr>
              <a:t>— </a:t>
            </a:r>
            <a:r>
              <a:rPr lang="zh-CN" altLang="en-US" sz="2800" b="1" dirty="0">
                <a:solidFill>
                  <a:srgbClr val="000000"/>
                </a:solidFill>
              </a:rPr>
              <a:t>螺纹牙型上沟槽和凸起宽度相等的地方假想圆柱的直径。</a:t>
            </a:r>
            <a:endParaRPr lang="en-US" altLang="zh-CN" sz="2800" b="1" dirty="0">
              <a:solidFill>
                <a:srgbClr val="000000"/>
              </a:solidFill>
            </a:endParaRPr>
          </a:p>
          <a:p>
            <a:pPr marL="457200" indent="-457200" eaLnBrk="1" hangingPunct="1">
              <a:lnSpc>
                <a:spcPct val="120000"/>
              </a:lnSpc>
              <a:buFont typeface="Wingdings" panose="05000000000000000000" pitchFamily="2" charset="2"/>
              <a:buChar char="ü"/>
            </a:pPr>
            <a:r>
              <a:rPr lang="zh-CN" altLang="en-US" sz="2800" b="1" dirty="0">
                <a:solidFill>
                  <a:srgbClr val="FF0000"/>
                </a:solidFill>
              </a:rPr>
              <a:t>螺距</a:t>
            </a:r>
            <a:r>
              <a:rPr lang="en-US" altLang="zh-CN" sz="2800" b="1" dirty="0">
                <a:solidFill>
                  <a:srgbClr val="000000"/>
                </a:solidFill>
              </a:rPr>
              <a:t>—</a:t>
            </a:r>
            <a:r>
              <a:rPr lang="zh-CN" altLang="en-US" sz="2800" b="1" dirty="0">
                <a:solidFill>
                  <a:srgbClr val="000000"/>
                </a:solidFill>
              </a:rPr>
              <a:t>相邻两牙在中径线上对应两点的轴向距离。螺距基本值</a:t>
            </a:r>
            <a:r>
              <a:rPr lang="en-US" altLang="zh-CN" sz="2800" b="1" dirty="0">
                <a:solidFill>
                  <a:srgbClr val="000000"/>
                </a:solidFill>
              </a:rPr>
              <a:t>P</a:t>
            </a:r>
            <a:r>
              <a:rPr lang="zh-CN" altLang="en-US" sz="2800" b="1" dirty="0">
                <a:solidFill>
                  <a:srgbClr val="FF0000"/>
                </a:solidFill>
              </a:rPr>
              <a:t>。 </a:t>
            </a:r>
            <a:r>
              <a:rPr lang="zh-CN" altLang="en-US" sz="2800" b="1" dirty="0">
                <a:solidFill>
                  <a:srgbClr val="000000"/>
                </a:solidFill>
              </a:rPr>
              <a:t> </a:t>
            </a:r>
            <a:endParaRPr lang="zh-CN" altLang="en-US" sz="2800" b="1" dirty="0"/>
          </a:p>
        </p:txBody>
      </p:sp>
      <p:sp>
        <p:nvSpPr>
          <p:cNvPr id="8" name="Text Box 5">
            <a:extLst>
              <a:ext uri="{FF2B5EF4-FFF2-40B4-BE49-F238E27FC236}">
                <a16:creationId xmlns:a16="http://schemas.microsoft.com/office/drawing/2014/main" id="{3F234208-9207-4D13-AC3E-2E337F247679}"/>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 </a:t>
            </a:r>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概述</a:t>
            </a:r>
          </a:p>
        </p:txBody>
      </p:sp>
    </p:spTree>
    <p:extLst>
      <p:ext uri="{BB962C8B-B14F-4D97-AF65-F5344CB8AC3E}">
        <p14:creationId xmlns:p14="http://schemas.microsoft.com/office/powerpoint/2010/main" val="115240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additive="base">
                                        <p:cTn id="7" dur="500" fill="hold"/>
                                        <p:tgtEl>
                                          <p:spTgt spid="10246"/>
                                        </p:tgtEl>
                                        <p:attrNameLst>
                                          <p:attrName>ppt_x</p:attrName>
                                        </p:attrNameLst>
                                      </p:cBhvr>
                                      <p:tavLst>
                                        <p:tav tm="0">
                                          <p:val>
                                            <p:strVal val="#ppt_x"/>
                                          </p:val>
                                        </p:tav>
                                        <p:tav tm="100000">
                                          <p:val>
                                            <p:strVal val="#ppt_x"/>
                                          </p:val>
                                        </p:tav>
                                      </p:tavLst>
                                    </p:anim>
                                    <p:anim calcmode="lin" valueType="num">
                                      <p:cBhvr additive="base">
                                        <p:cTn id="8"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blinds(horizontal)">
                                      <p:cBhvr>
                                        <p:cTn id="13" dur="500"/>
                                        <p:tgtEl>
                                          <p:spTgt spid="102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248"/>
                                        </p:tgtEl>
                                        <p:attrNameLst>
                                          <p:attrName>style.visibility</p:attrName>
                                        </p:attrNameLst>
                                      </p:cBhvr>
                                      <p:to>
                                        <p:strVal val="visible"/>
                                      </p:to>
                                    </p:set>
                                    <p:animEffect transition="in" filter="wipe(left)">
                                      <p:cBhvr>
                                        <p:cTn id="18"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utoUpdateAnimBg="0"/>
      <p:bldP spid="1024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434" y="2928395"/>
            <a:ext cx="5657566" cy="308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6"/>
          <p:cNvSpPr txBox="1">
            <a:spLocks noChangeArrowheads="1"/>
          </p:cNvSpPr>
          <p:nvPr/>
        </p:nvSpPr>
        <p:spPr bwMode="auto">
          <a:xfrm>
            <a:off x="-287457" y="988836"/>
            <a:ext cx="100101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ea typeface="楷体_GB2312" pitchFamily="49" charset="-122"/>
              </a:rPr>
              <a:t>    </a:t>
            </a:r>
            <a:r>
              <a:rPr lang="zh-CN" altLang="en-US" sz="3200" b="1" dirty="0">
                <a:solidFill>
                  <a:schemeClr val="accent2"/>
                </a:solidFill>
                <a:ea typeface="楷体_GB2312" pitchFamily="49" charset="-122"/>
              </a:rPr>
              <a:t>根据螺纹的基本牙型，定义主要参数：</a:t>
            </a:r>
          </a:p>
        </p:txBody>
      </p:sp>
      <p:sp>
        <p:nvSpPr>
          <p:cNvPr id="10248" name="Text Box 8"/>
          <p:cNvSpPr txBox="1">
            <a:spLocks noChangeArrowheads="1"/>
          </p:cNvSpPr>
          <p:nvPr/>
        </p:nvSpPr>
        <p:spPr bwMode="auto">
          <a:xfrm>
            <a:off x="-35689" y="1654634"/>
            <a:ext cx="6459638" cy="507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30000"/>
              </a:lnSpc>
              <a:buFont typeface="Wingdings" panose="05000000000000000000" pitchFamily="2" charset="2"/>
              <a:buChar char="ü"/>
            </a:pPr>
            <a:r>
              <a:rPr lang="zh-CN" altLang="en-US" sz="2800" b="1" dirty="0">
                <a:solidFill>
                  <a:srgbClr val="C00000"/>
                </a:solidFill>
              </a:rPr>
              <a:t>牙型角（ </a:t>
            </a:r>
            <a:r>
              <a:rPr lang="en-US" altLang="zh-CN" sz="2800" b="1" dirty="0">
                <a:solidFill>
                  <a:srgbClr val="C00000"/>
                </a:solidFill>
              </a:rPr>
              <a:t>α</a:t>
            </a:r>
            <a:r>
              <a:rPr lang="zh-CN" altLang="en-US" sz="2800" b="1" dirty="0">
                <a:solidFill>
                  <a:srgbClr val="C00000"/>
                </a:solidFill>
              </a:rPr>
              <a:t>）</a:t>
            </a:r>
            <a:r>
              <a:rPr lang="en-US" altLang="zh-CN" sz="2800" b="1" dirty="0">
                <a:solidFill>
                  <a:srgbClr val="000000"/>
                </a:solidFill>
              </a:rPr>
              <a:t>—  </a:t>
            </a:r>
            <a:r>
              <a:rPr lang="zh-CN" altLang="en-US" sz="2800" b="1" dirty="0">
                <a:solidFill>
                  <a:srgbClr val="000000"/>
                </a:solidFill>
              </a:rPr>
              <a:t>在螺纹牙型上，相邻两牙侧间的夹角。 。</a:t>
            </a:r>
            <a:endParaRPr lang="en-US" altLang="zh-CN" sz="2800" b="1" dirty="0">
              <a:solidFill>
                <a:srgbClr val="000000"/>
              </a:solidFill>
            </a:endParaRPr>
          </a:p>
          <a:p>
            <a:pPr marL="457200" indent="-457200" algn="just" eaLnBrk="1" hangingPunct="1">
              <a:lnSpc>
                <a:spcPct val="130000"/>
              </a:lnSpc>
              <a:buFont typeface="Wingdings" panose="05000000000000000000" pitchFamily="2" charset="2"/>
              <a:buChar char="ü"/>
            </a:pPr>
            <a:r>
              <a:rPr lang="zh-CN" altLang="en-US" sz="2800" b="1" dirty="0">
                <a:solidFill>
                  <a:srgbClr val="FF0000"/>
                </a:solidFill>
              </a:rPr>
              <a:t>牙侧角（ </a:t>
            </a:r>
            <a:r>
              <a:rPr lang="en-US" altLang="zh-CN" sz="2800" b="1" i="1" dirty="0">
                <a:solidFill>
                  <a:srgbClr val="FF0000"/>
                </a:solidFill>
              </a:rPr>
              <a:t>α</a:t>
            </a:r>
            <a:r>
              <a:rPr lang="en-US" altLang="zh-CN" sz="2800" b="1" baseline="-30000" dirty="0">
                <a:solidFill>
                  <a:srgbClr val="FF0000"/>
                </a:solidFill>
              </a:rPr>
              <a:t>1</a:t>
            </a:r>
            <a:r>
              <a:rPr lang="zh-CN" altLang="en-US" sz="2800" b="1" dirty="0">
                <a:solidFill>
                  <a:srgbClr val="FF0000"/>
                </a:solidFill>
              </a:rPr>
              <a:t>和</a:t>
            </a:r>
            <a:r>
              <a:rPr lang="en-US" altLang="zh-CN" sz="2800" b="1" i="1" dirty="0">
                <a:solidFill>
                  <a:srgbClr val="FF0000"/>
                </a:solidFill>
              </a:rPr>
              <a:t>α</a:t>
            </a:r>
            <a:r>
              <a:rPr lang="en-US" altLang="zh-CN" sz="2800" b="1" baseline="-30000" dirty="0">
                <a:solidFill>
                  <a:srgbClr val="FF0000"/>
                </a:solidFill>
              </a:rPr>
              <a:t>2</a:t>
            </a:r>
            <a:r>
              <a:rPr lang="zh-CN" altLang="en-US" sz="2800" b="1" dirty="0">
                <a:solidFill>
                  <a:srgbClr val="FF0000"/>
                </a:solidFill>
              </a:rPr>
              <a:t>）</a:t>
            </a:r>
            <a:r>
              <a:rPr lang="en-US" altLang="zh-CN" sz="2800" b="1" dirty="0"/>
              <a:t>— </a:t>
            </a:r>
            <a:r>
              <a:rPr lang="zh-CN" altLang="en-US" sz="2800" b="1" dirty="0"/>
              <a:t>在螺纹牙型上，牙侧与螺纹轴线的垂线间的夹角 。</a:t>
            </a:r>
            <a:endParaRPr lang="en-US" altLang="zh-CN" sz="2800" b="1" dirty="0"/>
          </a:p>
          <a:p>
            <a:pPr marL="457200" indent="-457200" eaLnBrk="1" hangingPunct="1">
              <a:lnSpc>
                <a:spcPct val="130000"/>
              </a:lnSpc>
              <a:buFont typeface="Wingdings" panose="05000000000000000000" pitchFamily="2" charset="2"/>
              <a:buChar char="ü"/>
            </a:pPr>
            <a:r>
              <a:rPr lang="zh-CN" altLang="en-US" sz="2800" b="1" dirty="0">
                <a:solidFill>
                  <a:srgbClr val="FF0000"/>
                </a:solidFill>
              </a:rPr>
              <a:t>旋合长度</a:t>
            </a:r>
            <a:r>
              <a:rPr lang="en-US" altLang="zh-CN" sz="2800" b="1" dirty="0">
                <a:solidFill>
                  <a:srgbClr val="000000"/>
                </a:solidFill>
              </a:rPr>
              <a:t>—</a:t>
            </a:r>
            <a:r>
              <a:rPr lang="zh-CN" altLang="en-US" sz="2800" b="1" dirty="0">
                <a:solidFill>
                  <a:srgbClr val="000000"/>
                </a:solidFill>
              </a:rPr>
              <a:t>两个相互配合的螺纹沿螺纹轴线方向相互旋合部分的长度。</a:t>
            </a:r>
            <a:r>
              <a:rPr lang="zh-CN" altLang="en-US" sz="2800" b="1" dirty="0"/>
              <a:t> </a:t>
            </a:r>
            <a:endParaRPr lang="en-US" altLang="zh-CN" sz="2800" b="1" dirty="0"/>
          </a:p>
          <a:p>
            <a:pPr marL="457200" indent="-457200" eaLnBrk="1" hangingPunct="1">
              <a:lnSpc>
                <a:spcPct val="130000"/>
              </a:lnSpc>
              <a:buFont typeface="Wingdings" panose="05000000000000000000" pitchFamily="2" charset="2"/>
              <a:buChar char="ü"/>
            </a:pPr>
            <a:r>
              <a:rPr lang="zh-CN" altLang="en-US" sz="2800" b="1" dirty="0">
                <a:solidFill>
                  <a:srgbClr val="FF0000"/>
                </a:solidFill>
              </a:rPr>
              <a:t>螺纹接触高度 </a:t>
            </a:r>
            <a:r>
              <a:rPr lang="en-US" altLang="zh-CN" sz="2800" b="1" dirty="0"/>
              <a:t>— </a:t>
            </a:r>
            <a:r>
              <a:rPr lang="zh-CN" altLang="en-US" sz="2800" b="1" dirty="0"/>
              <a:t>在两个相互配合螺纹的牙型上，它们的牙侧重合部分的径向距离</a:t>
            </a:r>
            <a:r>
              <a:rPr lang="en-US" altLang="zh-CN" sz="2800" b="1" dirty="0"/>
              <a:t>,</a:t>
            </a:r>
            <a:r>
              <a:rPr lang="zh-CN" altLang="en-US" sz="2800" b="1" dirty="0"/>
              <a:t>等于５</a:t>
            </a:r>
            <a:r>
              <a:rPr lang="en-US" altLang="zh-CN" sz="2800" b="1" dirty="0"/>
              <a:t>H/</a:t>
            </a:r>
            <a:r>
              <a:rPr lang="zh-CN" altLang="en-US" sz="2800" b="1" dirty="0"/>
              <a:t>８。</a:t>
            </a:r>
          </a:p>
        </p:txBody>
      </p:sp>
      <p:sp>
        <p:nvSpPr>
          <p:cNvPr id="5" name="Text Box 5">
            <a:extLst>
              <a:ext uri="{FF2B5EF4-FFF2-40B4-BE49-F238E27FC236}">
                <a16:creationId xmlns:a16="http://schemas.microsoft.com/office/drawing/2014/main" id="{984C026A-65D2-4B1F-8E83-58FBC1C6B0DA}"/>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 </a:t>
            </a:r>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概述</a:t>
            </a:r>
          </a:p>
        </p:txBody>
      </p:sp>
    </p:spTree>
    <p:extLst>
      <p:ext uri="{BB962C8B-B14F-4D97-AF65-F5344CB8AC3E}">
        <p14:creationId xmlns:p14="http://schemas.microsoft.com/office/powerpoint/2010/main" val="3372207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additive="base">
                                        <p:cTn id="7" dur="500" fill="hold"/>
                                        <p:tgtEl>
                                          <p:spTgt spid="10246"/>
                                        </p:tgtEl>
                                        <p:attrNameLst>
                                          <p:attrName>ppt_x</p:attrName>
                                        </p:attrNameLst>
                                      </p:cBhvr>
                                      <p:tavLst>
                                        <p:tav tm="0">
                                          <p:val>
                                            <p:strVal val="#ppt_x"/>
                                          </p:val>
                                        </p:tav>
                                        <p:tav tm="100000">
                                          <p:val>
                                            <p:strVal val="#ppt_x"/>
                                          </p:val>
                                        </p:tav>
                                      </p:tavLst>
                                    </p:anim>
                                    <p:anim calcmode="lin" valueType="num">
                                      <p:cBhvr additive="base">
                                        <p:cTn id="8"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blinds(horizontal)">
                                      <p:cBhvr>
                                        <p:cTn id="13" dur="500"/>
                                        <p:tgtEl>
                                          <p:spTgt spid="102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248"/>
                                        </p:tgtEl>
                                        <p:attrNameLst>
                                          <p:attrName>style.visibility</p:attrName>
                                        </p:attrNameLst>
                                      </p:cBhvr>
                                      <p:to>
                                        <p:strVal val="visible"/>
                                      </p:to>
                                    </p:set>
                                    <p:animEffect transition="in" filter="wipe(left)">
                                      <p:cBhvr>
                                        <p:cTn id="18"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autoUpdateAnimBg="0"/>
      <p:bldP spid="1024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10366" y="1596494"/>
            <a:ext cx="6750062" cy="2738212"/>
          </a:xfrm>
        </p:spPr>
        <p:txBody>
          <a:bodyPr>
            <a:normAutofit/>
          </a:bodyPr>
          <a:lstStyle/>
          <a:p>
            <a:pPr algn="just" eaLnBrk="1" hangingPunct="1">
              <a:lnSpc>
                <a:spcPct val="150000"/>
              </a:lnSpc>
              <a:buFontTx/>
              <a:buNone/>
            </a:pPr>
            <a:r>
              <a:rPr lang="en-US" altLang="zh-CN" sz="1800" b="1" dirty="0">
                <a:solidFill>
                  <a:srgbClr val="000000"/>
                </a:solidFill>
                <a:ea typeface="楷体_GB2312" pitchFamily="49" charset="-122"/>
              </a:rPr>
              <a:t>        </a:t>
            </a:r>
            <a:r>
              <a:rPr lang="zh-CN" altLang="en-US" sz="2800" b="1" dirty="0">
                <a:solidFill>
                  <a:srgbClr val="000000"/>
                </a:solidFill>
                <a:ea typeface="楷体_GB2312" pitchFamily="49" charset="-122"/>
              </a:rPr>
              <a:t>要实现普通螺纹的互换性，必须保证</a:t>
            </a:r>
            <a:r>
              <a:rPr lang="en-US" altLang="zh-CN" sz="2800" b="1" dirty="0">
                <a:solidFill>
                  <a:srgbClr val="000000"/>
                </a:solidFill>
                <a:ea typeface="楷体_GB2312" pitchFamily="49" charset="-122"/>
              </a:rPr>
              <a:t>:</a:t>
            </a:r>
          </a:p>
          <a:p>
            <a:pPr algn="just" eaLnBrk="1" hangingPunct="1">
              <a:lnSpc>
                <a:spcPct val="150000"/>
              </a:lnSpc>
              <a:buFontTx/>
              <a:buNone/>
            </a:pPr>
            <a:r>
              <a:rPr lang="en-US" altLang="zh-CN" sz="2800" b="1" dirty="0">
                <a:solidFill>
                  <a:srgbClr val="000000"/>
                </a:solidFill>
              </a:rPr>
              <a:t>        1</a:t>
            </a:r>
            <a:r>
              <a:rPr lang="en-US" altLang="zh-CN" sz="2800" b="1" dirty="0"/>
              <a:t>. </a:t>
            </a:r>
            <a:r>
              <a:rPr lang="zh-CN" altLang="en-US" sz="2800" b="1" dirty="0">
                <a:solidFill>
                  <a:srgbClr val="000000"/>
                </a:solidFill>
              </a:rPr>
              <a:t>内、外螺纹</a:t>
            </a:r>
            <a:r>
              <a:rPr lang="zh-CN" altLang="en-US" sz="2800" b="1" dirty="0">
                <a:solidFill>
                  <a:srgbClr val="FF0000"/>
                </a:solidFill>
              </a:rPr>
              <a:t>自由旋合</a:t>
            </a:r>
            <a:r>
              <a:rPr lang="zh-CN" altLang="en-US" sz="2800" b="1" dirty="0">
                <a:solidFill>
                  <a:srgbClr val="000000"/>
                </a:solidFill>
              </a:rPr>
              <a:t>；</a:t>
            </a:r>
          </a:p>
          <a:p>
            <a:pPr algn="just" eaLnBrk="1" hangingPunct="1">
              <a:lnSpc>
                <a:spcPct val="150000"/>
              </a:lnSpc>
              <a:buFontTx/>
              <a:buNone/>
            </a:pPr>
            <a:r>
              <a:rPr lang="zh-CN" altLang="en-US" sz="2800" b="1" dirty="0">
                <a:solidFill>
                  <a:srgbClr val="000000"/>
                </a:solidFill>
              </a:rPr>
              <a:t>        </a:t>
            </a:r>
            <a:r>
              <a:rPr lang="en-US" altLang="zh-CN" sz="2800" b="1" dirty="0">
                <a:solidFill>
                  <a:srgbClr val="000000"/>
                </a:solidFill>
              </a:rPr>
              <a:t>2. </a:t>
            </a:r>
            <a:r>
              <a:rPr lang="zh-CN" altLang="en-US" sz="2800" b="1" dirty="0">
                <a:solidFill>
                  <a:srgbClr val="000000"/>
                </a:solidFill>
              </a:rPr>
              <a:t>具有足够的</a:t>
            </a:r>
            <a:r>
              <a:rPr lang="zh-CN" altLang="en-US" sz="2800" b="1" dirty="0">
                <a:solidFill>
                  <a:srgbClr val="FF0000"/>
                </a:solidFill>
              </a:rPr>
              <a:t>连接强度</a:t>
            </a:r>
            <a:r>
              <a:rPr lang="zh-CN" altLang="en-US" sz="2800" b="1" dirty="0">
                <a:solidFill>
                  <a:srgbClr val="000000"/>
                </a:solidFill>
              </a:rPr>
              <a:t>。 </a:t>
            </a:r>
            <a:endParaRPr lang="zh-CN" altLang="en-US" sz="2800" b="1" dirty="0"/>
          </a:p>
        </p:txBody>
      </p:sp>
      <p:sp>
        <p:nvSpPr>
          <p:cNvPr id="12292" name="Text Box 4"/>
          <p:cNvSpPr txBox="1">
            <a:spLocks noChangeArrowheads="1"/>
          </p:cNvSpPr>
          <p:nvPr/>
        </p:nvSpPr>
        <p:spPr bwMode="auto">
          <a:xfrm>
            <a:off x="125300" y="4811062"/>
            <a:ext cx="11941399"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sz="2800" dirty="0">
                <a:solidFill>
                  <a:srgbClr val="000000"/>
                </a:solidFill>
              </a:rPr>
              <a:t>        </a:t>
            </a:r>
            <a:r>
              <a:rPr lang="zh-CN" altLang="en-US" sz="3200" b="1" dirty="0">
                <a:solidFill>
                  <a:schemeClr val="accent2"/>
                </a:solidFill>
                <a:latin typeface="楷体_GB2312" pitchFamily="49" charset="-122"/>
                <a:ea typeface="楷体_GB2312" pitchFamily="49" charset="-122"/>
              </a:rPr>
              <a:t>对互换性有影响的因素是螺纹加工过程中几何参数产生误差，这些误差包括：</a:t>
            </a:r>
            <a:r>
              <a:rPr lang="zh-CN" altLang="en-US" sz="3200" b="1" dirty="0">
                <a:solidFill>
                  <a:srgbClr val="FF0000"/>
                </a:solidFill>
                <a:latin typeface="楷体_GB2312" pitchFamily="49" charset="-122"/>
                <a:ea typeface="楷体_GB2312" pitchFamily="49" charset="-122"/>
              </a:rPr>
              <a:t>螺纹直径偏差、螺距误差、牙侧角偏差。</a:t>
            </a:r>
            <a:endParaRPr lang="en-US" altLang="zh-CN" sz="3200" b="1" dirty="0">
              <a:solidFill>
                <a:srgbClr val="FF0000"/>
              </a:solidFill>
              <a:latin typeface="楷体_GB2312" pitchFamily="49" charset="-122"/>
              <a:ea typeface="楷体_GB2312" pitchFamily="49" charset="-122"/>
            </a:endParaRPr>
          </a:p>
        </p:txBody>
      </p:sp>
      <p:sp>
        <p:nvSpPr>
          <p:cNvPr id="5" name="Text Box 5">
            <a:extLst>
              <a:ext uri="{FF2B5EF4-FFF2-40B4-BE49-F238E27FC236}">
                <a16:creationId xmlns:a16="http://schemas.microsoft.com/office/drawing/2014/main" id="{4B3BD88D-AE27-4974-81A0-88BBE7A8BB0E}"/>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pic>
        <p:nvPicPr>
          <p:cNvPr id="3074" name="Picture 2">
            <a:extLst>
              <a:ext uri="{FF2B5EF4-FFF2-40B4-BE49-F238E27FC236}">
                <a16:creationId xmlns:a16="http://schemas.microsoft.com/office/drawing/2014/main" id="{833A9A0A-F771-4117-BC32-22FC2E177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696" y="957827"/>
            <a:ext cx="5252797" cy="344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6289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5"/>
          <p:cNvSpPr>
            <a:spLocks noChangeArrowheads="1"/>
          </p:cNvSpPr>
          <p:nvPr/>
        </p:nvSpPr>
        <p:spPr bwMode="auto">
          <a:xfrm>
            <a:off x="457200" y="1221686"/>
            <a:ext cx="563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50000"/>
              </a:spcBef>
              <a:spcAft>
                <a:spcPct val="0"/>
              </a:spcAft>
            </a:pPr>
            <a:r>
              <a:rPr kumimoji="1" lang="zh-CN" altLang="en-US" sz="3200" b="1" dirty="0">
                <a:solidFill>
                  <a:srgbClr val="FF0000"/>
                </a:solidFill>
                <a:latin typeface="Times New Roman" panose="02020603050405020304" pitchFamily="18" charset="0"/>
                <a:ea typeface="楷体_GB2312" pitchFamily="49" charset="-122"/>
              </a:rPr>
              <a:t>一、螺纹直径偏差的影响 </a:t>
            </a:r>
          </a:p>
        </p:txBody>
      </p:sp>
      <p:sp>
        <p:nvSpPr>
          <p:cNvPr id="15368" name="Text Box 8"/>
          <p:cNvSpPr txBox="1">
            <a:spLocks noChangeArrowheads="1"/>
          </p:cNvSpPr>
          <p:nvPr/>
        </p:nvSpPr>
        <p:spPr bwMode="auto">
          <a:xfrm>
            <a:off x="619209" y="2171293"/>
            <a:ext cx="10953582" cy="402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20000"/>
              </a:spcBef>
              <a:buClr>
                <a:schemeClr val="accent2"/>
              </a:buClr>
              <a:buSzPct val="140000"/>
            </a:pPr>
            <a:r>
              <a:rPr lang="zh-CN" altLang="en-US" sz="3200" b="1" dirty="0">
                <a:solidFill>
                  <a:srgbClr val="FF0000"/>
                </a:solidFill>
                <a:latin typeface="+mn-lt"/>
                <a:ea typeface="+mn-ea"/>
              </a:rPr>
              <a:t>直径偏差</a:t>
            </a:r>
            <a:r>
              <a:rPr lang="en-US" altLang="zh-CN" sz="3200" b="1" dirty="0">
                <a:solidFill>
                  <a:srgbClr val="FF0000"/>
                </a:solidFill>
                <a:latin typeface="宋体" panose="02010600030101010101" pitchFamily="2" charset="-122"/>
              </a:rPr>
              <a:t>—</a:t>
            </a:r>
            <a:r>
              <a:rPr lang="zh-CN" altLang="en-US" sz="3200" b="1" dirty="0">
                <a:latin typeface="宋体" panose="02010600030101010101" pitchFamily="2" charset="-122"/>
              </a:rPr>
              <a:t>螺纹大、中、小径的实际尺寸</a:t>
            </a:r>
          </a:p>
          <a:p>
            <a:pPr eaLnBrk="1" hangingPunct="1">
              <a:lnSpc>
                <a:spcPct val="120000"/>
              </a:lnSpc>
              <a:spcBef>
                <a:spcPct val="20000"/>
              </a:spcBef>
              <a:buClr>
                <a:schemeClr val="accent2"/>
              </a:buClr>
              <a:buSzPct val="140000"/>
            </a:pPr>
            <a:r>
              <a:rPr lang="zh-CN" altLang="en-US" sz="3200" b="1" dirty="0">
                <a:latin typeface="宋体" panose="02010600030101010101" pitchFamily="2" charset="-122"/>
              </a:rPr>
              <a:t>          分别与其对应基本尺寸之差</a:t>
            </a:r>
            <a:r>
              <a:rPr lang="zh-CN" altLang="en-US" sz="3200" dirty="0">
                <a:latin typeface="宋体" panose="02010600030101010101" pitchFamily="2" charset="-122"/>
              </a:rPr>
              <a:t>。 </a:t>
            </a:r>
          </a:p>
          <a:p>
            <a:pPr marL="457200" indent="-457200" eaLnBrk="1" hangingPunct="1">
              <a:lnSpc>
                <a:spcPct val="150000"/>
              </a:lnSpc>
              <a:spcBef>
                <a:spcPct val="20000"/>
              </a:spcBef>
              <a:buClr>
                <a:schemeClr val="accent2"/>
              </a:buClr>
              <a:buSzPct val="140000"/>
              <a:buFont typeface="Wingdings" panose="05000000000000000000" pitchFamily="2" charset="2"/>
              <a:buChar char="ü"/>
            </a:pPr>
            <a:r>
              <a:rPr lang="zh-CN" altLang="en-US" sz="2800" b="1" dirty="0">
                <a:solidFill>
                  <a:schemeClr val="tx2"/>
                </a:solidFill>
                <a:latin typeface="宋体" panose="02010600030101010101" pitchFamily="2" charset="-122"/>
              </a:rPr>
              <a:t>若外螺纹</a:t>
            </a:r>
            <a:r>
              <a:rPr lang="zh-CN" altLang="en-US" sz="2800" b="1" dirty="0">
                <a:latin typeface="宋体" panose="02010600030101010101" pitchFamily="2" charset="-122"/>
              </a:rPr>
              <a:t>直径比内螺纹大，则影响旋合性；若外螺纹直径比内螺纹小得过多，则会使联接强度降低。</a:t>
            </a:r>
          </a:p>
          <a:p>
            <a:pPr marL="457200" indent="-457200" eaLnBrk="1" hangingPunct="1">
              <a:lnSpc>
                <a:spcPct val="150000"/>
              </a:lnSpc>
              <a:spcBef>
                <a:spcPct val="20000"/>
              </a:spcBef>
              <a:buClr>
                <a:schemeClr val="accent2"/>
              </a:buClr>
              <a:buSzPct val="140000"/>
              <a:buFont typeface="Wingdings" panose="05000000000000000000" pitchFamily="2" charset="2"/>
              <a:buChar char="ü"/>
            </a:pPr>
            <a:r>
              <a:rPr lang="zh-CN" altLang="en-US" sz="2800" b="1" dirty="0">
                <a:solidFill>
                  <a:srgbClr val="000000"/>
                </a:solidFill>
                <a:latin typeface="宋体" panose="02010600030101010101" pitchFamily="2" charset="-122"/>
              </a:rPr>
              <a:t>由于螺纹的配合面是牙侧面，故</a:t>
            </a:r>
            <a:r>
              <a:rPr lang="zh-CN" altLang="en-US" sz="2800" b="1" dirty="0">
                <a:solidFill>
                  <a:srgbClr val="FF0000"/>
                </a:solidFill>
                <a:latin typeface="宋体" panose="02010600030101010101" pitchFamily="2" charset="-122"/>
              </a:rPr>
              <a:t>中径偏差对螺纹互换性的影响最大。</a:t>
            </a:r>
            <a:endParaRPr lang="zh-CN" altLang="en-US" sz="2800" dirty="0">
              <a:latin typeface="宋体" panose="02010600030101010101" pitchFamily="2" charset="-122"/>
            </a:endParaRPr>
          </a:p>
        </p:txBody>
      </p:sp>
      <p:graphicFrame>
        <p:nvGraphicFramePr>
          <p:cNvPr id="7" name="Object 577">
            <a:extLst>
              <a:ext uri="{FF2B5EF4-FFF2-40B4-BE49-F238E27FC236}">
                <a16:creationId xmlns:a16="http://schemas.microsoft.com/office/drawing/2014/main" id="{34EDA7E7-43EC-4E14-BF40-CA8D9278C6A9}"/>
              </a:ext>
            </a:extLst>
          </p:cNvPr>
          <p:cNvGraphicFramePr>
            <a:graphicFrameLocks noChangeAspect="1"/>
          </p:cNvGraphicFramePr>
          <p:nvPr>
            <p:extLst>
              <p:ext uri="{D42A27DB-BD31-4B8C-83A1-F6EECF244321}">
                <p14:modId xmlns:p14="http://schemas.microsoft.com/office/powerpoint/2010/main" val="3244975157"/>
              </p:ext>
            </p:extLst>
          </p:nvPr>
        </p:nvGraphicFramePr>
        <p:xfrm>
          <a:off x="8295193" y="1221686"/>
          <a:ext cx="3685572" cy="2211343"/>
        </p:xfrm>
        <a:graphic>
          <a:graphicData uri="http://schemas.openxmlformats.org/presentationml/2006/ole">
            <mc:AlternateContent xmlns:mc="http://schemas.openxmlformats.org/markup-compatibility/2006">
              <mc:Choice xmlns:v="urn:schemas-microsoft-com:vml" Requires="v">
                <p:oleObj name="BMP 图象" r:id="rId2" imgW="3761905" imgH="2257740" progId="Paint.Picture">
                  <p:embed/>
                </p:oleObj>
              </mc:Choice>
              <mc:Fallback>
                <p:oleObj name="BMP 图象" r:id="rId2" imgW="3761905" imgH="2257740" progId="Paint.Picture">
                  <p:embed/>
                  <p:pic>
                    <p:nvPicPr>
                      <p:cNvPr id="7745" name="Object 577"/>
                      <p:cNvPicPr>
                        <a:picLocks noChangeAspect="1" noChangeArrowheads="1"/>
                      </p:cNvPicPr>
                      <p:nvPr/>
                    </p:nvPicPr>
                    <p:blipFill>
                      <a:blip r:embed="rId3">
                        <a:lum bright="-6000" contrast="42000"/>
                        <a:extLst>
                          <a:ext uri="{28A0092B-C50C-407E-A947-70E740481C1C}">
                            <a14:useLocalDpi xmlns:a14="http://schemas.microsoft.com/office/drawing/2010/main" val="0"/>
                          </a:ext>
                        </a:extLst>
                      </a:blip>
                      <a:srcRect/>
                      <a:stretch>
                        <a:fillRect/>
                      </a:stretch>
                    </p:blipFill>
                    <p:spPr bwMode="auto">
                      <a:xfrm>
                        <a:off x="8295193" y="1221686"/>
                        <a:ext cx="3685572" cy="2211343"/>
                      </a:xfrm>
                      <a:prstGeom prst="rect">
                        <a:avLst/>
                      </a:prstGeom>
                      <a:noFill/>
                      <a:ln>
                        <a:noFill/>
                      </a:ln>
                      <a:effectLst/>
                    </p:spPr>
                  </p:pic>
                </p:oleObj>
              </mc:Fallback>
            </mc:AlternateContent>
          </a:graphicData>
        </a:graphic>
      </p:graphicFrame>
      <p:sp>
        <p:nvSpPr>
          <p:cNvPr id="8" name="Text Box 5">
            <a:extLst>
              <a:ext uri="{FF2B5EF4-FFF2-40B4-BE49-F238E27FC236}">
                <a16:creationId xmlns:a16="http://schemas.microsoft.com/office/drawing/2014/main" id="{16B61AF4-22FC-40BA-8871-38686C73EDC9}"/>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spTree>
    <p:extLst>
      <p:ext uri="{BB962C8B-B14F-4D97-AF65-F5344CB8AC3E}">
        <p14:creationId xmlns:p14="http://schemas.microsoft.com/office/powerpoint/2010/main" val="2177509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left)">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68"/>
                                        </p:tgtEl>
                                        <p:attrNameLst>
                                          <p:attrName>style.visibility</p:attrName>
                                        </p:attrNameLst>
                                      </p:cBhvr>
                                      <p:to>
                                        <p:strVal val="visible"/>
                                      </p:to>
                                    </p:set>
                                    <p:anim calcmode="lin" valueType="num">
                                      <p:cBhvr additive="base">
                                        <p:cTn id="12" dur="500" fill="hold"/>
                                        <p:tgtEl>
                                          <p:spTgt spid="15368"/>
                                        </p:tgtEl>
                                        <p:attrNameLst>
                                          <p:attrName>ppt_x</p:attrName>
                                        </p:attrNameLst>
                                      </p:cBhvr>
                                      <p:tavLst>
                                        <p:tav tm="0">
                                          <p:val>
                                            <p:strVal val="0-#ppt_w/2"/>
                                          </p:val>
                                        </p:tav>
                                        <p:tav tm="100000">
                                          <p:val>
                                            <p:strVal val="#ppt_x"/>
                                          </p:val>
                                        </p:tav>
                                      </p:tavLst>
                                    </p:anim>
                                    <p:anim calcmode="lin" valueType="num">
                                      <p:cBhvr additive="base">
                                        <p:cTn id="13" dur="500" fill="hold"/>
                                        <p:tgtEl>
                                          <p:spTgt spid="1536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autoUpdateAnimBg="0"/>
      <p:bldP spid="1536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0" y="1650093"/>
            <a:ext cx="11806177" cy="2794585"/>
          </a:xfrm>
        </p:spPr>
        <p:txBody>
          <a:bodyPr>
            <a:normAutofit fontScale="77500" lnSpcReduction="20000"/>
          </a:bodyPr>
          <a:lstStyle/>
          <a:p>
            <a:pPr marL="0" indent="0">
              <a:lnSpc>
                <a:spcPct val="150000"/>
              </a:lnSpc>
              <a:spcBef>
                <a:spcPct val="45000"/>
              </a:spcBef>
              <a:buClr>
                <a:schemeClr val="accent2"/>
              </a:buClr>
              <a:buSzPct val="140000"/>
              <a:buNone/>
            </a:pPr>
            <a:r>
              <a:rPr lang="zh-CN" altLang="en-US" sz="2800" b="1" dirty="0">
                <a:solidFill>
                  <a:srgbClr val="000000"/>
                </a:solidFill>
              </a:rPr>
              <a:t> 螺距误差分为</a:t>
            </a:r>
            <a:r>
              <a:rPr lang="zh-CN" altLang="en-US" sz="2800" b="1" dirty="0"/>
              <a:t>螺距偏差</a:t>
            </a:r>
            <a:r>
              <a:rPr lang="zh-CN" altLang="zh-CN" b="1" dirty="0">
                <a:solidFill>
                  <a:srgbClr val="FF0000"/>
                </a:solidFill>
              </a:rPr>
              <a:t>Δ</a:t>
            </a:r>
            <a:r>
              <a:rPr lang="en-US" altLang="zh-CN" sz="2800" b="1" i="1" dirty="0">
                <a:solidFill>
                  <a:srgbClr val="FF0000"/>
                </a:solidFill>
              </a:rPr>
              <a:t>P </a:t>
            </a:r>
            <a:r>
              <a:rPr lang="zh-CN" altLang="en-US" sz="2800" b="1" dirty="0">
                <a:solidFill>
                  <a:srgbClr val="000000"/>
                </a:solidFill>
              </a:rPr>
              <a:t>和</a:t>
            </a:r>
            <a:r>
              <a:rPr lang="zh-CN" altLang="en-US" sz="2800" b="1" dirty="0"/>
              <a:t>螺距累积误差</a:t>
            </a:r>
            <a:r>
              <a:rPr lang="zh-CN" altLang="zh-CN" b="1" dirty="0">
                <a:solidFill>
                  <a:srgbClr val="FF0000"/>
                </a:solidFill>
              </a:rPr>
              <a:t>Δ</a:t>
            </a:r>
            <a:r>
              <a:rPr lang="en-US" altLang="zh-CN" sz="2800" b="1" i="1" dirty="0">
                <a:solidFill>
                  <a:srgbClr val="FF0000"/>
                </a:solidFill>
              </a:rPr>
              <a:t>P</a:t>
            </a:r>
            <a:r>
              <a:rPr lang="en-US" altLang="zh-CN" sz="2800" b="1" baseline="-30000" dirty="0">
                <a:solidFill>
                  <a:srgbClr val="FF0000"/>
                </a:solidFill>
              </a:rPr>
              <a:t>∑</a:t>
            </a:r>
            <a:r>
              <a:rPr lang="zh-CN" altLang="en-US" sz="2800" b="1" baseline="-30000" dirty="0"/>
              <a:t>。</a:t>
            </a:r>
          </a:p>
          <a:p>
            <a:pPr algn="just" eaLnBrk="1" hangingPunct="1">
              <a:lnSpc>
                <a:spcPct val="150000"/>
              </a:lnSpc>
              <a:spcBef>
                <a:spcPts val="600"/>
              </a:spcBef>
              <a:buClr>
                <a:schemeClr val="accent2"/>
              </a:buClr>
              <a:buSzPct val="140000"/>
              <a:buFont typeface="Wingdings" panose="05000000000000000000" pitchFamily="2" charset="2"/>
              <a:buChar char="ü"/>
            </a:pPr>
            <a:r>
              <a:rPr lang="zh-CN" altLang="en-US" sz="2800" b="1" dirty="0">
                <a:solidFill>
                  <a:schemeClr val="tx2"/>
                </a:solidFill>
              </a:rPr>
              <a:t>螺距偏差</a:t>
            </a:r>
            <a:r>
              <a:rPr lang="zh-CN" altLang="zh-CN" b="1" dirty="0">
                <a:solidFill>
                  <a:srgbClr val="FF0000"/>
                </a:solidFill>
              </a:rPr>
              <a:t>Δ</a:t>
            </a:r>
            <a:r>
              <a:rPr lang="en-US" altLang="zh-CN" sz="2800" b="1" i="1" dirty="0">
                <a:solidFill>
                  <a:srgbClr val="FF0000"/>
                </a:solidFill>
              </a:rPr>
              <a:t>P</a:t>
            </a:r>
            <a:r>
              <a:rPr lang="en-US" altLang="zh-CN" sz="2800" b="1" dirty="0">
                <a:solidFill>
                  <a:schemeClr val="tx2"/>
                </a:solidFill>
              </a:rPr>
              <a:t> </a:t>
            </a:r>
            <a:r>
              <a:rPr lang="zh-CN" altLang="en-US" sz="2800" b="1" dirty="0">
                <a:solidFill>
                  <a:schemeClr val="tx2"/>
                </a:solidFill>
              </a:rPr>
              <a:t>：</a:t>
            </a:r>
            <a:r>
              <a:rPr lang="zh-CN" altLang="en-US" sz="2800" b="1" dirty="0"/>
              <a:t>是指单个螺距的实际值与其基本值之差，</a:t>
            </a:r>
            <a:r>
              <a:rPr lang="zh-CN" altLang="en-US" sz="2800" b="1" dirty="0">
                <a:solidFill>
                  <a:schemeClr val="accent2"/>
                </a:solidFill>
              </a:rPr>
              <a:t>它与旋合长度</a:t>
            </a:r>
            <a:r>
              <a:rPr lang="zh-CN" altLang="en-US" sz="2800" b="1" dirty="0">
                <a:solidFill>
                  <a:srgbClr val="C00000"/>
                </a:solidFill>
              </a:rPr>
              <a:t>无关</a:t>
            </a:r>
            <a:r>
              <a:rPr lang="zh-CN" altLang="en-US" sz="2800" b="1" dirty="0">
                <a:solidFill>
                  <a:schemeClr val="accent2"/>
                </a:solidFill>
              </a:rPr>
              <a:t>。</a:t>
            </a:r>
          </a:p>
          <a:p>
            <a:pPr algn="just" eaLnBrk="1" hangingPunct="1">
              <a:lnSpc>
                <a:spcPct val="150000"/>
              </a:lnSpc>
              <a:spcBef>
                <a:spcPts val="600"/>
              </a:spcBef>
              <a:buClr>
                <a:schemeClr val="accent2"/>
              </a:buClr>
              <a:buSzPct val="140000"/>
              <a:buFont typeface="Wingdings" panose="05000000000000000000" pitchFamily="2" charset="2"/>
              <a:buChar char="ü"/>
            </a:pPr>
            <a:r>
              <a:rPr lang="zh-CN" altLang="en-US" sz="2800" b="1" dirty="0">
                <a:solidFill>
                  <a:schemeClr val="tx2"/>
                </a:solidFill>
              </a:rPr>
              <a:t>螺距累积偏差</a:t>
            </a:r>
            <a:r>
              <a:rPr lang="zh-CN" altLang="zh-CN" b="1" dirty="0">
                <a:solidFill>
                  <a:srgbClr val="FF0000"/>
                </a:solidFill>
              </a:rPr>
              <a:t>Δ</a:t>
            </a:r>
            <a:r>
              <a:rPr lang="en-US" altLang="zh-CN" sz="2800" b="1" i="1" dirty="0">
                <a:solidFill>
                  <a:srgbClr val="FF0000"/>
                </a:solidFill>
              </a:rPr>
              <a:t>P</a:t>
            </a:r>
            <a:r>
              <a:rPr lang="en-US" altLang="zh-CN" sz="2800" b="1" baseline="-30000" dirty="0">
                <a:solidFill>
                  <a:srgbClr val="FF0000"/>
                </a:solidFill>
              </a:rPr>
              <a:t>∑</a:t>
            </a:r>
            <a:r>
              <a:rPr lang="en-US" altLang="zh-CN" sz="2800" b="1" dirty="0">
                <a:solidFill>
                  <a:schemeClr val="tx2"/>
                </a:solidFill>
              </a:rPr>
              <a:t> </a:t>
            </a:r>
            <a:r>
              <a:rPr lang="zh-CN" altLang="en-US" sz="2800" b="1" dirty="0">
                <a:solidFill>
                  <a:schemeClr val="tx2"/>
                </a:solidFill>
              </a:rPr>
              <a:t>：</a:t>
            </a:r>
            <a:r>
              <a:rPr lang="zh-CN" altLang="en-US" sz="2800" b="1" dirty="0"/>
              <a:t>在规定的螺纹长度内，任意两同名牙侧的实际轴向距离与其基本值的最大差值，</a:t>
            </a:r>
            <a:r>
              <a:rPr lang="zh-CN" altLang="en-US" sz="2800" b="1" dirty="0">
                <a:solidFill>
                  <a:schemeClr val="accent2"/>
                </a:solidFill>
              </a:rPr>
              <a:t>它与旋合长度</a:t>
            </a:r>
            <a:r>
              <a:rPr lang="zh-CN" altLang="en-US" sz="2800" b="1" dirty="0">
                <a:solidFill>
                  <a:srgbClr val="C00000"/>
                </a:solidFill>
              </a:rPr>
              <a:t>有关</a:t>
            </a:r>
            <a:r>
              <a:rPr lang="zh-CN" altLang="en-US" sz="2800" b="1" dirty="0">
                <a:solidFill>
                  <a:schemeClr val="accent2"/>
                </a:solidFill>
              </a:rPr>
              <a:t>。</a:t>
            </a:r>
          </a:p>
          <a:p>
            <a:pPr algn="just" eaLnBrk="1" hangingPunct="1">
              <a:lnSpc>
                <a:spcPct val="150000"/>
              </a:lnSpc>
              <a:buClr>
                <a:schemeClr val="accent2"/>
              </a:buClr>
              <a:buSzPct val="140000"/>
              <a:buFont typeface="Wingdings" panose="05000000000000000000" pitchFamily="2" charset="2"/>
              <a:buChar char="ü"/>
            </a:pPr>
            <a:endParaRPr lang="en-US" altLang="zh-CN" sz="2800" b="1" dirty="0">
              <a:solidFill>
                <a:schemeClr val="accent2"/>
              </a:solidFill>
            </a:endParaRPr>
          </a:p>
        </p:txBody>
      </p:sp>
      <p:sp>
        <p:nvSpPr>
          <p:cNvPr id="14341" name="Rectangle 5"/>
          <p:cNvSpPr>
            <a:spLocks noChangeArrowheads="1"/>
          </p:cNvSpPr>
          <p:nvPr/>
        </p:nvSpPr>
        <p:spPr bwMode="auto">
          <a:xfrm>
            <a:off x="131865" y="1002393"/>
            <a:ext cx="472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50000"/>
              </a:spcBef>
              <a:spcAft>
                <a:spcPct val="0"/>
              </a:spcAft>
            </a:pPr>
            <a:r>
              <a:rPr kumimoji="1" lang="zh-CN" altLang="en-US" sz="3200" b="1" dirty="0">
                <a:solidFill>
                  <a:srgbClr val="FF0000"/>
                </a:solidFill>
                <a:latin typeface="Times New Roman" panose="02020603050405020304" pitchFamily="18" charset="0"/>
                <a:ea typeface="楷体_GB2312" pitchFamily="49" charset="-122"/>
              </a:rPr>
              <a:t>二、螺距误差的影响 </a:t>
            </a:r>
          </a:p>
        </p:txBody>
      </p:sp>
      <p:pic>
        <p:nvPicPr>
          <p:cNvPr id="6" name="Picture 9">
            <a:extLst>
              <a:ext uri="{FF2B5EF4-FFF2-40B4-BE49-F238E27FC236}">
                <a16:creationId xmlns:a16="http://schemas.microsoft.com/office/drawing/2014/main" id="{ED39CC56-2066-4AF3-9EC3-2714166B3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318" y="3913820"/>
            <a:ext cx="6204974" cy="294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id="{A2D90ED9-54E9-442D-ADB4-C3C1DB81B9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019" y="4369233"/>
            <a:ext cx="2181946" cy="2141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1">
            <a:extLst>
              <a:ext uri="{FF2B5EF4-FFF2-40B4-BE49-F238E27FC236}">
                <a16:creationId xmlns:a16="http://schemas.microsoft.com/office/drawing/2014/main" id="{39243620-5888-44B6-9AEF-254FCBA48FB9}"/>
              </a:ext>
            </a:extLst>
          </p:cNvPr>
          <p:cNvSpPr txBox="1">
            <a:spLocks noChangeArrowheads="1"/>
          </p:cNvSpPr>
          <p:nvPr/>
        </p:nvSpPr>
        <p:spPr bwMode="auto">
          <a:xfrm>
            <a:off x="131865" y="6189292"/>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None/>
            </a:pPr>
            <a:r>
              <a:rPr lang="en-US" altLang="zh-CN" sz="2800" b="1" i="1" dirty="0" err="1">
                <a:solidFill>
                  <a:srgbClr val="FF0000"/>
                </a:solidFill>
              </a:rPr>
              <a:t>f</a:t>
            </a:r>
            <a:r>
              <a:rPr lang="en-US" altLang="zh-CN" sz="2800" b="1" baseline="-30000" dirty="0" err="1">
                <a:solidFill>
                  <a:srgbClr val="FF0000"/>
                </a:solidFill>
              </a:rPr>
              <a:t>p</a:t>
            </a:r>
            <a:r>
              <a:rPr lang="zh-CN" altLang="en-US" sz="2800" b="1" dirty="0">
                <a:solidFill>
                  <a:srgbClr val="FF0000"/>
                </a:solidFill>
              </a:rPr>
              <a:t>（或</a:t>
            </a:r>
            <a:r>
              <a:rPr lang="en-US" altLang="zh-CN" sz="2800" b="1" i="1" dirty="0">
                <a:solidFill>
                  <a:srgbClr val="FF0000"/>
                </a:solidFill>
              </a:rPr>
              <a:t>F</a:t>
            </a:r>
            <a:r>
              <a:rPr lang="en-US" altLang="zh-CN" sz="2800" b="1" baseline="-30000" dirty="0">
                <a:solidFill>
                  <a:srgbClr val="FF0000"/>
                </a:solidFill>
              </a:rPr>
              <a:t>P</a:t>
            </a:r>
            <a:r>
              <a:rPr lang="zh-CN" altLang="en-US" sz="2800" b="1" dirty="0">
                <a:solidFill>
                  <a:srgbClr val="FF0000"/>
                </a:solidFill>
              </a:rPr>
              <a:t>）＝</a:t>
            </a:r>
            <a:r>
              <a:rPr lang="en-US" altLang="zh-CN" sz="2800" b="1" dirty="0">
                <a:solidFill>
                  <a:srgbClr val="FF0000"/>
                </a:solidFill>
              </a:rPr>
              <a:t>1.732·</a:t>
            </a:r>
            <a:r>
              <a:rPr lang="zh-CN" altLang="zh-CN" sz="2800" b="1" dirty="0">
                <a:solidFill>
                  <a:srgbClr val="FF0000"/>
                </a:solidFill>
              </a:rPr>
              <a:t>Δ</a:t>
            </a:r>
            <a:r>
              <a:rPr lang="en-US" altLang="zh-CN" sz="2800" b="1" i="1" dirty="0">
                <a:solidFill>
                  <a:srgbClr val="FF0000"/>
                </a:solidFill>
              </a:rPr>
              <a:t>P</a:t>
            </a:r>
            <a:r>
              <a:rPr lang="en-US" altLang="zh-CN" sz="2800" b="1" baseline="-30000" dirty="0">
                <a:solidFill>
                  <a:srgbClr val="FF0000"/>
                </a:solidFill>
              </a:rPr>
              <a:t>∑</a:t>
            </a:r>
            <a:r>
              <a:rPr lang="zh-CN" altLang="en-US" sz="2800" b="1" dirty="0">
                <a:solidFill>
                  <a:srgbClr val="000000"/>
                </a:solidFill>
              </a:rPr>
              <a:t>　</a:t>
            </a:r>
          </a:p>
        </p:txBody>
      </p:sp>
      <p:sp>
        <p:nvSpPr>
          <p:cNvPr id="10" name="Text Box 5">
            <a:extLst>
              <a:ext uri="{FF2B5EF4-FFF2-40B4-BE49-F238E27FC236}">
                <a16:creationId xmlns:a16="http://schemas.microsoft.com/office/drawing/2014/main" id="{2199A0F2-1BC9-47DF-B976-45B7E4592DB6}"/>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spTree>
    <p:extLst>
      <p:ext uri="{BB962C8B-B14F-4D97-AF65-F5344CB8AC3E}">
        <p14:creationId xmlns:p14="http://schemas.microsoft.com/office/powerpoint/2010/main" val="2147781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left)">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 calcmode="lin" valueType="num">
                                      <p:cBhvr additive="base">
                                        <p:cTn id="12"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339">
                                            <p:txEl>
                                              <p:pRg st="1" end="1"/>
                                            </p:txEl>
                                          </p:spTgt>
                                        </p:tgtEl>
                                        <p:attrNameLst>
                                          <p:attrName>style.visibility</p:attrName>
                                        </p:attrNameLst>
                                      </p:cBhvr>
                                      <p:to>
                                        <p:strVal val="visible"/>
                                      </p:to>
                                    </p:set>
                                    <p:anim calcmode="lin" valueType="num">
                                      <p:cBhvr additive="base">
                                        <p:cTn id="18"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4339">
                                            <p:txEl>
                                              <p:pRg st="2" end="2"/>
                                            </p:txEl>
                                          </p:spTgt>
                                        </p:tgtEl>
                                        <p:attrNameLst>
                                          <p:attrName>style.visibility</p:attrName>
                                        </p:attrNameLst>
                                      </p:cBhvr>
                                      <p:to>
                                        <p:strVal val="visible"/>
                                      </p:to>
                                    </p:set>
                                    <p:anim calcmode="lin" valueType="num">
                                      <p:cBhvr additive="base">
                                        <p:cTn id="24"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P spid="14341" grpId="0" animBg="1" autoUpdateAnimBg="0"/>
      <p:bldP spid="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957943" y="1271594"/>
            <a:ext cx="10450286" cy="518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buNone/>
            </a:pPr>
            <a:endParaRPr lang="zh-CN" altLang="en-US" sz="2800" b="1" kern="0" dirty="0"/>
          </a:p>
          <a:p>
            <a:pPr marL="0" indent="0" eaLnBrk="1" hangingPunct="1">
              <a:lnSpc>
                <a:spcPct val="150000"/>
              </a:lnSpc>
              <a:buNone/>
            </a:pPr>
            <a:r>
              <a:rPr lang="en-US" altLang="zh-CN" sz="2800" b="1" kern="0" dirty="0"/>
              <a:t>§1  </a:t>
            </a:r>
            <a:r>
              <a:rPr lang="zh-CN" altLang="en-US" sz="2800" b="1" kern="0" dirty="0"/>
              <a:t>滚动轴承的互换性和公差等级</a:t>
            </a:r>
          </a:p>
          <a:p>
            <a:pPr marL="0" indent="0" eaLnBrk="1" hangingPunct="1">
              <a:lnSpc>
                <a:spcPct val="150000"/>
              </a:lnSpc>
              <a:buNone/>
            </a:pPr>
            <a:r>
              <a:rPr lang="en-US" altLang="zh-CN" sz="2800" b="1" kern="0" dirty="0"/>
              <a:t>§2  </a:t>
            </a:r>
            <a:r>
              <a:rPr lang="zh-CN" altLang="en-US" sz="2800" b="1" kern="0" dirty="0"/>
              <a:t>滚动轴承内、外径及相配轴颈、外壳孔的公差带</a:t>
            </a:r>
          </a:p>
          <a:p>
            <a:pPr marL="0" indent="0" eaLnBrk="1" hangingPunct="1">
              <a:lnSpc>
                <a:spcPct val="150000"/>
              </a:lnSpc>
              <a:buNone/>
            </a:pPr>
            <a:r>
              <a:rPr lang="en-US" altLang="zh-CN" sz="2800" b="1" kern="0" dirty="0"/>
              <a:t>§3  </a:t>
            </a:r>
            <a:r>
              <a:rPr lang="zh-CN" altLang="en-US" sz="2800" b="1" kern="0" dirty="0"/>
              <a:t>选择滚动轴承与轴颈、外壳孔的配合时应考虑的主要因素</a:t>
            </a:r>
          </a:p>
          <a:p>
            <a:pPr marL="0" indent="0" eaLnBrk="1" hangingPunct="1">
              <a:lnSpc>
                <a:spcPct val="150000"/>
              </a:lnSpc>
              <a:buNone/>
            </a:pPr>
            <a:r>
              <a:rPr lang="en-US" altLang="zh-CN" sz="2800" b="1" kern="0" dirty="0"/>
              <a:t>§4  </a:t>
            </a:r>
            <a:r>
              <a:rPr lang="zh-CN" altLang="en-US" sz="2800" b="1" kern="0" dirty="0"/>
              <a:t>与滚动轴承配合的轴颈、外壳孔的精度的确定</a:t>
            </a:r>
          </a:p>
        </p:txBody>
      </p:sp>
      <p:sp>
        <p:nvSpPr>
          <p:cNvPr id="3" name="Text Box 5">
            <a:extLst>
              <a:ext uri="{FF2B5EF4-FFF2-40B4-BE49-F238E27FC236}">
                <a16:creationId xmlns:a16="http://schemas.microsoft.com/office/drawing/2014/main" id="{4A375C5C-0CD5-4F95-86B7-55B25FDF8E3E}"/>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目录</a:t>
            </a:r>
          </a:p>
        </p:txBody>
      </p:sp>
    </p:spTree>
    <p:extLst>
      <p:ext uri="{BB962C8B-B14F-4D97-AF65-F5344CB8AC3E}">
        <p14:creationId xmlns:p14="http://schemas.microsoft.com/office/powerpoint/2010/main" val="223470117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ChangeArrowheads="1"/>
          </p:cNvSpPr>
          <p:nvPr/>
        </p:nvSpPr>
        <p:spPr bwMode="auto">
          <a:xfrm>
            <a:off x="537703" y="1231725"/>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50000"/>
              </a:spcBef>
              <a:spcAft>
                <a:spcPct val="0"/>
              </a:spcAft>
            </a:pPr>
            <a:r>
              <a:rPr kumimoji="1" lang="zh-CN" altLang="en-US" sz="3200" b="1" dirty="0">
                <a:solidFill>
                  <a:srgbClr val="FF0000"/>
                </a:solidFill>
                <a:latin typeface="Times New Roman" panose="02020603050405020304" pitchFamily="18" charset="0"/>
                <a:ea typeface="楷体_GB2312" pitchFamily="49" charset="-122"/>
              </a:rPr>
              <a:t>三、牙侧角偏差的影响 </a:t>
            </a:r>
          </a:p>
        </p:txBody>
      </p:sp>
      <p:sp>
        <p:nvSpPr>
          <p:cNvPr id="17414" name="Text Box 6"/>
          <p:cNvSpPr txBox="1">
            <a:spLocks noChangeArrowheads="1"/>
          </p:cNvSpPr>
          <p:nvPr/>
        </p:nvSpPr>
        <p:spPr bwMode="auto">
          <a:xfrm>
            <a:off x="258085" y="2447526"/>
            <a:ext cx="7924800"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SzPct val="140000"/>
              <a:buFontTx/>
              <a:buChar char="•"/>
            </a:pPr>
            <a:r>
              <a:rPr lang="en-US" altLang="zh-CN" sz="3200" b="1" dirty="0">
                <a:solidFill>
                  <a:srgbClr val="FF0000"/>
                </a:solidFill>
              </a:rPr>
              <a:t> </a:t>
            </a:r>
            <a:r>
              <a:rPr lang="zh-CN" altLang="en-US" sz="2400" b="1" dirty="0">
                <a:solidFill>
                  <a:srgbClr val="FF0000"/>
                </a:solidFill>
                <a:latin typeface="+mn-lt"/>
                <a:ea typeface="+mn-ea"/>
              </a:rPr>
              <a:t>牙侧角偏差</a:t>
            </a:r>
            <a:r>
              <a:rPr lang="en-US" altLang="zh-CN" sz="2800" b="1" dirty="0">
                <a:solidFill>
                  <a:srgbClr val="FF0000"/>
                </a:solidFill>
              </a:rPr>
              <a:t>—</a:t>
            </a:r>
            <a:r>
              <a:rPr lang="zh-CN" altLang="en-US" sz="2800" b="1" dirty="0">
                <a:solidFill>
                  <a:srgbClr val="000000"/>
                </a:solidFill>
              </a:rPr>
              <a:t>是指牙侧角的实际值与其基</a:t>
            </a:r>
          </a:p>
          <a:p>
            <a:pPr eaLnBrk="1" hangingPunct="1">
              <a:spcBef>
                <a:spcPct val="50000"/>
              </a:spcBef>
              <a:buClr>
                <a:schemeClr val="accent2"/>
              </a:buClr>
            </a:pPr>
            <a:r>
              <a:rPr lang="zh-CN" altLang="en-US" sz="2800" b="1" dirty="0">
                <a:solidFill>
                  <a:srgbClr val="000000"/>
                </a:solidFill>
              </a:rPr>
              <a:t>  本值（</a:t>
            </a:r>
            <a:r>
              <a:rPr lang="en-US" altLang="zh-CN" sz="2800" b="1" dirty="0">
                <a:solidFill>
                  <a:srgbClr val="000000"/>
                </a:solidFill>
              </a:rPr>
              <a:t>30°</a:t>
            </a:r>
            <a:r>
              <a:rPr lang="zh-CN" altLang="en-US" sz="2800" b="1" dirty="0">
                <a:solidFill>
                  <a:srgbClr val="000000"/>
                </a:solidFill>
              </a:rPr>
              <a:t>）之差。</a:t>
            </a:r>
          </a:p>
          <a:p>
            <a:pPr eaLnBrk="1" hangingPunct="1">
              <a:spcBef>
                <a:spcPct val="50000"/>
              </a:spcBef>
              <a:buClr>
                <a:schemeClr val="accent2"/>
              </a:buClr>
            </a:pPr>
            <a:r>
              <a:rPr lang="zh-CN" altLang="en-US" sz="3200" b="1" dirty="0"/>
              <a:t>  </a:t>
            </a:r>
            <a:r>
              <a:rPr lang="zh-CN" altLang="zh-CN" sz="2800" b="1" dirty="0"/>
              <a:t>Δ</a:t>
            </a:r>
            <a:r>
              <a:rPr lang="en-US" altLang="zh-CN" sz="2800" b="1" i="1" dirty="0">
                <a:solidFill>
                  <a:srgbClr val="000000"/>
                </a:solidFill>
              </a:rPr>
              <a:t>α</a:t>
            </a:r>
            <a:r>
              <a:rPr lang="en-US" altLang="zh-CN" sz="2800" b="1" baseline="-30000" dirty="0">
                <a:solidFill>
                  <a:srgbClr val="000000"/>
                </a:solidFill>
              </a:rPr>
              <a:t>1</a:t>
            </a:r>
            <a:r>
              <a:rPr lang="en-US" altLang="zh-CN" sz="2800" b="1" dirty="0"/>
              <a:t> </a:t>
            </a:r>
            <a:r>
              <a:rPr lang="zh-CN" altLang="en-US" sz="2800" b="1" dirty="0"/>
              <a:t>＝ </a:t>
            </a:r>
            <a:r>
              <a:rPr lang="en-US" altLang="zh-CN" sz="2800" b="1" i="1" dirty="0">
                <a:solidFill>
                  <a:srgbClr val="000000"/>
                </a:solidFill>
              </a:rPr>
              <a:t>α</a:t>
            </a:r>
            <a:r>
              <a:rPr lang="en-US" altLang="zh-CN" sz="2800" b="1" baseline="-30000" dirty="0">
                <a:solidFill>
                  <a:srgbClr val="000000"/>
                </a:solidFill>
              </a:rPr>
              <a:t>1</a:t>
            </a:r>
            <a:r>
              <a:rPr lang="en-US" altLang="zh-CN" sz="2800" b="1" dirty="0"/>
              <a:t> </a:t>
            </a:r>
            <a:r>
              <a:rPr lang="zh-CN" altLang="en-US" sz="2800" b="1" dirty="0"/>
              <a:t>－ </a:t>
            </a:r>
            <a:r>
              <a:rPr lang="en-US" altLang="zh-CN" sz="2800" b="1" dirty="0">
                <a:solidFill>
                  <a:srgbClr val="000000"/>
                </a:solidFill>
              </a:rPr>
              <a:t>30°     </a:t>
            </a:r>
          </a:p>
          <a:p>
            <a:pPr eaLnBrk="1" hangingPunct="1">
              <a:spcBef>
                <a:spcPct val="50000"/>
              </a:spcBef>
              <a:buClr>
                <a:schemeClr val="accent2"/>
              </a:buClr>
            </a:pPr>
            <a:r>
              <a:rPr lang="en-US" altLang="zh-CN" sz="2800" b="1" dirty="0">
                <a:solidFill>
                  <a:srgbClr val="000000"/>
                </a:solidFill>
              </a:rPr>
              <a:t>   </a:t>
            </a:r>
            <a:r>
              <a:rPr lang="zh-CN" altLang="zh-CN" sz="2800" b="1" dirty="0"/>
              <a:t>Δ</a:t>
            </a:r>
            <a:r>
              <a:rPr lang="en-US" altLang="zh-CN" sz="2800" b="1" i="1" dirty="0">
                <a:solidFill>
                  <a:srgbClr val="000000"/>
                </a:solidFill>
              </a:rPr>
              <a:t>α</a:t>
            </a:r>
            <a:r>
              <a:rPr lang="en-US" altLang="zh-CN" sz="2800" b="1" baseline="-30000" dirty="0">
                <a:solidFill>
                  <a:srgbClr val="000000"/>
                </a:solidFill>
              </a:rPr>
              <a:t>2</a:t>
            </a:r>
            <a:r>
              <a:rPr lang="zh-CN" altLang="en-US" sz="2800" b="1" dirty="0"/>
              <a:t>＝ </a:t>
            </a:r>
            <a:r>
              <a:rPr lang="en-US" altLang="zh-CN" sz="2800" b="1" i="1" dirty="0">
                <a:solidFill>
                  <a:srgbClr val="000000"/>
                </a:solidFill>
              </a:rPr>
              <a:t>α</a:t>
            </a:r>
            <a:r>
              <a:rPr lang="en-US" altLang="zh-CN" sz="2800" b="1" baseline="-30000" dirty="0">
                <a:solidFill>
                  <a:srgbClr val="000000"/>
                </a:solidFill>
              </a:rPr>
              <a:t>2</a:t>
            </a:r>
            <a:r>
              <a:rPr lang="en-US" altLang="zh-CN" sz="2800" b="1" dirty="0"/>
              <a:t> </a:t>
            </a:r>
            <a:r>
              <a:rPr lang="zh-CN" altLang="en-US" sz="2800" b="1" dirty="0"/>
              <a:t>－ </a:t>
            </a:r>
            <a:r>
              <a:rPr lang="en-US" altLang="zh-CN" sz="2800" b="1" dirty="0">
                <a:solidFill>
                  <a:srgbClr val="000000"/>
                </a:solidFill>
              </a:rPr>
              <a:t>30°</a:t>
            </a:r>
          </a:p>
        </p:txBody>
      </p:sp>
      <p:grpSp>
        <p:nvGrpSpPr>
          <p:cNvPr id="2" name="Group 23"/>
          <p:cNvGrpSpPr>
            <a:grpSpLocks/>
          </p:cNvGrpSpPr>
          <p:nvPr/>
        </p:nvGrpSpPr>
        <p:grpSpPr bwMode="auto">
          <a:xfrm>
            <a:off x="8373385" y="1231725"/>
            <a:ext cx="3241675" cy="2098675"/>
            <a:chOff x="3116" y="1872"/>
            <a:chExt cx="2042" cy="1322"/>
          </a:xfrm>
        </p:grpSpPr>
        <p:grpSp>
          <p:nvGrpSpPr>
            <p:cNvPr id="16391" name="Group 14"/>
            <p:cNvGrpSpPr>
              <a:grpSpLocks/>
            </p:cNvGrpSpPr>
            <p:nvPr/>
          </p:nvGrpSpPr>
          <p:grpSpPr bwMode="auto">
            <a:xfrm>
              <a:off x="3116" y="1968"/>
              <a:ext cx="2042" cy="1226"/>
              <a:chOff x="3116" y="1968"/>
              <a:chExt cx="2042" cy="1226"/>
            </a:xfrm>
          </p:grpSpPr>
          <p:sp>
            <p:nvSpPr>
              <p:cNvPr id="16398" name="Line 7"/>
              <p:cNvSpPr>
                <a:spLocks noChangeShapeType="1"/>
              </p:cNvSpPr>
              <p:nvPr/>
            </p:nvSpPr>
            <p:spPr bwMode="auto">
              <a:xfrm>
                <a:off x="3936" y="1968"/>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Line 8"/>
              <p:cNvSpPr>
                <a:spLocks noChangeShapeType="1"/>
              </p:cNvSpPr>
              <p:nvPr/>
            </p:nvSpPr>
            <p:spPr bwMode="auto">
              <a:xfrm flipH="1">
                <a:off x="3408" y="1968"/>
                <a:ext cx="528"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9"/>
              <p:cNvSpPr>
                <a:spLocks noChangeShapeType="1"/>
              </p:cNvSpPr>
              <p:nvPr/>
            </p:nvSpPr>
            <p:spPr bwMode="auto">
              <a:xfrm>
                <a:off x="4176" y="1968"/>
                <a:ext cx="576"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10"/>
              <p:cNvSpPr>
                <a:spLocks noChangeShapeType="1"/>
              </p:cNvSpPr>
              <p:nvPr/>
            </p:nvSpPr>
            <p:spPr bwMode="auto">
              <a:xfrm>
                <a:off x="4752" y="2928"/>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Line 11"/>
              <p:cNvSpPr>
                <a:spLocks noChangeShapeType="1"/>
              </p:cNvSpPr>
              <p:nvPr/>
            </p:nvSpPr>
            <p:spPr bwMode="auto">
              <a:xfrm>
                <a:off x="3120" y="2928"/>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Freeform 13"/>
              <p:cNvSpPr>
                <a:spLocks/>
              </p:cNvSpPr>
              <p:nvPr/>
            </p:nvSpPr>
            <p:spPr bwMode="auto">
              <a:xfrm>
                <a:off x="3116" y="2932"/>
                <a:ext cx="2042" cy="262"/>
              </a:xfrm>
              <a:custGeom>
                <a:avLst/>
                <a:gdLst>
                  <a:gd name="T0" fmla="*/ 0 w 2042"/>
                  <a:gd name="T1" fmla="*/ 0 h 262"/>
                  <a:gd name="T2" fmla="*/ 26 w 2042"/>
                  <a:gd name="T3" fmla="*/ 105 h 262"/>
                  <a:gd name="T4" fmla="*/ 209 w 2042"/>
                  <a:gd name="T5" fmla="*/ 223 h 262"/>
                  <a:gd name="T6" fmla="*/ 995 w 2042"/>
                  <a:gd name="T7" fmla="*/ 210 h 262"/>
                  <a:gd name="T8" fmla="*/ 1230 w 2042"/>
                  <a:gd name="T9" fmla="*/ 262 h 262"/>
                  <a:gd name="T10" fmla="*/ 1819 w 2042"/>
                  <a:gd name="T11" fmla="*/ 223 h 262"/>
                  <a:gd name="T12" fmla="*/ 1924 w 2042"/>
                  <a:gd name="T13" fmla="*/ 157 h 262"/>
                  <a:gd name="T14" fmla="*/ 2042 w 2042"/>
                  <a:gd name="T15" fmla="*/ 27 h 262"/>
                  <a:gd name="T16" fmla="*/ 0 60000 65536"/>
                  <a:gd name="T17" fmla="*/ 0 60000 65536"/>
                  <a:gd name="T18" fmla="*/ 0 60000 65536"/>
                  <a:gd name="T19" fmla="*/ 0 60000 65536"/>
                  <a:gd name="T20" fmla="*/ 0 60000 65536"/>
                  <a:gd name="T21" fmla="*/ 0 60000 65536"/>
                  <a:gd name="T22" fmla="*/ 0 60000 65536"/>
                  <a:gd name="T23" fmla="*/ 0 60000 65536"/>
                  <a:gd name="T24" fmla="*/ 0 w 2042"/>
                  <a:gd name="T25" fmla="*/ 0 h 262"/>
                  <a:gd name="T26" fmla="*/ 2042 w 2042"/>
                  <a:gd name="T27" fmla="*/ 262 h 2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2" h="262">
                    <a:moveTo>
                      <a:pt x="0" y="0"/>
                    </a:moveTo>
                    <a:cubicBezTo>
                      <a:pt x="9" y="35"/>
                      <a:pt x="8" y="74"/>
                      <a:pt x="26" y="105"/>
                    </a:cubicBezTo>
                    <a:cubicBezTo>
                      <a:pt x="68" y="179"/>
                      <a:pt x="134" y="204"/>
                      <a:pt x="209" y="223"/>
                    </a:cubicBezTo>
                    <a:cubicBezTo>
                      <a:pt x="489" y="212"/>
                      <a:pt x="715" y="199"/>
                      <a:pt x="995" y="210"/>
                    </a:cubicBezTo>
                    <a:cubicBezTo>
                      <a:pt x="1075" y="237"/>
                      <a:pt x="1146" y="252"/>
                      <a:pt x="1230" y="262"/>
                    </a:cubicBezTo>
                    <a:cubicBezTo>
                      <a:pt x="1483" y="254"/>
                      <a:pt x="1607" y="253"/>
                      <a:pt x="1819" y="223"/>
                    </a:cubicBezTo>
                    <a:cubicBezTo>
                      <a:pt x="1864" y="208"/>
                      <a:pt x="1891" y="191"/>
                      <a:pt x="1924" y="157"/>
                    </a:cubicBezTo>
                    <a:cubicBezTo>
                      <a:pt x="1945" y="94"/>
                      <a:pt x="1959" y="27"/>
                      <a:pt x="2042" y="27"/>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392" name="Line 15"/>
            <p:cNvSpPr>
              <a:spLocks noChangeShapeType="1"/>
            </p:cNvSpPr>
            <p:nvPr/>
          </p:nvSpPr>
          <p:spPr bwMode="auto">
            <a:xfrm>
              <a:off x="3936"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16"/>
            <p:cNvSpPr>
              <a:spLocks noChangeShapeType="1"/>
            </p:cNvSpPr>
            <p:nvPr/>
          </p:nvSpPr>
          <p:spPr bwMode="auto">
            <a:xfrm>
              <a:off x="4176"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Rectangle 18"/>
            <p:cNvSpPr>
              <a:spLocks noChangeArrowheads="1"/>
            </p:cNvSpPr>
            <p:nvPr/>
          </p:nvSpPr>
          <p:spPr bwMode="auto">
            <a:xfrm rot="-3678840">
              <a:off x="3555" y="2301"/>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a:solidFill>
                    <a:srgbClr val="FF0000"/>
                  </a:solidFill>
                </a:rPr>
                <a:t>（</a:t>
              </a:r>
            </a:p>
          </p:txBody>
        </p:sp>
        <p:sp>
          <p:nvSpPr>
            <p:cNvPr id="16395" name="Rectangle 19"/>
            <p:cNvSpPr>
              <a:spLocks noChangeArrowheads="1"/>
            </p:cNvSpPr>
            <p:nvPr/>
          </p:nvSpPr>
          <p:spPr bwMode="auto">
            <a:xfrm rot="-6049688">
              <a:off x="4083" y="2301"/>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a:solidFill>
                    <a:srgbClr val="FF0000"/>
                  </a:solidFill>
                </a:rPr>
                <a:t>（</a:t>
              </a:r>
            </a:p>
          </p:txBody>
        </p:sp>
        <p:sp>
          <p:nvSpPr>
            <p:cNvPr id="16396" name="Text Box 21"/>
            <p:cNvSpPr txBox="1">
              <a:spLocks noChangeArrowheads="1"/>
            </p:cNvSpPr>
            <p:nvPr/>
          </p:nvSpPr>
          <p:spPr bwMode="auto">
            <a:xfrm>
              <a:off x="3504" y="259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FF0000"/>
                  </a:solidFill>
                </a:rPr>
                <a:t>α</a:t>
              </a:r>
              <a:r>
                <a:rPr lang="en-US" altLang="zh-CN" sz="2800" b="1" baseline="-30000">
                  <a:solidFill>
                    <a:srgbClr val="FF0000"/>
                  </a:solidFill>
                </a:rPr>
                <a:t>1</a:t>
              </a:r>
            </a:p>
          </p:txBody>
        </p:sp>
        <p:sp>
          <p:nvSpPr>
            <p:cNvPr id="16397" name="Text Box 22"/>
            <p:cNvSpPr txBox="1">
              <a:spLocks noChangeArrowheads="1"/>
            </p:cNvSpPr>
            <p:nvPr/>
          </p:nvSpPr>
          <p:spPr bwMode="auto">
            <a:xfrm>
              <a:off x="4176" y="259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dirty="0">
                  <a:solidFill>
                    <a:srgbClr val="FF0000"/>
                  </a:solidFill>
                </a:rPr>
                <a:t>α</a:t>
              </a:r>
              <a:r>
                <a:rPr lang="en-US" altLang="zh-CN" sz="2800" b="1" baseline="-30000" dirty="0">
                  <a:solidFill>
                    <a:srgbClr val="FF0000"/>
                  </a:solidFill>
                </a:rPr>
                <a:t>2</a:t>
              </a:r>
            </a:p>
          </p:txBody>
        </p:sp>
      </p:grpSp>
      <p:pic>
        <p:nvPicPr>
          <p:cNvPr id="19" name="Picture 4">
            <a:extLst>
              <a:ext uri="{FF2B5EF4-FFF2-40B4-BE49-F238E27FC236}">
                <a16:creationId xmlns:a16="http://schemas.microsoft.com/office/drawing/2014/main" id="{E5DA819E-8C81-455C-B388-CC7EE38B35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434" y="3785422"/>
            <a:ext cx="5657566" cy="308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5">
            <a:extLst>
              <a:ext uri="{FF2B5EF4-FFF2-40B4-BE49-F238E27FC236}">
                <a16:creationId xmlns:a16="http://schemas.microsoft.com/office/drawing/2014/main" id="{70FCF651-E331-4231-965C-57A7C1BB35EA}"/>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spTree>
    <p:extLst>
      <p:ext uri="{BB962C8B-B14F-4D97-AF65-F5344CB8AC3E}">
        <p14:creationId xmlns:p14="http://schemas.microsoft.com/office/powerpoint/2010/main" val="3453222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wipe(left)">
                                      <p:cBhvr>
                                        <p:cTn id="7" dur="500"/>
                                        <p:tgtEl>
                                          <p:spTgt spid="17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4"/>
                                        </p:tgtEl>
                                        <p:attrNameLst>
                                          <p:attrName>style.visibility</p:attrName>
                                        </p:attrNameLst>
                                      </p:cBhvr>
                                      <p:to>
                                        <p:strVal val="visible"/>
                                      </p:to>
                                    </p:set>
                                    <p:animEffect transition="in" filter="wipe(left)">
                                      <p:cBhvr>
                                        <p:cTn id="12" dur="500"/>
                                        <p:tgtEl>
                                          <p:spTgt spid="17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autoUpdateAnimBg="0"/>
      <p:bldP spid="17414"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41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920" y="1131032"/>
            <a:ext cx="5447079" cy="431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7"/>
          <p:cNvSpPr txBox="1">
            <a:spLocks noChangeArrowheads="1"/>
          </p:cNvSpPr>
          <p:nvPr/>
        </p:nvSpPr>
        <p:spPr bwMode="auto">
          <a:xfrm>
            <a:off x="6400799" y="1329532"/>
            <a:ext cx="4896091" cy="101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Char char="•"/>
            </a:pPr>
            <a:r>
              <a:rPr lang="en-US" altLang="zh-CN" sz="2800" b="1" dirty="0"/>
              <a:t> </a:t>
            </a:r>
            <a:r>
              <a:rPr lang="zh-CN" altLang="en-US" sz="2800" b="1" dirty="0"/>
              <a:t>内螺纹为理想螺纹</a:t>
            </a:r>
          </a:p>
          <a:p>
            <a:pPr eaLnBrk="1" hangingPunct="1">
              <a:lnSpc>
                <a:spcPct val="60000"/>
              </a:lnSpc>
              <a:spcBef>
                <a:spcPct val="50000"/>
              </a:spcBef>
              <a:buFontTx/>
              <a:buChar char="•"/>
            </a:pPr>
            <a:r>
              <a:rPr lang="zh-CN" altLang="en-US" sz="2800" b="1" dirty="0"/>
              <a:t>外螺纹存在 牙侧角偏差</a:t>
            </a:r>
          </a:p>
        </p:txBody>
      </p:sp>
      <p:sp>
        <p:nvSpPr>
          <p:cNvPr id="52232" name="Text Box 8"/>
          <p:cNvSpPr txBox="1">
            <a:spLocks noChangeArrowheads="1"/>
          </p:cNvSpPr>
          <p:nvPr/>
        </p:nvSpPr>
        <p:spPr bwMode="auto">
          <a:xfrm>
            <a:off x="6400799" y="2588358"/>
            <a:ext cx="4988689"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0000"/>
                </a:solidFill>
              </a:rPr>
              <a:t>左牙侧角偏差</a:t>
            </a:r>
            <a:r>
              <a:rPr lang="zh-CN" altLang="zh-CN" sz="2800" b="1" dirty="0">
                <a:solidFill>
                  <a:srgbClr val="FF0000"/>
                </a:solidFill>
              </a:rPr>
              <a:t>Δ</a:t>
            </a:r>
            <a:r>
              <a:rPr lang="en-US" altLang="zh-CN" sz="2800" b="1" i="1" dirty="0">
                <a:solidFill>
                  <a:srgbClr val="FF0000"/>
                </a:solidFill>
              </a:rPr>
              <a:t>α</a:t>
            </a:r>
            <a:r>
              <a:rPr lang="en-US" altLang="zh-CN" sz="2800" b="1" baseline="-30000" dirty="0">
                <a:solidFill>
                  <a:srgbClr val="FF0000"/>
                </a:solidFill>
              </a:rPr>
              <a:t>1</a:t>
            </a:r>
            <a:r>
              <a:rPr lang="zh-CN" altLang="en-US" sz="2800" b="1" dirty="0">
                <a:solidFill>
                  <a:srgbClr val="FF0000"/>
                </a:solidFill>
              </a:rPr>
              <a:t>＜</a:t>
            </a:r>
            <a:r>
              <a:rPr lang="en-US" altLang="zh-CN" sz="2800" b="1" dirty="0">
                <a:solidFill>
                  <a:srgbClr val="FF0000"/>
                </a:solidFill>
              </a:rPr>
              <a:t>0   </a:t>
            </a:r>
            <a:r>
              <a:rPr lang="zh-CN" altLang="en-US" sz="2800" b="1" dirty="0">
                <a:solidFill>
                  <a:srgbClr val="000000"/>
                </a:solidFill>
              </a:rPr>
              <a:t>右牙侧角偏差</a:t>
            </a:r>
            <a:r>
              <a:rPr lang="zh-CN" altLang="zh-CN" sz="2800" b="1" dirty="0">
                <a:solidFill>
                  <a:srgbClr val="FF0000"/>
                </a:solidFill>
              </a:rPr>
              <a:t>Δ</a:t>
            </a:r>
            <a:r>
              <a:rPr lang="en-US" altLang="zh-CN" sz="2800" b="1" i="1" dirty="0">
                <a:solidFill>
                  <a:srgbClr val="FF0000"/>
                </a:solidFill>
              </a:rPr>
              <a:t>α</a:t>
            </a:r>
            <a:r>
              <a:rPr lang="en-US" altLang="zh-CN" sz="2800" b="1" baseline="-30000" dirty="0">
                <a:solidFill>
                  <a:srgbClr val="FF0000"/>
                </a:solidFill>
              </a:rPr>
              <a:t>2</a:t>
            </a:r>
            <a:r>
              <a:rPr lang="zh-CN" altLang="en-US" sz="2800" b="1" dirty="0">
                <a:solidFill>
                  <a:srgbClr val="FF0000"/>
                </a:solidFill>
              </a:rPr>
              <a:t>＞</a:t>
            </a:r>
            <a:r>
              <a:rPr lang="en-US" altLang="zh-CN" sz="2800" b="1" dirty="0">
                <a:solidFill>
                  <a:srgbClr val="FF0000"/>
                </a:solidFill>
              </a:rPr>
              <a:t>0</a:t>
            </a:r>
            <a:r>
              <a:rPr lang="en-US" altLang="zh-CN" sz="2800" dirty="0"/>
              <a:t> </a:t>
            </a:r>
          </a:p>
        </p:txBody>
      </p:sp>
      <p:sp>
        <p:nvSpPr>
          <p:cNvPr id="52233" name="Text Box 9"/>
          <p:cNvSpPr txBox="1">
            <a:spLocks noChangeArrowheads="1"/>
          </p:cNvSpPr>
          <p:nvPr/>
        </p:nvSpPr>
        <p:spPr bwMode="auto">
          <a:xfrm>
            <a:off x="6477000" y="3754439"/>
            <a:ext cx="49124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0000"/>
                </a:solidFill>
              </a:rPr>
              <a:t>把外螺纹螺牙沿螺纹径向移至蓝线处，可避开干涉区，螺纹的中径减小</a:t>
            </a:r>
            <a:r>
              <a:rPr lang="en-US" altLang="zh-CN" sz="2800" b="1" i="1" dirty="0">
                <a:solidFill>
                  <a:srgbClr val="FF0000"/>
                </a:solidFill>
              </a:rPr>
              <a:t>f</a:t>
            </a:r>
            <a:r>
              <a:rPr lang="en-US" altLang="zh-CN" sz="2800" b="1" baseline="-30000" dirty="0">
                <a:solidFill>
                  <a:srgbClr val="FF0000"/>
                </a:solidFill>
              </a:rPr>
              <a:t>α</a:t>
            </a:r>
            <a:r>
              <a:rPr lang="en-US" altLang="zh-CN" sz="2800" dirty="0"/>
              <a:t> </a:t>
            </a:r>
            <a:r>
              <a:rPr lang="zh-CN" altLang="en-US" sz="2800" dirty="0"/>
              <a:t>。</a:t>
            </a:r>
          </a:p>
        </p:txBody>
      </p:sp>
      <p:sp>
        <p:nvSpPr>
          <p:cNvPr id="52234" name="Text Box 10"/>
          <p:cNvSpPr txBox="1">
            <a:spLocks noChangeArrowheads="1"/>
          </p:cNvSpPr>
          <p:nvPr/>
        </p:nvSpPr>
        <p:spPr bwMode="auto">
          <a:xfrm>
            <a:off x="3087321" y="5354974"/>
            <a:ext cx="624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dirty="0">
                <a:solidFill>
                  <a:srgbClr val="FF0000"/>
                </a:solidFill>
              </a:rPr>
              <a:t>f</a:t>
            </a:r>
            <a:r>
              <a:rPr lang="en-US" altLang="zh-CN" sz="2800" b="1" baseline="-30000" dirty="0">
                <a:solidFill>
                  <a:srgbClr val="FF0000"/>
                </a:solidFill>
              </a:rPr>
              <a:t>α</a:t>
            </a:r>
            <a:r>
              <a:rPr lang="en-US" altLang="zh-CN" sz="2800" b="1" dirty="0">
                <a:solidFill>
                  <a:srgbClr val="FF0000"/>
                </a:solidFill>
              </a:rPr>
              <a:t>(</a:t>
            </a:r>
            <a:r>
              <a:rPr lang="zh-CN" altLang="en-US" sz="2800" b="1" dirty="0">
                <a:solidFill>
                  <a:srgbClr val="FF0000"/>
                </a:solidFill>
              </a:rPr>
              <a:t>或</a:t>
            </a:r>
            <a:r>
              <a:rPr lang="en-US" altLang="zh-CN" sz="2800" b="1" i="1" dirty="0">
                <a:solidFill>
                  <a:srgbClr val="FF0000"/>
                </a:solidFill>
              </a:rPr>
              <a:t>F</a:t>
            </a:r>
            <a:r>
              <a:rPr lang="en-US" altLang="zh-CN" sz="2800" b="1" baseline="-30000" dirty="0">
                <a:solidFill>
                  <a:srgbClr val="FF0000"/>
                </a:solidFill>
              </a:rPr>
              <a:t>α</a:t>
            </a:r>
            <a:r>
              <a:rPr lang="en-US" altLang="zh-CN" sz="2800" b="1" dirty="0">
                <a:solidFill>
                  <a:srgbClr val="FF0000"/>
                </a:solidFill>
              </a:rPr>
              <a:t>) = 0.073</a:t>
            </a:r>
            <a:r>
              <a:rPr lang="en-US" altLang="zh-CN" sz="2800" b="1" i="1" dirty="0">
                <a:solidFill>
                  <a:srgbClr val="FF0000"/>
                </a:solidFill>
              </a:rPr>
              <a:t>P</a:t>
            </a:r>
            <a:r>
              <a:rPr lang="en-US" altLang="zh-CN" sz="2800" b="1" dirty="0">
                <a:solidFill>
                  <a:srgbClr val="FF0000"/>
                </a:solidFill>
              </a:rPr>
              <a:t>(</a:t>
            </a:r>
            <a:r>
              <a:rPr lang="en-US" altLang="zh-CN" sz="2800" b="1" i="1" dirty="0">
                <a:solidFill>
                  <a:srgbClr val="FF0000"/>
                </a:solidFill>
              </a:rPr>
              <a:t>K</a:t>
            </a:r>
            <a:r>
              <a:rPr lang="en-US" altLang="zh-CN" sz="2800" b="1" baseline="-30000" dirty="0">
                <a:solidFill>
                  <a:srgbClr val="FF0000"/>
                </a:solidFill>
              </a:rPr>
              <a:t>1</a:t>
            </a:r>
            <a:r>
              <a:rPr lang="en-US" altLang="zh-CN" sz="2800" b="1" dirty="0">
                <a:solidFill>
                  <a:srgbClr val="FF0000"/>
                </a:solidFill>
              </a:rPr>
              <a:t>|</a:t>
            </a:r>
            <a:r>
              <a:rPr lang="zh-CN" altLang="zh-CN" sz="2800" b="1" dirty="0">
                <a:solidFill>
                  <a:srgbClr val="FF0000"/>
                </a:solidFill>
              </a:rPr>
              <a:t>Δ</a:t>
            </a:r>
            <a:r>
              <a:rPr lang="en-US" altLang="zh-CN" sz="2800" b="1" i="1" dirty="0">
                <a:solidFill>
                  <a:srgbClr val="FF0000"/>
                </a:solidFill>
              </a:rPr>
              <a:t>α</a:t>
            </a:r>
            <a:r>
              <a:rPr lang="en-US" altLang="zh-CN" sz="2800" b="1" baseline="-30000" dirty="0">
                <a:solidFill>
                  <a:srgbClr val="FF0000"/>
                </a:solidFill>
              </a:rPr>
              <a:t>1</a:t>
            </a:r>
            <a:r>
              <a:rPr lang="en-US" altLang="zh-CN" sz="2800" b="1" dirty="0">
                <a:solidFill>
                  <a:srgbClr val="FF0000"/>
                </a:solidFill>
              </a:rPr>
              <a:t>|+</a:t>
            </a:r>
            <a:r>
              <a:rPr lang="en-US" altLang="zh-CN" sz="2800" b="1" i="1" dirty="0">
                <a:solidFill>
                  <a:srgbClr val="FF0000"/>
                </a:solidFill>
              </a:rPr>
              <a:t>K</a:t>
            </a:r>
            <a:r>
              <a:rPr lang="en-US" altLang="zh-CN" sz="2800" b="1" baseline="-30000" dirty="0">
                <a:solidFill>
                  <a:srgbClr val="FF0000"/>
                </a:solidFill>
              </a:rPr>
              <a:t>2</a:t>
            </a:r>
            <a:r>
              <a:rPr lang="en-US" altLang="zh-CN" sz="2800" b="1" dirty="0">
                <a:solidFill>
                  <a:srgbClr val="FF0000"/>
                </a:solidFill>
              </a:rPr>
              <a:t>|</a:t>
            </a:r>
            <a:r>
              <a:rPr lang="zh-CN" altLang="zh-CN" sz="2800" b="1" dirty="0">
                <a:solidFill>
                  <a:srgbClr val="FF0000"/>
                </a:solidFill>
              </a:rPr>
              <a:t>Δ</a:t>
            </a:r>
            <a:r>
              <a:rPr lang="en-US" altLang="zh-CN" sz="2800" b="1" i="1" dirty="0">
                <a:solidFill>
                  <a:srgbClr val="FF0000"/>
                </a:solidFill>
              </a:rPr>
              <a:t>α</a:t>
            </a:r>
            <a:r>
              <a:rPr lang="en-US" altLang="zh-CN" sz="2800" b="1" baseline="-30000" dirty="0">
                <a:solidFill>
                  <a:srgbClr val="FF0000"/>
                </a:solidFill>
              </a:rPr>
              <a:t>2</a:t>
            </a:r>
            <a:r>
              <a:rPr lang="en-US" altLang="zh-CN" sz="2800" b="1" dirty="0">
                <a:solidFill>
                  <a:srgbClr val="FF0000"/>
                </a:solidFill>
              </a:rPr>
              <a:t>| ) </a:t>
            </a:r>
          </a:p>
        </p:txBody>
      </p:sp>
      <p:sp>
        <p:nvSpPr>
          <p:cNvPr id="52235" name="Text Box 11"/>
          <p:cNvSpPr txBox="1">
            <a:spLocks noChangeArrowheads="1"/>
          </p:cNvSpPr>
          <p:nvPr/>
        </p:nvSpPr>
        <p:spPr bwMode="auto">
          <a:xfrm>
            <a:off x="2371725" y="6101435"/>
            <a:ext cx="8210550" cy="528638"/>
          </a:xfrm>
          <a:prstGeom prst="rect">
            <a:avLst/>
          </a:prstGeom>
          <a:solidFill>
            <a:schemeClr val="bg1"/>
          </a:solidFill>
          <a:ln w="9525">
            <a:solidFill>
              <a:schemeClr val="accent2"/>
            </a:solidFill>
            <a:miter lim="800000"/>
            <a:headEnd/>
            <a:tailEnd/>
          </a:ln>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单位</a:t>
            </a:r>
            <a:r>
              <a:rPr lang="zh-CN" altLang="en-US" sz="2800"/>
              <a:t>：</a:t>
            </a:r>
            <a:r>
              <a:rPr lang="en-US" altLang="zh-CN" sz="2800" b="1" i="1">
                <a:solidFill>
                  <a:schemeClr val="accent2"/>
                </a:solidFill>
              </a:rPr>
              <a:t>P</a:t>
            </a:r>
            <a:r>
              <a:rPr lang="zh-CN" altLang="en-US" sz="2800" b="1">
                <a:solidFill>
                  <a:schemeClr val="accent2"/>
                </a:solidFill>
              </a:rPr>
              <a:t>－</a:t>
            </a:r>
            <a:r>
              <a:rPr lang="en-US" altLang="zh-CN" sz="2800" b="1">
                <a:solidFill>
                  <a:schemeClr val="accent2"/>
                </a:solidFill>
              </a:rPr>
              <a:t>mm </a:t>
            </a:r>
            <a:r>
              <a:rPr lang="zh-CN" altLang="en-US" b="1"/>
              <a:t>；</a:t>
            </a:r>
            <a:r>
              <a:rPr lang="zh-CN" altLang="en-US" sz="2800" b="1">
                <a:solidFill>
                  <a:schemeClr val="accent2"/>
                </a:solidFill>
              </a:rPr>
              <a:t>  </a:t>
            </a:r>
            <a:r>
              <a:rPr lang="zh-CN" altLang="zh-CN" sz="2800" b="1">
                <a:solidFill>
                  <a:schemeClr val="accent2"/>
                </a:solidFill>
              </a:rPr>
              <a:t>Δ</a:t>
            </a:r>
            <a:r>
              <a:rPr lang="en-US" altLang="zh-CN" sz="2800" b="1" i="1">
                <a:solidFill>
                  <a:schemeClr val="accent2"/>
                </a:solidFill>
              </a:rPr>
              <a:t>α</a:t>
            </a:r>
            <a:r>
              <a:rPr lang="en-US" altLang="zh-CN" sz="2800" b="1" i="1" baseline="-30000">
                <a:solidFill>
                  <a:schemeClr val="accent2"/>
                </a:solidFill>
              </a:rPr>
              <a:t> </a:t>
            </a:r>
            <a:r>
              <a:rPr lang="zh-CN" altLang="en-US" sz="2800" b="1">
                <a:solidFill>
                  <a:schemeClr val="accent2"/>
                </a:solidFill>
              </a:rPr>
              <a:t>－（ </a:t>
            </a:r>
            <a:r>
              <a:rPr lang="en-US" altLang="zh-CN" b="1">
                <a:solidFill>
                  <a:srgbClr val="000000"/>
                </a:solidFill>
                <a:latin typeface="楷体_GB2312" pitchFamily="49" charset="-122"/>
                <a:ea typeface="楷体_GB2312" pitchFamily="49" charset="-122"/>
              </a:rPr>
              <a:t>′</a:t>
            </a:r>
            <a:r>
              <a:rPr lang="en-US" altLang="zh-CN">
                <a:latin typeface="楷体_GB2312" pitchFamily="49" charset="-122"/>
                <a:ea typeface="楷体_GB2312" pitchFamily="49" charset="-122"/>
              </a:rPr>
              <a:t> </a:t>
            </a:r>
            <a:r>
              <a:rPr lang="zh-CN" altLang="en-US" sz="2800" b="1">
                <a:solidFill>
                  <a:schemeClr val="accent2"/>
                </a:solidFill>
              </a:rPr>
              <a:t>）</a:t>
            </a:r>
            <a:r>
              <a:rPr lang="zh-CN" altLang="zh-CN" b="1"/>
              <a:t>；</a:t>
            </a:r>
            <a:r>
              <a:rPr lang="zh-CN" altLang="en-US" sz="2800" b="1">
                <a:solidFill>
                  <a:schemeClr val="accent2"/>
                </a:solidFill>
              </a:rPr>
              <a:t>  </a:t>
            </a:r>
            <a:r>
              <a:rPr lang="en-US" altLang="zh-CN" sz="2800" b="1" i="1">
                <a:solidFill>
                  <a:schemeClr val="accent2"/>
                </a:solidFill>
              </a:rPr>
              <a:t>f</a:t>
            </a:r>
            <a:r>
              <a:rPr lang="en-US" altLang="zh-CN" sz="2800" b="1" baseline="-30000">
                <a:solidFill>
                  <a:schemeClr val="accent2"/>
                </a:solidFill>
              </a:rPr>
              <a:t>α</a:t>
            </a:r>
            <a:r>
              <a:rPr lang="zh-CN" altLang="zh-CN" b="1"/>
              <a:t>、 </a:t>
            </a:r>
            <a:r>
              <a:rPr lang="en-US" altLang="zh-CN" sz="2400" b="1" i="1">
                <a:solidFill>
                  <a:schemeClr val="accent2"/>
                </a:solidFill>
              </a:rPr>
              <a:t>F</a:t>
            </a:r>
            <a:r>
              <a:rPr lang="zh-CN" altLang="zh-CN" sz="2400"/>
              <a:t> </a:t>
            </a:r>
            <a:r>
              <a:rPr lang="el-GR" altLang="zh-CN" sz="2400" b="1" baseline="-25000">
                <a:solidFill>
                  <a:schemeClr val="accent2"/>
                </a:solidFill>
                <a:cs typeface="Times New Roman" panose="02020603050405020304" pitchFamily="18" charset="0"/>
              </a:rPr>
              <a:t>α</a:t>
            </a:r>
            <a:r>
              <a:rPr lang="zh-CN" altLang="en-US" sz="2800" b="1">
                <a:solidFill>
                  <a:schemeClr val="accent2"/>
                </a:solidFill>
              </a:rPr>
              <a:t>－</a:t>
            </a:r>
            <a:r>
              <a:rPr lang="en-US" altLang="zh-CN" sz="2800" b="1">
                <a:solidFill>
                  <a:schemeClr val="accent2"/>
                </a:solidFill>
              </a:rPr>
              <a:t>μm</a:t>
            </a:r>
            <a:r>
              <a:rPr lang="en-US" altLang="zh-CN" sz="2800" b="1">
                <a:solidFill>
                  <a:srgbClr val="FF0000"/>
                </a:solidFill>
              </a:rPr>
              <a:t> </a:t>
            </a:r>
            <a:r>
              <a:rPr lang="en-US" altLang="zh-CN" sz="2800">
                <a:solidFill>
                  <a:schemeClr val="accent2"/>
                </a:solidFill>
              </a:rPr>
              <a:t> </a:t>
            </a:r>
            <a:r>
              <a:rPr lang="zh-CN" altLang="en-US" sz="2800">
                <a:solidFill>
                  <a:schemeClr val="accent2"/>
                </a:solidFill>
              </a:rPr>
              <a:t>。</a:t>
            </a:r>
          </a:p>
        </p:txBody>
      </p:sp>
      <p:sp>
        <p:nvSpPr>
          <p:cNvPr id="11" name="Text Box 5">
            <a:extLst>
              <a:ext uri="{FF2B5EF4-FFF2-40B4-BE49-F238E27FC236}">
                <a16:creationId xmlns:a16="http://schemas.microsoft.com/office/drawing/2014/main" id="{21484AC9-4C7A-4FE2-B001-F3D0EA3731A6}"/>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spTree>
    <p:extLst>
      <p:ext uri="{BB962C8B-B14F-4D97-AF65-F5344CB8AC3E}">
        <p14:creationId xmlns:p14="http://schemas.microsoft.com/office/powerpoint/2010/main" val="43852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wipe(up)">
                                      <p:cBhvr>
                                        <p:cTn id="7" dur="500"/>
                                        <p:tgtEl>
                                          <p:spTgt spid="52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2232"/>
                                        </p:tgtEl>
                                        <p:attrNameLst>
                                          <p:attrName>style.visibility</p:attrName>
                                        </p:attrNameLst>
                                      </p:cBhvr>
                                      <p:to>
                                        <p:strVal val="visible"/>
                                      </p:to>
                                    </p:set>
                                    <p:animEffect transition="in" filter="wipe(up)">
                                      <p:cBhvr>
                                        <p:cTn id="12" dur="500"/>
                                        <p:tgtEl>
                                          <p:spTgt spid="522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33"/>
                                        </p:tgtEl>
                                        <p:attrNameLst>
                                          <p:attrName>style.visibility</p:attrName>
                                        </p:attrNameLst>
                                      </p:cBhvr>
                                      <p:to>
                                        <p:strVal val="visible"/>
                                      </p:to>
                                    </p:set>
                                    <p:animEffect transition="in" filter="wipe(left)">
                                      <p:cBhvr>
                                        <p:cTn id="17" dur="500"/>
                                        <p:tgtEl>
                                          <p:spTgt spid="522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34"/>
                                        </p:tgtEl>
                                        <p:attrNameLst>
                                          <p:attrName>style.visibility</p:attrName>
                                        </p:attrNameLst>
                                      </p:cBhvr>
                                      <p:to>
                                        <p:strVal val="visible"/>
                                      </p:to>
                                    </p:set>
                                    <p:animEffect transition="in" filter="wipe(left)">
                                      <p:cBhvr>
                                        <p:cTn id="22" dur="500"/>
                                        <p:tgtEl>
                                          <p:spTgt spid="522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35"/>
                                        </p:tgtEl>
                                        <p:attrNameLst>
                                          <p:attrName>style.visibility</p:attrName>
                                        </p:attrNameLst>
                                      </p:cBhvr>
                                      <p:to>
                                        <p:strVal val="visible"/>
                                      </p:to>
                                    </p:set>
                                    <p:animEffect transition="in" filter="wipe(left)">
                                      <p:cBhvr>
                                        <p:cTn id="27" dur="500"/>
                                        <p:tgtEl>
                                          <p:spTgt spid="52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autoUpdateAnimBg="0"/>
      <p:bldP spid="52232" grpId="0" autoUpdateAnimBg="0"/>
      <p:bldP spid="52233" grpId="0" autoUpdateAnimBg="0"/>
      <p:bldP spid="52234" grpId="0" autoUpdateAnimBg="0"/>
      <p:bldP spid="5223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5"/>
          <p:cNvSpPr txBox="1">
            <a:spLocks noChangeArrowheads="1"/>
          </p:cNvSpPr>
          <p:nvPr/>
        </p:nvSpPr>
        <p:spPr bwMode="auto">
          <a:xfrm>
            <a:off x="1442978" y="5000203"/>
            <a:ext cx="7618413"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ü"/>
            </a:pPr>
            <a:r>
              <a:rPr lang="zh-CN" altLang="en-US" sz="2800" b="1"/>
              <a:t>牙侧角偏差可以折算为中径当量，即</a:t>
            </a:r>
          </a:p>
          <a:p>
            <a:pPr algn="ctr" eaLnBrk="1" hangingPunct="1">
              <a:spcBef>
                <a:spcPct val="50000"/>
              </a:spcBef>
              <a:buClr>
                <a:srgbClr val="FF0000"/>
              </a:buClr>
              <a:buFont typeface="Wingdings" panose="05000000000000000000" pitchFamily="2" charset="2"/>
              <a:buNone/>
            </a:pPr>
            <a:r>
              <a:rPr lang="en-US" altLang="zh-CN" sz="2800" b="1" i="1">
                <a:solidFill>
                  <a:srgbClr val="FF0000"/>
                </a:solidFill>
              </a:rPr>
              <a:t>f</a:t>
            </a:r>
            <a:r>
              <a:rPr lang="en-US" altLang="zh-CN" sz="2800" b="1" baseline="-30000">
                <a:solidFill>
                  <a:srgbClr val="FF0000"/>
                </a:solidFill>
              </a:rPr>
              <a:t>α</a:t>
            </a:r>
            <a:r>
              <a:rPr lang="en-US" altLang="zh-CN" sz="2800" b="1">
                <a:solidFill>
                  <a:srgbClr val="FF0000"/>
                </a:solidFill>
              </a:rPr>
              <a:t>(</a:t>
            </a:r>
            <a:r>
              <a:rPr lang="zh-CN" altLang="en-US" sz="2800" b="1">
                <a:solidFill>
                  <a:srgbClr val="FF0000"/>
                </a:solidFill>
              </a:rPr>
              <a:t>或</a:t>
            </a:r>
            <a:r>
              <a:rPr lang="en-US" altLang="zh-CN" sz="2800" b="1" i="1">
                <a:solidFill>
                  <a:srgbClr val="FF0000"/>
                </a:solidFill>
              </a:rPr>
              <a:t>F</a:t>
            </a:r>
            <a:r>
              <a:rPr lang="en-US" altLang="zh-CN" sz="2800" b="1" baseline="-30000">
                <a:solidFill>
                  <a:srgbClr val="FF0000"/>
                </a:solidFill>
              </a:rPr>
              <a:t>α</a:t>
            </a:r>
            <a:r>
              <a:rPr lang="en-US" altLang="zh-CN" sz="2800" b="1">
                <a:solidFill>
                  <a:srgbClr val="FF0000"/>
                </a:solidFill>
              </a:rPr>
              <a:t>) = 0.073</a:t>
            </a:r>
            <a:r>
              <a:rPr lang="en-US" altLang="zh-CN" sz="2800" b="1" i="1">
                <a:solidFill>
                  <a:srgbClr val="FF0000"/>
                </a:solidFill>
              </a:rPr>
              <a:t>P</a:t>
            </a:r>
            <a:r>
              <a:rPr lang="en-US" altLang="zh-CN" sz="2800" b="1">
                <a:solidFill>
                  <a:srgbClr val="FF0000"/>
                </a:solidFill>
              </a:rPr>
              <a:t>(</a:t>
            </a:r>
            <a:r>
              <a:rPr lang="en-US" altLang="zh-CN" sz="2800" b="1" i="1">
                <a:solidFill>
                  <a:srgbClr val="FF0000"/>
                </a:solidFill>
              </a:rPr>
              <a:t>K</a:t>
            </a:r>
            <a:r>
              <a:rPr lang="en-US" altLang="zh-CN" sz="2800" b="1" baseline="-30000">
                <a:solidFill>
                  <a:srgbClr val="FF0000"/>
                </a:solidFill>
              </a:rPr>
              <a:t>1</a:t>
            </a:r>
            <a:r>
              <a:rPr lang="en-US" altLang="zh-CN" sz="2800" b="1">
                <a:solidFill>
                  <a:srgbClr val="FF0000"/>
                </a:solidFill>
              </a:rPr>
              <a:t>| </a:t>
            </a:r>
            <a:r>
              <a:rPr lang="zh-CN" altLang="zh-CN" sz="2800" b="1">
                <a:solidFill>
                  <a:srgbClr val="FF0000"/>
                </a:solidFill>
              </a:rPr>
              <a:t>Δ</a:t>
            </a:r>
            <a:r>
              <a:rPr lang="en-US" altLang="zh-CN" sz="2800"/>
              <a:t> </a:t>
            </a:r>
            <a:r>
              <a:rPr lang="en-US" altLang="zh-CN" sz="2800" b="1" i="1">
                <a:solidFill>
                  <a:srgbClr val="FF0000"/>
                </a:solidFill>
              </a:rPr>
              <a:t>α</a:t>
            </a:r>
            <a:r>
              <a:rPr lang="en-US" altLang="zh-CN" sz="2800" b="1" baseline="-30000">
                <a:solidFill>
                  <a:srgbClr val="FF0000"/>
                </a:solidFill>
              </a:rPr>
              <a:t>1</a:t>
            </a:r>
            <a:r>
              <a:rPr lang="en-US" altLang="zh-CN" sz="2800" b="1">
                <a:solidFill>
                  <a:srgbClr val="FF0000"/>
                </a:solidFill>
              </a:rPr>
              <a:t>|+</a:t>
            </a:r>
            <a:r>
              <a:rPr lang="en-US" altLang="zh-CN" sz="2800" b="1" i="1">
                <a:solidFill>
                  <a:srgbClr val="FF0000"/>
                </a:solidFill>
              </a:rPr>
              <a:t>K</a:t>
            </a:r>
            <a:r>
              <a:rPr lang="en-US" altLang="zh-CN" sz="2800" b="1" baseline="-30000">
                <a:solidFill>
                  <a:srgbClr val="FF0000"/>
                </a:solidFill>
              </a:rPr>
              <a:t>2</a:t>
            </a:r>
            <a:r>
              <a:rPr lang="en-US" altLang="zh-CN" sz="2800" b="1">
                <a:solidFill>
                  <a:srgbClr val="FF0000"/>
                </a:solidFill>
              </a:rPr>
              <a:t>| </a:t>
            </a:r>
            <a:r>
              <a:rPr lang="zh-CN" altLang="zh-CN" sz="2800" b="1">
                <a:solidFill>
                  <a:srgbClr val="FF0000"/>
                </a:solidFill>
              </a:rPr>
              <a:t>Δ</a:t>
            </a:r>
            <a:r>
              <a:rPr lang="en-US" altLang="zh-CN" sz="2800"/>
              <a:t> </a:t>
            </a:r>
            <a:r>
              <a:rPr lang="en-US" altLang="zh-CN" sz="2800" b="1" i="1">
                <a:solidFill>
                  <a:srgbClr val="FF0000"/>
                </a:solidFill>
              </a:rPr>
              <a:t>α</a:t>
            </a:r>
            <a:r>
              <a:rPr lang="en-US" altLang="zh-CN" sz="2800" b="1" baseline="-30000">
                <a:solidFill>
                  <a:srgbClr val="FF0000"/>
                </a:solidFill>
              </a:rPr>
              <a:t>2</a:t>
            </a:r>
            <a:r>
              <a:rPr lang="en-US" altLang="zh-CN" sz="2800" b="1">
                <a:solidFill>
                  <a:srgbClr val="FF0000"/>
                </a:solidFill>
              </a:rPr>
              <a:t>| )</a:t>
            </a:r>
          </a:p>
        </p:txBody>
      </p:sp>
      <p:sp>
        <p:nvSpPr>
          <p:cNvPr id="18440" name="Text Box 8"/>
          <p:cNvSpPr txBox="1">
            <a:spLocks noChangeArrowheads="1"/>
          </p:cNvSpPr>
          <p:nvPr/>
        </p:nvSpPr>
        <p:spPr bwMode="auto">
          <a:xfrm>
            <a:off x="1404877" y="1992867"/>
            <a:ext cx="807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ü"/>
            </a:pPr>
            <a:r>
              <a:rPr lang="en-US" altLang="zh-CN" sz="2800" b="1" dirty="0"/>
              <a:t> </a:t>
            </a:r>
            <a:r>
              <a:rPr lang="zh-CN" altLang="en-US" sz="2800" b="1" dirty="0"/>
              <a:t>中径偏差直接影响螺纹的互换性，既影响旋合性     又影响连接强度。 </a:t>
            </a:r>
            <a:endParaRPr lang="zh-CN" altLang="en-US" sz="2800" dirty="0"/>
          </a:p>
        </p:txBody>
      </p:sp>
      <p:sp>
        <p:nvSpPr>
          <p:cNvPr id="18441" name="Text Box 9"/>
          <p:cNvSpPr txBox="1">
            <a:spLocks noChangeArrowheads="1"/>
          </p:cNvSpPr>
          <p:nvPr/>
        </p:nvSpPr>
        <p:spPr bwMode="auto">
          <a:xfrm>
            <a:off x="1442977" y="3471441"/>
            <a:ext cx="8001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ü"/>
            </a:pPr>
            <a:r>
              <a:rPr lang="zh-CN" altLang="en-US" sz="2800" b="1" dirty="0"/>
              <a:t>螺距累积误差可以折算为中径当量，即</a:t>
            </a:r>
          </a:p>
          <a:p>
            <a:pPr eaLnBrk="1" hangingPunct="1">
              <a:spcBef>
                <a:spcPct val="50000"/>
              </a:spcBef>
              <a:buClr>
                <a:srgbClr val="FF0000"/>
              </a:buClr>
              <a:buFont typeface="Wingdings" panose="05000000000000000000" pitchFamily="2" charset="2"/>
              <a:buNone/>
            </a:pPr>
            <a:r>
              <a:rPr lang="zh-CN" altLang="en-US" sz="2800" b="1" i="1" dirty="0">
                <a:solidFill>
                  <a:srgbClr val="FF0000"/>
                </a:solidFill>
              </a:rPr>
              <a:t>              </a:t>
            </a:r>
            <a:r>
              <a:rPr lang="en-US" altLang="zh-CN" sz="2800" b="1" i="1" dirty="0" err="1">
                <a:solidFill>
                  <a:srgbClr val="FF0000"/>
                </a:solidFill>
              </a:rPr>
              <a:t>f</a:t>
            </a:r>
            <a:r>
              <a:rPr lang="en-US" altLang="zh-CN" sz="2800" b="1" baseline="-30000" dirty="0" err="1">
                <a:solidFill>
                  <a:srgbClr val="FF0000"/>
                </a:solidFill>
              </a:rPr>
              <a:t>p</a:t>
            </a:r>
            <a:r>
              <a:rPr lang="zh-CN" altLang="en-US" sz="2800" b="1" dirty="0">
                <a:solidFill>
                  <a:srgbClr val="FF0000"/>
                </a:solidFill>
              </a:rPr>
              <a:t>（或</a:t>
            </a:r>
            <a:r>
              <a:rPr lang="en-US" altLang="zh-CN" sz="2800" b="1" i="1" dirty="0">
                <a:solidFill>
                  <a:srgbClr val="FF0000"/>
                </a:solidFill>
              </a:rPr>
              <a:t>F</a:t>
            </a:r>
            <a:r>
              <a:rPr lang="en-US" altLang="zh-CN" sz="2800" b="1" baseline="-30000" dirty="0">
                <a:solidFill>
                  <a:srgbClr val="FF0000"/>
                </a:solidFill>
              </a:rPr>
              <a:t>P</a:t>
            </a:r>
            <a:r>
              <a:rPr lang="zh-CN" altLang="en-US" sz="2800" b="1" dirty="0">
                <a:solidFill>
                  <a:srgbClr val="FF0000"/>
                </a:solidFill>
              </a:rPr>
              <a:t>）＝</a:t>
            </a:r>
            <a:r>
              <a:rPr lang="en-US" altLang="zh-CN" sz="2800" b="1" dirty="0">
                <a:solidFill>
                  <a:srgbClr val="FF0000"/>
                </a:solidFill>
              </a:rPr>
              <a:t>1.732·</a:t>
            </a:r>
            <a:r>
              <a:rPr lang="zh-CN" altLang="zh-CN" sz="2800" b="1" dirty="0">
                <a:solidFill>
                  <a:srgbClr val="FF0000"/>
                </a:solidFill>
              </a:rPr>
              <a:t>Δ</a:t>
            </a:r>
            <a:r>
              <a:rPr lang="en-US" altLang="zh-CN" sz="2800" b="1" i="1" dirty="0">
                <a:solidFill>
                  <a:srgbClr val="FF0000"/>
                </a:solidFill>
              </a:rPr>
              <a:t>P</a:t>
            </a:r>
            <a:r>
              <a:rPr lang="en-US" altLang="zh-CN" sz="2800" b="1" baseline="-30000" dirty="0">
                <a:solidFill>
                  <a:srgbClr val="FF0000"/>
                </a:solidFill>
              </a:rPr>
              <a:t>∑</a:t>
            </a:r>
            <a:r>
              <a:rPr lang="zh-CN" altLang="en-US" sz="2800" b="1" dirty="0">
                <a:solidFill>
                  <a:srgbClr val="000000"/>
                </a:solidFill>
              </a:rPr>
              <a:t>　</a:t>
            </a:r>
          </a:p>
        </p:txBody>
      </p:sp>
      <p:sp>
        <p:nvSpPr>
          <p:cNvPr id="8" name="Text Box 5">
            <a:extLst>
              <a:ext uri="{FF2B5EF4-FFF2-40B4-BE49-F238E27FC236}">
                <a16:creationId xmlns:a16="http://schemas.microsoft.com/office/drawing/2014/main" id="{7DA2D086-5517-4687-AFD4-A4B3FBBC6394}"/>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spTree>
    <p:extLst>
      <p:ext uri="{BB962C8B-B14F-4D97-AF65-F5344CB8AC3E}">
        <p14:creationId xmlns:p14="http://schemas.microsoft.com/office/powerpoint/2010/main" val="1788822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anim calcmode="lin" valueType="num">
                                      <p:cBhvr additive="base">
                                        <p:cTn id="7" dur="500" fill="hold"/>
                                        <p:tgtEl>
                                          <p:spTgt spid="18440"/>
                                        </p:tgtEl>
                                        <p:attrNameLst>
                                          <p:attrName>ppt_x</p:attrName>
                                        </p:attrNameLst>
                                      </p:cBhvr>
                                      <p:tavLst>
                                        <p:tav tm="0">
                                          <p:val>
                                            <p:strVal val="0-#ppt_w/2"/>
                                          </p:val>
                                        </p:tav>
                                        <p:tav tm="100000">
                                          <p:val>
                                            <p:strVal val="#ppt_x"/>
                                          </p:val>
                                        </p:tav>
                                      </p:tavLst>
                                    </p:anim>
                                    <p:anim calcmode="lin" valueType="num">
                                      <p:cBhvr additive="base">
                                        <p:cTn id="8"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41"/>
                                        </p:tgtEl>
                                        <p:attrNameLst>
                                          <p:attrName>style.visibility</p:attrName>
                                        </p:attrNameLst>
                                      </p:cBhvr>
                                      <p:to>
                                        <p:strVal val="visible"/>
                                      </p:to>
                                    </p:set>
                                    <p:anim calcmode="lin" valueType="num">
                                      <p:cBhvr additive="base">
                                        <p:cTn id="13" dur="500" fill="hold"/>
                                        <p:tgtEl>
                                          <p:spTgt spid="18441"/>
                                        </p:tgtEl>
                                        <p:attrNameLst>
                                          <p:attrName>ppt_x</p:attrName>
                                        </p:attrNameLst>
                                      </p:cBhvr>
                                      <p:tavLst>
                                        <p:tav tm="0">
                                          <p:val>
                                            <p:strVal val="0-#ppt_w/2"/>
                                          </p:val>
                                        </p:tav>
                                        <p:tav tm="100000">
                                          <p:val>
                                            <p:strVal val="#ppt_x"/>
                                          </p:val>
                                        </p:tav>
                                      </p:tavLst>
                                    </p:anim>
                                    <p:anim calcmode="lin" valueType="num">
                                      <p:cBhvr additive="base">
                                        <p:cTn id="14"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7"/>
                                        </p:tgtEl>
                                        <p:attrNameLst>
                                          <p:attrName>style.visibility</p:attrName>
                                        </p:attrNameLst>
                                      </p:cBhvr>
                                      <p:to>
                                        <p:strVal val="visible"/>
                                      </p:to>
                                    </p:set>
                                    <p:anim calcmode="lin" valueType="num">
                                      <p:cBhvr additive="base">
                                        <p:cTn id="19" dur="500" fill="hold"/>
                                        <p:tgtEl>
                                          <p:spTgt spid="18437"/>
                                        </p:tgtEl>
                                        <p:attrNameLst>
                                          <p:attrName>ppt_x</p:attrName>
                                        </p:attrNameLst>
                                      </p:cBhvr>
                                      <p:tavLst>
                                        <p:tav tm="0">
                                          <p:val>
                                            <p:strVal val="0-#ppt_w/2"/>
                                          </p:val>
                                        </p:tav>
                                        <p:tav tm="100000">
                                          <p:val>
                                            <p:strVal val="#ppt_x"/>
                                          </p:val>
                                        </p:tav>
                                      </p:tavLst>
                                    </p:anim>
                                    <p:anim calcmode="lin" valueType="num">
                                      <p:cBhvr additive="base">
                                        <p:cTn id="20"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utoUpdateAnimBg="0"/>
      <p:bldP spid="18440" grpId="0" autoUpdateAnimBg="0"/>
      <p:bldP spid="1844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6"/>
          <p:cNvSpPr>
            <a:spLocks noChangeArrowheads="1"/>
          </p:cNvSpPr>
          <p:nvPr/>
        </p:nvSpPr>
        <p:spPr bwMode="auto">
          <a:xfrm>
            <a:off x="154329" y="969700"/>
            <a:ext cx="662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50000"/>
              </a:spcBef>
              <a:spcAft>
                <a:spcPct val="0"/>
              </a:spcAft>
            </a:pPr>
            <a:r>
              <a:rPr kumimoji="1" lang="zh-CN" altLang="en-US" sz="3200" b="1" dirty="0">
                <a:solidFill>
                  <a:srgbClr val="FF0000"/>
                </a:solidFill>
                <a:latin typeface="Times New Roman" panose="02020603050405020304" pitchFamily="18" charset="0"/>
                <a:ea typeface="楷体_GB2312" pitchFamily="49" charset="-122"/>
              </a:rPr>
              <a:t>四、螺纹的单一中径和作用中径 </a:t>
            </a:r>
          </a:p>
        </p:txBody>
      </p:sp>
      <p:sp>
        <p:nvSpPr>
          <p:cNvPr id="19465" name="Text Box 9"/>
          <p:cNvSpPr txBox="1">
            <a:spLocks noChangeArrowheads="1"/>
          </p:cNvSpPr>
          <p:nvPr/>
        </p:nvSpPr>
        <p:spPr bwMode="auto">
          <a:xfrm>
            <a:off x="254643" y="1874936"/>
            <a:ext cx="11123271" cy="52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buSzPct val="150000"/>
            </a:pPr>
            <a:r>
              <a:rPr lang="zh-CN" altLang="en-US" sz="2400" b="1" dirty="0">
                <a:solidFill>
                  <a:srgbClr val="FF0000"/>
                </a:solidFill>
                <a:latin typeface="+mn-lt"/>
                <a:ea typeface="+mn-ea"/>
              </a:rPr>
              <a:t>中径（</a:t>
            </a:r>
            <a:r>
              <a:rPr lang="en-US" altLang="zh-CN" sz="2400" b="1" dirty="0">
                <a:solidFill>
                  <a:srgbClr val="FF0000"/>
                </a:solidFill>
                <a:latin typeface="+mn-lt"/>
                <a:ea typeface="+mn-ea"/>
              </a:rPr>
              <a:t>D2</a:t>
            </a:r>
            <a:r>
              <a:rPr lang="zh-CN" altLang="en-US" sz="2400" b="1" dirty="0">
                <a:solidFill>
                  <a:srgbClr val="FF0000"/>
                </a:solidFill>
                <a:latin typeface="+mn-lt"/>
                <a:ea typeface="+mn-ea"/>
              </a:rPr>
              <a:t>、</a:t>
            </a:r>
            <a:r>
              <a:rPr lang="en-US" altLang="zh-CN" sz="2400" b="1" dirty="0">
                <a:solidFill>
                  <a:srgbClr val="FF0000"/>
                </a:solidFill>
                <a:latin typeface="+mn-lt"/>
                <a:ea typeface="+mn-ea"/>
              </a:rPr>
              <a:t>d 2</a:t>
            </a:r>
            <a:r>
              <a:rPr lang="zh-CN" altLang="en-US" sz="2400" b="1" dirty="0">
                <a:solidFill>
                  <a:srgbClr val="FF0000"/>
                </a:solidFill>
                <a:latin typeface="+mn-lt"/>
                <a:ea typeface="+mn-ea"/>
              </a:rPr>
              <a:t>）</a:t>
            </a:r>
            <a:r>
              <a:rPr lang="en-US" altLang="zh-CN" sz="2400" b="1" dirty="0">
                <a:solidFill>
                  <a:srgbClr val="FF0000"/>
                </a:solidFill>
              </a:rPr>
              <a:t>——</a:t>
            </a:r>
            <a:r>
              <a:rPr lang="en-US" altLang="zh-CN" sz="2400" b="1" dirty="0">
                <a:solidFill>
                  <a:srgbClr val="000000"/>
                </a:solidFill>
              </a:rPr>
              <a:t> </a:t>
            </a:r>
            <a:r>
              <a:rPr lang="zh-CN" altLang="en-US" sz="2400" b="1" dirty="0">
                <a:solidFill>
                  <a:srgbClr val="000000"/>
                </a:solidFill>
                <a:latin typeface="楷体_GB2312" pitchFamily="49" charset="-122"/>
                <a:ea typeface="楷体_GB2312" pitchFamily="49" charset="-122"/>
              </a:rPr>
              <a:t>螺纹牙型上</a:t>
            </a:r>
            <a:r>
              <a:rPr lang="zh-CN" altLang="en-US" sz="2400" b="1" dirty="0">
                <a:solidFill>
                  <a:schemeClr val="accent2"/>
                </a:solidFill>
                <a:latin typeface="楷体_GB2312" pitchFamily="49" charset="-122"/>
                <a:ea typeface="楷体_GB2312" pitchFamily="49" charset="-122"/>
              </a:rPr>
              <a:t>沟槽和凸起宽度相等</a:t>
            </a:r>
            <a:r>
              <a:rPr lang="zh-CN" altLang="en-US" sz="2400" b="1" dirty="0">
                <a:solidFill>
                  <a:srgbClr val="000000"/>
                </a:solidFill>
                <a:latin typeface="楷体_GB2312" pitchFamily="49" charset="-122"/>
                <a:ea typeface="楷体_GB2312" pitchFamily="49" charset="-122"/>
              </a:rPr>
              <a:t>的地方假想圆柱的直径。</a:t>
            </a:r>
            <a:endParaRPr lang="zh-CN" altLang="en-US" sz="2400" dirty="0">
              <a:latin typeface="楷体_GB2312" pitchFamily="49" charset="-122"/>
              <a:ea typeface="楷体_GB2312" pitchFamily="49" charset="-122"/>
            </a:endParaRPr>
          </a:p>
        </p:txBody>
      </p:sp>
      <p:sp>
        <p:nvSpPr>
          <p:cNvPr id="19467" name="Text Box 11"/>
          <p:cNvSpPr txBox="1">
            <a:spLocks noChangeArrowheads="1"/>
          </p:cNvSpPr>
          <p:nvPr/>
        </p:nvSpPr>
        <p:spPr bwMode="auto">
          <a:xfrm>
            <a:off x="77164" y="2624076"/>
            <a:ext cx="12037671"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buSzPct val="150000"/>
            </a:pPr>
            <a:r>
              <a:rPr lang="en-US" altLang="zh-CN" sz="2400" b="1" dirty="0">
                <a:solidFill>
                  <a:srgbClr val="FF0000"/>
                </a:solidFill>
                <a:latin typeface="+mn-lt"/>
                <a:ea typeface="+mn-ea"/>
              </a:rPr>
              <a:t>  </a:t>
            </a:r>
            <a:r>
              <a:rPr lang="zh-CN" altLang="en-US" sz="2400" b="1" dirty="0">
                <a:solidFill>
                  <a:srgbClr val="FF0000"/>
                </a:solidFill>
                <a:latin typeface="+mn-lt"/>
                <a:ea typeface="+mn-ea"/>
              </a:rPr>
              <a:t>单一中径（</a:t>
            </a:r>
            <a:r>
              <a:rPr lang="en-US" altLang="zh-CN" sz="2400" b="1" dirty="0">
                <a:solidFill>
                  <a:srgbClr val="FF0000"/>
                </a:solidFill>
                <a:latin typeface="+mn-lt"/>
                <a:ea typeface="+mn-ea"/>
              </a:rPr>
              <a:t>D2s</a:t>
            </a:r>
            <a:r>
              <a:rPr lang="zh-CN" altLang="en-US" sz="2400" b="1" dirty="0">
                <a:solidFill>
                  <a:srgbClr val="FF0000"/>
                </a:solidFill>
                <a:latin typeface="+mn-lt"/>
                <a:ea typeface="+mn-ea"/>
              </a:rPr>
              <a:t>、</a:t>
            </a:r>
            <a:r>
              <a:rPr lang="en-US" altLang="zh-CN" sz="2400" b="1" dirty="0">
                <a:solidFill>
                  <a:srgbClr val="FF0000"/>
                </a:solidFill>
                <a:latin typeface="+mn-lt"/>
                <a:ea typeface="+mn-ea"/>
              </a:rPr>
              <a:t>d2s</a:t>
            </a:r>
            <a:r>
              <a:rPr lang="zh-CN" altLang="en-US" sz="2400" b="1" dirty="0">
                <a:solidFill>
                  <a:srgbClr val="FF0000"/>
                </a:solidFill>
                <a:latin typeface="+mn-lt"/>
                <a:ea typeface="+mn-ea"/>
              </a:rPr>
              <a:t>）</a:t>
            </a:r>
            <a:r>
              <a:rPr lang="en-US" altLang="zh-CN" sz="2400" b="1" dirty="0">
                <a:solidFill>
                  <a:srgbClr val="FF0000"/>
                </a:solidFill>
              </a:rPr>
              <a:t>——</a:t>
            </a:r>
            <a:r>
              <a:rPr lang="zh-CN" altLang="en-US" sz="2400" b="1" dirty="0">
                <a:solidFill>
                  <a:srgbClr val="000000"/>
                </a:solidFill>
                <a:latin typeface="楷体_GB2312" pitchFamily="49" charset="-122"/>
                <a:ea typeface="楷体_GB2312" pitchFamily="49" charset="-122"/>
              </a:rPr>
              <a:t>实际螺纹牙型上</a:t>
            </a:r>
            <a:r>
              <a:rPr lang="zh-CN" altLang="en-US" sz="2400" b="1" dirty="0">
                <a:solidFill>
                  <a:schemeClr val="accent2"/>
                </a:solidFill>
                <a:latin typeface="楷体_GB2312" pitchFamily="49" charset="-122"/>
                <a:ea typeface="楷体_GB2312" pitchFamily="49" charset="-122"/>
              </a:rPr>
              <a:t>沟槽宽度等于螺距基本值一半（</a:t>
            </a:r>
            <a:r>
              <a:rPr lang="en-US" altLang="zh-CN" sz="2400" b="1" i="1" dirty="0">
                <a:solidFill>
                  <a:schemeClr val="accent2"/>
                </a:solidFill>
                <a:latin typeface="楷体_GB2312" pitchFamily="49" charset="-122"/>
                <a:ea typeface="楷体_GB2312" pitchFamily="49" charset="-122"/>
              </a:rPr>
              <a:t>P</a:t>
            </a:r>
            <a:r>
              <a:rPr lang="en-US" altLang="zh-CN" sz="2400" b="1" dirty="0">
                <a:solidFill>
                  <a:schemeClr val="accent2"/>
                </a:solidFill>
                <a:latin typeface="楷体_GB2312" pitchFamily="49" charset="-122"/>
                <a:ea typeface="楷体_GB2312" pitchFamily="49" charset="-122"/>
              </a:rPr>
              <a:t>/2</a:t>
            </a:r>
            <a:r>
              <a:rPr lang="zh-CN" altLang="en-US" sz="2400" b="1" dirty="0">
                <a:solidFill>
                  <a:schemeClr val="accent2"/>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的假想圆柱的直径。 </a:t>
            </a:r>
            <a:endParaRPr lang="zh-CN" altLang="en-US" sz="2400" b="1" dirty="0">
              <a:latin typeface="楷体_GB2312" pitchFamily="49" charset="-122"/>
              <a:ea typeface="楷体_GB2312" pitchFamily="49" charset="-122"/>
            </a:endParaRPr>
          </a:p>
        </p:txBody>
      </p:sp>
      <p:pic>
        <p:nvPicPr>
          <p:cNvPr id="8" name="Picture 6">
            <a:extLst>
              <a:ext uri="{FF2B5EF4-FFF2-40B4-BE49-F238E27FC236}">
                <a16:creationId xmlns:a16="http://schemas.microsoft.com/office/drawing/2014/main" id="{F47D6A41-C23D-49BE-BFE3-D2B7D27A5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536" y="3324889"/>
            <a:ext cx="7532342" cy="3425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66FA7DFF-AD53-478E-BE79-4AFC2DBEDB3E}"/>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spTree>
    <p:extLst>
      <p:ext uri="{BB962C8B-B14F-4D97-AF65-F5344CB8AC3E}">
        <p14:creationId xmlns:p14="http://schemas.microsoft.com/office/powerpoint/2010/main" val="2650969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wipe(left)">
                                      <p:cBhvr>
                                        <p:cTn id="7" dur="500"/>
                                        <p:tgtEl>
                                          <p:spTgt spid="194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465"/>
                                        </p:tgtEl>
                                        <p:attrNameLst>
                                          <p:attrName>style.visibility</p:attrName>
                                        </p:attrNameLst>
                                      </p:cBhvr>
                                      <p:to>
                                        <p:strVal val="visible"/>
                                      </p:to>
                                    </p:set>
                                    <p:anim calcmode="lin" valueType="num">
                                      <p:cBhvr additive="base">
                                        <p:cTn id="12" dur="500" fill="hold"/>
                                        <p:tgtEl>
                                          <p:spTgt spid="19465"/>
                                        </p:tgtEl>
                                        <p:attrNameLst>
                                          <p:attrName>ppt_x</p:attrName>
                                        </p:attrNameLst>
                                      </p:cBhvr>
                                      <p:tavLst>
                                        <p:tav tm="0">
                                          <p:val>
                                            <p:strVal val="0-#ppt_w/2"/>
                                          </p:val>
                                        </p:tav>
                                        <p:tav tm="100000">
                                          <p:val>
                                            <p:strVal val="#ppt_x"/>
                                          </p:val>
                                        </p:tav>
                                      </p:tavLst>
                                    </p:anim>
                                    <p:anim calcmode="lin" valueType="num">
                                      <p:cBhvr additive="base">
                                        <p:cTn id="13"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467"/>
                                        </p:tgtEl>
                                        <p:attrNameLst>
                                          <p:attrName>style.visibility</p:attrName>
                                        </p:attrNameLst>
                                      </p:cBhvr>
                                      <p:to>
                                        <p:strVal val="visible"/>
                                      </p:to>
                                    </p:set>
                                    <p:anim calcmode="lin" valueType="num">
                                      <p:cBhvr additive="base">
                                        <p:cTn id="18" dur="500" fill="hold"/>
                                        <p:tgtEl>
                                          <p:spTgt spid="19467"/>
                                        </p:tgtEl>
                                        <p:attrNameLst>
                                          <p:attrName>ppt_x</p:attrName>
                                        </p:attrNameLst>
                                      </p:cBhvr>
                                      <p:tavLst>
                                        <p:tav tm="0">
                                          <p:val>
                                            <p:strVal val="0-#ppt_w/2"/>
                                          </p:val>
                                        </p:tav>
                                        <p:tav tm="100000">
                                          <p:val>
                                            <p:strVal val="#ppt_x"/>
                                          </p:val>
                                        </p:tav>
                                      </p:tavLst>
                                    </p:anim>
                                    <p:anim calcmode="lin" valueType="num">
                                      <p:cBhvr additive="base">
                                        <p:cTn id="19" dur="500" fill="hold"/>
                                        <p:tgtEl>
                                          <p:spTgt spid="19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P spid="19465" grpId="0" autoUpdateAnimBg="0"/>
      <p:bldP spid="1946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9" name="Picture 5" descr="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0729" y="949150"/>
            <a:ext cx="6155104" cy="5801581"/>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2"/>
          <p:cNvSpPr txBox="1">
            <a:spLocks noChangeArrowheads="1"/>
          </p:cNvSpPr>
          <p:nvPr/>
        </p:nvSpPr>
        <p:spPr bwMode="auto">
          <a:xfrm>
            <a:off x="344718" y="1142119"/>
            <a:ext cx="4713419"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ts val="1800"/>
              </a:spcBef>
              <a:buSzPct val="150000"/>
            </a:pPr>
            <a:r>
              <a:rPr lang="en-US" altLang="zh-CN" sz="2400" b="1" dirty="0">
                <a:solidFill>
                  <a:srgbClr val="FF0000"/>
                </a:solidFill>
                <a:latin typeface="+mn-lt"/>
                <a:ea typeface="+mn-ea"/>
              </a:rPr>
              <a:t> </a:t>
            </a:r>
            <a:r>
              <a:rPr lang="zh-CN" altLang="en-US" sz="2400" b="1" dirty="0">
                <a:solidFill>
                  <a:srgbClr val="FF0000"/>
                </a:solidFill>
                <a:latin typeface="+mn-lt"/>
                <a:ea typeface="+mn-ea"/>
              </a:rPr>
              <a:t>作用中径（</a:t>
            </a:r>
            <a:r>
              <a:rPr lang="en-US" altLang="zh-CN" sz="2400" b="1" dirty="0">
                <a:solidFill>
                  <a:srgbClr val="FF0000"/>
                </a:solidFill>
                <a:latin typeface="+mn-lt"/>
                <a:ea typeface="+mn-ea"/>
              </a:rPr>
              <a:t>d2m</a:t>
            </a:r>
            <a:r>
              <a:rPr lang="zh-CN" altLang="en-US" sz="2400" b="1" dirty="0">
                <a:solidFill>
                  <a:srgbClr val="FF0000"/>
                </a:solidFill>
                <a:latin typeface="+mn-lt"/>
                <a:ea typeface="+mn-ea"/>
              </a:rPr>
              <a:t>、</a:t>
            </a:r>
            <a:r>
              <a:rPr lang="en-US" altLang="zh-CN" sz="2400" b="1" dirty="0">
                <a:solidFill>
                  <a:srgbClr val="FF0000"/>
                </a:solidFill>
                <a:latin typeface="+mn-lt"/>
                <a:ea typeface="+mn-ea"/>
              </a:rPr>
              <a:t>D2m</a:t>
            </a:r>
            <a:r>
              <a:rPr lang="zh-CN" altLang="en-US" sz="2400" b="1" dirty="0">
                <a:solidFill>
                  <a:srgbClr val="FF0000"/>
                </a:solidFill>
                <a:latin typeface="+mn-lt"/>
                <a:ea typeface="+mn-ea"/>
              </a:rPr>
              <a:t>）</a:t>
            </a:r>
            <a:r>
              <a:rPr lang="en-US" altLang="zh-CN" sz="2400" b="1" dirty="0">
                <a:solidFill>
                  <a:srgbClr val="FF0000"/>
                </a:solidFill>
                <a:ea typeface="楷体_GB2312" pitchFamily="49" charset="-122"/>
              </a:rPr>
              <a:t>——</a:t>
            </a:r>
            <a:r>
              <a:rPr lang="en-US" altLang="zh-CN" sz="2400" b="1" dirty="0">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在规定的旋合长度内，恰好包容实际外（内）螺纹的假想内（外）螺纹的中径，称为该外（内）螺纹的作用中径 。</a:t>
            </a:r>
            <a:r>
              <a:rPr lang="zh-CN" altLang="en-US" sz="2400" b="1" dirty="0">
                <a:latin typeface="楷体_GB2312" pitchFamily="49" charset="-122"/>
                <a:ea typeface="楷体_GB2312" pitchFamily="49" charset="-122"/>
              </a:rPr>
              <a:t> </a:t>
            </a:r>
          </a:p>
        </p:txBody>
      </p:sp>
      <p:sp>
        <p:nvSpPr>
          <p:cNvPr id="6" name="Rectangle 3">
            <a:extLst>
              <a:ext uri="{FF2B5EF4-FFF2-40B4-BE49-F238E27FC236}">
                <a16:creationId xmlns:a16="http://schemas.microsoft.com/office/drawing/2014/main" id="{83641642-25A0-4585-A53B-82FBCBCB9311}"/>
              </a:ext>
            </a:extLst>
          </p:cNvPr>
          <p:cNvSpPr txBox="1">
            <a:spLocks noChangeArrowheads="1"/>
          </p:cNvSpPr>
          <p:nvPr/>
        </p:nvSpPr>
        <p:spPr>
          <a:xfrm>
            <a:off x="344718" y="4317357"/>
            <a:ext cx="8642350" cy="2098683"/>
          </a:xfrm>
          <a:prstGeom prst="rect">
            <a:avLst/>
          </a:prstGeom>
        </p:spPr>
        <p:txBody>
          <a:bodyPr vert="horz" lIns="91440" tIns="45720" rIns="91440" bIns="45720" rtlCol="0">
            <a:norm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nSpc>
                <a:spcPct val="150000"/>
              </a:lnSpc>
              <a:buNone/>
            </a:pPr>
            <a:r>
              <a:rPr lang="zh-CN" altLang="en-US" sz="2400" b="1" dirty="0">
                <a:solidFill>
                  <a:srgbClr val="FF0000"/>
                </a:solidFill>
              </a:rPr>
              <a:t>作用中径的计算公式</a:t>
            </a:r>
          </a:p>
          <a:p>
            <a:pPr>
              <a:lnSpc>
                <a:spcPct val="150000"/>
              </a:lnSpc>
              <a:buFontTx/>
              <a:buNone/>
            </a:pPr>
            <a:r>
              <a:rPr lang="zh-CN" altLang="en-US" sz="2400" b="1" dirty="0"/>
              <a:t>外螺纹：</a:t>
            </a:r>
            <a:r>
              <a:rPr lang="en-US" altLang="zh-CN" sz="2400" b="1" i="1" dirty="0"/>
              <a:t>d</a:t>
            </a:r>
            <a:r>
              <a:rPr lang="en-US" altLang="zh-CN" sz="2400" b="1" baseline="-25000" dirty="0"/>
              <a:t>2m</a:t>
            </a:r>
            <a:r>
              <a:rPr lang="en-US" altLang="zh-CN" sz="2400" b="1" dirty="0"/>
              <a:t>=</a:t>
            </a:r>
            <a:r>
              <a:rPr lang="en-US" altLang="zh-CN" sz="2400" b="1" i="1" dirty="0"/>
              <a:t>d</a:t>
            </a:r>
            <a:r>
              <a:rPr lang="en-US" altLang="zh-CN" sz="2400" b="1" baseline="-25000" dirty="0"/>
              <a:t>2s</a:t>
            </a:r>
            <a:r>
              <a:rPr lang="en-US" altLang="zh-CN" sz="2400" b="1" dirty="0"/>
              <a:t>+(</a:t>
            </a:r>
            <a:r>
              <a:rPr lang="en-US" altLang="zh-CN" sz="2400" b="1" i="1" dirty="0" err="1"/>
              <a:t>f</a:t>
            </a:r>
            <a:r>
              <a:rPr lang="en-US" altLang="zh-CN" sz="2400" b="1" baseline="-25000" dirty="0" err="1"/>
              <a:t>P</a:t>
            </a:r>
            <a:r>
              <a:rPr lang="en-US" altLang="zh-CN" sz="2400" b="1" dirty="0" err="1"/>
              <a:t>+</a:t>
            </a:r>
            <a:r>
              <a:rPr lang="en-US" altLang="zh-CN" sz="2400" b="1" i="1" dirty="0" err="1"/>
              <a:t>f</a:t>
            </a:r>
            <a:r>
              <a:rPr lang="el-GR" altLang="zh-CN" sz="2400" b="1" baseline="-25000" dirty="0">
                <a:cs typeface="Times New Roman" panose="02020603050405020304" pitchFamily="18" charset="0"/>
              </a:rPr>
              <a:t>α</a:t>
            </a:r>
            <a:r>
              <a:rPr lang="en-US" altLang="zh-CN" sz="2400" b="1" dirty="0"/>
              <a:t>)</a:t>
            </a:r>
          </a:p>
          <a:p>
            <a:pPr>
              <a:lnSpc>
                <a:spcPct val="150000"/>
              </a:lnSpc>
              <a:buFontTx/>
              <a:buNone/>
            </a:pPr>
            <a:r>
              <a:rPr lang="zh-CN" altLang="en-US" sz="2400" b="1" dirty="0"/>
              <a:t>内螺纹：</a:t>
            </a:r>
            <a:r>
              <a:rPr lang="en-US" altLang="zh-CN" sz="2400" b="1" i="1" dirty="0"/>
              <a:t>D</a:t>
            </a:r>
            <a:r>
              <a:rPr lang="en-US" altLang="zh-CN" sz="2400" b="1" baseline="-25000" dirty="0"/>
              <a:t>2m</a:t>
            </a:r>
            <a:r>
              <a:rPr lang="en-US" altLang="zh-CN" sz="2400" b="1" dirty="0"/>
              <a:t>=</a:t>
            </a:r>
            <a:r>
              <a:rPr lang="en-US" altLang="zh-CN" sz="2400" b="1" i="1" dirty="0"/>
              <a:t>D</a:t>
            </a:r>
            <a:r>
              <a:rPr lang="en-US" altLang="zh-CN" sz="2400" b="1" baseline="-25000" dirty="0"/>
              <a:t>2s</a:t>
            </a:r>
            <a:r>
              <a:rPr lang="zh-CN" altLang="en-US" sz="2400" b="1" dirty="0"/>
              <a:t>－</a:t>
            </a:r>
            <a:r>
              <a:rPr lang="en-US" altLang="zh-CN" sz="2400" b="1" dirty="0"/>
              <a:t>(</a:t>
            </a:r>
            <a:r>
              <a:rPr lang="en-US" altLang="zh-CN" sz="2400" b="1" i="1" dirty="0"/>
              <a:t>F</a:t>
            </a:r>
            <a:r>
              <a:rPr lang="en-US" altLang="zh-CN" sz="2400" b="1" baseline="-25000" dirty="0"/>
              <a:t>P</a:t>
            </a:r>
            <a:r>
              <a:rPr lang="en-US" altLang="zh-CN" sz="2400" b="1" dirty="0"/>
              <a:t>+</a:t>
            </a:r>
            <a:r>
              <a:rPr lang="en-US" altLang="zh-CN" sz="2400" b="1" i="1" dirty="0"/>
              <a:t>F</a:t>
            </a:r>
            <a:r>
              <a:rPr lang="el-GR" altLang="zh-CN" sz="2400" b="1" baseline="-25000" dirty="0">
                <a:cs typeface="Times New Roman" panose="02020603050405020304" pitchFamily="18" charset="0"/>
              </a:rPr>
              <a:t>α</a:t>
            </a:r>
            <a:r>
              <a:rPr lang="en-US" altLang="zh-CN" sz="2400" b="1" dirty="0"/>
              <a:t>)</a:t>
            </a:r>
            <a:endParaRPr lang="en-US" altLang="zh-CN" sz="2400" b="1" i="1" dirty="0"/>
          </a:p>
        </p:txBody>
      </p:sp>
      <p:sp>
        <p:nvSpPr>
          <p:cNvPr id="7" name="Text Box 5">
            <a:extLst>
              <a:ext uri="{FF2B5EF4-FFF2-40B4-BE49-F238E27FC236}">
                <a16:creationId xmlns:a16="http://schemas.microsoft.com/office/drawing/2014/main" id="{B499B134-ADA0-4FC1-B57B-967FE085355E}"/>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spTree>
    <p:extLst>
      <p:ext uri="{BB962C8B-B14F-4D97-AF65-F5344CB8AC3E}">
        <p14:creationId xmlns:p14="http://schemas.microsoft.com/office/powerpoint/2010/main" val="282458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274638" y="1244500"/>
            <a:ext cx="58213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50000"/>
              </a:spcBef>
              <a:spcAft>
                <a:spcPct val="0"/>
              </a:spcAft>
            </a:pPr>
            <a:r>
              <a:rPr kumimoji="1" lang="zh-CN" altLang="en-US" sz="3600" b="1" dirty="0">
                <a:solidFill>
                  <a:srgbClr val="FF0000"/>
                </a:solidFill>
                <a:latin typeface="Times New Roman" panose="02020603050405020304" pitchFamily="18" charset="0"/>
                <a:ea typeface="楷体_GB2312" pitchFamily="49" charset="-122"/>
              </a:rPr>
              <a:t>四、普通螺纹的合格性判断</a:t>
            </a:r>
          </a:p>
        </p:txBody>
      </p:sp>
      <p:sp>
        <p:nvSpPr>
          <p:cNvPr id="20486" name="Text Box 6"/>
          <p:cNvSpPr txBox="1">
            <a:spLocks noChangeArrowheads="1"/>
          </p:cNvSpPr>
          <p:nvPr/>
        </p:nvSpPr>
        <p:spPr bwMode="auto">
          <a:xfrm>
            <a:off x="274638" y="2128326"/>
            <a:ext cx="11292522" cy="115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lnSpc>
                <a:spcPct val="130000"/>
              </a:lnSpc>
              <a:spcBef>
                <a:spcPct val="50000"/>
              </a:spcBef>
              <a:buClr>
                <a:schemeClr val="accent2"/>
              </a:buClr>
              <a:buSzPct val="150000"/>
              <a:buFont typeface="Wingdings" panose="05000000000000000000" pitchFamily="2" charset="2"/>
              <a:buChar char="ü"/>
            </a:pPr>
            <a:r>
              <a:rPr lang="zh-CN" altLang="en-US" sz="2800" b="1" dirty="0">
                <a:solidFill>
                  <a:srgbClr val="000000"/>
                </a:solidFill>
                <a:ea typeface="楷体_GB2312" pitchFamily="49" charset="-122"/>
              </a:rPr>
              <a:t>判断螺纹的合格性是指判断大、中、小径和螺距误差、牙侧角偏差的合格性。</a:t>
            </a:r>
            <a:endParaRPr lang="zh-CN" altLang="en-US" sz="2800" b="1" dirty="0">
              <a:ea typeface="楷体_GB2312" pitchFamily="49" charset="-122"/>
            </a:endParaRPr>
          </a:p>
        </p:txBody>
      </p:sp>
      <p:sp>
        <p:nvSpPr>
          <p:cNvPr id="20487" name="Text Box 7"/>
          <p:cNvSpPr txBox="1">
            <a:spLocks noChangeArrowheads="1"/>
          </p:cNvSpPr>
          <p:nvPr/>
        </p:nvSpPr>
        <p:spPr bwMode="auto">
          <a:xfrm>
            <a:off x="274638" y="3577308"/>
            <a:ext cx="11399202" cy="171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lnSpc>
                <a:spcPct val="130000"/>
              </a:lnSpc>
              <a:spcBef>
                <a:spcPct val="50000"/>
              </a:spcBef>
              <a:buClr>
                <a:schemeClr val="accent2"/>
              </a:buClr>
              <a:buSzPct val="150000"/>
              <a:buFont typeface="Wingdings" panose="05000000000000000000" pitchFamily="2" charset="2"/>
              <a:buChar char="ü"/>
            </a:pPr>
            <a:r>
              <a:rPr lang="zh-CN" altLang="en-US" sz="2800" b="1" dirty="0">
                <a:solidFill>
                  <a:srgbClr val="000000"/>
                </a:solidFill>
                <a:ea typeface="楷体_GB2312" pitchFamily="49" charset="-122"/>
              </a:rPr>
              <a:t>由于螺距累积误差和牙侧角偏差可以折算到中径上，这样，中径偏差和螺距误差、牙侧角偏差的综合结果可按</a:t>
            </a:r>
            <a:r>
              <a:rPr lang="zh-CN" altLang="en-US" sz="2800" b="1" dirty="0">
                <a:solidFill>
                  <a:srgbClr val="FF0000"/>
                </a:solidFill>
                <a:ea typeface="楷体_GB2312" pitchFamily="49" charset="-122"/>
              </a:rPr>
              <a:t>泰勒原则</a:t>
            </a:r>
            <a:r>
              <a:rPr lang="zh-CN" altLang="en-US" sz="2800" b="1" dirty="0">
                <a:solidFill>
                  <a:srgbClr val="000000"/>
                </a:solidFill>
                <a:ea typeface="楷体_GB2312" pitchFamily="49" charset="-122"/>
              </a:rPr>
              <a:t>判断，判断螺纹的作用中径和单一中径的合格性。</a:t>
            </a:r>
            <a:endParaRPr lang="en-US" altLang="zh-CN" sz="2800" b="1" dirty="0">
              <a:ea typeface="楷体_GB2312" pitchFamily="49" charset="-122"/>
            </a:endParaRPr>
          </a:p>
        </p:txBody>
      </p:sp>
      <p:sp>
        <p:nvSpPr>
          <p:cNvPr id="8" name="Text Box 5">
            <a:extLst>
              <a:ext uri="{FF2B5EF4-FFF2-40B4-BE49-F238E27FC236}">
                <a16:creationId xmlns:a16="http://schemas.microsoft.com/office/drawing/2014/main" id="{7A6300CC-1C26-4801-8F1F-3EAC7848896C}"/>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spTree>
    <p:extLst>
      <p:ext uri="{BB962C8B-B14F-4D97-AF65-F5344CB8AC3E}">
        <p14:creationId xmlns:p14="http://schemas.microsoft.com/office/powerpoint/2010/main" val="2260929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486"/>
                                        </p:tgtEl>
                                        <p:attrNameLst>
                                          <p:attrName>style.visibility</p:attrName>
                                        </p:attrNameLst>
                                      </p:cBhvr>
                                      <p:to>
                                        <p:strVal val="visible"/>
                                      </p:to>
                                    </p:set>
                                    <p:anim calcmode="lin" valueType="num">
                                      <p:cBhvr additive="base">
                                        <p:cTn id="12" dur="500" fill="hold"/>
                                        <p:tgtEl>
                                          <p:spTgt spid="20486"/>
                                        </p:tgtEl>
                                        <p:attrNameLst>
                                          <p:attrName>ppt_x</p:attrName>
                                        </p:attrNameLst>
                                      </p:cBhvr>
                                      <p:tavLst>
                                        <p:tav tm="0">
                                          <p:val>
                                            <p:strVal val="0-#ppt_w/2"/>
                                          </p:val>
                                        </p:tav>
                                        <p:tav tm="100000">
                                          <p:val>
                                            <p:strVal val="#ppt_x"/>
                                          </p:val>
                                        </p:tav>
                                      </p:tavLst>
                                    </p:anim>
                                    <p:anim calcmode="lin" valueType="num">
                                      <p:cBhvr additive="base">
                                        <p:cTn id="13"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487"/>
                                        </p:tgtEl>
                                        <p:attrNameLst>
                                          <p:attrName>style.visibility</p:attrName>
                                        </p:attrNameLst>
                                      </p:cBhvr>
                                      <p:to>
                                        <p:strVal val="visible"/>
                                      </p:to>
                                    </p:set>
                                    <p:anim calcmode="lin" valueType="num">
                                      <p:cBhvr additive="base">
                                        <p:cTn id="18" dur="500" fill="hold"/>
                                        <p:tgtEl>
                                          <p:spTgt spid="20487"/>
                                        </p:tgtEl>
                                        <p:attrNameLst>
                                          <p:attrName>ppt_x</p:attrName>
                                        </p:attrNameLst>
                                      </p:cBhvr>
                                      <p:tavLst>
                                        <p:tav tm="0">
                                          <p:val>
                                            <p:strVal val="0-#ppt_w/2"/>
                                          </p:val>
                                        </p:tav>
                                        <p:tav tm="100000">
                                          <p:val>
                                            <p:strVal val="#ppt_x"/>
                                          </p:val>
                                        </p:tav>
                                      </p:tavLst>
                                    </p:anim>
                                    <p:anim calcmode="lin" valueType="num">
                                      <p:cBhvr additive="base">
                                        <p:cTn id="19"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P spid="20486" grpId="0" autoUpdateAnimBg="0"/>
      <p:bldP spid="2048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132470" y="1400640"/>
            <a:ext cx="4399670" cy="4268640"/>
          </a:xfrm>
        </p:spPr>
        <p:txBody>
          <a:bodyPr>
            <a:noAutofit/>
          </a:bodyPr>
          <a:lstStyle/>
          <a:p>
            <a:pPr eaLnBrk="1" hangingPunct="1">
              <a:lnSpc>
                <a:spcPct val="150000"/>
              </a:lnSpc>
              <a:buFontTx/>
              <a:buNone/>
            </a:pPr>
            <a:r>
              <a:rPr lang="en-US" altLang="zh-CN" sz="3600" b="1" dirty="0">
                <a:solidFill>
                  <a:srgbClr val="FF0000"/>
                </a:solidFill>
              </a:rPr>
              <a:t>   </a:t>
            </a:r>
            <a:r>
              <a:rPr lang="zh-CN" altLang="en-US" sz="3600" b="1" dirty="0">
                <a:solidFill>
                  <a:srgbClr val="FF0000"/>
                </a:solidFill>
                <a:ea typeface="黑体" panose="02010609060101010101" pitchFamily="49" charset="-122"/>
              </a:rPr>
              <a:t>泰勒原则</a:t>
            </a:r>
            <a:r>
              <a:rPr lang="zh-CN" altLang="en-US" sz="3600" b="1" dirty="0">
                <a:solidFill>
                  <a:srgbClr val="FF0000"/>
                </a:solidFill>
              </a:rPr>
              <a:t>：</a:t>
            </a:r>
          </a:p>
          <a:p>
            <a:pPr eaLnBrk="1" hangingPunct="1">
              <a:lnSpc>
                <a:spcPct val="150000"/>
              </a:lnSpc>
              <a:buFontTx/>
              <a:buNone/>
            </a:pPr>
            <a:r>
              <a:rPr lang="zh-CN" altLang="en-US" sz="3600" b="1" dirty="0">
                <a:solidFill>
                  <a:srgbClr val="000000"/>
                </a:solidFill>
              </a:rPr>
              <a:t>        </a:t>
            </a:r>
            <a:r>
              <a:rPr lang="zh-CN" altLang="en-US" sz="2800" b="1" dirty="0">
                <a:solidFill>
                  <a:srgbClr val="000000"/>
                </a:solidFill>
                <a:latin typeface="楷体_GB2312" pitchFamily="49" charset="-122"/>
                <a:ea typeface="楷体_GB2312" pitchFamily="49" charset="-122"/>
              </a:rPr>
              <a:t>实际螺纹的</a:t>
            </a:r>
            <a:r>
              <a:rPr lang="zh-CN" altLang="en-US" sz="2800" b="1" dirty="0">
                <a:solidFill>
                  <a:srgbClr val="FF0000"/>
                </a:solidFill>
                <a:latin typeface="楷体_GB2312" pitchFamily="49" charset="-122"/>
                <a:ea typeface="楷体_GB2312" pitchFamily="49" charset="-122"/>
              </a:rPr>
              <a:t>作用中径</a:t>
            </a:r>
            <a:r>
              <a:rPr lang="zh-CN" altLang="en-US" sz="2800" b="1" dirty="0">
                <a:solidFill>
                  <a:srgbClr val="000000"/>
                </a:solidFill>
                <a:latin typeface="楷体_GB2312" pitchFamily="49" charset="-122"/>
                <a:ea typeface="楷体_GB2312" pitchFamily="49" charset="-122"/>
              </a:rPr>
              <a:t>不允许超出</a:t>
            </a:r>
            <a:r>
              <a:rPr lang="zh-CN" altLang="en-US" sz="2800" b="1" dirty="0">
                <a:solidFill>
                  <a:schemeClr val="accent2"/>
                </a:solidFill>
                <a:latin typeface="楷体_GB2312" pitchFamily="49" charset="-122"/>
                <a:ea typeface="楷体_GB2312" pitchFamily="49" charset="-122"/>
              </a:rPr>
              <a:t>最大实体牙型的中径</a:t>
            </a:r>
            <a:r>
              <a:rPr lang="zh-CN" altLang="en-US" sz="2800" b="1" dirty="0">
                <a:solidFill>
                  <a:srgbClr val="000000"/>
                </a:solidFill>
                <a:latin typeface="楷体_GB2312" pitchFamily="49" charset="-122"/>
                <a:ea typeface="楷体_GB2312" pitchFamily="49" charset="-122"/>
              </a:rPr>
              <a:t>，并且实际螺纹任何部位的</a:t>
            </a:r>
            <a:r>
              <a:rPr lang="zh-CN" altLang="en-US" sz="2800" b="1" dirty="0">
                <a:solidFill>
                  <a:srgbClr val="FF0000"/>
                </a:solidFill>
                <a:latin typeface="楷体_GB2312" pitchFamily="49" charset="-122"/>
                <a:ea typeface="楷体_GB2312" pitchFamily="49" charset="-122"/>
              </a:rPr>
              <a:t>单一中径</a:t>
            </a:r>
            <a:r>
              <a:rPr lang="zh-CN" altLang="en-US" sz="2800" b="1" dirty="0">
                <a:solidFill>
                  <a:srgbClr val="000000"/>
                </a:solidFill>
                <a:latin typeface="楷体_GB2312" pitchFamily="49" charset="-122"/>
                <a:ea typeface="楷体_GB2312" pitchFamily="49" charset="-122"/>
              </a:rPr>
              <a:t>不允超出</a:t>
            </a:r>
            <a:r>
              <a:rPr lang="zh-CN" altLang="en-US" sz="2800" b="1" dirty="0">
                <a:solidFill>
                  <a:schemeClr val="accent2"/>
                </a:solidFill>
                <a:latin typeface="楷体_GB2312" pitchFamily="49" charset="-122"/>
                <a:ea typeface="楷体_GB2312" pitchFamily="49" charset="-122"/>
              </a:rPr>
              <a:t>最小实体牙型的中径</a:t>
            </a:r>
            <a:r>
              <a:rPr lang="zh-CN" altLang="en-US" sz="2800" b="1" dirty="0">
                <a:solidFill>
                  <a:srgbClr val="000000"/>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 </a:t>
            </a:r>
          </a:p>
        </p:txBody>
      </p:sp>
      <p:pic>
        <p:nvPicPr>
          <p:cNvPr id="7" name="Picture 6">
            <a:extLst>
              <a:ext uri="{FF2B5EF4-FFF2-40B4-BE49-F238E27FC236}">
                <a16:creationId xmlns:a16="http://schemas.microsoft.com/office/drawing/2014/main" id="{2658E70F-B40F-4875-A8E8-1CF6D3753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862" y="908367"/>
            <a:ext cx="7704138"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CF3BE104-CA0A-426F-A549-E420A4E19287}"/>
              </a:ext>
            </a:extLst>
          </p:cNvPr>
          <p:cNvSpPr txBox="1">
            <a:spLocks noChangeArrowheads="1"/>
          </p:cNvSpPr>
          <p:nvPr/>
        </p:nvSpPr>
        <p:spPr bwMode="auto">
          <a:xfrm>
            <a:off x="4575742" y="5931528"/>
            <a:ext cx="3500511" cy="926472"/>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ts val="600"/>
              </a:spcBef>
            </a:pPr>
            <a:r>
              <a:rPr lang="zh-CN" altLang="en-US" sz="2000" b="1" dirty="0">
                <a:solidFill>
                  <a:srgbClr val="000000"/>
                </a:solidFill>
              </a:rPr>
              <a:t>对于</a:t>
            </a:r>
            <a:r>
              <a:rPr lang="zh-CN" altLang="en-US" sz="2000" b="1" dirty="0">
                <a:solidFill>
                  <a:schemeClr val="accent2"/>
                </a:solidFill>
              </a:rPr>
              <a:t>内螺纹</a:t>
            </a:r>
            <a:r>
              <a:rPr lang="zh-CN" altLang="en-US" sz="2000" b="1" dirty="0"/>
              <a:t>：</a:t>
            </a:r>
            <a:r>
              <a:rPr lang="zh-CN" altLang="en-US" sz="2000" b="1" dirty="0">
                <a:solidFill>
                  <a:srgbClr val="000000"/>
                </a:solidFill>
              </a:rPr>
              <a:t>      </a:t>
            </a:r>
            <a:endParaRPr lang="zh-CN" altLang="en-US" sz="2000" b="1" dirty="0"/>
          </a:p>
          <a:p>
            <a:pPr algn="just" eaLnBrk="1" hangingPunct="1">
              <a:lnSpc>
                <a:spcPct val="130000"/>
              </a:lnSpc>
              <a:spcBef>
                <a:spcPts val="600"/>
              </a:spcBef>
            </a:pPr>
            <a:r>
              <a:rPr lang="zh-CN" altLang="en-US" sz="2000" b="1" dirty="0">
                <a:solidFill>
                  <a:srgbClr val="000000"/>
                </a:solidFill>
              </a:rPr>
              <a:t>         </a:t>
            </a:r>
            <a:r>
              <a:rPr lang="en-US" altLang="zh-CN" sz="2000" b="1" i="1" dirty="0">
                <a:solidFill>
                  <a:srgbClr val="FF0000"/>
                </a:solidFill>
              </a:rPr>
              <a:t>D</a:t>
            </a:r>
            <a:r>
              <a:rPr lang="en-US" altLang="zh-CN" sz="2000" b="1" baseline="-30000" dirty="0">
                <a:solidFill>
                  <a:srgbClr val="FF0000"/>
                </a:solidFill>
              </a:rPr>
              <a:t>2m</a:t>
            </a:r>
            <a:r>
              <a:rPr lang="en-US" altLang="zh-CN" sz="2000" b="1" dirty="0">
                <a:solidFill>
                  <a:srgbClr val="FF0000"/>
                </a:solidFill>
              </a:rPr>
              <a:t>≥</a:t>
            </a:r>
            <a:r>
              <a:rPr lang="en-US" altLang="zh-CN" sz="2000" b="1" i="1" dirty="0">
                <a:solidFill>
                  <a:srgbClr val="FF0000"/>
                </a:solidFill>
              </a:rPr>
              <a:t>D</a:t>
            </a:r>
            <a:r>
              <a:rPr lang="en-US" altLang="zh-CN" sz="2000" b="1" baseline="-30000" dirty="0">
                <a:solidFill>
                  <a:srgbClr val="FF0000"/>
                </a:solidFill>
              </a:rPr>
              <a:t>2min   </a:t>
            </a:r>
            <a:r>
              <a:rPr lang="zh-CN" altLang="en-US" sz="2000" b="1" dirty="0">
                <a:solidFill>
                  <a:srgbClr val="FF0000"/>
                </a:solidFill>
              </a:rPr>
              <a:t>且  </a:t>
            </a:r>
            <a:r>
              <a:rPr lang="en-US" altLang="zh-CN" sz="2000" b="1" i="1" dirty="0">
                <a:solidFill>
                  <a:srgbClr val="FF0000"/>
                </a:solidFill>
              </a:rPr>
              <a:t>D</a:t>
            </a:r>
            <a:r>
              <a:rPr lang="en-US" altLang="zh-CN" sz="2000" b="1" baseline="-30000" dirty="0">
                <a:solidFill>
                  <a:srgbClr val="FF0000"/>
                </a:solidFill>
              </a:rPr>
              <a:t>2s</a:t>
            </a:r>
            <a:r>
              <a:rPr lang="en-US" altLang="zh-CN" sz="2000" b="1" dirty="0">
                <a:solidFill>
                  <a:srgbClr val="FF0000"/>
                </a:solidFill>
              </a:rPr>
              <a:t>≤</a:t>
            </a:r>
            <a:r>
              <a:rPr lang="en-US" altLang="zh-CN" sz="2000" b="1" i="1" dirty="0">
                <a:solidFill>
                  <a:srgbClr val="FF0000"/>
                </a:solidFill>
              </a:rPr>
              <a:t>D</a:t>
            </a:r>
            <a:r>
              <a:rPr lang="en-US" altLang="zh-CN" sz="2000" b="1" baseline="-30000" dirty="0">
                <a:solidFill>
                  <a:srgbClr val="FF0000"/>
                </a:solidFill>
              </a:rPr>
              <a:t>2max</a:t>
            </a:r>
            <a:endParaRPr lang="en-US" altLang="zh-CN" sz="2000" b="1" dirty="0">
              <a:solidFill>
                <a:srgbClr val="FF0000"/>
              </a:solidFill>
            </a:endParaRPr>
          </a:p>
        </p:txBody>
      </p:sp>
      <p:sp>
        <p:nvSpPr>
          <p:cNvPr id="9" name="Text Box 5">
            <a:extLst>
              <a:ext uri="{FF2B5EF4-FFF2-40B4-BE49-F238E27FC236}">
                <a16:creationId xmlns:a16="http://schemas.microsoft.com/office/drawing/2014/main" id="{162DD35E-9370-4A7D-A620-0F36AFAB980E}"/>
              </a:ext>
            </a:extLst>
          </p:cNvPr>
          <p:cNvSpPr txBox="1">
            <a:spLocks noChangeArrowheads="1"/>
          </p:cNvSpPr>
          <p:nvPr/>
        </p:nvSpPr>
        <p:spPr bwMode="auto">
          <a:xfrm>
            <a:off x="8751276" y="5931528"/>
            <a:ext cx="3178084" cy="926472"/>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ts val="600"/>
              </a:spcBef>
            </a:pPr>
            <a:r>
              <a:rPr lang="zh-CN" altLang="en-US" sz="2000" b="1" dirty="0">
                <a:solidFill>
                  <a:srgbClr val="000000"/>
                </a:solidFill>
              </a:rPr>
              <a:t>对于</a:t>
            </a:r>
            <a:r>
              <a:rPr lang="zh-CN" altLang="en-US" sz="2000" b="1" dirty="0">
                <a:solidFill>
                  <a:schemeClr val="accent2"/>
                </a:solidFill>
              </a:rPr>
              <a:t>外螺纹</a:t>
            </a:r>
            <a:r>
              <a:rPr lang="zh-CN" altLang="en-US" sz="2000" b="1" dirty="0"/>
              <a:t>：</a:t>
            </a:r>
            <a:r>
              <a:rPr lang="zh-CN" altLang="en-US" sz="2000" b="1" dirty="0">
                <a:solidFill>
                  <a:srgbClr val="000000"/>
                </a:solidFill>
              </a:rPr>
              <a:t>     </a:t>
            </a:r>
            <a:endParaRPr lang="zh-CN" altLang="en-US" sz="2000" b="1" dirty="0"/>
          </a:p>
          <a:p>
            <a:pPr algn="just" eaLnBrk="1" hangingPunct="1">
              <a:lnSpc>
                <a:spcPct val="130000"/>
              </a:lnSpc>
              <a:spcBef>
                <a:spcPts val="600"/>
              </a:spcBef>
            </a:pPr>
            <a:r>
              <a:rPr lang="zh-CN" altLang="en-US" sz="2000" b="1" dirty="0">
                <a:solidFill>
                  <a:srgbClr val="000000"/>
                </a:solidFill>
              </a:rPr>
              <a:t>        </a:t>
            </a:r>
            <a:r>
              <a:rPr lang="en-US" altLang="zh-CN" sz="2000" b="1" i="1" dirty="0">
                <a:solidFill>
                  <a:srgbClr val="FF0000"/>
                </a:solidFill>
              </a:rPr>
              <a:t>d</a:t>
            </a:r>
            <a:r>
              <a:rPr lang="en-US" altLang="zh-CN" sz="2000" b="1" baseline="-30000" dirty="0">
                <a:solidFill>
                  <a:srgbClr val="FF0000"/>
                </a:solidFill>
              </a:rPr>
              <a:t>2m</a:t>
            </a:r>
            <a:r>
              <a:rPr lang="en-US" altLang="zh-CN" sz="2000" b="1" dirty="0">
                <a:solidFill>
                  <a:srgbClr val="FF0000"/>
                </a:solidFill>
              </a:rPr>
              <a:t>≤</a:t>
            </a:r>
            <a:r>
              <a:rPr lang="en-US" altLang="zh-CN" sz="2000" b="1" i="1" dirty="0">
                <a:solidFill>
                  <a:srgbClr val="FF0000"/>
                </a:solidFill>
              </a:rPr>
              <a:t>d</a:t>
            </a:r>
            <a:r>
              <a:rPr lang="en-US" altLang="zh-CN" sz="2000" b="1" baseline="-30000" dirty="0">
                <a:solidFill>
                  <a:srgbClr val="FF0000"/>
                </a:solidFill>
              </a:rPr>
              <a:t>2max   </a:t>
            </a:r>
            <a:r>
              <a:rPr lang="zh-CN" altLang="en-US" sz="2000" b="1" dirty="0">
                <a:solidFill>
                  <a:srgbClr val="FF0000"/>
                </a:solidFill>
              </a:rPr>
              <a:t>且  </a:t>
            </a:r>
            <a:r>
              <a:rPr lang="en-US" altLang="zh-CN" sz="2000" b="1" i="1" dirty="0">
                <a:solidFill>
                  <a:srgbClr val="FF0000"/>
                </a:solidFill>
              </a:rPr>
              <a:t>d</a:t>
            </a:r>
            <a:r>
              <a:rPr lang="en-US" altLang="zh-CN" sz="2000" b="1" baseline="-30000" dirty="0">
                <a:solidFill>
                  <a:srgbClr val="FF0000"/>
                </a:solidFill>
              </a:rPr>
              <a:t>2s</a:t>
            </a:r>
            <a:r>
              <a:rPr lang="en-US" altLang="zh-CN" sz="2000" b="1" dirty="0">
                <a:solidFill>
                  <a:srgbClr val="FF0000"/>
                </a:solidFill>
              </a:rPr>
              <a:t>≥</a:t>
            </a:r>
            <a:r>
              <a:rPr lang="en-US" altLang="zh-CN" sz="2000" b="1" i="1" dirty="0">
                <a:solidFill>
                  <a:srgbClr val="FF0000"/>
                </a:solidFill>
              </a:rPr>
              <a:t>d</a:t>
            </a:r>
            <a:r>
              <a:rPr lang="en-US" altLang="zh-CN" sz="2000" b="1" baseline="-30000" dirty="0">
                <a:solidFill>
                  <a:srgbClr val="FF0000"/>
                </a:solidFill>
              </a:rPr>
              <a:t>2min</a:t>
            </a:r>
            <a:endParaRPr lang="en-US" altLang="zh-CN" sz="2000" b="1" dirty="0">
              <a:solidFill>
                <a:srgbClr val="FF0000"/>
              </a:solidFill>
            </a:endParaRPr>
          </a:p>
        </p:txBody>
      </p:sp>
      <p:sp>
        <p:nvSpPr>
          <p:cNvPr id="10" name="Text Box 5">
            <a:extLst>
              <a:ext uri="{FF2B5EF4-FFF2-40B4-BE49-F238E27FC236}">
                <a16:creationId xmlns:a16="http://schemas.microsoft.com/office/drawing/2014/main" id="{9868B9F8-56AF-4A88-A8C6-7C576A644C88}"/>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螺纹几何参数误差对互换性的影响 </a:t>
            </a:r>
          </a:p>
        </p:txBody>
      </p:sp>
    </p:spTree>
    <p:extLst>
      <p:ext uri="{BB962C8B-B14F-4D97-AF65-F5344CB8AC3E}">
        <p14:creationId xmlns:p14="http://schemas.microsoft.com/office/powerpoint/2010/main" val="1098106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8" grpId="0" animBg="1" autoUpdateAnimBg="0"/>
      <p:bldP spid="9"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60771" y="1409114"/>
            <a:ext cx="11270458" cy="4900246"/>
          </a:xfrm>
        </p:spPr>
        <p:txBody>
          <a:bodyPr>
            <a:normAutofit fontScale="92500" lnSpcReduction="20000"/>
          </a:bodyPr>
          <a:lstStyle/>
          <a:p>
            <a:pPr eaLnBrk="1" hangingPunct="1">
              <a:lnSpc>
                <a:spcPct val="150000"/>
              </a:lnSpc>
              <a:buFont typeface="Wingdings" panose="05000000000000000000" pitchFamily="2" charset="2"/>
              <a:buChar char="ü"/>
            </a:pPr>
            <a:r>
              <a:rPr lang="zh-CN" altLang="en-US" b="1" dirty="0">
                <a:ea typeface="楷体_GB2312" pitchFamily="49" charset="-122"/>
              </a:rPr>
              <a:t>对普通螺纹的公差与配合要求主要是确定螺纹的公差带和公差精度。</a:t>
            </a:r>
          </a:p>
          <a:p>
            <a:pPr eaLnBrk="1" hangingPunct="1">
              <a:lnSpc>
                <a:spcPct val="150000"/>
              </a:lnSpc>
              <a:buFont typeface="Wingdings" panose="05000000000000000000" pitchFamily="2" charset="2"/>
              <a:buChar char="ü"/>
            </a:pPr>
            <a:r>
              <a:rPr lang="zh-CN" altLang="en-US" b="1" dirty="0">
                <a:solidFill>
                  <a:srgbClr val="C00000"/>
                </a:solidFill>
                <a:ea typeface="楷体_GB2312" pitchFamily="49" charset="-122"/>
              </a:rPr>
              <a:t>螺纹公差带</a:t>
            </a:r>
            <a:r>
              <a:rPr lang="zh-CN" altLang="en-US" b="1" dirty="0">
                <a:ea typeface="楷体_GB2312" pitchFamily="49" charset="-122"/>
              </a:rPr>
              <a:t>与孔、轴公差带类似，由螺纹基本偏差和螺纹公差等级所决定。</a:t>
            </a:r>
          </a:p>
          <a:p>
            <a:pPr eaLnBrk="1" hangingPunct="1">
              <a:lnSpc>
                <a:spcPct val="150000"/>
              </a:lnSpc>
              <a:buFont typeface="Wingdings" panose="05000000000000000000" pitchFamily="2" charset="2"/>
              <a:buChar char="ü"/>
            </a:pPr>
            <a:r>
              <a:rPr lang="zh-CN" altLang="en-US" b="1" dirty="0">
                <a:solidFill>
                  <a:srgbClr val="C00000"/>
                </a:solidFill>
                <a:ea typeface="楷体_GB2312" pitchFamily="49" charset="-122"/>
              </a:rPr>
              <a:t>螺纹的公差精度</a:t>
            </a:r>
            <a:r>
              <a:rPr lang="zh-CN" altLang="en-US" b="1" dirty="0">
                <a:ea typeface="楷体_GB2312" pitchFamily="49" charset="-122"/>
              </a:rPr>
              <a:t>取决于螺纹公差等级和旋合长度，分为精密、中等和粗糙三种。</a:t>
            </a:r>
          </a:p>
        </p:txBody>
      </p:sp>
      <p:sp>
        <p:nvSpPr>
          <p:cNvPr id="5" name="Text Box 5">
            <a:extLst>
              <a:ext uri="{FF2B5EF4-FFF2-40B4-BE49-F238E27FC236}">
                <a16:creationId xmlns:a16="http://schemas.microsoft.com/office/drawing/2014/main" id="{969BB128-48C0-45E0-8F48-1B1356EE877D}"/>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2160082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6"/>
          <p:cNvSpPr txBox="1">
            <a:spLocks noChangeArrowheads="1"/>
          </p:cNvSpPr>
          <p:nvPr/>
        </p:nvSpPr>
        <p:spPr bwMode="auto">
          <a:xfrm>
            <a:off x="1931671" y="1742758"/>
            <a:ext cx="2417763" cy="1008062"/>
          </a:xfrm>
          <a:prstGeom prst="rect">
            <a:avLst/>
          </a:prstGeom>
          <a:solidFill>
            <a:srgbClr val="FFCDFF"/>
          </a:solidFill>
          <a:ln w="19050">
            <a:solidFill>
              <a:srgbClr val="000000"/>
            </a:solidFill>
            <a:miter lim="800000"/>
            <a:headEnd/>
            <a:tailEnd/>
          </a:ln>
        </p:spPr>
        <p:txBody>
          <a:bodyPr lIns="0" tIns="36000" rIns="0" bIns="36000"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a:ea typeface="楷体_GB2312" pitchFamily="49" charset="-122"/>
              </a:rPr>
              <a:t>基本偏差</a:t>
            </a:r>
          </a:p>
          <a:p>
            <a:pPr algn="ctr" eaLnBrk="1" hangingPunct="1"/>
            <a:r>
              <a:rPr lang="zh-CN" altLang="en-US" sz="2000" b="1" dirty="0">
                <a:ea typeface="楷体_GB2312" pitchFamily="49" charset="-122"/>
              </a:rPr>
              <a:t>（确定公差带位置）</a:t>
            </a:r>
          </a:p>
        </p:txBody>
      </p:sp>
      <p:sp>
        <p:nvSpPr>
          <p:cNvPr id="27652" name="Text Box 7"/>
          <p:cNvSpPr txBox="1">
            <a:spLocks noChangeArrowheads="1"/>
          </p:cNvSpPr>
          <p:nvPr/>
        </p:nvSpPr>
        <p:spPr bwMode="auto">
          <a:xfrm>
            <a:off x="1931670" y="3379470"/>
            <a:ext cx="2406650" cy="882650"/>
          </a:xfrm>
          <a:prstGeom prst="rect">
            <a:avLst/>
          </a:prstGeom>
          <a:solidFill>
            <a:srgbClr val="FFCDFF"/>
          </a:solidFill>
          <a:ln w="19050">
            <a:solidFill>
              <a:srgbClr val="000000"/>
            </a:solidFill>
            <a:miter lim="800000"/>
            <a:headEnd/>
            <a:tailEnd/>
          </a:ln>
        </p:spPr>
        <p:txBody>
          <a:bodyPr lIns="0" tIns="36000" rIns="0" bIns="36000"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ea typeface="楷体_GB2312" pitchFamily="49" charset="-122"/>
              </a:rPr>
              <a:t>螺纹公差</a:t>
            </a:r>
          </a:p>
          <a:p>
            <a:pPr algn="ctr" eaLnBrk="1" hangingPunct="1"/>
            <a:r>
              <a:rPr lang="zh-CN" altLang="en-US" sz="2000" b="1">
                <a:ea typeface="楷体_GB2312" pitchFamily="49" charset="-122"/>
              </a:rPr>
              <a:t>（确定公差带大小）</a:t>
            </a:r>
          </a:p>
        </p:txBody>
      </p:sp>
      <p:sp>
        <p:nvSpPr>
          <p:cNvPr id="27653" name="Text Box 8"/>
          <p:cNvSpPr txBox="1">
            <a:spLocks noChangeArrowheads="1"/>
          </p:cNvSpPr>
          <p:nvPr/>
        </p:nvSpPr>
        <p:spPr bwMode="auto">
          <a:xfrm>
            <a:off x="4955858" y="2893696"/>
            <a:ext cx="1524000" cy="752475"/>
          </a:xfrm>
          <a:prstGeom prst="rect">
            <a:avLst/>
          </a:prstGeom>
          <a:solidFill>
            <a:srgbClr val="FFCDFF"/>
          </a:solidFill>
          <a:ln w="19050">
            <a:solidFill>
              <a:srgbClr val="000000"/>
            </a:solidFill>
            <a:miter lim="800000"/>
            <a:headEnd/>
            <a:tailEnd/>
          </a:ln>
        </p:spPr>
        <p:txBody>
          <a:bodyPr lIns="0" tIns="144000" rIns="0" bIns="36000"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a:ea typeface="楷体_GB2312" pitchFamily="49" charset="-122"/>
              </a:rPr>
              <a:t>螺纹公差带</a:t>
            </a:r>
          </a:p>
        </p:txBody>
      </p:sp>
      <p:sp>
        <p:nvSpPr>
          <p:cNvPr id="27654" name="Text Box 9"/>
          <p:cNvSpPr txBox="1">
            <a:spLocks noChangeArrowheads="1"/>
          </p:cNvSpPr>
          <p:nvPr/>
        </p:nvSpPr>
        <p:spPr bwMode="auto">
          <a:xfrm>
            <a:off x="7619684" y="3758884"/>
            <a:ext cx="1944687" cy="1214437"/>
          </a:xfrm>
          <a:prstGeom prst="rect">
            <a:avLst/>
          </a:prstGeom>
          <a:solidFill>
            <a:srgbClr val="FFCDFF"/>
          </a:solidFill>
          <a:ln w="19050">
            <a:solidFill>
              <a:srgbClr val="000000"/>
            </a:solidFill>
            <a:miter lim="800000"/>
            <a:headEnd/>
            <a:tailEnd/>
          </a:ln>
        </p:spPr>
        <p:txBody>
          <a:bodyPr lIns="0" tIns="36000" rIns="0" bIns="36000"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a:ea typeface="楷体_GB2312" pitchFamily="49" charset="-122"/>
              </a:rPr>
              <a:t>公差精度</a:t>
            </a:r>
          </a:p>
          <a:p>
            <a:pPr algn="ctr" eaLnBrk="1" hangingPunct="1"/>
            <a:r>
              <a:rPr lang="zh-CN" altLang="en-US" sz="2000" b="1" dirty="0">
                <a:ea typeface="楷体_GB2312" pitchFamily="49" charset="-122"/>
              </a:rPr>
              <a:t>（精密、中等、粗糙）</a:t>
            </a:r>
          </a:p>
        </p:txBody>
      </p:sp>
      <p:sp>
        <p:nvSpPr>
          <p:cNvPr id="27655" name="Text Box 10"/>
          <p:cNvSpPr txBox="1">
            <a:spLocks noChangeArrowheads="1"/>
          </p:cNvSpPr>
          <p:nvPr/>
        </p:nvSpPr>
        <p:spPr bwMode="auto">
          <a:xfrm>
            <a:off x="4379595" y="4911408"/>
            <a:ext cx="2127250" cy="792162"/>
          </a:xfrm>
          <a:prstGeom prst="rect">
            <a:avLst/>
          </a:prstGeom>
          <a:solidFill>
            <a:srgbClr val="FFCDFF"/>
          </a:solidFill>
          <a:ln w="19050">
            <a:solidFill>
              <a:srgbClr val="000000"/>
            </a:solidFill>
            <a:miter lim="800000"/>
            <a:headEnd/>
            <a:tailEnd/>
          </a:ln>
        </p:spPr>
        <p:txBody>
          <a:bodyPr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a:latin typeface="楷体_GB2312" pitchFamily="49" charset="-122"/>
                <a:ea typeface="楷体_GB2312" pitchFamily="49" charset="-122"/>
              </a:rPr>
              <a:t>螺纹旋合长度</a:t>
            </a:r>
          </a:p>
          <a:p>
            <a:pPr algn="ctr" eaLnBrk="1" hangingPunct="1"/>
            <a:r>
              <a:rPr lang="zh-CN" altLang="en-US" sz="2000" b="1">
                <a:latin typeface="楷体_GB2312" pitchFamily="49" charset="-122"/>
                <a:ea typeface="楷体_GB2312" pitchFamily="49" charset="-122"/>
              </a:rPr>
              <a:t>（</a:t>
            </a:r>
            <a:r>
              <a:rPr lang="en-US" altLang="zh-CN" sz="2000" b="1">
                <a:latin typeface="楷体_GB2312" pitchFamily="49" charset="-122"/>
                <a:ea typeface="楷体_GB2312" pitchFamily="49" charset="-122"/>
              </a:rPr>
              <a:t>S</a:t>
            </a:r>
            <a:r>
              <a:rPr lang="zh-CN" altLang="en-US" sz="2000" b="1">
                <a:latin typeface="楷体_GB2312" pitchFamily="49" charset="-122"/>
                <a:ea typeface="楷体_GB2312" pitchFamily="49" charset="-122"/>
              </a:rPr>
              <a:t>、</a:t>
            </a:r>
            <a:r>
              <a:rPr lang="en-US" altLang="zh-CN" sz="2000" b="1">
                <a:latin typeface="楷体_GB2312" pitchFamily="49" charset="-122"/>
                <a:ea typeface="楷体_GB2312" pitchFamily="49" charset="-122"/>
              </a:rPr>
              <a:t>N</a:t>
            </a:r>
            <a:r>
              <a:rPr lang="zh-CN" altLang="en-US" sz="2000" b="1">
                <a:latin typeface="楷体_GB2312" pitchFamily="49" charset="-122"/>
                <a:ea typeface="楷体_GB2312" pitchFamily="49" charset="-122"/>
              </a:rPr>
              <a:t>、</a:t>
            </a:r>
            <a:r>
              <a:rPr lang="en-US" altLang="zh-CN" sz="2000" b="1">
                <a:latin typeface="楷体_GB2312" pitchFamily="49" charset="-122"/>
                <a:ea typeface="楷体_GB2312" pitchFamily="49" charset="-122"/>
              </a:rPr>
              <a:t>L</a:t>
            </a:r>
            <a:r>
              <a:rPr lang="zh-CN" altLang="en-US" sz="2000" b="1">
                <a:latin typeface="楷体_GB2312" pitchFamily="49" charset="-122"/>
                <a:ea typeface="楷体_GB2312" pitchFamily="49" charset="-122"/>
              </a:rPr>
              <a:t>）</a:t>
            </a:r>
          </a:p>
        </p:txBody>
      </p:sp>
      <p:sp>
        <p:nvSpPr>
          <p:cNvPr id="27656" name="Line 11"/>
          <p:cNvSpPr>
            <a:spLocks noChangeShapeType="1"/>
          </p:cNvSpPr>
          <p:nvPr/>
        </p:nvSpPr>
        <p:spPr bwMode="auto">
          <a:xfrm>
            <a:off x="4352608" y="2339658"/>
            <a:ext cx="2587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7" name="Line 12"/>
          <p:cNvSpPr>
            <a:spLocks noChangeShapeType="1"/>
          </p:cNvSpPr>
          <p:nvPr/>
        </p:nvSpPr>
        <p:spPr bwMode="auto">
          <a:xfrm>
            <a:off x="4308159" y="3830320"/>
            <a:ext cx="2873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13"/>
          <p:cNvSpPr>
            <a:spLocks noChangeShapeType="1"/>
          </p:cNvSpPr>
          <p:nvPr/>
        </p:nvSpPr>
        <p:spPr bwMode="auto">
          <a:xfrm flipH="1">
            <a:off x="4595495" y="2319020"/>
            <a:ext cx="0" cy="1511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14"/>
          <p:cNvSpPr>
            <a:spLocks noChangeShapeType="1"/>
          </p:cNvSpPr>
          <p:nvPr/>
        </p:nvSpPr>
        <p:spPr bwMode="auto">
          <a:xfrm>
            <a:off x="6468745" y="3254058"/>
            <a:ext cx="2873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Line 16"/>
          <p:cNvSpPr>
            <a:spLocks noChangeShapeType="1"/>
          </p:cNvSpPr>
          <p:nvPr/>
        </p:nvSpPr>
        <p:spPr bwMode="auto">
          <a:xfrm>
            <a:off x="6756083" y="3254059"/>
            <a:ext cx="11112" cy="20796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17"/>
          <p:cNvSpPr>
            <a:spLocks noChangeShapeType="1"/>
          </p:cNvSpPr>
          <p:nvPr/>
        </p:nvSpPr>
        <p:spPr bwMode="auto">
          <a:xfrm>
            <a:off x="6768783" y="4395471"/>
            <a:ext cx="850900" cy="111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Line 18"/>
          <p:cNvSpPr>
            <a:spLocks noChangeShapeType="1"/>
          </p:cNvSpPr>
          <p:nvPr/>
        </p:nvSpPr>
        <p:spPr bwMode="auto">
          <a:xfrm>
            <a:off x="4584384" y="3287395"/>
            <a:ext cx="39687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Freeform 19"/>
          <p:cNvSpPr>
            <a:spLocks/>
          </p:cNvSpPr>
          <p:nvPr/>
        </p:nvSpPr>
        <p:spPr bwMode="auto">
          <a:xfrm>
            <a:off x="6510020" y="5341620"/>
            <a:ext cx="266700" cy="6350"/>
          </a:xfrm>
          <a:custGeom>
            <a:avLst/>
            <a:gdLst>
              <a:gd name="T0" fmla="*/ 0 w 168"/>
              <a:gd name="T1" fmla="*/ 4 h 4"/>
              <a:gd name="T2" fmla="*/ 168 w 168"/>
              <a:gd name="T3" fmla="*/ 0 h 4"/>
              <a:gd name="T4" fmla="*/ 160 w 168"/>
              <a:gd name="T5" fmla="*/ 0 h 4"/>
              <a:gd name="T6" fmla="*/ 0 60000 65536"/>
              <a:gd name="T7" fmla="*/ 0 60000 65536"/>
              <a:gd name="T8" fmla="*/ 0 60000 65536"/>
              <a:gd name="T9" fmla="*/ 0 w 168"/>
              <a:gd name="T10" fmla="*/ 0 h 4"/>
              <a:gd name="T11" fmla="*/ 168 w 168"/>
              <a:gd name="T12" fmla="*/ 4 h 4"/>
            </a:gdLst>
            <a:ahLst/>
            <a:cxnLst>
              <a:cxn ang="T6">
                <a:pos x="T0" y="T1"/>
              </a:cxn>
              <a:cxn ang="T7">
                <a:pos x="T2" y="T3"/>
              </a:cxn>
              <a:cxn ang="T8">
                <a:pos x="T4" y="T5"/>
              </a:cxn>
            </a:cxnLst>
            <a:rect l="T9" t="T10" r="T11" b="T12"/>
            <a:pathLst>
              <a:path w="168" h="4">
                <a:moveTo>
                  <a:pt x="0" y="4"/>
                </a:moveTo>
                <a:lnTo>
                  <a:pt x="168" y="0"/>
                </a:lnTo>
                <a:lnTo>
                  <a:pt x="160" y="0"/>
                </a:lnTo>
              </a:path>
            </a:pathLst>
          </a:custGeom>
          <a:noFill/>
          <a:ln w="190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Text Box 5">
            <a:extLst>
              <a:ext uri="{FF2B5EF4-FFF2-40B4-BE49-F238E27FC236}">
                <a16:creationId xmlns:a16="http://schemas.microsoft.com/office/drawing/2014/main" id="{26D02794-8DA4-4EB3-BA8A-954CAF0CE169}"/>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3027589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150079" y="945334"/>
            <a:ext cx="365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50000"/>
              </a:spcBef>
              <a:spcAft>
                <a:spcPct val="0"/>
              </a:spcAft>
            </a:pPr>
            <a:r>
              <a:rPr kumimoji="1" lang="zh-CN" altLang="en-US" sz="3600" b="1" dirty="0">
                <a:solidFill>
                  <a:srgbClr val="FF0000"/>
                </a:solidFill>
                <a:latin typeface="Times New Roman" panose="02020603050405020304" pitchFamily="18" charset="0"/>
                <a:ea typeface="楷体_GB2312" pitchFamily="49" charset="-122"/>
              </a:rPr>
              <a:t>一、螺纹公差带</a:t>
            </a:r>
          </a:p>
        </p:txBody>
      </p:sp>
      <p:sp>
        <p:nvSpPr>
          <p:cNvPr id="25606" name="Text Box 6"/>
          <p:cNvSpPr txBox="1">
            <a:spLocks noChangeArrowheads="1"/>
          </p:cNvSpPr>
          <p:nvPr/>
        </p:nvSpPr>
        <p:spPr bwMode="auto">
          <a:xfrm>
            <a:off x="241519" y="2616271"/>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solidFill>
                  <a:srgbClr val="000000"/>
                </a:solidFill>
                <a:ea typeface="楷体_GB2312" pitchFamily="49" charset="-122"/>
              </a:rPr>
              <a:t>       </a:t>
            </a:r>
            <a:r>
              <a:rPr lang="en-US" altLang="zh-CN" sz="3200" b="1" dirty="0">
                <a:solidFill>
                  <a:schemeClr val="accent2"/>
                </a:solidFill>
                <a:ea typeface="楷体_GB2312" pitchFamily="49" charset="-122"/>
              </a:rPr>
              <a:t>1. </a:t>
            </a:r>
            <a:r>
              <a:rPr lang="zh-CN" altLang="en-US" sz="3200" b="1" dirty="0">
                <a:solidFill>
                  <a:schemeClr val="accent2"/>
                </a:solidFill>
                <a:ea typeface="楷体_GB2312" pitchFamily="49" charset="-122"/>
              </a:rPr>
              <a:t>螺纹的基本偏差</a:t>
            </a:r>
            <a:r>
              <a:rPr lang="zh-CN" altLang="en-US" sz="2800" dirty="0"/>
              <a:t>   </a:t>
            </a:r>
          </a:p>
        </p:txBody>
      </p:sp>
      <p:sp>
        <p:nvSpPr>
          <p:cNvPr id="25607" name="Text Box 7"/>
          <p:cNvSpPr txBox="1">
            <a:spLocks noChangeArrowheads="1"/>
          </p:cNvSpPr>
          <p:nvPr/>
        </p:nvSpPr>
        <p:spPr bwMode="auto">
          <a:xfrm>
            <a:off x="636270" y="3478936"/>
            <a:ext cx="10919460" cy="1152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ts val="600"/>
              </a:spcBef>
              <a:spcAft>
                <a:spcPts val="600"/>
              </a:spcAft>
            </a:pPr>
            <a:r>
              <a:rPr lang="en-US" altLang="zh-CN" sz="2800" b="1" dirty="0">
                <a:solidFill>
                  <a:srgbClr val="000000"/>
                </a:solidFill>
              </a:rPr>
              <a:t>       </a:t>
            </a:r>
            <a:r>
              <a:rPr lang="zh-CN" altLang="en-US" sz="2800" b="1" dirty="0">
                <a:solidFill>
                  <a:srgbClr val="000000"/>
                </a:solidFill>
              </a:rPr>
              <a:t>螺纹的基本偏差用来</a:t>
            </a:r>
            <a:r>
              <a:rPr lang="zh-CN" altLang="en-US" sz="2800" b="1" dirty="0">
                <a:solidFill>
                  <a:srgbClr val="FF0000"/>
                </a:solidFill>
              </a:rPr>
              <a:t>确定螺纹公差带相对于基本牙型的位置</a:t>
            </a:r>
            <a:r>
              <a:rPr lang="zh-CN" altLang="en-US" sz="2800" b="1" dirty="0">
                <a:solidFill>
                  <a:srgbClr val="000000"/>
                </a:solidFill>
              </a:rPr>
              <a:t>。基本偏差的种数和代号如下。</a:t>
            </a:r>
            <a:endParaRPr lang="zh-CN" altLang="en-US" sz="2800" b="1" dirty="0"/>
          </a:p>
        </p:txBody>
      </p:sp>
      <p:sp>
        <p:nvSpPr>
          <p:cNvPr id="25608" name="Text Box 8"/>
          <p:cNvSpPr txBox="1">
            <a:spLocks noChangeArrowheads="1"/>
          </p:cNvSpPr>
          <p:nvPr/>
        </p:nvSpPr>
        <p:spPr bwMode="auto">
          <a:xfrm>
            <a:off x="241519" y="1813932"/>
            <a:ext cx="8355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Clr>
                <a:schemeClr val="accent2"/>
              </a:buClr>
              <a:buSzPct val="155000"/>
            </a:pPr>
            <a:r>
              <a:rPr lang="en-US" altLang="zh-CN" sz="2800" b="1" dirty="0">
                <a:solidFill>
                  <a:srgbClr val="000000"/>
                </a:solidFill>
              </a:rPr>
              <a:t>       </a:t>
            </a:r>
            <a:r>
              <a:rPr lang="zh-CN" altLang="en-US" sz="2800" b="1" dirty="0">
                <a:solidFill>
                  <a:srgbClr val="000000"/>
                </a:solidFill>
                <a:ea typeface="楷体_GB2312" pitchFamily="49" charset="-122"/>
              </a:rPr>
              <a:t>螺纹公差带由</a:t>
            </a:r>
            <a:r>
              <a:rPr lang="zh-CN" altLang="en-US" sz="2800" b="1" dirty="0">
                <a:solidFill>
                  <a:srgbClr val="FF0000"/>
                </a:solidFill>
                <a:ea typeface="楷体_GB2312" pitchFamily="49" charset="-122"/>
              </a:rPr>
              <a:t>基本偏差</a:t>
            </a:r>
            <a:r>
              <a:rPr lang="zh-CN" altLang="en-US" sz="2800" b="1" dirty="0">
                <a:solidFill>
                  <a:srgbClr val="000000"/>
                </a:solidFill>
                <a:ea typeface="楷体_GB2312" pitchFamily="49" charset="-122"/>
              </a:rPr>
              <a:t>和</a:t>
            </a:r>
            <a:r>
              <a:rPr lang="zh-CN" altLang="en-US" sz="2800" b="1" dirty="0">
                <a:solidFill>
                  <a:srgbClr val="FF0000"/>
                </a:solidFill>
                <a:ea typeface="楷体_GB2312" pitchFamily="49" charset="-122"/>
              </a:rPr>
              <a:t>公差</a:t>
            </a:r>
            <a:r>
              <a:rPr lang="zh-CN" altLang="en-US" sz="2800" b="1" dirty="0">
                <a:solidFill>
                  <a:srgbClr val="000000"/>
                </a:solidFill>
                <a:ea typeface="楷体_GB2312" pitchFamily="49" charset="-122"/>
              </a:rPr>
              <a:t>两个要素构成</a:t>
            </a:r>
            <a:r>
              <a:rPr lang="zh-CN" altLang="en-US" sz="2800" b="1" dirty="0">
                <a:solidFill>
                  <a:srgbClr val="000000"/>
                </a:solidFill>
              </a:rPr>
              <a:t>。</a:t>
            </a:r>
            <a:endParaRPr lang="zh-CN" altLang="en-US" sz="2800" dirty="0"/>
          </a:p>
        </p:txBody>
      </p:sp>
      <p:sp>
        <p:nvSpPr>
          <p:cNvPr id="25611" name="Text Box 11"/>
          <p:cNvSpPr txBox="1">
            <a:spLocks noChangeArrowheads="1"/>
          </p:cNvSpPr>
          <p:nvPr/>
        </p:nvSpPr>
        <p:spPr bwMode="auto">
          <a:xfrm>
            <a:off x="2667000" y="4914530"/>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内螺纹：</a:t>
            </a:r>
            <a:r>
              <a:rPr lang="en-US" altLang="zh-CN" sz="2800" b="1" dirty="0">
                <a:solidFill>
                  <a:srgbClr val="FF0000"/>
                </a:solidFill>
              </a:rPr>
              <a:t>G</a:t>
            </a:r>
            <a:r>
              <a:rPr lang="zh-CN" altLang="en-US" sz="2800" b="1" dirty="0">
                <a:solidFill>
                  <a:srgbClr val="FF0000"/>
                </a:solidFill>
              </a:rPr>
              <a:t>、</a:t>
            </a:r>
            <a:r>
              <a:rPr lang="en-US" altLang="zh-CN" sz="2800" b="1" dirty="0">
                <a:solidFill>
                  <a:srgbClr val="FF0000"/>
                </a:solidFill>
              </a:rPr>
              <a:t>H</a:t>
            </a:r>
            <a:r>
              <a:rPr lang="zh-CN" altLang="en-US" sz="2800" b="1" dirty="0"/>
              <a:t>两种</a:t>
            </a:r>
          </a:p>
        </p:txBody>
      </p:sp>
      <p:sp>
        <p:nvSpPr>
          <p:cNvPr id="25612" name="Text Box 12"/>
          <p:cNvSpPr txBox="1">
            <a:spLocks noChangeArrowheads="1"/>
          </p:cNvSpPr>
          <p:nvPr/>
        </p:nvSpPr>
        <p:spPr bwMode="auto">
          <a:xfrm>
            <a:off x="2667000" y="5685691"/>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外螺纹：</a:t>
            </a:r>
            <a:r>
              <a:rPr lang="en-US" altLang="zh-CN" sz="2800" b="1" dirty="0">
                <a:solidFill>
                  <a:srgbClr val="FF0000"/>
                </a:solidFill>
              </a:rPr>
              <a:t>e</a:t>
            </a:r>
            <a:r>
              <a:rPr lang="zh-CN" altLang="en-US" sz="2800" b="1" dirty="0">
                <a:solidFill>
                  <a:srgbClr val="FF0000"/>
                </a:solidFill>
              </a:rPr>
              <a:t>、</a:t>
            </a:r>
            <a:r>
              <a:rPr lang="en-US" altLang="zh-CN" sz="2800" b="1" dirty="0">
                <a:solidFill>
                  <a:srgbClr val="FF0000"/>
                </a:solidFill>
              </a:rPr>
              <a:t>f</a:t>
            </a:r>
            <a:r>
              <a:rPr lang="zh-CN" altLang="en-US" sz="2800" b="1" dirty="0">
                <a:solidFill>
                  <a:srgbClr val="FF0000"/>
                </a:solidFill>
              </a:rPr>
              <a:t>、</a:t>
            </a:r>
            <a:r>
              <a:rPr lang="en-US" altLang="zh-CN" sz="2800" b="1" dirty="0">
                <a:solidFill>
                  <a:srgbClr val="FF0000"/>
                </a:solidFill>
              </a:rPr>
              <a:t>g</a:t>
            </a:r>
            <a:r>
              <a:rPr lang="zh-CN" altLang="en-US" sz="2800" b="1" dirty="0">
                <a:solidFill>
                  <a:srgbClr val="FF0000"/>
                </a:solidFill>
              </a:rPr>
              <a:t>、</a:t>
            </a:r>
            <a:r>
              <a:rPr lang="en-US" altLang="zh-CN" sz="2800" b="1" dirty="0">
                <a:solidFill>
                  <a:srgbClr val="FF0000"/>
                </a:solidFill>
              </a:rPr>
              <a:t>h</a:t>
            </a:r>
            <a:r>
              <a:rPr lang="zh-CN" altLang="en-US" sz="2800" b="1" dirty="0"/>
              <a:t>四种</a:t>
            </a:r>
          </a:p>
        </p:txBody>
      </p:sp>
      <p:sp>
        <p:nvSpPr>
          <p:cNvPr id="3" name="左大括号 2">
            <a:extLst>
              <a:ext uri="{FF2B5EF4-FFF2-40B4-BE49-F238E27FC236}">
                <a16:creationId xmlns:a16="http://schemas.microsoft.com/office/drawing/2014/main" id="{229224B0-3CD0-4179-B564-F7A7078FCCD4}"/>
              </a:ext>
            </a:extLst>
          </p:cNvPr>
          <p:cNvSpPr/>
          <p:nvPr/>
        </p:nvSpPr>
        <p:spPr>
          <a:xfrm>
            <a:off x="2377440" y="5030435"/>
            <a:ext cx="289560" cy="1160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 Box 5">
            <a:extLst>
              <a:ext uri="{FF2B5EF4-FFF2-40B4-BE49-F238E27FC236}">
                <a16:creationId xmlns:a16="http://schemas.microsoft.com/office/drawing/2014/main" id="{4596EEC3-75E0-4A5E-88E6-490935B1F6FD}"/>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3470767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608"/>
                                        </p:tgtEl>
                                        <p:attrNameLst>
                                          <p:attrName>style.visibility</p:attrName>
                                        </p:attrNameLst>
                                      </p:cBhvr>
                                      <p:to>
                                        <p:strVal val="visible"/>
                                      </p:to>
                                    </p:set>
                                    <p:anim calcmode="lin" valueType="num">
                                      <p:cBhvr additive="base">
                                        <p:cTn id="12" dur="500" fill="hold"/>
                                        <p:tgtEl>
                                          <p:spTgt spid="25608"/>
                                        </p:tgtEl>
                                        <p:attrNameLst>
                                          <p:attrName>ppt_x</p:attrName>
                                        </p:attrNameLst>
                                      </p:cBhvr>
                                      <p:tavLst>
                                        <p:tav tm="0">
                                          <p:val>
                                            <p:strVal val="0-#ppt_w/2"/>
                                          </p:val>
                                        </p:tav>
                                        <p:tav tm="100000">
                                          <p:val>
                                            <p:strVal val="#ppt_x"/>
                                          </p:val>
                                        </p:tav>
                                      </p:tavLst>
                                    </p:anim>
                                    <p:anim calcmode="lin" valueType="num">
                                      <p:cBhvr additive="base">
                                        <p:cTn id="13"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5606"/>
                                        </p:tgtEl>
                                        <p:attrNameLst>
                                          <p:attrName>style.visibility</p:attrName>
                                        </p:attrNameLst>
                                      </p:cBhvr>
                                      <p:to>
                                        <p:strVal val="visible"/>
                                      </p:to>
                                    </p:set>
                                    <p:anim calcmode="lin" valueType="num">
                                      <p:cBhvr additive="base">
                                        <p:cTn id="18" dur="500" fill="hold"/>
                                        <p:tgtEl>
                                          <p:spTgt spid="25606"/>
                                        </p:tgtEl>
                                        <p:attrNameLst>
                                          <p:attrName>ppt_x</p:attrName>
                                        </p:attrNameLst>
                                      </p:cBhvr>
                                      <p:tavLst>
                                        <p:tav tm="0">
                                          <p:val>
                                            <p:strVal val="0-#ppt_w/2"/>
                                          </p:val>
                                        </p:tav>
                                        <p:tav tm="100000">
                                          <p:val>
                                            <p:strVal val="#ppt_x"/>
                                          </p:val>
                                        </p:tav>
                                      </p:tavLst>
                                    </p:anim>
                                    <p:anim calcmode="lin" valueType="num">
                                      <p:cBhvr additive="base">
                                        <p:cTn id="19"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5607"/>
                                        </p:tgtEl>
                                        <p:attrNameLst>
                                          <p:attrName>style.visibility</p:attrName>
                                        </p:attrNameLst>
                                      </p:cBhvr>
                                      <p:to>
                                        <p:strVal val="visible"/>
                                      </p:to>
                                    </p:set>
                                    <p:anim calcmode="lin" valueType="num">
                                      <p:cBhvr additive="base">
                                        <p:cTn id="24" dur="500" fill="hold"/>
                                        <p:tgtEl>
                                          <p:spTgt spid="25607"/>
                                        </p:tgtEl>
                                        <p:attrNameLst>
                                          <p:attrName>ppt_x</p:attrName>
                                        </p:attrNameLst>
                                      </p:cBhvr>
                                      <p:tavLst>
                                        <p:tav tm="0">
                                          <p:val>
                                            <p:strVal val="0-#ppt_w/2"/>
                                          </p:val>
                                        </p:tav>
                                        <p:tav tm="100000">
                                          <p:val>
                                            <p:strVal val="#ppt_x"/>
                                          </p:val>
                                        </p:tav>
                                      </p:tavLst>
                                    </p:anim>
                                    <p:anim calcmode="lin" valueType="num">
                                      <p:cBhvr additive="base">
                                        <p:cTn id="25" dur="500" fill="hold"/>
                                        <p:tgtEl>
                                          <p:spTgt spid="2560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5611"/>
                                        </p:tgtEl>
                                        <p:attrNameLst>
                                          <p:attrName>style.visibility</p:attrName>
                                        </p:attrNameLst>
                                      </p:cBhvr>
                                      <p:to>
                                        <p:strVal val="visible"/>
                                      </p:to>
                                    </p:set>
                                    <p:anim calcmode="lin" valueType="num">
                                      <p:cBhvr additive="base">
                                        <p:cTn id="30" dur="500" fill="hold"/>
                                        <p:tgtEl>
                                          <p:spTgt spid="25611"/>
                                        </p:tgtEl>
                                        <p:attrNameLst>
                                          <p:attrName>ppt_x</p:attrName>
                                        </p:attrNameLst>
                                      </p:cBhvr>
                                      <p:tavLst>
                                        <p:tav tm="0">
                                          <p:val>
                                            <p:strVal val="0-#ppt_w/2"/>
                                          </p:val>
                                        </p:tav>
                                        <p:tav tm="100000">
                                          <p:val>
                                            <p:strVal val="#ppt_x"/>
                                          </p:val>
                                        </p:tav>
                                      </p:tavLst>
                                    </p:anim>
                                    <p:anim calcmode="lin" valueType="num">
                                      <p:cBhvr additive="base">
                                        <p:cTn id="31" dur="500" fill="hold"/>
                                        <p:tgtEl>
                                          <p:spTgt spid="2561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5612"/>
                                        </p:tgtEl>
                                        <p:attrNameLst>
                                          <p:attrName>style.visibility</p:attrName>
                                        </p:attrNameLst>
                                      </p:cBhvr>
                                      <p:to>
                                        <p:strVal val="visible"/>
                                      </p:to>
                                    </p:set>
                                    <p:anim calcmode="lin" valueType="num">
                                      <p:cBhvr additive="base">
                                        <p:cTn id="36" dur="500" fill="hold"/>
                                        <p:tgtEl>
                                          <p:spTgt spid="25612"/>
                                        </p:tgtEl>
                                        <p:attrNameLst>
                                          <p:attrName>ppt_x</p:attrName>
                                        </p:attrNameLst>
                                      </p:cBhvr>
                                      <p:tavLst>
                                        <p:tav tm="0">
                                          <p:val>
                                            <p:strVal val="0-#ppt_w/2"/>
                                          </p:val>
                                        </p:tav>
                                        <p:tav tm="100000">
                                          <p:val>
                                            <p:strVal val="#ppt_x"/>
                                          </p:val>
                                        </p:tav>
                                      </p:tavLst>
                                    </p:anim>
                                    <p:anim calcmode="lin" valueType="num">
                                      <p:cBhvr additive="base">
                                        <p:cTn id="37" dur="500" fill="hold"/>
                                        <p:tgtEl>
                                          <p:spTgt spid="256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autoUpdateAnimBg="0"/>
      <p:bldP spid="25606" grpId="0" autoUpdateAnimBg="0"/>
      <p:bldP spid="25607" grpId="0" autoUpdateAnimBg="0"/>
      <p:bldP spid="25608" grpId="0" autoUpdateAnimBg="0"/>
      <p:bldP spid="25611" grpId="0" autoUpdateAnimBg="0"/>
      <p:bldP spid="2561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a:t>
            </a:r>
            <a:r>
              <a:rPr lang="zh-CN" altLang="en-US" sz="2800" b="1" kern="0" dirty="0">
                <a:solidFill>
                  <a:schemeClr val="tx2"/>
                </a:solidFill>
                <a:latin typeface="+mj-lt"/>
                <a:ea typeface="+mj-ea"/>
                <a:cs typeface="+mj-cs"/>
              </a:rPr>
              <a:t>1  滚动轴承的互换性和公差等级</a:t>
            </a:r>
          </a:p>
        </p:txBody>
      </p:sp>
      <p:sp>
        <p:nvSpPr>
          <p:cNvPr id="5126" name="Text Box 6"/>
          <p:cNvSpPr txBox="1">
            <a:spLocks noChangeArrowheads="1"/>
          </p:cNvSpPr>
          <p:nvPr/>
        </p:nvSpPr>
        <p:spPr bwMode="auto">
          <a:xfrm>
            <a:off x="429817" y="1248668"/>
            <a:ext cx="57515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C00000"/>
                </a:solidFill>
                <a:sym typeface="Wingdings" panose="05000000000000000000" pitchFamily="2" charset="2"/>
              </a:rPr>
              <a:t>一、</a:t>
            </a:r>
            <a:r>
              <a:rPr lang="zh-CN" altLang="en-US" sz="3200" b="1" dirty="0">
                <a:solidFill>
                  <a:srgbClr val="C00000"/>
                </a:solidFill>
              </a:rPr>
              <a:t>滚动轴承的互换性</a:t>
            </a:r>
          </a:p>
          <a:p>
            <a:pPr algn="l" eaLnBrk="1" hangingPunct="1"/>
            <a:r>
              <a:rPr lang="zh-CN" altLang="en-US" b="1" dirty="0"/>
              <a:t>    </a:t>
            </a:r>
            <a:endParaRPr lang="en-US" altLang="zh-CN" b="1" dirty="0"/>
          </a:p>
          <a:p>
            <a:pPr algn="l" eaLnBrk="1" hangingPunct="1"/>
            <a:r>
              <a:rPr lang="en-US" altLang="zh-CN" b="1" dirty="0"/>
              <a:t>  </a:t>
            </a:r>
            <a:r>
              <a:rPr lang="zh-CN" altLang="en-US" b="1" dirty="0"/>
              <a:t>滚动轴承的基本结构如图</a:t>
            </a:r>
            <a:r>
              <a:rPr lang="zh-CN" altLang="en-US" sz="2800" b="1" dirty="0"/>
              <a:t>。</a:t>
            </a:r>
          </a:p>
        </p:txBody>
      </p:sp>
      <p:sp>
        <p:nvSpPr>
          <p:cNvPr id="5128" name="Text Box 8"/>
          <p:cNvSpPr txBox="1">
            <a:spLocks noChangeArrowheads="1"/>
          </p:cNvSpPr>
          <p:nvPr/>
        </p:nvSpPr>
        <p:spPr bwMode="auto">
          <a:xfrm>
            <a:off x="921542" y="2818486"/>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 1.</a:t>
            </a:r>
            <a:r>
              <a:rPr lang="zh-CN" altLang="en-US" b="1" dirty="0">
                <a:latin typeface="宋体" panose="02010600030101010101" pitchFamily="2" charset="-122"/>
              </a:rPr>
              <a:t> 组成</a:t>
            </a:r>
            <a:r>
              <a:rPr lang="zh-CN" altLang="en-US" dirty="0">
                <a:latin typeface="宋体" panose="02010600030101010101" pitchFamily="2" charset="-122"/>
              </a:rPr>
              <a:t>：</a:t>
            </a:r>
            <a:r>
              <a:rPr lang="zh-CN" altLang="en-US" dirty="0"/>
              <a:t> </a:t>
            </a:r>
          </a:p>
        </p:txBody>
      </p:sp>
      <p:sp>
        <p:nvSpPr>
          <p:cNvPr id="5131" name="Text Box 11"/>
          <p:cNvSpPr txBox="1">
            <a:spLocks noChangeArrowheads="1"/>
          </p:cNvSpPr>
          <p:nvPr/>
        </p:nvSpPr>
        <p:spPr bwMode="auto">
          <a:xfrm>
            <a:off x="921542" y="334236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 2.</a:t>
            </a:r>
            <a:r>
              <a:rPr lang="zh-CN" altLang="en-US" b="1" dirty="0">
                <a:latin typeface="宋体" panose="02010600030101010101" pitchFamily="2" charset="-122"/>
              </a:rPr>
              <a:t> 种类：</a:t>
            </a:r>
            <a:r>
              <a:rPr lang="zh-CN" altLang="en-US" dirty="0">
                <a:latin typeface="宋体" panose="02010600030101010101" pitchFamily="2" charset="-122"/>
              </a:rPr>
              <a:t> </a:t>
            </a:r>
          </a:p>
        </p:txBody>
      </p:sp>
      <p:sp>
        <p:nvSpPr>
          <p:cNvPr id="5132" name="Text Box 12"/>
          <p:cNvSpPr txBox="1">
            <a:spLocks noChangeArrowheads="1"/>
          </p:cNvSpPr>
          <p:nvPr/>
        </p:nvSpPr>
        <p:spPr bwMode="auto">
          <a:xfrm>
            <a:off x="1137160" y="386625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按滚动体形状分</a:t>
            </a:r>
            <a:r>
              <a:rPr lang="zh-CN" altLang="en-US" dirty="0"/>
              <a:t> </a:t>
            </a:r>
          </a:p>
        </p:txBody>
      </p:sp>
      <p:sp>
        <p:nvSpPr>
          <p:cNvPr id="5135" name="Text Box 15"/>
          <p:cNvSpPr txBox="1">
            <a:spLocks noChangeArrowheads="1"/>
          </p:cNvSpPr>
          <p:nvPr/>
        </p:nvSpPr>
        <p:spPr bwMode="auto">
          <a:xfrm>
            <a:off x="1151504" y="5777919"/>
            <a:ext cx="2106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按负荷方向分</a:t>
            </a:r>
            <a:r>
              <a:rPr lang="zh-CN" altLang="en-US" dirty="0"/>
              <a:t> </a:t>
            </a:r>
          </a:p>
        </p:txBody>
      </p:sp>
      <p:grpSp>
        <p:nvGrpSpPr>
          <p:cNvPr id="2" name="Group 19"/>
          <p:cNvGrpSpPr>
            <a:grpSpLocks/>
          </p:cNvGrpSpPr>
          <p:nvPr/>
        </p:nvGrpSpPr>
        <p:grpSpPr bwMode="auto">
          <a:xfrm>
            <a:off x="7569427" y="1427049"/>
            <a:ext cx="4056854" cy="4973751"/>
            <a:chOff x="3264" y="1344"/>
            <a:chExt cx="2304" cy="2818"/>
          </a:xfrm>
        </p:grpSpPr>
        <p:pic>
          <p:nvPicPr>
            <p:cNvPr id="412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4" y="1344"/>
              <a:ext cx="2181" cy="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5" name="Text Box 18"/>
            <p:cNvSpPr txBox="1">
              <a:spLocks noChangeArrowheads="1"/>
            </p:cNvSpPr>
            <p:nvPr/>
          </p:nvSpPr>
          <p:spPr bwMode="auto">
            <a:xfrm>
              <a:off x="5088" y="393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sz="1800" dirty="0">
                <a:latin typeface="宋体" panose="02010600030101010101" pitchFamily="2" charset="-122"/>
              </a:endParaRPr>
            </a:p>
          </p:txBody>
        </p:sp>
      </p:grpSp>
      <p:grpSp>
        <p:nvGrpSpPr>
          <p:cNvPr id="3" name="Group 37"/>
          <p:cNvGrpSpPr>
            <a:grpSpLocks/>
          </p:cNvGrpSpPr>
          <p:nvPr/>
        </p:nvGrpSpPr>
        <p:grpSpPr bwMode="auto">
          <a:xfrm>
            <a:off x="3508772" y="3131897"/>
            <a:ext cx="1892300" cy="1828800"/>
            <a:chOff x="1688" y="2016"/>
            <a:chExt cx="1192" cy="1152"/>
          </a:xfrm>
        </p:grpSpPr>
        <p:grpSp>
          <p:nvGrpSpPr>
            <p:cNvPr id="4116" name="Group 36"/>
            <p:cNvGrpSpPr>
              <a:grpSpLocks/>
            </p:cNvGrpSpPr>
            <p:nvPr/>
          </p:nvGrpSpPr>
          <p:grpSpPr bwMode="auto">
            <a:xfrm>
              <a:off x="1688" y="2016"/>
              <a:ext cx="1192" cy="928"/>
              <a:chOff x="1688" y="2016"/>
              <a:chExt cx="1192" cy="928"/>
            </a:xfrm>
          </p:grpSpPr>
          <p:sp>
            <p:nvSpPr>
              <p:cNvPr id="4118" name="AutoShape 25"/>
              <p:cNvSpPr>
                <a:spLocks/>
              </p:cNvSpPr>
              <p:nvPr/>
            </p:nvSpPr>
            <p:spPr bwMode="auto">
              <a:xfrm>
                <a:off x="2272" y="2433"/>
                <a:ext cx="87" cy="302"/>
              </a:xfrm>
              <a:prstGeom prst="leftBrace">
                <a:avLst>
                  <a:gd name="adj1" fmla="val 2222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19" name="Text Box 26"/>
              <p:cNvSpPr txBox="1">
                <a:spLocks noChangeArrowheads="1"/>
              </p:cNvSpPr>
              <p:nvPr/>
            </p:nvSpPr>
            <p:spPr bwMode="auto">
              <a:xfrm>
                <a:off x="2352" y="22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圆柱</a:t>
                </a:r>
              </a:p>
            </p:txBody>
          </p:sp>
          <p:sp>
            <p:nvSpPr>
              <p:cNvPr id="4120" name="Text Box 27"/>
              <p:cNvSpPr txBox="1">
                <a:spLocks noChangeArrowheads="1"/>
              </p:cNvSpPr>
              <p:nvPr/>
            </p:nvSpPr>
            <p:spPr bwMode="auto">
              <a:xfrm>
                <a:off x="2352" y="259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圆锥</a:t>
                </a:r>
              </a:p>
            </p:txBody>
          </p:sp>
          <p:sp>
            <p:nvSpPr>
              <p:cNvPr id="4121" name="AutoShape 28"/>
              <p:cNvSpPr>
                <a:spLocks/>
              </p:cNvSpPr>
              <p:nvPr/>
            </p:nvSpPr>
            <p:spPr bwMode="auto">
              <a:xfrm>
                <a:off x="1688" y="2223"/>
                <a:ext cx="87" cy="721"/>
              </a:xfrm>
              <a:prstGeom prst="leftBrace">
                <a:avLst>
                  <a:gd name="adj1" fmla="val 79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22" name="Text Box 29"/>
              <p:cNvSpPr txBox="1">
                <a:spLocks noChangeArrowheads="1"/>
              </p:cNvSpPr>
              <p:nvPr/>
            </p:nvSpPr>
            <p:spPr bwMode="auto">
              <a:xfrm>
                <a:off x="1776" y="201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球</a:t>
                </a:r>
              </a:p>
            </p:txBody>
          </p:sp>
          <p:sp>
            <p:nvSpPr>
              <p:cNvPr id="4123" name="Text Box 30"/>
              <p:cNvSpPr txBox="1">
                <a:spLocks noChangeArrowheads="1"/>
              </p:cNvSpPr>
              <p:nvPr/>
            </p:nvSpPr>
            <p:spPr bwMode="auto">
              <a:xfrm>
                <a:off x="1776" y="244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滚子</a:t>
                </a:r>
              </a:p>
            </p:txBody>
          </p:sp>
        </p:grpSp>
        <p:sp>
          <p:nvSpPr>
            <p:cNvPr id="4117" name="Text Box 31"/>
            <p:cNvSpPr txBox="1">
              <a:spLocks noChangeArrowheads="1"/>
            </p:cNvSpPr>
            <p:nvPr/>
          </p:nvSpPr>
          <p:spPr bwMode="auto">
            <a:xfrm>
              <a:off x="1776" y="288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滚针</a:t>
              </a:r>
            </a:p>
          </p:txBody>
        </p:sp>
      </p:grpSp>
      <p:grpSp>
        <p:nvGrpSpPr>
          <p:cNvPr id="5" name="Group 38"/>
          <p:cNvGrpSpPr>
            <a:grpSpLocks/>
          </p:cNvGrpSpPr>
          <p:nvPr/>
        </p:nvGrpSpPr>
        <p:grpSpPr bwMode="auto">
          <a:xfrm>
            <a:off x="3211173" y="5267212"/>
            <a:ext cx="3862387" cy="1447800"/>
            <a:chOff x="1455" y="3216"/>
            <a:chExt cx="2433" cy="912"/>
          </a:xfrm>
        </p:grpSpPr>
        <p:sp>
          <p:nvSpPr>
            <p:cNvPr id="4109" name="AutoShape 20"/>
            <p:cNvSpPr>
              <a:spLocks/>
            </p:cNvSpPr>
            <p:nvPr/>
          </p:nvSpPr>
          <p:spPr bwMode="auto">
            <a:xfrm>
              <a:off x="1455" y="3360"/>
              <a:ext cx="139" cy="670"/>
            </a:xfrm>
            <a:prstGeom prst="lef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10" name="Text Box 21"/>
            <p:cNvSpPr txBox="1">
              <a:spLocks noChangeArrowheads="1"/>
            </p:cNvSpPr>
            <p:nvPr/>
          </p:nvSpPr>
          <p:spPr bwMode="auto">
            <a:xfrm>
              <a:off x="1584" y="321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向心</a:t>
              </a:r>
              <a:r>
                <a:rPr lang="zh-CN" altLang="en-US">
                  <a:cs typeface="Times New Roman" panose="02020603050405020304" pitchFamily="18" charset="0"/>
                </a:rPr>
                <a:t>—</a:t>
              </a:r>
              <a:endParaRPr lang="zh-CN" altLang="en-US"/>
            </a:p>
          </p:txBody>
        </p:sp>
        <p:sp>
          <p:nvSpPr>
            <p:cNvPr id="4111" name="Text Box 22"/>
            <p:cNvSpPr txBox="1">
              <a:spLocks noChangeArrowheads="1"/>
            </p:cNvSpPr>
            <p:nvPr/>
          </p:nvSpPr>
          <p:spPr bwMode="auto">
            <a:xfrm>
              <a:off x="1584" y="352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推力</a:t>
              </a:r>
              <a:r>
                <a:rPr lang="zh-CN" altLang="en-US">
                  <a:cs typeface="Times New Roman" panose="02020603050405020304" pitchFamily="18" charset="0"/>
                </a:rPr>
                <a:t>—</a:t>
              </a:r>
            </a:p>
          </p:txBody>
        </p:sp>
        <p:sp>
          <p:nvSpPr>
            <p:cNvPr id="4112" name="Text Box 23"/>
            <p:cNvSpPr txBox="1">
              <a:spLocks noChangeArrowheads="1"/>
            </p:cNvSpPr>
            <p:nvPr/>
          </p:nvSpPr>
          <p:spPr bwMode="auto">
            <a:xfrm>
              <a:off x="1584" y="3840"/>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向心推力</a:t>
              </a:r>
              <a:r>
                <a:rPr lang="zh-CN" altLang="en-US">
                  <a:cs typeface="Times New Roman" panose="02020603050405020304" pitchFamily="18" charset="0"/>
                </a:rPr>
                <a:t>—</a:t>
              </a:r>
              <a:endParaRPr lang="zh-CN" altLang="en-US"/>
            </a:p>
          </p:txBody>
        </p:sp>
        <p:sp>
          <p:nvSpPr>
            <p:cNvPr id="4113" name="Text Box 32"/>
            <p:cNvSpPr txBox="1">
              <a:spLocks noChangeArrowheads="1"/>
            </p:cNvSpPr>
            <p:nvPr/>
          </p:nvSpPr>
          <p:spPr bwMode="auto">
            <a:xfrm>
              <a:off x="2256" y="3216"/>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径向力</a:t>
              </a:r>
            </a:p>
          </p:txBody>
        </p:sp>
        <p:sp>
          <p:nvSpPr>
            <p:cNvPr id="4114" name="Text Box 33"/>
            <p:cNvSpPr txBox="1">
              <a:spLocks noChangeArrowheads="1"/>
            </p:cNvSpPr>
            <p:nvPr/>
          </p:nvSpPr>
          <p:spPr bwMode="auto">
            <a:xfrm>
              <a:off x="2256" y="350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轴向力</a:t>
              </a:r>
            </a:p>
          </p:txBody>
        </p:sp>
        <p:sp>
          <p:nvSpPr>
            <p:cNvPr id="4115" name="Text Box 34"/>
            <p:cNvSpPr txBox="1">
              <a:spLocks noChangeArrowheads="1"/>
            </p:cNvSpPr>
            <p:nvPr/>
          </p:nvSpPr>
          <p:spPr bwMode="auto">
            <a:xfrm>
              <a:off x="2544" y="384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径、轴向力</a:t>
              </a:r>
            </a:p>
          </p:txBody>
        </p:sp>
      </p:grpSp>
    </p:spTree>
    <p:extLst>
      <p:ext uri="{BB962C8B-B14F-4D97-AF65-F5344CB8AC3E}">
        <p14:creationId xmlns:p14="http://schemas.microsoft.com/office/powerpoint/2010/main" val="35219690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Text Box 9"/>
          <p:cNvSpPr txBox="1">
            <a:spLocks noChangeArrowheads="1"/>
          </p:cNvSpPr>
          <p:nvPr/>
        </p:nvSpPr>
        <p:spPr bwMode="auto">
          <a:xfrm>
            <a:off x="365760" y="1052286"/>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chemeClr val="accent2"/>
                </a:solidFill>
                <a:ea typeface="楷体_GB2312" pitchFamily="49" charset="-122"/>
              </a:rPr>
              <a:t>2. </a:t>
            </a:r>
            <a:r>
              <a:rPr lang="zh-CN" altLang="en-US" sz="3200" b="1" dirty="0">
                <a:solidFill>
                  <a:schemeClr val="accent2"/>
                </a:solidFill>
                <a:ea typeface="楷体_GB2312" pitchFamily="49" charset="-122"/>
              </a:rPr>
              <a:t>螺纹的公差</a:t>
            </a:r>
            <a:r>
              <a:rPr lang="zh-CN" altLang="en-US" sz="2800" dirty="0"/>
              <a:t>   </a:t>
            </a:r>
          </a:p>
        </p:txBody>
      </p:sp>
      <p:sp>
        <p:nvSpPr>
          <p:cNvPr id="24586" name="Text Box 10"/>
          <p:cNvSpPr txBox="1">
            <a:spLocks noChangeArrowheads="1"/>
          </p:cNvSpPr>
          <p:nvPr/>
        </p:nvSpPr>
        <p:spPr bwMode="auto">
          <a:xfrm>
            <a:off x="216877" y="1899445"/>
            <a:ext cx="11975123"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sz="2800" b="1" dirty="0">
                <a:solidFill>
                  <a:srgbClr val="000000"/>
                </a:solidFill>
              </a:rPr>
              <a:t>        </a:t>
            </a:r>
            <a:r>
              <a:rPr lang="zh-CN" altLang="en-US" sz="2800" b="1" dirty="0">
                <a:solidFill>
                  <a:srgbClr val="000000"/>
                </a:solidFill>
              </a:rPr>
              <a:t>螺纹公差用来</a:t>
            </a:r>
            <a:r>
              <a:rPr lang="zh-CN" altLang="en-US" sz="2800" b="1" dirty="0">
                <a:solidFill>
                  <a:srgbClr val="FF0000"/>
                </a:solidFill>
              </a:rPr>
              <a:t>确定螺纹公差带的大小</a:t>
            </a:r>
            <a:r>
              <a:rPr lang="zh-CN" altLang="en-US" sz="2800" b="1" dirty="0">
                <a:solidFill>
                  <a:srgbClr val="000000"/>
                </a:solidFill>
              </a:rPr>
              <a:t>，它表示允许螺纹直径的尺寸变动范围。标准对螺纹中径和顶径规定的公差等级如下：</a:t>
            </a:r>
            <a:r>
              <a:rPr lang="zh-CN" altLang="en-US" sz="2800" b="1" dirty="0"/>
              <a:t> </a:t>
            </a:r>
          </a:p>
        </p:txBody>
      </p:sp>
      <p:sp>
        <p:nvSpPr>
          <p:cNvPr id="24587" name="Text Box 11"/>
          <p:cNvSpPr txBox="1">
            <a:spLocks noChangeArrowheads="1"/>
          </p:cNvSpPr>
          <p:nvPr/>
        </p:nvSpPr>
        <p:spPr bwMode="auto">
          <a:xfrm>
            <a:off x="1376045" y="3513842"/>
            <a:ext cx="7854950" cy="282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lnSpc>
                <a:spcPct val="150000"/>
              </a:lnSpc>
              <a:spcBef>
                <a:spcPts val="600"/>
              </a:spcBef>
              <a:buFont typeface="Wingdings" panose="05000000000000000000" pitchFamily="2" charset="2"/>
              <a:buChar char="ü"/>
            </a:pPr>
            <a:r>
              <a:rPr lang="zh-CN" altLang="en-US" sz="2800" b="1" dirty="0">
                <a:solidFill>
                  <a:srgbClr val="993366"/>
                </a:solidFill>
              </a:rPr>
              <a:t>内螺纹中径</a:t>
            </a:r>
            <a:r>
              <a:rPr lang="en-US" altLang="zh-CN" sz="2800" b="1" i="1" dirty="0">
                <a:solidFill>
                  <a:srgbClr val="993366"/>
                </a:solidFill>
              </a:rPr>
              <a:t>D</a:t>
            </a:r>
            <a:r>
              <a:rPr lang="en-US" altLang="zh-CN" sz="2800" b="1" baseline="-30000" dirty="0">
                <a:solidFill>
                  <a:srgbClr val="993366"/>
                </a:solidFill>
              </a:rPr>
              <a:t>2               </a:t>
            </a:r>
            <a:r>
              <a:rPr lang="en-US" altLang="zh-CN" sz="2800" b="1" dirty="0">
                <a:solidFill>
                  <a:srgbClr val="993366"/>
                </a:solidFill>
              </a:rPr>
              <a:t>4</a:t>
            </a:r>
            <a:r>
              <a:rPr lang="zh-CN" altLang="en-US" sz="2800" b="1" dirty="0">
                <a:solidFill>
                  <a:srgbClr val="993366"/>
                </a:solidFill>
              </a:rPr>
              <a:t>、</a:t>
            </a:r>
            <a:r>
              <a:rPr lang="en-US" altLang="zh-CN" sz="2800" b="1" dirty="0">
                <a:solidFill>
                  <a:srgbClr val="993366"/>
                </a:solidFill>
              </a:rPr>
              <a:t>5</a:t>
            </a:r>
            <a:r>
              <a:rPr lang="zh-CN" altLang="en-US" sz="2800" b="1" dirty="0">
                <a:solidFill>
                  <a:srgbClr val="993366"/>
                </a:solidFill>
              </a:rPr>
              <a:t>、</a:t>
            </a:r>
            <a:r>
              <a:rPr lang="en-US" altLang="zh-CN" sz="2800" b="1" dirty="0">
                <a:solidFill>
                  <a:srgbClr val="993366"/>
                </a:solidFill>
              </a:rPr>
              <a:t>6</a:t>
            </a:r>
            <a:r>
              <a:rPr lang="zh-CN" altLang="en-US" sz="2800" b="1" dirty="0">
                <a:solidFill>
                  <a:srgbClr val="993366"/>
                </a:solidFill>
              </a:rPr>
              <a:t>、</a:t>
            </a:r>
            <a:r>
              <a:rPr lang="en-US" altLang="zh-CN" sz="2800" b="1" dirty="0">
                <a:solidFill>
                  <a:srgbClr val="993366"/>
                </a:solidFill>
              </a:rPr>
              <a:t>7</a:t>
            </a:r>
            <a:r>
              <a:rPr lang="zh-CN" altLang="en-US" sz="2800" b="1" dirty="0">
                <a:solidFill>
                  <a:srgbClr val="993366"/>
                </a:solidFill>
              </a:rPr>
              <a:t>、</a:t>
            </a:r>
            <a:r>
              <a:rPr lang="en-US" altLang="zh-CN" sz="2800" b="1" dirty="0">
                <a:solidFill>
                  <a:srgbClr val="993366"/>
                </a:solidFill>
              </a:rPr>
              <a:t>8</a:t>
            </a:r>
          </a:p>
          <a:p>
            <a:pPr marL="457200" indent="-457200" algn="just" eaLnBrk="1" hangingPunct="1">
              <a:lnSpc>
                <a:spcPct val="150000"/>
              </a:lnSpc>
              <a:spcBef>
                <a:spcPts val="600"/>
              </a:spcBef>
              <a:buFont typeface="Wingdings" panose="05000000000000000000" pitchFamily="2" charset="2"/>
              <a:buChar char="ü"/>
            </a:pPr>
            <a:r>
              <a:rPr lang="zh-CN" altLang="en-US" sz="2800" b="1" dirty="0">
                <a:solidFill>
                  <a:srgbClr val="993366"/>
                </a:solidFill>
              </a:rPr>
              <a:t>内螺纹小径</a:t>
            </a:r>
            <a:r>
              <a:rPr lang="en-US" altLang="zh-CN" sz="2800" b="1" i="1" dirty="0">
                <a:solidFill>
                  <a:srgbClr val="993366"/>
                </a:solidFill>
              </a:rPr>
              <a:t>D</a:t>
            </a:r>
            <a:r>
              <a:rPr lang="en-US" altLang="zh-CN" sz="2800" b="1" baseline="-30000" dirty="0">
                <a:solidFill>
                  <a:srgbClr val="993366"/>
                </a:solidFill>
              </a:rPr>
              <a:t>1               </a:t>
            </a:r>
            <a:r>
              <a:rPr lang="en-US" altLang="zh-CN" sz="2800" b="1" dirty="0">
                <a:solidFill>
                  <a:srgbClr val="993366"/>
                </a:solidFill>
              </a:rPr>
              <a:t>4</a:t>
            </a:r>
            <a:r>
              <a:rPr lang="zh-CN" altLang="en-US" sz="2800" b="1" dirty="0">
                <a:solidFill>
                  <a:srgbClr val="993366"/>
                </a:solidFill>
              </a:rPr>
              <a:t>、</a:t>
            </a:r>
            <a:r>
              <a:rPr lang="en-US" altLang="zh-CN" sz="2800" b="1" dirty="0">
                <a:solidFill>
                  <a:srgbClr val="993366"/>
                </a:solidFill>
              </a:rPr>
              <a:t>5</a:t>
            </a:r>
            <a:r>
              <a:rPr lang="zh-CN" altLang="en-US" sz="2800" b="1" dirty="0">
                <a:solidFill>
                  <a:srgbClr val="993366"/>
                </a:solidFill>
              </a:rPr>
              <a:t>、</a:t>
            </a:r>
            <a:r>
              <a:rPr lang="en-US" altLang="zh-CN" sz="2800" b="1" dirty="0">
                <a:solidFill>
                  <a:srgbClr val="993366"/>
                </a:solidFill>
              </a:rPr>
              <a:t>6</a:t>
            </a:r>
            <a:r>
              <a:rPr lang="zh-CN" altLang="en-US" sz="2800" b="1" dirty="0">
                <a:solidFill>
                  <a:srgbClr val="993366"/>
                </a:solidFill>
              </a:rPr>
              <a:t>、</a:t>
            </a:r>
            <a:r>
              <a:rPr lang="en-US" altLang="zh-CN" sz="2800" b="1" dirty="0">
                <a:solidFill>
                  <a:srgbClr val="993366"/>
                </a:solidFill>
              </a:rPr>
              <a:t>7</a:t>
            </a:r>
            <a:r>
              <a:rPr lang="zh-CN" altLang="en-US" sz="2800" b="1" dirty="0">
                <a:solidFill>
                  <a:srgbClr val="993366"/>
                </a:solidFill>
              </a:rPr>
              <a:t>、</a:t>
            </a:r>
            <a:r>
              <a:rPr lang="en-US" altLang="zh-CN" sz="2800" b="1" dirty="0">
                <a:solidFill>
                  <a:srgbClr val="993366"/>
                </a:solidFill>
              </a:rPr>
              <a:t>8</a:t>
            </a:r>
          </a:p>
          <a:p>
            <a:pPr marL="457200" indent="-457200" algn="just" eaLnBrk="1" hangingPunct="1">
              <a:lnSpc>
                <a:spcPct val="150000"/>
              </a:lnSpc>
              <a:spcBef>
                <a:spcPts val="600"/>
              </a:spcBef>
              <a:buFont typeface="Wingdings" panose="05000000000000000000" pitchFamily="2" charset="2"/>
              <a:buChar char="ü"/>
            </a:pPr>
            <a:r>
              <a:rPr lang="zh-CN" altLang="en-US" sz="2800" b="1" dirty="0">
                <a:solidFill>
                  <a:schemeClr val="accent2"/>
                </a:solidFill>
              </a:rPr>
              <a:t>外螺纹中径</a:t>
            </a:r>
            <a:r>
              <a:rPr lang="en-US" altLang="zh-CN" sz="2800" b="1" i="1" dirty="0">
                <a:solidFill>
                  <a:schemeClr val="accent2"/>
                </a:solidFill>
              </a:rPr>
              <a:t>d</a:t>
            </a:r>
            <a:r>
              <a:rPr lang="en-US" altLang="zh-CN" sz="2800" b="1" baseline="-30000" dirty="0">
                <a:solidFill>
                  <a:schemeClr val="accent2"/>
                </a:solidFill>
              </a:rPr>
              <a:t>2                 </a:t>
            </a:r>
            <a:r>
              <a:rPr lang="en-US" altLang="zh-CN" sz="2800" b="1" dirty="0">
                <a:solidFill>
                  <a:schemeClr val="accent2"/>
                </a:solidFill>
              </a:rPr>
              <a:t>3</a:t>
            </a:r>
            <a:r>
              <a:rPr lang="zh-CN" altLang="en-US" sz="2800" b="1" dirty="0">
                <a:solidFill>
                  <a:schemeClr val="accent2"/>
                </a:solidFill>
              </a:rPr>
              <a:t>、</a:t>
            </a:r>
            <a:r>
              <a:rPr lang="en-US" altLang="zh-CN" sz="2800" b="1" dirty="0">
                <a:solidFill>
                  <a:schemeClr val="accent2"/>
                </a:solidFill>
              </a:rPr>
              <a:t>4</a:t>
            </a:r>
            <a:r>
              <a:rPr lang="zh-CN" altLang="en-US" sz="2800" b="1" dirty="0">
                <a:solidFill>
                  <a:schemeClr val="accent2"/>
                </a:solidFill>
              </a:rPr>
              <a:t>、</a:t>
            </a:r>
            <a:r>
              <a:rPr lang="en-US" altLang="zh-CN" sz="2800" b="1" dirty="0">
                <a:solidFill>
                  <a:schemeClr val="accent2"/>
                </a:solidFill>
              </a:rPr>
              <a:t>5</a:t>
            </a:r>
            <a:r>
              <a:rPr lang="zh-CN" altLang="en-US" sz="2800" b="1" dirty="0">
                <a:solidFill>
                  <a:schemeClr val="accent2"/>
                </a:solidFill>
              </a:rPr>
              <a:t>、</a:t>
            </a:r>
            <a:r>
              <a:rPr lang="en-US" altLang="zh-CN" sz="2800" b="1" dirty="0">
                <a:solidFill>
                  <a:schemeClr val="accent2"/>
                </a:solidFill>
              </a:rPr>
              <a:t>6</a:t>
            </a:r>
            <a:r>
              <a:rPr lang="zh-CN" altLang="en-US" sz="2800" b="1" dirty="0">
                <a:solidFill>
                  <a:schemeClr val="accent2"/>
                </a:solidFill>
              </a:rPr>
              <a:t>、</a:t>
            </a:r>
            <a:r>
              <a:rPr lang="en-US" altLang="zh-CN" sz="2800" b="1" dirty="0">
                <a:solidFill>
                  <a:schemeClr val="accent2"/>
                </a:solidFill>
              </a:rPr>
              <a:t>7</a:t>
            </a:r>
            <a:r>
              <a:rPr lang="zh-CN" altLang="en-US" sz="2800" b="1" dirty="0">
                <a:solidFill>
                  <a:schemeClr val="accent2"/>
                </a:solidFill>
              </a:rPr>
              <a:t>、</a:t>
            </a:r>
            <a:r>
              <a:rPr lang="en-US" altLang="zh-CN" sz="2800" b="1" dirty="0">
                <a:solidFill>
                  <a:schemeClr val="accent2"/>
                </a:solidFill>
              </a:rPr>
              <a:t>8</a:t>
            </a:r>
            <a:r>
              <a:rPr lang="zh-CN" altLang="en-US" sz="2800" b="1" dirty="0">
                <a:solidFill>
                  <a:schemeClr val="accent2"/>
                </a:solidFill>
              </a:rPr>
              <a:t>、</a:t>
            </a:r>
            <a:r>
              <a:rPr lang="en-US" altLang="zh-CN" sz="2800" b="1" dirty="0">
                <a:solidFill>
                  <a:schemeClr val="accent2"/>
                </a:solidFill>
              </a:rPr>
              <a:t>9</a:t>
            </a:r>
          </a:p>
          <a:p>
            <a:pPr marL="457200" indent="-457200" algn="just" eaLnBrk="1" hangingPunct="1">
              <a:lnSpc>
                <a:spcPct val="150000"/>
              </a:lnSpc>
              <a:spcBef>
                <a:spcPts val="600"/>
              </a:spcBef>
              <a:buFont typeface="Wingdings" panose="05000000000000000000" pitchFamily="2" charset="2"/>
              <a:buChar char="ü"/>
            </a:pPr>
            <a:r>
              <a:rPr lang="zh-CN" altLang="en-US" sz="2800" b="1" dirty="0">
                <a:solidFill>
                  <a:schemeClr val="accent2"/>
                </a:solidFill>
              </a:rPr>
              <a:t>外螺纹大径</a:t>
            </a:r>
            <a:r>
              <a:rPr lang="en-US" altLang="zh-CN" sz="2800" b="1" i="1" dirty="0">
                <a:solidFill>
                  <a:schemeClr val="accent2"/>
                </a:solidFill>
              </a:rPr>
              <a:t>d</a:t>
            </a:r>
            <a:r>
              <a:rPr lang="en-US" altLang="zh-CN" sz="2800" b="1" baseline="-30000" dirty="0">
                <a:solidFill>
                  <a:schemeClr val="accent2"/>
                </a:solidFill>
              </a:rPr>
              <a:t>                   </a:t>
            </a:r>
            <a:r>
              <a:rPr lang="en-US" altLang="zh-CN" sz="2800" b="1" dirty="0">
                <a:solidFill>
                  <a:schemeClr val="accent2"/>
                </a:solidFill>
              </a:rPr>
              <a:t>4</a:t>
            </a:r>
            <a:r>
              <a:rPr lang="zh-CN" altLang="en-US" sz="2800" b="1" dirty="0">
                <a:solidFill>
                  <a:schemeClr val="accent2"/>
                </a:solidFill>
              </a:rPr>
              <a:t>、</a:t>
            </a:r>
            <a:r>
              <a:rPr lang="en-US" altLang="zh-CN" sz="2800" b="1" dirty="0">
                <a:solidFill>
                  <a:schemeClr val="accent2"/>
                </a:solidFill>
              </a:rPr>
              <a:t>6</a:t>
            </a:r>
            <a:r>
              <a:rPr lang="zh-CN" altLang="en-US" sz="2800" b="1" dirty="0">
                <a:solidFill>
                  <a:schemeClr val="accent2"/>
                </a:solidFill>
              </a:rPr>
              <a:t>、</a:t>
            </a:r>
            <a:r>
              <a:rPr lang="en-US" altLang="zh-CN" sz="2800" b="1" dirty="0">
                <a:solidFill>
                  <a:schemeClr val="accent2"/>
                </a:solidFill>
              </a:rPr>
              <a:t>8</a:t>
            </a:r>
          </a:p>
        </p:txBody>
      </p:sp>
      <p:sp>
        <p:nvSpPr>
          <p:cNvPr id="8" name="Text Box 5">
            <a:extLst>
              <a:ext uri="{FF2B5EF4-FFF2-40B4-BE49-F238E27FC236}">
                <a16:creationId xmlns:a16="http://schemas.microsoft.com/office/drawing/2014/main" id="{2C51C0DF-DF19-4CFF-A549-AB19B2C0AD79}"/>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3901713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5"/>
                                        </p:tgtEl>
                                        <p:attrNameLst>
                                          <p:attrName>style.visibility</p:attrName>
                                        </p:attrNameLst>
                                      </p:cBhvr>
                                      <p:to>
                                        <p:strVal val="visible"/>
                                      </p:to>
                                    </p:set>
                                    <p:anim calcmode="lin" valueType="num">
                                      <p:cBhvr additive="base">
                                        <p:cTn id="7" dur="500" fill="hold"/>
                                        <p:tgtEl>
                                          <p:spTgt spid="24585"/>
                                        </p:tgtEl>
                                        <p:attrNameLst>
                                          <p:attrName>ppt_x</p:attrName>
                                        </p:attrNameLst>
                                      </p:cBhvr>
                                      <p:tavLst>
                                        <p:tav tm="0">
                                          <p:val>
                                            <p:strVal val="0-#ppt_w/2"/>
                                          </p:val>
                                        </p:tav>
                                        <p:tav tm="100000">
                                          <p:val>
                                            <p:strVal val="#ppt_x"/>
                                          </p:val>
                                        </p:tav>
                                      </p:tavLst>
                                    </p:anim>
                                    <p:anim calcmode="lin" valueType="num">
                                      <p:cBhvr additive="base">
                                        <p:cTn id="8" dur="500" fill="hold"/>
                                        <p:tgtEl>
                                          <p:spTgt spid="245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86"/>
                                        </p:tgtEl>
                                        <p:attrNameLst>
                                          <p:attrName>style.visibility</p:attrName>
                                        </p:attrNameLst>
                                      </p:cBhvr>
                                      <p:to>
                                        <p:strVal val="visible"/>
                                      </p:to>
                                    </p:set>
                                    <p:anim calcmode="lin" valueType="num">
                                      <p:cBhvr additive="base">
                                        <p:cTn id="13" dur="500" fill="hold"/>
                                        <p:tgtEl>
                                          <p:spTgt spid="24586"/>
                                        </p:tgtEl>
                                        <p:attrNameLst>
                                          <p:attrName>ppt_x</p:attrName>
                                        </p:attrNameLst>
                                      </p:cBhvr>
                                      <p:tavLst>
                                        <p:tav tm="0">
                                          <p:val>
                                            <p:strVal val="0-#ppt_w/2"/>
                                          </p:val>
                                        </p:tav>
                                        <p:tav tm="100000">
                                          <p:val>
                                            <p:strVal val="#ppt_x"/>
                                          </p:val>
                                        </p:tav>
                                      </p:tavLst>
                                    </p:anim>
                                    <p:anim calcmode="lin" valueType="num">
                                      <p:cBhvr additive="base">
                                        <p:cTn id="14" dur="500" fill="hold"/>
                                        <p:tgtEl>
                                          <p:spTgt spid="245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87"/>
                                        </p:tgtEl>
                                        <p:attrNameLst>
                                          <p:attrName>style.visibility</p:attrName>
                                        </p:attrNameLst>
                                      </p:cBhvr>
                                      <p:to>
                                        <p:strVal val="visible"/>
                                      </p:to>
                                    </p:set>
                                    <p:anim calcmode="lin" valueType="num">
                                      <p:cBhvr additive="base">
                                        <p:cTn id="19" dur="500" fill="hold"/>
                                        <p:tgtEl>
                                          <p:spTgt spid="24587"/>
                                        </p:tgtEl>
                                        <p:attrNameLst>
                                          <p:attrName>ppt_x</p:attrName>
                                        </p:attrNameLst>
                                      </p:cBhvr>
                                      <p:tavLst>
                                        <p:tav tm="0">
                                          <p:val>
                                            <p:strVal val="0-#ppt_w/2"/>
                                          </p:val>
                                        </p:tav>
                                        <p:tav tm="100000">
                                          <p:val>
                                            <p:strVal val="#ppt_x"/>
                                          </p:val>
                                        </p:tav>
                                      </p:tavLst>
                                    </p:anim>
                                    <p:anim calcmode="lin" valueType="num">
                                      <p:cBhvr additive="base">
                                        <p:cTn id="20" dur="500" fill="hold"/>
                                        <p:tgtEl>
                                          <p:spTgt spid="24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autoUpdateAnimBg="0"/>
      <p:bldP spid="24586" grpId="0" autoUpdateAnimBg="0"/>
      <p:bldP spid="2458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0" y="1568548"/>
            <a:ext cx="11546522" cy="2851052"/>
          </a:xfrm>
        </p:spPr>
        <p:txBody>
          <a:bodyPr>
            <a:normAutofit lnSpcReduction="10000"/>
          </a:bodyPr>
          <a:lstStyle/>
          <a:p>
            <a:pPr algn="just" eaLnBrk="1" hangingPunct="1">
              <a:lnSpc>
                <a:spcPct val="130000"/>
              </a:lnSpc>
              <a:buFontTx/>
              <a:buNone/>
            </a:pPr>
            <a:r>
              <a:rPr lang="zh-CN" altLang="en-US" sz="2800" b="1" dirty="0">
                <a:solidFill>
                  <a:srgbClr val="000000"/>
                </a:solidFill>
              </a:rPr>
              <a:t>   将螺纹公差等级代号和基本偏差代号组合，就构成了螺纹公差带代号，例如：</a:t>
            </a:r>
          </a:p>
          <a:p>
            <a:pPr marL="1080000" indent="-432000" algn="just" eaLnBrk="1" hangingPunct="1">
              <a:lnSpc>
                <a:spcPct val="150000"/>
              </a:lnSpc>
              <a:spcBef>
                <a:spcPts val="0"/>
              </a:spcBef>
              <a:buFont typeface="Wingdings" panose="05000000000000000000" pitchFamily="2" charset="2"/>
              <a:buChar char="ü"/>
            </a:pPr>
            <a:r>
              <a:rPr lang="en-US" altLang="zh-CN" sz="2800" b="1" dirty="0">
                <a:solidFill>
                  <a:srgbClr val="FF0000"/>
                </a:solidFill>
              </a:rPr>
              <a:t>5H6H——</a:t>
            </a:r>
            <a:r>
              <a:rPr lang="zh-CN" altLang="en-US" sz="2800" b="1" dirty="0">
                <a:solidFill>
                  <a:srgbClr val="000000"/>
                </a:solidFill>
              </a:rPr>
              <a:t>表示内螺纹中径公差带代号为</a:t>
            </a:r>
            <a:r>
              <a:rPr lang="en-US" altLang="zh-CN" sz="2800" b="1" dirty="0">
                <a:solidFill>
                  <a:srgbClr val="000000"/>
                </a:solidFill>
              </a:rPr>
              <a:t>5H</a:t>
            </a:r>
            <a:r>
              <a:rPr lang="zh-CN" altLang="en-US" sz="2800" b="1" dirty="0">
                <a:solidFill>
                  <a:srgbClr val="000000"/>
                </a:solidFill>
              </a:rPr>
              <a:t>、顶径（小径）公差带代号为</a:t>
            </a:r>
            <a:r>
              <a:rPr lang="en-US" altLang="zh-CN" sz="2800" b="1" dirty="0">
                <a:solidFill>
                  <a:srgbClr val="000000"/>
                </a:solidFill>
              </a:rPr>
              <a:t>6H</a:t>
            </a:r>
            <a:r>
              <a:rPr lang="zh-CN" altLang="en-US" sz="2800" b="1" dirty="0">
                <a:solidFill>
                  <a:srgbClr val="000000"/>
                </a:solidFill>
              </a:rPr>
              <a:t>。</a:t>
            </a:r>
          </a:p>
          <a:p>
            <a:pPr marL="1080000" indent="-432000" algn="just" eaLnBrk="1" hangingPunct="1">
              <a:lnSpc>
                <a:spcPct val="150000"/>
              </a:lnSpc>
              <a:spcBef>
                <a:spcPts val="0"/>
              </a:spcBef>
              <a:buFont typeface="Wingdings" panose="05000000000000000000" pitchFamily="2" charset="2"/>
              <a:buChar char="ü"/>
            </a:pPr>
            <a:r>
              <a:rPr lang="en-US" altLang="zh-CN" sz="2800" b="1" dirty="0">
                <a:solidFill>
                  <a:srgbClr val="FF0000"/>
                </a:solidFill>
              </a:rPr>
              <a:t>6f——</a:t>
            </a:r>
            <a:r>
              <a:rPr lang="zh-CN" altLang="en-US" sz="2800" b="1" dirty="0">
                <a:solidFill>
                  <a:srgbClr val="000000"/>
                </a:solidFill>
              </a:rPr>
              <a:t>表示外螺纹中径与顶径（大径）公差带代号相同，均为</a:t>
            </a:r>
            <a:r>
              <a:rPr lang="en-US" altLang="zh-CN" sz="2800" b="1" dirty="0"/>
              <a:t>6f</a:t>
            </a:r>
            <a:r>
              <a:rPr lang="zh-CN" altLang="en-US" sz="2800" b="1" dirty="0"/>
              <a:t>。</a:t>
            </a:r>
            <a:r>
              <a:rPr lang="en-US" altLang="zh-CN" sz="2800" b="1" dirty="0"/>
              <a:t> </a:t>
            </a:r>
            <a:endParaRPr lang="zh-CN" altLang="en-US" b="1" dirty="0">
              <a:solidFill>
                <a:schemeClr val="accent2"/>
              </a:solidFill>
              <a:ea typeface="楷体_GB2312" pitchFamily="49" charset="-122"/>
            </a:endParaRPr>
          </a:p>
        </p:txBody>
      </p:sp>
      <p:sp>
        <p:nvSpPr>
          <p:cNvPr id="5" name="Rectangle 3">
            <a:extLst>
              <a:ext uri="{FF2B5EF4-FFF2-40B4-BE49-F238E27FC236}">
                <a16:creationId xmlns:a16="http://schemas.microsoft.com/office/drawing/2014/main" id="{B7E8D2D7-2353-41EC-AA6A-85C132C79285}"/>
              </a:ext>
            </a:extLst>
          </p:cNvPr>
          <p:cNvSpPr txBox="1">
            <a:spLocks noChangeArrowheads="1"/>
          </p:cNvSpPr>
          <p:nvPr/>
        </p:nvSpPr>
        <p:spPr>
          <a:xfrm>
            <a:off x="322739" y="5180428"/>
            <a:ext cx="11546522" cy="1067972"/>
          </a:xfrm>
          <a:prstGeom prst="rect">
            <a:avLst/>
          </a:prstGeom>
        </p:spPr>
        <p:txBody>
          <a:bodyPr vert="horz" lIns="91440" tIns="45720" rIns="91440" bIns="45720" rtlCol="0">
            <a:normAutofit fontScale="70000" lnSpcReduction="20000"/>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gn="ctr">
              <a:lnSpc>
                <a:spcPct val="130000"/>
              </a:lnSpc>
              <a:buFontTx/>
              <a:buNone/>
            </a:pPr>
            <a:r>
              <a:rPr lang="zh-CN" altLang="en-US" sz="2800" b="1" dirty="0">
                <a:solidFill>
                  <a:srgbClr val="000000"/>
                </a:solidFill>
              </a:rPr>
              <a:t>          </a:t>
            </a:r>
            <a:endParaRPr lang="en-US" altLang="zh-CN" sz="2800" b="1" dirty="0">
              <a:solidFill>
                <a:srgbClr val="000000"/>
              </a:solidFill>
            </a:endParaRPr>
          </a:p>
          <a:p>
            <a:pPr algn="ctr">
              <a:lnSpc>
                <a:spcPct val="130000"/>
              </a:lnSpc>
              <a:buFontTx/>
              <a:buNone/>
            </a:pPr>
            <a:r>
              <a:rPr lang="zh-CN" altLang="en-US" b="1" dirty="0">
                <a:solidFill>
                  <a:schemeClr val="accent2"/>
                </a:solidFill>
                <a:ea typeface="楷体_GB2312" pitchFamily="49" charset="-122"/>
              </a:rPr>
              <a:t>标注时，中径公差带代号在前，顶径公差带代号在后。</a:t>
            </a:r>
          </a:p>
        </p:txBody>
      </p:sp>
      <p:sp>
        <p:nvSpPr>
          <p:cNvPr id="6" name="Text Box 5">
            <a:extLst>
              <a:ext uri="{FF2B5EF4-FFF2-40B4-BE49-F238E27FC236}">
                <a16:creationId xmlns:a16="http://schemas.microsoft.com/office/drawing/2014/main" id="{38ED2CED-4C1F-4658-934C-EB7680327D66}"/>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2145324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500" fill="hold"/>
                                        <p:tgtEl>
                                          <p:spTgt spid="409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P spid="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92272" y="1209822"/>
            <a:ext cx="11042527" cy="5473880"/>
            <a:chOff x="720" y="0"/>
            <a:chExt cx="5040" cy="2324"/>
          </a:xfrm>
        </p:grpSpPr>
        <p:grpSp>
          <p:nvGrpSpPr>
            <p:cNvPr id="31763" name="Group 4"/>
            <p:cNvGrpSpPr>
              <a:grpSpLocks/>
            </p:cNvGrpSpPr>
            <p:nvPr/>
          </p:nvGrpSpPr>
          <p:grpSpPr bwMode="auto">
            <a:xfrm>
              <a:off x="720" y="0"/>
              <a:ext cx="5040" cy="1968"/>
              <a:chOff x="720" y="0"/>
              <a:chExt cx="5040" cy="1968"/>
            </a:xfrm>
          </p:grpSpPr>
          <p:pic>
            <p:nvPicPr>
              <p:cNvPr id="3176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0"/>
                <a:ext cx="5040"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6" name="Text Box 6"/>
              <p:cNvSpPr txBox="1">
                <a:spLocks noChangeArrowheads="1"/>
              </p:cNvSpPr>
              <p:nvPr/>
            </p:nvSpPr>
            <p:spPr bwMode="auto">
              <a:xfrm>
                <a:off x="1800" y="1027"/>
                <a:ext cx="76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0000"/>
                    </a:solidFill>
                    <a:ea typeface="隶书" panose="02010509060101010101" pitchFamily="49" charset="-122"/>
                  </a:rPr>
                  <a:t>基本牙型</a:t>
                </a:r>
              </a:p>
            </p:txBody>
          </p:sp>
          <p:sp>
            <p:nvSpPr>
              <p:cNvPr id="31767" name="Text Box 7"/>
              <p:cNvSpPr txBox="1">
                <a:spLocks noChangeArrowheads="1"/>
              </p:cNvSpPr>
              <p:nvPr/>
            </p:nvSpPr>
            <p:spPr bwMode="auto">
              <a:xfrm>
                <a:off x="4276" y="984"/>
                <a:ext cx="76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solidFill>
                      <a:srgbClr val="FF0000"/>
                    </a:solidFill>
                    <a:ea typeface="隶书" panose="02010509060101010101" pitchFamily="49" charset="-122"/>
                  </a:rPr>
                  <a:t>基本牙型</a:t>
                </a:r>
              </a:p>
            </p:txBody>
          </p:sp>
          <p:sp>
            <p:nvSpPr>
              <p:cNvPr id="31768" name="Text Box 8"/>
              <p:cNvSpPr txBox="1">
                <a:spLocks noChangeArrowheads="1"/>
              </p:cNvSpPr>
              <p:nvPr/>
            </p:nvSpPr>
            <p:spPr bwMode="auto">
              <a:xfrm>
                <a:off x="2025" y="1369"/>
                <a:ext cx="22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accent2"/>
                    </a:solidFill>
                  </a:rPr>
                  <a:t>G</a:t>
                </a:r>
              </a:p>
            </p:txBody>
          </p:sp>
          <p:sp>
            <p:nvSpPr>
              <p:cNvPr id="31769" name="Text Box 9"/>
              <p:cNvSpPr txBox="1">
                <a:spLocks noChangeArrowheads="1"/>
              </p:cNvSpPr>
              <p:nvPr/>
            </p:nvSpPr>
            <p:spPr bwMode="auto">
              <a:xfrm>
                <a:off x="4680" y="1497"/>
                <a:ext cx="22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chemeClr val="accent2"/>
                    </a:solidFill>
                  </a:rPr>
                  <a:t>H</a:t>
                </a:r>
              </a:p>
            </p:txBody>
          </p:sp>
        </p:grpSp>
        <p:sp>
          <p:nvSpPr>
            <p:cNvPr id="31764" name="Text Box 10"/>
            <p:cNvSpPr txBox="1">
              <a:spLocks noChangeArrowheads="1"/>
            </p:cNvSpPr>
            <p:nvPr/>
          </p:nvSpPr>
          <p:spPr bwMode="auto">
            <a:xfrm>
              <a:off x="2343" y="2102"/>
              <a:ext cx="1643"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solidFill>
                    <a:schemeClr val="accent2"/>
                  </a:solidFill>
                  <a:ea typeface="隶书" panose="02010509060101010101" pitchFamily="49" charset="-122"/>
                </a:rPr>
                <a:t>内螺纹公差带</a:t>
              </a:r>
            </a:p>
          </p:txBody>
        </p:sp>
      </p:grpSp>
      <p:sp>
        <p:nvSpPr>
          <p:cNvPr id="12" name="Text Box 5">
            <a:extLst>
              <a:ext uri="{FF2B5EF4-FFF2-40B4-BE49-F238E27FC236}">
                <a16:creationId xmlns:a16="http://schemas.microsoft.com/office/drawing/2014/main" id="{86C7B25D-DF25-44A3-BF70-FF15CDCB2C45}"/>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996642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p:cNvGrpSpPr>
            <a:grpSpLocks/>
          </p:cNvGrpSpPr>
          <p:nvPr/>
        </p:nvGrpSpPr>
        <p:grpSpPr bwMode="auto">
          <a:xfrm>
            <a:off x="954939" y="1124144"/>
            <a:ext cx="10612221" cy="5486631"/>
            <a:chOff x="720" y="2044"/>
            <a:chExt cx="5040" cy="2642"/>
          </a:xfrm>
        </p:grpSpPr>
        <p:sp>
          <p:nvSpPr>
            <p:cNvPr id="31749" name="Text Box 12"/>
            <p:cNvSpPr txBox="1">
              <a:spLocks noChangeArrowheads="1"/>
            </p:cNvSpPr>
            <p:nvPr/>
          </p:nvSpPr>
          <p:spPr bwMode="auto">
            <a:xfrm>
              <a:off x="2113" y="4434"/>
              <a:ext cx="2399"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solidFill>
                    <a:schemeClr val="accent2"/>
                  </a:solidFill>
                  <a:ea typeface="隶书" panose="02010509060101010101" pitchFamily="49" charset="-122"/>
                </a:rPr>
                <a:t>外螺纹公差带</a:t>
              </a:r>
            </a:p>
          </p:txBody>
        </p:sp>
        <p:pic>
          <p:nvPicPr>
            <p:cNvPr id="31750" name="Picture 13" descr="大纸屑"/>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2044"/>
              <a:ext cx="5040" cy="2276"/>
            </a:xfrm>
            <a:prstGeom prst="rect">
              <a:avLst/>
            </a:prstGeom>
            <a:pattFill prst="lgConfetti">
              <a:fgClr>
                <a:srgbClr val="FF00FF"/>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pic>
        <p:sp>
          <p:nvSpPr>
            <p:cNvPr id="31751" name="Rectangle 14" descr="大纸屑"/>
            <p:cNvSpPr>
              <a:spLocks noChangeArrowheads="1"/>
            </p:cNvSpPr>
            <p:nvPr/>
          </p:nvSpPr>
          <p:spPr bwMode="auto">
            <a:xfrm>
              <a:off x="1488" y="3984"/>
              <a:ext cx="240" cy="240"/>
            </a:xfrm>
            <a:prstGeom prst="rect">
              <a:avLst/>
            </a:prstGeom>
            <a:pattFill prst="lgConfetti">
              <a:fgClr>
                <a:srgbClr val="D88091"/>
              </a:fgClr>
              <a:bgClr>
                <a:srgbClr val="FFFFFF"/>
              </a:bgClr>
            </a:pattFill>
            <a:ln w="28575">
              <a:solidFill>
                <a:schemeClr val="tx1"/>
              </a:solidFill>
              <a:miter lim="800000"/>
              <a:headEnd/>
              <a:tailEnd/>
            </a:ln>
          </p:spPr>
          <p:txBody>
            <a:bodyPr wrap="none"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2" name="Rectangle 15" descr="大纸屑"/>
            <p:cNvSpPr>
              <a:spLocks noChangeArrowheads="1"/>
            </p:cNvSpPr>
            <p:nvPr/>
          </p:nvSpPr>
          <p:spPr bwMode="auto">
            <a:xfrm>
              <a:off x="2016" y="3888"/>
              <a:ext cx="240" cy="240"/>
            </a:xfrm>
            <a:prstGeom prst="rect">
              <a:avLst/>
            </a:prstGeom>
            <a:pattFill prst="lgConfetti">
              <a:fgClr>
                <a:srgbClr val="D88091"/>
              </a:fgClr>
              <a:bgClr>
                <a:srgbClr val="FFFFFF"/>
              </a:bgClr>
            </a:pattFill>
            <a:ln w="28575">
              <a:solidFill>
                <a:schemeClr val="tx1"/>
              </a:solidFill>
              <a:miter lim="800000"/>
              <a:headEnd/>
              <a:tailEnd/>
            </a:ln>
          </p:spPr>
          <p:txBody>
            <a:bodyPr wrap="none"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3" name="Rectangle 16" descr="大纸屑"/>
            <p:cNvSpPr>
              <a:spLocks noChangeArrowheads="1"/>
            </p:cNvSpPr>
            <p:nvPr/>
          </p:nvSpPr>
          <p:spPr bwMode="auto">
            <a:xfrm>
              <a:off x="2544" y="3792"/>
              <a:ext cx="240" cy="240"/>
            </a:xfrm>
            <a:prstGeom prst="rect">
              <a:avLst/>
            </a:prstGeom>
            <a:pattFill prst="lgConfetti">
              <a:fgClr>
                <a:srgbClr val="D88091"/>
              </a:fgClr>
              <a:bgClr>
                <a:srgbClr val="FFFFFF"/>
              </a:bgClr>
            </a:pattFill>
            <a:ln w="28575">
              <a:solidFill>
                <a:schemeClr val="tx1"/>
              </a:solidFill>
              <a:miter lim="800000"/>
              <a:headEnd/>
              <a:tailEnd/>
            </a:ln>
          </p:spPr>
          <p:txBody>
            <a:bodyPr wrap="none"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4" name="Text Box 17"/>
            <p:cNvSpPr txBox="1">
              <a:spLocks noChangeArrowheads="1"/>
            </p:cNvSpPr>
            <p:nvPr/>
          </p:nvSpPr>
          <p:spPr bwMode="auto">
            <a:xfrm>
              <a:off x="1728" y="3936"/>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e</a:t>
              </a:r>
            </a:p>
          </p:txBody>
        </p:sp>
        <p:sp>
          <p:nvSpPr>
            <p:cNvPr id="31755" name="Text Box 18"/>
            <p:cNvSpPr txBox="1">
              <a:spLocks noChangeArrowheads="1"/>
            </p:cNvSpPr>
            <p:nvPr/>
          </p:nvSpPr>
          <p:spPr bwMode="auto">
            <a:xfrm>
              <a:off x="2256" y="3840"/>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f</a:t>
              </a:r>
            </a:p>
          </p:txBody>
        </p:sp>
        <p:sp>
          <p:nvSpPr>
            <p:cNvPr id="31756" name="Text Box 19"/>
            <p:cNvSpPr txBox="1">
              <a:spLocks noChangeArrowheads="1"/>
            </p:cNvSpPr>
            <p:nvPr/>
          </p:nvSpPr>
          <p:spPr bwMode="auto">
            <a:xfrm>
              <a:off x="2784" y="3744"/>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g</a:t>
              </a:r>
            </a:p>
          </p:txBody>
        </p:sp>
        <p:sp>
          <p:nvSpPr>
            <p:cNvPr id="31757" name="Rectangle 20"/>
            <p:cNvSpPr>
              <a:spLocks noChangeArrowheads="1"/>
            </p:cNvSpPr>
            <p:nvPr/>
          </p:nvSpPr>
          <p:spPr bwMode="auto">
            <a:xfrm>
              <a:off x="1008" y="3648"/>
              <a:ext cx="2256"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8" name="Line 21"/>
            <p:cNvSpPr>
              <a:spLocks noChangeShapeType="1"/>
            </p:cNvSpPr>
            <p:nvPr/>
          </p:nvSpPr>
          <p:spPr bwMode="auto">
            <a:xfrm>
              <a:off x="944" y="3696"/>
              <a:ext cx="21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Rectangle 22"/>
            <p:cNvSpPr>
              <a:spLocks noChangeArrowheads="1"/>
            </p:cNvSpPr>
            <p:nvPr/>
          </p:nvSpPr>
          <p:spPr bwMode="auto">
            <a:xfrm>
              <a:off x="3504" y="3648"/>
              <a:ext cx="225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60" name="Line 23"/>
            <p:cNvSpPr>
              <a:spLocks noChangeShapeType="1"/>
            </p:cNvSpPr>
            <p:nvPr/>
          </p:nvSpPr>
          <p:spPr bwMode="auto">
            <a:xfrm>
              <a:off x="3456" y="3696"/>
              <a:ext cx="21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Rectangle 24" descr="大纸屑"/>
            <p:cNvSpPr>
              <a:spLocks noChangeArrowheads="1"/>
            </p:cNvSpPr>
            <p:nvPr/>
          </p:nvSpPr>
          <p:spPr bwMode="auto">
            <a:xfrm>
              <a:off x="4320" y="3696"/>
              <a:ext cx="240" cy="240"/>
            </a:xfrm>
            <a:prstGeom prst="rect">
              <a:avLst/>
            </a:prstGeom>
            <a:pattFill prst="lgConfetti">
              <a:fgClr>
                <a:srgbClr val="D88091"/>
              </a:fgClr>
              <a:bgClr>
                <a:srgbClr val="FFFFFF"/>
              </a:bgClr>
            </a:pattFill>
            <a:ln w="28575">
              <a:solidFill>
                <a:schemeClr val="tx1"/>
              </a:solidFill>
              <a:miter lim="800000"/>
              <a:headEnd/>
              <a:tailEnd/>
            </a:ln>
          </p:spPr>
          <p:txBody>
            <a:bodyPr wrap="none" anchor="ct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62" name="Text Box 25"/>
            <p:cNvSpPr txBox="1">
              <a:spLocks noChangeArrowheads="1"/>
            </p:cNvSpPr>
            <p:nvPr/>
          </p:nvSpPr>
          <p:spPr bwMode="auto">
            <a:xfrm>
              <a:off x="4560" y="3696"/>
              <a:ext cx="1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h</a:t>
              </a:r>
            </a:p>
          </p:txBody>
        </p:sp>
      </p:grpSp>
      <p:sp>
        <p:nvSpPr>
          <p:cNvPr id="19" name="Text Box 5">
            <a:extLst>
              <a:ext uri="{FF2B5EF4-FFF2-40B4-BE49-F238E27FC236}">
                <a16:creationId xmlns:a16="http://schemas.microsoft.com/office/drawing/2014/main" id="{79C2896B-E470-44FB-9B20-D6AF32CC22D4}"/>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1874219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4"/>
          <p:cNvSpPr>
            <a:spLocks noGrp="1" noChangeArrowheads="1"/>
          </p:cNvSpPr>
          <p:nvPr>
            <p:ph type="body" idx="1"/>
          </p:nvPr>
        </p:nvSpPr>
        <p:spPr>
          <a:xfrm>
            <a:off x="716280" y="2336164"/>
            <a:ext cx="10881360" cy="1092835"/>
          </a:xfrm>
          <a:noFill/>
        </p:spPr>
        <p:txBody>
          <a:bodyPr>
            <a:normAutofit fontScale="92500"/>
          </a:bodyPr>
          <a:lstStyle/>
          <a:p>
            <a:pPr algn="just" eaLnBrk="1" hangingPunct="1">
              <a:lnSpc>
                <a:spcPct val="150000"/>
              </a:lnSpc>
              <a:buClr>
                <a:schemeClr val="accent2"/>
              </a:buClr>
              <a:buSzPct val="160000"/>
              <a:buFont typeface="Wingdings" panose="05000000000000000000" pitchFamily="2" charset="2"/>
              <a:buChar char="ü"/>
            </a:pPr>
            <a:r>
              <a:rPr lang="en-US" altLang="zh-CN" sz="2800" b="1" dirty="0">
                <a:solidFill>
                  <a:srgbClr val="000000"/>
                </a:solidFill>
              </a:rPr>
              <a:t> </a:t>
            </a:r>
            <a:r>
              <a:rPr lang="zh-CN" altLang="en-US" sz="2800" b="1" dirty="0">
                <a:solidFill>
                  <a:srgbClr val="000000"/>
                </a:solidFill>
              </a:rPr>
              <a:t>螺纹公差带是以基本牙型为零线，沿牙侧、牙顶和牙底分布的公差带。</a:t>
            </a:r>
          </a:p>
          <a:p>
            <a:pPr algn="just" eaLnBrk="1" hangingPunct="1">
              <a:lnSpc>
                <a:spcPct val="90000"/>
              </a:lnSpc>
              <a:buClr>
                <a:schemeClr val="accent1"/>
              </a:buClr>
              <a:buSzPct val="155000"/>
              <a:buFont typeface="Wingdings" panose="05000000000000000000" pitchFamily="2" charset="2"/>
              <a:buChar char="ü"/>
            </a:pPr>
            <a:endParaRPr lang="en-US" altLang="zh-CN" sz="2800" b="1" dirty="0">
              <a:solidFill>
                <a:srgbClr val="000000"/>
              </a:solidFill>
            </a:endParaRPr>
          </a:p>
        </p:txBody>
      </p:sp>
      <p:sp>
        <p:nvSpPr>
          <p:cNvPr id="26629" name="Text Box 5"/>
          <p:cNvSpPr txBox="1">
            <a:spLocks noChangeArrowheads="1"/>
          </p:cNvSpPr>
          <p:nvPr/>
        </p:nvSpPr>
        <p:spPr bwMode="auto">
          <a:xfrm>
            <a:off x="716280" y="3794146"/>
            <a:ext cx="10463530" cy="662554"/>
          </a:xfrm>
          <a:prstGeom prst="rect">
            <a:avLst/>
          </a:prstGeom>
          <a:noFill/>
        </p:spPr>
        <p:txBody>
          <a:bodyPr vert="horz" lIns="91440" tIns="45720" rIns="91440" bIns="45720" rtlCol="0">
            <a:normAutofit/>
          </a:bodyPr>
          <a:lstStyle>
            <a:lvl1pPr marL="457200" indent="-457200" algn="just" defTabSz="1219200">
              <a:lnSpc>
                <a:spcPct val="150000"/>
              </a:lnSpc>
              <a:spcBef>
                <a:spcPct val="20000"/>
              </a:spcBef>
              <a:buClr>
                <a:schemeClr val="accent2"/>
              </a:buClr>
              <a:buSzPct val="160000"/>
              <a:buFont typeface="Wingdings" panose="05000000000000000000" pitchFamily="2" charset="2"/>
              <a:buChar char="ü"/>
              <a:defRPr sz="2800" b="1">
                <a:solidFill>
                  <a:srgbClr val="000000"/>
                </a:solidFill>
              </a:defRPr>
            </a:lvl1pPr>
            <a:lvl2pPr marL="990600" indent="-381000" defTabSz="1219200">
              <a:spcBef>
                <a:spcPct val="20000"/>
              </a:spcBef>
              <a:buFont typeface="Arial" panose="020B0604020202020204" pitchFamily="34" charset="0"/>
              <a:buChar char="–"/>
              <a:defRPr sz="3735"/>
            </a:lvl2pPr>
            <a:lvl3pPr marL="1524000" indent="-304800" defTabSz="1219200">
              <a:spcBef>
                <a:spcPct val="20000"/>
              </a:spcBef>
              <a:buFont typeface="Arial" panose="020B0604020202020204" pitchFamily="34" charset="0"/>
              <a:buChar char="•"/>
              <a:defRPr sz="3200"/>
            </a:lvl3pPr>
            <a:lvl4pPr marL="2133600" indent="-304800" defTabSz="1219200">
              <a:spcBef>
                <a:spcPct val="20000"/>
              </a:spcBef>
              <a:buFont typeface="Arial" panose="020B0604020202020204" pitchFamily="34" charset="0"/>
              <a:buChar char="–"/>
              <a:defRPr sz="2665"/>
            </a:lvl4pPr>
            <a:lvl5pPr marL="2743200" indent="-304800" defTabSz="1219200">
              <a:spcBef>
                <a:spcPct val="20000"/>
              </a:spcBef>
              <a:buFont typeface="Arial" panose="020B0604020202020204" pitchFamily="34" charset="0"/>
              <a:buChar char="»"/>
              <a:defRPr sz="2665"/>
            </a:lvl5pPr>
            <a:lvl6pPr marL="3352800" indent="-304800" defTabSz="1219200">
              <a:spcBef>
                <a:spcPct val="20000"/>
              </a:spcBef>
              <a:buFont typeface="Arial" panose="020B0604020202020204" pitchFamily="34" charset="0"/>
              <a:buChar char="•"/>
              <a:defRPr sz="2665"/>
            </a:lvl6pPr>
            <a:lvl7pPr marL="3962400" indent="-304800" defTabSz="1219200">
              <a:spcBef>
                <a:spcPct val="20000"/>
              </a:spcBef>
              <a:buFont typeface="Arial" panose="020B0604020202020204" pitchFamily="34" charset="0"/>
              <a:buChar char="•"/>
              <a:defRPr sz="2665"/>
            </a:lvl7pPr>
            <a:lvl8pPr marL="4572000" indent="-304800" defTabSz="1219200">
              <a:spcBef>
                <a:spcPct val="20000"/>
              </a:spcBef>
              <a:buFont typeface="Arial" panose="020B0604020202020204" pitchFamily="34" charset="0"/>
              <a:buChar char="•"/>
              <a:defRPr sz="2665"/>
            </a:lvl8pPr>
            <a:lvl9pPr marL="5181600" indent="-304800" defTabSz="1219200">
              <a:spcBef>
                <a:spcPct val="20000"/>
              </a:spcBef>
              <a:buFont typeface="Arial" panose="020B0604020202020204" pitchFamily="34" charset="0"/>
              <a:buChar char="•"/>
              <a:defRPr sz="2665"/>
            </a:lvl9pPr>
          </a:lstStyle>
          <a:p>
            <a:r>
              <a:rPr lang="en-US" altLang="zh-CN" dirty="0"/>
              <a:t>  </a:t>
            </a:r>
            <a:r>
              <a:rPr lang="zh-CN" altLang="en-US" dirty="0"/>
              <a:t>大、中、小径的极限偏差和公差值一律沿直径方向度量。</a:t>
            </a:r>
          </a:p>
        </p:txBody>
      </p:sp>
      <p:sp>
        <p:nvSpPr>
          <p:cNvPr id="26632" name="Text Box 8"/>
          <p:cNvSpPr txBox="1">
            <a:spLocks noChangeArrowheads="1"/>
          </p:cNvSpPr>
          <p:nvPr/>
        </p:nvSpPr>
        <p:spPr bwMode="auto">
          <a:xfrm>
            <a:off x="842792" y="1205744"/>
            <a:ext cx="3581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chemeClr val="accent2"/>
                </a:solidFill>
                <a:ea typeface="楷体_GB2312" pitchFamily="49" charset="-122"/>
              </a:rPr>
              <a:t>螺纹公差带的特点</a:t>
            </a:r>
            <a:r>
              <a:rPr lang="en-US" altLang="zh-CN" sz="3200" b="1" dirty="0">
                <a:solidFill>
                  <a:schemeClr val="accent2"/>
                </a:solidFill>
                <a:ea typeface="楷体_GB2312" pitchFamily="49" charset="-122"/>
              </a:rPr>
              <a:t>:</a:t>
            </a:r>
          </a:p>
        </p:txBody>
      </p:sp>
      <p:sp>
        <p:nvSpPr>
          <p:cNvPr id="26635" name="Rectangle 11"/>
          <p:cNvSpPr>
            <a:spLocks noChangeArrowheads="1"/>
          </p:cNvSpPr>
          <p:nvPr/>
        </p:nvSpPr>
        <p:spPr bwMode="auto">
          <a:xfrm>
            <a:off x="716280" y="5290625"/>
            <a:ext cx="10713720" cy="609600"/>
          </a:xfrm>
          <a:prstGeom prst="rect">
            <a:avLst/>
          </a:prstGeom>
          <a:noFill/>
        </p:spPr>
        <p:txBody>
          <a:bodyPr vert="horz" lIns="91440" tIns="45720" rIns="91440" bIns="45720" rtlCol="0">
            <a:normAutofit fontScale="92500" lnSpcReduction="20000"/>
          </a:bodyPr>
          <a:lstStyle/>
          <a:p>
            <a:pPr marL="457200" indent="-457200" algn="just" defTabSz="1219200">
              <a:lnSpc>
                <a:spcPct val="150000"/>
              </a:lnSpc>
              <a:spcBef>
                <a:spcPct val="20000"/>
              </a:spcBef>
              <a:buClr>
                <a:schemeClr val="accent2"/>
              </a:buClr>
              <a:buSzPct val="160000"/>
              <a:buFont typeface="Wingdings" panose="05000000000000000000" pitchFamily="2" charset="2"/>
              <a:buChar char="ü"/>
            </a:pPr>
            <a:r>
              <a:rPr lang="en-US" altLang="zh-CN" sz="2800" b="1" dirty="0">
                <a:solidFill>
                  <a:srgbClr val="000000"/>
                </a:solidFill>
              </a:rPr>
              <a:t> </a:t>
            </a:r>
            <a:r>
              <a:rPr lang="zh-CN" altLang="en-US" sz="2800" b="1" dirty="0">
                <a:solidFill>
                  <a:srgbClr val="000000"/>
                </a:solidFill>
              </a:rPr>
              <a:t>螺纹公差带只对中径和顶径规定公差等级。</a:t>
            </a:r>
          </a:p>
          <a:p>
            <a:pPr marL="457200" indent="-457200" algn="just" defTabSz="1219200">
              <a:lnSpc>
                <a:spcPct val="150000"/>
              </a:lnSpc>
              <a:spcBef>
                <a:spcPct val="20000"/>
              </a:spcBef>
              <a:buClr>
                <a:schemeClr val="accent2"/>
              </a:buClr>
              <a:buSzPct val="160000"/>
              <a:buFont typeface="Wingdings" panose="05000000000000000000" pitchFamily="2" charset="2"/>
              <a:buChar char="ü"/>
            </a:pPr>
            <a:endParaRPr lang="en-US" altLang="zh-CN" sz="2800" b="1" dirty="0">
              <a:solidFill>
                <a:srgbClr val="000000"/>
              </a:solidFill>
            </a:endParaRPr>
          </a:p>
        </p:txBody>
      </p:sp>
      <p:sp>
        <p:nvSpPr>
          <p:cNvPr id="8" name="Text Box 5">
            <a:extLst>
              <a:ext uri="{FF2B5EF4-FFF2-40B4-BE49-F238E27FC236}">
                <a16:creationId xmlns:a16="http://schemas.microsoft.com/office/drawing/2014/main" id="{F3ACCE31-C451-4141-8F2C-C751D01A1E09}"/>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1653716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anim calcmode="lin" valueType="num">
                                      <p:cBhvr additive="base">
                                        <p:cTn id="7" dur="500" fill="hold"/>
                                        <p:tgtEl>
                                          <p:spTgt spid="26632"/>
                                        </p:tgtEl>
                                        <p:attrNameLst>
                                          <p:attrName>ppt_x</p:attrName>
                                        </p:attrNameLst>
                                      </p:cBhvr>
                                      <p:tavLst>
                                        <p:tav tm="0">
                                          <p:val>
                                            <p:strVal val="0-#ppt_w/2"/>
                                          </p:val>
                                        </p:tav>
                                        <p:tav tm="100000">
                                          <p:val>
                                            <p:strVal val="#ppt_x"/>
                                          </p:val>
                                        </p:tav>
                                      </p:tavLst>
                                    </p:anim>
                                    <p:anim calcmode="lin" valueType="num">
                                      <p:cBhvr additive="base">
                                        <p:cTn id="8" dur="500" fill="hold"/>
                                        <p:tgtEl>
                                          <p:spTgt spid="266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8">
                                            <p:txEl>
                                              <p:pRg st="0" end="0"/>
                                            </p:txEl>
                                          </p:spTgt>
                                        </p:tgtEl>
                                        <p:attrNameLst>
                                          <p:attrName>style.visibility</p:attrName>
                                        </p:attrNameLst>
                                      </p:cBhvr>
                                      <p:to>
                                        <p:strVal val="visible"/>
                                      </p:to>
                                    </p:set>
                                    <p:anim calcmode="lin" valueType="num">
                                      <p:cBhvr additive="base">
                                        <p:cTn id="13" dur="500" fill="hold"/>
                                        <p:tgtEl>
                                          <p:spTgt spid="2662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9"/>
                                        </p:tgtEl>
                                        <p:attrNameLst>
                                          <p:attrName>style.visibility</p:attrName>
                                        </p:attrNameLst>
                                      </p:cBhvr>
                                      <p:to>
                                        <p:strVal val="visible"/>
                                      </p:to>
                                    </p:set>
                                    <p:anim calcmode="lin" valueType="num">
                                      <p:cBhvr additive="base">
                                        <p:cTn id="19" dur="500" fill="hold"/>
                                        <p:tgtEl>
                                          <p:spTgt spid="26629"/>
                                        </p:tgtEl>
                                        <p:attrNameLst>
                                          <p:attrName>ppt_x</p:attrName>
                                        </p:attrNameLst>
                                      </p:cBhvr>
                                      <p:tavLst>
                                        <p:tav tm="0">
                                          <p:val>
                                            <p:strVal val="0-#ppt_w/2"/>
                                          </p:val>
                                        </p:tav>
                                        <p:tav tm="100000">
                                          <p:val>
                                            <p:strVal val="#ppt_x"/>
                                          </p:val>
                                        </p:tav>
                                      </p:tavLst>
                                    </p:anim>
                                    <p:anim calcmode="lin" valueType="num">
                                      <p:cBhvr additive="base">
                                        <p:cTn id="20"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35"/>
                                        </p:tgtEl>
                                        <p:attrNameLst>
                                          <p:attrName>style.visibility</p:attrName>
                                        </p:attrNameLst>
                                      </p:cBhvr>
                                      <p:to>
                                        <p:strVal val="visible"/>
                                      </p:to>
                                    </p:set>
                                    <p:anim calcmode="lin" valueType="num">
                                      <p:cBhvr additive="base">
                                        <p:cTn id="25" dur="500" fill="hold"/>
                                        <p:tgtEl>
                                          <p:spTgt spid="26635"/>
                                        </p:tgtEl>
                                        <p:attrNameLst>
                                          <p:attrName>ppt_x</p:attrName>
                                        </p:attrNameLst>
                                      </p:cBhvr>
                                      <p:tavLst>
                                        <p:tav tm="0">
                                          <p:val>
                                            <p:strVal val="0-#ppt_w/2"/>
                                          </p:val>
                                        </p:tav>
                                        <p:tav tm="100000">
                                          <p:val>
                                            <p:strVal val="#ppt_x"/>
                                          </p:val>
                                        </p:tav>
                                      </p:tavLst>
                                    </p:anim>
                                    <p:anim calcmode="lin" valueType="num">
                                      <p:cBhvr additive="base">
                                        <p:cTn id="26" dur="500" fill="hold"/>
                                        <p:tgtEl>
                                          <p:spTgt spid="266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P spid="26629" grpId="0" autoUpdateAnimBg="0"/>
      <p:bldP spid="26632" grpId="0" autoUpdateAnimBg="0"/>
      <p:bldP spid="2663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964809" y="1797278"/>
            <a:ext cx="4323471" cy="2209800"/>
          </a:xfrm>
        </p:spPr>
        <p:txBody>
          <a:bodyPr>
            <a:normAutofit lnSpcReduction="10000"/>
          </a:bodyPr>
          <a:lstStyle/>
          <a:p>
            <a:pPr eaLnBrk="1" hangingPunct="1">
              <a:lnSpc>
                <a:spcPct val="120000"/>
              </a:lnSpc>
              <a:buFontTx/>
              <a:buNone/>
            </a:pPr>
            <a:r>
              <a:rPr lang="zh-CN" altLang="en-US" sz="2800" b="1" dirty="0">
                <a:solidFill>
                  <a:srgbClr val="000000"/>
                </a:solidFill>
              </a:rPr>
              <a:t>标准规定了三组旋合长度：</a:t>
            </a:r>
          </a:p>
          <a:p>
            <a:pPr eaLnBrk="1" hangingPunct="1">
              <a:lnSpc>
                <a:spcPct val="120000"/>
              </a:lnSpc>
            </a:pPr>
            <a:r>
              <a:rPr lang="zh-CN" altLang="en-US" sz="2800" b="1" dirty="0">
                <a:solidFill>
                  <a:srgbClr val="000000"/>
                </a:solidFill>
              </a:rPr>
              <a:t>短旋合长度组</a:t>
            </a:r>
            <a:r>
              <a:rPr lang="en-US" altLang="zh-CN" sz="2800" b="1" dirty="0">
                <a:solidFill>
                  <a:srgbClr val="000000"/>
                </a:solidFill>
              </a:rPr>
              <a:t>——</a:t>
            </a:r>
            <a:r>
              <a:rPr lang="en-US" altLang="zh-CN" sz="2800" b="1" dirty="0">
                <a:solidFill>
                  <a:srgbClr val="FF0000"/>
                </a:solidFill>
              </a:rPr>
              <a:t>S</a:t>
            </a:r>
          </a:p>
          <a:p>
            <a:pPr eaLnBrk="1" hangingPunct="1">
              <a:lnSpc>
                <a:spcPct val="120000"/>
              </a:lnSpc>
            </a:pPr>
            <a:r>
              <a:rPr lang="zh-CN" altLang="en-US" sz="2800" b="1" dirty="0">
                <a:solidFill>
                  <a:srgbClr val="000000"/>
                </a:solidFill>
              </a:rPr>
              <a:t>中等旋合长度组</a:t>
            </a:r>
            <a:r>
              <a:rPr lang="en-US" altLang="zh-CN" sz="2800" b="1" dirty="0">
                <a:solidFill>
                  <a:srgbClr val="000000"/>
                </a:solidFill>
              </a:rPr>
              <a:t>——</a:t>
            </a:r>
            <a:r>
              <a:rPr lang="en-US" altLang="zh-CN" sz="2800" b="1" dirty="0">
                <a:solidFill>
                  <a:srgbClr val="FF0000"/>
                </a:solidFill>
              </a:rPr>
              <a:t>N</a:t>
            </a:r>
          </a:p>
          <a:p>
            <a:pPr eaLnBrk="1" hangingPunct="1">
              <a:lnSpc>
                <a:spcPct val="120000"/>
              </a:lnSpc>
            </a:pPr>
            <a:r>
              <a:rPr lang="zh-CN" altLang="en-US" sz="2800" b="1" dirty="0">
                <a:solidFill>
                  <a:srgbClr val="000000"/>
                </a:solidFill>
              </a:rPr>
              <a:t>长旋合长度组</a:t>
            </a:r>
            <a:r>
              <a:rPr lang="en-US" altLang="zh-CN" sz="2800" b="1" dirty="0">
                <a:solidFill>
                  <a:srgbClr val="000000"/>
                </a:solidFill>
              </a:rPr>
              <a:t>——</a:t>
            </a:r>
            <a:r>
              <a:rPr lang="en-US" altLang="zh-CN" sz="2800" b="1" dirty="0">
                <a:solidFill>
                  <a:srgbClr val="FF0000"/>
                </a:solidFill>
              </a:rPr>
              <a:t>L </a:t>
            </a:r>
          </a:p>
        </p:txBody>
      </p:sp>
      <p:sp>
        <p:nvSpPr>
          <p:cNvPr id="27653" name="Rectangle 5"/>
          <p:cNvSpPr>
            <a:spLocks noChangeArrowheads="1"/>
          </p:cNvSpPr>
          <p:nvPr/>
        </p:nvSpPr>
        <p:spPr bwMode="auto">
          <a:xfrm>
            <a:off x="187569" y="1074224"/>
            <a:ext cx="4495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50000"/>
              </a:spcBef>
              <a:spcAft>
                <a:spcPct val="0"/>
              </a:spcAft>
            </a:pPr>
            <a:r>
              <a:rPr kumimoji="1" lang="zh-CN" altLang="en-US" sz="3600" b="1" dirty="0">
                <a:solidFill>
                  <a:srgbClr val="FF0000"/>
                </a:solidFill>
                <a:latin typeface="Times New Roman" panose="02020603050405020304" pitchFamily="18" charset="0"/>
                <a:ea typeface="楷体_GB2312" pitchFamily="49" charset="-122"/>
              </a:rPr>
              <a:t>二、螺纹的旋合长度</a:t>
            </a:r>
          </a:p>
        </p:txBody>
      </p:sp>
      <p:sp>
        <p:nvSpPr>
          <p:cNvPr id="27654" name="Text Box 6"/>
          <p:cNvSpPr txBox="1">
            <a:spLocks noChangeArrowheads="1"/>
          </p:cNvSpPr>
          <p:nvPr/>
        </p:nvSpPr>
        <p:spPr bwMode="auto">
          <a:xfrm>
            <a:off x="964809" y="4236197"/>
            <a:ext cx="861060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marL="342900" indent="-342900" algn="just" eaLnBrk="1" hangingPunct="1">
              <a:lnSpc>
                <a:spcPct val="120000"/>
              </a:lnSpc>
              <a:spcBef>
                <a:spcPct val="50000"/>
              </a:spcBef>
              <a:buFont typeface="Wingdings" panose="05000000000000000000" pitchFamily="2" charset="2"/>
              <a:buChar char="p"/>
            </a:pPr>
            <a:r>
              <a:rPr lang="zh-CN" altLang="en-US" sz="2400" b="1" dirty="0">
                <a:solidFill>
                  <a:schemeClr val="accent2"/>
                </a:solidFill>
                <a:ea typeface="楷体_GB2312" pitchFamily="49" charset="-122"/>
              </a:rPr>
              <a:t>设计时</a:t>
            </a:r>
            <a:r>
              <a:rPr lang="zh-CN" altLang="en-US" sz="2400" b="1" dirty="0">
                <a:solidFill>
                  <a:srgbClr val="FF0000"/>
                </a:solidFill>
                <a:ea typeface="楷体_GB2312" pitchFamily="49" charset="-122"/>
              </a:rPr>
              <a:t>通常采用中等旋合长度</a:t>
            </a:r>
            <a:r>
              <a:rPr lang="zh-CN" altLang="en-US" sz="2400" b="1" dirty="0">
                <a:solidFill>
                  <a:schemeClr val="accent2"/>
                </a:solidFill>
                <a:ea typeface="楷体_GB2312" pitchFamily="49" charset="-122"/>
              </a:rPr>
              <a:t>；</a:t>
            </a:r>
            <a:endParaRPr lang="en-US" altLang="zh-CN" sz="2400" b="1" dirty="0">
              <a:solidFill>
                <a:schemeClr val="accent2"/>
              </a:solidFill>
              <a:ea typeface="楷体_GB2312" pitchFamily="49" charset="-122"/>
            </a:endParaRPr>
          </a:p>
          <a:p>
            <a:pPr marL="342900" indent="-342900" algn="just" eaLnBrk="1" hangingPunct="1">
              <a:lnSpc>
                <a:spcPct val="120000"/>
              </a:lnSpc>
              <a:spcBef>
                <a:spcPct val="50000"/>
              </a:spcBef>
              <a:buFont typeface="Wingdings" panose="05000000000000000000" pitchFamily="2" charset="2"/>
              <a:buChar char="p"/>
            </a:pPr>
            <a:r>
              <a:rPr lang="zh-CN" altLang="en-US" sz="2400" b="1" dirty="0">
                <a:solidFill>
                  <a:schemeClr val="accent2"/>
                </a:solidFill>
                <a:ea typeface="楷体_GB2312" pitchFamily="49" charset="-122"/>
              </a:rPr>
              <a:t>强度较低零件上的螺纹，应选择长旋合长度；</a:t>
            </a:r>
            <a:endParaRPr lang="en-US" altLang="zh-CN" sz="2400" b="1" dirty="0">
              <a:solidFill>
                <a:schemeClr val="accent2"/>
              </a:solidFill>
              <a:ea typeface="楷体_GB2312" pitchFamily="49" charset="-122"/>
            </a:endParaRPr>
          </a:p>
          <a:p>
            <a:pPr marL="342900" indent="-342900" algn="just" eaLnBrk="1" hangingPunct="1">
              <a:lnSpc>
                <a:spcPct val="120000"/>
              </a:lnSpc>
              <a:spcBef>
                <a:spcPct val="50000"/>
              </a:spcBef>
              <a:buFont typeface="Wingdings" panose="05000000000000000000" pitchFamily="2" charset="2"/>
              <a:buChar char="p"/>
            </a:pPr>
            <a:r>
              <a:rPr lang="zh-CN" altLang="en-US" sz="2400" b="1" dirty="0">
                <a:solidFill>
                  <a:schemeClr val="accent2"/>
                </a:solidFill>
                <a:ea typeface="楷体_GB2312" pitchFamily="49" charset="-122"/>
              </a:rPr>
              <a:t>对空间位置受限制或受力不大的螺纹，可选择短旋合长度；</a:t>
            </a:r>
            <a:endParaRPr lang="en-US" altLang="zh-CN" sz="2400" b="1" dirty="0">
              <a:solidFill>
                <a:schemeClr val="accent2"/>
              </a:solidFill>
              <a:ea typeface="楷体_GB2312" pitchFamily="49" charset="-122"/>
            </a:endParaRPr>
          </a:p>
          <a:p>
            <a:pPr marL="342900" indent="-342900" algn="just" eaLnBrk="1" hangingPunct="1">
              <a:lnSpc>
                <a:spcPct val="120000"/>
              </a:lnSpc>
              <a:spcBef>
                <a:spcPct val="50000"/>
              </a:spcBef>
              <a:buFont typeface="Wingdings" panose="05000000000000000000" pitchFamily="2" charset="2"/>
              <a:buChar char="p"/>
            </a:pPr>
            <a:r>
              <a:rPr lang="zh-CN" altLang="en-US" sz="2400" b="1" dirty="0">
                <a:solidFill>
                  <a:schemeClr val="accent2"/>
                </a:solidFill>
                <a:ea typeface="楷体_GB2312" pitchFamily="49" charset="-122"/>
              </a:rPr>
              <a:t>对于调整用的螺纹，可根据调整行程的长短选择旋合长度。</a:t>
            </a:r>
            <a:endParaRPr lang="en-US" altLang="zh-CN" sz="2400" b="1" dirty="0">
              <a:solidFill>
                <a:schemeClr val="accent2"/>
              </a:solidFill>
              <a:ea typeface="楷体_GB2312" pitchFamily="49" charset="-122"/>
            </a:endParaRPr>
          </a:p>
        </p:txBody>
      </p:sp>
      <p:pic>
        <p:nvPicPr>
          <p:cNvPr id="3" name="图片 2">
            <a:extLst>
              <a:ext uri="{FF2B5EF4-FFF2-40B4-BE49-F238E27FC236}">
                <a16:creationId xmlns:a16="http://schemas.microsoft.com/office/drawing/2014/main" id="{5F2F84AC-1D49-4693-8184-004E8B5DB75B}"/>
              </a:ext>
            </a:extLst>
          </p:cNvPr>
          <p:cNvPicPr>
            <a:picLocks noChangeAspect="1"/>
          </p:cNvPicPr>
          <p:nvPr/>
        </p:nvPicPr>
        <p:blipFill>
          <a:blip r:embed="rId2"/>
          <a:stretch>
            <a:fillRect/>
          </a:stretch>
        </p:blipFill>
        <p:spPr>
          <a:xfrm>
            <a:off x="6630279" y="1074224"/>
            <a:ext cx="4799721" cy="3645806"/>
          </a:xfrm>
          <a:prstGeom prst="rect">
            <a:avLst/>
          </a:prstGeom>
        </p:spPr>
      </p:pic>
      <p:sp>
        <p:nvSpPr>
          <p:cNvPr id="9" name="Text Box 5">
            <a:extLst>
              <a:ext uri="{FF2B5EF4-FFF2-40B4-BE49-F238E27FC236}">
                <a16:creationId xmlns:a16="http://schemas.microsoft.com/office/drawing/2014/main" id="{3D553280-5CC1-4E84-9558-24B80EBEC6B2}"/>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1576116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 calcmode="lin" valueType="num">
                                      <p:cBhvr additive="base">
                                        <p:cTn id="7" dur="500" fill="hold"/>
                                        <p:tgtEl>
                                          <p:spTgt spid="27653"/>
                                        </p:tgtEl>
                                        <p:attrNameLst>
                                          <p:attrName>ppt_x</p:attrName>
                                        </p:attrNameLst>
                                      </p:cBhvr>
                                      <p:tavLst>
                                        <p:tav tm="0">
                                          <p:val>
                                            <p:strVal val="0-#ppt_w/2"/>
                                          </p:val>
                                        </p:tav>
                                        <p:tav tm="100000">
                                          <p:val>
                                            <p:strVal val="#ppt_x"/>
                                          </p:val>
                                        </p:tav>
                                      </p:tavLst>
                                    </p:anim>
                                    <p:anim calcmode="lin" valueType="num">
                                      <p:cBhvr additive="base">
                                        <p:cTn id="8" dur="500" fill="hold"/>
                                        <p:tgtEl>
                                          <p:spTgt spid="276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0" end="0"/>
                                            </p:txEl>
                                          </p:spTgt>
                                        </p:tgtEl>
                                        <p:attrNameLst>
                                          <p:attrName>style.visibility</p:attrName>
                                        </p:attrNameLst>
                                      </p:cBhvr>
                                      <p:to>
                                        <p:strVal val="visible"/>
                                      </p:to>
                                    </p:set>
                                    <p:anim calcmode="lin" valueType="num">
                                      <p:cBhvr additive="base">
                                        <p:cTn id="13"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1">
                                            <p:txEl>
                                              <p:pRg st="1" end="1"/>
                                            </p:txEl>
                                          </p:spTgt>
                                        </p:tgtEl>
                                        <p:attrNameLst>
                                          <p:attrName>style.visibility</p:attrName>
                                        </p:attrNameLst>
                                      </p:cBhvr>
                                      <p:to>
                                        <p:strVal val="visible"/>
                                      </p:to>
                                    </p:set>
                                    <p:anim calcmode="lin" valueType="num">
                                      <p:cBhvr additive="base">
                                        <p:cTn id="19"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51">
                                            <p:txEl>
                                              <p:pRg st="2" end="2"/>
                                            </p:txEl>
                                          </p:spTgt>
                                        </p:tgtEl>
                                        <p:attrNameLst>
                                          <p:attrName>style.visibility</p:attrName>
                                        </p:attrNameLst>
                                      </p:cBhvr>
                                      <p:to>
                                        <p:strVal val="visible"/>
                                      </p:to>
                                    </p:set>
                                    <p:anim calcmode="lin" valueType="num">
                                      <p:cBhvr additive="base">
                                        <p:cTn id="25"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651">
                                            <p:txEl>
                                              <p:pRg st="3" end="3"/>
                                            </p:txEl>
                                          </p:spTgt>
                                        </p:tgtEl>
                                        <p:attrNameLst>
                                          <p:attrName>style.visibility</p:attrName>
                                        </p:attrNameLst>
                                      </p:cBhvr>
                                      <p:to>
                                        <p:strVal val="visible"/>
                                      </p:to>
                                    </p:set>
                                    <p:anim calcmode="lin" valueType="num">
                                      <p:cBhvr additive="base">
                                        <p:cTn id="31" dur="5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6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654"/>
                                        </p:tgtEl>
                                        <p:attrNameLst>
                                          <p:attrName>style.visibility</p:attrName>
                                        </p:attrNameLst>
                                      </p:cBhvr>
                                      <p:to>
                                        <p:strVal val="visible"/>
                                      </p:to>
                                    </p:set>
                                    <p:anim calcmode="lin" valueType="num">
                                      <p:cBhvr additive="base">
                                        <p:cTn id="37" dur="500" fill="hold"/>
                                        <p:tgtEl>
                                          <p:spTgt spid="27654"/>
                                        </p:tgtEl>
                                        <p:attrNameLst>
                                          <p:attrName>ppt_x</p:attrName>
                                        </p:attrNameLst>
                                      </p:cBhvr>
                                      <p:tavLst>
                                        <p:tav tm="0">
                                          <p:val>
                                            <p:strVal val="0-#ppt_w/2"/>
                                          </p:val>
                                        </p:tav>
                                        <p:tav tm="100000">
                                          <p:val>
                                            <p:strVal val="#ppt_x"/>
                                          </p:val>
                                        </p:tav>
                                      </p:tavLst>
                                    </p:anim>
                                    <p:anim calcmode="lin" valueType="num">
                                      <p:cBhvr additive="base">
                                        <p:cTn id="38"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P spid="27653" grpId="0" animBg="1" autoUpdateAnimBg="0"/>
      <p:bldP spid="2765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828261" y="2139950"/>
            <a:ext cx="5867400" cy="609600"/>
          </a:xfrm>
        </p:spPr>
        <p:txBody>
          <a:bodyPr>
            <a:normAutofit fontScale="77500" lnSpcReduction="20000"/>
          </a:bodyPr>
          <a:lstStyle/>
          <a:p>
            <a:pPr eaLnBrk="1" hangingPunct="1">
              <a:buFontTx/>
              <a:buNone/>
            </a:pPr>
            <a:r>
              <a:rPr lang="zh-CN" altLang="en-US" b="1" dirty="0">
                <a:solidFill>
                  <a:schemeClr val="accent2"/>
                </a:solidFill>
                <a:ea typeface="楷体_GB2312" pitchFamily="49" charset="-122"/>
              </a:rPr>
              <a:t>１．螺纹的公差精度及其选用</a:t>
            </a:r>
            <a:r>
              <a:rPr lang="zh-CN" altLang="en-US" dirty="0">
                <a:solidFill>
                  <a:schemeClr val="accent2"/>
                </a:solidFill>
              </a:rPr>
              <a:t> </a:t>
            </a:r>
          </a:p>
        </p:txBody>
      </p:sp>
      <p:sp>
        <p:nvSpPr>
          <p:cNvPr id="28677" name="Rectangle 5"/>
          <p:cNvSpPr>
            <a:spLocks noChangeArrowheads="1"/>
          </p:cNvSpPr>
          <p:nvPr/>
        </p:nvSpPr>
        <p:spPr bwMode="auto">
          <a:xfrm>
            <a:off x="352743" y="1188820"/>
            <a:ext cx="7620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50000"/>
              </a:spcBef>
              <a:spcAft>
                <a:spcPct val="0"/>
              </a:spcAft>
            </a:pPr>
            <a:r>
              <a:rPr kumimoji="1" lang="zh-CN" altLang="en-US" sz="3600" b="1" dirty="0">
                <a:solidFill>
                  <a:srgbClr val="FF0000"/>
                </a:solidFill>
                <a:latin typeface="Times New Roman" panose="02020603050405020304" pitchFamily="18" charset="0"/>
                <a:ea typeface="楷体_GB2312" pitchFamily="49" charset="-122"/>
              </a:rPr>
              <a:t>三、螺纹的公差精度及公差带的选用</a:t>
            </a:r>
          </a:p>
        </p:txBody>
      </p:sp>
      <p:sp>
        <p:nvSpPr>
          <p:cNvPr id="28679" name="Text Box 7"/>
          <p:cNvSpPr txBox="1">
            <a:spLocks noChangeArrowheads="1"/>
          </p:cNvSpPr>
          <p:nvPr/>
        </p:nvSpPr>
        <p:spPr bwMode="auto">
          <a:xfrm>
            <a:off x="640080" y="2852738"/>
            <a:ext cx="861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000000"/>
                </a:solidFill>
              </a:rPr>
              <a:t>     </a:t>
            </a:r>
            <a:r>
              <a:rPr lang="zh-CN" altLang="en-US" sz="2800" b="1" dirty="0">
                <a:solidFill>
                  <a:srgbClr val="000000"/>
                </a:solidFill>
              </a:rPr>
              <a:t>螺纹的公差精度分为 </a:t>
            </a:r>
            <a:r>
              <a:rPr lang="zh-CN" altLang="en-US" sz="2800" b="1" dirty="0">
                <a:solidFill>
                  <a:srgbClr val="FF0000"/>
                </a:solidFill>
              </a:rPr>
              <a:t>精密级、中等级 、粗糙级</a:t>
            </a:r>
            <a:r>
              <a:rPr lang="zh-CN" altLang="en-US" sz="2800" b="1" dirty="0">
                <a:solidFill>
                  <a:srgbClr val="000000"/>
                </a:solidFill>
              </a:rPr>
              <a:t> </a:t>
            </a:r>
            <a:r>
              <a:rPr lang="zh-CN" altLang="en-US" sz="2800" b="1" dirty="0"/>
              <a:t>。 </a:t>
            </a:r>
          </a:p>
        </p:txBody>
      </p:sp>
      <p:sp>
        <p:nvSpPr>
          <p:cNvPr id="28680" name="Text Box 8"/>
          <p:cNvSpPr txBox="1">
            <a:spLocks noChangeArrowheads="1"/>
          </p:cNvSpPr>
          <p:nvPr/>
        </p:nvSpPr>
        <p:spPr bwMode="auto">
          <a:xfrm>
            <a:off x="1006793" y="3429000"/>
            <a:ext cx="670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accent2"/>
                </a:solidFill>
                <a:ea typeface="华文行楷" panose="02010800040101010101" pitchFamily="2" charset="-122"/>
              </a:rPr>
              <a:t>公差精度和公差等级有何关系呢？</a:t>
            </a:r>
          </a:p>
        </p:txBody>
      </p:sp>
      <p:sp>
        <p:nvSpPr>
          <p:cNvPr id="28681" name="Text Box 9"/>
          <p:cNvSpPr txBox="1">
            <a:spLocks noChangeArrowheads="1"/>
          </p:cNvSpPr>
          <p:nvPr/>
        </p:nvSpPr>
        <p:spPr bwMode="auto">
          <a:xfrm>
            <a:off x="487680" y="4043045"/>
            <a:ext cx="1136904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000000"/>
                </a:solidFill>
              </a:rPr>
              <a:t>      </a:t>
            </a:r>
            <a:r>
              <a:rPr lang="zh-CN" altLang="en-US" sz="2800" b="1" dirty="0">
                <a:solidFill>
                  <a:srgbClr val="000000"/>
                </a:solidFill>
              </a:rPr>
              <a:t>公差等级仅反映了中经和顶径尺寸精度的高低，但要综合评价螺纹质量，还应考虑旋合长度，因为旋合长度越长的螺纹，产生的螺距累积误差就越大。 </a:t>
            </a:r>
            <a:endParaRPr lang="zh-CN" altLang="en-US" sz="2800" b="1" dirty="0"/>
          </a:p>
        </p:txBody>
      </p:sp>
      <p:grpSp>
        <p:nvGrpSpPr>
          <p:cNvPr id="2" name="Group 14"/>
          <p:cNvGrpSpPr>
            <a:grpSpLocks/>
          </p:cNvGrpSpPr>
          <p:nvPr/>
        </p:nvGrpSpPr>
        <p:grpSpPr bwMode="auto">
          <a:xfrm>
            <a:off x="1076643" y="5593248"/>
            <a:ext cx="3962400" cy="1028699"/>
            <a:chOff x="384" y="3456"/>
            <a:chExt cx="2496" cy="648"/>
          </a:xfrm>
        </p:grpSpPr>
        <p:sp>
          <p:nvSpPr>
            <p:cNvPr id="34826" name="Text Box 10"/>
            <p:cNvSpPr txBox="1">
              <a:spLocks noChangeArrowheads="1"/>
            </p:cNvSpPr>
            <p:nvPr/>
          </p:nvSpPr>
          <p:spPr bwMode="auto">
            <a:xfrm>
              <a:off x="384" y="3456"/>
              <a:ext cx="105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rPr>
                <a:t>公差等级</a:t>
              </a:r>
            </a:p>
            <a:p>
              <a:pPr eaLnBrk="1" hangingPunct="1">
                <a:lnSpc>
                  <a:spcPct val="65000"/>
                </a:lnSpc>
                <a:spcBef>
                  <a:spcPct val="50000"/>
                </a:spcBef>
              </a:pPr>
              <a:r>
                <a:rPr lang="zh-CN" altLang="en-US" sz="2800" b="1">
                  <a:solidFill>
                    <a:schemeClr val="accent2"/>
                  </a:solidFill>
                </a:rPr>
                <a:t>旋合长度</a:t>
              </a:r>
            </a:p>
          </p:txBody>
        </p:sp>
        <p:sp>
          <p:nvSpPr>
            <p:cNvPr id="34827" name="Line 11"/>
            <p:cNvSpPr>
              <a:spLocks noChangeShapeType="1"/>
            </p:cNvSpPr>
            <p:nvPr/>
          </p:nvSpPr>
          <p:spPr bwMode="auto">
            <a:xfrm>
              <a:off x="1392" y="3648"/>
              <a:ext cx="336" cy="19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Line 12"/>
            <p:cNvSpPr>
              <a:spLocks noChangeShapeType="1"/>
            </p:cNvSpPr>
            <p:nvPr/>
          </p:nvSpPr>
          <p:spPr bwMode="auto">
            <a:xfrm flipV="1">
              <a:off x="1392" y="3840"/>
              <a:ext cx="336" cy="14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Text Box 13"/>
            <p:cNvSpPr txBox="1">
              <a:spLocks noChangeArrowheads="1"/>
            </p:cNvSpPr>
            <p:nvPr/>
          </p:nvSpPr>
          <p:spPr bwMode="auto">
            <a:xfrm>
              <a:off x="1776" y="3648"/>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公差精度</a:t>
              </a:r>
            </a:p>
          </p:txBody>
        </p:sp>
      </p:grpSp>
      <p:sp>
        <p:nvSpPr>
          <p:cNvPr id="28688" name="Text Box 16"/>
          <p:cNvSpPr txBox="1">
            <a:spLocks noChangeArrowheads="1"/>
          </p:cNvSpPr>
          <p:nvPr/>
        </p:nvSpPr>
        <p:spPr bwMode="auto">
          <a:xfrm>
            <a:off x="5399406" y="5846839"/>
            <a:ext cx="64573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rgbClr val="990000"/>
                </a:solidFill>
                <a:ea typeface="华文新魏" panose="02010800040101010101" pitchFamily="2" charset="-122"/>
              </a:rPr>
              <a:t>一般用途的螺纹多采用中等级</a:t>
            </a:r>
            <a:r>
              <a:rPr lang="zh-CN" altLang="en-US" sz="3200" b="1" dirty="0">
                <a:solidFill>
                  <a:srgbClr val="990000"/>
                </a:solidFill>
              </a:rPr>
              <a:t> </a:t>
            </a:r>
          </a:p>
        </p:txBody>
      </p:sp>
      <p:sp>
        <p:nvSpPr>
          <p:cNvPr id="15" name="Text Box 5">
            <a:extLst>
              <a:ext uri="{FF2B5EF4-FFF2-40B4-BE49-F238E27FC236}">
                <a16:creationId xmlns:a16="http://schemas.microsoft.com/office/drawing/2014/main" id="{C2DD3CDD-99A4-4B17-9E61-04399C54B3AE}"/>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2627746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left)">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anim calcmode="lin" valueType="num">
                                      <p:cBhvr additive="base">
                                        <p:cTn id="12"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679"/>
                                        </p:tgtEl>
                                        <p:attrNameLst>
                                          <p:attrName>style.visibility</p:attrName>
                                        </p:attrNameLst>
                                      </p:cBhvr>
                                      <p:to>
                                        <p:strVal val="visible"/>
                                      </p:to>
                                    </p:set>
                                    <p:anim calcmode="lin" valueType="num">
                                      <p:cBhvr additive="base">
                                        <p:cTn id="18" dur="500" fill="hold"/>
                                        <p:tgtEl>
                                          <p:spTgt spid="28679"/>
                                        </p:tgtEl>
                                        <p:attrNameLst>
                                          <p:attrName>ppt_x</p:attrName>
                                        </p:attrNameLst>
                                      </p:cBhvr>
                                      <p:tavLst>
                                        <p:tav tm="0">
                                          <p:val>
                                            <p:strVal val="0-#ppt_w/2"/>
                                          </p:val>
                                        </p:tav>
                                        <p:tav tm="100000">
                                          <p:val>
                                            <p:strVal val="#ppt_x"/>
                                          </p:val>
                                        </p:tav>
                                      </p:tavLst>
                                    </p:anim>
                                    <p:anim calcmode="lin" valueType="num">
                                      <p:cBhvr additive="base">
                                        <p:cTn id="19"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8680"/>
                                        </p:tgtEl>
                                        <p:attrNameLst>
                                          <p:attrName>style.visibility</p:attrName>
                                        </p:attrNameLst>
                                      </p:cBhvr>
                                      <p:to>
                                        <p:strVal val="visible"/>
                                      </p:to>
                                    </p:set>
                                    <p:anim calcmode="lin" valueType="num">
                                      <p:cBhvr additive="base">
                                        <p:cTn id="24" dur="500" fill="hold"/>
                                        <p:tgtEl>
                                          <p:spTgt spid="28680"/>
                                        </p:tgtEl>
                                        <p:attrNameLst>
                                          <p:attrName>ppt_x</p:attrName>
                                        </p:attrNameLst>
                                      </p:cBhvr>
                                      <p:tavLst>
                                        <p:tav tm="0">
                                          <p:val>
                                            <p:strVal val="0-#ppt_w/2"/>
                                          </p:val>
                                        </p:tav>
                                        <p:tav tm="100000">
                                          <p:val>
                                            <p:strVal val="#ppt_x"/>
                                          </p:val>
                                        </p:tav>
                                      </p:tavLst>
                                    </p:anim>
                                    <p:anim calcmode="lin" valueType="num">
                                      <p:cBhvr additive="base">
                                        <p:cTn id="25" dur="500" fill="hold"/>
                                        <p:tgtEl>
                                          <p:spTgt spid="2868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8681"/>
                                        </p:tgtEl>
                                        <p:attrNameLst>
                                          <p:attrName>style.visibility</p:attrName>
                                        </p:attrNameLst>
                                      </p:cBhvr>
                                      <p:to>
                                        <p:strVal val="visible"/>
                                      </p:to>
                                    </p:set>
                                    <p:anim calcmode="lin" valueType="num">
                                      <p:cBhvr additive="base">
                                        <p:cTn id="30" dur="500" fill="hold"/>
                                        <p:tgtEl>
                                          <p:spTgt spid="28681"/>
                                        </p:tgtEl>
                                        <p:attrNameLst>
                                          <p:attrName>ppt_x</p:attrName>
                                        </p:attrNameLst>
                                      </p:cBhvr>
                                      <p:tavLst>
                                        <p:tav tm="0">
                                          <p:val>
                                            <p:strVal val="0-#ppt_w/2"/>
                                          </p:val>
                                        </p:tav>
                                        <p:tav tm="100000">
                                          <p:val>
                                            <p:strVal val="#ppt_x"/>
                                          </p:val>
                                        </p:tav>
                                      </p:tavLst>
                                    </p:anim>
                                    <p:anim calcmode="lin" valueType="num">
                                      <p:cBhvr additive="base">
                                        <p:cTn id="31" dur="500" fill="hold"/>
                                        <p:tgtEl>
                                          <p:spTgt spid="2868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8688"/>
                                        </p:tgtEl>
                                        <p:attrNameLst>
                                          <p:attrName>style.visibility</p:attrName>
                                        </p:attrNameLst>
                                      </p:cBhvr>
                                      <p:to>
                                        <p:strVal val="visible"/>
                                      </p:to>
                                    </p:set>
                                    <p:animEffect transition="in" filter="wipe(up)">
                                      <p:cBhvr>
                                        <p:cTn id="41"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77" grpId="0" animBg="1" autoUpdateAnimBg="0"/>
      <p:bldP spid="28679" grpId="0" autoUpdateAnimBg="0"/>
      <p:bldP spid="28680" grpId="0" autoUpdateAnimBg="0"/>
      <p:bldP spid="28681" grpId="0" autoUpdateAnimBg="0"/>
      <p:bldP spid="2868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6"/>
          <p:cNvSpPr txBox="1">
            <a:spLocks noChangeArrowheads="1"/>
          </p:cNvSpPr>
          <p:nvPr/>
        </p:nvSpPr>
        <p:spPr bwMode="auto">
          <a:xfrm>
            <a:off x="360363" y="1049338"/>
            <a:ext cx="5638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chemeClr val="accent2"/>
                </a:solidFill>
                <a:ea typeface="楷体_GB2312" pitchFamily="49" charset="-122"/>
              </a:rPr>
              <a:t>２．螺纹公差带与配合的选用</a:t>
            </a:r>
            <a:r>
              <a:rPr lang="zh-CN" altLang="en-US" sz="2800" dirty="0">
                <a:solidFill>
                  <a:schemeClr val="accent2"/>
                </a:solidFill>
              </a:rPr>
              <a:t> </a:t>
            </a:r>
          </a:p>
        </p:txBody>
      </p:sp>
      <p:grpSp>
        <p:nvGrpSpPr>
          <p:cNvPr id="2" name="Group 264"/>
          <p:cNvGrpSpPr>
            <a:grpSpLocks/>
          </p:cNvGrpSpPr>
          <p:nvPr/>
        </p:nvGrpSpPr>
        <p:grpSpPr bwMode="auto">
          <a:xfrm>
            <a:off x="1382712" y="1968500"/>
            <a:ext cx="9681527" cy="4447540"/>
            <a:chOff x="336" y="1614"/>
            <a:chExt cx="5232" cy="2540"/>
          </a:xfrm>
        </p:grpSpPr>
        <p:sp>
          <p:nvSpPr>
            <p:cNvPr id="35845" name="Rectangle 152"/>
            <p:cNvSpPr>
              <a:spLocks noChangeArrowheads="1"/>
            </p:cNvSpPr>
            <p:nvPr/>
          </p:nvSpPr>
          <p:spPr bwMode="auto">
            <a:xfrm>
              <a:off x="4820" y="3642"/>
              <a:ext cx="748"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000" b="1">
                  <a:solidFill>
                    <a:srgbClr val="000000"/>
                  </a:solidFill>
                </a:rPr>
                <a:t>9e8e</a:t>
              </a:r>
            </a:p>
            <a:p>
              <a:pPr algn="ctr" eaLnBrk="1" hangingPunct="1">
                <a:spcBef>
                  <a:spcPct val="20000"/>
                </a:spcBef>
              </a:pPr>
              <a:r>
                <a:rPr lang="en-US" altLang="zh-CN" sz="2000" b="1">
                  <a:solidFill>
                    <a:srgbClr val="000000"/>
                  </a:solidFill>
                </a:rPr>
                <a:t>(g8g)</a:t>
              </a:r>
            </a:p>
          </p:txBody>
        </p:sp>
        <p:sp>
          <p:nvSpPr>
            <p:cNvPr id="35846" name="Rectangle 151"/>
            <p:cNvSpPr>
              <a:spLocks noChangeArrowheads="1"/>
            </p:cNvSpPr>
            <p:nvPr/>
          </p:nvSpPr>
          <p:spPr bwMode="auto">
            <a:xfrm>
              <a:off x="4032" y="3642"/>
              <a:ext cx="788"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000" b="1"/>
                <a:t>(8e)</a:t>
              </a:r>
            </a:p>
            <a:p>
              <a:pPr algn="ctr" eaLnBrk="1" hangingPunct="1">
                <a:spcBef>
                  <a:spcPct val="20000"/>
                </a:spcBef>
              </a:pPr>
              <a:r>
                <a:rPr lang="en-US" altLang="zh-CN" sz="2000" b="1"/>
                <a:t>8g</a:t>
              </a:r>
            </a:p>
          </p:txBody>
        </p:sp>
        <p:sp>
          <p:nvSpPr>
            <p:cNvPr id="35847" name="Rectangle 150"/>
            <p:cNvSpPr>
              <a:spLocks noChangeArrowheads="1"/>
            </p:cNvSpPr>
            <p:nvPr/>
          </p:nvSpPr>
          <p:spPr bwMode="auto">
            <a:xfrm>
              <a:off x="3325" y="3642"/>
              <a:ext cx="70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zh-CN" altLang="zh-CN" sz="2000" b="1"/>
            </a:p>
          </p:txBody>
        </p:sp>
        <p:sp>
          <p:nvSpPr>
            <p:cNvPr id="35848" name="Rectangle 149"/>
            <p:cNvSpPr>
              <a:spLocks noChangeArrowheads="1"/>
            </p:cNvSpPr>
            <p:nvPr/>
          </p:nvSpPr>
          <p:spPr bwMode="auto">
            <a:xfrm>
              <a:off x="2579" y="3642"/>
              <a:ext cx="74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000" b="1"/>
                <a:t>8H</a:t>
              </a:r>
            </a:p>
            <a:p>
              <a:pPr algn="ctr" eaLnBrk="1" hangingPunct="1">
                <a:spcBef>
                  <a:spcPct val="20000"/>
                </a:spcBef>
              </a:pPr>
              <a:r>
                <a:rPr lang="en-US" altLang="zh-CN" sz="2000" b="1"/>
                <a:t>(8G)</a:t>
              </a:r>
            </a:p>
          </p:txBody>
        </p:sp>
        <p:sp>
          <p:nvSpPr>
            <p:cNvPr id="35849" name="Rectangle 148"/>
            <p:cNvSpPr>
              <a:spLocks noChangeArrowheads="1"/>
            </p:cNvSpPr>
            <p:nvPr/>
          </p:nvSpPr>
          <p:spPr bwMode="auto">
            <a:xfrm>
              <a:off x="1824" y="3642"/>
              <a:ext cx="755"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000" b="1"/>
                <a:t>7H</a:t>
              </a:r>
            </a:p>
            <a:p>
              <a:pPr algn="ctr" eaLnBrk="1" hangingPunct="1">
                <a:spcBef>
                  <a:spcPct val="20000"/>
                </a:spcBef>
              </a:pPr>
              <a:r>
                <a:rPr lang="en-US" altLang="zh-CN" sz="2000" b="1"/>
                <a:t>(7G)</a:t>
              </a:r>
            </a:p>
          </p:txBody>
        </p:sp>
        <p:sp>
          <p:nvSpPr>
            <p:cNvPr id="35850" name="Rectangle 147"/>
            <p:cNvSpPr>
              <a:spLocks noChangeArrowheads="1"/>
            </p:cNvSpPr>
            <p:nvPr/>
          </p:nvSpPr>
          <p:spPr bwMode="auto">
            <a:xfrm>
              <a:off x="1084" y="3642"/>
              <a:ext cx="740"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sz="2800"/>
            </a:p>
          </p:txBody>
        </p:sp>
        <p:sp>
          <p:nvSpPr>
            <p:cNvPr id="35851" name="Rectangle 146"/>
            <p:cNvSpPr>
              <a:spLocks noChangeArrowheads="1"/>
            </p:cNvSpPr>
            <p:nvPr/>
          </p:nvSpPr>
          <p:spPr bwMode="auto">
            <a:xfrm>
              <a:off x="336" y="3642"/>
              <a:ext cx="748"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en-US" sz="2800" b="1">
                  <a:solidFill>
                    <a:srgbClr val="000000"/>
                  </a:solidFill>
                </a:rPr>
                <a:t>粗糙</a:t>
              </a:r>
              <a:r>
                <a:rPr lang="zh-CN" altLang="en-US" sz="2800" b="1"/>
                <a:t> </a:t>
              </a:r>
            </a:p>
          </p:txBody>
        </p:sp>
        <p:sp>
          <p:nvSpPr>
            <p:cNvPr id="35852" name="Rectangle 145"/>
            <p:cNvSpPr>
              <a:spLocks noChangeArrowheads="1"/>
            </p:cNvSpPr>
            <p:nvPr/>
          </p:nvSpPr>
          <p:spPr bwMode="auto">
            <a:xfrm>
              <a:off x="4820" y="2670"/>
              <a:ext cx="748"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en-US" altLang="zh-CN" sz="2000" b="1">
                <a:solidFill>
                  <a:srgbClr val="000000"/>
                </a:solidFill>
              </a:endParaRPr>
            </a:p>
            <a:p>
              <a:pPr algn="ctr" eaLnBrk="1" hangingPunct="1">
                <a:spcBef>
                  <a:spcPct val="20000"/>
                </a:spcBef>
              </a:pPr>
              <a:r>
                <a:rPr lang="en-US" altLang="zh-CN" sz="2000" b="1">
                  <a:solidFill>
                    <a:srgbClr val="000000"/>
                  </a:solidFill>
                </a:rPr>
                <a:t>(7e6e)</a:t>
              </a:r>
            </a:p>
            <a:p>
              <a:pPr algn="ctr" eaLnBrk="1" hangingPunct="1">
                <a:spcBef>
                  <a:spcPct val="20000"/>
                </a:spcBef>
              </a:pPr>
              <a:r>
                <a:rPr lang="en-US" altLang="zh-CN" sz="2000" b="1">
                  <a:solidFill>
                    <a:srgbClr val="000000"/>
                  </a:solidFill>
                </a:rPr>
                <a:t>(7g6g)</a:t>
              </a:r>
            </a:p>
            <a:p>
              <a:pPr algn="ctr" eaLnBrk="1" hangingPunct="1">
                <a:spcBef>
                  <a:spcPct val="20000"/>
                </a:spcBef>
              </a:pPr>
              <a:r>
                <a:rPr lang="en-US" altLang="zh-CN" sz="2000" b="1">
                  <a:solidFill>
                    <a:srgbClr val="000000"/>
                  </a:solidFill>
                </a:rPr>
                <a:t>(7h6h)</a:t>
              </a:r>
            </a:p>
          </p:txBody>
        </p:sp>
        <p:sp>
          <p:nvSpPr>
            <p:cNvPr id="35853" name="Rectangle 144"/>
            <p:cNvSpPr>
              <a:spLocks noChangeArrowheads="1"/>
            </p:cNvSpPr>
            <p:nvPr/>
          </p:nvSpPr>
          <p:spPr bwMode="auto">
            <a:xfrm>
              <a:off x="4032" y="2670"/>
              <a:ext cx="788"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000" b="1"/>
                <a:t>6e</a:t>
              </a:r>
            </a:p>
            <a:p>
              <a:pPr algn="ctr" eaLnBrk="1" hangingPunct="1">
                <a:lnSpc>
                  <a:spcPct val="60000"/>
                </a:lnSpc>
                <a:spcBef>
                  <a:spcPct val="20000"/>
                </a:spcBef>
              </a:pPr>
              <a:r>
                <a:rPr lang="en-US" altLang="zh-CN" sz="2000" b="1"/>
                <a:t>6f</a:t>
              </a:r>
            </a:p>
            <a:p>
              <a:pPr algn="ctr" eaLnBrk="1" hangingPunct="1">
                <a:lnSpc>
                  <a:spcPct val="60000"/>
                </a:lnSpc>
                <a:spcBef>
                  <a:spcPct val="20000"/>
                </a:spcBef>
              </a:pPr>
              <a:endParaRPr lang="en-US" altLang="zh-CN" sz="2000" b="1"/>
            </a:p>
            <a:p>
              <a:pPr algn="ctr" eaLnBrk="1" hangingPunct="1">
                <a:lnSpc>
                  <a:spcPct val="60000"/>
                </a:lnSpc>
                <a:spcBef>
                  <a:spcPct val="20000"/>
                </a:spcBef>
              </a:pPr>
              <a:endParaRPr lang="en-US" altLang="zh-CN" sz="2000" b="1"/>
            </a:p>
            <a:p>
              <a:pPr algn="ctr" eaLnBrk="1" hangingPunct="1">
                <a:lnSpc>
                  <a:spcPct val="60000"/>
                </a:lnSpc>
                <a:spcBef>
                  <a:spcPct val="20000"/>
                </a:spcBef>
              </a:pPr>
              <a:r>
                <a:rPr lang="en-US" altLang="zh-CN" sz="2000" b="1"/>
                <a:t>6h</a:t>
              </a:r>
            </a:p>
          </p:txBody>
        </p:sp>
        <p:sp>
          <p:nvSpPr>
            <p:cNvPr id="35854" name="Rectangle 143"/>
            <p:cNvSpPr>
              <a:spLocks noChangeArrowheads="1"/>
            </p:cNvSpPr>
            <p:nvPr/>
          </p:nvSpPr>
          <p:spPr bwMode="auto">
            <a:xfrm>
              <a:off x="3325" y="2670"/>
              <a:ext cx="707"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en-US" altLang="zh-CN" sz="2000" b="1"/>
            </a:p>
            <a:p>
              <a:pPr eaLnBrk="1" hangingPunct="1">
                <a:spcBef>
                  <a:spcPct val="20000"/>
                </a:spcBef>
              </a:pPr>
              <a:r>
                <a:rPr lang="en-US" altLang="zh-CN" sz="2000" b="1"/>
                <a:t>(5h6h)</a:t>
              </a:r>
            </a:p>
            <a:p>
              <a:pPr eaLnBrk="1" hangingPunct="1">
                <a:spcBef>
                  <a:spcPct val="20000"/>
                </a:spcBef>
              </a:pPr>
              <a:r>
                <a:rPr lang="en-US" altLang="zh-CN" sz="2000" b="1"/>
                <a:t>(5g6g)</a:t>
              </a:r>
            </a:p>
          </p:txBody>
        </p:sp>
        <p:sp>
          <p:nvSpPr>
            <p:cNvPr id="35855" name="Rectangle 142"/>
            <p:cNvSpPr>
              <a:spLocks noChangeArrowheads="1"/>
            </p:cNvSpPr>
            <p:nvPr/>
          </p:nvSpPr>
          <p:spPr bwMode="auto">
            <a:xfrm>
              <a:off x="2579" y="2670"/>
              <a:ext cx="746"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en-US" altLang="zh-CN" sz="2000" b="1">
                <a:solidFill>
                  <a:srgbClr val="000000"/>
                </a:solidFill>
                <a:cs typeface="Times New Roman" panose="02020603050405020304" pitchFamily="18" charset="0"/>
              </a:endParaRPr>
            </a:p>
            <a:p>
              <a:pPr algn="ctr" eaLnBrk="1" hangingPunct="1">
                <a:spcBef>
                  <a:spcPct val="20000"/>
                </a:spcBef>
              </a:pPr>
              <a:r>
                <a:rPr lang="en-US" altLang="zh-CN" sz="2000" b="1">
                  <a:solidFill>
                    <a:srgbClr val="000000"/>
                  </a:solidFill>
                  <a:cs typeface="Times New Roman" panose="02020603050405020304" pitchFamily="18" charset="0"/>
                </a:rPr>
                <a:t>7H</a:t>
              </a:r>
            </a:p>
            <a:p>
              <a:pPr algn="ctr" eaLnBrk="1" hangingPunct="1">
                <a:spcBef>
                  <a:spcPct val="20000"/>
                </a:spcBef>
              </a:pPr>
              <a:r>
                <a:rPr lang="en-US" altLang="zh-CN" sz="2000" b="1">
                  <a:solidFill>
                    <a:srgbClr val="000000"/>
                  </a:solidFill>
                  <a:cs typeface="Times New Roman" panose="02020603050405020304" pitchFamily="18" charset="0"/>
                </a:rPr>
                <a:t>(7G)</a:t>
              </a:r>
            </a:p>
          </p:txBody>
        </p:sp>
        <p:sp>
          <p:nvSpPr>
            <p:cNvPr id="35856" name="Rectangle 141"/>
            <p:cNvSpPr>
              <a:spLocks noChangeArrowheads="1"/>
            </p:cNvSpPr>
            <p:nvPr/>
          </p:nvSpPr>
          <p:spPr bwMode="auto">
            <a:xfrm>
              <a:off x="1824" y="2670"/>
              <a:ext cx="755"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en-US" altLang="zh-CN" sz="2000" b="1">
                <a:solidFill>
                  <a:srgbClr val="000000"/>
                </a:solidFill>
              </a:endParaRPr>
            </a:p>
            <a:p>
              <a:pPr algn="ctr" eaLnBrk="1" hangingPunct="1">
                <a:lnSpc>
                  <a:spcPct val="120000"/>
                </a:lnSpc>
                <a:spcBef>
                  <a:spcPct val="20000"/>
                </a:spcBef>
              </a:pPr>
              <a:endParaRPr lang="en-US" altLang="zh-CN" sz="2000" b="1">
                <a:solidFill>
                  <a:srgbClr val="000000"/>
                </a:solidFill>
              </a:endParaRPr>
            </a:p>
            <a:p>
              <a:pPr algn="ctr" eaLnBrk="1" hangingPunct="1">
                <a:lnSpc>
                  <a:spcPct val="120000"/>
                </a:lnSpc>
                <a:spcBef>
                  <a:spcPct val="20000"/>
                </a:spcBef>
              </a:pPr>
              <a:r>
                <a:rPr lang="en-US" altLang="zh-CN" sz="2000" b="1">
                  <a:solidFill>
                    <a:srgbClr val="000000"/>
                  </a:solidFill>
                </a:rPr>
                <a:t>6G</a:t>
              </a:r>
              <a:r>
                <a:rPr lang="en-US" altLang="zh-CN" sz="2000" b="1"/>
                <a:t> </a:t>
              </a:r>
            </a:p>
          </p:txBody>
        </p:sp>
        <p:sp>
          <p:nvSpPr>
            <p:cNvPr id="35857" name="Rectangle 140"/>
            <p:cNvSpPr>
              <a:spLocks noChangeArrowheads="1"/>
            </p:cNvSpPr>
            <p:nvPr/>
          </p:nvSpPr>
          <p:spPr bwMode="auto">
            <a:xfrm>
              <a:off x="1084" y="2670"/>
              <a:ext cx="740"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en-US" altLang="zh-CN" sz="2000" b="1">
                <a:solidFill>
                  <a:srgbClr val="000000"/>
                </a:solidFill>
                <a:cs typeface="Times New Roman" panose="02020603050405020304" pitchFamily="18" charset="0"/>
              </a:endParaRPr>
            </a:p>
            <a:p>
              <a:pPr algn="ctr" eaLnBrk="1" hangingPunct="1">
                <a:spcBef>
                  <a:spcPct val="20000"/>
                </a:spcBef>
              </a:pPr>
              <a:r>
                <a:rPr lang="en-US" altLang="zh-CN" sz="2000" b="1">
                  <a:solidFill>
                    <a:srgbClr val="000000"/>
                  </a:solidFill>
                  <a:cs typeface="Times New Roman" panose="02020603050405020304" pitchFamily="18" charset="0"/>
                </a:rPr>
                <a:t>5H</a:t>
              </a:r>
              <a:endParaRPr lang="en-US" altLang="zh-CN" sz="2000" b="1">
                <a:cs typeface="Times New Roman" panose="02020603050405020304" pitchFamily="18" charset="0"/>
              </a:endParaRPr>
            </a:p>
            <a:p>
              <a:pPr eaLnBrk="1" hangingPunct="1">
                <a:spcBef>
                  <a:spcPct val="20000"/>
                </a:spcBef>
              </a:pPr>
              <a:r>
                <a:rPr lang="en-US" altLang="zh-CN" sz="2000" b="1">
                  <a:solidFill>
                    <a:srgbClr val="000000"/>
                  </a:solidFill>
                </a:rPr>
                <a:t>    (5G)</a:t>
              </a:r>
              <a:r>
                <a:rPr lang="en-US" altLang="zh-CN" sz="2000" b="1"/>
                <a:t> </a:t>
              </a:r>
            </a:p>
          </p:txBody>
        </p:sp>
        <p:sp>
          <p:nvSpPr>
            <p:cNvPr id="35858" name="Rectangle 139"/>
            <p:cNvSpPr>
              <a:spLocks noChangeArrowheads="1"/>
            </p:cNvSpPr>
            <p:nvPr/>
          </p:nvSpPr>
          <p:spPr bwMode="auto">
            <a:xfrm>
              <a:off x="336" y="2670"/>
              <a:ext cx="748"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lang="en-US" altLang="zh-CN" sz="2800">
                <a:solidFill>
                  <a:srgbClr val="000000"/>
                </a:solidFill>
              </a:endParaRPr>
            </a:p>
            <a:p>
              <a:pPr algn="ctr" eaLnBrk="1" hangingPunct="1">
                <a:spcBef>
                  <a:spcPct val="20000"/>
                </a:spcBef>
              </a:pPr>
              <a:r>
                <a:rPr lang="zh-CN" altLang="en-US" sz="2800" b="1">
                  <a:solidFill>
                    <a:srgbClr val="000000"/>
                  </a:solidFill>
                </a:rPr>
                <a:t>中等</a:t>
              </a:r>
              <a:r>
                <a:rPr lang="zh-CN" altLang="en-US" sz="2800" b="1"/>
                <a:t> </a:t>
              </a:r>
            </a:p>
            <a:p>
              <a:pPr algn="ctr" eaLnBrk="1" hangingPunct="1">
                <a:spcBef>
                  <a:spcPct val="20000"/>
                </a:spcBef>
              </a:pPr>
              <a:endParaRPr lang="en-US" altLang="zh-CN" sz="2800"/>
            </a:p>
          </p:txBody>
        </p:sp>
        <p:sp>
          <p:nvSpPr>
            <p:cNvPr id="35859" name="Rectangle 138"/>
            <p:cNvSpPr>
              <a:spLocks noChangeArrowheads="1"/>
            </p:cNvSpPr>
            <p:nvPr/>
          </p:nvSpPr>
          <p:spPr bwMode="auto">
            <a:xfrm>
              <a:off x="4820" y="2286"/>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2000" b="1">
                  <a:solidFill>
                    <a:srgbClr val="000000"/>
                  </a:solidFill>
                </a:rPr>
                <a:t>(5h4h)</a:t>
              </a:r>
              <a:endParaRPr lang="en-US" altLang="zh-CN" sz="2000" b="1"/>
            </a:p>
            <a:p>
              <a:pPr algn="just" eaLnBrk="1" hangingPunct="1">
                <a:lnSpc>
                  <a:spcPct val="50000"/>
                </a:lnSpc>
                <a:spcBef>
                  <a:spcPct val="20000"/>
                </a:spcBef>
              </a:pPr>
              <a:r>
                <a:rPr lang="en-US" altLang="zh-CN" sz="2000" b="1">
                  <a:solidFill>
                    <a:srgbClr val="000000"/>
                  </a:solidFill>
                </a:rPr>
                <a:t>(5g4g)</a:t>
              </a:r>
              <a:endParaRPr lang="en-US" altLang="zh-CN" sz="2000" b="1"/>
            </a:p>
          </p:txBody>
        </p:sp>
        <p:sp>
          <p:nvSpPr>
            <p:cNvPr id="35860" name="Rectangle 137"/>
            <p:cNvSpPr>
              <a:spLocks noChangeArrowheads="1"/>
            </p:cNvSpPr>
            <p:nvPr/>
          </p:nvSpPr>
          <p:spPr bwMode="auto">
            <a:xfrm>
              <a:off x="4032" y="2286"/>
              <a:ext cx="7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000" b="1">
                  <a:solidFill>
                    <a:srgbClr val="000000"/>
                  </a:solidFill>
                </a:rPr>
                <a:t>4h</a:t>
              </a:r>
              <a:endParaRPr lang="en-US" altLang="zh-CN" sz="2000" b="1"/>
            </a:p>
            <a:p>
              <a:pPr algn="ctr" eaLnBrk="1" hangingPunct="1">
                <a:lnSpc>
                  <a:spcPct val="50000"/>
                </a:lnSpc>
                <a:spcBef>
                  <a:spcPct val="20000"/>
                </a:spcBef>
              </a:pPr>
              <a:r>
                <a:rPr lang="en-US" altLang="zh-CN" sz="2000" b="1">
                  <a:solidFill>
                    <a:srgbClr val="000000"/>
                  </a:solidFill>
                </a:rPr>
                <a:t>(4g)</a:t>
              </a:r>
              <a:endParaRPr lang="en-US" altLang="zh-CN" sz="2000" b="1"/>
            </a:p>
          </p:txBody>
        </p:sp>
        <p:sp>
          <p:nvSpPr>
            <p:cNvPr id="35861" name="Rectangle 136"/>
            <p:cNvSpPr>
              <a:spLocks noChangeArrowheads="1"/>
            </p:cNvSpPr>
            <p:nvPr/>
          </p:nvSpPr>
          <p:spPr bwMode="auto">
            <a:xfrm>
              <a:off x="3325" y="2286"/>
              <a:ext cx="70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000" b="1"/>
                <a:t>(3h4h)</a:t>
              </a:r>
            </a:p>
          </p:txBody>
        </p:sp>
        <p:sp>
          <p:nvSpPr>
            <p:cNvPr id="35862" name="Rectangle 135"/>
            <p:cNvSpPr>
              <a:spLocks noChangeArrowheads="1"/>
            </p:cNvSpPr>
            <p:nvPr/>
          </p:nvSpPr>
          <p:spPr bwMode="auto">
            <a:xfrm>
              <a:off x="2579" y="2286"/>
              <a:ext cx="7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000" b="1"/>
                <a:t>6H</a:t>
              </a:r>
            </a:p>
          </p:txBody>
        </p:sp>
        <p:sp>
          <p:nvSpPr>
            <p:cNvPr id="35863" name="Rectangle 134"/>
            <p:cNvSpPr>
              <a:spLocks noChangeArrowheads="1"/>
            </p:cNvSpPr>
            <p:nvPr/>
          </p:nvSpPr>
          <p:spPr bwMode="auto">
            <a:xfrm>
              <a:off x="1824" y="2286"/>
              <a:ext cx="75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000" b="1"/>
                <a:t>5H</a:t>
              </a:r>
            </a:p>
          </p:txBody>
        </p:sp>
        <p:sp>
          <p:nvSpPr>
            <p:cNvPr id="35864" name="Rectangle 133"/>
            <p:cNvSpPr>
              <a:spLocks noChangeArrowheads="1"/>
            </p:cNvSpPr>
            <p:nvPr/>
          </p:nvSpPr>
          <p:spPr bwMode="auto">
            <a:xfrm>
              <a:off x="1084" y="2286"/>
              <a:ext cx="7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000" b="1"/>
                <a:t>4H</a:t>
              </a:r>
            </a:p>
          </p:txBody>
        </p:sp>
        <p:sp>
          <p:nvSpPr>
            <p:cNvPr id="35865" name="Rectangle 132"/>
            <p:cNvSpPr>
              <a:spLocks noChangeArrowheads="1"/>
            </p:cNvSpPr>
            <p:nvPr/>
          </p:nvSpPr>
          <p:spPr bwMode="auto">
            <a:xfrm>
              <a:off x="336" y="2286"/>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en-US" sz="2800" b="1">
                  <a:solidFill>
                    <a:srgbClr val="000000"/>
                  </a:solidFill>
                </a:rPr>
                <a:t>精密</a:t>
              </a:r>
              <a:endParaRPr lang="zh-CN" altLang="en-US" sz="2800" b="1"/>
            </a:p>
          </p:txBody>
        </p:sp>
        <p:sp>
          <p:nvSpPr>
            <p:cNvPr id="35866" name="Rectangle 131"/>
            <p:cNvSpPr>
              <a:spLocks noChangeArrowheads="1"/>
            </p:cNvSpPr>
            <p:nvPr/>
          </p:nvSpPr>
          <p:spPr bwMode="auto">
            <a:xfrm>
              <a:off x="4820" y="1950"/>
              <a:ext cx="7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t>L</a:t>
              </a:r>
            </a:p>
          </p:txBody>
        </p:sp>
        <p:sp>
          <p:nvSpPr>
            <p:cNvPr id="35867" name="Rectangle 130"/>
            <p:cNvSpPr>
              <a:spLocks noChangeArrowheads="1"/>
            </p:cNvSpPr>
            <p:nvPr/>
          </p:nvSpPr>
          <p:spPr bwMode="auto">
            <a:xfrm>
              <a:off x="4032" y="1950"/>
              <a:ext cx="7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t>N</a:t>
              </a:r>
            </a:p>
          </p:txBody>
        </p:sp>
        <p:sp>
          <p:nvSpPr>
            <p:cNvPr id="35868" name="Rectangle 129"/>
            <p:cNvSpPr>
              <a:spLocks noChangeArrowheads="1"/>
            </p:cNvSpPr>
            <p:nvPr/>
          </p:nvSpPr>
          <p:spPr bwMode="auto">
            <a:xfrm>
              <a:off x="3325" y="1950"/>
              <a:ext cx="7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t>S</a:t>
              </a:r>
            </a:p>
          </p:txBody>
        </p:sp>
        <p:sp>
          <p:nvSpPr>
            <p:cNvPr id="35869" name="Rectangle 128"/>
            <p:cNvSpPr>
              <a:spLocks noChangeArrowheads="1"/>
            </p:cNvSpPr>
            <p:nvPr/>
          </p:nvSpPr>
          <p:spPr bwMode="auto">
            <a:xfrm>
              <a:off x="2579" y="1950"/>
              <a:ext cx="74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t>L</a:t>
              </a:r>
            </a:p>
          </p:txBody>
        </p:sp>
        <p:sp>
          <p:nvSpPr>
            <p:cNvPr id="35870" name="Rectangle 127"/>
            <p:cNvSpPr>
              <a:spLocks noChangeArrowheads="1"/>
            </p:cNvSpPr>
            <p:nvPr/>
          </p:nvSpPr>
          <p:spPr bwMode="auto">
            <a:xfrm>
              <a:off x="1824" y="1950"/>
              <a:ext cx="7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t>N</a:t>
              </a:r>
            </a:p>
          </p:txBody>
        </p:sp>
        <p:sp>
          <p:nvSpPr>
            <p:cNvPr id="35871" name="Rectangle 126"/>
            <p:cNvSpPr>
              <a:spLocks noChangeArrowheads="1"/>
            </p:cNvSpPr>
            <p:nvPr/>
          </p:nvSpPr>
          <p:spPr bwMode="auto">
            <a:xfrm>
              <a:off x="1084" y="1950"/>
              <a:ext cx="7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t>S</a:t>
              </a:r>
            </a:p>
          </p:txBody>
        </p:sp>
        <p:sp>
          <p:nvSpPr>
            <p:cNvPr id="35872" name="Rectangle 122"/>
            <p:cNvSpPr>
              <a:spLocks noChangeArrowheads="1"/>
            </p:cNvSpPr>
            <p:nvPr/>
          </p:nvSpPr>
          <p:spPr bwMode="auto">
            <a:xfrm>
              <a:off x="3325" y="1614"/>
              <a:ext cx="224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en-US" sz="2800" b="1">
                  <a:solidFill>
                    <a:srgbClr val="000000"/>
                  </a:solidFill>
                </a:rPr>
                <a:t>外螺纹公差带</a:t>
              </a:r>
              <a:r>
                <a:rPr lang="zh-CN" altLang="en-US" sz="2800">
                  <a:solidFill>
                    <a:schemeClr val="bg1"/>
                  </a:solidFill>
                </a:rPr>
                <a:t> </a:t>
              </a:r>
            </a:p>
          </p:txBody>
        </p:sp>
        <p:sp>
          <p:nvSpPr>
            <p:cNvPr id="35873" name="Rectangle 119"/>
            <p:cNvSpPr>
              <a:spLocks noChangeArrowheads="1"/>
            </p:cNvSpPr>
            <p:nvPr/>
          </p:nvSpPr>
          <p:spPr bwMode="auto">
            <a:xfrm>
              <a:off x="1084" y="1614"/>
              <a:ext cx="224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en-US" sz="2400" b="1">
                  <a:solidFill>
                    <a:srgbClr val="000000"/>
                  </a:solidFill>
                </a:rPr>
                <a:t>内螺纹公差带</a:t>
              </a:r>
              <a:r>
                <a:rPr lang="zh-CN" altLang="en-US" sz="2400" b="1"/>
                <a:t> </a:t>
              </a:r>
            </a:p>
          </p:txBody>
        </p:sp>
        <p:sp>
          <p:nvSpPr>
            <p:cNvPr id="35874" name="Rectangle 118"/>
            <p:cNvSpPr>
              <a:spLocks noChangeArrowheads="1"/>
            </p:cNvSpPr>
            <p:nvPr/>
          </p:nvSpPr>
          <p:spPr bwMode="auto">
            <a:xfrm>
              <a:off x="336" y="1614"/>
              <a:ext cx="7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en-US" sz="2400" b="1">
                  <a:solidFill>
                    <a:srgbClr val="000000"/>
                  </a:solidFill>
                  <a:latin typeface="楷体_GB2312" pitchFamily="49" charset="-122"/>
                  <a:ea typeface="楷体_GB2312" pitchFamily="49" charset="-122"/>
                </a:rPr>
                <a:t>公差</a:t>
              </a:r>
            </a:p>
            <a:p>
              <a:pPr algn="ctr" eaLnBrk="1" hangingPunct="1">
                <a:spcBef>
                  <a:spcPct val="20000"/>
                </a:spcBef>
              </a:pPr>
              <a:r>
                <a:rPr lang="zh-CN" altLang="en-US" sz="2400" b="1">
                  <a:solidFill>
                    <a:srgbClr val="000000"/>
                  </a:solidFill>
                  <a:latin typeface="楷体_GB2312" pitchFamily="49" charset="-122"/>
                  <a:ea typeface="楷体_GB2312" pitchFamily="49" charset="-122"/>
                </a:rPr>
                <a:t> 精度</a:t>
              </a:r>
              <a:r>
                <a:rPr lang="zh-CN" altLang="en-US" sz="2000">
                  <a:solidFill>
                    <a:srgbClr val="000000"/>
                  </a:solidFill>
                </a:rPr>
                <a:t>　</a:t>
              </a:r>
              <a:r>
                <a:rPr lang="zh-CN" altLang="en-US" sz="2800"/>
                <a:t> </a:t>
              </a:r>
            </a:p>
          </p:txBody>
        </p:sp>
        <p:sp>
          <p:nvSpPr>
            <p:cNvPr id="35875" name="Line 153"/>
            <p:cNvSpPr>
              <a:spLocks noChangeShapeType="1"/>
            </p:cNvSpPr>
            <p:nvPr/>
          </p:nvSpPr>
          <p:spPr bwMode="auto">
            <a:xfrm>
              <a:off x="336" y="1614"/>
              <a:ext cx="52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6" name="Line 155"/>
            <p:cNvSpPr>
              <a:spLocks noChangeShapeType="1"/>
            </p:cNvSpPr>
            <p:nvPr/>
          </p:nvSpPr>
          <p:spPr bwMode="auto">
            <a:xfrm>
              <a:off x="336" y="2286"/>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7" name="Line 156"/>
            <p:cNvSpPr>
              <a:spLocks noChangeShapeType="1"/>
            </p:cNvSpPr>
            <p:nvPr/>
          </p:nvSpPr>
          <p:spPr bwMode="auto">
            <a:xfrm>
              <a:off x="336" y="2670"/>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8" name="Line 157"/>
            <p:cNvSpPr>
              <a:spLocks noChangeShapeType="1"/>
            </p:cNvSpPr>
            <p:nvPr/>
          </p:nvSpPr>
          <p:spPr bwMode="auto">
            <a:xfrm>
              <a:off x="336" y="3642"/>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9" name="Line 158"/>
            <p:cNvSpPr>
              <a:spLocks noChangeShapeType="1"/>
            </p:cNvSpPr>
            <p:nvPr/>
          </p:nvSpPr>
          <p:spPr bwMode="auto">
            <a:xfrm>
              <a:off x="336" y="4154"/>
              <a:ext cx="52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0" name="Line 159"/>
            <p:cNvSpPr>
              <a:spLocks noChangeShapeType="1"/>
            </p:cNvSpPr>
            <p:nvPr/>
          </p:nvSpPr>
          <p:spPr bwMode="auto">
            <a:xfrm>
              <a:off x="336" y="1614"/>
              <a:ext cx="0" cy="25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1" name="Line 160"/>
            <p:cNvSpPr>
              <a:spLocks noChangeShapeType="1"/>
            </p:cNvSpPr>
            <p:nvPr/>
          </p:nvSpPr>
          <p:spPr bwMode="auto">
            <a:xfrm>
              <a:off x="1084" y="1614"/>
              <a:ext cx="0" cy="25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2" name="Line 163"/>
            <p:cNvSpPr>
              <a:spLocks noChangeShapeType="1"/>
            </p:cNvSpPr>
            <p:nvPr/>
          </p:nvSpPr>
          <p:spPr bwMode="auto">
            <a:xfrm>
              <a:off x="3325" y="1614"/>
              <a:ext cx="0" cy="25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3" name="Line 166"/>
            <p:cNvSpPr>
              <a:spLocks noChangeShapeType="1"/>
            </p:cNvSpPr>
            <p:nvPr/>
          </p:nvSpPr>
          <p:spPr bwMode="auto">
            <a:xfrm>
              <a:off x="5568" y="1614"/>
              <a:ext cx="0" cy="254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4" name="Line 174"/>
            <p:cNvSpPr>
              <a:spLocks noChangeShapeType="1"/>
            </p:cNvSpPr>
            <p:nvPr/>
          </p:nvSpPr>
          <p:spPr bwMode="auto">
            <a:xfrm>
              <a:off x="1084" y="1950"/>
              <a:ext cx="44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5" name="Line 177"/>
            <p:cNvSpPr>
              <a:spLocks noChangeShapeType="1"/>
            </p:cNvSpPr>
            <p:nvPr/>
          </p:nvSpPr>
          <p:spPr bwMode="auto">
            <a:xfrm>
              <a:off x="1824" y="1950"/>
              <a:ext cx="0" cy="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6" name="Line 178"/>
            <p:cNvSpPr>
              <a:spLocks noChangeShapeType="1"/>
            </p:cNvSpPr>
            <p:nvPr/>
          </p:nvSpPr>
          <p:spPr bwMode="auto">
            <a:xfrm>
              <a:off x="2579" y="1950"/>
              <a:ext cx="0" cy="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7" name="Line 180"/>
            <p:cNvSpPr>
              <a:spLocks noChangeShapeType="1"/>
            </p:cNvSpPr>
            <p:nvPr/>
          </p:nvSpPr>
          <p:spPr bwMode="auto">
            <a:xfrm>
              <a:off x="4032" y="1950"/>
              <a:ext cx="0" cy="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8" name="Line 181"/>
            <p:cNvSpPr>
              <a:spLocks noChangeShapeType="1"/>
            </p:cNvSpPr>
            <p:nvPr/>
          </p:nvSpPr>
          <p:spPr bwMode="auto">
            <a:xfrm>
              <a:off x="4820" y="1950"/>
              <a:ext cx="0" cy="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9" name="Text Box 230"/>
            <p:cNvSpPr txBox="1">
              <a:spLocks noChangeArrowheads="1"/>
            </p:cNvSpPr>
            <p:nvPr/>
          </p:nvSpPr>
          <p:spPr bwMode="auto">
            <a:xfrm>
              <a:off x="2016" y="2880"/>
              <a:ext cx="4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a:solidFill>
                    <a:srgbClr val="FF0000"/>
                  </a:solidFill>
                </a:rPr>
                <a:t>6H</a:t>
              </a:r>
            </a:p>
          </p:txBody>
        </p:sp>
        <p:sp>
          <p:nvSpPr>
            <p:cNvPr id="35890" name="Text Box 251"/>
            <p:cNvSpPr txBox="1">
              <a:spLocks noChangeArrowheads="1"/>
            </p:cNvSpPr>
            <p:nvPr/>
          </p:nvSpPr>
          <p:spPr bwMode="auto">
            <a:xfrm>
              <a:off x="4320" y="3216"/>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a:p>
          </p:txBody>
        </p:sp>
        <p:sp>
          <p:nvSpPr>
            <p:cNvPr id="35891" name="Text Box 252"/>
            <p:cNvSpPr txBox="1">
              <a:spLocks noChangeArrowheads="1"/>
            </p:cNvSpPr>
            <p:nvPr/>
          </p:nvSpPr>
          <p:spPr bwMode="auto">
            <a:xfrm>
              <a:off x="4240" y="3045"/>
              <a:ext cx="384" cy="2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a:solidFill>
                    <a:srgbClr val="FF0000"/>
                  </a:solidFill>
                </a:rPr>
                <a:t>6g</a:t>
              </a:r>
            </a:p>
          </p:txBody>
        </p:sp>
      </p:grpSp>
      <p:sp>
        <p:nvSpPr>
          <p:cNvPr id="53" name="Text Box 5">
            <a:extLst>
              <a:ext uri="{FF2B5EF4-FFF2-40B4-BE49-F238E27FC236}">
                <a16:creationId xmlns:a16="http://schemas.microsoft.com/office/drawing/2014/main" id="{59E5DAFB-4A75-430C-8CFA-889ED5039770}"/>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3655154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6"/>
          <p:cNvSpPr>
            <a:spLocks noChangeArrowheads="1"/>
          </p:cNvSpPr>
          <p:nvPr/>
        </p:nvSpPr>
        <p:spPr bwMode="auto">
          <a:xfrm>
            <a:off x="165101" y="1024623"/>
            <a:ext cx="3124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50000"/>
              </a:spcBef>
              <a:spcAft>
                <a:spcPct val="0"/>
              </a:spcAft>
            </a:pPr>
            <a:r>
              <a:rPr kumimoji="1" lang="zh-CN" altLang="en-US" sz="3600" b="1" dirty="0">
                <a:solidFill>
                  <a:srgbClr val="FF0000"/>
                </a:solidFill>
                <a:latin typeface="Times New Roman" panose="02020603050405020304" pitchFamily="18" charset="0"/>
                <a:ea typeface="楷体_GB2312" pitchFamily="49" charset="-122"/>
              </a:rPr>
              <a:t>四、螺纹标记</a:t>
            </a:r>
          </a:p>
        </p:txBody>
      </p:sp>
      <p:sp>
        <p:nvSpPr>
          <p:cNvPr id="30789" name="Text Box 69"/>
          <p:cNvSpPr txBox="1">
            <a:spLocks noChangeArrowheads="1"/>
          </p:cNvSpPr>
          <p:nvPr/>
        </p:nvSpPr>
        <p:spPr bwMode="auto">
          <a:xfrm>
            <a:off x="5090271" y="4951260"/>
            <a:ext cx="8610600" cy="190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b="1" dirty="0">
                <a:solidFill>
                  <a:srgbClr val="FF0000"/>
                </a:solidFill>
                <a:ea typeface="黑体" panose="02010609060101010101" pitchFamily="49" charset="-122"/>
              </a:rPr>
              <a:t>简化标记</a:t>
            </a:r>
            <a:r>
              <a:rPr lang="zh-CN" altLang="en-US" sz="2800" b="1" dirty="0">
                <a:solidFill>
                  <a:srgbClr val="000000"/>
                </a:solidFill>
                <a:ea typeface="黑体" panose="02010609060101010101" pitchFamily="49" charset="-122"/>
              </a:rPr>
              <a:t>：</a:t>
            </a:r>
            <a:r>
              <a:rPr lang="en-US" altLang="zh-CN" sz="2800" b="1" dirty="0">
                <a:solidFill>
                  <a:schemeClr val="accent2"/>
                </a:solidFill>
                <a:latin typeface="楷体_GB2312" pitchFamily="49" charset="-122"/>
                <a:ea typeface="楷体_GB2312" pitchFamily="49" charset="-122"/>
              </a:rPr>
              <a:t>1. </a:t>
            </a:r>
            <a:r>
              <a:rPr lang="zh-CN" altLang="en-US" sz="2800" b="1" dirty="0">
                <a:solidFill>
                  <a:schemeClr val="accent2"/>
                </a:solidFill>
                <a:latin typeface="楷体_GB2312" pitchFamily="49" charset="-122"/>
                <a:ea typeface="楷体_GB2312" pitchFamily="49" charset="-122"/>
              </a:rPr>
              <a:t>粗牙螺纹的螺距可省略不标注，         </a:t>
            </a:r>
          </a:p>
          <a:p>
            <a:pPr algn="just" eaLnBrk="1" hangingPunct="1">
              <a:lnSpc>
                <a:spcPct val="55000"/>
              </a:lnSpc>
              <a:spcBef>
                <a:spcPct val="50000"/>
              </a:spcBef>
            </a:pPr>
            <a:r>
              <a:rPr lang="zh-CN" altLang="en-US" sz="2800" b="1" dirty="0">
                <a:solidFill>
                  <a:schemeClr val="accent2"/>
                </a:solidFill>
                <a:latin typeface="楷体_GB2312" pitchFamily="49" charset="-122"/>
                <a:ea typeface="楷体_GB2312" pitchFamily="49" charset="-122"/>
              </a:rPr>
              <a:t>                 </a:t>
            </a:r>
            <a:r>
              <a:rPr lang="en-US" altLang="zh-CN" sz="2800" b="1" dirty="0">
                <a:solidFill>
                  <a:schemeClr val="accent2"/>
                </a:solidFill>
                <a:latin typeface="楷体_GB2312" pitchFamily="49" charset="-122"/>
                <a:ea typeface="楷体_GB2312" pitchFamily="49" charset="-122"/>
              </a:rPr>
              <a:t>2. </a:t>
            </a:r>
            <a:r>
              <a:rPr lang="zh-CN" altLang="en-US" sz="2800" b="1" dirty="0">
                <a:solidFill>
                  <a:schemeClr val="accent2"/>
                </a:solidFill>
                <a:latin typeface="楷体_GB2312" pitchFamily="49" charset="-122"/>
                <a:ea typeface="楷体_GB2312" pitchFamily="49" charset="-122"/>
              </a:rPr>
              <a:t>公差带６</a:t>
            </a:r>
            <a:r>
              <a:rPr lang="en-US" altLang="zh-CN" sz="2800" b="1" dirty="0">
                <a:solidFill>
                  <a:schemeClr val="accent2"/>
                </a:solidFill>
                <a:latin typeface="楷体_GB2312" pitchFamily="49" charset="-122"/>
                <a:ea typeface="楷体_GB2312" pitchFamily="49" charset="-122"/>
              </a:rPr>
              <a:t>H</a:t>
            </a:r>
            <a:r>
              <a:rPr lang="zh-CN" altLang="en-US" sz="2800" b="1" dirty="0">
                <a:solidFill>
                  <a:schemeClr val="accent2"/>
                </a:solidFill>
                <a:latin typeface="楷体_GB2312" pitchFamily="49" charset="-122"/>
                <a:ea typeface="楷体_GB2312" pitchFamily="49" charset="-122"/>
              </a:rPr>
              <a:t>和６</a:t>
            </a:r>
            <a:r>
              <a:rPr lang="en-US" altLang="zh-CN" sz="2800" b="1" dirty="0">
                <a:solidFill>
                  <a:schemeClr val="accent2"/>
                </a:solidFill>
                <a:latin typeface="楷体_GB2312" pitchFamily="49" charset="-122"/>
                <a:ea typeface="楷体_GB2312" pitchFamily="49" charset="-122"/>
              </a:rPr>
              <a:t>g</a:t>
            </a:r>
            <a:r>
              <a:rPr lang="zh-CN" altLang="en-US" sz="2800" b="1" dirty="0">
                <a:solidFill>
                  <a:schemeClr val="accent2"/>
                </a:solidFill>
                <a:latin typeface="楷体_GB2312" pitchFamily="49" charset="-122"/>
                <a:ea typeface="楷体_GB2312" pitchFamily="49" charset="-122"/>
              </a:rPr>
              <a:t>不标注， </a:t>
            </a:r>
          </a:p>
          <a:p>
            <a:pPr algn="just" eaLnBrk="1" hangingPunct="1">
              <a:lnSpc>
                <a:spcPct val="55000"/>
              </a:lnSpc>
              <a:spcBef>
                <a:spcPct val="50000"/>
              </a:spcBef>
            </a:pPr>
            <a:r>
              <a:rPr lang="zh-CN" altLang="en-US" sz="2800" b="1" dirty="0">
                <a:solidFill>
                  <a:schemeClr val="accent2"/>
                </a:solidFill>
                <a:latin typeface="楷体_GB2312" pitchFamily="49" charset="-122"/>
                <a:ea typeface="楷体_GB2312" pitchFamily="49" charset="-122"/>
              </a:rPr>
              <a:t>                 </a:t>
            </a:r>
            <a:r>
              <a:rPr lang="en-US" altLang="zh-CN" sz="2800" b="1" dirty="0">
                <a:solidFill>
                  <a:schemeClr val="accent2"/>
                </a:solidFill>
                <a:latin typeface="楷体_GB2312" pitchFamily="49" charset="-122"/>
                <a:ea typeface="楷体_GB2312" pitchFamily="49" charset="-122"/>
              </a:rPr>
              <a:t>3. </a:t>
            </a:r>
            <a:r>
              <a:rPr lang="zh-CN" altLang="en-US" sz="2800" b="1" dirty="0">
                <a:solidFill>
                  <a:schemeClr val="accent2"/>
                </a:solidFill>
                <a:latin typeface="楷体_GB2312" pitchFamily="49" charset="-122"/>
                <a:ea typeface="楷体_GB2312" pitchFamily="49" charset="-122"/>
              </a:rPr>
              <a:t>中等旋合长度组代号</a:t>
            </a:r>
            <a:r>
              <a:rPr lang="en-US" altLang="zh-CN" sz="2800" b="1" dirty="0">
                <a:solidFill>
                  <a:schemeClr val="accent2"/>
                </a:solidFill>
                <a:latin typeface="楷体_GB2312" pitchFamily="49" charset="-122"/>
                <a:ea typeface="楷体_GB2312" pitchFamily="49" charset="-122"/>
              </a:rPr>
              <a:t>N</a:t>
            </a:r>
            <a:r>
              <a:rPr lang="zh-CN" altLang="en-US" sz="2800" b="1" dirty="0">
                <a:solidFill>
                  <a:schemeClr val="accent2"/>
                </a:solidFill>
                <a:latin typeface="楷体_GB2312" pitchFamily="49" charset="-122"/>
                <a:ea typeface="楷体_GB2312" pitchFamily="49" charset="-122"/>
              </a:rPr>
              <a:t>不标注；</a:t>
            </a:r>
          </a:p>
          <a:p>
            <a:pPr algn="just" eaLnBrk="1" hangingPunct="1">
              <a:lnSpc>
                <a:spcPct val="55000"/>
              </a:lnSpc>
              <a:spcBef>
                <a:spcPct val="50000"/>
              </a:spcBef>
            </a:pPr>
            <a:r>
              <a:rPr lang="zh-CN" altLang="en-US" sz="2800" b="1" dirty="0">
                <a:solidFill>
                  <a:schemeClr val="accent2"/>
                </a:solidFill>
                <a:latin typeface="楷体_GB2312" pitchFamily="49" charset="-122"/>
                <a:ea typeface="楷体_GB2312" pitchFamily="49" charset="-122"/>
              </a:rPr>
              <a:t>                 </a:t>
            </a:r>
            <a:r>
              <a:rPr lang="en-US" altLang="zh-CN" sz="2800" b="1" dirty="0">
                <a:solidFill>
                  <a:schemeClr val="accent2"/>
                </a:solidFill>
                <a:latin typeface="楷体_GB2312" pitchFamily="49" charset="-122"/>
                <a:ea typeface="楷体_GB2312" pitchFamily="49" charset="-122"/>
              </a:rPr>
              <a:t>4. </a:t>
            </a:r>
            <a:r>
              <a:rPr lang="zh-CN" altLang="en-US" sz="2800" b="1" dirty="0">
                <a:solidFill>
                  <a:schemeClr val="accent2"/>
                </a:solidFill>
                <a:latin typeface="楷体_GB2312" pitchFamily="49" charset="-122"/>
                <a:ea typeface="楷体_GB2312" pitchFamily="49" charset="-122"/>
              </a:rPr>
              <a:t>右旋螺纹不标注旋向代号。</a:t>
            </a:r>
          </a:p>
        </p:txBody>
      </p:sp>
      <p:grpSp>
        <p:nvGrpSpPr>
          <p:cNvPr id="36869" name="Group 74"/>
          <p:cNvGrpSpPr>
            <a:grpSpLocks/>
          </p:cNvGrpSpPr>
          <p:nvPr/>
        </p:nvGrpSpPr>
        <p:grpSpPr bwMode="auto">
          <a:xfrm>
            <a:off x="987536" y="1906740"/>
            <a:ext cx="10352726" cy="2777515"/>
            <a:chOff x="521" y="1344"/>
            <a:chExt cx="6181" cy="1596"/>
          </a:xfrm>
        </p:grpSpPr>
        <p:sp>
          <p:nvSpPr>
            <p:cNvPr id="36870" name="Text Box 46"/>
            <p:cNvSpPr txBox="1">
              <a:spLocks noChangeArrowheads="1"/>
            </p:cNvSpPr>
            <p:nvPr/>
          </p:nvSpPr>
          <p:spPr bwMode="auto">
            <a:xfrm>
              <a:off x="521" y="1344"/>
              <a:ext cx="27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FF0000"/>
                  </a:solidFill>
                </a:rPr>
                <a:t>M 12×1 </a:t>
              </a:r>
              <a:r>
                <a:rPr lang="zh-CN" altLang="en-US" sz="2800" b="1" dirty="0">
                  <a:solidFill>
                    <a:srgbClr val="FF0000"/>
                  </a:solidFill>
                </a:rPr>
                <a:t>－</a:t>
              </a:r>
              <a:r>
                <a:rPr lang="en-US" altLang="zh-CN" sz="2800" b="1" dirty="0">
                  <a:solidFill>
                    <a:srgbClr val="FF0000"/>
                  </a:solidFill>
                </a:rPr>
                <a:t>5h 6h </a:t>
              </a:r>
              <a:r>
                <a:rPr lang="zh-CN" altLang="en-US" sz="2800" b="1" dirty="0">
                  <a:solidFill>
                    <a:srgbClr val="FF0000"/>
                  </a:solidFill>
                </a:rPr>
                <a:t>－</a:t>
              </a:r>
              <a:r>
                <a:rPr lang="en-US" altLang="zh-CN" sz="2800" b="1" dirty="0">
                  <a:solidFill>
                    <a:srgbClr val="FF0000"/>
                  </a:solidFill>
                </a:rPr>
                <a:t>L</a:t>
              </a:r>
              <a:r>
                <a:rPr lang="zh-CN" altLang="en-US" sz="2800" b="1" dirty="0">
                  <a:solidFill>
                    <a:srgbClr val="FF0000"/>
                  </a:solidFill>
                </a:rPr>
                <a:t>－</a:t>
              </a:r>
              <a:r>
                <a:rPr lang="en-US" altLang="zh-CN" sz="2800" b="1" dirty="0">
                  <a:solidFill>
                    <a:srgbClr val="FF0000"/>
                  </a:solidFill>
                </a:rPr>
                <a:t>LH</a:t>
              </a:r>
              <a:r>
                <a:rPr lang="en-US" altLang="zh-CN" sz="2800" dirty="0">
                  <a:solidFill>
                    <a:srgbClr val="FF0000"/>
                  </a:solidFill>
                </a:rPr>
                <a:t> </a:t>
              </a:r>
            </a:p>
          </p:txBody>
        </p:sp>
        <p:sp>
          <p:nvSpPr>
            <p:cNvPr id="36871" name="Line 48"/>
            <p:cNvSpPr>
              <a:spLocks noChangeShapeType="1"/>
            </p:cNvSpPr>
            <p:nvPr/>
          </p:nvSpPr>
          <p:spPr bwMode="auto">
            <a:xfrm>
              <a:off x="2563" y="2151"/>
              <a:ext cx="20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2" name="Line 49"/>
            <p:cNvSpPr>
              <a:spLocks noChangeShapeType="1"/>
            </p:cNvSpPr>
            <p:nvPr/>
          </p:nvSpPr>
          <p:spPr bwMode="auto">
            <a:xfrm>
              <a:off x="3017" y="1843"/>
              <a:ext cx="2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3" name="Line 50"/>
            <p:cNvSpPr>
              <a:spLocks noChangeShapeType="1"/>
            </p:cNvSpPr>
            <p:nvPr/>
          </p:nvSpPr>
          <p:spPr bwMode="auto">
            <a:xfrm>
              <a:off x="1973" y="2492"/>
              <a:ext cx="22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Line 51"/>
            <p:cNvSpPr>
              <a:spLocks noChangeShapeType="1"/>
            </p:cNvSpPr>
            <p:nvPr/>
          </p:nvSpPr>
          <p:spPr bwMode="auto">
            <a:xfrm flipV="1">
              <a:off x="1973" y="1661"/>
              <a:ext cx="0" cy="8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52"/>
            <p:cNvSpPr>
              <a:spLocks noChangeShapeType="1"/>
            </p:cNvSpPr>
            <p:nvPr/>
          </p:nvSpPr>
          <p:spPr bwMode="auto">
            <a:xfrm flipV="1">
              <a:off x="2556" y="1662"/>
              <a:ext cx="7" cy="4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53"/>
            <p:cNvSpPr>
              <a:spLocks noChangeShapeType="1"/>
            </p:cNvSpPr>
            <p:nvPr/>
          </p:nvSpPr>
          <p:spPr bwMode="auto">
            <a:xfrm flipV="1">
              <a:off x="3017" y="1662"/>
              <a:ext cx="0" cy="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Line 54"/>
            <p:cNvSpPr>
              <a:spLocks noChangeShapeType="1"/>
            </p:cNvSpPr>
            <p:nvPr/>
          </p:nvSpPr>
          <p:spPr bwMode="auto">
            <a:xfrm>
              <a:off x="2881" y="1662"/>
              <a:ext cx="2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8" name="Line 55"/>
            <p:cNvSpPr>
              <a:spLocks noChangeShapeType="1"/>
            </p:cNvSpPr>
            <p:nvPr/>
          </p:nvSpPr>
          <p:spPr bwMode="auto">
            <a:xfrm>
              <a:off x="2473" y="1662"/>
              <a:ext cx="1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9" name="Line 57"/>
            <p:cNvSpPr>
              <a:spLocks noChangeShapeType="1"/>
            </p:cNvSpPr>
            <p:nvPr/>
          </p:nvSpPr>
          <p:spPr bwMode="auto">
            <a:xfrm>
              <a:off x="930" y="1662"/>
              <a:ext cx="45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0" name="Line 58"/>
            <p:cNvSpPr>
              <a:spLocks noChangeShapeType="1"/>
            </p:cNvSpPr>
            <p:nvPr/>
          </p:nvSpPr>
          <p:spPr bwMode="auto">
            <a:xfrm>
              <a:off x="1157" y="1662"/>
              <a:ext cx="13" cy="11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Line 59"/>
            <p:cNvSpPr>
              <a:spLocks noChangeShapeType="1"/>
            </p:cNvSpPr>
            <p:nvPr/>
          </p:nvSpPr>
          <p:spPr bwMode="auto">
            <a:xfrm>
              <a:off x="1198" y="2784"/>
              <a:ext cx="186"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Line 60"/>
            <p:cNvSpPr>
              <a:spLocks noChangeShapeType="1"/>
            </p:cNvSpPr>
            <p:nvPr/>
          </p:nvSpPr>
          <p:spPr bwMode="auto">
            <a:xfrm>
              <a:off x="613" y="1662"/>
              <a:ext cx="1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61"/>
            <p:cNvSpPr>
              <a:spLocks noChangeShapeType="1"/>
            </p:cNvSpPr>
            <p:nvPr/>
          </p:nvSpPr>
          <p:spPr bwMode="auto">
            <a:xfrm>
              <a:off x="703" y="1661"/>
              <a:ext cx="0" cy="19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Text Box 62"/>
            <p:cNvSpPr txBox="1">
              <a:spLocks noChangeArrowheads="1"/>
            </p:cNvSpPr>
            <p:nvPr/>
          </p:nvSpPr>
          <p:spPr bwMode="auto">
            <a:xfrm>
              <a:off x="567" y="1888"/>
              <a:ext cx="240"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0" bIns="0"/>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zh-CN" altLang="en-US" sz="2400" b="1" dirty="0">
                  <a:ea typeface="楷体_GB2312" pitchFamily="49" charset="-122"/>
                </a:rPr>
                <a:t>螺纹特征代号</a:t>
              </a:r>
            </a:p>
          </p:txBody>
        </p:sp>
        <p:sp>
          <p:nvSpPr>
            <p:cNvPr id="36885" name="Text Box 63"/>
            <p:cNvSpPr txBox="1">
              <a:spLocks noChangeArrowheads="1"/>
            </p:cNvSpPr>
            <p:nvPr/>
          </p:nvSpPr>
          <p:spPr bwMode="auto">
            <a:xfrm>
              <a:off x="3275" y="1697"/>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rgbClr val="000000"/>
                  </a:solidFill>
                  <a:ea typeface="楷体_GB2312" pitchFamily="49" charset="-122"/>
                </a:rPr>
                <a:t>旋向代号（左旋）</a:t>
              </a:r>
              <a:r>
                <a:rPr lang="zh-CN" altLang="en-US" sz="2400" b="1" dirty="0"/>
                <a:t> </a:t>
              </a:r>
            </a:p>
          </p:txBody>
        </p:sp>
        <p:sp>
          <p:nvSpPr>
            <p:cNvPr id="36886" name="Text Box 64"/>
            <p:cNvSpPr txBox="1">
              <a:spLocks noChangeArrowheads="1"/>
            </p:cNvSpPr>
            <p:nvPr/>
          </p:nvSpPr>
          <p:spPr bwMode="auto">
            <a:xfrm>
              <a:off x="2783" y="2015"/>
              <a:ext cx="2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rgbClr val="000000"/>
                  </a:solidFill>
                  <a:latin typeface="楷体_GB2312" pitchFamily="49" charset="-122"/>
                  <a:ea typeface="楷体_GB2312" pitchFamily="49" charset="-122"/>
                </a:rPr>
                <a:t>旋合长度为</a:t>
              </a:r>
              <a:r>
                <a:rPr lang="en-US" altLang="zh-CN" sz="2400" b="1" dirty="0">
                  <a:solidFill>
                    <a:srgbClr val="000000"/>
                  </a:solidFill>
                  <a:latin typeface="楷体_GB2312" pitchFamily="49" charset="-122"/>
                  <a:ea typeface="楷体_GB2312" pitchFamily="49" charset="-122"/>
                </a:rPr>
                <a:t>L</a:t>
              </a:r>
              <a:r>
                <a:rPr lang="zh-CN" altLang="en-US" sz="2400" b="1" dirty="0">
                  <a:solidFill>
                    <a:srgbClr val="000000"/>
                  </a:solidFill>
                  <a:latin typeface="楷体_GB2312" pitchFamily="49" charset="-122"/>
                  <a:ea typeface="楷体_GB2312" pitchFamily="49" charset="-122"/>
                </a:rPr>
                <a:t>组（数值不标注</a:t>
              </a:r>
              <a:r>
                <a:rPr lang="zh-CN" altLang="en-US" sz="2400" dirty="0">
                  <a:solidFill>
                    <a:srgbClr val="000000"/>
                  </a:solidFill>
                  <a:latin typeface="楷体_GB2312" pitchFamily="49" charset="-122"/>
                  <a:ea typeface="楷体_GB2312" pitchFamily="49" charset="-122"/>
                </a:rPr>
                <a:t>）</a:t>
              </a:r>
              <a:r>
                <a:rPr lang="zh-CN" altLang="en-US" sz="2400" dirty="0"/>
                <a:t> </a:t>
              </a:r>
            </a:p>
          </p:txBody>
        </p:sp>
        <p:sp>
          <p:nvSpPr>
            <p:cNvPr id="36887" name="Text Box 65"/>
            <p:cNvSpPr txBox="1">
              <a:spLocks noChangeArrowheads="1"/>
            </p:cNvSpPr>
            <p:nvPr/>
          </p:nvSpPr>
          <p:spPr bwMode="auto">
            <a:xfrm>
              <a:off x="2166" y="2373"/>
              <a:ext cx="3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rgbClr val="000000"/>
                  </a:solidFill>
                  <a:latin typeface="楷体_GB2312" pitchFamily="49" charset="-122"/>
                  <a:ea typeface="楷体_GB2312" pitchFamily="49" charset="-122"/>
                </a:rPr>
                <a:t>外螺纹公差带（中径</a:t>
              </a:r>
              <a:r>
                <a:rPr lang="en-US" altLang="zh-CN" sz="2400" b="1" dirty="0">
                  <a:solidFill>
                    <a:srgbClr val="000000"/>
                  </a:solidFill>
                  <a:latin typeface="楷体_GB2312" pitchFamily="49" charset="-122"/>
                  <a:ea typeface="楷体_GB2312" pitchFamily="49" charset="-122"/>
                </a:rPr>
                <a:t>5h</a:t>
              </a:r>
              <a:r>
                <a:rPr lang="zh-CN" altLang="en-US" sz="2400" b="1" dirty="0">
                  <a:solidFill>
                    <a:srgbClr val="000000"/>
                  </a:solidFill>
                  <a:latin typeface="楷体_GB2312" pitchFamily="49" charset="-122"/>
                  <a:ea typeface="楷体_GB2312" pitchFamily="49" charset="-122"/>
                </a:rPr>
                <a:t>，顶径</a:t>
              </a:r>
              <a:r>
                <a:rPr lang="en-US" altLang="zh-CN" sz="2400" b="1" dirty="0">
                  <a:solidFill>
                    <a:srgbClr val="000000"/>
                  </a:solidFill>
                  <a:latin typeface="楷体_GB2312" pitchFamily="49" charset="-122"/>
                  <a:ea typeface="楷体_GB2312" pitchFamily="49" charset="-122"/>
                </a:rPr>
                <a:t>6h</a:t>
              </a:r>
              <a:r>
                <a:rPr lang="zh-CN" altLang="en-US" sz="2400" b="1" dirty="0">
                  <a:solidFill>
                    <a:srgbClr val="000000"/>
                  </a:solidFill>
                  <a:latin typeface="楷体_GB2312" pitchFamily="49" charset="-122"/>
                  <a:ea typeface="楷体_GB2312" pitchFamily="49" charset="-122"/>
                </a:rPr>
                <a:t>）</a:t>
              </a:r>
              <a:r>
                <a:rPr lang="zh-CN" altLang="en-US" sz="2000" dirty="0"/>
                <a:t> </a:t>
              </a:r>
            </a:p>
          </p:txBody>
        </p:sp>
        <p:sp>
          <p:nvSpPr>
            <p:cNvPr id="36888" name="Text Box 66"/>
            <p:cNvSpPr txBox="1">
              <a:spLocks noChangeArrowheads="1"/>
            </p:cNvSpPr>
            <p:nvPr/>
          </p:nvSpPr>
          <p:spPr bwMode="auto">
            <a:xfrm>
              <a:off x="1343" y="2675"/>
              <a:ext cx="535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rgbClr val="000000"/>
                  </a:solidFill>
                  <a:latin typeface="楷体_GB2312" pitchFamily="49" charset="-122"/>
                  <a:ea typeface="楷体_GB2312" pitchFamily="49" charset="-122"/>
                </a:rPr>
                <a:t>尺寸代号（公称直径为</a:t>
              </a:r>
              <a:r>
                <a:rPr lang="en-US" altLang="zh-CN" sz="2400" b="1" dirty="0">
                  <a:solidFill>
                    <a:srgbClr val="000000"/>
                  </a:solidFill>
                  <a:latin typeface="楷体_GB2312" pitchFamily="49" charset="-122"/>
                  <a:ea typeface="楷体_GB2312" pitchFamily="49" charset="-122"/>
                </a:rPr>
                <a:t>12mm</a:t>
              </a:r>
              <a:r>
                <a:rPr lang="zh-CN" altLang="en-US" sz="2400" b="1" dirty="0">
                  <a:solidFill>
                    <a:srgbClr val="000000"/>
                  </a:solidFill>
                  <a:latin typeface="楷体_GB2312" pitchFamily="49" charset="-122"/>
                  <a:ea typeface="楷体_GB2312" pitchFamily="49" charset="-122"/>
                </a:rPr>
                <a:t>，单线细牙螺纹，螺距为</a:t>
              </a:r>
              <a:r>
                <a:rPr lang="en-US" altLang="zh-CN" sz="2400" b="1" dirty="0">
                  <a:solidFill>
                    <a:srgbClr val="000000"/>
                  </a:solidFill>
                  <a:latin typeface="楷体_GB2312" pitchFamily="49" charset="-122"/>
                  <a:ea typeface="楷体_GB2312" pitchFamily="49" charset="-122"/>
                </a:rPr>
                <a:t>1mm</a:t>
              </a:r>
              <a:r>
                <a:rPr lang="zh-CN" altLang="en-US" sz="2400" b="1" dirty="0">
                  <a:solidFill>
                    <a:srgbClr val="000000"/>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 </a:t>
              </a:r>
            </a:p>
          </p:txBody>
        </p:sp>
        <p:sp>
          <p:nvSpPr>
            <p:cNvPr id="36889" name="Line 71"/>
            <p:cNvSpPr>
              <a:spLocks noChangeShapeType="1"/>
            </p:cNvSpPr>
            <p:nvPr/>
          </p:nvSpPr>
          <p:spPr bwMode="auto">
            <a:xfrm>
              <a:off x="1747" y="1662"/>
              <a:ext cx="45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 name="Text Box 5">
            <a:extLst>
              <a:ext uri="{FF2B5EF4-FFF2-40B4-BE49-F238E27FC236}">
                <a16:creationId xmlns:a16="http://schemas.microsoft.com/office/drawing/2014/main" id="{AEFB892E-E0D0-497F-8C62-0CDF3E62B7E8}"/>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§3  </a:t>
            </a:r>
            <a:r>
              <a:rPr lang="zh-CN" altLang="en-US" sz="2800" b="1" kern="0" dirty="0">
                <a:solidFill>
                  <a:schemeClr val="tx2"/>
                </a:solidFill>
                <a:latin typeface="+mj-lt"/>
                <a:ea typeface="+mj-ea"/>
                <a:cs typeface="+mj-cs"/>
              </a:rPr>
              <a:t>普通螺纹的公差与配合 </a:t>
            </a:r>
          </a:p>
        </p:txBody>
      </p:sp>
    </p:spTree>
    <p:extLst>
      <p:ext uri="{BB962C8B-B14F-4D97-AF65-F5344CB8AC3E}">
        <p14:creationId xmlns:p14="http://schemas.microsoft.com/office/powerpoint/2010/main" val="1943538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789"/>
                                        </p:tgtEl>
                                        <p:attrNameLst>
                                          <p:attrName>style.visibility</p:attrName>
                                        </p:attrNameLst>
                                      </p:cBhvr>
                                      <p:to>
                                        <p:strVal val="visible"/>
                                      </p:to>
                                    </p:set>
                                    <p:animEffect transition="in" filter="wipe(up)">
                                      <p:cBhvr>
                                        <p:cTn id="7" dur="500"/>
                                        <p:tgtEl>
                                          <p:spTgt spid="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ctrTitle"/>
          </p:nvPr>
        </p:nvSpPr>
        <p:spPr>
          <a:xfrm>
            <a:off x="2192216" y="2230250"/>
            <a:ext cx="9073660" cy="1219200"/>
          </a:xfrm>
        </p:spPr>
        <p:txBody>
          <a:bodyPr/>
          <a:lstStyle/>
          <a:p>
            <a:r>
              <a:rPr lang="en-US" altLang="zh-CN" sz="4800" dirty="0">
                <a:solidFill>
                  <a:srgbClr val="7030A0"/>
                </a:solidFill>
                <a:latin typeface="Times New Roman" panose="02020603050405020304" pitchFamily="18" charset="0"/>
              </a:rPr>
              <a:t> </a:t>
            </a:r>
            <a:r>
              <a:rPr lang="zh-CN" altLang="en-US" sz="4800" dirty="0">
                <a:solidFill>
                  <a:srgbClr val="7030A0"/>
                </a:solidFill>
                <a:latin typeface="Times New Roman" panose="02020603050405020304" pitchFamily="18" charset="0"/>
              </a:rPr>
              <a:t>四、键和花键的公差与配合</a:t>
            </a:r>
          </a:p>
        </p:txBody>
      </p:sp>
    </p:spTree>
    <p:extLst>
      <p:ext uri="{BB962C8B-B14F-4D97-AF65-F5344CB8AC3E}">
        <p14:creationId xmlns:p14="http://schemas.microsoft.com/office/powerpoint/2010/main" val="262462021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416379" y="1531283"/>
            <a:ext cx="6781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C00000"/>
                </a:solidFill>
              </a:rPr>
              <a:t>    二、滚动轴承的公差等级及其应用 </a:t>
            </a:r>
          </a:p>
        </p:txBody>
      </p:sp>
      <p:sp>
        <p:nvSpPr>
          <p:cNvPr id="6147" name="Text Box 3"/>
          <p:cNvSpPr txBox="1">
            <a:spLocks noChangeArrowheads="1"/>
          </p:cNvSpPr>
          <p:nvPr/>
        </p:nvSpPr>
        <p:spPr bwMode="auto">
          <a:xfrm>
            <a:off x="1003754" y="2428001"/>
            <a:ext cx="49415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C00000"/>
                </a:solidFill>
              </a:rPr>
              <a:t>   1.</a:t>
            </a:r>
            <a:r>
              <a:rPr lang="zh-CN" altLang="en-US" sz="2800" b="1" dirty="0">
                <a:solidFill>
                  <a:srgbClr val="C00000"/>
                </a:solidFill>
                <a:latin typeface="宋体" panose="02010600030101010101" pitchFamily="2" charset="-122"/>
              </a:rPr>
              <a:t> 公差等级</a:t>
            </a:r>
            <a:r>
              <a:rPr lang="zh-CN" altLang="en-US" sz="2800" dirty="0">
                <a:solidFill>
                  <a:srgbClr val="C00000"/>
                </a:solidFill>
              </a:rPr>
              <a:t> </a:t>
            </a:r>
          </a:p>
        </p:txBody>
      </p:sp>
      <p:sp>
        <p:nvSpPr>
          <p:cNvPr id="6148" name="Text Box 4"/>
          <p:cNvSpPr txBox="1">
            <a:spLocks noChangeArrowheads="1"/>
          </p:cNvSpPr>
          <p:nvPr/>
        </p:nvSpPr>
        <p:spPr bwMode="auto">
          <a:xfrm>
            <a:off x="1100592" y="3069351"/>
            <a:ext cx="680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根据（</a:t>
            </a:r>
            <a:r>
              <a:rPr lang="en-US" altLang="zh-CN" b="1" i="1" dirty="0" err="1"/>
              <a:t>D</a:t>
            </a:r>
            <a:r>
              <a:rPr lang="en-US" altLang="zh-CN" b="1" dirty="0" err="1"/>
              <a:t>、</a:t>
            </a:r>
            <a:r>
              <a:rPr lang="en-US" altLang="zh-CN" b="1" i="1" dirty="0" err="1"/>
              <a:t>d</a:t>
            </a:r>
            <a:r>
              <a:rPr lang="en-US" altLang="zh-CN" b="1" dirty="0" err="1"/>
              <a:t>、</a:t>
            </a:r>
            <a:r>
              <a:rPr lang="en-US" altLang="zh-CN" b="1" i="1" dirty="0" err="1"/>
              <a:t>B</a:t>
            </a:r>
            <a:r>
              <a:rPr lang="en-US" altLang="zh-CN" b="1" dirty="0"/>
              <a:t>）</a:t>
            </a:r>
            <a:r>
              <a:rPr lang="zh-CN" altLang="en-US" b="1" dirty="0">
                <a:solidFill>
                  <a:srgbClr val="FF0000"/>
                </a:solidFill>
              </a:rPr>
              <a:t>尺寸精度和旋转精度</a:t>
            </a:r>
            <a:r>
              <a:rPr lang="zh-CN" altLang="en-US" b="1" dirty="0"/>
              <a:t>分：</a:t>
            </a:r>
            <a:r>
              <a:rPr lang="zh-CN" altLang="en-US" dirty="0"/>
              <a:t> </a:t>
            </a:r>
          </a:p>
        </p:txBody>
      </p:sp>
      <p:sp>
        <p:nvSpPr>
          <p:cNvPr id="6149" name="Text Box 5"/>
          <p:cNvSpPr txBox="1">
            <a:spLocks noChangeArrowheads="1"/>
          </p:cNvSpPr>
          <p:nvPr/>
        </p:nvSpPr>
        <p:spPr bwMode="auto">
          <a:xfrm>
            <a:off x="941843" y="3714730"/>
            <a:ext cx="243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t>  向心轴承</a:t>
            </a:r>
            <a:r>
              <a:rPr lang="en-US" altLang="zh-CN"/>
              <a:t>——</a:t>
            </a:r>
          </a:p>
        </p:txBody>
      </p:sp>
      <p:sp>
        <p:nvSpPr>
          <p:cNvPr id="6152" name="Text Box 8"/>
          <p:cNvSpPr txBox="1">
            <a:spLocks noChangeArrowheads="1"/>
          </p:cNvSpPr>
          <p:nvPr/>
        </p:nvSpPr>
        <p:spPr bwMode="auto">
          <a:xfrm>
            <a:off x="1003754" y="4361329"/>
            <a:ext cx="229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t> 其他轴承</a:t>
            </a:r>
            <a:r>
              <a:rPr lang="en-US" altLang="zh-CN"/>
              <a:t>——</a:t>
            </a:r>
          </a:p>
        </p:txBody>
      </p:sp>
      <p:sp>
        <p:nvSpPr>
          <p:cNvPr id="6255" name="Text Box 111"/>
          <p:cNvSpPr txBox="1">
            <a:spLocks noChangeArrowheads="1"/>
          </p:cNvSpPr>
          <p:nvPr/>
        </p:nvSpPr>
        <p:spPr bwMode="auto">
          <a:xfrm>
            <a:off x="1100592" y="5451924"/>
            <a:ext cx="6462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精度依次增高，各公差等级的精度见标准表。</a:t>
            </a:r>
          </a:p>
        </p:txBody>
      </p:sp>
      <p:sp>
        <p:nvSpPr>
          <p:cNvPr id="6268" name="Text Box 124"/>
          <p:cNvSpPr txBox="1">
            <a:spLocks noChangeArrowheads="1"/>
          </p:cNvSpPr>
          <p:nvPr/>
        </p:nvSpPr>
        <p:spPr bwMode="auto">
          <a:xfrm>
            <a:off x="2597605" y="3738542"/>
            <a:ext cx="481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      </a:t>
            </a:r>
            <a:r>
              <a:rPr lang="en-US" altLang="zh-CN" b="1"/>
              <a:t>0、6（6X）、5、4、2</a:t>
            </a:r>
            <a:r>
              <a:rPr lang="zh-CN" altLang="en-US" b="1">
                <a:solidFill>
                  <a:srgbClr val="FF3300"/>
                </a:solidFill>
              </a:rPr>
              <a:t>五</a:t>
            </a:r>
            <a:r>
              <a:rPr lang="zh-CN" altLang="en-US" b="1"/>
              <a:t>级；</a:t>
            </a:r>
          </a:p>
        </p:txBody>
      </p:sp>
      <p:sp>
        <p:nvSpPr>
          <p:cNvPr id="6269" name="Text Box 125"/>
          <p:cNvSpPr txBox="1">
            <a:spLocks noChangeArrowheads="1"/>
          </p:cNvSpPr>
          <p:nvPr/>
        </p:nvSpPr>
        <p:spPr bwMode="auto">
          <a:xfrm>
            <a:off x="2957967" y="4388317"/>
            <a:ext cx="424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dirty="0"/>
              <a:t> </a:t>
            </a:r>
            <a:r>
              <a:rPr lang="en-US" altLang="zh-CN" b="1" dirty="0"/>
              <a:t>0、6（6X）、5、4</a:t>
            </a:r>
            <a:r>
              <a:rPr lang="zh-CN" altLang="en-US" b="1" dirty="0">
                <a:solidFill>
                  <a:srgbClr val="FF3300"/>
                </a:solidFill>
              </a:rPr>
              <a:t>四</a:t>
            </a:r>
            <a:r>
              <a:rPr lang="zh-CN" altLang="en-US" b="1" dirty="0"/>
              <a:t>级。</a:t>
            </a:r>
          </a:p>
        </p:txBody>
      </p:sp>
      <p:pic>
        <p:nvPicPr>
          <p:cNvPr id="1026" name="Picture 2">
            <a:extLst>
              <a:ext uri="{FF2B5EF4-FFF2-40B4-BE49-F238E27FC236}">
                <a16:creationId xmlns:a16="http://schemas.microsoft.com/office/drawing/2014/main" id="{EA6E2D02-6847-482D-A4BE-A5C49C359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81" t="2907" r="4413" b="1540"/>
          <a:stretch>
            <a:fillRect/>
          </a:stretch>
        </p:blipFill>
        <p:spPr bwMode="auto">
          <a:xfrm>
            <a:off x="8061598" y="1314293"/>
            <a:ext cx="3183615" cy="484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5">
            <a:extLst>
              <a:ext uri="{FF2B5EF4-FFF2-40B4-BE49-F238E27FC236}">
                <a16:creationId xmlns:a16="http://schemas.microsoft.com/office/drawing/2014/main" id="{1ED71717-0BE3-4FCB-9376-927DB43ABC5A}"/>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a:t>
            </a:r>
            <a:r>
              <a:rPr lang="zh-CN" altLang="en-US" sz="2800" b="1" kern="0" dirty="0">
                <a:solidFill>
                  <a:schemeClr val="tx2"/>
                </a:solidFill>
                <a:latin typeface="+mj-lt"/>
                <a:ea typeface="+mj-ea"/>
                <a:cs typeface="+mj-cs"/>
              </a:rPr>
              <a:t>1  滚动轴承的互换性和公差等级</a:t>
            </a:r>
          </a:p>
        </p:txBody>
      </p:sp>
    </p:spTree>
    <p:extLst>
      <p:ext uri="{BB962C8B-B14F-4D97-AF65-F5344CB8AC3E}">
        <p14:creationId xmlns:p14="http://schemas.microsoft.com/office/powerpoint/2010/main" val="9281460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95550" y="1560901"/>
            <a:ext cx="5834062" cy="711200"/>
          </a:xfrm>
        </p:spPr>
        <p:txBody>
          <a:bodyPr>
            <a:normAutofit fontScale="90000"/>
          </a:bodyPr>
          <a:lstStyle/>
          <a:p>
            <a:pPr eaLnBrk="1" hangingPunct="1"/>
            <a:r>
              <a:rPr lang="zh-CN" altLang="en-US" b="1" dirty="0">
                <a:solidFill>
                  <a:srgbClr val="FF0000"/>
                </a:solidFill>
                <a:latin typeface="Times New Roman" panose="02020603050405020304" pitchFamily="18" charset="0"/>
                <a:ea typeface="隶书" panose="02010509060101010101" pitchFamily="49" charset="-122"/>
              </a:rPr>
              <a:t>键和花键的作用</a:t>
            </a:r>
            <a:endParaRPr lang="zh-CN" altLang="en-US" dirty="0">
              <a:solidFill>
                <a:srgbClr val="FF0000"/>
              </a:solidFill>
              <a:ea typeface="隶书" panose="02010509060101010101" pitchFamily="49" charset="-122"/>
            </a:endParaRPr>
          </a:p>
        </p:txBody>
      </p:sp>
      <p:sp>
        <p:nvSpPr>
          <p:cNvPr id="97283" name="Rectangle 3"/>
          <p:cNvSpPr>
            <a:spLocks noGrp="1" noChangeArrowheads="1"/>
          </p:cNvSpPr>
          <p:nvPr>
            <p:ph type="body" idx="1"/>
          </p:nvPr>
        </p:nvSpPr>
        <p:spPr>
          <a:xfrm>
            <a:off x="468631" y="2840357"/>
            <a:ext cx="11723369" cy="2456742"/>
          </a:xfrm>
        </p:spPr>
        <p:txBody>
          <a:bodyPr>
            <a:normAutofit/>
          </a:bodyPr>
          <a:lstStyle/>
          <a:p>
            <a:pPr algn="just" eaLnBrk="1" hangingPunct="1">
              <a:lnSpc>
                <a:spcPct val="150000"/>
              </a:lnSpc>
              <a:spcBef>
                <a:spcPts val="1800"/>
              </a:spcBef>
              <a:buFont typeface="Wingdings" panose="05000000000000000000" pitchFamily="2" charset="2"/>
              <a:buChar char="ü"/>
            </a:pPr>
            <a:r>
              <a:rPr lang="zh-CN" altLang="en-US" sz="3600" b="1" dirty="0">
                <a:solidFill>
                  <a:schemeClr val="tx2"/>
                </a:solidFill>
                <a:latin typeface="Times New Roman" panose="02020603050405020304" pitchFamily="18" charset="0"/>
                <a:ea typeface="楷体_GB2312" pitchFamily="49" charset="-122"/>
              </a:rPr>
              <a:t>联结轴和轴上零件来传递转矩和运动</a:t>
            </a:r>
            <a:r>
              <a:rPr lang="zh-CN" altLang="en-US" sz="3600" b="1" dirty="0">
                <a:latin typeface="Times New Roman" panose="02020603050405020304" pitchFamily="18" charset="0"/>
                <a:ea typeface="楷体_GB2312" pitchFamily="49" charset="-122"/>
              </a:rPr>
              <a:t>；</a:t>
            </a:r>
          </a:p>
          <a:p>
            <a:pPr algn="just" eaLnBrk="1" hangingPunct="1">
              <a:lnSpc>
                <a:spcPct val="150000"/>
              </a:lnSpc>
              <a:spcBef>
                <a:spcPts val="1800"/>
              </a:spcBef>
              <a:buFont typeface="Wingdings" panose="05000000000000000000" pitchFamily="2" charset="2"/>
              <a:buChar char="ü"/>
            </a:pPr>
            <a:r>
              <a:rPr lang="zh-CN" altLang="en-US" sz="3600" b="1" dirty="0">
                <a:latin typeface="Times New Roman" panose="02020603050405020304" pitchFamily="18" charset="0"/>
                <a:ea typeface="楷体_GB2312" pitchFamily="49" charset="-122"/>
              </a:rPr>
              <a:t>当配合件之间要求作轴向移动时，还可以起</a:t>
            </a:r>
            <a:r>
              <a:rPr lang="zh-CN" altLang="en-US" sz="3600" b="1" dirty="0">
                <a:solidFill>
                  <a:schemeClr val="tx2"/>
                </a:solidFill>
                <a:latin typeface="Times New Roman" panose="02020603050405020304" pitchFamily="18" charset="0"/>
                <a:ea typeface="楷体_GB2312" pitchFamily="49" charset="-122"/>
              </a:rPr>
              <a:t>导向作用</a:t>
            </a:r>
            <a:r>
              <a:rPr lang="zh-CN" altLang="en-US" sz="3600" b="1" dirty="0">
                <a:latin typeface="Times New Roman" panose="02020603050405020304" pitchFamily="18" charset="0"/>
                <a:ea typeface="楷体_GB2312" pitchFamily="49" charset="-122"/>
              </a:rPr>
              <a:t>。</a:t>
            </a:r>
            <a:endParaRPr lang="zh-CN" altLang="en-US" sz="3600" b="1" dirty="0">
              <a:ea typeface="楷体_GB2312" pitchFamily="49" charset="-122"/>
            </a:endParaRPr>
          </a:p>
        </p:txBody>
      </p:sp>
      <p:sp>
        <p:nvSpPr>
          <p:cNvPr id="4" name="Text Box 5">
            <a:extLst>
              <a:ext uri="{FF2B5EF4-FFF2-40B4-BE49-F238E27FC236}">
                <a16:creationId xmlns:a16="http://schemas.microsoft.com/office/drawing/2014/main" id="{75FE3737-52D5-41ED-A531-9DCAA5C73CB3}"/>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前言</a:t>
            </a:r>
          </a:p>
        </p:txBody>
      </p:sp>
    </p:spTree>
    <p:extLst>
      <p:ext uri="{BB962C8B-B14F-4D97-AF65-F5344CB8AC3E}">
        <p14:creationId xmlns:p14="http://schemas.microsoft.com/office/powerpoint/2010/main" val="403195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vertical)">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blinds(vertical)">
                                      <p:cBhvr>
                                        <p:cTn id="12" dur="500"/>
                                        <p:tgtEl>
                                          <p:spTgt spid="972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21036" y="1051413"/>
            <a:ext cx="6105525" cy="801688"/>
          </a:xfrm>
        </p:spPr>
        <p:txBody>
          <a:bodyPr>
            <a:normAutofit fontScale="90000"/>
          </a:bodyPr>
          <a:lstStyle/>
          <a:p>
            <a:pPr eaLnBrk="1" hangingPunct="1"/>
            <a:r>
              <a:rPr lang="zh-CN" altLang="en-US" b="1" dirty="0">
                <a:solidFill>
                  <a:srgbClr val="FF0000"/>
                </a:solidFill>
                <a:latin typeface="Times New Roman" panose="02020603050405020304" pitchFamily="18" charset="0"/>
                <a:ea typeface="隶书" panose="02010509060101010101" pitchFamily="49" charset="-122"/>
              </a:rPr>
              <a:t>键和花键的分类</a:t>
            </a:r>
            <a:endParaRPr lang="zh-CN" altLang="en-US" dirty="0">
              <a:solidFill>
                <a:srgbClr val="FF0000"/>
              </a:solidFill>
              <a:ea typeface="隶书" panose="02010509060101010101" pitchFamily="49" charset="-122"/>
            </a:endParaRPr>
          </a:p>
        </p:txBody>
      </p:sp>
      <p:sp>
        <p:nvSpPr>
          <p:cNvPr id="98307" name="Rectangle 3"/>
          <p:cNvSpPr>
            <a:spLocks noGrp="1" noChangeArrowheads="1"/>
          </p:cNvSpPr>
          <p:nvPr>
            <p:ph type="body" idx="1"/>
          </p:nvPr>
        </p:nvSpPr>
        <p:spPr>
          <a:xfrm>
            <a:off x="378997" y="2165424"/>
            <a:ext cx="11434005" cy="4291012"/>
          </a:xfrm>
        </p:spPr>
        <p:txBody>
          <a:bodyPr>
            <a:normAutofit/>
          </a:bodyPr>
          <a:lstStyle/>
          <a:p>
            <a:pPr algn="just" eaLnBrk="1" hangingPunct="1">
              <a:lnSpc>
                <a:spcPct val="150000"/>
              </a:lnSpc>
              <a:buFont typeface="Wingdings" panose="05000000000000000000" pitchFamily="2" charset="2"/>
              <a:buChar char="ü"/>
              <a:defRPr/>
            </a:pPr>
            <a:r>
              <a:rPr lang="zh-CN" altLang="en-US" sz="3200" b="1" dirty="0">
                <a:solidFill>
                  <a:srgbClr val="FF0000"/>
                </a:solidFill>
                <a:latin typeface="Times New Roman" pitchFamily="18" charset="0"/>
                <a:ea typeface="楷体_GB2312" pitchFamily="49" charset="-122"/>
              </a:rPr>
              <a:t>键的分类：</a:t>
            </a:r>
            <a:r>
              <a:rPr lang="zh-CN" altLang="en-US" sz="3200" b="1" dirty="0">
                <a:latin typeface="Times New Roman" pitchFamily="18" charset="0"/>
                <a:ea typeface="楷体_GB2312" pitchFamily="49" charset="-122"/>
              </a:rPr>
              <a:t>常用的键联结有</a:t>
            </a:r>
            <a:r>
              <a:rPr lang="zh-CN" altLang="en-US" sz="3200" b="1" dirty="0">
                <a:solidFill>
                  <a:schemeClr val="tx2"/>
                </a:solidFill>
                <a:latin typeface="Times New Roman" pitchFamily="18" charset="0"/>
                <a:ea typeface="楷体_GB2312" pitchFamily="49" charset="-122"/>
              </a:rPr>
              <a:t>平键</a:t>
            </a:r>
            <a:r>
              <a:rPr lang="zh-CN" altLang="en-US" sz="3200" b="1" dirty="0">
                <a:latin typeface="Times New Roman" pitchFamily="18" charset="0"/>
                <a:ea typeface="楷体_GB2312" pitchFamily="49" charset="-122"/>
              </a:rPr>
              <a:t>（包括普通平键和导向平键）、</a:t>
            </a:r>
            <a:r>
              <a:rPr lang="zh-CN" altLang="en-US" sz="3200" b="1" dirty="0">
                <a:solidFill>
                  <a:schemeClr val="tx2"/>
                </a:solidFill>
                <a:latin typeface="Times New Roman" pitchFamily="18" charset="0"/>
                <a:ea typeface="楷体_GB2312" pitchFamily="49" charset="-122"/>
              </a:rPr>
              <a:t>半圆键</a:t>
            </a:r>
            <a:r>
              <a:rPr lang="zh-CN" altLang="en-US" sz="3200" b="1" dirty="0">
                <a:latin typeface="Times New Roman" pitchFamily="18" charset="0"/>
                <a:ea typeface="楷体_GB2312" pitchFamily="49" charset="-122"/>
              </a:rPr>
              <a:t>、</a:t>
            </a:r>
            <a:r>
              <a:rPr lang="zh-CN" altLang="en-US" sz="3200" b="1" dirty="0">
                <a:solidFill>
                  <a:schemeClr val="tx2"/>
                </a:solidFill>
                <a:latin typeface="Times New Roman" pitchFamily="18" charset="0"/>
                <a:ea typeface="楷体_GB2312" pitchFamily="49" charset="-122"/>
              </a:rPr>
              <a:t>切向键和楔形键联结</a:t>
            </a:r>
            <a:r>
              <a:rPr lang="zh-CN" altLang="en-US" sz="3200" b="1" dirty="0">
                <a:latin typeface="Times New Roman" pitchFamily="18" charset="0"/>
                <a:ea typeface="楷体_GB2312" pitchFamily="49" charset="-122"/>
              </a:rPr>
              <a:t>，其中以</a:t>
            </a:r>
            <a:r>
              <a:rPr lang="zh-CN" altLang="en-US" sz="3200" b="1" dirty="0">
                <a:solidFill>
                  <a:srgbClr val="C00000"/>
                </a:solidFill>
                <a:effectLst>
                  <a:outerShdw blurRad="38100" dist="38100" dir="2700000" algn="tl">
                    <a:srgbClr val="C0C0C0"/>
                  </a:outerShdw>
                </a:effectLst>
                <a:latin typeface="Times New Roman" pitchFamily="18" charset="0"/>
                <a:ea typeface="楷体_GB2312" pitchFamily="49" charset="-122"/>
              </a:rPr>
              <a:t>平键</a:t>
            </a:r>
            <a:r>
              <a:rPr lang="zh-CN" altLang="en-US" sz="3200" b="1" dirty="0">
                <a:latin typeface="Times New Roman" pitchFamily="18" charset="0"/>
                <a:ea typeface="楷体_GB2312" pitchFamily="49" charset="-122"/>
              </a:rPr>
              <a:t>联结应用最广泛。</a:t>
            </a:r>
          </a:p>
          <a:p>
            <a:pPr algn="just" eaLnBrk="1" hangingPunct="1">
              <a:lnSpc>
                <a:spcPct val="150000"/>
              </a:lnSpc>
              <a:buFont typeface="Wingdings" panose="05000000000000000000" pitchFamily="2" charset="2"/>
              <a:buChar char="ü"/>
              <a:defRPr/>
            </a:pPr>
            <a:r>
              <a:rPr lang="zh-CN" altLang="en-US" sz="3200" b="1" dirty="0">
                <a:solidFill>
                  <a:srgbClr val="FF0000"/>
                </a:solidFill>
                <a:latin typeface="Times New Roman" pitchFamily="18" charset="0"/>
                <a:ea typeface="楷体_GB2312" pitchFamily="49" charset="-122"/>
              </a:rPr>
              <a:t>花键的分类：</a:t>
            </a:r>
            <a:r>
              <a:rPr lang="zh-CN" altLang="en-US" sz="3200" b="1" dirty="0">
                <a:latin typeface="Times New Roman" pitchFamily="18" charset="0"/>
                <a:ea typeface="楷体_GB2312" pitchFamily="49" charset="-122"/>
              </a:rPr>
              <a:t>花键联结分为</a:t>
            </a:r>
            <a:r>
              <a:rPr lang="zh-CN" altLang="en-US" sz="3200" b="1" dirty="0">
                <a:solidFill>
                  <a:schemeClr val="tx2"/>
                </a:solidFill>
                <a:latin typeface="Times New Roman" pitchFamily="18" charset="0"/>
                <a:ea typeface="楷体_GB2312" pitchFamily="49" charset="-122"/>
              </a:rPr>
              <a:t>矩形花键</a:t>
            </a:r>
            <a:r>
              <a:rPr lang="zh-CN" altLang="en-US" sz="3200" b="1" dirty="0">
                <a:latin typeface="Times New Roman" pitchFamily="18" charset="0"/>
                <a:ea typeface="楷体_GB2312" pitchFamily="49" charset="-122"/>
              </a:rPr>
              <a:t>、</a:t>
            </a:r>
            <a:r>
              <a:rPr lang="zh-CN" altLang="en-US" sz="3200" b="1" dirty="0">
                <a:solidFill>
                  <a:schemeClr val="tx2"/>
                </a:solidFill>
                <a:latin typeface="Times New Roman" pitchFamily="18" charset="0"/>
                <a:ea typeface="楷体_GB2312" pitchFamily="49" charset="-122"/>
              </a:rPr>
              <a:t>渐开线花键</a:t>
            </a:r>
            <a:r>
              <a:rPr lang="zh-CN" altLang="en-US" sz="3200" b="1" dirty="0">
                <a:latin typeface="Times New Roman" pitchFamily="18" charset="0"/>
                <a:ea typeface="楷体_GB2312" pitchFamily="49" charset="-122"/>
              </a:rPr>
              <a:t>联结，其中以</a:t>
            </a:r>
            <a:r>
              <a:rPr lang="zh-CN" altLang="en-US" sz="3200" b="1" dirty="0">
                <a:solidFill>
                  <a:srgbClr val="C00000"/>
                </a:solidFill>
                <a:effectLst>
                  <a:outerShdw blurRad="38100" dist="38100" dir="2700000" algn="tl">
                    <a:srgbClr val="C0C0C0"/>
                  </a:outerShdw>
                </a:effectLst>
                <a:latin typeface="Times New Roman" pitchFamily="18" charset="0"/>
                <a:ea typeface="楷体_GB2312" pitchFamily="49" charset="-122"/>
              </a:rPr>
              <a:t>矩形花键</a:t>
            </a:r>
            <a:r>
              <a:rPr lang="zh-CN" altLang="en-US" sz="3200" b="1" dirty="0">
                <a:latin typeface="Times New Roman" pitchFamily="18" charset="0"/>
                <a:ea typeface="楷体_GB2312" pitchFamily="49" charset="-122"/>
              </a:rPr>
              <a:t>联结应用最广泛。</a:t>
            </a:r>
            <a:endParaRPr lang="zh-CN" altLang="en-US" sz="3200" b="1" dirty="0">
              <a:ea typeface="楷体_GB2312" pitchFamily="49" charset="-122"/>
            </a:endParaRPr>
          </a:p>
        </p:txBody>
      </p:sp>
      <p:sp>
        <p:nvSpPr>
          <p:cNvPr id="4" name="Text Box 5">
            <a:extLst>
              <a:ext uri="{FF2B5EF4-FFF2-40B4-BE49-F238E27FC236}">
                <a16:creationId xmlns:a16="http://schemas.microsoft.com/office/drawing/2014/main" id="{374FDA30-5EC9-4B4E-AD55-CDC257FA2E70}"/>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前言</a:t>
            </a:r>
          </a:p>
        </p:txBody>
      </p:sp>
    </p:spTree>
    <p:extLst>
      <p:ext uri="{BB962C8B-B14F-4D97-AF65-F5344CB8AC3E}">
        <p14:creationId xmlns:p14="http://schemas.microsoft.com/office/powerpoint/2010/main" val="1719390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ox(out)">
                                      <p:cBhvr>
                                        <p:cTn id="7" dur="500"/>
                                        <p:tgtEl>
                                          <p:spTgt spid="9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box(out)">
                                      <p:cBhvr>
                                        <p:cTn id="12" dur="500"/>
                                        <p:tgtEl>
                                          <p:spTgt spid="983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164056" y="2410731"/>
            <a:ext cx="8808744" cy="193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pPr>
            <a:r>
              <a:rPr lang="en-US" altLang="zh-CN" sz="3600" b="1" dirty="0">
                <a:latin typeface="楷体_GB2312" pitchFamily="49" charset="-122"/>
                <a:ea typeface="楷体_GB2312" pitchFamily="49" charset="-122"/>
              </a:rPr>
              <a:t>§1  </a:t>
            </a:r>
            <a:r>
              <a:rPr lang="zh-CN" altLang="en-US" sz="3600" b="1" dirty="0">
                <a:latin typeface="楷体_GB2312" pitchFamily="49" charset="-122"/>
                <a:ea typeface="楷体_GB2312" pitchFamily="49" charset="-122"/>
              </a:rPr>
              <a:t>普通</a:t>
            </a:r>
            <a:r>
              <a:rPr lang="zh-CN" altLang="en-US" sz="3600" b="1" dirty="0">
                <a:latin typeface="楷体_GB2312" pitchFamily="49" charset="-122"/>
                <a:ea typeface="楷体_GB2312" pitchFamily="49" charset="-122"/>
                <a:hlinkClick r:id="rId2" action="ppaction://hlinksldjump"/>
              </a:rPr>
              <a:t>平键</a:t>
            </a:r>
            <a:r>
              <a:rPr lang="zh-CN" altLang="en-US" sz="3600" b="1" dirty="0">
                <a:latin typeface="楷体_GB2312" pitchFamily="49" charset="-122"/>
                <a:ea typeface="楷体_GB2312" pitchFamily="49" charset="-122"/>
              </a:rPr>
              <a:t>联结的公差、配合与检测</a:t>
            </a:r>
          </a:p>
          <a:p>
            <a:pPr eaLnBrk="1" hangingPunct="1">
              <a:lnSpc>
                <a:spcPct val="150000"/>
              </a:lnSpc>
              <a:spcBef>
                <a:spcPct val="50000"/>
              </a:spcBef>
            </a:pPr>
            <a:r>
              <a:rPr lang="en-US" altLang="zh-CN" sz="3600" b="1" dirty="0">
                <a:latin typeface="楷体_GB2312" pitchFamily="49" charset="-122"/>
                <a:ea typeface="楷体_GB2312" pitchFamily="49" charset="-122"/>
              </a:rPr>
              <a:t>§2  </a:t>
            </a:r>
            <a:r>
              <a:rPr lang="zh-CN" altLang="en-US" sz="3600" b="1" dirty="0">
                <a:latin typeface="楷体_GB2312" pitchFamily="49" charset="-122"/>
                <a:ea typeface="楷体_GB2312" pitchFamily="49" charset="-122"/>
                <a:hlinkClick r:id="rId3" action="ppaction://hlinksldjump"/>
              </a:rPr>
              <a:t>矩形花键</a:t>
            </a:r>
            <a:r>
              <a:rPr lang="zh-CN" altLang="en-US" sz="3600" b="1" dirty="0">
                <a:latin typeface="楷体_GB2312" pitchFamily="49" charset="-122"/>
                <a:ea typeface="楷体_GB2312" pitchFamily="49" charset="-122"/>
              </a:rPr>
              <a:t>联结的公差、配合与检测</a:t>
            </a:r>
          </a:p>
        </p:txBody>
      </p:sp>
      <p:sp>
        <p:nvSpPr>
          <p:cNvPr id="3" name="Text Box 5">
            <a:extLst>
              <a:ext uri="{FF2B5EF4-FFF2-40B4-BE49-F238E27FC236}">
                <a16:creationId xmlns:a16="http://schemas.microsoft.com/office/drawing/2014/main" id="{1BE39512-3BB7-4C68-A1E1-F3A28892798C}"/>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目录</a:t>
            </a:r>
          </a:p>
        </p:txBody>
      </p:sp>
    </p:spTree>
    <p:extLst>
      <p:ext uri="{BB962C8B-B14F-4D97-AF65-F5344CB8AC3E}">
        <p14:creationId xmlns:p14="http://schemas.microsoft.com/office/powerpoint/2010/main" val="3265135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362744" y="915670"/>
            <a:ext cx="11466511" cy="2783418"/>
          </a:xfrm>
        </p:spPr>
        <p:txBody>
          <a:bodyPr/>
          <a:lstStyle/>
          <a:p>
            <a:pPr eaLnBrk="1" hangingPunct="1">
              <a:lnSpc>
                <a:spcPct val="150000"/>
              </a:lnSpc>
              <a:defRPr/>
            </a:pPr>
            <a:r>
              <a:rPr lang="zh-CN" altLang="en-US" sz="2800" b="1" dirty="0">
                <a:solidFill>
                  <a:schemeClr val="hlink"/>
                </a:solidFill>
                <a:latin typeface="楷体_GB2312" pitchFamily="49" charset="-122"/>
                <a:ea typeface="楷体_GB2312" pitchFamily="49" charset="-122"/>
              </a:rPr>
              <a:t>平键联结的基本构成 ：</a:t>
            </a:r>
            <a:r>
              <a:rPr lang="zh-CN" altLang="en-US" sz="2800" b="1" dirty="0">
                <a:latin typeface="楷体_GB2312" pitchFamily="49" charset="-122"/>
                <a:ea typeface="楷体_GB2312" pitchFamily="49" charset="-122"/>
              </a:rPr>
              <a:t>平键联结是由</a:t>
            </a:r>
            <a:r>
              <a:rPr lang="zh-CN" altLang="en-US" sz="2800" b="1" dirty="0">
                <a:solidFill>
                  <a:schemeClr val="folHlink"/>
                </a:solidFill>
                <a:latin typeface="楷体_GB2312" pitchFamily="49" charset="-122"/>
                <a:ea typeface="楷体_GB2312" pitchFamily="49" charset="-122"/>
              </a:rPr>
              <a:t>键</a:t>
            </a:r>
            <a:r>
              <a:rPr lang="zh-CN" altLang="en-US" sz="2800" b="1" dirty="0">
                <a:latin typeface="楷体_GB2312" pitchFamily="49" charset="-122"/>
                <a:ea typeface="楷体_GB2312" pitchFamily="49" charset="-122"/>
              </a:rPr>
              <a:t>、</a:t>
            </a:r>
            <a:r>
              <a:rPr lang="zh-CN" altLang="en-US" sz="2800" b="1" dirty="0">
                <a:solidFill>
                  <a:schemeClr val="folHlink"/>
                </a:solidFill>
                <a:latin typeface="楷体_GB2312" pitchFamily="49" charset="-122"/>
                <a:ea typeface="楷体_GB2312" pitchFamily="49" charset="-122"/>
              </a:rPr>
              <a:t>轴键槽</a:t>
            </a:r>
            <a:r>
              <a:rPr lang="zh-CN" altLang="en-US" sz="2800" b="1" dirty="0">
                <a:latin typeface="楷体_GB2312" pitchFamily="49" charset="-122"/>
                <a:ea typeface="楷体_GB2312" pitchFamily="49" charset="-122"/>
              </a:rPr>
              <a:t>、</a:t>
            </a:r>
            <a:r>
              <a:rPr lang="zh-CN" altLang="en-US" sz="2800" b="1" dirty="0">
                <a:solidFill>
                  <a:schemeClr val="folHlink"/>
                </a:solidFill>
                <a:latin typeface="楷体_GB2312" pitchFamily="49" charset="-122"/>
                <a:ea typeface="楷体_GB2312" pitchFamily="49" charset="-122"/>
              </a:rPr>
              <a:t>轮毂键槽</a:t>
            </a:r>
            <a:r>
              <a:rPr lang="zh-CN" altLang="en-US" sz="2800" b="1" dirty="0">
                <a:latin typeface="楷体_GB2312" pitchFamily="49" charset="-122"/>
                <a:ea typeface="楷体_GB2312" pitchFamily="49" charset="-122"/>
              </a:rPr>
              <a:t>构成。在工作时，通过键的侧面与轴槽和轮毂槽的侧面相互接触来传递转矩。</a:t>
            </a:r>
          </a:p>
          <a:p>
            <a:pPr eaLnBrk="1" hangingPunct="1">
              <a:lnSpc>
                <a:spcPct val="150000"/>
              </a:lnSpc>
              <a:defRPr/>
            </a:pPr>
            <a:r>
              <a:rPr lang="zh-CN" altLang="en-US" sz="2800" b="1" dirty="0">
                <a:solidFill>
                  <a:schemeClr val="hlink"/>
                </a:solidFill>
                <a:latin typeface="楷体_GB2312" pitchFamily="49" charset="-122"/>
                <a:ea typeface="楷体_GB2312" pitchFamily="49" charset="-122"/>
              </a:rPr>
              <a:t>平键联结的</a:t>
            </a:r>
            <a:r>
              <a:rPr lang="zh-CN" altLang="en-US" sz="2800" b="1" dirty="0">
                <a:solidFill>
                  <a:schemeClr val="hlink"/>
                </a:solidFill>
                <a:latin typeface="楷体_GB2312" pitchFamily="49" charset="-122"/>
                <a:ea typeface="楷体_GB2312" pitchFamily="49" charset="-122"/>
                <a:hlinkClick r:id="rId3" action="ppaction://hlinksldjump"/>
              </a:rPr>
              <a:t>配合尺寸</a:t>
            </a:r>
            <a:r>
              <a:rPr lang="zh-CN" altLang="en-US" sz="2800" b="1" dirty="0">
                <a:solidFill>
                  <a:schemeClr val="hlink"/>
                </a:solidFill>
                <a:latin typeface="楷体_GB2312" pitchFamily="49" charset="-122"/>
                <a:ea typeface="楷体_GB2312" pitchFamily="49" charset="-122"/>
              </a:rPr>
              <a:t>：</a:t>
            </a:r>
            <a:r>
              <a:rPr lang="zh-CN" altLang="en-US" sz="2800" b="1" dirty="0">
                <a:latin typeface="楷体_GB2312" pitchFamily="49" charset="-122"/>
                <a:ea typeface="楷体_GB2312" pitchFamily="49" charset="-122"/>
              </a:rPr>
              <a:t>键和轴槽、轮毂槽的</a:t>
            </a:r>
            <a:r>
              <a:rPr lang="zh-CN" altLang="en-US" sz="2800" b="1" dirty="0">
                <a:solidFill>
                  <a:srgbClr val="6600CC"/>
                </a:solidFill>
                <a:effectLst>
                  <a:outerShdw blurRad="38100" dist="38100" dir="2700000" algn="tl">
                    <a:srgbClr val="C0C0C0"/>
                  </a:outerShdw>
                </a:effectLst>
                <a:latin typeface="楷体_GB2312" pitchFamily="49" charset="-122"/>
                <a:ea typeface="楷体_GB2312" pitchFamily="49" charset="-122"/>
              </a:rPr>
              <a:t>宽度尺寸</a:t>
            </a:r>
            <a:r>
              <a:rPr lang="zh-CN" altLang="en-US" sz="2800" b="1" dirty="0">
                <a:latin typeface="楷体_GB2312" pitchFamily="49" charset="-122"/>
                <a:ea typeface="楷体_GB2312" pitchFamily="49" charset="-122"/>
              </a:rPr>
              <a:t>是</a:t>
            </a:r>
            <a:r>
              <a:rPr lang="zh-CN" altLang="en-US" sz="2800" b="1" dirty="0">
                <a:solidFill>
                  <a:schemeClr val="hlink"/>
                </a:solidFill>
                <a:effectLst>
                  <a:outerShdw blurRad="38100" dist="38100" dir="2700000" algn="tl">
                    <a:srgbClr val="C0C0C0"/>
                  </a:outerShdw>
                </a:effectLst>
                <a:latin typeface="楷体_GB2312" pitchFamily="49" charset="-122"/>
                <a:ea typeface="楷体_GB2312" pitchFamily="49" charset="-122"/>
              </a:rPr>
              <a:t>配合尺寸</a:t>
            </a:r>
            <a:r>
              <a:rPr lang="zh-CN" altLang="en-US" sz="2800" b="1" dirty="0">
                <a:latin typeface="楷体_GB2312" pitchFamily="49" charset="-122"/>
                <a:ea typeface="楷体_GB2312" pitchFamily="49" charset="-122"/>
              </a:rPr>
              <a:t>。其余尺寸，如键高、键长、轴槽深、轮毂槽深等都属于</a:t>
            </a:r>
            <a:r>
              <a:rPr lang="zh-CN" altLang="en-US" sz="2800" b="1" dirty="0">
                <a:solidFill>
                  <a:schemeClr val="hlink"/>
                </a:solidFill>
                <a:latin typeface="楷体_GB2312" pitchFamily="49" charset="-122"/>
                <a:ea typeface="楷体_GB2312" pitchFamily="49" charset="-122"/>
              </a:rPr>
              <a:t>非配合尺寸</a:t>
            </a:r>
            <a:r>
              <a:rPr lang="zh-CN" altLang="en-US" sz="2800" b="1" dirty="0">
                <a:latin typeface="楷体_GB2312" pitchFamily="49" charset="-122"/>
                <a:ea typeface="楷体_GB2312" pitchFamily="49" charset="-122"/>
              </a:rPr>
              <a:t>。 </a:t>
            </a:r>
          </a:p>
        </p:txBody>
      </p:sp>
      <p:pic>
        <p:nvPicPr>
          <p:cNvPr id="1013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618" y="3900170"/>
            <a:ext cx="6763702" cy="2886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84307791-C4B4-4465-8D0F-6A24AC7AF0E7}"/>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普通平键联结的公差与配合</a:t>
            </a:r>
          </a:p>
        </p:txBody>
      </p:sp>
    </p:spTree>
    <p:extLst>
      <p:ext uri="{BB962C8B-B14F-4D97-AF65-F5344CB8AC3E}">
        <p14:creationId xmlns:p14="http://schemas.microsoft.com/office/powerpoint/2010/main" val="3032671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slide(fromRight)">
                                      <p:cBhvr>
                                        <p:cTn id="7" dur="500"/>
                                        <p:tgtEl>
                                          <p:spTgt spid="10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 calcmode="lin" valueType="num">
                                      <p:cBhvr additive="base">
                                        <p:cTn id="12" dur="500" fill="hold"/>
                                        <p:tgtEl>
                                          <p:spTgt spid="101380"/>
                                        </p:tgtEl>
                                        <p:attrNameLst>
                                          <p:attrName>ppt_x</p:attrName>
                                        </p:attrNameLst>
                                      </p:cBhvr>
                                      <p:tavLst>
                                        <p:tav tm="0">
                                          <p:val>
                                            <p:strVal val="#ppt_x"/>
                                          </p:val>
                                        </p:tav>
                                        <p:tav tm="100000">
                                          <p:val>
                                            <p:strVal val="#ppt_x"/>
                                          </p:val>
                                        </p:tav>
                                      </p:tavLst>
                                    </p:anim>
                                    <p:anim calcmode="lin" valueType="num">
                                      <p:cBhvr additive="base">
                                        <p:cTn id="13" dur="500" fill="hold"/>
                                        <p:tgtEl>
                                          <p:spTgt spid="101380"/>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101379">
                                            <p:txEl>
                                              <p:pRg st="1" end="1"/>
                                            </p:txEl>
                                          </p:spTgt>
                                        </p:tgtEl>
                                        <p:attrNameLst>
                                          <p:attrName>style.visibility</p:attrName>
                                        </p:attrNameLst>
                                      </p:cBhvr>
                                      <p:to>
                                        <p:strVal val="visible"/>
                                      </p:to>
                                    </p:set>
                                    <p:animEffect transition="in" filter="slide(fromRight)">
                                      <p:cBhvr>
                                        <p:cTn id="18" dur="500"/>
                                        <p:tgtEl>
                                          <p:spTgt spid="101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53394" y="1106489"/>
            <a:ext cx="8642350" cy="582613"/>
          </a:xfrm>
        </p:spPr>
        <p:txBody>
          <a:bodyPr>
            <a:normAutofit fontScale="90000"/>
          </a:bodyPr>
          <a:lstStyle/>
          <a:p>
            <a:pPr eaLnBrk="1" hangingPunct="1"/>
            <a:r>
              <a:rPr lang="zh-CN" altLang="en-US" b="1" dirty="0">
                <a:solidFill>
                  <a:srgbClr val="800000"/>
                </a:solidFill>
                <a:ea typeface="华文新魏" panose="02010800040101010101" pitchFamily="2" charset="-122"/>
              </a:rPr>
              <a:t>平键结构示意图</a:t>
            </a:r>
          </a:p>
        </p:txBody>
      </p:sp>
      <p:grpSp>
        <p:nvGrpSpPr>
          <p:cNvPr id="11267" name="Group 130"/>
          <p:cNvGrpSpPr>
            <a:grpSpLocks/>
          </p:cNvGrpSpPr>
          <p:nvPr/>
        </p:nvGrpSpPr>
        <p:grpSpPr bwMode="auto">
          <a:xfrm>
            <a:off x="2566988" y="1989138"/>
            <a:ext cx="7175500" cy="4032250"/>
            <a:chOff x="657" y="1253"/>
            <a:chExt cx="4520" cy="2540"/>
          </a:xfrm>
        </p:grpSpPr>
        <p:sp>
          <p:nvSpPr>
            <p:cNvPr id="11268" name="Rectangle 4"/>
            <p:cNvSpPr>
              <a:spLocks noChangeArrowheads="1"/>
            </p:cNvSpPr>
            <p:nvPr/>
          </p:nvSpPr>
          <p:spPr bwMode="auto">
            <a:xfrm>
              <a:off x="718" y="1995"/>
              <a:ext cx="606" cy="1302"/>
            </a:xfrm>
            <a:prstGeom prst="rect">
              <a:avLst/>
            </a:prstGeom>
            <a:solidFill>
              <a:srgbClr val="C00000"/>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69" name="Rectangle 6"/>
            <p:cNvSpPr>
              <a:spLocks noChangeArrowheads="1"/>
            </p:cNvSpPr>
            <p:nvPr/>
          </p:nvSpPr>
          <p:spPr bwMode="auto">
            <a:xfrm>
              <a:off x="1324" y="2243"/>
              <a:ext cx="910" cy="868"/>
            </a:xfrm>
            <a:prstGeom prst="rect">
              <a:avLst/>
            </a:prstGeom>
            <a:solidFill>
              <a:srgbClr val="C00000"/>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70" name="Rectangle 8"/>
            <p:cNvSpPr>
              <a:spLocks noChangeArrowheads="1"/>
            </p:cNvSpPr>
            <p:nvPr/>
          </p:nvSpPr>
          <p:spPr bwMode="auto">
            <a:xfrm>
              <a:off x="2234" y="2305"/>
              <a:ext cx="607" cy="744"/>
            </a:xfrm>
            <a:prstGeom prst="rect">
              <a:avLst/>
            </a:prstGeom>
            <a:solidFill>
              <a:srgbClr val="C00000"/>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71" name="Rectangle 9"/>
            <p:cNvSpPr>
              <a:spLocks noChangeArrowheads="1"/>
            </p:cNvSpPr>
            <p:nvPr/>
          </p:nvSpPr>
          <p:spPr bwMode="auto">
            <a:xfrm>
              <a:off x="1324" y="2057"/>
              <a:ext cx="1153" cy="186"/>
            </a:xfrm>
            <a:prstGeom prst="rect">
              <a:avLst/>
            </a:prstGeom>
            <a:solidFill>
              <a:schemeClr val="bg1"/>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72" name="Rectangle 10"/>
            <p:cNvSpPr>
              <a:spLocks noChangeArrowheads="1"/>
            </p:cNvSpPr>
            <p:nvPr/>
          </p:nvSpPr>
          <p:spPr bwMode="auto">
            <a:xfrm>
              <a:off x="1324" y="1560"/>
              <a:ext cx="1153" cy="497"/>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73" name="Rectangle 11"/>
            <p:cNvSpPr>
              <a:spLocks noChangeArrowheads="1"/>
            </p:cNvSpPr>
            <p:nvPr/>
          </p:nvSpPr>
          <p:spPr bwMode="auto">
            <a:xfrm>
              <a:off x="1324" y="3111"/>
              <a:ext cx="1153" cy="682"/>
            </a:xfrm>
            <a:prstGeom prst="rect">
              <a:avLst/>
            </a:prstGeom>
            <a:solidFill>
              <a:schemeClr val="accent1"/>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74" name="Rectangle 21"/>
            <p:cNvSpPr>
              <a:spLocks noChangeArrowheads="1"/>
            </p:cNvSpPr>
            <p:nvPr/>
          </p:nvSpPr>
          <p:spPr bwMode="auto">
            <a:xfrm>
              <a:off x="1324" y="2243"/>
              <a:ext cx="61" cy="62"/>
            </a:xfrm>
            <a:prstGeom prst="rect">
              <a:avLst/>
            </a:prstGeom>
            <a:solidFill>
              <a:srgbClr val="0000FF"/>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75" name="Rectangle 22"/>
            <p:cNvSpPr>
              <a:spLocks noChangeArrowheads="1"/>
            </p:cNvSpPr>
            <p:nvPr/>
          </p:nvSpPr>
          <p:spPr bwMode="auto">
            <a:xfrm>
              <a:off x="2113" y="2243"/>
              <a:ext cx="121" cy="62"/>
            </a:xfrm>
            <a:prstGeom prst="rect">
              <a:avLst/>
            </a:prstGeom>
            <a:solidFill>
              <a:srgbClr val="0000FF"/>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76" name="Line 24"/>
            <p:cNvSpPr>
              <a:spLocks noChangeShapeType="1"/>
            </p:cNvSpPr>
            <p:nvPr/>
          </p:nvSpPr>
          <p:spPr bwMode="auto">
            <a:xfrm>
              <a:off x="1324" y="2243"/>
              <a:ext cx="0" cy="18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77" name="Line 26"/>
            <p:cNvSpPr>
              <a:spLocks noChangeShapeType="1"/>
            </p:cNvSpPr>
            <p:nvPr/>
          </p:nvSpPr>
          <p:spPr bwMode="auto">
            <a:xfrm>
              <a:off x="2234" y="2243"/>
              <a:ext cx="0" cy="18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78" name="Rectangle 27"/>
            <p:cNvSpPr>
              <a:spLocks noChangeArrowheads="1"/>
            </p:cNvSpPr>
            <p:nvPr/>
          </p:nvSpPr>
          <p:spPr bwMode="auto">
            <a:xfrm>
              <a:off x="1385" y="2119"/>
              <a:ext cx="789" cy="248"/>
            </a:xfrm>
            <a:prstGeom prst="rect">
              <a:avLst/>
            </a:prstGeom>
            <a:solidFill>
              <a:srgbClr val="FF6600"/>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79" name="Line 28"/>
            <p:cNvSpPr>
              <a:spLocks noChangeShapeType="1"/>
            </p:cNvSpPr>
            <p:nvPr/>
          </p:nvSpPr>
          <p:spPr bwMode="auto">
            <a:xfrm>
              <a:off x="2477" y="2119"/>
              <a:ext cx="0" cy="18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0" name="Line 29"/>
            <p:cNvSpPr>
              <a:spLocks noChangeShapeType="1"/>
            </p:cNvSpPr>
            <p:nvPr/>
          </p:nvSpPr>
          <p:spPr bwMode="auto">
            <a:xfrm flipV="1">
              <a:off x="2477" y="3049"/>
              <a:ext cx="0" cy="12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1" name="Freeform 60"/>
            <p:cNvSpPr>
              <a:spLocks/>
            </p:cNvSpPr>
            <p:nvPr/>
          </p:nvSpPr>
          <p:spPr bwMode="auto">
            <a:xfrm>
              <a:off x="1320" y="2367"/>
              <a:ext cx="913" cy="100"/>
            </a:xfrm>
            <a:custGeom>
              <a:avLst/>
              <a:gdLst>
                <a:gd name="T0" fmla="*/ 3 w 722"/>
                <a:gd name="T1" fmla="*/ 50 h 78"/>
                <a:gd name="T2" fmla="*/ 47 w 722"/>
                <a:gd name="T3" fmla="*/ 63 h 78"/>
                <a:gd name="T4" fmla="*/ 237 w 722"/>
                <a:gd name="T5" fmla="*/ 54 h 78"/>
                <a:gd name="T6" fmla="*/ 326 w 722"/>
                <a:gd name="T7" fmla="*/ 66 h 78"/>
                <a:gd name="T8" fmla="*/ 354 w 722"/>
                <a:gd name="T9" fmla="*/ 74 h 78"/>
                <a:gd name="T10" fmla="*/ 461 w 722"/>
                <a:gd name="T11" fmla="*/ 68 h 78"/>
                <a:gd name="T12" fmla="*/ 501 w 722"/>
                <a:gd name="T13" fmla="*/ 62 h 78"/>
                <a:gd name="T14" fmla="*/ 647 w 722"/>
                <a:gd name="T15" fmla="*/ 60 h 78"/>
                <a:gd name="T16" fmla="*/ 672 w 722"/>
                <a:gd name="T17" fmla="*/ 62 h 78"/>
                <a:gd name="T18" fmla="*/ 696 w 722"/>
                <a:gd name="T19" fmla="*/ 75 h 78"/>
                <a:gd name="T20" fmla="*/ 717 w 722"/>
                <a:gd name="T21" fmla="*/ 74 h 78"/>
                <a:gd name="T22" fmla="*/ 722 w 722"/>
                <a:gd name="T23" fmla="*/ 66 h 78"/>
                <a:gd name="T24" fmla="*/ 720 w 722"/>
                <a:gd name="T25" fmla="*/ 0 h 78"/>
                <a:gd name="T26" fmla="*/ 3 w 722"/>
                <a:gd name="T27" fmla="*/ 0 h 78"/>
                <a:gd name="T28" fmla="*/ 3 w 722"/>
                <a:gd name="T29" fmla="*/ 50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2"/>
                <a:gd name="T46" fmla="*/ 0 h 78"/>
                <a:gd name="T47" fmla="*/ 722 w 722"/>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2" h="78">
                  <a:moveTo>
                    <a:pt x="3" y="50"/>
                  </a:moveTo>
                  <a:cubicBezTo>
                    <a:pt x="16" y="58"/>
                    <a:pt x="32" y="61"/>
                    <a:pt x="47" y="63"/>
                  </a:cubicBezTo>
                  <a:cubicBezTo>
                    <a:pt x="143" y="62"/>
                    <a:pt x="168" y="66"/>
                    <a:pt x="237" y="54"/>
                  </a:cubicBezTo>
                  <a:cubicBezTo>
                    <a:pt x="272" y="55"/>
                    <a:pt x="294" y="61"/>
                    <a:pt x="326" y="66"/>
                  </a:cubicBezTo>
                  <a:cubicBezTo>
                    <a:pt x="334" y="72"/>
                    <a:pt x="345" y="72"/>
                    <a:pt x="354" y="74"/>
                  </a:cubicBezTo>
                  <a:cubicBezTo>
                    <a:pt x="392" y="73"/>
                    <a:pt x="425" y="70"/>
                    <a:pt x="461" y="68"/>
                  </a:cubicBezTo>
                  <a:cubicBezTo>
                    <a:pt x="473" y="62"/>
                    <a:pt x="487" y="63"/>
                    <a:pt x="501" y="62"/>
                  </a:cubicBezTo>
                  <a:cubicBezTo>
                    <a:pt x="550" y="63"/>
                    <a:pt x="598" y="63"/>
                    <a:pt x="647" y="60"/>
                  </a:cubicBezTo>
                  <a:cubicBezTo>
                    <a:pt x="655" y="61"/>
                    <a:pt x="664" y="60"/>
                    <a:pt x="672" y="62"/>
                  </a:cubicBezTo>
                  <a:cubicBezTo>
                    <a:pt x="681" y="64"/>
                    <a:pt x="685" y="73"/>
                    <a:pt x="696" y="75"/>
                  </a:cubicBezTo>
                  <a:cubicBezTo>
                    <a:pt x="703" y="78"/>
                    <a:pt x="709" y="75"/>
                    <a:pt x="717" y="74"/>
                  </a:cubicBezTo>
                  <a:cubicBezTo>
                    <a:pt x="721" y="68"/>
                    <a:pt x="719" y="71"/>
                    <a:pt x="722" y="66"/>
                  </a:cubicBezTo>
                  <a:cubicBezTo>
                    <a:pt x="720" y="11"/>
                    <a:pt x="720" y="33"/>
                    <a:pt x="720" y="0"/>
                  </a:cubicBezTo>
                  <a:lnTo>
                    <a:pt x="3" y="0"/>
                  </a:lnTo>
                  <a:cubicBezTo>
                    <a:pt x="0" y="15"/>
                    <a:pt x="3" y="35"/>
                    <a:pt x="3" y="50"/>
                  </a:cubicBezTo>
                  <a:close/>
                </a:path>
              </a:pathLst>
            </a:custGeom>
            <a:solidFill>
              <a:srgbClr val="0000FF"/>
            </a:solidFill>
            <a:ln w="28575" cap="flat" cmpd="sng">
              <a:solidFill>
                <a:schemeClr val="tx1"/>
              </a:solidFill>
              <a:prstDash val="solid"/>
              <a:miter lim="800000"/>
              <a:headEnd type="none" w="med" len="med"/>
              <a:tailEnd type="none" w="med" len="med"/>
            </a:ln>
          </p:spPr>
          <p:txBody>
            <a:bodyPr wrap="none"/>
            <a:lstStyle/>
            <a:p>
              <a:endParaRPr lang="zh-CN" altLang="en-US"/>
            </a:p>
          </p:txBody>
        </p:sp>
        <p:sp>
          <p:nvSpPr>
            <p:cNvPr id="11282" name="Rectangle 62"/>
            <p:cNvSpPr>
              <a:spLocks noChangeArrowheads="1"/>
            </p:cNvSpPr>
            <p:nvPr/>
          </p:nvSpPr>
          <p:spPr bwMode="auto">
            <a:xfrm>
              <a:off x="1324" y="2305"/>
              <a:ext cx="61" cy="62"/>
            </a:xfrm>
            <a:prstGeom prst="rect">
              <a:avLst/>
            </a:prstGeom>
            <a:solidFill>
              <a:srgbClr val="0000FF"/>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83" name="Rectangle 65"/>
            <p:cNvSpPr>
              <a:spLocks noChangeArrowheads="1"/>
            </p:cNvSpPr>
            <p:nvPr/>
          </p:nvSpPr>
          <p:spPr bwMode="auto">
            <a:xfrm>
              <a:off x="2174" y="2305"/>
              <a:ext cx="60" cy="62"/>
            </a:xfrm>
            <a:prstGeom prst="rect">
              <a:avLst/>
            </a:prstGeom>
            <a:solidFill>
              <a:srgbClr val="0000FF"/>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84" name="Line 66"/>
            <p:cNvSpPr>
              <a:spLocks noChangeShapeType="1"/>
            </p:cNvSpPr>
            <p:nvPr/>
          </p:nvSpPr>
          <p:spPr bwMode="auto">
            <a:xfrm>
              <a:off x="1324" y="2305"/>
              <a:ext cx="0" cy="12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5" name="Line 67"/>
            <p:cNvSpPr>
              <a:spLocks noChangeShapeType="1"/>
            </p:cNvSpPr>
            <p:nvPr/>
          </p:nvSpPr>
          <p:spPr bwMode="auto">
            <a:xfrm>
              <a:off x="1385" y="2305"/>
              <a:ext cx="0" cy="6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6" name="Line 68"/>
            <p:cNvSpPr>
              <a:spLocks noChangeShapeType="1"/>
            </p:cNvSpPr>
            <p:nvPr/>
          </p:nvSpPr>
          <p:spPr bwMode="auto">
            <a:xfrm>
              <a:off x="2174" y="2305"/>
              <a:ext cx="0" cy="6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7" name="Line 69"/>
            <p:cNvSpPr>
              <a:spLocks noChangeShapeType="1"/>
            </p:cNvSpPr>
            <p:nvPr/>
          </p:nvSpPr>
          <p:spPr bwMode="auto">
            <a:xfrm>
              <a:off x="2234" y="2305"/>
              <a:ext cx="0" cy="12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8" name="Freeform 73"/>
            <p:cNvSpPr>
              <a:spLocks/>
            </p:cNvSpPr>
            <p:nvPr/>
          </p:nvSpPr>
          <p:spPr bwMode="auto">
            <a:xfrm>
              <a:off x="2780" y="2305"/>
              <a:ext cx="122" cy="310"/>
            </a:xfrm>
            <a:custGeom>
              <a:avLst/>
              <a:gdLst>
                <a:gd name="T0" fmla="*/ 48 w 96"/>
                <a:gd name="T1" fmla="*/ 0 h 240"/>
                <a:gd name="T2" fmla="*/ 96 w 96"/>
                <a:gd name="T3" fmla="*/ 144 h 240"/>
                <a:gd name="T4" fmla="*/ 48 w 96"/>
                <a:gd name="T5" fmla="*/ 240 h 240"/>
                <a:gd name="T6" fmla="*/ 0 w 96"/>
                <a:gd name="T7" fmla="*/ 144 h 240"/>
                <a:gd name="T8" fmla="*/ 48 w 96"/>
                <a:gd name="T9" fmla="*/ 0 h 240"/>
                <a:gd name="T10" fmla="*/ 0 60000 65536"/>
                <a:gd name="T11" fmla="*/ 0 60000 65536"/>
                <a:gd name="T12" fmla="*/ 0 60000 65536"/>
                <a:gd name="T13" fmla="*/ 0 60000 65536"/>
                <a:gd name="T14" fmla="*/ 0 60000 65536"/>
                <a:gd name="T15" fmla="*/ 0 w 96"/>
                <a:gd name="T16" fmla="*/ 0 h 240"/>
                <a:gd name="T17" fmla="*/ 96 w 96"/>
                <a:gd name="T18" fmla="*/ 240 h 240"/>
              </a:gdLst>
              <a:ahLst/>
              <a:cxnLst>
                <a:cxn ang="T10">
                  <a:pos x="T0" y="T1"/>
                </a:cxn>
                <a:cxn ang="T11">
                  <a:pos x="T2" y="T3"/>
                </a:cxn>
                <a:cxn ang="T12">
                  <a:pos x="T4" y="T5"/>
                </a:cxn>
                <a:cxn ang="T13">
                  <a:pos x="T6" y="T7"/>
                </a:cxn>
                <a:cxn ang="T14">
                  <a:pos x="T8" y="T9"/>
                </a:cxn>
              </a:cxnLst>
              <a:rect l="T15" t="T16" r="T17" b="T18"/>
              <a:pathLst>
                <a:path w="96" h="240">
                  <a:moveTo>
                    <a:pt x="48" y="0"/>
                  </a:moveTo>
                  <a:cubicBezTo>
                    <a:pt x="64" y="0"/>
                    <a:pt x="96" y="104"/>
                    <a:pt x="96" y="144"/>
                  </a:cubicBezTo>
                  <a:cubicBezTo>
                    <a:pt x="96" y="184"/>
                    <a:pt x="64" y="240"/>
                    <a:pt x="48" y="240"/>
                  </a:cubicBezTo>
                  <a:cubicBezTo>
                    <a:pt x="32" y="240"/>
                    <a:pt x="0" y="184"/>
                    <a:pt x="0" y="144"/>
                  </a:cubicBezTo>
                  <a:cubicBezTo>
                    <a:pt x="0" y="104"/>
                    <a:pt x="32" y="0"/>
                    <a:pt x="48" y="0"/>
                  </a:cubicBezTo>
                  <a:close/>
                </a:path>
              </a:pathLst>
            </a:custGeom>
            <a:solidFill>
              <a:srgbClr val="003366"/>
            </a:solidFill>
            <a:ln w="28575" cap="flat" cmpd="sng">
              <a:solidFill>
                <a:schemeClr val="tx1"/>
              </a:solidFill>
              <a:prstDash val="solid"/>
              <a:miter lim="800000"/>
              <a:headEnd type="none" w="med" len="med"/>
              <a:tailEnd type="none" w="med" len="med"/>
            </a:ln>
          </p:spPr>
          <p:txBody>
            <a:bodyPr wrap="none"/>
            <a:lstStyle/>
            <a:p>
              <a:endParaRPr lang="zh-CN" altLang="en-US"/>
            </a:p>
          </p:txBody>
        </p:sp>
        <p:sp>
          <p:nvSpPr>
            <p:cNvPr id="11289" name="Freeform 77"/>
            <p:cNvSpPr>
              <a:spLocks/>
            </p:cNvSpPr>
            <p:nvPr/>
          </p:nvSpPr>
          <p:spPr bwMode="auto">
            <a:xfrm>
              <a:off x="2831" y="2584"/>
              <a:ext cx="71" cy="506"/>
            </a:xfrm>
            <a:custGeom>
              <a:avLst/>
              <a:gdLst>
                <a:gd name="T0" fmla="*/ 8 w 56"/>
                <a:gd name="T1" fmla="*/ 24 h 392"/>
                <a:gd name="T2" fmla="*/ 8 w 56"/>
                <a:gd name="T3" fmla="*/ 360 h 392"/>
                <a:gd name="T4" fmla="*/ 56 w 56"/>
                <a:gd name="T5" fmla="*/ 216 h 392"/>
                <a:gd name="T6" fmla="*/ 8 w 56"/>
                <a:gd name="T7" fmla="*/ 24 h 392"/>
                <a:gd name="T8" fmla="*/ 0 60000 65536"/>
                <a:gd name="T9" fmla="*/ 0 60000 65536"/>
                <a:gd name="T10" fmla="*/ 0 60000 65536"/>
                <a:gd name="T11" fmla="*/ 0 60000 65536"/>
                <a:gd name="T12" fmla="*/ 0 w 56"/>
                <a:gd name="T13" fmla="*/ 0 h 392"/>
                <a:gd name="T14" fmla="*/ 56 w 56"/>
                <a:gd name="T15" fmla="*/ 392 h 392"/>
              </a:gdLst>
              <a:ahLst/>
              <a:cxnLst>
                <a:cxn ang="T8">
                  <a:pos x="T0" y="T1"/>
                </a:cxn>
                <a:cxn ang="T9">
                  <a:pos x="T2" y="T3"/>
                </a:cxn>
                <a:cxn ang="T10">
                  <a:pos x="T4" y="T5"/>
                </a:cxn>
                <a:cxn ang="T11">
                  <a:pos x="T6" y="T7"/>
                </a:cxn>
              </a:cxnLst>
              <a:rect l="T12" t="T13" r="T14" b="T15"/>
              <a:pathLst>
                <a:path w="56" h="392">
                  <a:moveTo>
                    <a:pt x="8" y="24"/>
                  </a:moveTo>
                  <a:cubicBezTo>
                    <a:pt x="0" y="48"/>
                    <a:pt x="0" y="328"/>
                    <a:pt x="8" y="360"/>
                  </a:cubicBezTo>
                  <a:cubicBezTo>
                    <a:pt x="16" y="392"/>
                    <a:pt x="56" y="272"/>
                    <a:pt x="56" y="216"/>
                  </a:cubicBezTo>
                  <a:cubicBezTo>
                    <a:pt x="56" y="160"/>
                    <a:pt x="16" y="0"/>
                    <a:pt x="8" y="24"/>
                  </a:cubicBezTo>
                  <a:close/>
                </a:path>
              </a:pathLst>
            </a:custGeom>
            <a:solidFill>
              <a:srgbClr val="666699"/>
            </a:solidFill>
            <a:ln w="28575" cap="flat" cmpd="sng">
              <a:solidFill>
                <a:schemeClr val="tx1"/>
              </a:solidFill>
              <a:prstDash val="solid"/>
              <a:miter lim="800000"/>
              <a:headEnd type="none" w="med" len="med"/>
              <a:tailEnd type="none" w="med" len="med"/>
            </a:ln>
          </p:spPr>
          <p:txBody>
            <a:bodyPr wrap="none"/>
            <a:lstStyle/>
            <a:p>
              <a:endParaRPr lang="zh-CN" altLang="en-US"/>
            </a:p>
          </p:txBody>
        </p:sp>
        <p:sp>
          <p:nvSpPr>
            <p:cNvPr id="11290" name="Freeform 78"/>
            <p:cNvSpPr>
              <a:spLocks/>
            </p:cNvSpPr>
            <p:nvPr/>
          </p:nvSpPr>
          <p:spPr bwMode="auto">
            <a:xfrm>
              <a:off x="2841" y="2615"/>
              <a:ext cx="1" cy="434"/>
            </a:xfrm>
            <a:custGeom>
              <a:avLst/>
              <a:gdLst>
                <a:gd name="T0" fmla="*/ 0 w 1"/>
                <a:gd name="T1" fmla="*/ 0 h 336"/>
                <a:gd name="T2" fmla="*/ 0 w 1"/>
                <a:gd name="T3" fmla="*/ 336 h 336"/>
                <a:gd name="T4" fmla="*/ 0 60000 65536"/>
                <a:gd name="T5" fmla="*/ 0 60000 65536"/>
                <a:gd name="T6" fmla="*/ 0 w 1"/>
                <a:gd name="T7" fmla="*/ 0 h 336"/>
                <a:gd name="T8" fmla="*/ 1 w 1"/>
                <a:gd name="T9" fmla="*/ 336 h 336"/>
              </a:gdLst>
              <a:ahLst/>
              <a:cxnLst>
                <a:cxn ang="T4">
                  <a:pos x="T0" y="T1"/>
                </a:cxn>
                <a:cxn ang="T5">
                  <a:pos x="T2" y="T3"/>
                </a:cxn>
              </a:cxnLst>
              <a:rect l="T6" t="T7" r="T8" b="T9"/>
              <a:pathLst>
                <a:path w="1" h="336">
                  <a:moveTo>
                    <a:pt x="0" y="0"/>
                  </a:moveTo>
                  <a:cubicBezTo>
                    <a:pt x="0" y="140"/>
                    <a:pt x="0" y="280"/>
                    <a:pt x="0" y="336"/>
                  </a:cubicBezTo>
                </a:path>
              </a:pathLst>
            </a:custGeom>
            <a:noFill/>
            <a:ln w="2857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291" name="Line 79"/>
            <p:cNvSpPr>
              <a:spLocks noChangeShapeType="1"/>
            </p:cNvSpPr>
            <p:nvPr/>
          </p:nvSpPr>
          <p:spPr bwMode="auto">
            <a:xfrm>
              <a:off x="2841" y="2615"/>
              <a:ext cx="0" cy="37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2" name="Oval 80"/>
            <p:cNvSpPr>
              <a:spLocks noChangeArrowheads="1"/>
            </p:cNvSpPr>
            <p:nvPr/>
          </p:nvSpPr>
          <p:spPr bwMode="auto">
            <a:xfrm>
              <a:off x="3539" y="2243"/>
              <a:ext cx="849" cy="868"/>
            </a:xfrm>
            <a:prstGeom prst="ellipse">
              <a:avLst/>
            </a:prstGeom>
            <a:solidFill>
              <a:srgbClr val="666699"/>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93" name="Rectangle 81"/>
            <p:cNvSpPr>
              <a:spLocks noChangeArrowheads="1"/>
            </p:cNvSpPr>
            <p:nvPr/>
          </p:nvSpPr>
          <p:spPr bwMode="auto">
            <a:xfrm>
              <a:off x="3842" y="2119"/>
              <a:ext cx="304" cy="248"/>
            </a:xfrm>
            <a:prstGeom prst="rect">
              <a:avLst/>
            </a:prstGeom>
            <a:solidFill>
              <a:srgbClr val="FF6600"/>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94" name="Line 82"/>
            <p:cNvSpPr>
              <a:spLocks noChangeShapeType="1"/>
            </p:cNvSpPr>
            <p:nvPr/>
          </p:nvSpPr>
          <p:spPr bwMode="auto">
            <a:xfrm>
              <a:off x="3478" y="2677"/>
              <a:ext cx="971" cy="0"/>
            </a:xfrm>
            <a:prstGeom prst="line">
              <a:avLst/>
            </a:prstGeom>
            <a:noFill/>
            <a:ln w="28575">
              <a:solidFill>
                <a:schemeClr val="tx1"/>
              </a:solidFill>
              <a:prstDash val="dash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5" name="Rectangle 84"/>
            <p:cNvSpPr>
              <a:spLocks noChangeArrowheads="1"/>
            </p:cNvSpPr>
            <p:nvPr/>
          </p:nvSpPr>
          <p:spPr bwMode="auto">
            <a:xfrm>
              <a:off x="3842" y="2057"/>
              <a:ext cx="304" cy="62"/>
            </a:xfrm>
            <a:prstGeom prst="rect">
              <a:avLst/>
            </a:prstGeom>
            <a:solidFill>
              <a:schemeClr val="bg1"/>
            </a:solidFill>
            <a:ln w="2857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296" name="Line 85"/>
            <p:cNvSpPr>
              <a:spLocks noChangeShapeType="1"/>
            </p:cNvSpPr>
            <p:nvPr/>
          </p:nvSpPr>
          <p:spPr bwMode="auto">
            <a:xfrm>
              <a:off x="1385" y="2305"/>
              <a:ext cx="0" cy="37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7" name="Line 86"/>
            <p:cNvSpPr>
              <a:spLocks noChangeShapeType="1"/>
            </p:cNvSpPr>
            <p:nvPr/>
          </p:nvSpPr>
          <p:spPr bwMode="auto">
            <a:xfrm>
              <a:off x="2174" y="2243"/>
              <a:ext cx="0" cy="43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98" name="Line 87"/>
            <p:cNvSpPr>
              <a:spLocks noChangeShapeType="1"/>
            </p:cNvSpPr>
            <p:nvPr/>
          </p:nvSpPr>
          <p:spPr bwMode="auto">
            <a:xfrm>
              <a:off x="1385" y="2615"/>
              <a:ext cx="789" cy="0"/>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99" name="Line 88"/>
            <p:cNvSpPr>
              <a:spLocks noChangeShapeType="1"/>
            </p:cNvSpPr>
            <p:nvPr/>
          </p:nvSpPr>
          <p:spPr bwMode="auto">
            <a:xfrm flipH="1">
              <a:off x="3600" y="2491"/>
              <a:ext cx="728" cy="434"/>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00" name="Line 89"/>
            <p:cNvSpPr>
              <a:spLocks noChangeShapeType="1"/>
            </p:cNvSpPr>
            <p:nvPr/>
          </p:nvSpPr>
          <p:spPr bwMode="auto">
            <a:xfrm>
              <a:off x="3964" y="3111"/>
              <a:ext cx="121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1" name="Line 95"/>
            <p:cNvSpPr>
              <a:spLocks noChangeShapeType="1"/>
            </p:cNvSpPr>
            <p:nvPr/>
          </p:nvSpPr>
          <p:spPr bwMode="auto">
            <a:xfrm>
              <a:off x="3964" y="2243"/>
              <a:ext cx="849"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2" name="Line 96"/>
            <p:cNvSpPr>
              <a:spLocks noChangeShapeType="1"/>
            </p:cNvSpPr>
            <p:nvPr/>
          </p:nvSpPr>
          <p:spPr bwMode="auto">
            <a:xfrm>
              <a:off x="4146" y="2367"/>
              <a:ext cx="66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3" name="Line 97"/>
            <p:cNvSpPr>
              <a:spLocks noChangeShapeType="1"/>
            </p:cNvSpPr>
            <p:nvPr/>
          </p:nvSpPr>
          <p:spPr bwMode="auto">
            <a:xfrm>
              <a:off x="4146" y="2057"/>
              <a:ext cx="103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4" name="Line 99"/>
            <p:cNvSpPr>
              <a:spLocks noChangeShapeType="1"/>
            </p:cNvSpPr>
            <p:nvPr/>
          </p:nvSpPr>
          <p:spPr bwMode="auto">
            <a:xfrm flipH="1">
              <a:off x="3539" y="2367"/>
              <a:ext cx="4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5" name="Line 100"/>
            <p:cNvSpPr>
              <a:spLocks noChangeShapeType="1"/>
            </p:cNvSpPr>
            <p:nvPr/>
          </p:nvSpPr>
          <p:spPr bwMode="auto">
            <a:xfrm flipH="1">
              <a:off x="3539" y="2119"/>
              <a:ext cx="30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6" name="Line 101"/>
            <p:cNvSpPr>
              <a:spLocks noChangeShapeType="1"/>
            </p:cNvSpPr>
            <p:nvPr/>
          </p:nvSpPr>
          <p:spPr bwMode="auto">
            <a:xfrm flipV="1">
              <a:off x="3842" y="1809"/>
              <a:ext cx="0" cy="2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7" name="Line 102"/>
            <p:cNvSpPr>
              <a:spLocks noChangeShapeType="1"/>
            </p:cNvSpPr>
            <p:nvPr/>
          </p:nvSpPr>
          <p:spPr bwMode="auto">
            <a:xfrm flipV="1">
              <a:off x="4146" y="1809"/>
              <a:ext cx="0" cy="24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08" name="Line 103"/>
            <p:cNvSpPr>
              <a:spLocks noChangeShapeType="1"/>
            </p:cNvSpPr>
            <p:nvPr/>
          </p:nvSpPr>
          <p:spPr bwMode="auto">
            <a:xfrm>
              <a:off x="4692" y="1809"/>
              <a:ext cx="0" cy="24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09" name="Line 104"/>
            <p:cNvSpPr>
              <a:spLocks noChangeShapeType="1"/>
            </p:cNvSpPr>
            <p:nvPr/>
          </p:nvSpPr>
          <p:spPr bwMode="auto">
            <a:xfrm>
              <a:off x="4692" y="2057"/>
              <a:ext cx="0" cy="31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0" name="Line 105"/>
            <p:cNvSpPr>
              <a:spLocks noChangeShapeType="1"/>
            </p:cNvSpPr>
            <p:nvPr/>
          </p:nvSpPr>
          <p:spPr bwMode="auto">
            <a:xfrm>
              <a:off x="4692" y="2367"/>
              <a:ext cx="0" cy="744"/>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11" name="Line 106"/>
            <p:cNvSpPr>
              <a:spLocks noChangeShapeType="1"/>
            </p:cNvSpPr>
            <p:nvPr/>
          </p:nvSpPr>
          <p:spPr bwMode="auto">
            <a:xfrm>
              <a:off x="3600" y="2119"/>
              <a:ext cx="0" cy="248"/>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12" name="Line 107"/>
            <p:cNvSpPr>
              <a:spLocks noChangeShapeType="1"/>
            </p:cNvSpPr>
            <p:nvPr/>
          </p:nvSpPr>
          <p:spPr bwMode="auto">
            <a:xfrm>
              <a:off x="3842" y="1871"/>
              <a:ext cx="304" cy="0"/>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13" name="Line 108"/>
            <p:cNvSpPr>
              <a:spLocks noChangeShapeType="1"/>
            </p:cNvSpPr>
            <p:nvPr/>
          </p:nvSpPr>
          <p:spPr bwMode="auto">
            <a:xfrm>
              <a:off x="5116" y="2057"/>
              <a:ext cx="0" cy="1054"/>
            </a:xfrm>
            <a:prstGeom prst="line">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14" name="Text Box 109"/>
            <p:cNvSpPr txBox="1">
              <a:spLocks noChangeArrowheads="1"/>
            </p:cNvSpPr>
            <p:nvPr/>
          </p:nvSpPr>
          <p:spPr bwMode="auto">
            <a:xfrm>
              <a:off x="3835" y="1541"/>
              <a:ext cx="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i="1">
                  <a:solidFill>
                    <a:schemeClr val="folHlink"/>
                  </a:solidFill>
                </a:rPr>
                <a:t>b</a:t>
              </a:r>
            </a:p>
          </p:txBody>
        </p:sp>
        <p:sp>
          <p:nvSpPr>
            <p:cNvPr id="11315" name="Text Box 110"/>
            <p:cNvSpPr txBox="1">
              <a:spLocks noChangeArrowheads="1"/>
            </p:cNvSpPr>
            <p:nvPr/>
          </p:nvSpPr>
          <p:spPr bwMode="auto">
            <a:xfrm rot="-5400000">
              <a:off x="4308" y="2565"/>
              <a:ext cx="4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i="1"/>
                <a:t>d</a:t>
              </a:r>
              <a:r>
                <a:rPr lang="en-US" altLang="zh-CN" sz="1600" b="1"/>
                <a:t>-</a:t>
              </a:r>
              <a:r>
                <a:rPr lang="en-US" altLang="zh-CN" sz="1600" b="1" i="1"/>
                <a:t>t</a:t>
              </a:r>
              <a:r>
                <a:rPr lang="en-US" altLang="zh-CN" sz="1600" b="1" baseline="-25000"/>
                <a:t>1</a:t>
              </a:r>
              <a:endParaRPr lang="en-US" altLang="zh-CN" sz="1600" b="1"/>
            </a:p>
          </p:txBody>
        </p:sp>
        <p:sp>
          <p:nvSpPr>
            <p:cNvPr id="11316" name="Text Box 111"/>
            <p:cNvSpPr txBox="1">
              <a:spLocks noChangeArrowheads="1"/>
            </p:cNvSpPr>
            <p:nvPr/>
          </p:nvSpPr>
          <p:spPr bwMode="auto">
            <a:xfrm rot="16200000">
              <a:off x="4222" y="2006"/>
              <a:ext cx="63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i="1"/>
                <a:t>t</a:t>
              </a:r>
              <a:r>
                <a:rPr lang="en-US" altLang="zh-CN" sz="1600" b="1" baseline="-25000"/>
                <a:t>1</a:t>
              </a:r>
              <a:r>
                <a:rPr lang="en-US" altLang="zh-CN" sz="1600" b="1" i="1"/>
                <a:t> t</a:t>
              </a:r>
              <a:r>
                <a:rPr lang="en-US" altLang="zh-CN" sz="1600" b="1" baseline="-25000"/>
                <a:t>2</a:t>
              </a:r>
              <a:endParaRPr lang="en-US" altLang="zh-CN" sz="1600" b="1"/>
            </a:p>
          </p:txBody>
        </p:sp>
        <p:sp>
          <p:nvSpPr>
            <p:cNvPr id="11317" name="Text Box 112"/>
            <p:cNvSpPr txBox="1">
              <a:spLocks noChangeArrowheads="1"/>
            </p:cNvSpPr>
            <p:nvPr/>
          </p:nvSpPr>
          <p:spPr bwMode="auto">
            <a:xfrm rot="-5400000">
              <a:off x="4704" y="2409"/>
              <a:ext cx="55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i="1"/>
                <a:t>d</a:t>
              </a:r>
              <a:r>
                <a:rPr lang="en-US" altLang="zh-CN" sz="1600" b="1"/>
                <a:t>+</a:t>
              </a:r>
              <a:r>
                <a:rPr lang="en-US" altLang="zh-CN" sz="1600" b="1" i="1"/>
                <a:t>t</a:t>
              </a:r>
              <a:r>
                <a:rPr lang="en-US" altLang="zh-CN" sz="1600" b="1" baseline="-25000"/>
                <a:t>2</a:t>
              </a:r>
              <a:endParaRPr lang="en-US" altLang="zh-CN" sz="1600" b="1"/>
            </a:p>
          </p:txBody>
        </p:sp>
        <p:sp>
          <p:nvSpPr>
            <p:cNvPr id="11318" name="Text Box 113"/>
            <p:cNvSpPr txBox="1">
              <a:spLocks noChangeArrowheads="1"/>
            </p:cNvSpPr>
            <p:nvPr/>
          </p:nvSpPr>
          <p:spPr bwMode="auto">
            <a:xfrm rot="-5400000">
              <a:off x="3200" y="2029"/>
              <a:ext cx="37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i="1"/>
                <a:t>h</a:t>
              </a:r>
            </a:p>
          </p:txBody>
        </p:sp>
        <p:sp>
          <p:nvSpPr>
            <p:cNvPr id="11319" name="Text Box 114"/>
            <p:cNvSpPr txBox="1">
              <a:spLocks noChangeArrowheads="1"/>
            </p:cNvSpPr>
            <p:nvPr/>
          </p:nvSpPr>
          <p:spPr bwMode="auto">
            <a:xfrm rot="-1935550">
              <a:off x="3688" y="2368"/>
              <a:ext cx="3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i="1">
                  <a:solidFill>
                    <a:schemeClr val="accent2"/>
                  </a:solidFill>
                </a:rPr>
                <a:t>d</a:t>
              </a:r>
            </a:p>
          </p:txBody>
        </p:sp>
        <p:sp>
          <p:nvSpPr>
            <p:cNvPr id="11320" name="Line 116"/>
            <p:cNvSpPr>
              <a:spLocks noChangeShapeType="1"/>
            </p:cNvSpPr>
            <p:nvPr/>
          </p:nvSpPr>
          <p:spPr bwMode="auto">
            <a:xfrm>
              <a:off x="657" y="2677"/>
              <a:ext cx="2305" cy="0"/>
            </a:xfrm>
            <a:prstGeom prst="line">
              <a:avLst/>
            </a:prstGeom>
            <a:noFill/>
            <a:ln w="28575">
              <a:solidFill>
                <a:schemeClr val="tx1"/>
              </a:solidFill>
              <a:prstDash val="dash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21" name="Text Box 117"/>
            <p:cNvSpPr txBox="1">
              <a:spLocks noChangeArrowheads="1"/>
            </p:cNvSpPr>
            <p:nvPr/>
          </p:nvSpPr>
          <p:spPr bwMode="auto">
            <a:xfrm>
              <a:off x="1664" y="2297"/>
              <a:ext cx="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i="1">
                  <a:solidFill>
                    <a:schemeClr val="bg1"/>
                  </a:solidFill>
                </a:rPr>
                <a:t>L</a:t>
              </a:r>
            </a:p>
          </p:txBody>
        </p:sp>
        <p:sp>
          <p:nvSpPr>
            <p:cNvPr id="11322" name="Text Box 121"/>
            <p:cNvSpPr txBox="1">
              <a:spLocks noChangeArrowheads="1"/>
            </p:cNvSpPr>
            <p:nvPr/>
          </p:nvSpPr>
          <p:spPr bwMode="auto">
            <a:xfrm>
              <a:off x="4061" y="1639"/>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323" name="Text Box 122"/>
            <p:cNvSpPr txBox="1">
              <a:spLocks noChangeArrowheads="1"/>
            </p:cNvSpPr>
            <p:nvPr/>
          </p:nvSpPr>
          <p:spPr bwMode="auto">
            <a:xfrm>
              <a:off x="4181" y="176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324" name="Text Box 123"/>
            <p:cNvSpPr txBox="1">
              <a:spLocks noChangeArrowheads="1"/>
            </p:cNvSpPr>
            <p:nvPr/>
          </p:nvSpPr>
          <p:spPr bwMode="auto">
            <a:xfrm>
              <a:off x="1749" y="1685"/>
              <a:ext cx="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i="1" dirty="0">
                  <a:solidFill>
                    <a:srgbClr val="FFFF00"/>
                  </a:solidFill>
                </a:rPr>
                <a:t>A</a:t>
              </a:r>
            </a:p>
          </p:txBody>
        </p:sp>
        <p:sp>
          <p:nvSpPr>
            <p:cNvPr id="11325" name="Text Box 124"/>
            <p:cNvSpPr txBox="1">
              <a:spLocks noChangeArrowheads="1"/>
            </p:cNvSpPr>
            <p:nvPr/>
          </p:nvSpPr>
          <p:spPr bwMode="auto">
            <a:xfrm>
              <a:off x="1810" y="3173"/>
              <a:ext cx="4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i="1" dirty="0">
                  <a:solidFill>
                    <a:srgbClr val="FFFF00"/>
                  </a:solidFill>
                </a:rPr>
                <a:t>A</a:t>
              </a:r>
            </a:p>
          </p:txBody>
        </p:sp>
        <p:sp>
          <p:nvSpPr>
            <p:cNvPr id="11326" name="Text Box 125"/>
            <p:cNvSpPr txBox="1">
              <a:spLocks noChangeArrowheads="1"/>
            </p:cNvSpPr>
            <p:nvPr/>
          </p:nvSpPr>
          <p:spPr bwMode="auto">
            <a:xfrm>
              <a:off x="3696" y="1253"/>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i="1"/>
                <a:t>A</a:t>
              </a:r>
              <a:r>
                <a:rPr lang="en-US" altLang="zh-CN">
                  <a:latin typeface="Times New Roman" panose="02020603050405020304" pitchFamily="18" charset="0"/>
                </a:rPr>
                <a:t>—</a:t>
              </a:r>
              <a:r>
                <a:rPr lang="en-US" altLang="zh-CN" i="1"/>
                <a:t>A</a:t>
              </a:r>
            </a:p>
          </p:txBody>
        </p:sp>
        <p:sp>
          <p:nvSpPr>
            <p:cNvPr id="11327" name="Line 126"/>
            <p:cNvSpPr>
              <a:spLocks noChangeShapeType="1"/>
            </p:cNvSpPr>
            <p:nvPr/>
          </p:nvSpPr>
          <p:spPr bwMode="auto">
            <a:xfrm flipV="1">
              <a:off x="3964" y="1995"/>
              <a:ext cx="0" cy="1178"/>
            </a:xfrm>
            <a:prstGeom prst="line">
              <a:avLst/>
            </a:prstGeom>
            <a:noFill/>
            <a:ln w="28575">
              <a:solidFill>
                <a:schemeClr val="tx1"/>
              </a:solidFill>
              <a:prstDash val="dash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28" name="Line 127"/>
            <p:cNvSpPr>
              <a:spLocks noChangeShapeType="1"/>
            </p:cNvSpPr>
            <p:nvPr/>
          </p:nvSpPr>
          <p:spPr bwMode="auto">
            <a:xfrm>
              <a:off x="1721" y="3187"/>
              <a:ext cx="0" cy="1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29" name="Line 128"/>
            <p:cNvSpPr>
              <a:spLocks noChangeShapeType="1"/>
            </p:cNvSpPr>
            <p:nvPr/>
          </p:nvSpPr>
          <p:spPr bwMode="auto">
            <a:xfrm flipV="1">
              <a:off x="1721" y="1780"/>
              <a:ext cx="0" cy="1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6" name="Text Box 5">
            <a:extLst>
              <a:ext uri="{FF2B5EF4-FFF2-40B4-BE49-F238E27FC236}">
                <a16:creationId xmlns:a16="http://schemas.microsoft.com/office/drawing/2014/main" id="{882B53AD-2A77-4215-A1BB-6D61D0C627D3}"/>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普通平键联结的公差与配合</a:t>
            </a:r>
          </a:p>
        </p:txBody>
      </p:sp>
    </p:spTree>
    <p:extLst>
      <p:ext uri="{BB962C8B-B14F-4D97-AF65-F5344CB8AC3E}">
        <p14:creationId xmlns:p14="http://schemas.microsoft.com/office/powerpoint/2010/main" val="34380747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211296" y="1288098"/>
            <a:ext cx="11578272" cy="3939222"/>
          </a:xfrm>
        </p:spPr>
        <p:txBody>
          <a:bodyPr>
            <a:noAutofit/>
          </a:bodyPr>
          <a:lstStyle/>
          <a:p>
            <a:pPr lvl="1" eaLnBrk="1" hangingPunct="1">
              <a:lnSpc>
                <a:spcPct val="150000"/>
              </a:lnSpc>
              <a:defRPr/>
            </a:pPr>
            <a:r>
              <a:rPr lang="zh-CN" altLang="en-US" sz="2800" b="1" dirty="0">
                <a:latin typeface="楷体_GB2312" pitchFamily="49" charset="-122"/>
                <a:ea typeface="楷体_GB2312" pitchFamily="49" charset="-122"/>
              </a:rPr>
              <a:t>由于使用的平键为标准件，且键又为外表面，因而，键与轴槽、键与轮毂槽的配合均</a:t>
            </a:r>
            <a:r>
              <a:rPr lang="zh-CN" altLang="en-US" sz="2800" b="1" dirty="0">
                <a:solidFill>
                  <a:srgbClr val="FF0000"/>
                </a:solidFill>
                <a:latin typeface="楷体_GB2312" pitchFamily="49" charset="-122"/>
                <a:ea typeface="楷体_GB2312" pitchFamily="49" charset="-122"/>
              </a:rPr>
              <a:t>采用基轴制</a:t>
            </a:r>
            <a:r>
              <a:rPr lang="zh-CN" altLang="en-US" sz="2800" b="1" dirty="0">
                <a:latin typeface="楷体_GB2312" pitchFamily="49" charset="-122"/>
                <a:ea typeface="楷体_GB2312" pitchFamily="49" charset="-122"/>
              </a:rPr>
              <a:t>。国家标准对键宽只规定了一种</a:t>
            </a:r>
            <a:r>
              <a:rPr lang="zh-CN" altLang="en-US" sz="2800" b="1" dirty="0">
                <a:solidFill>
                  <a:srgbClr val="FF0000"/>
                </a:solidFill>
                <a:latin typeface="楷体_GB2312" pitchFamily="49" charset="-122"/>
                <a:ea typeface="楷体_GB2312" pitchFamily="49" charset="-122"/>
              </a:rPr>
              <a:t>公差带</a:t>
            </a:r>
            <a:r>
              <a:rPr lang="en-US" altLang="zh-CN" sz="2800" b="1" dirty="0">
                <a:solidFill>
                  <a:srgbClr val="FF0000"/>
                </a:solidFill>
                <a:latin typeface="楷体_GB2312" pitchFamily="49" charset="-122"/>
                <a:ea typeface="楷体_GB2312" pitchFamily="49" charset="-122"/>
              </a:rPr>
              <a:t>h8</a:t>
            </a:r>
            <a:r>
              <a:rPr lang="en-US" altLang="zh-CN" sz="2800" b="1" dirty="0">
                <a:latin typeface="楷体_GB2312" pitchFamily="49" charset="-122"/>
                <a:ea typeface="楷体_GB2312" pitchFamily="49" charset="-122"/>
              </a:rPr>
              <a:t>。 </a:t>
            </a:r>
          </a:p>
          <a:p>
            <a:pPr lvl="1" eaLnBrk="1" hangingPunct="1">
              <a:lnSpc>
                <a:spcPct val="150000"/>
              </a:lnSpc>
              <a:defRPr/>
            </a:pPr>
            <a:r>
              <a:rPr lang="zh-CN" altLang="en-US" sz="2800" b="1" dirty="0">
                <a:solidFill>
                  <a:schemeClr val="tx2"/>
                </a:solidFill>
                <a:effectLst>
                  <a:outerShdw blurRad="38100" dist="38100" dir="2700000" algn="tl">
                    <a:srgbClr val="C0C0C0"/>
                  </a:outerShdw>
                </a:effectLst>
                <a:latin typeface="楷体_GB2312" pitchFamily="49" charset="-122"/>
                <a:ea typeface="楷体_GB2312" pitchFamily="49" charset="-122"/>
              </a:rPr>
              <a:t>一般键与轴槽配合要求较紧，键与轮毂槽配合要求较松</a:t>
            </a:r>
            <a:r>
              <a:rPr lang="zh-CN" altLang="en-US" sz="2800" b="1" dirty="0">
                <a:effectLst>
                  <a:outerShdw blurRad="38100" dist="38100" dir="2700000" algn="tl">
                    <a:srgbClr val="C0C0C0"/>
                  </a:outerShdw>
                </a:effectLst>
                <a:latin typeface="楷体_GB2312" pitchFamily="49" charset="-122"/>
                <a:ea typeface="楷体_GB2312" pitchFamily="49" charset="-122"/>
              </a:rPr>
              <a:t>，</a:t>
            </a:r>
            <a:r>
              <a:rPr lang="zh-CN" altLang="en-US" sz="2800" b="1" dirty="0">
                <a:latin typeface="楷体_GB2312" pitchFamily="49" charset="-122"/>
                <a:ea typeface="楷体_GB2312" pitchFamily="49" charset="-122"/>
              </a:rPr>
              <a:t>相当于一个轴与两个孔相配合，且配合性质不同。国家标准对轴槽宽和轮毂槽宽各规定了三种公差带，构成三种配合形式，分别对应于</a:t>
            </a:r>
            <a:r>
              <a:rPr lang="zh-CN" altLang="en-US" sz="2800" b="1" dirty="0">
                <a:solidFill>
                  <a:srgbClr val="FF0000"/>
                </a:solidFill>
                <a:latin typeface="楷体_GB2312" pitchFamily="49" charset="-122"/>
                <a:ea typeface="楷体_GB2312" pitchFamily="49" charset="-122"/>
              </a:rPr>
              <a:t>松联结、正常联结和紧密联结</a:t>
            </a:r>
            <a:r>
              <a:rPr lang="zh-CN" altLang="en-US" sz="2800" b="1" dirty="0">
                <a:latin typeface="楷体_GB2312" pitchFamily="49" charset="-122"/>
                <a:ea typeface="楷体_GB2312" pitchFamily="49" charset="-122"/>
              </a:rPr>
              <a:t>。用于不同的场合。键宽与键槽宽公差带</a:t>
            </a:r>
            <a:r>
              <a:rPr lang="zh-CN" altLang="en-US" sz="2800" b="1" dirty="0">
                <a:latin typeface="楷体_GB2312" pitchFamily="49" charset="-122"/>
                <a:ea typeface="楷体_GB2312" pitchFamily="49" charset="-122"/>
                <a:hlinkClick r:id="rId2" action="ppaction://hlinksldjump"/>
              </a:rPr>
              <a:t>如图示。 </a:t>
            </a:r>
            <a:endParaRPr lang="zh-CN" altLang="en-US" sz="2800" b="1" dirty="0">
              <a:latin typeface="楷体_GB2312" pitchFamily="49" charset="-122"/>
              <a:ea typeface="楷体_GB2312" pitchFamily="49" charset="-122"/>
            </a:endParaRPr>
          </a:p>
        </p:txBody>
      </p:sp>
      <p:sp>
        <p:nvSpPr>
          <p:cNvPr id="6" name="Text Box 5">
            <a:extLst>
              <a:ext uri="{FF2B5EF4-FFF2-40B4-BE49-F238E27FC236}">
                <a16:creationId xmlns:a16="http://schemas.microsoft.com/office/drawing/2014/main" id="{D3AAC649-9A67-44FE-B58D-D4FCDB8430B9}"/>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普通平键联结的公差与配合</a:t>
            </a:r>
          </a:p>
        </p:txBody>
      </p:sp>
    </p:spTree>
    <p:extLst>
      <p:ext uri="{BB962C8B-B14F-4D97-AF65-F5344CB8AC3E}">
        <p14:creationId xmlns:p14="http://schemas.microsoft.com/office/powerpoint/2010/main" val="200095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slide(fromLeft)">
                                      <p:cBhvr>
                                        <p:cTn id="7" dur="500"/>
                                        <p:tgtEl>
                                          <p:spTgt spid="103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box(in)">
                                      <p:cBhvr>
                                        <p:cTn id="12" dur="500"/>
                                        <p:tgtEl>
                                          <p:spTgt spid="103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874963" y="620713"/>
            <a:ext cx="6316662" cy="1143000"/>
          </a:xfrm>
        </p:spPr>
        <p:txBody>
          <a:bodyPr/>
          <a:lstStyle/>
          <a:p>
            <a:pPr eaLnBrk="1" hangingPunct="1"/>
            <a:r>
              <a:rPr lang="zh-CN" altLang="en-US">
                <a:ea typeface="隶书" panose="02010509060101010101" pitchFamily="49" charset="-122"/>
              </a:rPr>
              <a:t>平键配合公差带图：</a:t>
            </a:r>
          </a:p>
        </p:txBody>
      </p:sp>
      <p:grpSp>
        <p:nvGrpSpPr>
          <p:cNvPr id="13315" name="Group 47"/>
          <p:cNvGrpSpPr>
            <a:grpSpLocks/>
          </p:cNvGrpSpPr>
          <p:nvPr/>
        </p:nvGrpSpPr>
        <p:grpSpPr bwMode="auto">
          <a:xfrm>
            <a:off x="2011998" y="1884363"/>
            <a:ext cx="8396287" cy="4419600"/>
            <a:chOff x="293" y="1187"/>
            <a:chExt cx="5289" cy="2784"/>
          </a:xfrm>
        </p:grpSpPr>
        <p:sp>
          <p:nvSpPr>
            <p:cNvPr id="13316" name="Line 5"/>
            <p:cNvSpPr>
              <a:spLocks noChangeShapeType="1"/>
            </p:cNvSpPr>
            <p:nvPr/>
          </p:nvSpPr>
          <p:spPr bwMode="auto">
            <a:xfrm>
              <a:off x="480" y="2627"/>
              <a:ext cx="475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17" name="Line 6"/>
            <p:cNvSpPr>
              <a:spLocks noChangeShapeType="1"/>
            </p:cNvSpPr>
            <p:nvPr/>
          </p:nvSpPr>
          <p:spPr bwMode="auto">
            <a:xfrm>
              <a:off x="624" y="2627"/>
              <a:ext cx="0" cy="1104"/>
            </a:xfrm>
            <a:prstGeom prst="line">
              <a:avLst/>
            </a:prstGeom>
            <a:noFill/>
            <a:ln w="9525">
              <a:solidFill>
                <a:schemeClr val="hlink"/>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18" name="Text Box 8"/>
            <p:cNvSpPr txBox="1">
              <a:spLocks noChangeArrowheads="1"/>
            </p:cNvSpPr>
            <p:nvPr/>
          </p:nvSpPr>
          <p:spPr bwMode="auto">
            <a:xfrm>
              <a:off x="293" y="2387"/>
              <a:ext cx="2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600" b="1" dirty="0"/>
                <a:t>+0</a:t>
              </a:r>
            </a:p>
          </p:txBody>
        </p:sp>
        <p:sp>
          <p:nvSpPr>
            <p:cNvPr id="13319" name="Text Box 9"/>
            <p:cNvSpPr txBox="1">
              <a:spLocks noChangeArrowheads="1"/>
            </p:cNvSpPr>
            <p:nvPr/>
          </p:nvSpPr>
          <p:spPr bwMode="auto">
            <a:xfrm>
              <a:off x="336" y="264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1600">
                  <a:solidFill>
                    <a:schemeClr val="hlink"/>
                  </a:solidFill>
                </a:rPr>
                <a:t>-</a:t>
              </a:r>
            </a:p>
          </p:txBody>
        </p:sp>
        <p:sp>
          <p:nvSpPr>
            <p:cNvPr id="13320" name="Text Box 10"/>
            <p:cNvSpPr txBox="1">
              <a:spLocks noChangeArrowheads="1"/>
            </p:cNvSpPr>
            <p:nvPr/>
          </p:nvSpPr>
          <p:spPr bwMode="auto">
            <a:xfrm rot="-5400000">
              <a:off x="288" y="2915"/>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b="1" i="1" dirty="0"/>
                <a:t>b</a:t>
              </a:r>
            </a:p>
          </p:txBody>
        </p:sp>
        <p:sp>
          <p:nvSpPr>
            <p:cNvPr id="13321" name="Rectangle 11"/>
            <p:cNvSpPr>
              <a:spLocks noChangeArrowheads="1"/>
            </p:cNvSpPr>
            <p:nvPr/>
          </p:nvSpPr>
          <p:spPr bwMode="auto">
            <a:xfrm>
              <a:off x="1248" y="2627"/>
              <a:ext cx="336" cy="52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22" name="Rectangle 12"/>
            <p:cNvSpPr>
              <a:spLocks noChangeArrowheads="1"/>
            </p:cNvSpPr>
            <p:nvPr/>
          </p:nvSpPr>
          <p:spPr bwMode="auto">
            <a:xfrm>
              <a:off x="816" y="2051"/>
              <a:ext cx="384" cy="576"/>
            </a:xfrm>
            <a:prstGeom prst="rect">
              <a:avLst/>
            </a:prstGeom>
            <a:solidFill>
              <a:srgbClr val="C0000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23" name="Rectangle 13"/>
            <p:cNvSpPr>
              <a:spLocks noChangeArrowheads="1"/>
            </p:cNvSpPr>
            <p:nvPr/>
          </p:nvSpPr>
          <p:spPr bwMode="auto">
            <a:xfrm>
              <a:off x="1536" y="1283"/>
              <a:ext cx="384" cy="816"/>
            </a:xfrm>
            <a:prstGeom prst="rect">
              <a:avLst/>
            </a:prstGeom>
            <a:solidFill>
              <a:srgbClr val="00B05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24" name="Text Box 15"/>
            <p:cNvSpPr txBox="1">
              <a:spLocks noChangeArrowheads="1"/>
            </p:cNvSpPr>
            <p:nvPr/>
          </p:nvSpPr>
          <p:spPr bwMode="auto">
            <a:xfrm>
              <a:off x="1296" y="2819"/>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a:t>h8</a:t>
              </a:r>
            </a:p>
          </p:txBody>
        </p:sp>
        <p:sp>
          <p:nvSpPr>
            <p:cNvPr id="13325" name="Text Box 16"/>
            <p:cNvSpPr txBox="1">
              <a:spLocks noChangeArrowheads="1"/>
            </p:cNvSpPr>
            <p:nvPr/>
          </p:nvSpPr>
          <p:spPr bwMode="auto">
            <a:xfrm>
              <a:off x="864" y="2243"/>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dirty="0"/>
                <a:t>H9</a:t>
              </a:r>
            </a:p>
          </p:txBody>
        </p:sp>
        <p:sp>
          <p:nvSpPr>
            <p:cNvPr id="13326" name="Text Box 17"/>
            <p:cNvSpPr txBox="1">
              <a:spLocks noChangeArrowheads="1"/>
            </p:cNvSpPr>
            <p:nvPr/>
          </p:nvSpPr>
          <p:spPr bwMode="auto">
            <a:xfrm>
              <a:off x="1536" y="1523"/>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dirty="0">
                  <a:solidFill>
                    <a:srgbClr val="FFFF00"/>
                  </a:solidFill>
                </a:rPr>
                <a:t>D10</a:t>
              </a:r>
            </a:p>
          </p:txBody>
        </p:sp>
        <p:sp>
          <p:nvSpPr>
            <p:cNvPr id="13327" name="Rectangle 18"/>
            <p:cNvSpPr>
              <a:spLocks noChangeArrowheads="1"/>
            </p:cNvSpPr>
            <p:nvPr/>
          </p:nvSpPr>
          <p:spPr bwMode="auto">
            <a:xfrm>
              <a:off x="2880" y="2627"/>
              <a:ext cx="336" cy="52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28" name="Rectangle 19"/>
            <p:cNvSpPr>
              <a:spLocks noChangeArrowheads="1"/>
            </p:cNvSpPr>
            <p:nvPr/>
          </p:nvSpPr>
          <p:spPr bwMode="auto">
            <a:xfrm>
              <a:off x="2448" y="2531"/>
              <a:ext cx="384" cy="576"/>
            </a:xfrm>
            <a:prstGeom prst="rect">
              <a:avLst/>
            </a:prstGeom>
            <a:solidFill>
              <a:srgbClr val="C0000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29" name="Rectangle 20"/>
            <p:cNvSpPr>
              <a:spLocks noChangeArrowheads="1"/>
            </p:cNvSpPr>
            <p:nvPr/>
          </p:nvSpPr>
          <p:spPr bwMode="auto">
            <a:xfrm>
              <a:off x="3264" y="2195"/>
              <a:ext cx="336" cy="672"/>
            </a:xfrm>
            <a:prstGeom prst="rect">
              <a:avLst/>
            </a:prstGeom>
            <a:solidFill>
              <a:srgbClr val="00B05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30" name="Text Box 21"/>
            <p:cNvSpPr txBox="1">
              <a:spLocks noChangeArrowheads="1"/>
            </p:cNvSpPr>
            <p:nvPr/>
          </p:nvSpPr>
          <p:spPr bwMode="auto">
            <a:xfrm>
              <a:off x="2928" y="2819"/>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a:t>h8</a:t>
              </a:r>
            </a:p>
          </p:txBody>
        </p:sp>
        <p:sp>
          <p:nvSpPr>
            <p:cNvPr id="13331" name="Text Box 22"/>
            <p:cNvSpPr txBox="1">
              <a:spLocks noChangeArrowheads="1"/>
            </p:cNvSpPr>
            <p:nvPr/>
          </p:nvSpPr>
          <p:spPr bwMode="auto">
            <a:xfrm>
              <a:off x="2496" y="2675"/>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a:t>N9</a:t>
              </a:r>
            </a:p>
          </p:txBody>
        </p:sp>
        <p:sp>
          <p:nvSpPr>
            <p:cNvPr id="13332" name="Text Box 23"/>
            <p:cNvSpPr txBox="1">
              <a:spLocks noChangeArrowheads="1"/>
            </p:cNvSpPr>
            <p:nvPr/>
          </p:nvSpPr>
          <p:spPr bwMode="auto">
            <a:xfrm>
              <a:off x="3264" y="2387"/>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dirty="0">
                  <a:solidFill>
                    <a:srgbClr val="FFFF00"/>
                  </a:solidFill>
                </a:rPr>
                <a:t>JS9</a:t>
              </a:r>
            </a:p>
          </p:txBody>
        </p:sp>
        <p:sp>
          <p:nvSpPr>
            <p:cNvPr id="13333" name="Rectangle 24"/>
            <p:cNvSpPr>
              <a:spLocks noChangeArrowheads="1"/>
            </p:cNvSpPr>
            <p:nvPr/>
          </p:nvSpPr>
          <p:spPr bwMode="auto">
            <a:xfrm>
              <a:off x="4560" y="2627"/>
              <a:ext cx="336" cy="52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34" name="Text Box 25"/>
            <p:cNvSpPr txBox="1">
              <a:spLocks noChangeArrowheads="1"/>
            </p:cNvSpPr>
            <p:nvPr/>
          </p:nvSpPr>
          <p:spPr bwMode="auto">
            <a:xfrm>
              <a:off x="4608" y="2771"/>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a:t>h8</a:t>
              </a:r>
            </a:p>
          </p:txBody>
        </p:sp>
        <p:sp>
          <p:nvSpPr>
            <p:cNvPr id="13335" name="Rectangle 26"/>
            <p:cNvSpPr>
              <a:spLocks noChangeArrowheads="1"/>
            </p:cNvSpPr>
            <p:nvPr/>
          </p:nvSpPr>
          <p:spPr bwMode="auto">
            <a:xfrm>
              <a:off x="4128" y="2915"/>
              <a:ext cx="384" cy="576"/>
            </a:xfrm>
            <a:prstGeom prst="rect">
              <a:avLst/>
            </a:prstGeom>
            <a:solidFill>
              <a:srgbClr val="C0000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36" name="Rectangle 27"/>
            <p:cNvSpPr>
              <a:spLocks noChangeArrowheads="1"/>
            </p:cNvSpPr>
            <p:nvPr/>
          </p:nvSpPr>
          <p:spPr bwMode="auto">
            <a:xfrm>
              <a:off x="4992" y="2915"/>
              <a:ext cx="384" cy="624"/>
            </a:xfrm>
            <a:prstGeom prst="rect">
              <a:avLst/>
            </a:prstGeom>
            <a:solidFill>
              <a:srgbClr val="00B05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37" name="Text Box 28"/>
            <p:cNvSpPr txBox="1">
              <a:spLocks noChangeArrowheads="1"/>
            </p:cNvSpPr>
            <p:nvPr/>
          </p:nvSpPr>
          <p:spPr bwMode="auto">
            <a:xfrm>
              <a:off x="4176" y="3107"/>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a:t>P9</a:t>
              </a:r>
            </a:p>
          </p:txBody>
        </p:sp>
        <p:sp>
          <p:nvSpPr>
            <p:cNvPr id="13338" name="Text Box 29"/>
            <p:cNvSpPr txBox="1">
              <a:spLocks noChangeArrowheads="1"/>
            </p:cNvSpPr>
            <p:nvPr/>
          </p:nvSpPr>
          <p:spPr bwMode="auto">
            <a:xfrm>
              <a:off x="5057" y="3067"/>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600" b="1" dirty="0">
                  <a:solidFill>
                    <a:srgbClr val="FFFF00"/>
                  </a:solidFill>
                </a:rPr>
                <a:t>P9</a:t>
              </a:r>
            </a:p>
          </p:txBody>
        </p:sp>
        <p:sp>
          <p:nvSpPr>
            <p:cNvPr id="13339" name="Rectangle 30"/>
            <p:cNvSpPr>
              <a:spLocks noChangeArrowheads="1"/>
            </p:cNvSpPr>
            <p:nvPr/>
          </p:nvSpPr>
          <p:spPr bwMode="auto">
            <a:xfrm>
              <a:off x="3744" y="1235"/>
              <a:ext cx="432" cy="144"/>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40" name="Rectangle 31"/>
            <p:cNvSpPr>
              <a:spLocks noChangeArrowheads="1"/>
            </p:cNvSpPr>
            <p:nvPr/>
          </p:nvSpPr>
          <p:spPr bwMode="auto">
            <a:xfrm>
              <a:off x="3744" y="1571"/>
              <a:ext cx="432" cy="144"/>
            </a:xfrm>
            <a:prstGeom prst="rect">
              <a:avLst/>
            </a:prstGeom>
            <a:solidFill>
              <a:srgbClr val="C0000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41" name="Rectangle 32"/>
            <p:cNvSpPr>
              <a:spLocks noChangeArrowheads="1"/>
            </p:cNvSpPr>
            <p:nvPr/>
          </p:nvSpPr>
          <p:spPr bwMode="auto">
            <a:xfrm>
              <a:off x="3744" y="1907"/>
              <a:ext cx="432" cy="144"/>
            </a:xfrm>
            <a:prstGeom prst="rect">
              <a:avLst/>
            </a:prstGeom>
            <a:solidFill>
              <a:srgbClr val="00B050"/>
            </a:solidFill>
            <a:ln w="9525">
              <a:solidFill>
                <a:schemeClr val="tx1"/>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342" name="Text Box 34"/>
            <p:cNvSpPr txBox="1">
              <a:spLocks noChangeArrowheads="1"/>
            </p:cNvSpPr>
            <p:nvPr/>
          </p:nvSpPr>
          <p:spPr bwMode="auto">
            <a:xfrm>
              <a:off x="4368" y="1187"/>
              <a:ext cx="1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solidFill>
                    <a:schemeClr val="tx2"/>
                  </a:solidFill>
                  <a:ea typeface="楷体_GB2312" pitchFamily="49" charset="-122"/>
                </a:rPr>
                <a:t>键宽公差带</a:t>
              </a:r>
            </a:p>
          </p:txBody>
        </p:sp>
        <p:sp>
          <p:nvSpPr>
            <p:cNvPr id="13343" name="Text Box 37"/>
            <p:cNvSpPr txBox="1">
              <a:spLocks noChangeArrowheads="1"/>
            </p:cNvSpPr>
            <p:nvPr/>
          </p:nvSpPr>
          <p:spPr bwMode="auto">
            <a:xfrm>
              <a:off x="4368" y="1523"/>
              <a:ext cx="1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a:solidFill>
                    <a:schemeClr val="tx2"/>
                  </a:solidFill>
                  <a:ea typeface="楷体_GB2312" pitchFamily="49" charset="-122"/>
                </a:rPr>
                <a:t>轴槽公差带</a:t>
              </a:r>
            </a:p>
          </p:txBody>
        </p:sp>
        <p:sp>
          <p:nvSpPr>
            <p:cNvPr id="13344" name="Text Box 38"/>
            <p:cNvSpPr txBox="1">
              <a:spLocks noChangeArrowheads="1"/>
            </p:cNvSpPr>
            <p:nvPr/>
          </p:nvSpPr>
          <p:spPr bwMode="auto">
            <a:xfrm>
              <a:off x="4368" y="1859"/>
              <a:ext cx="1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000" b="1" dirty="0">
                  <a:solidFill>
                    <a:schemeClr val="tx2"/>
                  </a:solidFill>
                  <a:ea typeface="楷体_GB2312" pitchFamily="49" charset="-122"/>
                </a:rPr>
                <a:t>轮毂槽公差带</a:t>
              </a:r>
            </a:p>
          </p:txBody>
        </p:sp>
        <p:sp>
          <p:nvSpPr>
            <p:cNvPr id="13345" name="Line 39"/>
            <p:cNvSpPr>
              <a:spLocks noChangeShapeType="1"/>
            </p:cNvSpPr>
            <p:nvPr/>
          </p:nvSpPr>
          <p:spPr bwMode="auto">
            <a:xfrm>
              <a:off x="2208" y="1187"/>
              <a:ext cx="0" cy="2688"/>
            </a:xfrm>
            <a:prstGeom prst="line">
              <a:avLst/>
            </a:prstGeom>
            <a:noFill/>
            <a:ln w="9525">
              <a:solidFill>
                <a:schemeClr val="hlink"/>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46" name="Line 40"/>
            <p:cNvSpPr>
              <a:spLocks noChangeShapeType="1"/>
            </p:cNvSpPr>
            <p:nvPr/>
          </p:nvSpPr>
          <p:spPr bwMode="auto">
            <a:xfrm>
              <a:off x="3696" y="1187"/>
              <a:ext cx="0" cy="2688"/>
            </a:xfrm>
            <a:prstGeom prst="line">
              <a:avLst/>
            </a:prstGeom>
            <a:noFill/>
            <a:ln w="9525">
              <a:solidFill>
                <a:schemeClr val="hlink"/>
              </a:solidFill>
              <a:prstDash val="lg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47" name="Text Box 41"/>
            <p:cNvSpPr txBox="1">
              <a:spLocks noChangeArrowheads="1"/>
            </p:cNvSpPr>
            <p:nvPr/>
          </p:nvSpPr>
          <p:spPr bwMode="auto">
            <a:xfrm>
              <a:off x="1104" y="3683"/>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solidFill>
                    <a:schemeClr val="tx2"/>
                  </a:solidFill>
                </a:rPr>
                <a:t>松联结</a:t>
              </a:r>
            </a:p>
          </p:txBody>
        </p:sp>
        <p:sp>
          <p:nvSpPr>
            <p:cNvPr id="13348" name="Text Box 42"/>
            <p:cNvSpPr txBox="1">
              <a:spLocks noChangeArrowheads="1"/>
            </p:cNvSpPr>
            <p:nvPr/>
          </p:nvSpPr>
          <p:spPr bwMode="auto">
            <a:xfrm>
              <a:off x="2496" y="3683"/>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solidFill>
                    <a:schemeClr val="tx2"/>
                  </a:solidFill>
                </a:rPr>
                <a:t>正常联结</a:t>
              </a:r>
            </a:p>
          </p:txBody>
        </p:sp>
        <p:sp>
          <p:nvSpPr>
            <p:cNvPr id="13349" name="Text Box 43"/>
            <p:cNvSpPr txBox="1">
              <a:spLocks noChangeArrowheads="1"/>
            </p:cNvSpPr>
            <p:nvPr/>
          </p:nvSpPr>
          <p:spPr bwMode="auto">
            <a:xfrm>
              <a:off x="4224" y="3683"/>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solidFill>
                    <a:schemeClr val="tx2"/>
                  </a:solidFill>
                </a:rPr>
                <a:t>紧密联结</a:t>
              </a:r>
            </a:p>
          </p:txBody>
        </p:sp>
      </p:grpSp>
      <p:sp>
        <p:nvSpPr>
          <p:cNvPr id="38" name="Text Box 5">
            <a:extLst>
              <a:ext uri="{FF2B5EF4-FFF2-40B4-BE49-F238E27FC236}">
                <a16:creationId xmlns:a16="http://schemas.microsoft.com/office/drawing/2014/main" id="{E7774D55-D6FC-4437-928E-91E7B150BF7F}"/>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普通平键联结的公差与配合</a:t>
            </a:r>
          </a:p>
        </p:txBody>
      </p:sp>
    </p:spTree>
    <p:extLst>
      <p:ext uri="{BB962C8B-B14F-4D97-AF65-F5344CB8AC3E}">
        <p14:creationId xmlns:p14="http://schemas.microsoft.com/office/powerpoint/2010/main" val="42346034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412750" y="1482566"/>
            <a:ext cx="11062970" cy="4319587"/>
          </a:xfrm>
        </p:spPr>
        <p:txBody>
          <a:bodyPr>
            <a:normAutofit/>
          </a:bodyPr>
          <a:lstStyle/>
          <a:p>
            <a:pPr algn="just" eaLnBrk="1" hangingPunct="1">
              <a:lnSpc>
                <a:spcPct val="150000"/>
              </a:lnSpc>
              <a:spcBef>
                <a:spcPts val="1800"/>
              </a:spcBef>
              <a:spcAft>
                <a:spcPts val="1200"/>
              </a:spcAft>
              <a:buFont typeface="Wingdings" panose="05000000000000000000" pitchFamily="2" charset="2"/>
              <a:buChar char="ü"/>
              <a:defRPr/>
            </a:pPr>
            <a:r>
              <a:rPr lang="zh-CN" altLang="en-US" sz="2800" b="1" dirty="0">
                <a:latin typeface="楷体_GB2312" pitchFamily="49" charset="-122"/>
                <a:ea typeface="楷体_GB2312" pitchFamily="49" charset="-122"/>
              </a:rPr>
              <a:t>为了保证键宽与键槽宽之间具有足够的接触面积和可装配性，对键和键槽的</a:t>
            </a:r>
            <a:r>
              <a:rPr lang="zh-CN" altLang="en-US" sz="2800" b="1" dirty="0">
                <a:solidFill>
                  <a:srgbClr val="C00000"/>
                </a:solidFill>
                <a:latin typeface="楷体_GB2312" pitchFamily="49" charset="-122"/>
                <a:ea typeface="楷体_GB2312" pitchFamily="49" charset="-122"/>
              </a:rPr>
              <a:t>位置误差</a:t>
            </a:r>
            <a:r>
              <a:rPr lang="zh-CN" altLang="en-US" sz="2800" b="1" dirty="0">
                <a:latin typeface="楷体_GB2312" pitchFamily="49" charset="-122"/>
                <a:ea typeface="楷体_GB2312" pitchFamily="49" charset="-122"/>
              </a:rPr>
              <a:t>要加以控制，应分别规定轴键槽对轴的基准线和轮毂槽对孔的基准轴线的</a:t>
            </a:r>
            <a:r>
              <a:rPr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对称度公差</a:t>
            </a:r>
            <a:r>
              <a:rPr lang="zh-CN" altLang="en-US" sz="2800" b="1" dirty="0">
                <a:latin typeface="楷体_GB2312" pitchFamily="49" charset="-122"/>
                <a:ea typeface="楷体_GB2312" pitchFamily="49" charset="-122"/>
              </a:rPr>
              <a:t>，一般可按</a:t>
            </a:r>
            <a:r>
              <a:rPr lang="en-US" altLang="zh-CN" sz="2800" b="1" dirty="0">
                <a:latin typeface="楷体_GB2312" pitchFamily="49" charset="-122"/>
                <a:ea typeface="楷体_GB2312" pitchFamily="49" charset="-122"/>
              </a:rPr>
              <a:t>GB/T 1184</a:t>
            </a:r>
            <a:r>
              <a:rPr lang="zh-CN" altLang="en-US" sz="2800" b="1" dirty="0"/>
              <a:t>－</a:t>
            </a:r>
            <a:r>
              <a:rPr lang="en-US" altLang="zh-CN" sz="2800" b="1" dirty="0">
                <a:latin typeface="楷体_GB2312" pitchFamily="49" charset="-122"/>
                <a:ea typeface="楷体_GB2312" pitchFamily="49" charset="-122"/>
              </a:rPr>
              <a:t>1996</a:t>
            </a:r>
            <a:r>
              <a:rPr lang="zh-CN" altLang="en-US" sz="2800" b="1" dirty="0">
                <a:latin typeface="楷体_GB2312" pitchFamily="49" charset="-122"/>
                <a:ea typeface="楷体_GB2312" pitchFamily="49" charset="-122"/>
              </a:rPr>
              <a:t>对称度公差</a:t>
            </a:r>
            <a:r>
              <a:rPr lang="zh-CN" altLang="en-US" sz="2800" b="1" dirty="0">
                <a:solidFill>
                  <a:schemeClr val="tx2"/>
                </a:solidFill>
                <a:latin typeface="楷体_GB2312" pitchFamily="49" charset="-122"/>
                <a:ea typeface="楷体_GB2312" pitchFamily="49" charset="-122"/>
              </a:rPr>
              <a:t>7</a:t>
            </a:r>
            <a:r>
              <a:rPr lang="zh-CN" altLang="en-US" sz="2800" b="1" dirty="0"/>
              <a:t>～</a:t>
            </a:r>
            <a:r>
              <a:rPr lang="zh-CN" altLang="en-US" sz="2800" b="1" dirty="0">
                <a:solidFill>
                  <a:schemeClr val="tx2"/>
                </a:solidFill>
                <a:latin typeface="楷体_GB2312" pitchFamily="49" charset="-122"/>
                <a:ea typeface="楷体_GB2312" pitchFamily="49" charset="-122"/>
              </a:rPr>
              <a:t>9级</a:t>
            </a:r>
            <a:r>
              <a:rPr lang="zh-CN" altLang="en-US" sz="2800" b="1" dirty="0">
                <a:latin typeface="楷体_GB2312" pitchFamily="49" charset="-122"/>
                <a:ea typeface="楷体_GB2312" pitchFamily="49" charset="-122"/>
              </a:rPr>
              <a:t>选取。查表时，</a:t>
            </a:r>
            <a:r>
              <a:rPr lang="zh-CN" altLang="en-US" sz="2800" b="1" dirty="0">
                <a:solidFill>
                  <a:srgbClr val="FF0000"/>
                </a:solidFill>
                <a:latin typeface="楷体_GB2312" pitchFamily="49" charset="-122"/>
                <a:ea typeface="楷体_GB2312" pitchFamily="49" charset="-122"/>
              </a:rPr>
              <a:t>公称尺寸是指</a:t>
            </a:r>
            <a:r>
              <a:rPr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键宽</a:t>
            </a:r>
            <a:r>
              <a:rPr lang="zh-CN" altLang="en-US" sz="2800" b="1" dirty="0">
                <a:latin typeface="楷体_GB2312" pitchFamily="49" charset="-122"/>
                <a:ea typeface="楷体_GB2312" pitchFamily="49" charset="-122"/>
              </a:rPr>
              <a:t>。</a:t>
            </a:r>
            <a:endParaRPr lang="en-US" altLang="zh-CN" sz="2800" b="1" dirty="0">
              <a:latin typeface="楷体_GB2312" pitchFamily="49" charset="-122"/>
              <a:ea typeface="楷体_GB2312" pitchFamily="49" charset="-122"/>
            </a:endParaRPr>
          </a:p>
          <a:p>
            <a:pPr algn="just">
              <a:lnSpc>
                <a:spcPct val="150000"/>
              </a:lnSpc>
            </a:pPr>
            <a:r>
              <a:rPr lang="zh-CN" altLang="en-US" sz="2800" b="1" dirty="0">
                <a:latin typeface="楷体_GB2312" pitchFamily="49" charset="-122"/>
                <a:ea typeface="楷体_GB2312" pitchFamily="49" charset="-122"/>
              </a:rPr>
              <a:t>键和键槽配合面的表面粗糙度一般取</a:t>
            </a:r>
            <a:r>
              <a:rPr lang="en-US" altLang="zh-CN" sz="2800" b="1" dirty="0">
                <a:latin typeface="楷体_GB2312" pitchFamily="49" charset="-122"/>
                <a:ea typeface="楷体_GB2312" pitchFamily="49" charset="-122"/>
              </a:rPr>
              <a:t>Ra1.6</a:t>
            </a:r>
            <a:r>
              <a:rPr lang="zh-CN" altLang="en-US" sz="2800" b="1" dirty="0"/>
              <a:t>～</a:t>
            </a:r>
            <a:r>
              <a:rPr lang="en-US" altLang="zh-CN" sz="2800" b="1" dirty="0">
                <a:latin typeface="楷体_GB2312" pitchFamily="49" charset="-122"/>
                <a:ea typeface="楷体_GB2312" pitchFamily="49" charset="-122"/>
              </a:rPr>
              <a:t>3.2μm，</a:t>
            </a:r>
            <a:r>
              <a:rPr lang="zh-CN" altLang="en-US" sz="2800" b="1" dirty="0">
                <a:latin typeface="楷体_GB2312" pitchFamily="49" charset="-122"/>
                <a:ea typeface="楷体_GB2312" pitchFamily="49" charset="-122"/>
              </a:rPr>
              <a:t>非配合面取    </a:t>
            </a:r>
          </a:p>
          <a:p>
            <a:pPr>
              <a:lnSpc>
                <a:spcPct val="150000"/>
              </a:lnSpc>
              <a:buNone/>
            </a:pPr>
            <a:r>
              <a:rPr lang="en-US" altLang="zh-CN" sz="2800" b="1" dirty="0">
                <a:latin typeface="楷体_GB2312" pitchFamily="49" charset="-122"/>
                <a:ea typeface="楷体_GB2312" pitchFamily="49" charset="-122"/>
              </a:rPr>
              <a:t>    Ra 6.3μm。</a:t>
            </a:r>
            <a:endParaRPr lang="zh-CN" altLang="en-US" sz="2800" b="1" dirty="0">
              <a:latin typeface="楷体_GB2312" pitchFamily="49" charset="-122"/>
              <a:ea typeface="楷体_GB2312" pitchFamily="49" charset="-122"/>
            </a:endParaRPr>
          </a:p>
          <a:p>
            <a:pPr algn="just" eaLnBrk="1" hangingPunct="1">
              <a:lnSpc>
                <a:spcPct val="150000"/>
              </a:lnSpc>
              <a:spcBef>
                <a:spcPts val="1800"/>
              </a:spcBef>
              <a:spcAft>
                <a:spcPts val="1200"/>
              </a:spcAft>
              <a:buFont typeface="Wingdings" panose="05000000000000000000" pitchFamily="2" charset="2"/>
              <a:buChar char="ü"/>
              <a:defRPr/>
            </a:pPr>
            <a:endParaRPr lang="zh-CN" altLang="en-US" sz="2800" b="1" dirty="0">
              <a:latin typeface="楷体_GB2312" pitchFamily="49" charset="-122"/>
              <a:ea typeface="楷体_GB2312" pitchFamily="49" charset="-122"/>
            </a:endParaRPr>
          </a:p>
        </p:txBody>
      </p:sp>
      <p:sp>
        <p:nvSpPr>
          <p:cNvPr id="6" name="Text Box 5">
            <a:extLst>
              <a:ext uri="{FF2B5EF4-FFF2-40B4-BE49-F238E27FC236}">
                <a16:creationId xmlns:a16="http://schemas.microsoft.com/office/drawing/2014/main" id="{26AF9EF8-84CD-4BBB-88BF-B1B0E292F5A5}"/>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普通平键联结的公差与配合</a:t>
            </a:r>
          </a:p>
        </p:txBody>
      </p:sp>
    </p:spTree>
    <p:extLst>
      <p:ext uri="{BB962C8B-B14F-4D97-AF65-F5344CB8AC3E}">
        <p14:creationId xmlns:p14="http://schemas.microsoft.com/office/powerpoint/2010/main" val="4154359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179"/>
          <p:cNvSpPr txBox="1">
            <a:spLocks noChangeArrowheads="1"/>
          </p:cNvSpPr>
          <p:nvPr/>
        </p:nvSpPr>
        <p:spPr bwMode="auto">
          <a:xfrm>
            <a:off x="768350" y="1902778"/>
            <a:ext cx="381635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pPr>
            <a:r>
              <a:rPr lang="zh-CN" altLang="en-US" sz="2800" b="1" dirty="0">
                <a:solidFill>
                  <a:schemeClr val="tx2"/>
                </a:solidFill>
                <a:latin typeface="楷体_GB2312" pitchFamily="49" charset="-122"/>
                <a:ea typeface="楷体_GB2312" pitchFamily="49" charset="-122"/>
              </a:rPr>
              <a:t>1</a:t>
            </a: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标注槽深</a:t>
            </a:r>
            <a:r>
              <a:rPr lang="en-US" altLang="zh-CN" sz="2800" b="1" i="1" dirty="0">
                <a:solidFill>
                  <a:schemeClr val="tx2"/>
                </a:solidFill>
                <a:latin typeface="楷体_GB2312" pitchFamily="49" charset="-122"/>
                <a:ea typeface="楷体_GB2312" pitchFamily="49" charset="-122"/>
              </a:rPr>
              <a:t>d</a:t>
            </a:r>
            <a:r>
              <a:rPr lang="en-US" altLang="zh-CN" sz="2800" b="1" dirty="0">
                <a:solidFill>
                  <a:schemeClr val="tx2"/>
                </a:solidFill>
                <a:latin typeface="楷体_GB2312" pitchFamily="49" charset="-122"/>
                <a:ea typeface="楷体_GB2312" pitchFamily="49" charset="-122"/>
              </a:rPr>
              <a:t>-</a:t>
            </a:r>
            <a:r>
              <a:rPr lang="en-US" altLang="zh-CN" sz="2800" b="1" i="1" dirty="0">
                <a:solidFill>
                  <a:schemeClr val="tx2"/>
                </a:solidFill>
                <a:latin typeface="楷体_GB2312" pitchFamily="49" charset="-122"/>
                <a:ea typeface="楷体_GB2312" pitchFamily="49" charset="-122"/>
              </a:rPr>
              <a:t>t</a:t>
            </a:r>
            <a:r>
              <a:rPr lang="zh-CN" altLang="en-US" sz="2800" b="1" dirty="0">
                <a:solidFill>
                  <a:schemeClr val="tx2"/>
                </a:solidFill>
                <a:latin typeface="楷体_GB2312" pitchFamily="49" charset="-122"/>
                <a:ea typeface="楷体_GB2312" pitchFamily="49" charset="-122"/>
              </a:rPr>
              <a:t>及公差</a:t>
            </a:r>
          </a:p>
          <a:p>
            <a:pPr eaLnBrk="1" hangingPunct="1">
              <a:lnSpc>
                <a:spcPct val="150000"/>
              </a:lnSpc>
              <a:spcBef>
                <a:spcPct val="50000"/>
              </a:spcBef>
            </a:pPr>
            <a:r>
              <a:rPr lang="zh-CN" altLang="en-US" sz="2800" b="1" dirty="0">
                <a:solidFill>
                  <a:schemeClr val="tx2"/>
                </a:solidFill>
                <a:latin typeface="楷体_GB2312" pitchFamily="49" charset="-122"/>
                <a:ea typeface="楷体_GB2312" pitchFamily="49" charset="-122"/>
              </a:rPr>
              <a:t>2</a:t>
            </a: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标注槽宽</a:t>
            </a:r>
            <a:r>
              <a:rPr lang="en-US" altLang="zh-CN" sz="2800" b="1" i="1" dirty="0">
                <a:solidFill>
                  <a:schemeClr val="tx2"/>
                </a:solidFill>
                <a:latin typeface="楷体_GB2312" pitchFamily="49" charset="-122"/>
                <a:ea typeface="楷体_GB2312" pitchFamily="49" charset="-122"/>
              </a:rPr>
              <a:t>b</a:t>
            </a:r>
            <a:r>
              <a:rPr lang="zh-CN" altLang="en-US" sz="2800" b="1" dirty="0">
                <a:solidFill>
                  <a:schemeClr val="tx2"/>
                </a:solidFill>
                <a:latin typeface="楷体_GB2312" pitchFamily="49" charset="-122"/>
                <a:ea typeface="楷体_GB2312" pitchFamily="49" charset="-122"/>
              </a:rPr>
              <a:t>及公差</a:t>
            </a:r>
          </a:p>
          <a:p>
            <a:pPr eaLnBrk="1" hangingPunct="1">
              <a:lnSpc>
                <a:spcPct val="150000"/>
              </a:lnSpc>
              <a:spcBef>
                <a:spcPct val="50000"/>
              </a:spcBef>
            </a:pPr>
            <a:r>
              <a:rPr lang="zh-CN" altLang="en-US" sz="2800" b="1" dirty="0">
                <a:solidFill>
                  <a:schemeClr val="tx2"/>
                </a:solidFill>
                <a:latin typeface="楷体_GB2312" pitchFamily="49" charset="-122"/>
                <a:ea typeface="楷体_GB2312" pitchFamily="49" charset="-122"/>
              </a:rPr>
              <a:t>3</a:t>
            </a: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标注对称度公差</a:t>
            </a:r>
          </a:p>
          <a:p>
            <a:pPr eaLnBrk="1" hangingPunct="1">
              <a:lnSpc>
                <a:spcPct val="150000"/>
              </a:lnSpc>
              <a:spcBef>
                <a:spcPct val="50000"/>
              </a:spcBef>
            </a:pPr>
            <a:r>
              <a:rPr lang="zh-CN" altLang="en-US" sz="2800" b="1" dirty="0">
                <a:solidFill>
                  <a:schemeClr val="tx2"/>
                </a:solidFill>
                <a:latin typeface="楷体_GB2312" pitchFamily="49" charset="-122"/>
                <a:ea typeface="楷体_GB2312" pitchFamily="49" charset="-122"/>
              </a:rPr>
              <a:t>4</a:t>
            </a: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标注表面粗糙度</a:t>
            </a:r>
          </a:p>
        </p:txBody>
      </p:sp>
      <p:sp>
        <p:nvSpPr>
          <p:cNvPr id="15364" name="Text Box 185"/>
          <p:cNvSpPr txBox="1">
            <a:spLocks noChangeArrowheads="1"/>
          </p:cNvSpPr>
          <p:nvPr/>
        </p:nvSpPr>
        <p:spPr bwMode="auto">
          <a:xfrm>
            <a:off x="6438900" y="6224270"/>
            <a:ext cx="3924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2800" b="1" dirty="0">
                <a:solidFill>
                  <a:srgbClr val="C00000"/>
                </a:solidFill>
              </a:rPr>
              <a:t>轴键槽标注示例 </a:t>
            </a:r>
          </a:p>
        </p:txBody>
      </p:sp>
      <p:pic>
        <p:nvPicPr>
          <p:cNvPr id="15365" name="Picture 1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958" y="1375568"/>
            <a:ext cx="6776402" cy="46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79FACC33-3C02-4704-81B0-7F0777B9932C}"/>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普通平键联结的公差与配合</a:t>
            </a:r>
          </a:p>
        </p:txBody>
      </p:sp>
    </p:spTree>
    <p:extLst>
      <p:ext uri="{BB962C8B-B14F-4D97-AF65-F5344CB8AC3E}">
        <p14:creationId xmlns:p14="http://schemas.microsoft.com/office/powerpoint/2010/main" val="24255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08"/>
          <p:cNvSpPr txBox="1">
            <a:spLocks noChangeArrowheads="1"/>
          </p:cNvSpPr>
          <p:nvPr/>
        </p:nvSpPr>
        <p:spPr bwMode="auto">
          <a:xfrm>
            <a:off x="472440" y="2223283"/>
            <a:ext cx="4570095" cy="324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pPr>
            <a:r>
              <a:rPr lang="zh-CN" altLang="en-US" sz="2800" b="1" dirty="0">
                <a:solidFill>
                  <a:schemeClr val="tx2"/>
                </a:solidFill>
                <a:latin typeface="楷体_GB2312" pitchFamily="49" charset="-122"/>
                <a:ea typeface="楷体_GB2312" pitchFamily="49" charset="-122"/>
              </a:rPr>
              <a:t>1</a:t>
            </a: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标注轮毂深</a:t>
            </a:r>
            <a:r>
              <a:rPr lang="en-US" altLang="zh-CN" sz="2800" b="1" i="1" dirty="0">
                <a:solidFill>
                  <a:schemeClr val="tx2"/>
                </a:solidFill>
                <a:latin typeface="楷体_GB2312" pitchFamily="49" charset="-122"/>
                <a:ea typeface="楷体_GB2312" pitchFamily="49" charset="-122"/>
              </a:rPr>
              <a:t>d</a:t>
            </a:r>
            <a:r>
              <a:rPr lang="en-US" altLang="zh-CN" sz="2800" b="1" dirty="0">
                <a:solidFill>
                  <a:schemeClr val="tx2"/>
                </a:solidFill>
                <a:latin typeface="楷体_GB2312" pitchFamily="49" charset="-122"/>
                <a:ea typeface="楷体_GB2312" pitchFamily="49" charset="-122"/>
              </a:rPr>
              <a:t>+</a:t>
            </a:r>
            <a:r>
              <a:rPr lang="en-US" altLang="zh-CN" sz="2800" b="1" i="1" dirty="0">
                <a:solidFill>
                  <a:schemeClr val="tx2"/>
                </a:solidFill>
                <a:latin typeface="楷体_GB2312" pitchFamily="49" charset="-122"/>
                <a:ea typeface="楷体_GB2312" pitchFamily="49" charset="-122"/>
              </a:rPr>
              <a:t>t</a:t>
            </a:r>
            <a:r>
              <a:rPr lang="en-US" altLang="zh-CN" sz="2800" b="1" baseline="-25000" dirty="0">
                <a:solidFill>
                  <a:schemeClr val="tx2"/>
                </a:solidFill>
                <a:latin typeface="楷体_GB2312" pitchFamily="49" charset="-122"/>
                <a:ea typeface="楷体_GB2312" pitchFamily="49" charset="-122"/>
              </a:rPr>
              <a:t>1</a:t>
            </a:r>
            <a:r>
              <a:rPr lang="zh-CN" altLang="en-US" sz="2800" b="1" dirty="0">
                <a:solidFill>
                  <a:schemeClr val="tx2"/>
                </a:solidFill>
                <a:latin typeface="楷体_GB2312" pitchFamily="49" charset="-122"/>
                <a:ea typeface="楷体_GB2312" pitchFamily="49" charset="-122"/>
              </a:rPr>
              <a:t>及公差</a:t>
            </a:r>
          </a:p>
          <a:p>
            <a:pPr eaLnBrk="1" hangingPunct="1">
              <a:lnSpc>
                <a:spcPct val="150000"/>
              </a:lnSpc>
              <a:spcBef>
                <a:spcPct val="50000"/>
              </a:spcBef>
            </a:pPr>
            <a:r>
              <a:rPr lang="zh-CN" altLang="en-US" sz="2800" b="1" dirty="0">
                <a:solidFill>
                  <a:schemeClr val="tx2"/>
                </a:solidFill>
                <a:latin typeface="楷体_GB2312" pitchFamily="49" charset="-122"/>
                <a:ea typeface="楷体_GB2312" pitchFamily="49" charset="-122"/>
              </a:rPr>
              <a:t>2</a:t>
            </a: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标注槽宽</a:t>
            </a:r>
            <a:r>
              <a:rPr lang="en-US" altLang="zh-CN" sz="2800" b="1" i="1" dirty="0">
                <a:solidFill>
                  <a:schemeClr val="tx2"/>
                </a:solidFill>
                <a:latin typeface="楷体_GB2312" pitchFamily="49" charset="-122"/>
                <a:ea typeface="楷体_GB2312" pitchFamily="49" charset="-122"/>
              </a:rPr>
              <a:t>b</a:t>
            </a:r>
            <a:r>
              <a:rPr lang="zh-CN" altLang="en-US" sz="2800" b="1" dirty="0">
                <a:solidFill>
                  <a:schemeClr val="tx2"/>
                </a:solidFill>
                <a:latin typeface="楷体_GB2312" pitchFamily="49" charset="-122"/>
                <a:ea typeface="楷体_GB2312" pitchFamily="49" charset="-122"/>
              </a:rPr>
              <a:t>及公差</a:t>
            </a:r>
          </a:p>
          <a:p>
            <a:pPr eaLnBrk="1" hangingPunct="1">
              <a:lnSpc>
                <a:spcPct val="150000"/>
              </a:lnSpc>
              <a:spcBef>
                <a:spcPct val="50000"/>
              </a:spcBef>
            </a:pPr>
            <a:r>
              <a:rPr lang="zh-CN" altLang="en-US" sz="2800" b="1" dirty="0">
                <a:solidFill>
                  <a:schemeClr val="tx2"/>
                </a:solidFill>
                <a:latin typeface="楷体_GB2312" pitchFamily="49" charset="-122"/>
                <a:ea typeface="楷体_GB2312" pitchFamily="49" charset="-122"/>
              </a:rPr>
              <a:t>3</a:t>
            </a: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标注对称度公差</a:t>
            </a:r>
          </a:p>
          <a:p>
            <a:pPr eaLnBrk="1" hangingPunct="1">
              <a:lnSpc>
                <a:spcPct val="150000"/>
              </a:lnSpc>
              <a:spcBef>
                <a:spcPct val="50000"/>
              </a:spcBef>
            </a:pPr>
            <a:r>
              <a:rPr lang="zh-CN" altLang="en-US" sz="2800" b="1" dirty="0">
                <a:solidFill>
                  <a:schemeClr val="tx2"/>
                </a:solidFill>
                <a:latin typeface="楷体_GB2312" pitchFamily="49" charset="-122"/>
                <a:ea typeface="楷体_GB2312" pitchFamily="49" charset="-122"/>
              </a:rPr>
              <a:t>4</a:t>
            </a: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标注表面粗糙度</a:t>
            </a:r>
          </a:p>
        </p:txBody>
      </p:sp>
      <p:pic>
        <p:nvPicPr>
          <p:cNvPr id="16390"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148" y="1728470"/>
            <a:ext cx="718963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85">
            <a:extLst>
              <a:ext uri="{FF2B5EF4-FFF2-40B4-BE49-F238E27FC236}">
                <a16:creationId xmlns:a16="http://schemas.microsoft.com/office/drawing/2014/main" id="{40D4ED00-8915-4EA1-9D59-2992A6F35DA9}"/>
              </a:ext>
            </a:extLst>
          </p:cNvPr>
          <p:cNvSpPr txBox="1">
            <a:spLocks noChangeArrowheads="1"/>
          </p:cNvSpPr>
          <p:nvPr/>
        </p:nvSpPr>
        <p:spPr bwMode="auto">
          <a:xfrm>
            <a:off x="6438900" y="6224270"/>
            <a:ext cx="3924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2800" b="1" dirty="0">
                <a:solidFill>
                  <a:srgbClr val="C00000"/>
                </a:solidFill>
              </a:rPr>
              <a:t>轮毂键槽标注示例 </a:t>
            </a:r>
          </a:p>
        </p:txBody>
      </p:sp>
      <p:sp>
        <p:nvSpPr>
          <p:cNvPr id="9" name="Text Box 5">
            <a:extLst>
              <a:ext uri="{FF2B5EF4-FFF2-40B4-BE49-F238E27FC236}">
                <a16:creationId xmlns:a16="http://schemas.microsoft.com/office/drawing/2014/main" id="{5369A120-89D2-497C-B78D-8F52A6B3624F}"/>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普通平键联结的公差与配合</a:t>
            </a:r>
          </a:p>
        </p:txBody>
      </p:sp>
    </p:spTree>
    <p:extLst>
      <p:ext uri="{BB962C8B-B14F-4D97-AF65-F5344CB8AC3E}">
        <p14:creationId xmlns:p14="http://schemas.microsoft.com/office/powerpoint/2010/main" val="159099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5140" y="1139115"/>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rgbClr val="C00000"/>
                </a:solidFill>
              </a:rPr>
              <a:t>2. 应用 </a:t>
            </a:r>
          </a:p>
        </p:txBody>
      </p:sp>
      <p:sp>
        <p:nvSpPr>
          <p:cNvPr id="7173" name="Text Box 5"/>
          <p:cNvSpPr txBox="1">
            <a:spLocks noChangeArrowheads="1"/>
          </p:cNvSpPr>
          <p:nvPr/>
        </p:nvSpPr>
        <p:spPr bwMode="auto">
          <a:xfrm>
            <a:off x="455140" y="2618254"/>
            <a:ext cx="9220426"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b="1" dirty="0">
                <a:solidFill>
                  <a:srgbClr val="C00000"/>
                </a:solidFill>
              </a:rPr>
              <a:t>6(6</a:t>
            </a:r>
            <a:r>
              <a:rPr lang="en-US" altLang="zh-CN" b="1" dirty="0">
                <a:solidFill>
                  <a:srgbClr val="C00000"/>
                </a:solidFill>
              </a:rPr>
              <a:t>X)</a:t>
            </a:r>
            <a:r>
              <a:rPr lang="zh-CN" altLang="en-US" b="1" dirty="0">
                <a:solidFill>
                  <a:srgbClr val="C00000"/>
                </a:solidFill>
              </a:rPr>
              <a:t>级(中等级)和5级(较高级)：</a:t>
            </a:r>
            <a:r>
              <a:rPr lang="zh-CN" altLang="en-US" b="1" dirty="0">
                <a:latin typeface="宋体" panose="02010600030101010101" pitchFamily="2" charset="-122"/>
              </a:rPr>
              <a:t>多用于旋转精度和运动平稳性 要求较高或转速较高的旋转机构中（如普通机床主轴支承）。</a:t>
            </a:r>
            <a:r>
              <a:rPr lang="zh-CN" altLang="en-US" dirty="0"/>
              <a:t> </a:t>
            </a:r>
          </a:p>
        </p:txBody>
      </p:sp>
      <p:sp>
        <p:nvSpPr>
          <p:cNvPr id="7174" name="Text Box 6"/>
          <p:cNvSpPr txBox="1">
            <a:spLocks noChangeArrowheads="1"/>
          </p:cNvSpPr>
          <p:nvPr/>
        </p:nvSpPr>
        <p:spPr bwMode="auto">
          <a:xfrm>
            <a:off x="393228" y="3771511"/>
            <a:ext cx="7411829"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b="1" dirty="0">
                <a:solidFill>
                  <a:srgbClr val="C00000"/>
                </a:solidFill>
              </a:rPr>
              <a:t>4级(精密级)：</a:t>
            </a:r>
            <a:r>
              <a:rPr lang="zh-CN" altLang="en-US" b="1" dirty="0">
                <a:latin typeface="宋体" panose="02010600030101010101" pitchFamily="2" charset="-122"/>
              </a:rPr>
              <a:t>多用于转速很高和旋转精度要求很高的机床或机器的旋转机构中（如精密机床主轴支承） 。</a:t>
            </a:r>
            <a:r>
              <a:rPr lang="zh-CN" altLang="en-US" dirty="0"/>
              <a:t> </a:t>
            </a:r>
          </a:p>
        </p:txBody>
      </p:sp>
      <p:sp>
        <p:nvSpPr>
          <p:cNvPr id="7175" name="Text Box 7"/>
          <p:cNvSpPr txBox="1">
            <a:spLocks noChangeArrowheads="1"/>
          </p:cNvSpPr>
          <p:nvPr/>
        </p:nvSpPr>
        <p:spPr bwMode="auto">
          <a:xfrm>
            <a:off x="369417" y="4935149"/>
            <a:ext cx="7250584" cy="93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b="1" dirty="0">
                <a:solidFill>
                  <a:srgbClr val="C00000"/>
                </a:solidFill>
              </a:rPr>
              <a:t> 2级(超精级)：</a:t>
            </a:r>
            <a:r>
              <a:rPr lang="zh-CN" altLang="en-US" b="1" dirty="0">
                <a:latin typeface="宋体" panose="02010600030101010101" pitchFamily="2" charset="-122"/>
              </a:rPr>
              <a:t>多用于精密机床的主轴支承（如坐标镗床主轴支承） 。</a:t>
            </a:r>
            <a:r>
              <a:rPr lang="zh-CN" altLang="en-US" dirty="0"/>
              <a:t> </a:t>
            </a:r>
          </a:p>
        </p:txBody>
      </p:sp>
      <p:sp>
        <p:nvSpPr>
          <p:cNvPr id="7207" name="Text Box 39"/>
          <p:cNvSpPr txBox="1">
            <a:spLocks noChangeArrowheads="1"/>
          </p:cNvSpPr>
          <p:nvPr/>
        </p:nvSpPr>
        <p:spPr bwMode="auto">
          <a:xfrm>
            <a:off x="440852" y="1857598"/>
            <a:ext cx="8788400" cy="4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b="1" dirty="0">
                <a:solidFill>
                  <a:srgbClr val="C00000"/>
                </a:solidFill>
              </a:rPr>
              <a:t>0级(普通级)：</a:t>
            </a:r>
            <a:r>
              <a:rPr lang="zh-CN" altLang="en-US" b="1" dirty="0">
                <a:solidFill>
                  <a:srgbClr val="FF3300"/>
                </a:solidFill>
              </a:rPr>
              <a:t>最广泛</a:t>
            </a:r>
            <a:r>
              <a:rPr lang="zh-CN" altLang="en-US" b="1" dirty="0"/>
              <a:t>地应用于精度要求不高的一般旋转机构中。</a:t>
            </a:r>
          </a:p>
        </p:txBody>
      </p:sp>
      <p:pic>
        <p:nvPicPr>
          <p:cNvPr id="9" name="Picture 70" descr="6-3">
            <a:extLst>
              <a:ext uri="{FF2B5EF4-FFF2-40B4-BE49-F238E27FC236}">
                <a16:creationId xmlns:a16="http://schemas.microsoft.com/office/drawing/2014/main" id="{8FDE8344-1EC4-46C9-A000-FA63448165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5057" y="3662829"/>
            <a:ext cx="4208463"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a:extLst>
              <a:ext uri="{FF2B5EF4-FFF2-40B4-BE49-F238E27FC236}">
                <a16:creationId xmlns:a16="http://schemas.microsoft.com/office/drawing/2014/main" id="{F214B573-019C-4242-AFD0-DCE21CD6A39B}"/>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a:t>
            </a:r>
            <a:r>
              <a:rPr lang="zh-CN" altLang="en-US" sz="2800" b="1" kern="0" dirty="0">
                <a:solidFill>
                  <a:schemeClr val="tx2"/>
                </a:solidFill>
                <a:latin typeface="+mj-lt"/>
                <a:ea typeface="+mj-ea"/>
                <a:cs typeface="+mj-cs"/>
              </a:rPr>
              <a:t>1  滚动轴承的互换性和公差等级</a:t>
            </a:r>
          </a:p>
        </p:txBody>
      </p:sp>
    </p:spTree>
    <p:extLst>
      <p:ext uri="{BB962C8B-B14F-4D97-AF65-F5344CB8AC3E}">
        <p14:creationId xmlns:p14="http://schemas.microsoft.com/office/powerpoint/2010/main" val="417355499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535794" y="1551779"/>
            <a:ext cx="10894206" cy="4114800"/>
          </a:xfrm>
        </p:spPr>
        <p:txBody>
          <a:bodyPr>
            <a:normAutofit/>
          </a:bodyPr>
          <a:lstStyle/>
          <a:p>
            <a:pPr algn="just" eaLnBrk="1" hangingPunct="1">
              <a:lnSpc>
                <a:spcPct val="150000"/>
              </a:lnSpc>
              <a:spcBef>
                <a:spcPts val="1200"/>
              </a:spcBef>
              <a:spcAft>
                <a:spcPts val="600"/>
              </a:spcAft>
              <a:buFont typeface="Wingdings" panose="05000000000000000000" pitchFamily="2" charset="2"/>
              <a:buChar char="ü"/>
              <a:defRPr/>
            </a:pPr>
            <a:r>
              <a:rPr lang="zh-CN" altLang="en-US" sz="3200" b="1" dirty="0">
                <a:latin typeface="Times New Roman" pitchFamily="18" charset="0"/>
                <a:ea typeface="楷体_GB2312" pitchFamily="49" charset="-122"/>
                <a:hlinkClick r:id="rId2" action="ppaction://hlinksldjump"/>
              </a:rPr>
              <a:t>花键</a:t>
            </a:r>
            <a:r>
              <a:rPr lang="zh-CN" altLang="en-US" sz="3200" b="1" dirty="0">
                <a:latin typeface="Times New Roman" pitchFamily="18" charset="0"/>
                <a:ea typeface="楷体_GB2312" pitchFamily="49" charset="-122"/>
              </a:rPr>
              <a:t>分为</a:t>
            </a:r>
            <a:r>
              <a:rPr lang="zh-CN" altLang="en-US" sz="3200" b="1" dirty="0">
                <a:solidFill>
                  <a:schemeClr val="hlink"/>
                </a:solidFill>
                <a:latin typeface="Times New Roman" pitchFamily="18" charset="0"/>
                <a:ea typeface="楷体_GB2312" pitchFamily="49" charset="-122"/>
              </a:rPr>
              <a:t>内花键</a:t>
            </a:r>
            <a:r>
              <a:rPr lang="zh-CN" altLang="en-US" sz="3200" b="1" dirty="0">
                <a:latin typeface="Times New Roman" pitchFamily="18" charset="0"/>
                <a:ea typeface="楷体_GB2312" pitchFamily="49" charset="-122"/>
              </a:rPr>
              <a:t>（花键孔）和</a:t>
            </a:r>
            <a:r>
              <a:rPr lang="zh-CN" altLang="en-US" sz="3200" b="1" dirty="0">
                <a:solidFill>
                  <a:schemeClr val="hlink"/>
                </a:solidFill>
                <a:latin typeface="Times New Roman" pitchFamily="18" charset="0"/>
                <a:ea typeface="楷体_GB2312" pitchFamily="49" charset="-122"/>
              </a:rPr>
              <a:t>外花键</a:t>
            </a:r>
            <a:r>
              <a:rPr lang="zh-CN" altLang="en-US" sz="3200" b="1" dirty="0">
                <a:latin typeface="Times New Roman" pitchFamily="18" charset="0"/>
                <a:ea typeface="楷体_GB2312" pitchFamily="49" charset="-122"/>
              </a:rPr>
              <a:t>（花键轴），它是把键和轴、键槽和轮毂做成一整体的联结件，它既可以是固定联结，也可以是滑动联结。</a:t>
            </a:r>
            <a:endParaRPr lang="en-US" altLang="zh-CN" sz="3200" b="1" dirty="0">
              <a:latin typeface="Times New Roman" pitchFamily="18" charset="0"/>
              <a:ea typeface="楷体_GB2312" pitchFamily="49" charset="-122"/>
            </a:endParaRPr>
          </a:p>
          <a:p>
            <a:pPr algn="just" eaLnBrk="1" hangingPunct="1">
              <a:lnSpc>
                <a:spcPct val="150000"/>
              </a:lnSpc>
              <a:spcBef>
                <a:spcPts val="1200"/>
              </a:spcBef>
              <a:spcAft>
                <a:spcPts val="600"/>
              </a:spcAft>
              <a:buFont typeface="Wingdings" panose="05000000000000000000" pitchFamily="2" charset="2"/>
              <a:buChar char="ü"/>
              <a:defRPr/>
            </a:pPr>
            <a:r>
              <a:rPr lang="zh-CN" altLang="en-US" sz="3200" b="1" dirty="0">
                <a:latin typeface="Times New Roman" pitchFamily="18" charset="0"/>
                <a:ea typeface="楷体_GB2312" pitchFamily="49" charset="-122"/>
              </a:rPr>
              <a:t>与键联结相比，</a:t>
            </a:r>
            <a:r>
              <a:rPr lang="zh-CN" altLang="en-US" sz="3200" b="1" dirty="0">
                <a:solidFill>
                  <a:schemeClr val="tx2"/>
                </a:solidFill>
                <a:effectLst>
                  <a:outerShdw blurRad="38100" dist="38100" dir="2700000" algn="tl">
                    <a:srgbClr val="C0C0C0"/>
                  </a:outerShdw>
                </a:effectLst>
                <a:latin typeface="Times New Roman" pitchFamily="18" charset="0"/>
                <a:ea typeface="楷体_GB2312" pitchFamily="49" charset="-122"/>
              </a:rPr>
              <a:t>花键联结有联结可靠、强度高、可以传递较大的转矩、孔、轴定心精度高和导向精度高等优点。</a:t>
            </a:r>
            <a:endParaRPr lang="zh-CN" altLang="en-US" sz="3200" b="1" dirty="0">
              <a:effectLst>
                <a:outerShdw blurRad="38100" dist="38100" dir="2700000" algn="tl">
                  <a:srgbClr val="C0C0C0"/>
                </a:outerShdw>
              </a:effectLst>
              <a:ea typeface="楷体_GB2312" pitchFamily="49" charset="-122"/>
            </a:endParaRPr>
          </a:p>
        </p:txBody>
      </p:sp>
      <p:sp>
        <p:nvSpPr>
          <p:cNvPr id="4" name="Text Box 5">
            <a:extLst>
              <a:ext uri="{FF2B5EF4-FFF2-40B4-BE49-F238E27FC236}">
                <a16:creationId xmlns:a16="http://schemas.microsoft.com/office/drawing/2014/main" id="{64E2C412-5DA1-4EEC-BFF2-EF6AF7EFB2AF}"/>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矩形花键联结的公差与配合</a:t>
            </a:r>
          </a:p>
        </p:txBody>
      </p:sp>
    </p:spTree>
    <p:extLst>
      <p:ext uri="{BB962C8B-B14F-4D97-AF65-F5344CB8AC3E}">
        <p14:creationId xmlns:p14="http://schemas.microsoft.com/office/powerpoint/2010/main" val="2454185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arn(outHorizontal)">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barn(outHorizontal)">
                                      <p:cBhvr>
                                        <p:cTn id="12" dur="500"/>
                                        <p:tgtEl>
                                          <p:spTgt spid="108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2307432" y="833438"/>
            <a:ext cx="7793037" cy="1143000"/>
          </a:xfrm>
        </p:spPr>
        <p:txBody>
          <a:bodyPr>
            <a:normAutofit/>
          </a:bodyPr>
          <a:lstStyle/>
          <a:p>
            <a:pPr eaLnBrk="1" hangingPunct="1"/>
            <a:r>
              <a:rPr lang="zh-CN" altLang="en-US" sz="5400" dirty="0">
                <a:ea typeface="隶书" panose="02010509060101010101" pitchFamily="49" charset="-122"/>
              </a:rPr>
              <a:t>矩形花键结构示例</a:t>
            </a:r>
          </a:p>
        </p:txBody>
      </p:sp>
      <p:pic>
        <p:nvPicPr>
          <p:cNvPr id="18435"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1976438"/>
            <a:ext cx="755967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a:extLst>
              <a:ext uri="{FF2B5EF4-FFF2-40B4-BE49-F238E27FC236}">
                <a16:creationId xmlns:a16="http://schemas.microsoft.com/office/drawing/2014/main" id="{FDB03F20-879E-4574-8453-B0F9FB343A70}"/>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矩形花键联结的公差与配合</a:t>
            </a:r>
          </a:p>
        </p:txBody>
      </p:sp>
    </p:spTree>
    <p:extLst>
      <p:ext uri="{BB962C8B-B14F-4D97-AF65-F5344CB8AC3E}">
        <p14:creationId xmlns:p14="http://schemas.microsoft.com/office/powerpoint/2010/main" val="31244711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1260" y="976831"/>
            <a:ext cx="6840537" cy="801688"/>
          </a:xfrm>
        </p:spPr>
        <p:txBody>
          <a:bodyPr>
            <a:normAutofit/>
          </a:bodyPr>
          <a:lstStyle/>
          <a:p>
            <a:pPr algn="l" eaLnBrk="1" hangingPunct="1"/>
            <a:r>
              <a:rPr lang="zh-CN" altLang="en-US" sz="4000" b="1" dirty="0">
                <a:solidFill>
                  <a:srgbClr val="FF0000"/>
                </a:solidFill>
                <a:latin typeface="华文新魏" panose="02010800040101010101" pitchFamily="2" charset="-122"/>
                <a:ea typeface="华文新魏" panose="02010800040101010101" pitchFamily="2" charset="-122"/>
              </a:rPr>
              <a:t>一、主要尺寸的公差要求</a:t>
            </a:r>
          </a:p>
        </p:txBody>
      </p:sp>
      <p:sp>
        <p:nvSpPr>
          <p:cNvPr id="109571" name="Rectangle 3"/>
          <p:cNvSpPr>
            <a:spLocks noGrp="1" noChangeArrowheads="1"/>
          </p:cNvSpPr>
          <p:nvPr>
            <p:ph type="body" idx="1"/>
          </p:nvPr>
        </p:nvSpPr>
        <p:spPr>
          <a:xfrm>
            <a:off x="333178" y="1894182"/>
            <a:ext cx="11294941" cy="4148137"/>
          </a:xfrm>
        </p:spPr>
        <p:txBody>
          <a:bodyPr>
            <a:noAutofit/>
          </a:bodyPr>
          <a:lstStyle/>
          <a:p>
            <a:pPr eaLnBrk="1" hangingPunct="1">
              <a:lnSpc>
                <a:spcPct val="150000"/>
              </a:lnSpc>
              <a:buFont typeface="Wingdings" panose="05000000000000000000" pitchFamily="2" charset="2"/>
              <a:buChar char="ü"/>
              <a:defRPr/>
            </a:pPr>
            <a:r>
              <a:rPr lang="zh-CN" altLang="en-US" sz="2800" b="1" dirty="0">
                <a:solidFill>
                  <a:srgbClr val="FF0000"/>
                </a:solidFill>
                <a:latin typeface="楷体_GB2312" pitchFamily="49" charset="-122"/>
                <a:ea typeface="楷体_GB2312" pitchFamily="49" charset="-122"/>
              </a:rPr>
              <a:t>矩形花键的</a:t>
            </a:r>
            <a:r>
              <a:rPr lang="en-US" altLang="zh-CN" sz="2800" b="1" dirty="0">
                <a:solidFill>
                  <a:srgbClr val="FF0000"/>
                </a:solidFill>
                <a:latin typeface="楷体_GB2312" pitchFamily="49" charset="-122"/>
                <a:ea typeface="楷体_GB2312" pitchFamily="49" charset="-122"/>
              </a:rPr>
              <a:t>3</a:t>
            </a:r>
            <a:r>
              <a:rPr lang="zh-CN" altLang="en-US" sz="2800" b="1" dirty="0">
                <a:solidFill>
                  <a:srgbClr val="FF0000"/>
                </a:solidFill>
                <a:latin typeface="楷体_GB2312" pitchFamily="49" charset="-122"/>
                <a:ea typeface="楷体_GB2312" pitchFamily="49" charset="-122"/>
              </a:rPr>
              <a:t>个主要尺寸 </a:t>
            </a:r>
            <a:r>
              <a:rPr lang="zh-CN" altLang="en-US" sz="2800" b="1" dirty="0">
                <a:solidFill>
                  <a:schemeClr val="hlink"/>
                </a:solidFill>
                <a:latin typeface="楷体_GB2312" pitchFamily="49" charset="-122"/>
                <a:ea typeface="楷体_GB2312" pitchFamily="49" charset="-122"/>
              </a:rPr>
              <a:t>：</a:t>
            </a:r>
            <a:r>
              <a:rPr lang="zh-CN" altLang="en-US" sz="2800" b="1" dirty="0">
                <a:solidFill>
                  <a:schemeClr val="tx2"/>
                </a:solidFill>
                <a:latin typeface="楷体_GB2312" pitchFamily="49" charset="-122"/>
                <a:ea typeface="楷体_GB2312" pitchFamily="49" charset="-122"/>
              </a:rPr>
              <a:t>小径</a:t>
            </a:r>
            <a:r>
              <a:rPr lang="en-US" altLang="zh-CN" sz="2800" b="1" i="1" dirty="0">
                <a:solidFill>
                  <a:schemeClr val="tx2"/>
                </a:solidFill>
                <a:latin typeface="楷体_GB2312" pitchFamily="49" charset="-122"/>
                <a:ea typeface="楷体_GB2312" pitchFamily="49" charset="-122"/>
              </a:rPr>
              <a:t>d</a:t>
            </a:r>
            <a:r>
              <a:rPr lang="zh-CN" altLang="en-US" sz="2800" b="1" i="1" dirty="0">
                <a:solidFill>
                  <a:schemeClr val="tx2"/>
                </a:solidFill>
                <a:latin typeface="楷体_GB2312" pitchFamily="49" charset="-122"/>
                <a:ea typeface="楷体_GB2312" pitchFamily="49" charset="-122"/>
              </a:rPr>
              <a:t>，</a:t>
            </a:r>
            <a:r>
              <a:rPr lang="zh-CN" altLang="en-US" sz="2800" b="1" dirty="0">
                <a:solidFill>
                  <a:schemeClr val="tx2"/>
                </a:solidFill>
                <a:latin typeface="楷体_GB2312" pitchFamily="49" charset="-122"/>
                <a:ea typeface="楷体_GB2312" pitchFamily="49" charset="-122"/>
              </a:rPr>
              <a:t>大径</a:t>
            </a:r>
            <a:r>
              <a:rPr lang="en-US" altLang="zh-CN" sz="2800" b="1" i="1" dirty="0">
                <a:solidFill>
                  <a:schemeClr val="tx2"/>
                </a:solidFill>
                <a:latin typeface="楷体_GB2312" pitchFamily="49" charset="-122"/>
                <a:ea typeface="楷体_GB2312" pitchFamily="49" charset="-122"/>
              </a:rPr>
              <a:t>D</a:t>
            </a:r>
            <a:r>
              <a:rPr lang="zh-CN" altLang="en-US" sz="2800" b="1" i="1" dirty="0">
                <a:solidFill>
                  <a:schemeClr val="tx2"/>
                </a:solidFill>
                <a:latin typeface="楷体_GB2312" pitchFamily="49" charset="-122"/>
                <a:ea typeface="楷体_GB2312" pitchFamily="49" charset="-122"/>
              </a:rPr>
              <a:t>，</a:t>
            </a:r>
            <a:r>
              <a:rPr lang="zh-CN" altLang="en-US" sz="2800" b="1" dirty="0">
                <a:solidFill>
                  <a:schemeClr val="tx2"/>
                </a:solidFill>
                <a:latin typeface="楷体_GB2312" pitchFamily="49" charset="-122"/>
                <a:ea typeface="楷体_GB2312" pitchFamily="49" charset="-122"/>
              </a:rPr>
              <a:t>键宽、键槽宽</a:t>
            </a:r>
            <a:r>
              <a:rPr lang="en-US" altLang="zh-CN" sz="2800" b="1" i="1" dirty="0">
                <a:solidFill>
                  <a:schemeClr val="tx2"/>
                </a:solidFill>
                <a:latin typeface="楷体_GB2312" pitchFamily="49" charset="-122"/>
                <a:ea typeface="楷体_GB2312" pitchFamily="49" charset="-122"/>
              </a:rPr>
              <a:t>B</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键数规定为偶数，分别为6、8、10三种。</a:t>
            </a:r>
          </a:p>
          <a:p>
            <a:pPr eaLnBrk="1" hangingPunct="1">
              <a:lnSpc>
                <a:spcPct val="150000"/>
              </a:lnSpc>
              <a:buFont typeface="Wingdings" panose="05000000000000000000" pitchFamily="2" charset="2"/>
              <a:buChar char="ü"/>
              <a:defRPr/>
            </a:pPr>
            <a:r>
              <a:rPr lang="zh-CN" altLang="en-US" sz="2800" b="1" dirty="0">
                <a:solidFill>
                  <a:srgbClr val="FF0000"/>
                </a:solidFill>
                <a:latin typeface="楷体_GB2312" pitchFamily="49" charset="-122"/>
                <a:ea typeface="楷体_GB2312" pitchFamily="49" charset="-122"/>
              </a:rPr>
              <a:t>尺寸公差的规定：</a:t>
            </a:r>
            <a:r>
              <a:rPr lang="zh-CN" altLang="en-US" sz="2800" b="1" dirty="0">
                <a:latin typeface="楷体_GB2312" pitchFamily="49" charset="-122"/>
                <a:ea typeface="楷体_GB2312" pitchFamily="49" charset="-122"/>
              </a:rPr>
              <a:t>花键联结的主要要求是保证内、外花键的</a:t>
            </a:r>
            <a:r>
              <a:rPr lang="zh-CN" altLang="en-US" sz="2800" b="1" dirty="0">
                <a:solidFill>
                  <a:srgbClr val="C00000"/>
                </a:solidFill>
                <a:latin typeface="楷体_GB2312" pitchFamily="49" charset="-122"/>
                <a:ea typeface="楷体_GB2312" pitchFamily="49" charset="-122"/>
              </a:rPr>
              <a:t>同轴度</a:t>
            </a:r>
            <a:r>
              <a:rPr lang="zh-CN" altLang="en-US" sz="2800" b="1" dirty="0">
                <a:latin typeface="楷体_GB2312" pitchFamily="49" charset="-122"/>
                <a:ea typeface="楷体_GB2312" pitchFamily="49" charset="-122"/>
              </a:rPr>
              <a:t>，以及键侧面与键槽侧面接触均匀，保证传递一定的转矩。为此，必须保证一定的配合性质。</a:t>
            </a:r>
            <a:r>
              <a:rPr lang="zh-CN" altLang="en-US" sz="2800" b="1" dirty="0">
                <a:solidFill>
                  <a:srgbClr val="C00000"/>
                </a:solidFill>
                <a:latin typeface="楷体_GB2312" pitchFamily="49" charset="-122"/>
                <a:ea typeface="楷体_GB2312" pitchFamily="49" charset="-122"/>
              </a:rPr>
              <a:t>国家标准规定采用</a:t>
            </a:r>
            <a:r>
              <a:rPr lang="zh-CN" altLang="en-US" sz="2800" b="1" dirty="0">
                <a:solidFill>
                  <a:srgbClr val="C00000"/>
                </a:solidFill>
                <a:effectLst>
                  <a:outerShdw blurRad="38100" dist="38100" dir="2700000" algn="tl">
                    <a:srgbClr val="C0C0C0"/>
                  </a:outerShdw>
                </a:effectLst>
                <a:latin typeface="楷体_GB2312" pitchFamily="49" charset="-122"/>
                <a:ea typeface="楷体_GB2312" pitchFamily="49" charset="-122"/>
              </a:rPr>
              <a:t>小径定心</a:t>
            </a:r>
            <a:r>
              <a:rPr lang="zh-CN" altLang="en-US" sz="2800" b="1" dirty="0">
                <a:latin typeface="楷体_GB2312" pitchFamily="49" charset="-122"/>
                <a:ea typeface="楷体_GB2312" pitchFamily="49" charset="-122"/>
              </a:rPr>
              <a:t>，即</a:t>
            </a:r>
            <a:r>
              <a:rPr lang="zh-CN" altLang="en-US" sz="2800" b="1" dirty="0">
                <a:solidFill>
                  <a:schemeClr val="tx2"/>
                </a:solidFill>
                <a:latin typeface="楷体_GB2312" pitchFamily="49" charset="-122"/>
                <a:ea typeface="楷体_GB2312" pitchFamily="49" charset="-122"/>
              </a:rPr>
              <a:t>把小径的结合面作为定心表面，规定较严的尺寸公差；其余两个主要尺寸规定较松的尺寸公差。</a:t>
            </a:r>
          </a:p>
        </p:txBody>
      </p:sp>
      <p:sp>
        <p:nvSpPr>
          <p:cNvPr id="4" name="Text Box 5">
            <a:extLst>
              <a:ext uri="{FF2B5EF4-FFF2-40B4-BE49-F238E27FC236}">
                <a16:creationId xmlns:a16="http://schemas.microsoft.com/office/drawing/2014/main" id="{2B8AA5A8-4EFA-4FAF-AB4D-B0BF0786D9CF}"/>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矩形花键联结的公差与配合</a:t>
            </a:r>
          </a:p>
        </p:txBody>
      </p:sp>
    </p:spTree>
    <p:extLst>
      <p:ext uri="{BB962C8B-B14F-4D97-AF65-F5344CB8AC3E}">
        <p14:creationId xmlns:p14="http://schemas.microsoft.com/office/powerpoint/2010/main" val="3186212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p:cTn id="7" dur="1000" fill="hold"/>
                                        <p:tgtEl>
                                          <p:spTgt spid="10957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0957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0957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9571">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09571">
                                            <p:txEl>
                                              <p:pRg st="1" end="1"/>
                                            </p:txEl>
                                          </p:spTgt>
                                        </p:tgtEl>
                                        <p:attrNameLst>
                                          <p:attrName>style.visibility</p:attrName>
                                        </p:attrNameLst>
                                      </p:cBhvr>
                                      <p:to>
                                        <p:strVal val="visible"/>
                                      </p:to>
                                    </p:set>
                                    <p:anim calcmode="lin" valueType="num">
                                      <p:cBhvr>
                                        <p:cTn id="15" dur="1000" fill="hold"/>
                                        <p:tgtEl>
                                          <p:spTgt spid="10957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0957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0957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0957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492980" y="2005551"/>
            <a:ext cx="11013220" cy="4608512"/>
          </a:xfrm>
        </p:spPr>
        <p:txBody>
          <a:bodyPr>
            <a:normAutofit/>
          </a:bodyPr>
          <a:lstStyle/>
          <a:p>
            <a:pPr eaLnBrk="1" hangingPunct="1">
              <a:lnSpc>
                <a:spcPct val="130000"/>
              </a:lnSpc>
              <a:defRPr/>
            </a:pPr>
            <a:r>
              <a:rPr lang="zh-CN" altLang="en-US" sz="2800" b="1" dirty="0">
                <a:solidFill>
                  <a:schemeClr val="tx2"/>
                </a:solidFill>
                <a:latin typeface="楷体_GB2312" pitchFamily="49" charset="-122"/>
                <a:ea typeface="楷体_GB2312" pitchFamily="49" charset="-122"/>
              </a:rPr>
              <a:t>矩形花键配合采用</a:t>
            </a:r>
            <a:r>
              <a:rPr lang="zh-CN" altLang="en-US" sz="2800" b="1" dirty="0">
                <a:solidFill>
                  <a:srgbClr val="C00000"/>
                </a:solidFill>
                <a:effectLst>
                  <a:outerShdw blurRad="38100" dist="38100" dir="2700000" algn="tl">
                    <a:srgbClr val="C0C0C0"/>
                  </a:outerShdw>
                </a:effectLst>
                <a:latin typeface="楷体_GB2312" pitchFamily="49" charset="-122"/>
                <a:ea typeface="楷体_GB2312" pitchFamily="49" charset="-122"/>
              </a:rPr>
              <a:t>基孔制</a:t>
            </a:r>
            <a:r>
              <a:rPr lang="zh-CN" altLang="en-US" sz="2800" b="1" dirty="0">
                <a:solidFill>
                  <a:schemeClr val="tx2"/>
                </a:solidFill>
                <a:latin typeface="楷体_GB2312" pitchFamily="49" charset="-122"/>
                <a:ea typeface="楷体_GB2312" pitchFamily="49" charset="-122"/>
              </a:rPr>
              <a:t>。</a:t>
            </a:r>
          </a:p>
          <a:p>
            <a:pPr eaLnBrk="1" hangingPunct="1">
              <a:lnSpc>
                <a:spcPct val="130000"/>
              </a:lnSpc>
              <a:defRPr/>
            </a:pPr>
            <a:r>
              <a:rPr lang="zh-CN" altLang="en-US" sz="2800" b="1" dirty="0">
                <a:latin typeface="楷体_GB2312" pitchFamily="49" charset="-122"/>
                <a:ea typeface="楷体_GB2312" pitchFamily="49" charset="-122"/>
              </a:rPr>
              <a:t>矩形花键装配型式的分类</a:t>
            </a:r>
            <a:r>
              <a:rPr lang="zh-CN" altLang="en-US" sz="2800" b="1" dirty="0">
                <a:latin typeface="楷体_GB2312" pitchFamily="49" charset="-122"/>
                <a:ea typeface="楷体_GB2312" pitchFamily="49" charset="-122"/>
                <a:sym typeface="Wingdings" pitchFamily="2" charset="2"/>
              </a:rPr>
              <a:t>：</a:t>
            </a:r>
            <a:endParaRPr lang="zh-CN" altLang="en-US" sz="2800" b="1" dirty="0">
              <a:latin typeface="楷体_GB2312" pitchFamily="49" charset="-122"/>
              <a:ea typeface="楷体_GB2312" pitchFamily="49" charset="-122"/>
            </a:endParaRPr>
          </a:p>
          <a:p>
            <a:pPr lvl="1" eaLnBrk="1" hangingPunct="1">
              <a:lnSpc>
                <a:spcPct val="130000"/>
              </a:lnSpc>
              <a:defRPr/>
            </a:pPr>
            <a:r>
              <a:rPr lang="zh-CN" altLang="en-US" b="1" dirty="0">
                <a:solidFill>
                  <a:schemeClr val="hlink"/>
                </a:solidFill>
                <a:latin typeface="楷体_GB2312" pitchFamily="49" charset="-122"/>
                <a:ea typeface="楷体_GB2312" pitchFamily="49" charset="-122"/>
              </a:rPr>
              <a:t>按使用要求分</a:t>
            </a:r>
            <a:r>
              <a:rPr lang="zh-CN" altLang="en-US" b="1" dirty="0">
                <a:latin typeface="楷体_GB2312" pitchFamily="49" charset="-122"/>
                <a:ea typeface="楷体_GB2312" pitchFamily="49" charset="-122"/>
              </a:rPr>
              <a:t>：分为一般使用与精密传动两种。</a:t>
            </a:r>
          </a:p>
          <a:p>
            <a:pPr lvl="1" eaLnBrk="1" hangingPunct="1">
              <a:lnSpc>
                <a:spcPct val="130000"/>
              </a:lnSpc>
              <a:defRPr/>
            </a:pPr>
            <a:r>
              <a:rPr lang="zh-CN" altLang="en-US" b="1" dirty="0">
                <a:solidFill>
                  <a:schemeClr val="hlink"/>
                </a:solidFill>
                <a:latin typeface="楷体_GB2312" pitchFamily="49" charset="-122"/>
                <a:ea typeface="楷体_GB2312" pitchFamily="49" charset="-122"/>
              </a:rPr>
              <a:t>按联结使用要求分</a:t>
            </a:r>
            <a:r>
              <a:rPr lang="zh-CN" altLang="en-US" b="1" dirty="0">
                <a:latin typeface="楷体_GB2312" pitchFamily="49" charset="-122"/>
                <a:ea typeface="楷体_GB2312" pitchFamily="49" charset="-122"/>
              </a:rPr>
              <a:t>：分为滑动、紧滑动和固定三种配合类型。</a:t>
            </a:r>
          </a:p>
          <a:p>
            <a:pPr eaLnBrk="1" hangingPunct="1">
              <a:lnSpc>
                <a:spcPct val="130000"/>
              </a:lnSpc>
              <a:defRPr/>
            </a:pPr>
            <a:r>
              <a:rPr lang="zh-CN" altLang="en-US" sz="2800" b="1" dirty="0">
                <a:solidFill>
                  <a:schemeClr val="tx2"/>
                </a:solidFill>
                <a:latin typeface="楷体_GB2312" pitchFamily="49" charset="-122"/>
                <a:ea typeface="楷体_GB2312" pitchFamily="49" charset="-122"/>
              </a:rPr>
              <a:t>各种要求的花键尺寸的标准公差等级不相同。</a:t>
            </a:r>
          </a:p>
        </p:txBody>
      </p:sp>
      <p:sp>
        <p:nvSpPr>
          <p:cNvPr id="20483" name="Rectangle 5"/>
          <p:cNvSpPr>
            <a:spLocks noGrp="1" noChangeArrowheads="1"/>
          </p:cNvSpPr>
          <p:nvPr>
            <p:ph type="title"/>
          </p:nvPr>
        </p:nvSpPr>
        <p:spPr>
          <a:xfrm>
            <a:off x="125993" y="954260"/>
            <a:ext cx="6840537" cy="801688"/>
          </a:xfrm>
          <a:noFill/>
        </p:spPr>
        <p:txBody>
          <a:bodyPr/>
          <a:lstStyle/>
          <a:p>
            <a:pPr eaLnBrk="1" hangingPunct="1"/>
            <a:r>
              <a:rPr lang="zh-CN" altLang="en-US" sz="4000" b="1" dirty="0">
                <a:solidFill>
                  <a:srgbClr val="FF0000"/>
                </a:solidFill>
                <a:latin typeface="华文新魏" panose="02010800040101010101" pitchFamily="2" charset="-122"/>
                <a:ea typeface="华文新魏" panose="02010800040101010101" pitchFamily="2" charset="-122"/>
              </a:rPr>
              <a:t>二、配合的基准制和装配型式</a:t>
            </a:r>
          </a:p>
        </p:txBody>
      </p:sp>
      <p:sp>
        <p:nvSpPr>
          <p:cNvPr id="4" name="Text Box 5">
            <a:extLst>
              <a:ext uri="{FF2B5EF4-FFF2-40B4-BE49-F238E27FC236}">
                <a16:creationId xmlns:a16="http://schemas.microsoft.com/office/drawing/2014/main" id="{EB940A4C-0D3C-499D-AECB-A7302985402C}"/>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矩形花键联结的公差与配合</a:t>
            </a:r>
          </a:p>
        </p:txBody>
      </p:sp>
    </p:spTree>
    <p:extLst>
      <p:ext uri="{BB962C8B-B14F-4D97-AF65-F5344CB8AC3E}">
        <p14:creationId xmlns:p14="http://schemas.microsoft.com/office/powerpoint/2010/main" val="1986670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p:cTn id="7" dur="500" fill="hold"/>
                                        <p:tgtEl>
                                          <p:spTgt spid="1105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059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p:cTn id="13" dur="500" fill="hold"/>
                                        <p:tgtEl>
                                          <p:spTgt spid="11059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10595">
                                            <p:txEl>
                                              <p:pRg st="1" end="1"/>
                                            </p:txEl>
                                          </p:spTgt>
                                        </p:tgtEl>
                                        <p:attrNameLst>
                                          <p:attrName>ppt_h</p:attrName>
                                        </p:attrNameLst>
                                      </p:cBhvr>
                                      <p:tavLst>
                                        <p:tav tm="0">
                                          <p:val>
                                            <p:strVal val="#ppt_h"/>
                                          </p:val>
                                        </p:tav>
                                        <p:tav tm="100000">
                                          <p:val>
                                            <p:strVal val="#ppt_h"/>
                                          </p:val>
                                        </p:tav>
                                      </p:tavLst>
                                    </p:anim>
                                  </p:childTnLst>
                                </p:cTn>
                              </p:par>
                              <p:par>
                                <p:cTn id="15" presetID="17" presetClass="entr" presetSubtype="10" fill="hold" nodeType="with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 calcmode="lin" valueType="num">
                                      <p:cBhvr>
                                        <p:cTn id="17" dur="500" fill="hold"/>
                                        <p:tgtEl>
                                          <p:spTgt spid="11059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0595">
                                            <p:txEl>
                                              <p:pRg st="2" end="2"/>
                                            </p:txEl>
                                          </p:spTgt>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0"/>
                                  </p:stCondLst>
                                  <p:childTnLst>
                                    <p:set>
                                      <p:cBhvr>
                                        <p:cTn id="20" dur="1" fill="hold">
                                          <p:stCondLst>
                                            <p:cond delay="0"/>
                                          </p:stCondLst>
                                        </p:cTn>
                                        <p:tgtEl>
                                          <p:spTgt spid="110595">
                                            <p:txEl>
                                              <p:pRg st="3" end="3"/>
                                            </p:txEl>
                                          </p:spTgt>
                                        </p:tgtEl>
                                        <p:attrNameLst>
                                          <p:attrName>style.visibility</p:attrName>
                                        </p:attrNameLst>
                                      </p:cBhvr>
                                      <p:to>
                                        <p:strVal val="visible"/>
                                      </p:to>
                                    </p:set>
                                    <p:anim calcmode="lin" valueType="num">
                                      <p:cBhvr>
                                        <p:cTn id="21" dur="500" fill="hold"/>
                                        <p:tgtEl>
                                          <p:spTgt spid="11059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1059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8" presetClass="entr" presetSubtype="0" accel="100000" fill="hold" nodeType="clickEffect">
                                  <p:stCondLst>
                                    <p:cond delay="0"/>
                                  </p:stCondLst>
                                  <p:childTnLst>
                                    <p:set>
                                      <p:cBhvr>
                                        <p:cTn id="26" dur="1" fill="hold">
                                          <p:stCondLst>
                                            <p:cond delay="0"/>
                                          </p:stCondLst>
                                        </p:cTn>
                                        <p:tgtEl>
                                          <p:spTgt spid="110595">
                                            <p:txEl>
                                              <p:pRg st="4" end="4"/>
                                            </p:txEl>
                                          </p:spTgt>
                                        </p:tgtEl>
                                        <p:attrNameLst>
                                          <p:attrName>style.visibility</p:attrName>
                                        </p:attrNameLst>
                                      </p:cBhvr>
                                      <p:to>
                                        <p:strVal val="visible"/>
                                      </p:to>
                                    </p:set>
                                    <p:anim calcmode="lin" valueType="num">
                                      <p:cBhvr>
                                        <p:cTn id="27" dur="500" fill="hold"/>
                                        <p:tgtEl>
                                          <p:spTgt spid="110595">
                                            <p:txEl>
                                              <p:pRg st="4" end="4"/>
                                            </p:txEl>
                                          </p:spTgt>
                                        </p:tgtEl>
                                        <p:attrNameLst>
                                          <p:attrName>ppt_w</p:attrName>
                                        </p:attrNameLst>
                                      </p:cBhvr>
                                      <p:tavLst>
                                        <p:tav tm="0">
                                          <p:val>
                                            <p:strVal val="#ppt_w*2.5"/>
                                          </p:val>
                                        </p:tav>
                                        <p:tav tm="100000">
                                          <p:val>
                                            <p:strVal val="#ppt_w"/>
                                          </p:val>
                                        </p:tav>
                                      </p:tavLst>
                                    </p:anim>
                                    <p:anim calcmode="lin" valueType="num">
                                      <p:cBhvr>
                                        <p:cTn id="28" dur="500" fill="hold"/>
                                        <p:tgtEl>
                                          <p:spTgt spid="110595">
                                            <p:txEl>
                                              <p:pRg st="4" end="4"/>
                                            </p:txEl>
                                          </p:spTgt>
                                        </p:tgtEl>
                                        <p:attrNameLst>
                                          <p:attrName>ppt_h</p:attrName>
                                        </p:attrNameLst>
                                      </p:cBhvr>
                                      <p:tavLst>
                                        <p:tav tm="0">
                                          <p:val>
                                            <p:strVal val="#ppt_h*0.01"/>
                                          </p:val>
                                        </p:tav>
                                        <p:tav tm="100000">
                                          <p:val>
                                            <p:strVal val="#ppt_h"/>
                                          </p:val>
                                        </p:tav>
                                      </p:tavLst>
                                    </p:anim>
                                    <p:anim calcmode="lin" valueType="num">
                                      <p:cBhvr>
                                        <p:cTn id="29" dur="500" fill="hold"/>
                                        <p:tgtEl>
                                          <p:spTgt spid="110595">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10595">
                                            <p:txEl>
                                              <p:pRg st="4" end="4"/>
                                            </p:txEl>
                                          </p:spTgt>
                                        </p:tgtEl>
                                        <p:attrNameLst>
                                          <p:attrName>ppt_y</p:attrName>
                                        </p:attrNameLst>
                                      </p:cBhvr>
                                      <p:tavLst>
                                        <p:tav tm="0">
                                          <p:val>
                                            <p:strVal val="#ppt_h+1"/>
                                          </p:val>
                                        </p:tav>
                                        <p:tav tm="100000">
                                          <p:val>
                                            <p:strVal val="#ppt_y"/>
                                          </p:val>
                                        </p:tav>
                                      </p:tavLst>
                                    </p:anim>
                                    <p:animEffect transition="in" filter="fade">
                                      <p:cBhvr>
                                        <p:cTn id="31" dur="500"/>
                                        <p:tgtEl>
                                          <p:spTgt spid="110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1129" y="877570"/>
            <a:ext cx="6734175" cy="852488"/>
          </a:xfrm>
        </p:spPr>
        <p:txBody>
          <a:bodyPr>
            <a:noAutofit/>
          </a:bodyPr>
          <a:lstStyle/>
          <a:p>
            <a:pPr algn="l" eaLnBrk="1" hangingPunct="1"/>
            <a:r>
              <a:rPr lang="zh-CN" altLang="en-US" sz="4800" b="1" dirty="0">
                <a:solidFill>
                  <a:srgbClr val="FF0000"/>
                </a:solidFill>
                <a:latin typeface="华文新魏" panose="02010800040101010101" pitchFamily="2" charset="-122"/>
                <a:ea typeface="华文新魏" panose="02010800040101010101" pitchFamily="2" charset="-122"/>
              </a:rPr>
              <a:t>三、几何公差要求</a:t>
            </a:r>
            <a:r>
              <a:rPr lang="zh-CN" altLang="en-US" sz="4800" dirty="0">
                <a:solidFill>
                  <a:srgbClr val="FF0000"/>
                </a:solidFill>
                <a:latin typeface="华文新魏" panose="02010800040101010101" pitchFamily="2" charset="-122"/>
                <a:ea typeface="华文新魏" panose="02010800040101010101" pitchFamily="2" charset="-122"/>
              </a:rPr>
              <a:t> </a:t>
            </a:r>
          </a:p>
        </p:txBody>
      </p:sp>
      <p:sp>
        <p:nvSpPr>
          <p:cNvPr id="111619" name="Rectangle 3"/>
          <p:cNvSpPr>
            <a:spLocks noGrp="1" noChangeArrowheads="1"/>
          </p:cNvSpPr>
          <p:nvPr>
            <p:ph type="body" idx="1"/>
          </p:nvPr>
        </p:nvSpPr>
        <p:spPr>
          <a:xfrm>
            <a:off x="496570" y="1936116"/>
            <a:ext cx="11055350" cy="4608513"/>
          </a:xfrm>
        </p:spPr>
        <p:txBody>
          <a:bodyPr>
            <a:normAutofit/>
          </a:bodyPr>
          <a:lstStyle/>
          <a:p>
            <a:pPr algn="just" eaLnBrk="1" hangingPunct="1">
              <a:lnSpc>
                <a:spcPct val="150000"/>
              </a:lnSpc>
              <a:buFont typeface="Wingdings" panose="05000000000000000000" pitchFamily="2" charset="2"/>
              <a:buNone/>
            </a:pPr>
            <a:r>
              <a:rPr lang="zh-CN" altLang="en-US" sz="2800" b="1" dirty="0">
                <a:latin typeface="楷体_GB2312" pitchFamily="49" charset="-122"/>
                <a:ea typeface="楷体_GB2312" pitchFamily="49" charset="-122"/>
              </a:rPr>
              <a:t>对矩形花键的几何公差做如下规定：</a:t>
            </a:r>
          </a:p>
          <a:p>
            <a:pPr algn="just" eaLnBrk="1" hangingPunct="1">
              <a:lnSpc>
                <a:spcPct val="150000"/>
              </a:lnSpc>
            </a:pPr>
            <a:r>
              <a:rPr lang="zh-CN" altLang="en-US" sz="2800" b="1" dirty="0">
                <a:latin typeface="楷体_GB2312" pitchFamily="49" charset="-122"/>
                <a:ea typeface="楷体_GB2312" pitchFamily="49" charset="-122"/>
              </a:rPr>
              <a:t>因为小径是花键联结的定心尺寸，必须保证其配合性质，所以</a:t>
            </a:r>
            <a:r>
              <a:rPr lang="zh-CN" altLang="en-US" sz="2800" b="1" dirty="0">
                <a:solidFill>
                  <a:srgbClr val="FF0000"/>
                </a:solidFill>
                <a:latin typeface="楷体_GB2312" pitchFamily="49" charset="-122"/>
                <a:ea typeface="楷体_GB2312" pitchFamily="49" charset="-122"/>
              </a:rPr>
              <a:t>内、外花键小径</a:t>
            </a:r>
            <a:r>
              <a:rPr lang="en-US" altLang="zh-CN" sz="2800" b="1" i="1" dirty="0">
                <a:solidFill>
                  <a:srgbClr val="FF0000"/>
                </a:solidFill>
                <a:latin typeface="楷体_GB2312" pitchFamily="49" charset="-122"/>
                <a:ea typeface="楷体_GB2312" pitchFamily="49" charset="-122"/>
              </a:rPr>
              <a:t>d </a:t>
            </a:r>
            <a:r>
              <a:rPr lang="zh-CN" altLang="en-US" sz="2800" b="1" dirty="0">
                <a:solidFill>
                  <a:srgbClr val="FF0000"/>
                </a:solidFill>
                <a:latin typeface="楷体_GB2312" pitchFamily="49" charset="-122"/>
                <a:ea typeface="楷体_GB2312" pitchFamily="49" charset="-122"/>
              </a:rPr>
              <a:t>表面的形状公差应遵守包容要求</a:t>
            </a:r>
            <a:r>
              <a:rPr lang="zh-CN" altLang="en-US" sz="2800" b="1" dirty="0">
                <a:latin typeface="楷体_GB2312" pitchFamily="49" charset="-122"/>
                <a:ea typeface="楷体_GB2312" pitchFamily="49" charset="-122"/>
              </a:rPr>
              <a:t>，即花键孔和轴的小径表面实际轮廓不能超出最大实体边界。</a:t>
            </a:r>
          </a:p>
          <a:p>
            <a:pPr algn="just" eaLnBrk="1" hangingPunct="1">
              <a:lnSpc>
                <a:spcPct val="150000"/>
              </a:lnSpc>
            </a:pPr>
            <a:r>
              <a:rPr lang="zh-CN" altLang="en-US" sz="2800" b="1" dirty="0">
                <a:latin typeface="楷体_GB2312" pitchFamily="49" charset="-122"/>
                <a:ea typeface="楷体_GB2312" pitchFamily="49" charset="-122"/>
              </a:rPr>
              <a:t>为保证可装配性和键侧受力均匀，规定</a:t>
            </a:r>
            <a:r>
              <a:rPr lang="zh-CN" altLang="en-US" sz="2800" b="1" dirty="0">
                <a:solidFill>
                  <a:srgbClr val="FF0000"/>
                </a:solidFill>
                <a:latin typeface="楷体_GB2312" pitchFamily="49" charset="-122"/>
                <a:ea typeface="楷体_GB2312" pitchFamily="49" charset="-122"/>
              </a:rPr>
              <a:t>花键的位置度公差应遵守最大实体原则</a:t>
            </a:r>
            <a:r>
              <a:rPr lang="zh-CN" altLang="en-US" sz="2800" b="1" dirty="0">
                <a:latin typeface="楷体_GB2312" pitchFamily="49" charset="-122"/>
                <a:ea typeface="楷体_GB2312" pitchFamily="49" charset="-122"/>
              </a:rPr>
              <a:t>，即键、键槽实际轮廓不允许超出最大实体实效边界。</a:t>
            </a:r>
          </a:p>
          <a:p>
            <a:pPr eaLnBrk="1" hangingPunct="1">
              <a:lnSpc>
                <a:spcPct val="150000"/>
              </a:lnSpc>
            </a:pPr>
            <a:endParaRPr lang="zh-CN" altLang="en-US" sz="2800" b="1" dirty="0">
              <a:latin typeface="楷体_GB2312" pitchFamily="49" charset="-122"/>
              <a:ea typeface="楷体_GB2312" pitchFamily="49" charset="-122"/>
            </a:endParaRPr>
          </a:p>
        </p:txBody>
      </p:sp>
      <p:sp>
        <p:nvSpPr>
          <p:cNvPr id="4" name="Text Box 5">
            <a:extLst>
              <a:ext uri="{FF2B5EF4-FFF2-40B4-BE49-F238E27FC236}">
                <a16:creationId xmlns:a16="http://schemas.microsoft.com/office/drawing/2014/main" id="{928B549E-A09D-4C08-A9C2-362A17E2B9A8}"/>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矩形花键联结的公差与配合</a:t>
            </a:r>
          </a:p>
        </p:txBody>
      </p:sp>
    </p:spTree>
    <p:extLst>
      <p:ext uri="{BB962C8B-B14F-4D97-AF65-F5344CB8AC3E}">
        <p14:creationId xmlns:p14="http://schemas.microsoft.com/office/powerpoint/2010/main" val="2778163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 calcmode="lin" valueType="num">
                                      <p:cBhvr additive="base">
                                        <p:cTn id="19" dur="500" fill="hold"/>
                                        <p:tgtEl>
                                          <p:spTgt spid="1116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6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927351" y="908050"/>
            <a:ext cx="6373813" cy="852488"/>
          </a:xfrm>
        </p:spPr>
        <p:txBody>
          <a:bodyPr>
            <a:normAutofit fontScale="90000"/>
          </a:bodyPr>
          <a:lstStyle/>
          <a:p>
            <a:pPr eaLnBrk="1" hangingPunct="1"/>
            <a:r>
              <a:rPr lang="zh-CN" altLang="en-US">
                <a:ea typeface="隶书" panose="02010509060101010101" pitchFamily="49" charset="-122"/>
              </a:rPr>
              <a:t>花键图样标注示例</a:t>
            </a:r>
          </a:p>
        </p:txBody>
      </p:sp>
      <p:pic>
        <p:nvPicPr>
          <p:cNvPr id="2253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43126"/>
            <a:ext cx="91440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11"/>
          <p:cNvSpPr txBox="1">
            <a:spLocks noChangeArrowheads="1"/>
          </p:cNvSpPr>
          <p:nvPr/>
        </p:nvSpPr>
        <p:spPr bwMode="auto">
          <a:xfrm>
            <a:off x="4367214" y="6165851"/>
            <a:ext cx="3457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2800" b="1"/>
              <a:t>花键位置度公差标注</a:t>
            </a:r>
          </a:p>
        </p:txBody>
      </p:sp>
      <p:sp>
        <p:nvSpPr>
          <p:cNvPr id="5" name="Text Box 5">
            <a:extLst>
              <a:ext uri="{FF2B5EF4-FFF2-40B4-BE49-F238E27FC236}">
                <a16:creationId xmlns:a16="http://schemas.microsoft.com/office/drawing/2014/main" id="{3115B8BE-8DC6-4DA4-A5E4-47BE62421A1F}"/>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矩形花键联结的公差与配合</a:t>
            </a:r>
          </a:p>
        </p:txBody>
      </p:sp>
    </p:spTree>
    <p:extLst>
      <p:ext uri="{BB962C8B-B14F-4D97-AF65-F5344CB8AC3E}">
        <p14:creationId xmlns:p14="http://schemas.microsoft.com/office/powerpoint/2010/main" val="25884156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2927351" y="908050"/>
            <a:ext cx="6373813" cy="852488"/>
          </a:xfrm>
          <a:noFill/>
        </p:spPr>
        <p:txBody>
          <a:bodyPr>
            <a:normAutofit fontScale="90000"/>
          </a:bodyPr>
          <a:lstStyle/>
          <a:p>
            <a:pPr eaLnBrk="1" hangingPunct="1"/>
            <a:r>
              <a:rPr lang="zh-CN" altLang="en-US">
                <a:ea typeface="隶书" panose="02010509060101010101" pitchFamily="49" charset="-122"/>
              </a:rPr>
              <a:t>花键图样标注示例</a:t>
            </a:r>
          </a:p>
        </p:txBody>
      </p:sp>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2133601"/>
            <a:ext cx="7705725"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6"/>
          <p:cNvSpPr txBox="1">
            <a:spLocks noChangeArrowheads="1"/>
          </p:cNvSpPr>
          <p:nvPr/>
        </p:nvSpPr>
        <p:spPr bwMode="auto">
          <a:xfrm>
            <a:off x="4367214" y="6165851"/>
            <a:ext cx="3457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sz="2800" b="1"/>
              <a:t>花键对称度公差标注</a:t>
            </a:r>
          </a:p>
        </p:txBody>
      </p:sp>
      <p:sp>
        <p:nvSpPr>
          <p:cNvPr id="5" name="Text Box 5">
            <a:extLst>
              <a:ext uri="{FF2B5EF4-FFF2-40B4-BE49-F238E27FC236}">
                <a16:creationId xmlns:a16="http://schemas.microsoft.com/office/drawing/2014/main" id="{3B433A4D-7639-439A-92F2-C4438F543AB7}"/>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矩形花键联结的公差与配合</a:t>
            </a:r>
          </a:p>
        </p:txBody>
      </p:sp>
    </p:spTree>
    <p:extLst>
      <p:ext uri="{BB962C8B-B14F-4D97-AF65-F5344CB8AC3E}">
        <p14:creationId xmlns:p14="http://schemas.microsoft.com/office/powerpoint/2010/main" val="31050922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ChangeArrowheads="1"/>
          </p:cNvSpPr>
          <p:nvPr>
            <p:ph type="title"/>
          </p:nvPr>
        </p:nvSpPr>
        <p:spPr>
          <a:xfrm>
            <a:off x="103189" y="903925"/>
            <a:ext cx="7793037" cy="1143000"/>
          </a:xfrm>
        </p:spPr>
        <p:txBody>
          <a:bodyPr>
            <a:normAutofit/>
          </a:bodyPr>
          <a:lstStyle/>
          <a:p>
            <a:pPr eaLnBrk="1" hangingPunct="1"/>
            <a:r>
              <a:rPr lang="zh-CN" altLang="en-US" sz="4800" b="1" dirty="0">
                <a:solidFill>
                  <a:srgbClr val="FF0000"/>
                </a:solidFill>
                <a:ea typeface="华文新魏" panose="02010800040101010101" pitchFamily="2" charset="-122"/>
              </a:rPr>
              <a:t>三、</a:t>
            </a:r>
            <a:r>
              <a:rPr lang="zh-CN" altLang="en-US" sz="4800" b="1" dirty="0">
                <a:solidFill>
                  <a:srgbClr val="FF0000"/>
                </a:solidFill>
                <a:latin typeface="Times New Roman" panose="02020603050405020304" pitchFamily="18" charset="0"/>
                <a:ea typeface="华文新魏" panose="02010800040101010101" pitchFamily="2" charset="-122"/>
              </a:rPr>
              <a:t>表面粗糙度轮廓要求</a:t>
            </a:r>
            <a:endParaRPr lang="zh-CN" altLang="en-US" sz="4800" dirty="0">
              <a:solidFill>
                <a:srgbClr val="FF0000"/>
              </a:solidFill>
              <a:ea typeface="华文新魏" panose="02010800040101010101" pitchFamily="2" charset="-122"/>
            </a:endParaRPr>
          </a:p>
        </p:txBody>
      </p:sp>
      <p:sp>
        <p:nvSpPr>
          <p:cNvPr id="2057" name="Rectangle 3"/>
          <p:cNvSpPr>
            <a:spLocks noGrp="1" noChangeArrowheads="1"/>
          </p:cNvSpPr>
          <p:nvPr>
            <p:ph type="body" sz="half" idx="1"/>
          </p:nvPr>
        </p:nvSpPr>
        <p:spPr>
          <a:xfrm>
            <a:off x="582930" y="2046925"/>
            <a:ext cx="5976938" cy="4368800"/>
          </a:xfrm>
          <a:noFill/>
        </p:spPr>
        <p:txBody>
          <a:bodyPr>
            <a:spAutoFit/>
          </a:bodyPr>
          <a:lstStyle/>
          <a:p>
            <a:pPr eaLnBrk="1" hangingPunct="1">
              <a:lnSpc>
                <a:spcPct val="150000"/>
              </a:lnSpc>
              <a:buFont typeface="Wingdings" panose="05000000000000000000" pitchFamily="2" charset="2"/>
              <a:buChar char="ü"/>
            </a:pPr>
            <a:r>
              <a:rPr lang="zh-CN" altLang="en-US" sz="2800" b="1" dirty="0">
                <a:latin typeface="楷体_GB2312" pitchFamily="49" charset="-122"/>
                <a:ea typeface="楷体_GB2312" pitchFamily="49" charset="-122"/>
              </a:rPr>
              <a:t>外花键小径表面为</a:t>
            </a:r>
            <a:r>
              <a:rPr lang="en-US" altLang="zh-CN" sz="2800" b="1" i="1" dirty="0">
                <a:latin typeface="楷体_GB2312" pitchFamily="49" charset="-122"/>
                <a:ea typeface="楷体_GB2312" pitchFamily="49" charset="-122"/>
              </a:rPr>
              <a:t>    Ra </a:t>
            </a:r>
            <a:r>
              <a:rPr lang="en-US" altLang="zh-CN" sz="2800" b="1" dirty="0">
                <a:latin typeface="楷体_GB2312" pitchFamily="49" charset="-122"/>
                <a:ea typeface="楷体_GB2312" pitchFamily="49" charset="-122"/>
              </a:rPr>
              <a:t>0.8</a:t>
            </a:r>
            <a:r>
              <a:rPr lang="en-US" altLang="zh-CN" sz="2800" b="1" dirty="0">
                <a:latin typeface="Times New Roman" panose="02020603050405020304" pitchFamily="18" charset="0"/>
                <a:ea typeface="楷体_GB2312" pitchFamily="49" charset="-122"/>
                <a:cs typeface="Times New Roman" panose="02020603050405020304" pitchFamily="18" charset="0"/>
              </a:rPr>
              <a:t>µ</a:t>
            </a:r>
            <a:r>
              <a:rPr lang="en-US" altLang="zh-CN" sz="2800" b="1" dirty="0">
                <a:latin typeface="楷体_GB2312" pitchFamily="49" charset="-122"/>
                <a:ea typeface="楷体_GB2312" pitchFamily="49" charset="-122"/>
                <a:cs typeface="Times New Roman" panose="02020603050405020304" pitchFamily="18" charset="0"/>
              </a:rPr>
              <a:t>m；</a:t>
            </a:r>
          </a:p>
          <a:p>
            <a:pPr marL="720000">
              <a:lnSpc>
                <a:spcPct val="150000"/>
              </a:lnSpc>
              <a:buNone/>
            </a:pPr>
            <a:r>
              <a:rPr lang="zh-CN" altLang="en-US" sz="2800" b="1" dirty="0">
                <a:latin typeface="楷体_GB2312" pitchFamily="49" charset="-122"/>
                <a:ea typeface="楷体_GB2312" pitchFamily="49" charset="-122"/>
              </a:rPr>
              <a:t>  大径表面为</a:t>
            </a:r>
            <a:r>
              <a:rPr lang="en-US" altLang="zh-CN" sz="2800" b="1" i="1" dirty="0">
                <a:latin typeface="楷体_GB2312" pitchFamily="49" charset="-122"/>
                <a:ea typeface="楷体_GB2312" pitchFamily="49" charset="-122"/>
              </a:rPr>
              <a:t> Ra </a:t>
            </a:r>
            <a:r>
              <a:rPr lang="en-US" altLang="zh-CN" sz="2800" b="1" dirty="0">
                <a:latin typeface="楷体_GB2312" pitchFamily="49" charset="-122"/>
                <a:ea typeface="楷体_GB2312" pitchFamily="49" charset="-122"/>
              </a:rPr>
              <a:t>3.2</a:t>
            </a:r>
            <a:r>
              <a:rPr lang="en-US" altLang="zh-CN" sz="2800" b="1" dirty="0">
                <a:latin typeface="Times New Roman" panose="02020603050405020304" pitchFamily="18" charset="0"/>
                <a:ea typeface="楷体_GB2312" pitchFamily="49" charset="-122"/>
              </a:rPr>
              <a:t>µ</a:t>
            </a:r>
            <a:r>
              <a:rPr lang="en-US" altLang="zh-CN" sz="2800" b="1" dirty="0">
                <a:latin typeface="楷体_GB2312" pitchFamily="49" charset="-122"/>
                <a:ea typeface="楷体_GB2312" pitchFamily="49" charset="-122"/>
              </a:rPr>
              <a:t>m；</a:t>
            </a:r>
          </a:p>
          <a:p>
            <a:pPr marL="720000">
              <a:lnSpc>
                <a:spcPct val="150000"/>
              </a:lnSpc>
              <a:buNone/>
            </a:pPr>
            <a:r>
              <a:rPr lang="zh-CN" altLang="en-US" sz="2800" b="1" dirty="0">
                <a:latin typeface="楷体_GB2312" pitchFamily="49" charset="-122"/>
                <a:ea typeface="楷体_GB2312" pitchFamily="49" charset="-122"/>
              </a:rPr>
              <a:t>  键侧面为</a:t>
            </a:r>
            <a:r>
              <a:rPr lang="en-US" altLang="zh-CN" sz="2800" b="1" i="1" dirty="0">
                <a:latin typeface="楷体_GB2312" pitchFamily="49" charset="-122"/>
                <a:ea typeface="楷体_GB2312" pitchFamily="49" charset="-122"/>
              </a:rPr>
              <a:t> Ra </a:t>
            </a:r>
            <a:r>
              <a:rPr lang="en-US" altLang="zh-CN" sz="2800" b="1" dirty="0">
                <a:latin typeface="楷体_GB2312" pitchFamily="49" charset="-122"/>
                <a:ea typeface="楷体_GB2312" pitchFamily="49" charset="-122"/>
              </a:rPr>
              <a:t>0.8</a:t>
            </a:r>
            <a:r>
              <a:rPr lang="en-US" altLang="zh-CN" sz="2800" b="1" dirty="0">
                <a:latin typeface="Times New Roman" panose="02020603050405020304" pitchFamily="18" charset="0"/>
                <a:ea typeface="楷体_GB2312" pitchFamily="49" charset="-122"/>
              </a:rPr>
              <a:t>µ</a:t>
            </a:r>
            <a:r>
              <a:rPr lang="en-US" altLang="zh-CN" sz="2800" b="1" dirty="0">
                <a:latin typeface="楷体_GB2312" pitchFamily="49" charset="-122"/>
                <a:ea typeface="楷体_GB2312" pitchFamily="49" charset="-122"/>
              </a:rPr>
              <a:t>m。</a:t>
            </a:r>
            <a:endParaRPr lang="zh-CN" altLang="en-US" sz="2800" b="1" dirty="0">
              <a:latin typeface="楷体_GB2312" pitchFamily="49" charset="-122"/>
              <a:ea typeface="楷体_GB2312" pitchFamily="49" charset="-122"/>
            </a:endParaRPr>
          </a:p>
          <a:p>
            <a:pPr>
              <a:lnSpc>
                <a:spcPct val="150000"/>
              </a:lnSpc>
              <a:buFont typeface="Wingdings" panose="05000000000000000000" pitchFamily="2" charset="2"/>
              <a:buChar char="ü"/>
            </a:pPr>
            <a:r>
              <a:rPr lang="zh-CN" altLang="en-US" sz="2800" b="1" dirty="0">
                <a:latin typeface="楷体_GB2312" pitchFamily="49" charset="-122"/>
                <a:ea typeface="楷体_GB2312" pitchFamily="49" charset="-122"/>
              </a:rPr>
              <a:t>内花键小径表面为</a:t>
            </a:r>
            <a:r>
              <a:rPr lang="en-US" altLang="zh-CN" sz="2800" b="1" i="1" dirty="0">
                <a:latin typeface="楷体_GB2312" pitchFamily="49" charset="-122"/>
                <a:ea typeface="楷体_GB2312" pitchFamily="49" charset="-122"/>
              </a:rPr>
              <a:t> Ra </a:t>
            </a:r>
            <a:r>
              <a:rPr lang="en-US" altLang="zh-CN" sz="2800" b="1" dirty="0">
                <a:latin typeface="楷体_GB2312" pitchFamily="49" charset="-122"/>
                <a:ea typeface="楷体_GB2312" pitchFamily="49" charset="-122"/>
              </a:rPr>
              <a:t>0.8</a:t>
            </a:r>
            <a:r>
              <a:rPr lang="en-US" altLang="zh-CN" sz="2800" b="1" dirty="0">
                <a:latin typeface="Times New Roman" panose="02020603050405020304" pitchFamily="18" charset="0"/>
                <a:ea typeface="楷体_GB2312" pitchFamily="49" charset="-122"/>
              </a:rPr>
              <a:t>µ</a:t>
            </a:r>
            <a:r>
              <a:rPr lang="en-US" altLang="zh-CN" sz="2800" b="1" dirty="0">
                <a:latin typeface="楷体_GB2312" pitchFamily="49" charset="-122"/>
                <a:ea typeface="楷体_GB2312" pitchFamily="49" charset="-122"/>
              </a:rPr>
              <a:t>m；</a:t>
            </a:r>
          </a:p>
          <a:p>
            <a:pPr marL="720000">
              <a:lnSpc>
                <a:spcPct val="150000"/>
              </a:lnSpc>
              <a:buNone/>
            </a:pPr>
            <a:r>
              <a:rPr lang="zh-CN" altLang="en-US" sz="2800" b="1" dirty="0">
                <a:latin typeface="楷体_GB2312" pitchFamily="49" charset="-122"/>
                <a:ea typeface="楷体_GB2312" pitchFamily="49" charset="-122"/>
              </a:rPr>
              <a:t>  </a:t>
            </a:r>
            <a:r>
              <a:rPr lang="zh-CN" altLang="en-US" sz="2800" b="1" dirty="0">
                <a:ea typeface="楷体_GB2312" pitchFamily="49" charset="-122"/>
              </a:rPr>
              <a:t>大径表面为</a:t>
            </a:r>
            <a:r>
              <a:rPr lang="en-US" altLang="zh-CN" sz="2800" b="1" dirty="0">
                <a:ea typeface="楷体_GB2312" pitchFamily="49" charset="-122"/>
              </a:rPr>
              <a:t> Ra 6.3µm；</a:t>
            </a:r>
          </a:p>
          <a:p>
            <a:pPr marL="720000">
              <a:lnSpc>
                <a:spcPct val="150000"/>
              </a:lnSpc>
              <a:buNone/>
            </a:pPr>
            <a:r>
              <a:rPr lang="zh-CN" altLang="en-US" sz="2800" b="1" dirty="0">
                <a:ea typeface="楷体_GB2312" pitchFamily="49" charset="-122"/>
              </a:rPr>
              <a:t>  键槽侧面</a:t>
            </a:r>
            <a:r>
              <a:rPr lang="en-US" altLang="zh-CN" sz="2800" b="1" dirty="0">
                <a:ea typeface="楷体_GB2312" pitchFamily="49" charset="-122"/>
              </a:rPr>
              <a:t> Ra 3.2µm。</a:t>
            </a:r>
            <a:endParaRPr lang="zh-CN" altLang="en-US" sz="2800" b="1" dirty="0">
              <a:ea typeface="楷体_GB2312" pitchFamily="49" charset="-122"/>
            </a:endParaRPr>
          </a:p>
        </p:txBody>
      </p:sp>
      <p:pic>
        <p:nvPicPr>
          <p:cNvPr id="7" name="图片 6">
            <a:extLst>
              <a:ext uri="{FF2B5EF4-FFF2-40B4-BE49-F238E27FC236}">
                <a16:creationId xmlns:a16="http://schemas.microsoft.com/office/drawing/2014/main" id="{5DE5E31D-7C9F-4ABD-9A3A-141701260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680" y="2724488"/>
            <a:ext cx="5684520" cy="4052547"/>
          </a:xfrm>
          <a:prstGeom prst="rect">
            <a:avLst/>
          </a:prstGeom>
        </p:spPr>
      </p:pic>
      <p:sp>
        <p:nvSpPr>
          <p:cNvPr id="17" name="Text Box 5">
            <a:extLst>
              <a:ext uri="{FF2B5EF4-FFF2-40B4-BE49-F238E27FC236}">
                <a16:creationId xmlns:a16="http://schemas.microsoft.com/office/drawing/2014/main" id="{5FF6713D-9F96-44E9-ADCC-245B7DFCD604}"/>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矩形花键联结的公差与配合</a:t>
            </a:r>
          </a:p>
        </p:txBody>
      </p:sp>
    </p:spTree>
    <p:extLst>
      <p:ext uri="{BB962C8B-B14F-4D97-AF65-F5344CB8AC3E}">
        <p14:creationId xmlns:p14="http://schemas.microsoft.com/office/powerpoint/2010/main" val="2103410540"/>
      </p:ext>
    </p:extLst>
  </p:cSld>
  <p:clrMapOvr>
    <a:masterClrMapping/>
  </p:clrMapOvr>
  <p:transition>
    <p:sndAc>
      <p:stSnd>
        <p:snd r:embed="rId2" name="chimes.wav"/>
      </p:stSnd>
    </p:sndAc>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79269" y="1093788"/>
            <a:ext cx="9071411" cy="796925"/>
          </a:xfrm>
        </p:spPr>
        <p:txBody>
          <a:bodyPr>
            <a:normAutofit fontScale="90000"/>
          </a:bodyPr>
          <a:lstStyle/>
          <a:p>
            <a:pPr algn="l" eaLnBrk="1" hangingPunct="1"/>
            <a:r>
              <a:rPr lang="zh-CN" altLang="en-US" b="1" dirty="0">
                <a:solidFill>
                  <a:srgbClr val="FF0000"/>
                </a:solidFill>
                <a:ea typeface="华文新魏" panose="02010800040101010101" pitchFamily="2" charset="-122"/>
              </a:rPr>
              <a:t>四、</a:t>
            </a:r>
            <a:r>
              <a:rPr lang="zh-CN" altLang="en-US" b="1" dirty="0">
                <a:solidFill>
                  <a:srgbClr val="FF0000"/>
                </a:solidFill>
                <a:latin typeface="Times New Roman" panose="02020603050405020304" pitchFamily="18" charset="0"/>
                <a:ea typeface="华文新魏" panose="02010800040101010101" pitchFamily="2" charset="-122"/>
              </a:rPr>
              <a:t>内、外花键标注示例</a:t>
            </a:r>
            <a:endParaRPr lang="zh-CN" altLang="en-US" dirty="0">
              <a:solidFill>
                <a:srgbClr val="FF0000"/>
              </a:solidFill>
              <a:ea typeface="华文新魏" panose="02010800040101010101" pitchFamily="2" charset="-122"/>
            </a:endParaRPr>
          </a:p>
        </p:txBody>
      </p:sp>
      <p:sp>
        <p:nvSpPr>
          <p:cNvPr id="113667" name="Rectangle 3"/>
          <p:cNvSpPr>
            <a:spLocks noGrp="1" noChangeArrowheads="1"/>
          </p:cNvSpPr>
          <p:nvPr>
            <p:ph type="body" idx="1"/>
          </p:nvPr>
        </p:nvSpPr>
        <p:spPr>
          <a:xfrm>
            <a:off x="335280" y="1989138"/>
            <a:ext cx="11216640" cy="4114800"/>
          </a:xfrm>
        </p:spPr>
        <p:txBody>
          <a:bodyPr>
            <a:normAutofit fontScale="92500"/>
          </a:bodyPr>
          <a:lstStyle/>
          <a:p>
            <a:pPr algn="just" eaLnBrk="1" hangingPunct="1">
              <a:lnSpc>
                <a:spcPct val="150000"/>
              </a:lnSpc>
              <a:defRPr/>
            </a:pPr>
            <a:r>
              <a:rPr lang="zh-CN" altLang="en-US" sz="3600" b="1" dirty="0">
                <a:latin typeface="楷体_GB2312" pitchFamily="49" charset="-122"/>
                <a:ea typeface="楷体_GB2312" pitchFamily="49" charset="-122"/>
              </a:rPr>
              <a:t>矩形花键的尺寸公差带代号和配合代号按照花键规格规定的次序标注，即</a:t>
            </a:r>
            <a:r>
              <a:rPr lang="en-US" altLang="zh-CN" sz="3600" b="1" i="1" dirty="0" err="1">
                <a:solidFill>
                  <a:srgbClr val="6600CC"/>
                </a:solidFill>
                <a:effectLst>
                  <a:outerShdw blurRad="38100" dist="38100" dir="2700000" algn="tl">
                    <a:srgbClr val="C0C0C0"/>
                  </a:outerShdw>
                </a:effectLst>
                <a:latin typeface="楷体_GB2312" pitchFamily="49" charset="-122"/>
                <a:ea typeface="楷体_GB2312" pitchFamily="49" charset="-122"/>
              </a:rPr>
              <a:t>N</a:t>
            </a:r>
            <a:r>
              <a:rPr lang="en-US" altLang="zh-CN" sz="3600" b="1" dirty="0" err="1">
                <a:solidFill>
                  <a:srgbClr val="6600CC"/>
                </a:solidFill>
                <a:effectLst>
                  <a:outerShdw blurRad="38100" dist="38100" dir="2700000" algn="tl">
                    <a:srgbClr val="C0C0C0"/>
                  </a:outerShdw>
                </a:effectLst>
                <a:latin typeface="楷体_GB2312" pitchFamily="49" charset="-122"/>
                <a:ea typeface="楷体_GB2312" pitchFamily="49" charset="-122"/>
              </a:rPr>
              <a:t>×</a:t>
            </a:r>
            <a:r>
              <a:rPr lang="en-US" altLang="zh-CN" sz="3600" b="1" i="1" dirty="0" err="1">
                <a:solidFill>
                  <a:srgbClr val="6600CC"/>
                </a:solidFill>
                <a:effectLst>
                  <a:outerShdw blurRad="38100" dist="38100" dir="2700000" algn="tl">
                    <a:srgbClr val="C0C0C0"/>
                  </a:outerShdw>
                </a:effectLst>
                <a:latin typeface="楷体_GB2312" pitchFamily="49" charset="-122"/>
                <a:ea typeface="楷体_GB2312" pitchFamily="49" charset="-122"/>
              </a:rPr>
              <a:t>d</a:t>
            </a:r>
            <a:r>
              <a:rPr lang="en-US" altLang="zh-CN" sz="3600" b="1" dirty="0" err="1">
                <a:solidFill>
                  <a:srgbClr val="6600CC"/>
                </a:solidFill>
                <a:effectLst>
                  <a:outerShdw blurRad="38100" dist="38100" dir="2700000" algn="tl">
                    <a:srgbClr val="C0C0C0"/>
                  </a:outerShdw>
                </a:effectLst>
                <a:latin typeface="楷体_GB2312" pitchFamily="49" charset="-122"/>
                <a:ea typeface="楷体_GB2312" pitchFamily="49" charset="-122"/>
              </a:rPr>
              <a:t>×</a:t>
            </a:r>
            <a:r>
              <a:rPr lang="en-US" altLang="zh-CN" sz="3600" b="1" i="1" dirty="0" err="1">
                <a:solidFill>
                  <a:srgbClr val="6600CC"/>
                </a:solidFill>
                <a:effectLst>
                  <a:outerShdw blurRad="38100" dist="38100" dir="2700000" algn="tl">
                    <a:srgbClr val="C0C0C0"/>
                  </a:outerShdw>
                </a:effectLst>
                <a:latin typeface="楷体_GB2312" pitchFamily="49" charset="-122"/>
                <a:ea typeface="楷体_GB2312" pitchFamily="49" charset="-122"/>
              </a:rPr>
              <a:t>D</a:t>
            </a:r>
            <a:r>
              <a:rPr lang="en-US" altLang="zh-CN" sz="3600" b="1" dirty="0" err="1">
                <a:solidFill>
                  <a:srgbClr val="6600CC"/>
                </a:solidFill>
                <a:effectLst>
                  <a:outerShdw blurRad="38100" dist="38100" dir="2700000" algn="tl">
                    <a:srgbClr val="C0C0C0"/>
                  </a:outerShdw>
                </a:effectLst>
                <a:latin typeface="楷体_GB2312" pitchFamily="49" charset="-122"/>
                <a:ea typeface="楷体_GB2312" pitchFamily="49" charset="-122"/>
              </a:rPr>
              <a:t>×</a:t>
            </a:r>
            <a:r>
              <a:rPr lang="en-US" altLang="zh-CN" sz="3600" b="1" i="1" dirty="0" err="1">
                <a:solidFill>
                  <a:srgbClr val="6600CC"/>
                </a:solidFill>
                <a:effectLst>
                  <a:outerShdw blurRad="38100" dist="38100" dir="2700000" algn="tl">
                    <a:srgbClr val="C0C0C0"/>
                  </a:outerShdw>
                </a:effectLst>
                <a:latin typeface="楷体_GB2312" pitchFamily="49" charset="-122"/>
                <a:ea typeface="楷体_GB2312" pitchFamily="49" charset="-122"/>
              </a:rPr>
              <a:t>B</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即</a:t>
            </a:r>
          </a:p>
          <a:p>
            <a:pPr algn="just" eaLnBrk="1" hangingPunct="1">
              <a:lnSpc>
                <a:spcPct val="150000"/>
              </a:lnSpc>
              <a:defRPr/>
            </a:pPr>
            <a:r>
              <a:rPr lang="zh-CN" altLang="en-US" sz="3600" b="1" dirty="0">
                <a:latin typeface="楷体_GB2312" pitchFamily="49" charset="-122"/>
                <a:ea typeface="楷体_GB2312" pitchFamily="49" charset="-122"/>
              </a:rPr>
              <a:t>内花键：6×28</a:t>
            </a:r>
            <a:r>
              <a:rPr lang="en-US" altLang="zh-CN" sz="3600" b="1" dirty="0">
                <a:latin typeface="楷体_GB2312" pitchFamily="49" charset="-122"/>
                <a:ea typeface="楷体_GB2312" pitchFamily="49" charset="-122"/>
              </a:rPr>
              <a:t>H6×32H10×7H9</a:t>
            </a:r>
          </a:p>
          <a:p>
            <a:pPr algn="just" eaLnBrk="1" hangingPunct="1">
              <a:lnSpc>
                <a:spcPct val="150000"/>
              </a:lnSpc>
              <a:defRPr/>
            </a:pPr>
            <a:r>
              <a:rPr lang="zh-CN" altLang="en-US" sz="3600" b="1" dirty="0">
                <a:latin typeface="楷体_GB2312" pitchFamily="49" charset="-122"/>
                <a:ea typeface="楷体_GB2312" pitchFamily="49" charset="-122"/>
              </a:rPr>
              <a:t>外花键：6×28</a:t>
            </a:r>
            <a:r>
              <a:rPr lang="en-US" altLang="zh-CN" sz="3600" b="1" dirty="0">
                <a:latin typeface="楷体_GB2312" pitchFamily="49" charset="-122"/>
                <a:ea typeface="楷体_GB2312" pitchFamily="49" charset="-122"/>
              </a:rPr>
              <a:t>g5×32a11×7f7</a:t>
            </a:r>
          </a:p>
          <a:p>
            <a:pPr algn="just" eaLnBrk="1" hangingPunct="1">
              <a:lnSpc>
                <a:spcPct val="150000"/>
              </a:lnSpc>
              <a:defRPr/>
            </a:pPr>
            <a:r>
              <a:rPr lang="zh-CN" altLang="en-US" sz="3600" b="1" dirty="0">
                <a:latin typeface="楷体_GB2312" pitchFamily="49" charset="-122"/>
                <a:ea typeface="楷体_GB2312" pitchFamily="49" charset="-122"/>
              </a:rPr>
              <a:t>花键副： </a:t>
            </a:r>
          </a:p>
        </p:txBody>
      </p:sp>
      <p:graphicFrame>
        <p:nvGraphicFramePr>
          <p:cNvPr id="3074" name="Object 6"/>
          <p:cNvGraphicFramePr>
            <a:graphicFrameLocks noChangeAspect="1"/>
          </p:cNvGraphicFramePr>
          <p:nvPr>
            <p:extLst>
              <p:ext uri="{D42A27DB-BD31-4B8C-83A1-F6EECF244321}">
                <p14:modId xmlns:p14="http://schemas.microsoft.com/office/powerpoint/2010/main" val="4223740034"/>
              </p:ext>
            </p:extLst>
          </p:nvPr>
        </p:nvGraphicFramePr>
        <p:xfrm>
          <a:off x="2611439" y="5430204"/>
          <a:ext cx="3671887" cy="954087"/>
        </p:xfrm>
        <a:graphic>
          <a:graphicData uri="http://schemas.openxmlformats.org/presentationml/2006/ole">
            <mc:AlternateContent xmlns:mc="http://schemas.openxmlformats.org/markup-compatibility/2006">
              <mc:Choice xmlns:v="urn:schemas-microsoft-com:vml" Requires="v">
                <p:oleObj name="公式" r:id="rId2" imgW="1612800" imgH="419040" progId="Equation.3">
                  <p:embed/>
                </p:oleObj>
              </mc:Choice>
              <mc:Fallback>
                <p:oleObj name="公式" r:id="rId2" imgW="1612800" imgH="419040" progId="Equation.3">
                  <p:embed/>
                  <p:pic>
                    <p:nvPicPr>
                      <p:cNvPr id="307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439" y="5430204"/>
                        <a:ext cx="3671887"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369FBCCF-D47C-4695-A2C9-989EFEFC1E79}"/>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矩形花键联结的公差与配合</a:t>
            </a:r>
          </a:p>
        </p:txBody>
      </p:sp>
    </p:spTree>
    <p:extLst>
      <p:ext uri="{BB962C8B-B14F-4D97-AF65-F5344CB8AC3E}">
        <p14:creationId xmlns:p14="http://schemas.microsoft.com/office/powerpoint/2010/main" val="6089188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8958199">
            <a:off x="10948234" y="2345971"/>
            <a:ext cx="617256" cy="617256"/>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12" name="图片 11">
            <a:extLst>
              <a:ext uri="{FF2B5EF4-FFF2-40B4-BE49-F238E27FC236}">
                <a16:creationId xmlns:a16="http://schemas.microsoft.com/office/drawing/2014/main" id="{3EE0F365-9706-42AD-A5AA-C7B0B2B3749C}"/>
              </a:ext>
            </a:extLst>
          </p:cNvPr>
          <p:cNvPicPr>
            <a:picLocks noChangeAspect="1"/>
          </p:cNvPicPr>
          <p:nvPr/>
        </p:nvPicPr>
        <p:blipFill>
          <a:blip r:embed="rId3"/>
          <a:stretch>
            <a:fillRect/>
          </a:stretch>
        </p:blipFill>
        <p:spPr>
          <a:xfrm>
            <a:off x="0" y="-25713"/>
            <a:ext cx="12192000" cy="2273085"/>
          </a:xfrm>
          <a:prstGeom prst="rect">
            <a:avLst/>
          </a:prstGeom>
        </p:spPr>
      </p:pic>
      <p:sp>
        <p:nvSpPr>
          <p:cNvPr id="13" name="Rectangle 5">
            <a:extLst>
              <a:ext uri="{FF2B5EF4-FFF2-40B4-BE49-F238E27FC236}">
                <a16:creationId xmlns:a16="http://schemas.microsoft.com/office/drawing/2014/main" id="{C1AB420E-8503-4EAA-978D-EDD7612064B1}"/>
              </a:ext>
            </a:extLst>
          </p:cNvPr>
          <p:cNvSpPr txBox="1">
            <a:spLocks noChangeArrowheads="1"/>
          </p:cNvSpPr>
          <p:nvPr/>
        </p:nvSpPr>
        <p:spPr>
          <a:xfrm>
            <a:off x="265611" y="396284"/>
            <a:ext cx="11558663" cy="2101850"/>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2pPr>
            <a:lvl3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3pPr>
            <a:lvl4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4pPr>
            <a:lvl5pPr algn="l" rtl="0" eaLnBrk="0" fontAlgn="base" hangingPunct="0">
              <a:spcBef>
                <a:spcPct val="0"/>
              </a:spcBef>
              <a:spcAft>
                <a:spcPct val="0"/>
              </a:spcAft>
              <a:defRPr sz="3200" b="1">
                <a:solidFill>
                  <a:schemeClr val="tx2"/>
                </a:solidFill>
                <a:latin typeface="华文中宋" pitchFamily="2" charset="-122"/>
                <a:ea typeface="华文中宋" pitchFamily="2" charset="-122"/>
              </a:defRPr>
            </a:lvl5pPr>
            <a:lvl6pPr marL="457200" algn="l" rtl="0" eaLnBrk="0" fontAlgn="base" hangingPunct="0">
              <a:spcBef>
                <a:spcPct val="0"/>
              </a:spcBef>
              <a:spcAft>
                <a:spcPct val="0"/>
              </a:spcAft>
              <a:defRPr sz="3200" b="1">
                <a:solidFill>
                  <a:schemeClr val="tx2"/>
                </a:solidFill>
                <a:latin typeface="华文中宋" pitchFamily="2" charset="-122"/>
                <a:ea typeface="华文中宋" pitchFamily="2" charset="-122"/>
              </a:defRPr>
            </a:lvl6pPr>
            <a:lvl7pPr marL="914400" algn="l" rtl="0" eaLnBrk="0" fontAlgn="base" hangingPunct="0">
              <a:spcBef>
                <a:spcPct val="0"/>
              </a:spcBef>
              <a:spcAft>
                <a:spcPct val="0"/>
              </a:spcAft>
              <a:defRPr sz="3200" b="1">
                <a:solidFill>
                  <a:schemeClr val="tx2"/>
                </a:solidFill>
                <a:latin typeface="华文中宋" pitchFamily="2" charset="-122"/>
                <a:ea typeface="华文中宋" pitchFamily="2" charset="-122"/>
              </a:defRPr>
            </a:lvl7pPr>
            <a:lvl8pPr marL="1371600" algn="l" rtl="0" eaLnBrk="0" fontAlgn="base" hangingPunct="0">
              <a:spcBef>
                <a:spcPct val="0"/>
              </a:spcBef>
              <a:spcAft>
                <a:spcPct val="0"/>
              </a:spcAft>
              <a:defRPr sz="3200" b="1">
                <a:solidFill>
                  <a:schemeClr val="tx2"/>
                </a:solidFill>
                <a:latin typeface="华文中宋" pitchFamily="2" charset="-122"/>
                <a:ea typeface="华文中宋" pitchFamily="2" charset="-122"/>
              </a:defRPr>
            </a:lvl8pPr>
            <a:lvl9pPr marL="1828800" algn="l" rtl="0" eaLnBrk="0" fontAlgn="base" hangingPunct="0">
              <a:spcBef>
                <a:spcPct val="0"/>
              </a:spcBef>
              <a:spcAft>
                <a:spcPct val="0"/>
              </a:spcAft>
              <a:defRPr sz="3200" b="1">
                <a:solidFill>
                  <a:schemeClr val="tx2"/>
                </a:solidFill>
                <a:latin typeface="华文中宋" pitchFamily="2" charset="-122"/>
                <a:ea typeface="华文中宋" pitchFamily="2" charset="-122"/>
              </a:defRPr>
            </a:lvl9pPr>
          </a:lstStyle>
          <a:p>
            <a:pPr>
              <a:lnSpc>
                <a:spcPct val="150000"/>
              </a:lnSpc>
            </a:pPr>
            <a:r>
              <a:rPr lang="zh-CN" altLang="en-US" sz="5400" kern="0" dirty="0">
                <a:solidFill>
                  <a:srgbClr val="C00000"/>
                </a:solidFill>
                <a:latin typeface="Times New Roman" panose="02020603050405020304" pitchFamily="18" charset="0"/>
                <a:ea typeface="黑体" panose="02010609060101010101" pitchFamily="49" charset="-122"/>
              </a:rPr>
              <a:t>互换性与技术测量</a:t>
            </a:r>
            <a:endParaRPr lang="en-US" altLang="zh-CN" sz="5400" kern="0" dirty="0">
              <a:solidFill>
                <a:srgbClr val="C00000"/>
              </a:solidFill>
              <a:latin typeface="Times New Roman" panose="02020603050405020304" pitchFamily="18" charset="0"/>
              <a:ea typeface="黑体" panose="02010609060101010101" pitchFamily="49" charset="-122"/>
            </a:endParaRPr>
          </a:p>
          <a:p>
            <a:pPr>
              <a:lnSpc>
                <a:spcPct val="150000"/>
              </a:lnSpc>
            </a:pPr>
            <a:endParaRPr lang="en-US" altLang="zh-CN" sz="1800" kern="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altLang="zh-CN" sz="4000" kern="0" dirty="0">
                <a:solidFill>
                  <a:srgbClr val="C00000"/>
                </a:solidFill>
                <a:latin typeface="Times New Roman" panose="02020603050405020304" pitchFamily="18" charset="0"/>
                <a:cs typeface="Times New Roman" panose="02020603050405020304" pitchFamily="18" charset="0"/>
              </a:rPr>
              <a:t>Interchangeability and Technical Measurement</a:t>
            </a:r>
            <a:r>
              <a:rPr lang="en-US" altLang="zh-CN" sz="4000" kern="0" dirty="0">
                <a:solidFill>
                  <a:srgbClr val="C00000"/>
                </a:solidFill>
              </a:rPr>
              <a:t> </a:t>
            </a:r>
            <a:endParaRPr lang="zh-CN" altLang="en-US" sz="4000" kern="0" dirty="0">
              <a:solidFill>
                <a:srgbClr val="C00000"/>
              </a:solidFill>
            </a:endParaRPr>
          </a:p>
        </p:txBody>
      </p:sp>
      <p:sp>
        <p:nvSpPr>
          <p:cNvPr id="8" name="Text Box 5">
            <a:extLst>
              <a:ext uri="{FF2B5EF4-FFF2-40B4-BE49-F238E27FC236}">
                <a16:creationId xmlns:a16="http://schemas.microsoft.com/office/drawing/2014/main" id="{F421844A-E017-4137-812F-B131C6196BC1}"/>
              </a:ext>
            </a:extLst>
          </p:cNvPr>
          <p:cNvSpPr txBox="1">
            <a:spLocks noChangeArrowheads="1"/>
          </p:cNvSpPr>
          <p:nvPr/>
        </p:nvSpPr>
        <p:spPr bwMode="auto">
          <a:xfrm>
            <a:off x="1872495" y="3760713"/>
            <a:ext cx="8692136" cy="188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FontTx/>
              <a:buNone/>
            </a:pPr>
            <a:r>
              <a:rPr lang="zh-CN" altLang="en-US" sz="8800" b="1" dirty="0">
                <a:solidFill>
                  <a:srgbClr val="333399"/>
                </a:solidFill>
                <a:latin typeface="华文中宋" panose="02010600040101010101" pitchFamily="2" charset="-122"/>
                <a:ea typeface="华文中宋" panose="02010600040101010101" pitchFamily="2" charset="-122"/>
                <a:sym typeface="Symbol" panose="05050102010706020507" pitchFamily="18" charset="2"/>
              </a:rPr>
              <a:t>谢谢！</a:t>
            </a:r>
            <a:endParaRPr lang="en-US" sz="8800" b="1" dirty="0">
              <a:solidFill>
                <a:srgbClr val="333399"/>
              </a:solidFill>
              <a:latin typeface="华文中宋" panose="02010600040101010101" pitchFamily="2" charset="-122"/>
              <a:ea typeface="华文中宋" panose="02010600040101010101" pitchFamily="2" charset="-122"/>
              <a:sym typeface="Symbol" panose="05050102010706020507" pitchFamily="18" charset="2"/>
            </a:endParaRPr>
          </a:p>
        </p:txBody>
      </p:sp>
    </p:spTree>
    <p:extLst>
      <p:ext uri="{BB962C8B-B14F-4D97-AF65-F5344CB8AC3E}">
        <p14:creationId xmlns:p14="http://schemas.microsoft.com/office/powerpoint/2010/main" val="3408652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Text Box 8"/>
          <p:cNvSpPr txBox="1">
            <a:spLocks noChangeArrowheads="1"/>
          </p:cNvSpPr>
          <p:nvPr/>
        </p:nvSpPr>
        <p:spPr bwMode="auto">
          <a:xfrm>
            <a:off x="372667" y="1121772"/>
            <a:ext cx="829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b="1" dirty="0">
                <a:solidFill>
                  <a:srgbClr val="C00000"/>
                </a:solidFill>
              </a:rPr>
              <a:t>一、 滚动轴承内、外径公差带的特点 </a:t>
            </a:r>
            <a:r>
              <a:rPr lang="en-US" altLang="zh-CN" sz="3200" b="1" dirty="0">
                <a:solidFill>
                  <a:srgbClr val="C00000"/>
                </a:solidFill>
              </a:rPr>
              <a:t> </a:t>
            </a:r>
          </a:p>
        </p:txBody>
      </p:sp>
      <p:grpSp>
        <p:nvGrpSpPr>
          <p:cNvPr id="2" name="Group 69"/>
          <p:cNvGrpSpPr>
            <a:grpSpLocks/>
          </p:cNvGrpSpPr>
          <p:nvPr/>
        </p:nvGrpSpPr>
        <p:grpSpPr bwMode="auto">
          <a:xfrm>
            <a:off x="450454" y="1966897"/>
            <a:ext cx="11291092" cy="1955810"/>
            <a:chOff x="257" y="1285"/>
            <a:chExt cx="5560" cy="1232"/>
          </a:xfrm>
        </p:grpSpPr>
        <p:sp>
          <p:nvSpPr>
            <p:cNvPr id="8207" name="Text Box 9"/>
            <p:cNvSpPr txBox="1">
              <a:spLocks noChangeArrowheads="1"/>
            </p:cNvSpPr>
            <p:nvPr/>
          </p:nvSpPr>
          <p:spPr bwMode="auto">
            <a:xfrm>
              <a:off x="257" y="1285"/>
              <a:ext cx="14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(1)标准部件</a:t>
              </a:r>
              <a:r>
                <a:rPr lang="zh-CN" altLang="en-US" dirty="0"/>
                <a:t>：</a:t>
              </a:r>
            </a:p>
          </p:txBody>
        </p:sp>
        <p:sp>
          <p:nvSpPr>
            <p:cNvPr id="8208" name="Text Box 10"/>
            <p:cNvSpPr txBox="1">
              <a:spLocks noChangeArrowheads="1"/>
            </p:cNvSpPr>
            <p:nvPr/>
          </p:nvSpPr>
          <p:spPr bwMode="auto">
            <a:xfrm>
              <a:off x="257" y="1994"/>
              <a:ext cx="11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(3)薄壁件</a:t>
              </a:r>
              <a:r>
                <a:rPr lang="zh-CN" altLang="en-US" dirty="0"/>
                <a:t>：</a:t>
              </a:r>
            </a:p>
          </p:txBody>
        </p:sp>
        <p:sp>
          <p:nvSpPr>
            <p:cNvPr id="8209" name="Text Box 11"/>
            <p:cNvSpPr txBox="1">
              <a:spLocks noChangeArrowheads="1"/>
            </p:cNvSpPr>
            <p:nvPr/>
          </p:nvSpPr>
          <p:spPr bwMode="auto">
            <a:xfrm>
              <a:off x="257" y="1629"/>
              <a:ext cx="12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(2)易损件</a:t>
              </a:r>
              <a:r>
                <a:rPr lang="zh-CN" altLang="en-US" dirty="0"/>
                <a:t>：</a:t>
              </a:r>
            </a:p>
          </p:txBody>
        </p:sp>
        <p:sp>
          <p:nvSpPr>
            <p:cNvPr id="8210" name="Text Box 16"/>
            <p:cNvSpPr txBox="1">
              <a:spLocks noChangeArrowheads="1"/>
            </p:cNvSpPr>
            <p:nvPr/>
          </p:nvSpPr>
          <p:spPr bwMode="auto">
            <a:xfrm>
              <a:off x="1211" y="1292"/>
              <a:ext cx="18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是配合的</a:t>
              </a:r>
              <a:r>
                <a:rPr lang="zh-CN" altLang="en-US" b="1" dirty="0">
                  <a:solidFill>
                    <a:srgbClr val="FF3300"/>
                  </a:solidFill>
                </a:rPr>
                <a:t>基准件</a:t>
              </a:r>
              <a:r>
                <a:rPr lang="zh-CN" altLang="en-US" b="1" dirty="0"/>
                <a:t>。</a:t>
              </a:r>
            </a:p>
          </p:txBody>
        </p:sp>
        <p:sp>
          <p:nvSpPr>
            <p:cNvPr id="8211" name="Text Box 17"/>
            <p:cNvSpPr txBox="1">
              <a:spLocks noChangeArrowheads="1"/>
            </p:cNvSpPr>
            <p:nvPr/>
          </p:nvSpPr>
          <p:spPr bwMode="auto">
            <a:xfrm>
              <a:off x="1211" y="1629"/>
              <a:ext cx="46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因需拆卸，故选取</a:t>
              </a:r>
              <a:r>
                <a:rPr lang="zh-CN" altLang="en-US" b="1" dirty="0">
                  <a:solidFill>
                    <a:srgbClr val="FF3300"/>
                  </a:solidFill>
                </a:rPr>
                <a:t>过盈较小</a:t>
              </a:r>
              <a:r>
                <a:rPr lang="zh-CN" altLang="en-US" b="1" dirty="0"/>
                <a:t>的</a:t>
              </a:r>
              <a:r>
                <a:rPr lang="zh-CN" altLang="en-US" b="1" dirty="0">
                  <a:solidFill>
                    <a:srgbClr val="FF0000"/>
                  </a:solidFill>
                </a:rPr>
                <a:t>过盈</a:t>
              </a:r>
              <a:r>
                <a:rPr lang="zh-CN" altLang="en-US" b="1" dirty="0"/>
                <a:t>配合或</a:t>
              </a:r>
              <a:r>
                <a:rPr lang="zh-CN" altLang="en-US" b="1" dirty="0">
                  <a:solidFill>
                    <a:srgbClr val="FF0000"/>
                  </a:solidFill>
                </a:rPr>
                <a:t>过渡</a:t>
              </a:r>
              <a:r>
                <a:rPr lang="zh-CN" altLang="en-US" b="1" dirty="0"/>
                <a:t>配合。</a:t>
              </a:r>
            </a:p>
          </p:txBody>
        </p:sp>
        <p:sp>
          <p:nvSpPr>
            <p:cNvPr id="8212" name="Text Box 18"/>
            <p:cNvSpPr txBox="1">
              <a:spLocks noChangeArrowheads="1"/>
            </p:cNvSpPr>
            <p:nvPr/>
          </p:nvSpPr>
          <p:spPr bwMode="auto">
            <a:xfrm>
              <a:off x="1204" y="1994"/>
              <a:ext cx="441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t>因易变形，故与之相配合的零件的配合部位的形状精度要求较严。</a:t>
              </a:r>
              <a:endParaRPr lang="zh-CN" altLang="en-US" b="1" dirty="0">
                <a:solidFill>
                  <a:srgbClr val="FF3300"/>
                </a:solidFill>
              </a:endParaRPr>
            </a:p>
          </p:txBody>
        </p:sp>
      </p:grpSp>
      <p:grpSp>
        <p:nvGrpSpPr>
          <p:cNvPr id="3" name="Group 62"/>
          <p:cNvGrpSpPr>
            <a:grpSpLocks/>
          </p:cNvGrpSpPr>
          <p:nvPr/>
        </p:nvGrpSpPr>
        <p:grpSpPr bwMode="auto">
          <a:xfrm>
            <a:off x="2192215" y="5694136"/>
            <a:ext cx="3962400" cy="1174750"/>
            <a:chOff x="144" y="768"/>
            <a:chExt cx="2496" cy="740"/>
          </a:xfrm>
        </p:grpSpPr>
        <p:sp>
          <p:nvSpPr>
            <p:cNvPr id="8201" name="Text Box 63"/>
            <p:cNvSpPr txBox="1">
              <a:spLocks noChangeArrowheads="1"/>
            </p:cNvSpPr>
            <p:nvPr/>
          </p:nvSpPr>
          <p:spPr bwMode="auto">
            <a:xfrm>
              <a:off x="144" y="76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 </a:t>
              </a:r>
              <a:r>
                <a:rPr lang="zh-CN" altLang="en-US" b="1"/>
                <a:t>内圈</a:t>
              </a:r>
              <a:r>
                <a:rPr lang="en-US" altLang="zh-CN">
                  <a:cs typeface="Times New Roman" panose="02020603050405020304" pitchFamily="18" charset="0"/>
                </a:rPr>
                <a:t>——</a:t>
              </a:r>
              <a:endParaRPr lang="en-US" altLang="zh-CN"/>
            </a:p>
          </p:txBody>
        </p:sp>
        <p:sp>
          <p:nvSpPr>
            <p:cNvPr id="8202" name="Text Box 64"/>
            <p:cNvSpPr txBox="1">
              <a:spLocks noChangeArrowheads="1"/>
            </p:cNvSpPr>
            <p:nvPr/>
          </p:nvSpPr>
          <p:spPr bwMode="auto">
            <a:xfrm>
              <a:off x="1056" y="76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基准孔</a:t>
              </a:r>
            </a:p>
          </p:txBody>
        </p:sp>
        <p:sp>
          <p:nvSpPr>
            <p:cNvPr id="8203" name="Text Box 65"/>
            <p:cNvSpPr txBox="1">
              <a:spLocks noChangeArrowheads="1"/>
            </p:cNvSpPr>
            <p:nvPr/>
          </p:nvSpPr>
          <p:spPr bwMode="auto">
            <a:xfrm>
              <a:off x="1872" y="768"/>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solidFill>
                    <a:srgbClr val="FF3300"/>
                  </a:solidFill>
                </a:rPr>
                <a:t>ES=0</a:t>
              </a:r>
            </a:p>
          </p:txBody>
        </p:sp>
        <p:sp>
          <p:nvSpPr>
            <p:cNvPr id="8204" name="Text Box 66"/>
            <p:cNvSpPr txBox="1">
              <a:spLocks noChangeArrowheads="1"/>
            </p:cNvSpPr>
            <p:nvPr/>
          </p:nvSpPr>
          <p:spPr bwMode="auto">
            <a:xfrm>
              <a:off x="144" y="1200"/>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 外圈</a:t>
              </a:r>
              <a:r>
                <a:rPr lang="en-US" altLang="zh-CN">
                  <a:cs typeface="Times New Roman" panose="02020603050405020304" pitchFamily="18" charset="0"/>
                </a:rPr>
                <a:t>——</a:t>
              </a:r>
              <a:endParaRPr lang="en-US" altLang="zh-CN"/>
            </a:p>
          </p:txBody>
        </p:sp>
        <p:sp>
          <p:nvSpPr>
            <p:cNvPr id="8205" name="Text Box 67"/>
            <p:cNvSpPr txBox="1">
              <a:spLocks noChangeArrowheads="1"/>
            </p:cNvSpPr>
            <p:nvPr/>
          </p:nvSpPr>
          <p:spPr bwMode="auto">
            <a:xfrm>
              <a:off x="1056" y="1200"/>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基准轴</a:t>
              </a:r>
            </a:p>
          </p:txBody>
        </p:sp>
        <p:sp>
          <p:nvSpPr>
            <p:cNvPr id="8206" name="Text Box 68"/>
            <p:cNvSpPr txBox="1">
              <a:spLocks noChangeArrowheads="1"/>
            </p:cNvSpPr>
            <p:nvPr/>
          </p:nvSpPr>
          <p:spPr bwMode="auto">
            <a:xfrm>
              <a:off x="1872" y="122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dirty="0" err="1"/>
                <a:t>es</a:t>
              </a:r>
              <a:r>
                <a:rPr lang="en-US" altLang="zh-CN" dirty="0"/>
                <a:t>=0</a:t>
              </a:r>
            </a:p>
          </p:txBody>
        </p:sp>
      </p:grpSp>
      <p:pic>
        <p:nvPicPr>
          <p:cNvPr id="34886" name="Picture 70" descr="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5417" y="3786797"/>
            <a:ext cx="4208463"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037FE494-6BC2-4FD6-9D45-F548BCD74C6B}"/>
              </a:ext>
            </a:extLst>
          </p:cNvPr>
          <p:cNvSpPr/>
          <p:nvPr/>
        </p:nvSpPr>
        <p:spPr>
          <a:xfrm>
            <a:off x="372667" y="3851041"/>
            <a:ext cx="7359551" cy="1646605"/>
          </a:xfrm>
          <a:prstGeom prst="rect">
            <a:avLst/>
          </a:prstGeom>
        </p:spPr>
        <p:txBody>
          <a:bodyPr wrap="square">
            <a:spAutoFit/>
          </a:bodyPr>
          <a:lstStyle/>
          <a:p>
            <a:pPr marL="457200" indent="-457200">
              <a:buFont typeface="Wingdings" panose="05000000000000000000" pitchFamily="2" charset="2"/>
              <a:buChar char="ü"/>
            </a:pPr>
            <a:r>
              <a:rPr lang="zh-CN" altLang="zh-CN" sz="2400" kern="100" dirty="0">
                <a:latin typeface="+mj-ea"/>
                <a:ea typeface="+mj-ea"/>
                <a:cs typeface="Times New Roman" panose="02020603050405020304" pitchFamily="18" charset="0"/>
              </a:rPr>
              <a:t>在滚动轴承与轴颈、座孔的配合中，起作用的是</a:t>
            </a:r>
            <a:r>
              <a:rPr lang="zh-CN" altLang="zh-CN" sz="2400" kern="100" dirty="0">
                <a:solidFill>
                  <a:srgbClr val="FF0000"/>
                </a:solidFill>
                <a:latin typeface="+mj-ea"/>
                <a:ea typeface="+mj-ea"/>
                <a:cs typeface="Times New Roman" panose="02020603050405020304" pitchFamily="18" charset="0"/>
              </a:rPr>
              <a:t>平均尺寸</a:t>
            </a:r>
            <a:r>
              <a:rPr lang="zh-CN" altLang="zh-CN" sz="2400" kern="100" dirty="0">
                <a:latin typeface="+mj-ea"/>
                <a:ea typeface="+mj-ea"/>
                <a:cs typeface="Times New Roman" panose="02020603050405020304" pitchFamily="18" charset="0"/>
              </a:rPr>
              <a:t>。</a:t>
            </a:r>
            <a:endParaRPr lang="en-US" altLang="zh-CN" sz="2400" kern="100" dirty="0">
              <a:latin typeface="+mj-ea"/>
              <a:ea typeface="+mj-ea"/>
              <a:cs typeface="Times New Roman" panose="02020603050405020304" pitchFamily="18" charset="0"/>
            </a:endParaRPr>
          </a:p>
          <a:p>
            <a:pPr marL="457200" indent="-457200">
              <a:spcBef>
                <a:spcPts val="600"/>
              </a:spcBef>
              <a:buFont typeface="Wingdings" panose="05000000000000000000" pitchFamily="2" charset="2"/>
              <a:buChar char="ü"/>
            </a:pPr>
            <a:r>
              <a:rPr lang="zh-CN" altLang="zh-CN" sz="2400" kern="100" dirty="0">
                <a:latin typeface="+mj-ea"/>
                <a:ea typeface="+mj-ea"/>
                <a:cs typeface="Times New Roman" panose="02020603050405020304" pitchFamily="18" charset="0"/>
              </a:rPr>
              <a:t>对于各级轴承，单一平面平均内</a:t>
            </a:r>
            <a:r>
              <a:rPr lang="en-US" altLang="zh-CN" sz="2400" kern="100" dirty="0">
                <a:latin typeface="+mj-ea"/>
                <a:ea typeface="+mj-ea"/>
              </a:rPr>
              <a:t>(</a:t>
            </a:r>
            <a:r>
              <a:rPr lang="zh-CN" altLang="zh-CN" sz="2400" kern="100" dirty="0">
                <a:latin typeface="+mj-ea"/>
                <a:ea typeface="+mj-ea"/>
                <a:cs typeface="Times New Roman" panose="02020603050405020304" pitchFamily="18" charset="0"/>
              </a:rPr>
              <a:t>外</a:t>
            </a:r>
            <a:r>
              <a:rPr lang="en-US" altLang="zh-CN" sz="2400" kern="100" dirty="0">
                <a:latin typeface="+mj-ea"/>
                <a:ea typeface="+mj-ea"/>
              </a:rPr>
              <a:t>)</a:t>
            </a:r>
            <a:r>
              <a:rPr lang="zh-CN" altLang="zh-CN" sz="2400" kern="100" dirty="0">
                <a:latin typeface="+mj-ea"/>
                <a:ea typeface="+mj-ea"/>
                <a:cs typeface="Times New Roman" panose="02020603050405020304" pitchFamily="18" charset="0"/>
              </a:rPr>
              <a:t>径的公差带均为单向制，而且统一采用上偏差为零的布置方案</a:t>
            </a:r>
            <a:endParaRPr lang="zh-CN" altLang="en-US" sz="2400" dirty="0">
              <a:latin typeface="+mj-ea"/>
              <a:ea typeface="+mj-ea"/>
            </a:endParaRPr>
          </a:p>
        </p:txBody>
      </p:sp>
      <p:sp>
        <p:nvSpPr>
          <p:cNvPr id="20" name="Text Box 5">
            <a:extLst>
              <a:ext uri="{FF2B5EF4-FFF2-40B4-BE49-F238E27FC236}">
                <a16:creationId xmlns:a16="http://schemas.microsoft.com/office/drawing/2014/main" id="{93CC4070-BCB5-498C-8CFD-E9EF420D2C48}"/>
              </a:ext>
            </a:extLst>
          </p:cNvPr>
          <p:cNvSpPr txBox="1">
            <a:spLocks noChangeArrowheads="1"/>
          </p:cNvSpPr>
          <p:nvPr/>
        </p:nvSpPr>
        <p:spPr bwMode="auto">
          <a:xfrm>
            <a:off x="921542" y="195475"/>
            <a:ext cx="95940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§2 </a:t>
            </a:r>
            <a:r>
              <a:rPr lang="zh-CN" altLang="en-US" sz="2800" b="1" kern="0" dirty="0">
                <a:solidFill>
                  <a:schemeClr val="tx2"/>
                </a:solidFill>
                <a:latin typeface="+mj-lt"/>
                <a:ea typeface="+mj-ea"/>
                <a:cs typeface="+mj-cs"/>
              </a:rPr>
              <a:t>滚动轴承内、外径及相配轴颈、外壳孔的公差带</a:t>
            </a:r>
          </a:p>
        </p:txBody>
      </p:sp>
    </p:spTree>
    <p:extLst>
      <p:ext uri="{BB962C8B-B14F-4D97-AF65-F5344CB8AC3E}">
        <p14:creationId xmlns:p14="http://schemas.microsoft.com/office/powerpoint/2010/main" val="14304736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5"/>
          <p:cNvSpPr>
            <a:spLocks noGrp="1" noChangeArrowheads="1"/>
          </p:cNvSpPr>
          <p:nvPr>
            <p:ph type="ctrTitle"/>
          </p:nvPr>
        </p:nvSpPr>
        <p:spPr>
          <a:xfrm>
            <a:off x="2908496" y="2270760"/>
            <a:ext cx="6717322" cy="1219200"/>
          </a:xfrm>
        </p:spPr>
        <p:txBody>
          <a:bodyPr/>
          <a:lstStyle/>
          <a:p>
            <a:r>
              <a:rPr lang="zh-CN" altLang="en-US" sz="4800" dirty="0">
                <a:solidFill>
                  <a:srgbClr val="7030A0"/>
                </a:solidFill>
                <a:latin typeface="Times New Roman" panose="02020603050405020304" pitchFamily="18" charset="0"/>
              </a:rPr>
              <a:t>五、 圆柱齿轮公差</a:t>
            </a:r>
          </a:p>
        </p:txBody>
      </p:sp>
    </p:spTree>
    <p:extLst>
      <p:ext uri="{BB962C8B-B14F-4D97-AF65-F5344CB8AC3E}">
        <p14:creationId xmlns:p14="http://schemas.microsoft.com/office/powerpoint/2010/main" val="3611658385"/>
      </p:ext>
    </p:extLst>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1"/>
          </p:nvPr>
        </p:nvSpPr>
        <p:spPr>
          <a:xfrm>
            <a:off x="662462" y="1331133"/>
            <a:ext cx="12337258" cy="3722687"/>
          </a:xfrm>
        </p:spPr>
        <p:txBody>
          <a:bodyPr>
            <a:normAutofit fontScale="25000" lnSpcReduction="20000"/>
          </a:bodyPr>
          <a:lstStyle/>
          <a:p>
            <a:pPr eaLnBrk="1" hangingPunct="1">
              <a:lnSpc>
                <a:spcPct val="150000"/>
              </a:lnSpc>
              <a:buFont typeface="Wingdings" panose="05000000000000000000" pitchFamily="2" charset="2"/>
              <a:buNone/>
            </a:pPr>
            <a:r>
              <a:rPr lang="en-US" altLang="zh-CN" sz="12800" b="1" dirty="0">
                <a:solidFill>
                  <a:srgbClr val="0B0201"/>
                </a:solidFill>
              </a:rPr>
              <a:t>§1  </a:t>
            </a:r>
            <a:r>
              <a:rPr lang="zh-CN" altLang="en-US" sz="12800" b="1" dirty="0">
                <a:solidFill>
                  <a:srgbClr val="0B0201"/>
                </a:solidFill>
              </a:rPr>
              <a:t>齿轮传动的使用要求</a:t>
            </a:r>
          </a:p>
          <a:p>
            <a:pPr eaLnBrk="1" hangingPunct="1">
              <a:lnSpc>
                <a:spcPct val="150000"/>
              </a:lnSpc>
              <a:buFont typeface="Wingdings" panose="05000000000000000000" pitchFamily="2" charset="2"/>
              <a:buNone/>
            </a:pPr>
            <a:r>
              <a:rPr lang="en-US" altLang="zh-CN" sz="12800" b="1" dirty="0">
                <a:solidFill>
                  <a:srgbClr val="0B0201"/>
                </a:solidFill>
              </a:rPr>
              <a:t>§2  </a:t>
            </a:r>
            <a:r>
              <a:rPr lang="zh-CN" altLang="en-US" sz="12800" b="1" dirty="0">
                <a:solidFill>
                  <a:srgbClr val="0B0201"/>
                </a:solidFill>
              </a:rPr>
              <a:t>影响齿轮使用要求的主要误差</a:t>
            </a:r>
          </a:p>
          <a:p>
            <a:pPr eaLnBrk="1" hangingPunct="1">
              <a:lnSpc>
                <a:spcPct val="150000"/>
              </a:lnSpc>
              <a:buFont typeface="Wingdings" panose="05000000000000000000" pitchFamily="2" charset="2"/>
              <a:buNone/>
            </a:pPr>
            <a:r>
              <a:rPr lang="en-US" altLang="zh-CN" sz="12800" b="1" dirty="0">
                <a:solidFill>
                  <a:srgbClr val="0B0201"/>
                </a:solidFill>
              </a:rPr>
              <a:t>§3  </a:t>
            </a:r>
            <a:r>
              <a:rPr lang="zh-CN" altLang="en-US" sz="12800" b="1" dirty="0">
                <a:solidFill>
                  <a:srgbClr val="0B0201"/>
                </a:solidFill>
              </a:rPr>
              <a:t>齿轮的强制性检测精度指标、侧隙指标及其检测</a:t>
            </a:r>
          </a:p>
          <a:p>
            <a:pPr eaLnBrk="1" hangingPunct="1">
              <a:lnSpc>
                <a:spcPct val="150000"/>
              </a:lnSpc>
              <a:buFont typeface="Wingdings" panose="05000000000000000000" pitchFamily="2" charset="2"/>
              <a:buNone/>
            </a:pPr>
            <a:r>
              <a:rPr lang="en-US" altLang="zh-CN" sz="12800" b="1" dirty="0">
                <a:solidFill>
                  <a:srgbClr val="0B0201"/>
                </a:solidFill>
              </a:rPr>
              <a:t>§4  </a:t>
            </a:r>
            <a:r>
              <a:rPr lang="zh-CN" altLang="en-US" sz="12800" b="1" dirty="0">
                <a:solidFill>
                  <a:srgbClr val="0B0201"/>
                </a:solidFill>
              </a:rPr>
              <a:t>评定齿轮精度时可采用的非强制性检测精度指标及其检测</a:t>
            </a:r>
          </a:p>
          <a:p>
            <a:pPr eaLnBrk="1" hangingPunct="1">
              <a:lnSpc>
                <a:spcPct val="150000"/>
              </a:lnSpc>
              <a:buFont typeface="Wingdings" panose="05000000000000000000" pitchFamily="2" charset="2"/>
              <a:buNone/>
            </a:pPr>
            <a:r>
              <a:rPr lang="en-US" altLang="zh-CN" sz="12800" b="1" dirty="0">
                <a:solidFill>
                  <a:srgbClr val="0B0201"/>
                </a:solidFill>
              </a:rPr>
              <a:t>§5  </a:t>
            </a:r>
            <a:r>
              <a:rPr lang="zh-CN" altLang="en-US" sz="12800" b="1" dirty="0">
                <a:solidFill>
                  <a:srgbClr val="0B0201"/>
                </a:solidFill>
              </a:rPr>
              <a:t>齿轮精度指标的公差及其精度等级与齿轮坯公差</a:t>
            </a:r>
          </a:p>
          <a:p>
            <a:pPr eaLnBrk="1" hangingPunct="1">
              <a:lnSpc>
                <a:spcPct val="150000"/>
              </a:lnSpc>
              <a:buFont typeface="Wingdings" panose="05000000000000000000" pitchFamily="2" charset="2"/>
              <a:buNone/>
            </a:pPr>
            <a:r>
              <a:rPr lang="en-US" altLang="zh-CN" sz="12800" b="1" dirty="0">
                <a:solidFill>
                  <a:srgbClr val="0B0201"/>
                </a:solidFill>
              </a:rPr>
              <a:t>§6  </a:t>
            </a:r>
            <a:r>
              <a:rPr lang="zh-CN" altLang="en-US" sz="12800" b="1" dirty="0">
                <a:solidFill>
                  <a:srgbClr val="0B0201"/>
                </a:solidFill>
              </a:rPr>
              <a:t>齿轮副中心距极限偏差和轴线平行度公差</a:t>
            </a:r>
          </a:p>
          <a:p>
            <a:pPr eaLnBrk="1" hangingPunct="1">
              <a:lnSpc>
                <a:spcPct val="150000"/>
              </a:lnSpc>
              <a:buFont typeface="Wingdings" panose="05000000000000000000" pitchFamily="2" charset="2"/>
              <a:buNone/>
            </a:pPr>
            <a:r>
              <a:rPr lang="en-US" altLang="zh-CN" sz="12800" b="1" dirty="0">
                <a:solidFill>
                  <a:srgbClr val="0B0201"/>
                </a:solidFill>
              </a:rPr>
              <a:t>§7  </a:t>
            </a:r>
            <a:r>
              <a:rPr lang="zh-CN" altLang="en-US" sz="12800" b="1" dirty="0">
                <a:solidFill>
                  <a:srgbClr val="0B0201"/>
                </a:solidFill>
              </a:rPr>
              <a:t>圆柱齿轮精度设计示例</a:t>
            </a:r>
          </a:p>
          <a:p>
            <a:pPr eaLnBrk="1" hangingPunct="1">
              <a:buFont typeface="Wingdings" panose="05000000000000000000" pitchFamily="2" charset="2"/>
              <a:buNone/>
            </a:pPr>
            <a:endParaRPr lang="en-US" altLang="zh-CN" sz="2000" b="1" dirty="0">
              <a:solidFill>
                <a:srgbClr val="0B0201"/>
              </a:solidFill>
            </a:endParaRPr>
          </a:p>
        </p:txBody>
      </p:sp>
      <p:sp>
        <p:nvSpPr>
          <p:cNvPr id="4" name="Text Box 5">
            <a:extLst>
              <a:ext uri="{FF2B5EF4-FFF2-40B4-BE49-F238E27FC236}">
                <a16:creationId xmlns:a16="http://schemas.microsoft.com/office/drawing/2014/main" id="{0151FB25-409F-437B-897B-934F02DE3241}"/>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kern="0" dirty="0">
                <a:solidFill>
                  <a:schemeClr val="tx2"/>
                </a:solidFill>
                <a:latin typeface="+mj-lt"/>
                <a:ea typeface="+mj-ea"/>
                <a:cs typeface="+mj-cs"/>
              </a:rPr>
              <a:t>目录</a:t>
            </a:r>
          </a:p>
        </p:txBody>
      </p:sp>
    </p:spTree>
    <p:extLst>
      <p:ext uri="{BB962C8B-B14F-4D97-AF65-F5344CB8AC3E}">
        <p14:creationId xmlns:p14="http://schemas.microsoft.com/office/powerpoint/2010/main" val="40544129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60741" y="1015047"/>
            <a:ext cx="11858381" cy="4492625"/>
          </a:xfrm>
        </p:spPr>
        <p:txBody>
          <a:bodyPr>
            <a:normAutofit/>
          </a:bodyPr>
          <a:lstStyle/>
          <a:p>
            <a:pPr eaLnBrk="1" hangingPunct="1">
              <a:buFont typeface="Wingdings" panose="05000000000000000000" pitchFamily="2" charset="2"/>
              <a:buNone/>
            </a:pPr>
            <a:r>
              <a:rPr lang="en-US" altLang="zh-CN" sz="3600" b="1" dirty="0">
                <a:solidFill>
                  <a:srgbClr val="FF0000"/>
                </a:solidFill>
              </a:rPr>
              <a:t>      </a:t>
            </a:r>
            <a:r>
              <a:rPr lang="zh-CN" altLang="en-US" sz="3600" b="1" dirty="0">
                <a:solidFill>
                  <a:srgbClr val="FF0000"/>
                </a:solidFill>
              </a:rPr>
              <a:t>一、齿轮传递运动的准确性</a:t>
            </a:r>
          </a:p>
          <a:p>
            <a:pPr eaLnBrk="1" hangingPunct="1">
              <a:lnSpc>
                <a:spcPct val="200000"/>
              </a:lnSpc>
              <a:buFont typeface="Wingdings" panose="05000000000000000000" pitchFamily="2" charset="2"/>
              <a:buNone/>
            </a:pPr>
            <a:r>
              <a:rPr lang="zh-CN" altLang="en-US" sz="2400" b="1" dirty="0">
                <a:solidFill>
                  <a:schemeClr val="folHlink"/>
                </a:solidFill>
              </a:rPr>
              <a:t>          </a:t>
            </a:r>
            <a:r>
              <a:rPr lang="zh-CN" altLang="en-US" sz="2400" b="1" dirty="0">
                <a:solidFill>
                  <a:srgbClr val="0B0201"/>
                </a:solidFill>
              </a:rPr>
              <a:t>齿轮在一转范围内传动比变化应尽量小，以保证主、从动轮的运动协调。引起传递运动不协调的传动比最大变化量以齿轮一转为周期。</a:t>
            </a:r>
          </a:p>
          <a:p>
            <a:pPr eaLnBrk="1" hangingPunct="1">
              <a:buFont typeface="Wingdings" panose="05000000000000000000" pitchFamily="2" charset="2"/>
              <a:buNone/>
            </a:pPr>
            <a:endParaRPr lang="zh-CN" altLang="en-US" sz="4000" b="1" dirty="0">
              <a:solidFill>
                <a:schemeClr val="folHlink"/>
              </a:solidFill>
            </a:endParaRPr>
          </a:p>
          <a:p>
            <a:pPr eaLnBrk="1" hangingPunct="1">
              <a:buFont typeface="Wingdings" panose="05000000000000000000" pitchFamily="2" charset="2"/>
              <a:buNone/>
            </a:pPr>
            <a:endParaRPr lang="zh-CN" altLang="en-US" sz="3600" b="1" dirty="0">
              <a:solidFill>
                <a:srgbClr val="961B0E"/>
              </a:solidFill>
            </a:endParaRPr>
          </a:p>
          <a:p>
            <a:pPr eaLnBrk="1" hangingPunct="1">
              <a:buFont typeface="Wingdings" panose="05000000000000000000" pitchFamily="2" charset="2"/>
              <a:buNone/>
            </a:pPr>
            <a:r>
              <a:rPr lang="zh-CN" altLang="en-US" sz="3600" b="1" dirty="0">
                <a:solidFill>
                  <a:srgbClr val="961B0E"/>
                </a:solidFill>
              </a:rPr>
              <a:t>                </a:t>
            </a:r>
            <a:endParaRPr lang="en-US" altLang="zh-CN" sz="1200" b="1" dirty="0">
              <a:solidFill>
                <a:srgbClr val="0B0201"/>
              </a:solidFill>
            </a:endParaRPr>
          </a:p>
          <a:p>
            <a:pPr eaLnBrk="1" hangingPunct="1">
              <a:buFont typeface="Wingdings" panose="05000000000000000000" pitchFamily="2" charset="2"/>
              <a:buNone/>
            </a:pPr>
            <a:endParaRPr lang="en-US" altLang="zh-CN" sz="4000" b="1" dirty="0">
              <a:solidFill>
                <a:srgbClr val="0B0201"/>
              </a:solidFill>
            </a:endParaRPr>
          </a:p>
        </p:txBody>
      </p:sp>
      <p:sp>
        <p:nvSpPr>
          <p:cNvPr id="4" name="Text Box 5">
            <a:extLst>
              <a:ext uri="{FF2B5EF4-FFF2-40B4-BE49-F238E27FC236}">
                <a16:creationId xmlns:a16="http://schemas.microsoft.com/office/drawing/2014/main" id="{F45AE572-5BBD-4744-9601-A89FE9FBC425}"/>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齿轮传动的使用要求</a:t>
            </a:r>
          </a:p>
        </p:txBody>
      </p:sp>
      <p:pic>
        <p:nvPicPr>
          <p:cNvPr id="5" name="Picture 5">
            <a:extLst>
              <a:ext uri="{FF2B5EF4-FFF2-40B4-BE49-F238E27FC236}">
                <a16:creationId xmlns:a16="http://schemas.microsoft.com/office/drawing/2014/main" id="{19314782-092B-4495-893D-92303EE81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542" y="3429000"/>
            <a:ext cx="5730240" cy="3057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a:extLst>
              <a:ext uri="{FF2B5EF4-FFF2-40B4-BE49-F238E27FC236}">
                <a16:creationId xmlns:a16="http://schemas.microsoft.com/office/drawing/2014/main" id="{423F6315-7600-4988-908A-02E0705C9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3090650"/>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4485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28838"/>
            <a:ext cx="7437120" cy="305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3C6DEA9D-D0AB-410C-86E1-51B3B7D139C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7757" y="2124033"/>
            <a:ext cx="4578371" cy="30571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a:extLst>
              <a:ext uri="{FF2B5EF4-FFF2-40B4-BE49-F238E27FC236}">
                <a16:creationId xmlns:a16="http://schemas.microsoft.com/office/drawing/2014/main" id="{8C413E8D-044F-4368-B92D-026D944F0F9F}"/>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齿轮传动的使用要求</a:t>
            </a:r>
          </a:p>
        </p:txBody>
      </p:sp>
    </p:spTree>
    <p:extLst>
      <p:ext uri="{BB962C8B-B14F-4D97-AF65-F5344CB8AC3E}">
        <p14:creationId xmlns:p14="http://schemas.microsoft.com/office/powerpoint/2010/main" val="26260947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948571"/>
            <a:ext cx="8228012" cy="646113"/>
          </a:xfrm>
        </p:spPr>
        <p:txBody>
          <a:bodyPr/>
          <a:lstStyle/>
          <a:p>
            <a:pPr algn="l" eaLnBrk="1" hangingPunct="1"/>
            <a:r>
              <a:rPr lang="zh-CN" altLang="en-US" sz="3200" b="1" dirty="0">
                <a:solidFill>
                  <a:srgbClr val="FF0000"/>
                </a:solidFill>
              </a:rPr>
              <a:t>    二、齿轮的传动平稳性</a:t>
            </a:r>
          </a:p>
        </p:txBody>
      </p:sp>
      <p:sp>
        <p:nvSpPr>
          <p:cNvPr id="9219" name="Rectangle 3"/>
          <p:cNvSpPr>
            <a:spLocks noGrp="1" noChangeArrowheads="1"/>
          </p:cNvSpPr>
          <p:nvPr>
            <p:ph type="body" idx="1"/>
          </p:nvPr>
        </p:nvSpPr>
        <p:spPr>
          <a:xfrm>
            <a:off x="661670" y="1594684"/>
            <a:ext cx="10981690" cy="4803775"/>
          </a:xfrm>
        </p:spPr>
        <p:txBody>
          <a:bodyPr/>
          <a:lstStyle/>
          <a:p>
            <a:pPr eaLnBrk="1" hangingPunct="1">
              <a:lnSpc>
                <a:spcPct val="150000"/>
              </a:lnSpc>
              <a:buFont typeface="Wingdings" panose="05000000000000000000" pitchFamily="2" charset="2"/>
              <a:buNone/>
            </a:pPr>
            <a:r>
              <a:rPr lang="en-US" altLang="zh-CN" sz="2400" b="1" dirty="0">
                <a:solidFill>
                  <a:srgbClr val="0B0201"/>
                </a:solidFill>
              </a:rPr>
              <a:t>          </a:t>
            </a:r>
            <a:r>
              <a:rPr lang="zh-CN" altLang="en-US" sz="2400" b="1" dirty="0">
                <a:solidFill>
                  <a:srgbClr val="0B0201"/>
                </a:solidFill>
              </a:rPr>
              <a:t>齿轮回转过程中瞬时传动比变化应尽量小，以减少撞击、振动和噪声。瞬时传动比的变化是由频繁出现的齿轮每个齿距</a:t>
            </a:r>
            <a:r>
              <a:rPr lang="en-US" altLang="zh-CN" sz="2400" b="1" dirty="0">
                <a:solidFill>
                  <a:srgbClr val="0B0201"/>
                </a:solidFill>
              </a:rPr>
              <a:t>\</a:t>
            </a:r>
            <a:r>
              <a:rPr lang="zh-CN" altLang="en-US" sz="2400" b="1" dirty="0">
                <a:solidFill>
                  <a:srgbClr val="0B0201"/>
                </a:solidFill>
              </a:rPr>
              <a:t>角范围内的单齿误差引起的，影响齿轮传动平稳性。</a:t>
            </a:r>
            <a:endParaRPr lang="en-US" altLang="zh-CN" sz="2400" b="1" dirty="0">
              <a:solidFill>
                <a:srgbClr val="0B0201"/>
              </a:solidFill>
            </a:endParaRPr>
          </a:p>
          <a:p>
            <a:pPr eaLnBrk="1" hangingPunct="1">
              <a:lnSpc>
                <a:spcPct val="150000"/>
              </a:lnSpc>
              <a:buFont typeface="Wingdings" panose="05000000000000000000" pitchFamily="2" charset="2"/>
              <a:buNone/>
            </a:pPr>
            <a:endParaRPr lang="zh-CN" altLang="en-US" sz="2400" b="1" dirty="0">
              <a:solidFill>
                <a:srgbClr val="0B0201"/>
              </a:solidFill>
            </a:endParaRPr>
          </a:p>
          <a:p>
            <a:pPr eaLnBrk="1" hangingPunct="1">
              <a:lnSpc>
                <a:spcPct val="150000"/>
              </a:lnSpc>
              <a:buFont typeface="Wingdings" panose="05000000000000000000" pitchFamily="2" charset="2"/>
              <a:buNone/>
            </a:pPr>
            <a:r>
              <a:rPr lang="zh-CN" altLang="en-US" sz="3200" b="1" dirty="0">
                <a:solidFill>
                  <a:srgbClr val="FF0000"/>
                </a:solidFill>
                <a:latin typeface="+mj-lt"/>
                <a:ea typeface="+mj-ea"/>
                <a:cs typeface="+mj-cs"/>
              </a:rPr>
              <a:t>三、轮齿载荷分布的均匀性</a:t>
            </a:r>
          </a:p>
          <a:p>
            <a:pPr eaLnBrk="1" hangingPunct="1">
              <a:lnSpc>
                <a:spcPct val="150000"/>
              </a:lnSpc>
              <a:buFont typeface="Wingdings" panose="05000000000000000000" pitchFamily="2" charset="2"/>
              <a:buNone/>
            </a:pPr>
            <a:r>
              <a:rPr lang="zh-CN" altLang="en-US" sz="2400" b="1" dirty="0">
                <a:solidFill>
                  <a:srgbClr val="0B0201"/>
                </a:solidFill>
              </a:rPr>
              <a:t>          齿轮工作时其工作齿面应接触良好，避免载荷集中于局部齿面，以获得较大的承载能力和较长的寿命。</a:t>
            </a:r>
          </a:p>
        </p:txBody>
      </p:sp>
      <p:sp>
        <p:nvSpPr>
          <p:cNvPr id="4" name="Text Box 5">
            <a:extLst>
              <a:ext uri="{FF2B5EF4-FFF2-40B4-BE49-F238E27FC236}">
                <a16:creationId xmlns:a16="http://schemas.microsoft.com/office/drawing/2014/main" id="{33A66D6F-91BE-44C1-9CC9-D63E5FC63B3A}"/>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齿轮传动的使用要求</a:t>
            </a:r>
          </a:p>
        </p:txBody>
      </p:sp>
    </p:spTree>
    <p:extLst>
      <p:ext uri="{BB962C8B-B14F-4D97-AF65-F5344CB8AC3E}">
        <p14:creationId xmlns:p14="http://schemas.microsoft.com/office/powerpoint/2010/main" val="2783219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091" r="2461" b="-1"/>
          <a:stretch/>
        </p:blipFill>
        <p:spPr bwMode="auto">
          <a:xfrm>
            <a:off x="1911350" y="2926080"/>
            <a:ext cx="7247890" cy="375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Line 5"/>
          <p:cNvSpPr>
            <a:spLocks noChangeShapeType="1"/>
          </p:cNvSpPr>
          <p:nvPr/>
        </p:nvSpPr>
        <p:spPr bwMode="auto">
          <a:xfrm>
            <a:off x="2063750" y="1992313"/>
            <a:ext cx="8135938" cy="0"/>
          </a:xfrm>
          <a:prstGeom prst="line">
            <a:avLst/>
          </a:prstGeom>
          <a:noFill/>
          <a:ln w="38100">
            <a:solidFill>
              <a:schemeClr val="bg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 name="Rectangle 3"/>
          <p:cNvSpPr txBox="1">
            <a:spLocks noChangeArrowheads="1"/>
          </p:cNvSpPr>
          <p:nvPr/>
        </p:nvSpPr>
        <p:spPr bwMode="auto">
          <a:xfrm>
            <a:off x="305594" y="798480"/>
            <a:ext cx="11551125" cy="177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anose="05000000000000000000" pitchFamily="2" charset="2"/>
              <a:buNone/>
            </a:pPr>
            <a:r>
              <a:rPr lang="zh-CN" altLang="en-US" b="1" kern="0" dirty="0">
                <a:solidFill>
                  <a:srgbClr val="FF0000"/>
                </a:solidFill>
              </a:rPr>
              <a:t>四、侧隙</a:t>
            </a:r>
          </a:p>
          <a:p>
            <a:pPr eaLnBrk="1" hangingPunct="1">
              <a:lnSpc>
                <a:spcPct val="150000"/>
              </a:lnSpc>
              <a:buFont typeface="Wingdings" panose="05000000000000000000" pitchFamily="2" charset="2"/>
              <a:buNone/>
            </a:pPr>
            <a:r>
              <a:rPr lang="zh-CN" altLang="en-US" sz="2400" b="1" kern="0" dirty="0">
                <a:solidFill>
                  <a:srgbClr val="0B0201"/>
                </a:solidFill>
              </a:rPr>
              <a:t>      齿轮传动装置装配后，主、从动齿轮工作齿面接触啮合时，相邻的两个非工作齿面之间形成的侧隙应适当，用以储存润滑油和补偿热变形、弹性变形。</a:t>
            </a:r>
          </a:p>
        </p:txBody>
      </p:sp>
      <p:sp>
        <p:nvSpPr>
          <p:cNvPr id="8" name="Text Box 5">
            <a:extLst>
              <a:ext uri="{FF2B5EF4-FFF2-40B4-BE49-F238E27FC236}">
                <a16:creationId xmlns:a16="http://schemas.microsoft.com/office/drawing/2014/main" id="{5F74418A-334C-4D7E-B426-42CD8B33E9B6}"/>
              </a:ext>
            </a:extLst>
          </p:cNvPr>
          <p:cNvSpPr txBox="1">
            <a:spLocks noChangeArrowheads="1"/>
          </p:cNvSpPr>
          <p:nvPr/>
        </p:nvSpPr>
        <p:spPr bwMode="auto">
          <a:xfrm>
            <a:off x="921542" y="195475"/>
            <a:ext cx="694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kern="0" dirty="0">
                <a:solidFill>
                  <a:schemeClr val="tx2"/>
                </a:solidFill>
                <a:latin typeface="+mj-lt"/>
                <a:ea typeface="+mj-ea"/>
                <a:cs typeface="+mj-cs"/>
              </a:rPr>
              <a:t>§1  </a:t>
            </a:r>
            <a:r>
              <a:rPr lang="zh-CN" altLang="en-US" sz="2800" b="1" kern="0" dirty="0">
                <a:solidFill>
                  <a:schemeClr val="tx2"/>
                </a:solidFill>
                <a:latin typeface="+mj-lt"/>
                <a:ea typeface="+mj-ea"/>
                <a:cs typeface="+mj-cs"/>
              </a:rPr>
              <a:t>齿轮传动的使用要求</a:t>
            </a:r>
          </a:p>
        </p:txBody>
      </p:sp>
    </p:spTree>
    <p:extLst>
      <p:ext uri="{BB962C8B-B14F-4D97-AF65-F5344CB8AC3E}">
        <p14:creationId xmlns:p14="http://schemas.microsoft.com/office/powerpoint/2010/main" val="40311712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4345" y="179397"/>
            <a:ext cx="77724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914400"/>
            <a:r>
              <a:rPr kumimoji="1" lang="en-US" altLang="zh-CN" sz="2800" b="1" kern="0" dirty="0">
                <a:solidFill>
                  <a:schemeClr val="tx2"/>
                </a:solidFill>
              </a:rPr>
              <a:t>§2  </a:t>
            </a:r>
            <a:r>
              <a:rPr kumimoji="1" lang="zh-CN" altLang="en-US" sz="2800" b="1" kern="0" dirty="0">
                <a:solidFill>
                  <a:schemeClr val="tx2"/>
                </a:solidFill>
              </a:rPr>
              <a:t>影响齿轮使用要求的主要误差</a:t>
            </a:r>
          </a:p>
        </p:txBody>
      </p:sp>
      <p:sp>
        <p:nvSpPr>
          <p:cNvPr id="11267" name="Rectangle 3"/>
          <p:cNvSpPr>
            <a:spLocks noGrp="1" noChangeArrowheads="1"/>
          </p:cNvSpPr>
          <p:nvPr>
            <p:ph type="body" idx="1"/>
          </p:nvPr>
        </p:nvSpPr>
        <p:spPr>
          <a:xfrm>
            <a:off x="280474" y="1207294"/>
            <a:ext cx="11210485" cy="4443412"/>
          </a:xfrm>
        </p:spPr>
        <p:txBody>
          <a:bodyPr>
            <a:normAutofit/>
          </a:bodyPr>
          <a:lstStyle/>
          <a:p>
            <a:pPr marL="609600" indent="-609600">
              <a:lnSpc>
                <a:spcPct val="200000"/>
              </a:lnSpc>
              <a:buNone/>
            </a:pPr>
            <a:r>
              <a:rPr lang="zh-CN" altLang="en-US" sz="3600" b="1" dirty="0">
                <a:solidFill>
                  <a:srgbClr val="FF0000"/>
                </a:solidFill>
              </a:rPr>
              <a:t>一、影响齿轮传递运动准确性的主要误差</a:t>
            </a:r>
          </a:p>
          <a:p>
            <a:pPr marL="609600" indent="-609600">
              <a:lnSpc>
                <a:spcPct val="200000"/>
              </a:lnSpc>
              <a:buNone/>
            </a:pPr>
            <a:r>
              <a:rPr lang="zh-CN" altLang="en-US" sz="2800" b="1" dirty="0">
                <a:solidFill>
                  <a:srgbClr val="0B0201"/>
                </a:solidFill>
              </a:rPr>
              <a:t>      影响齿轮传递运动准确性的误差，是齿轮齿距分布不均匀而产生的以齿轮一转为周期的误差，来源于</a:t>
            </a:r>
            <a:r>
              <a:rPr lang="zh-CN" altLang="en-US" sz="2800" b="1" dirty="0">
                <a:solidFill>
                  <a:srgbClr val="C00000"/>
                </a:solidFill>
              </a:rPr>
              <a:t>齿轮几何偏心</a:t>
            </a:r>
            <a:r>
              <a:rPr lang="en-US" altLang="zh-CN" sz="2800" b="1" i="1" dirty="0">
                <a:solidFill>
                  <a:srgbClr val="C00000"/>
                </a:solidFill>
              </a:rPr>
              <a:t>e</a:t>
            </a:r>
            <a:r>
              <a:rPr lang="en-US" altLang="zh-CN" sz="2800" b="1" baseline="-25000" dirty="0">
                <a:solidFill>
                  <a:srgbClr val="C00000"/>
                </a:solidFill>
              </a:rPr>
              <a:t>1</a:t>
            </a:r>
            <a:r>
              <a:rPr lang="zh-CN" altLang="en-US" sz="2800" b="1" dirty="0">
                <a:solidFill>
                  <a:srgbClr val="C00000"/>
                </a:solidFill>
              </a:rPr>
              <a:t>和运动偏心</a:t>
            </a:r>
            <a:r>
              <a:rPr lang="en-US" altLang="zh-CN" sz="2800" b="1" i="1" dirty="0">
                <a:solidFill>
                  <a:srgbClr val="C00000"/>
                </a:solidFill>
              </a:rPr>
              <a:t>e</a:t>
            </a:r>
            <a:r>
              <a:rPr lang="en-US" altLang="zh-CN" sz="2800" b="1" baseline="-25000" dirty="0">
                <a:solidFill>
                  <a:srgbClr val="C00000"/>
                </a:solidFill>
              </a:rPr>
              <a:t>2 </a:t>
            </a:r>
            <a:r>
              <a:rPr lang="zh-CN" altLang="en-US" sz="2800" b="1" dirty="0">
                <a:solidFill>
                  <a:srgbClr val="C00000"/>
                </a:solidFill>
              </a:rPr>
              <a:t>。两者综合产生齿距累积总偏差</a:t>
            </a:r>
            <a:r>
              <a:rPr lang="zh-CN" altLang="en-US" sz="2800" b="1" dirty="0">
                <a:solidFill>
                  <a:srgbClr val="0B0201"/>
                </a:solidFill>
              </a:rPr>
              <a:t>。</a:t>
            </a:r>
            <a:endParaRPr lang="zh-CN" altLang="en-US" sz="2800" b="1" dirty="0">
              <a:solidFill>
                <a:schemeClr val="folHlink"/>
              </a:solidFill>
            </a:endParaRPr>
          </a:p>
        </p:txBody>
      </p:sp>
    </p:spTree>
    <p:extLst>
      <p:ext uri="{BB962C8B-B14F-4D97-AF65-F5344CB8AC3E}">
        <p14:creationId xmlns:p14="http://schemas.microsoft.com/office/powerpoint/2010/main" val="35036549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33600" y="981075"/>
            <a:ext cx="7696200" cy="1079500"/>
          </a:xfrm>
        </p:spPr>
        <p:txBody>
          <a:bodyPr/>
          <a:lstStyle/>
          <a:p>
            <a:pPr eaLnBrk="1" hangingPunct="1"/>
            <a:r>
              <a:rPr lang="en-US" altLang="zh-CN">
                <a:solidFill>
                  <a:srgbClr val="0B0201"/>
                </a:solidFill>
              </a:rPr>
              <a:t>     </a:t>
            </a:r>
            <a:endParaRPr lang="en-US" altLang="zh-CN" sz="3200">
              <a:solidFill>
                <a:schemeClr val="folHlink"/>
              </a:solidFill>
            </a:endParaRP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548" y="981076"/>
            <a:ext cx="5693572" cy="5831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17314" y="1520825"/>
            <a:ext cx="3938954" cy="4391138"/>
          </a:xfrm>
          <a:prstGeom prst="rect">
            <a:avLst/>
          </a:prstGeom>
        </p:spPr>
        <p:txBody>
          <a:bodyPr wrap="square">
            <a:spAutoFit/>
          </a:bodyPr>
          <a:lstStyle/>
          <a:p>
            <a:pPr marL="609600" indent="-609600">
              <a:lnSpc>
                <a:spcPct val="90000"/>
              </a:lnSpc>
              <a:buAutoNum type="arabicPeriod"/>
            </a:pPr>
            <a:r>
              <a:rPr lang="zh-CN" altLang="en-US" sz="3600" b="1" dirty="0">
                <a:solidFill>
                  <a:srgbClr val="961B0E"/>
                </a:solidFill>
              </a:rPr>
              <a:t>齿轮几何偏心</a:t>
            </a:r>
            <a:endParaRPr lang="en-US" altLang="zh-CN" sz="3600" b="1" dirty="0">
              <a:solidFill>
                <a:srgbClr val="961B0E"/>
              </a:solidFill>
            </a:endParaRPr>
          </a:p>
          <a:p>
            <a:pPr marL="609600" indent="-609600">
              <a:lnSpc>
                <a:spcPct val="90000"/>
              </a:lnSpc>
              <a:buAutoNum type="arabicPeriod"/>
            </a:pPr>
            <a:endParaRPr lang="zh-CN" altLang="en-US" sz="1400" b="1" dirty="0">
              <a:solidFill>
                <a:srgbClr val="961B0E"/>
              </a:solidFill>
            </a:endParaRPr>
          </a:p>
          <a:p>
            <a:pPr marL="609600" indent="-609600">
              <a:lnSpc>
                <a:spcPct val="150000"/>
              </a:lnSpc>
              <a:buFont typeface="Wingdings" panose="05000000000000000000" pitchFamily="2" charset="2"/>
              <a:buChar char="ü"/>
            </a:pPr>
            <a:r>
              <a:rPr lang="zh-CN" altLang="en-US" sz="3200" b="1" dirty="0">
                <a:solidFill>
                  <a:srgbClr val="0B0201"/>
                </a:solidFill>
              </a:rPr>
              <a:t>几何偏心</a:t>
            </a:r>
            <a:r>
              <a:rPr lang="en-US" altLang="zh-CN" sz="3200" b="1" i="1" dirty="0">
                <a:solidFill>
                  <a:srgbClr val="0B0201"/>
                </a:solidFill>
              </a:rPr>
              <a:t>e</a:t>
            </a:r>
            <a:r>
              <a:rPr lang="en-US" altLang="zh-CN" sz="3200" b="1" baseline="-25000" dirty="0">
                <a:solidFill>
                  <a:srgbClr val="0B0201"/>
                </a:solidFill>
              </a:rPr>
              <a:t>1</a:t>
            </a:r>
            <a:r>
              <a:rPr lang="en-US" altLang="zh-CN" sz="3200" b="1" dirty="0">
                <a:solidFill>
                  <a:srgbClr val="0B0201"/>
                </a:solidFill>
              </a:rPr>
              <a:t> </a:t>
            </a:r>
            <a:r>
              <a:rPr lang="zh-CN" altLang="en-US" sz="3200" b="1" dirty="0">
                <a:solidFill>
                  <a:srgbClr val="0B0201"/>
                </a:solidFill>
              </a:rPr>
              <a:t>是指齿轮坯基准孔轴线与机床工作台上的心轴的轴线的偏心。</a:t>
            </a:r>
            <a:endParaRPr lang="zh-CN" altLang="en-US" sz="3200" dirty="0"/>
          </a:p>
        </p:txBody>
      </p:sp>
      <p:sp>
        <p:nvSpPr>
          <p:cNvPr id="8" name="Rectangle 2">
            <a:extLst>
              <a:ext uri="{FF2B5EF4-FFF2-40B4-BE49-F238E27FC236}">
                <a16:creationId xmlns:a16="http://schemas.microsoft.com/office/drawing/2014/main" id="{780369D9-980D-435B-AEC6-07EC4FDA9FEC}"/>
              </a:ext>
            </a:extLst>
          </p:cNvPr>
          <p:cNvSpPr txBox="1">
            <a:spLocks noChangeArrowheads="1"/>
          </p:cNvSpPr>
          <p:nvPr/>
        </p:nvSpPr>
        <p:spPr>
          <a:xfrm>
            <a:off x="764345" y="179397"/>
            <a:ext cx="777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sp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defTabSz="914400"/>
            <a:r>
              <a:rPr kumimoji="1" lang="en-US" altLang="zh-CN" sz="2800" b="1" kern="0">
                <a:solidFill>
                  <a:schemeClr val="tx2"/>
                </a:solidFill>
              </a:rPr>
              <a:t>§2  </a:t>
            </a:r>
            <a:r>
              <a:rPr kumimoji="1" lang="zh-CN" altLang="en-US" sz="2800" b="1" kern="0">
                <a:solidFill>
                  <a:schemeClr val="tx2"/>
                </a:solidFill>
              </a:rPr>
              <a:t>影响齿轮使用要求的主要误差</a:t>
            </a:r>
            <a:endParaRPr kumimoji="1" lang="zh-CN" altLang="en-US" sz="2800" b="1" kern="0" dirty="0">
              <a:solidFill>
                <a:schemeClr val="tx2"/>
              </a:solidFill>
            </a:endParaRPr>
          </a:p>
        </p:txBody>
      </p:sp>
    </p:spTree>
    <p:extLst>
      <p:ext uri="{BB962C8B-B14F-4D97-AF65-F5344CB8AC3E}">
        <p14:creationId xmlns:p14="http://schemas.microsoft.com/office/powerpoint/2010/main" val="28929135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b="1149"/>
          <a:stretch>
            <a:fillRect/>
          </a:stretch>
        </p:blipFill>
        <p:spPr bwMode="auto">
          <a:xfrm>
            <a:off x="4461783" y="1106976"/>
            <a:ext cx="6739617" cy="572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89923" y="1012994"/>
            <a:ext cx="3528520" cy="5619167"/>
          </a:xfrm>
          <a:prstGeom prst="rect">
            <a:avLst/>
          </a:prstGeom>
        </p:spPr>
        <p:txBody>
          <a:bodyPr wrap="square">
            <a:spAutoFit/>
          </a:bodyPr>
          <a:lstStyle/>
          <a:p>
            <a:pPr marL="342900" indent="-342900">
              <a:lnSpc>
                <a:spcPct val="90000"/>
              </a:lnSpc>
              <a:buFont typeface="Arial" panose="020B0604020202020204" pitchFamily="34" charset="0"/>
              <a:buChar char="•"/>
            </a:pPr>
            <a:endParaRPr lang="en-US" altLang="zh-CN" sz="3200" b="1" dirty="0">
              <a:solidFill>
                <a:srgbClr val="0B0201"/>
              </a:solidFill>
            </a:endParaRPr>
          </a:p>
          <a:p>
            <a:pPr>
              <a:lnSpc>
                <a:spcPct val="150000"/>
              </a:lnSpc>
            </a:pPr>
            <a:r>
              <a:rPr lang="zh-CN" altLang="en-US" sz="3200" b="1" dirty="0"/>
              <a:t>切齿时以心轴轴线为圆心的圆上齿距分布均匀，由于</a:t>
            </a:r>
            <a:r>
              <a:rPr lang="en-US" altLang="zh-CN" sz="3200" b="1" i="1" dirty="0"/>
              <a:t>e</a:t>
            </a:r>
            <a:r>
              <a:rPr lang="en-US" altLang="zh-CN" sz="3200" b="1" baseline="-25000" dirty="0"/>
              <a:t>1</a:t>
            </a:r>
            <a:r>
              <a:rPr lang="en-US" altLang="zh-CN" sz="3200" b="1" dirty="0"/>
              <a:t> </a:t>
            </a:r>
            <a:r>
              <a:rPr lang="zh-CN" altLang="en-US" sz="3200" b="1" dirty="0"/>
              <a:t>，工作时以齿轮基准轴线为圆心的圆上齿距分布不均匀</a:t>
            </a:r>
            <a:endParaRPr lang="zh-CN" altLang="en-US" sz="3200" dirty="0"/>
          </a:p>
        </p:txBody>
      </p:sp>
      <p:sp>
        <p:nvSpPr>
          <p:cNvPr id="7" name="Rectangle 2">
            <a:extLst>
              <a:ext uri="{FF2B5EF4-FFF2-40B4-BE49-F238E27FC236}">
                <a16:creationId xmlns:a16="http://schemas.microsoft.com/office/drawing/2014/main" id="{6B92E4A4-BBF0-4F4F-B0CA-88EA6530E698}"/>
              </a:ext>
            </a:extLst>
          </p:cNvPr>
          <p:cNvSpPr>
            <a:spLocks noGrp="1" noChangeArrowheads="1"/>
          </p:cNvSpPr>
          <p:nvPr>
            <p:ph type="title"/>
          </p:nvPr>
        </p:nvSpPr>
        <p:spPr>
          <a:xfrm>
            <a:off x="764345" y="179397"/>
            <a:ext cx="77724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914400"/>
            <a:r>
              <a:rPr kumimoji="1" lang="en-US" altLang="zh-CN" sz="2800" b="1" kern="0" dirty="0">
                <a:solidFill>
                  <a:schemeClr val="tx2"/>
                </a:solidFill>
              </a:rPr>
              <a:t>§2  </a:t>
            </a:r>
            <a:r>
              <a:rPr kumimoji="1" lang="zh-CN" altLang="en-US" sz="2800" b="1" kern="0" dirty="0">
                <a:solidFill>
                  <a:schemeClr val="tx2"/>
                </a:solidFill>
              </a:rPr>
              <a:t>影响齿轮使用要求的主要误差</a:t>
            </a:r>
          </a:p>
        </p:txBody>
      </p:sp>
    </p:spTree>
    <p:extLst>
      <p:ext uri="{BB962C8B-B14F-4D97-AF65-F5344CB8AC3E}">
        <p14:creationId xmlns:p14="http://schemas.microsoft.com/office/powerpoint/2010/main" val="30689576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2723" y="934990"/>
            <a:ext cx="11853997" cy="2492990"/>
          </a:xfrm>
          <a:noFill/>
        </p:spPr>
        <p:txBody>
          <a:bodyPr wrap="square">
            <a:spAutoFit/>
          </a:bodyPr>
          <a:lstStyle/>
          <a:p>
            <a:pPr algn="just" eaLnBrk="1" hangingPunct="1">
              <a:spcBef>
                <a:spcPts val="0"/>
              </a:spcBef>
              <a:buFont typeface="Wingdings" panose="05000000000000000000" pitchFamily="2" charset="2"/>
              <a:buNone/>
            </a:pPr>
            <a:r>
              <a:rPr lang="en-US" altLang="zh-CN" sz="3600" b="1" dirty="0">
                <a:solidFill>
                  <a:srgbClr val="961B0E"/>
                </a:solidFill>
              </a:rPr>
              <a:t>     2.  </a:t>
            </a:r>
            <a:r>
              <a:rPr lang="zh-CN" altLang="en-US" sz="3600" b="1" dirty="0">
                <a:solidFill>
                  <a:srgbClr val="961B0E"/>
                </a:solidFill>
              </a:rPr>
              <a:t>齿轮运动偏心</a:t>
            </a:r>
          </a:p>
          <a:p>
            <a:pPr algn="just" eaLnBrk="1" hangingPunct="1">
              <a:lnSpc>
                <a:spcPct val="150000"/>
              </a:lnSpc>
              <a:spcBef>
                <a:spcPts val="0"/>
              </a:spcBef>
              <a:buFont typeface="Wingdings" panose="05000000000000000000" pitchFamily="2" charset="2"/>
              <a:buNone/>
            </a:pPr>
            <a:r>
              <a:rPr lang="zh-CN" altLang="en-US" sz="2800" b="1" dirty="0">
                <a:solidFill>
                  <a:srgbClr val="0B0201"/>
                </a:solidFill>
              </a:rPr>
              <a:t>      </a:t>
            </a:r>
            <a:r>
              <a:rPr lang="zh-CN" altLang="en-US" sz="2400" b="1" dirty="0">
                <a:solidFill>
                  <a:srgbClr val="0B0201"/>
                </a:solidFill>
              </a:rPr>
              <a:t>运动偏心</a:t>
            </a:r>
            <a:r>
              <a:rPr lang="en-US" altLang="zh-CN" sz="2400" b="1" i="1" dirty="0">
                <a:solidFill>
                  <a:srgbClr val="0B0201"/>
                </a:solidFill>
              </a:rPr>
              <a:t>e</a:t>
            </a:r>
            <a:r>
              <a:rPr lang="en-US" altLang="zh-CN" sz="2400" b="1" baseline="-25000" dirty="0">
                <a:solidFill>
                  <a:srgbClr val="0B0201"/>
                </a:solidFill>
              </a:rPr>
              <a:t>2</a:t>
            </a:r>
            <a:r>
              <a:rPr lang="zh-CN" altLang="en-US" sz="2400" b="1" dirty="0">
                <a:solidFill>
                  <a:srgbClr val="0B0201"/>
                </a:solidFill>
              </a:rPr>
              <a:t>是指机床分度蜗轮几何偏心</a:t>
            </a:r>
            <a:r>
              <a:rPr lang="en-US" altLang="zh-CN" sz="2400" b="1" i="1" dirty="0">
                <a:solidFill>
                  <a:srgbClr val="0B0201"/>
                </a:solidFill>
              </a:rPr>
              <a:t>e</a:t>
            </a:r>
            <a:r>
              <a:rPr lang="en-US" altLang="zh-CN" sz="2400" b="1" baseline="-25000" dirty="0">
                <a:solidFill>
                  <a:srgbClr val="0B0201"/>
                </a:solidFill>
              </a:rPr>
              <a:t>1y</a:t>
            </a:r>
            <a:r>
              <a:rPr lang="zh-CN" altLang="en-US" sz="2400" b="1" dirty="0">
                <a:solidFill>
                  <a:srgbClr val="0B0201"/>
                </a:solidFill>
              </a:rPr>
              <a:t>复映到被切齿轮上的误差（左图），因而使以齿轮基准轴线为圆心的圆上齿距分布不均匀（右图）。</a:t>
            </a:r>
            <a:endParaRPr lang="en-US" altLang="zh-CN" sz="2400" b="1" dirty="0">
              <a:solidFill>
                <a:srgbClr val="0B0201"/>
              </a:solidFill>
            </a:endParaRPr>
          </a:p>
          <a:p>
            <a:pPr algn="just" eaLnBrk="1" hangingPunct="1">
              <a:lnSpc>
                <a:spcPct val="80000"/>
              </a:lnSpc>
              <a:buFont typeface="Wingdings" panose="05000000000000000000" pitchFamily="2" charset="2"/>
              <a:buNone/>
            </a:pPr>
            <a:endParaRPr lang="zh-CN" altLang="en-US" sz="2400" b="1" dirty="0">
              <a:solidFill>
                <a:srgbClr val="0B0201"/>
              </a:solidFill>
            </a:endParaRPr>
          </a:p>
          <a:p>
            <a:pPr eaLnBrk="1" hangingPunct="1">
              <a:lnSpc>
                <a:spcPct val="80000"/>
              </a:lnSpc>
              <a:buFont typeface="Wingdings" panose="05000000000000000000" pitchFamily="2" charset="2"/>
              <a:buNone/>
            </a:pPr>
            <a:endParaRPr lang="en-US" altLang="zh-CN" sz="1800" b="1" dirty="0"/>
          </a:p>
        </p:txBody>
      </p:sp>
      <p:pic>
        <p:nvPicPr>
          <p:cNvPr id="143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05" y="2800691"/>
            <a:ext cx="4237795" cy="388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6781001" y="2882776"/>
            <a:ext cx="3925245" cy="3889669"/>
          </a:xfrm>
          <a:prstGeom prst="rect">
            <a:avLst/>
          </a:prstGeom>
        </p:spPr>
      </p:pic>
      <p:sp>
        <p:nvSpPr>
          <p:cNvPr id="7" name="Rectangle 2">
            <a:extLst>
              <a:ext uri="{FF2B5EF4-FFF2-40B4-BE49-F238E27FC236}">
                <a16:creationId xmlns:a16="http://schemas.microsoft.com/office/drawing/2014/main" id="{EBE617AC-ABC8-41F3-8B0F-B274D07AF794}"/>
              </a:ext>
            </a:extLst>
          </p:cNvPr>
          <p:cNvSpPr>
            <a:spLocks noGrp="1" noChangeArrowheads="1"/>
          </p:cNvSpPr>
          <p:nvPr>
            <p:ph type="title"/>
          </p:nvPr>
        </p:nvSpPr>
        <p:spPr>
          <a:xfrm>
            <a:off x="764345" y="179397"/>
            <a:ext cx="7772400" cy="52322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914400"/>
            <a:r>
              <a:rPr kumimoji="1" lang="en-US" altLang="zh-CN" sz="2800" b="1" kern="0" dirty="0">
                <a:solidFill>
                  <a:schemeClr val="tx2"/>
                </a:solidFill>
              </a:rPr>
              <a:t>§2  </a:t>
            </a:r>
            <a:r>
              <a:rPr kumimoji="1" lang="zh-CN" altLang="en-US" sz="2800" b="1" kern="0" dirty="0">
                <a:solidFill>
                  <a:schemeClr val="tx2"/>
                </a:solidFill>
              </a:rPr>
              <a:t>影响齿轮使用要求的主要误差</a:t>
            </a:r>
          </a:p>
        </p:txBody>
      </p:sp>
    </p:spTree>
    <p:extLst>
      <p:ext uri="{BB962C8B-B14F-4D97-AF65-F5344CB8AC3E}">
        <p14:creationId xmlns:p14="http://schemas.microsoft.com/office/powerpoint/2010/main" val="3901234667"/>
      </p:ext>
    </p:extLst>
  </p:cSld>
  <p:clrMapOvr>
    <a:masterClrMapping/>
  </p:clrMapOvr>
</p:sld>
</file>

<file path=ppt/theme/theme1.xml><?xml version="1.0" encoding="utf-8"?>
<a:theme xmlns:a="http://schemas.openxmlformats.org/drawingml/2006/main" name="第一PPT，www.1ppt.com">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E4E3AAD-C334-4D95-B6AA-136EF1DE329C}">
  <we:reference id="wa200001313" version="1.0.0.0" store="zh-CN" storeType="OMEX"/>
  <we:alternateReferences>
    <we:reference id="wa200001313" version="1.0.0.0" store="WA2000013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21319</TotalTime>
  <Words>7799</Words>
  <Application>Microsoft Office PowerPoint</Application>
  <PresentationFormat>宽屏</PresentationFormat>
  <Paragraphs>767</Paragraphs>
  <Slides>119</Slides>
  <Notes>14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119</vt:i4>
      </vt:variant>
    </vt:vector>
  </HeadingPairs>
  <TitlesOfParts>
    <vt:vector size="135" baseType="lpstr">
      <vt:lpstr>华文新魏</vt:lpstr>
      <vt:lpstr>华文中宋</vt:lpstr>
      <vt:lpstr>楷体_GB2312</vt:lpstr>
      <vt:lpstr>隶书</vt:lpstr>
      <vt:lpstr>宋体</vt:lpstr>
      <vt:lpstr>微软雅黑</vt:lpstr>
      <vt:lpstr>Arial</vt:lpstr>
      <vt:lpstr>Calibri</vt:lpstr>
      <vt:lpstr>Symbol</vt:lpstr>
      <vt:lpstr>Tahoma</vt:lpstr>
      <vt:lpstr>Times New Roman</vt:lpstr>
      <vt:lpstr>Wingdings</vt:lpstr>
      <vt:lpstr>第一PPT，www.1ppt.com</vt:lpstr>
      <vt:lpstr>BMP 图象</vt:lpstr>
      <vt:lpstr>公式</vt:lpstr>
      <vt:lpstr>Equation</vt:lpstr>
      <vt:lpstr>PowerPoint 演示文稿</vt:lpstr>
      <vt:lpstr>典型零部件几何精度的控制与评定</vt:lpstr>
      <vt:lpstr>目录</vt:lpstr>
      <vt:lpstr>一 、滚动轴承的公差与配合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二、圆锥的公差配合与测量</vt:lpstr>
      <vt:lpstr>圆锥结合与圆柱结合</vt:lpstr>
      <vt:lpstr>PowerPoint 演示文稿</vt:lpstr>
      <vt:lpstr>PowerPoint 演示文稿</vt:lpstr>
      <vt:lpstr>PowerPoint 演示文稿</vt:lpstr>
      <vt:lpstr>二、有关圆锥公差的术语</vt:lpstr>
      <vt:lpstr>2．极限圆锥、圆锥直径公差和圆锥直径公差区</vt:lpstr>
      <vt:lpstr>3. 极限圆锥角、圆锥角公差和圆锥角公差区 极限圆锥角是指允许的上极限或下极限圆锥角，它们分别用符号max和min表示。</vt:lpstr>
      <vt:lpstr>三、有关圆锥配合的术语 </vt:lpstr>
      <vt:lpstr>PowerPoint 演示文稿</vt:lpstr>
      <vt:lpstr>PowerPoint 演示文稿</vt:lpstr>
      <vt:lpstr>PowerPoint 演示文稿</vt:lpstr>
      <vt:lpstr>2．圆锥角公差</vt:lpstr>
      <vt:lpstr>二、圆锥公差的给定及标注方法</vt:lpstr>
      <vt:lpstr>⑵ 基本锥度法</vt:lpstr>
      <vt:lpstr>⑶ 公差锥度法</vt:lpstr>
      <vt:lpstr>三、圆锥直径公差带(公差区)的选择 </vt:lpstr>
      <vt:lpstr>2．位移型圆锥配合的内、外圆锥直径公差带的选择</vt:lpstr>
      <vt:lpstr>PowerPoint 演示文稿</vt:lpstr>
      <vt:lpstr>二、用量规检验圆锥角偏差</vt:lpstr>
      <vt:lpstr>三、间接测量圆锥角</vt:lpstr>
      <vt:lpstr> 三、圆锥的公差配合与测量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四、键和花键的公差与配合</vt:lpstr>
      <vt:lpstr>键和花键的作用</vt:lpstr>
      <vt:lpstr>键和花键的分类</vt:lpstr>
      <vt:lpstr>PowerPoint 演示文稿</vt:lpstr>
      <vt:lpstr>PowerPoint 演示文稿</vt:lpstr>
      <vt:lpstr>平键结构示意图</vt:lpstr>
      <vt:lpstr>PowerPoint 演示文稿</vt:lpstr>
      <vt:lpstr>平键配合公差带图：</vt:lpstr>
      <vt:lpstr>PowerPoint 演示文稿</vt:lpstr>
      <vt:lpstr>PowerPoint 演示文稿</vt:lpstr>
      <vt:lpstr>PowerPoint 演示文稿</vt:lpstr>
      <vt:lpstr>PowerPoint 演示文稿</vt:lpstr>
      <vt:lpstr>矩形花键结构示例</vt:lpstr>
      <vt:lpstr>一、主要尺寸的公差要求</vt:lpstr>
      <vt:lpstr>二、配合的基准制和装配型式</vt:lpstr>
      <vt:lpstr>三、几何公差要求 </vt:lpstr>
      <vt:lpstr>花键图样标注示例</vt:lpstr>
      <vt:lpstr>花键图样标注示例</vt:lpstr>
      <vt:lpstr>三、表面粗糙度轮廓要求</vt:lpstr>
      <vt:lpstr>四、内、外花键标注示例</vt:lpstr>
      <vt:lpstr>PowerPoint 演示文稿</vt:lpstr>
      <vt:lpstr>五、 圆柱齿轮公差</vt:lpstr>
      <vt:lpstr>PowerPoint 演示文稿</vt:lpstr>
      <vt:lpstr>PowerPoint 演示文稿</vt:lpstr>
      <vt:lpstr>PowerPoint 演示文稿</vt:lpstr>
      <vt:lpstr>    二、齿轮的传动平稳性</vt:lpstr>
      <vt:lpstr>PowerPoint 演示文稿</vt:lpstr>
      <vt:lpstr>§2  影响齿轮使用要求的主要误差</vt:lpstr>
      <vt:lpstr>     </vt:lpstr>
      <vt:lpstr>§2  影响齿轮使用要求的主要误差</vt:lpstr>
      <vt:lpstr>§2  影响齿轮使用要求的主要误差</vt:lpstr>
      <vt:lpstr>二、影响齿轮传动平稳性的主要误差</vt:lpstr>
      <vt:lpstr>§2  影响齿轮使用要求的主要误差</vt:lpstr>
      <vt:lpstr>§3 齿轮的强制性检测精度指标、侧隙指标及其检测</vt:lpstr>
      <vt:lpstr>§3 齿轮的强制性检测精度指标、侧隙指标及其检测</vt:lpstr>
      <vt:lpstr>§3 齿轮的强制性检测精度指标、侧隙指标及其检测</vt:lpstr>
      <vt:lpstr>§3 齿轮的强制性检测精度指标、侧隙指标及其检测</vt:lpstr>
      <vt:lpstr>三、轮齿载荷分布均匀性的强制性检测精度指标</vt:lpstr>
      <vt:lpstr>§3 齿轮的强制性检测精度指标、侧隙指标及其检测</vt:lpstr>
      <vt:lpstr>§3 齿轮的强制性检测精度指标、侧隙指标及其检测</vt:lpstr>
      <vt:lpstr>§3 齿轮的强制性检测精度指标、侧隙指标及其检测</vt:lpstr>
      <vt:lpstr>§4  评定齿轮精度时可采用的非强制性检测精度指标</vt:lpstr>
      <vt:lpstr>§4  评定齿轮精度时可采用的非强制性检测精度指标</vt:lpstr>
      <vt:lpstr>§4  评定齿轮精度时可采用的非强制性检测精度指标</vt:lpstr>
      <vt:lpstr>§4  评定齿轮精度时可采用的非强制性检测精度指标</vt:lpstr>
      <vt:lpstr> §5  齿轮的精度等级与齿轮坯公差 </vt:lpstr>
      <vt:lpstr> §5  齿轮的精度等级与齿轮坯公差 </vt:lpstr>
      <vt:lpstr> §5  齿轮的精度等级与齿轮坯公差 </vt:lpstr>
      <vt:lpstr>§6  齿轮副中心距极限偏差和轴线平行度公差</vt:lpstr>
      <vt:lpstr>§6  齿轮副中心距极限偏差和轴线平行度公差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sdcaoyl</dc:creator>
  <cp:lastModifiedBy>世锡 杨</cp:lastModifiedBy>
  <cp:revision>393</cp:revision>
  <dcterms:created xsi:type="dcterms:W3CDTF">2019-06-19T02:08:00Z</dcterms:created>
  <dcterms:modified xsi:type="dcterms:W3CDTF">2021-03-14T17:12:04Z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