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256" r:id="rId3"/>
    <p:sldId id="310" r:id="rId4"/>
    <p:sldId id="313" r:id="rId5"/>
    <p:sldId id="316" r:id="rId6"/>
    <p:sldId id="317" r:id="rId7"/>
    <p:sldId id="318" r:id="rId8"/>
    <p:sldId id="319" r:id="rId9"/>
    <p:sldId id="320" r:id="rId10"/>
    <p:sldId id="321" r:id="rId11"/>
    <p:sldId id="322" r:id="rId12"/>
    <p:sldId id="323" r:id="rId13"/>
    <p:sldId id="324" r:id="rId14"/>
    <p:sldId id="292" r:id="rId15"/>
    <p:sldId id="294" r:id="rId16"/>
    <p:sldId id="297" r:id="rId17"/>
    <p:sldId id="298" r:id="rId18"/>
    <p:sldId id="300" r:id="rId19"/>
    <p:sldId id="332" r:id="rId20"/>
    <p:sldId id="333" r:id="rId21"/>
    <p:sldId id="334" r:id="rId22"/>
    <p:sldId id="335" r:id="rId23"/>
    <p:sldId id="330" r:id="rId24"/>
    <p:sldId id="331" r:id="rId25"/>
    <p:sldId id="301" r:id="rId26"/>
    <p:sldId id="341" r:id="rId27"/>
    <p:sldId id="343" r:id="rId28"/>
    <p:sldId id="342" r:id="rId29"/>
    <p:sldId id="344" r:id="rId30"/>
    <p:sldId id="345" r:id="rId31"/>
    <p:sldId id="346" r:id="rId32"/>
    <p:sldId id="354" r:id="rId33"/>
    <p:sldId id="355" r:id="rId34"/>
    <p:sldId id="353" r:id="rId35"/>
    <p:sldId id="339" r:id="rId36"/>
    <p:sldId id="347" r:id="rId37"/>
    <p:sldId id="340" r:id="rId38"/>
    <p:sldId id="338" r:id="rId39"/>
    <p:sldId id="336" r:id="rId40"/>
    <p:sldId id="337" r:id="rId41"/>
    <p:sldId id="326" r:id="rId42"/>
    <p:sldId id="315" r:id="rId43"/>
    <p:sldId id="348" r:id="rId44"/>
    <p:sldId id="325" r:id="rId45"/>
    <p:sldId id="327" r:id="rId46"/>
    <p:sldId id="352" r:id="rId47"/>
    <p:sldId id="356" r:id="rId48"/>
    <p:sldId id="357" r:id="rId49"/>
    <p:sldId id="358" r:id="rId50"/>
    <p:sldId id="328" r:id="rId51"/>
    <p:sldId id="359" r:id="rId52"/>
    <p:sldId id="360" r:id="rId53"/>
    <p:sldId id="361" r:id="rId54"/>
    <p:sldId id="349" r:id="rId55"/>
    <p:sldId id="362" r:id="rId56"/>
    <p:sldId id="363" r:id="rId57"/>
    <p:sldId id="364" r:id="rId58"/>
    <p:sldId id="365" r:id="rId59"/>
    <p:sldId id="366" r:id="rId60"/>
    <p:sldId id="367" r:id="rId61"/>
    <p:sldId id="368" r:id="rId62"/>
    <p:sldId id="302" r:id="rId63"/>
    <p:sldId id="303" r:id="rId64"/>
    <p:sldId id="309" r:id="rId6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BBF0"/>
    <a:srgbClr val="198A3B"/>
    <a:srgbClr val="8AB928"/>
    <a:srgbClr val="0169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7" d="100"/>
          <a:sy n="97" d="100"/>
        </p:scale>
        <p:origin x="606" y="8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3096"/>
    </p:cViewPr>
  </p:sorterViewPr>
  <p:notesViewPr>
    <p:cSldViewPr showGuides="1">
      <p:cViewPr varScale="1">
        <p:scale>
          <a:sx n="83" d="100"/>
          <a:sy n="83" d="100"/>
        </p:scale>
        <p:origin x="-38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38B0AE-3A6D-40D4-89E5-4A99C5D63AF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9A8BAD-DA57-4B63-B06A-E7124BB0C6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D77459-E7C1-4FA4-8854-F5AF1A8657F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F992F-9D80-48A9-96B2-8411056DDD4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hyperlink" Target="http://www.haosou.com/s?q=CNC&amp;ie=utf-8&amp;src=wenda_link" TargetMode="External"/><Relationship Id="rId5" Type="http://schemas.openxmlformats.org/officeDocument/2006/relationships/hyperlink" Target="http://www.haosou.com/s?q=%E4%B8%BB%E8%BD%B4%E8%BD%AC%E9%80%9F&amp;ie=utf-8&amp;src=wenda_link" TargetMode="External"/><Relationship Id="rId4" Type="http://schemas.openxmlformats.org/officeDocument/2006/relationships/hyperlink" Target="http://www.haosou.com/s?q=%E5%9C%86%E5%91%A8%E7%8E%87&amp;ie=utf-8&amp;src=wenda_link" TargetMode="External"/><Relationship Id="rId3" Type="http://schemas.openxmlformats.org/officeDocument/2006/relationships/hyperlink" Target="http://www.haosou.com/s?q=%E8%BF%9B%E7%BB%99%E9%80%9F%E5%BA%A6&amp;ie=utf-8&amp;src=wenda_link" TargetMode="External"/><Relationship Id="rId2" Type="http://schemas.openxmlformats.org/officeDocument/2006/relationships/image" Target="../media/image23.png"/><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emf"/></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77768" y="627534"/>
            <a:ext cx="2175596"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i5</a:t>
            </a:r>
            <a:r>
              <a:rPr lang="zh-CN" altLang="en-US" sz="3200" dirty="0" smtClean="0">
                <a:latin typeface="微软雅黑" panose="020B0503020204020204" pitchFamily="34" charset="-122"/>
                <a:ea typeface="微软雅黑" panose="020B0503020204020204" pitchFamily="34" charset="-122"/>
              </a:rPr>
              <a:t>机床培训</a:t>
            </a:r>
            <a:endParaRPr lang="en-US" altLang="zh-CN" sz="3200" dirty="0" smtClean="0">
              <a:latin typeface="微软雅黑" panose="020B0503020204020204" pitchFamily="34" charset="-122"/>
              <a:ea typeface="微软雅黑" panose="020B0503020204020204" pitchFamily="34" charset="-122"/>
            </a:endParaRPr>
          </a:p>
        </p:txBody>
      </p:sp>
      <p:pic>
        <p:nvPicPr>
          <p:cNvPr id="8" name="Picture 3" descr="C:\Documents and Settings\Administrator\Desktop\预售日期与T3图片\T3图片.png"/>
          <p:cNvPicPr>
            <a:picLocks noChangeAspect="1" noChangeArrowheads="1"/>
          </p:cNvPicPr>
          <p:nvPr/>
        </p:nvPicPr>
        <p:blipFill rotWithShape="1">
          <a:blip r:embed="rId1" cstate="print"/>
          <a:srcRect l="14454" t="3188" r="4476" b="9213"/>
          <a:stretch>
            <a:fillRect/>
          </a:stretch>
        </p:blipFill>
        <p:spPr bwMode="auto">
          <a:xfrm>
            <a:off x="683568" y="1419622"/>
            <a:ext cx="4823460" cy="308200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71406" y="785794"/>
            <a:ext cx="7092280" cy="94096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维护智能化</a:t>
            </a:r>
            <a:r>
              <a:rPr kumimoji="0" lang="en-US" altLang="zh-CN"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a:t>
            </a: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图形诊断</a:t>
            </a:r>
            <a:endParaRPr kumimoji="0" lang="zh-CN" altLang="en-US" sz="2800" b="0" i="0" u="none" strike="noStrike" kern="1200" cap="none" spc="0" normalizeH="0" baseline="0" noProof="0" dirty="0">
              <a:ln>
                <a:noFill/>
              </a:ln>
              <a:solidFill>
                <a:srgbClr val="CC0000"/>
              </a:solidFill>
              <a:effectLst/>
              <a:uLnTx/>
              <a:uFillTx/>
              <a:latin typeface="华康俪金黑W8(P)" pitchFamily="34" charset="-122"/>
              <a:ea typeface="华康俪金黑W8(P)" pitchFamily="34" charset="-122"/>
              <a:cs typeface="+mj-cs"/>
            </a:endParaRPr>
          </a:p>
        </p:txBody>
      </p:sp>
      <p:pic>
        <p:nvPicPr>
          <p:cNvPr id="3" name="Picture 2" descr="D:\i5\i5营销话术\图形诊断(新).png"/>
          <p:cNvPicPr>
            <a:picLocks noChangeAspect="1" noChangeArrowheads="1"/>
          </p:cNvPicPr>
          <p:nvPr/>
        </p:nvPicPr>
        <p:blipFill>
          <a:blip r:embed="rId1"/>
          <a:srcRect/>
          <a:stretch>
            <a:fillRect/>
          </a:stretch>
        </p:blipFill>
        <p:spPr bwMode="auto">
          <a:xfrm>
            <a:off x="1" y="1285866"/>
            <a:ext cx="3857620" cy="2893215"/>
          </a:xfrm>
          <a:prstGeom prst="rect">
            <a:avLst/>
          </a:prstGeom>
          <a:noFill/>
        </p:spPr>
      </p:pic>
      <p:pic>
        <p:nvPicPr>
          <p:cNvPr id="4" name="图片 3" descr="润滑报警.bmp"/>
          <p:cNvPicPr>
            <a:picLocks noChangeAspect="1"/>
          </p:cNvPicPr>
          <p:nvPr/>
        </p:nvPicPr>
        <p:blipFill>
          <a:blip r:embed="rId2" cstate="print"/>
          <a:srcRect r="37400"/>
          <a:stretch>
            <a:fillRect/>
          </a:stretch>
        </p:blipFill>
        <p:spPr>
          <a:xfrm>
            <a:off x="3941266" y="1285866"/>
            <a:ext cx="5059890" cy="2928958"/>
          </a:xfrm>
          <a:prstGeom prst="rect">
            <a:avLst/>
          </a:prstGeom>
        </p:spPr>
      </p:pic>
      <p:sp>
        <p:nvSpPr>
          <p:cNvPr id="5" name="TextBox 4"/>
          <p:cNvSpPr txBox="1"/>
          <p:nvPr/>
        </p:nvSpPr>
        <p:spPr>
          <a:xfrm>
            <a:off x="0" y="4127837"/>
            <a:ext cx="8858312" cy="962508"/>
          </a:xfrm>
          <a:prstGeom prst="rect">
            <a:avLst/>
          </a:prstGeom>
        </p:spPr>
        <p:txBody>
          <a:bodyPr wrap="square" rtlCol="0">
            <a:spAutoFit/>
          </a:bodyPr>
          <a:lstStyle/>
          <a:p>
            <a:pPr marL="449580" indent="-449580" algn="ctr">
              <a:lnSpc>
                <a:spcPct val="150000"/>
              </a:lnSpc>
              <a:buClr>
                <a:srgbClr val="CC0000"/>
              </a:buClr>
              <a:buFont typeface="Wingdings" panose="05000000000000000000" pitchFamily="2" charset="2"/>
              <a:buChar char="ü"/>
            </a:pPr>
            <a:r>
              <a:rPr lang="zh-CN" altLang="en-US" sz="2000" dirty="0" smtClean="0">
                <a:latin typeface="冬青黑体简体中文 W3" pitchFamily="34" charset="-122"/>
                <a:ea typeface="冬青黑体简体中文 W3" pitchFamily="34" charset="-122"/>
              </a:rPr>
              <a:t>图形诊断让故障一目了然，快速定位故障点，并有详细的故障原因和解决方法，让普通人也能成为维修专家。</a:t>
            </a:r>
            <a:endParaRPr lang="en-US" altLang="zh-CN" sz="2000" dirty="0" smtClean="0">
              <a:latin typeface="冬青黑体简体中文 W3" pitchFamily="34" charset="-122"/>
              <a:ea typeface="冬青黑体简体中文 W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785794"/>
            <a:ext cx="7092280" cy="94096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维护智能化</a:t>
            </a:r>
            <a:r>
              <a:rPr kumimoji="0" lang="en-US" altLang="zh-CN"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a:t>
            </a: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远程诊断</a:t>
            </a:r>
            <a:endParaRPr kumimoji="0" lang="zh-CN" altLang="en-US" sz="2800" b="0" i="0" u="none" strike="noStrike" kern="1200" cap="none" spc="0" normalizeH="0" baseline="0" noProof="0" dirty="0">
              <a:ln>
                <a:noFill/>
              </a:ln>
              <a:solidFill>
                <a:srgbClr val="CC0000"/>
              </a:solidFill>
              <a:effectLst/>
              <a:uLnTx/>
              <a:uFillTx/>
              <a:latin typeface="华康俪金黑W8(P)" pitchFamily="34" charset="-122"/>
              <a:ea typeface="华康俪金黑W8(P)" pitchFamily="34" charset="-122"/>
              <a:cs typeface="+mj-cs"/>
            </a:endParaRPr>
          </a:p>
        </p:txBody>
      </p:sp>
      <p:pic>
        <p:nvPicPr>
          <p:cNvPr id="3" name="图片 2" descr="远程监控-01.png"/>
          <p:cNvPicPr>
            <a:picLocks noChangeAspect="1"/>
          </p:cNvPicPr>
          <p:nvPr/>
        </p:nvPicPr>
        <p:blipFill>
          <a:blip r:embed="rId1" cstate="print"/>
          <a:stretch>
            <a:fillRect/>
          </a:stretch>
        </p:blipFill>
        <p:spPr>
          <a:xfrm>
            <a:off x="785786" y="1428742"/>
            <a:ext cx="4143404" cy="2929202"/>
          </a:xfrm>
          <a:prstGeom prst="rect">
            <a:avLst/>
          </a:prstGeom>
        </p:spPr>
      </p:pic>
      <p:sp>
        <p:nvSpPr>
          <p:cNvPr id="4" name="TextBox 3"/>
          <p:cNvSpPr txBox="1"/>
          <p:nvPr/>
        </p:nvSpPr>
        <p:spPr>
          <a:xfrm>
            <a:off x="4929190" y="1357304"/>
            <a:ext cx="2848970" cy="2809167"/>
          </a:xfrm>
          <a:prstGeom prst="rect">
            <a:avLst/>
          </a:prstGeom>
        </p:spPr>
        <p:txBody>
          <a:bodyPr wrap="square" rtlCol="0">
            <a:spAutoFit/>
          </a:bodyPr>
          <a:lstStyle/>
          <a:p>
            <a:pPr marL="363855" indent="-363855">
              <a:lnSpc>
                <a:spcPct val="150000"/>
              </a:lnSpc>
              <a:buClr>
                <a:srgbClr val="CC0000"/>
              </a:buClr>
              <a:buFont typeface="Wingdings" panose="05000000000000000000" pitchFamily="2" charset="2"/>
              <a:buChar char="ü"/>
            </a:pPr>
            <a:r>
              <a:rPr lang="zh-CN" altLang="en-US" sz="2000" dirty="0" smtClean="0">
                <a:latin typeface="冬青黑体简体中文 W3" pitchFamily="34" charset="-122"/>
                <a:ea typeface="冬青黑体简体中文 W3" pitchFamily="34" charset="-122"/>
              </a:rPr>
              <a:t>我们的技术专家可通过互联网直接访问您的机床，为您的机床故障进行远程诊断，即时响应，降低维护成本，减少停机时间</a:t>
            </a:r>
            <a:endParaRPr lang="zh-CN" altLang="en-US" sz="2000" dirty="0">
              <a:latin typeface="冬青黑体简体中文 W3" pitchFamily="34" charset="-122"/>
              <a:ea typeface="冬青黑体简体中文 W3"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1488" y="773522"/>
            <a:ext cx="7092280" cy="94096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管理智能化</a:t>
            </a:r>
            <a:r>
              <a:rPr kumimoji="0" lang="en-US" altLang="zh-CN"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a:t>
            </a:r>
            <a:r>
              <a:rPr kumimoji="0" lang="zh-CN" altLang="en-US" sz="2800" b="0" i="0" u="none" strike="noStrike" kern="1200" cap="none" spc="0" normalizeH="0" baseline="0" noProof="0" smtClean="0">
                <a:ln>
                  <a:noFill/>
                </a:ln>
                <a:solidFill>
                  <a:srgbClr val="CC0000"/>
                </a:solidFill>
                <a:effectLst/>
                <a:uLnTx/>
                <a:uFillTx/>
                <a:latin typeface="冬青黑体简体中文 W6" pitchFamily="34" charset="-122"/>
                <a:ea typeface="冬青黑体简体中文 W6" pitchFamily="34" charset="-122"/>
                <a:cs typeface="+mj-cs"/>
              </a:rPr>
              <a:t>车间信息系统</a:t>
            </a:r>
            <a:endParaRPr kumimoji="0" lang="zh-CN" altLang="en-US" sz="2800" b="0" i="0" u="none" strike="noStrike" kern="1200" cap="none" spc="0" normalizeH="0" baseline="0" noProof="0" dirty="0">
              <a:ln>
                <a:noFill/>
              </a:ln>
              <a:solidFill>
                <a:srgbClr val="CC0000"/>
              </a:solidFill>
              <a:effectLst/>
              <a:uLnTx/>
              <a:uFillTx/>
              <a:latin typeface="华康俪金黑W8(P)" pitchFamily="34" charset="-122"/>
              <a:ea typeface="华康俪金黑W8(P)" pitchFamily="34" charset="-122"/>
              <a:cs typeface="+mj-cs"/>
            </a:endParaRPr>
          </a:p>
        </p:txBody>
      </p:sp>
      <p:sp>
        <p:nvSpPr>
          <p:cNvPr id="3" name="矩形 2"/>
          <p:cNvSpPr/>
          <p:nvPr/>
        </p:nvSpPr>
        <p:spPr>
          <a:xfrm>
            <a:off x="285720" y="1428742"/>
            <a:ext cx="8215354" cy="1200329"/>
          </a:xfrm>
          <a:prstGeom prst="rect">
            <a:avLst/>
          </a:prstGeom>
        </p:spPr>
        <p:txBody>
          <a:bodyPr wrap="square">
            <a:spAutoFit/>
          </a:bodyPr>
          <a:lstStyle/>
          <a:p>
            <a:r>
              <a:rPr lang="zh-CN" altLang="en-US" dirty="0" smtClean="0"/>
              <a:t>基于沈阳机床</a:t>
            </a:r>
            <a:r>
              <a:rPr lang="en-US" altLang="zh-CN" dirty="0" err="1" smtClean="0"/>
              <a:t>i</a:t>
            </a:r>
            <a:r>
              <a:rPr lang="zh-CN" altLang="en-US" dirty="0" smtClean="0"/>
              <a:t>平台的车间信息系统</a:t>
            </a:r>
            <a:r>
              <a:rPr lang="en-US" altLang="zh-CN" dirty="0" smtClean="0"/>
              <a:t>(</a:t>
            </a:r>
            <a:r>
              <a:rPr lang="en-US" altLang="zh-CN" dirty="0" err="1" smtClean="0"/>
              <a:t>WorkshopInformationSystem</a:t>
            </a:r>
            <a:r>
              <a:rPr lang="en-US" altLang="zh-CN" dirty="0" smtClean="0"/>
              <a:t>)</a:t>
            </a:r>
            <a:r>
              <a:rPr lang="zh-CN" altLang="en-US" dirty="0" smtClean="0"/>
              <a:t>，简称</a:t>
            </a:r>
            <a:r>
              <a:rPr lang="en-US" altLang="zh-CN" dirty="0" smtClean="0"/>
              <a:t>WIS</a:t>
            </a:r>
            <a:r>
              <a:rPr lang="zh-CN" altLang="en-US" dirty="0" smtClean="0"/>
              <a:t>，是一种面向生产车间，基于</a:t>
            </a:r>
            <a:r>
              <a:rPr lang="en-US" altLang="zh-CN" dirty="0" smtClean="0"/>
              <a:t>MES</a:t>
            </a:r>
            <a:r>
              <a:rPr lang="zh-CN" altLang="en-US" dirty="0" smtClean="0"/>
              <a:t>和各种智能终端，利用数据库技术、</a:t>
            </a:r>
            <a:r>
              <a:rPr lang="en-US" altLang="zh-CN" dirty="0" smtClean="0"/>
              <a:t>3G</a:t>
            </a:r>
            <a:r>
              <a:rPr lang="zh-CN" altLang="en-US" dirty="0" smtClean="0"/>
              <a:t>网络技术，物联网技术等现代信息技术，实现车间管理层和车间执行层之间的数据和信息通讯及控制管理。</a:t>
            </a:r>
            <a:endParaRPr lang="zh-CN" altLang="en-US" dirty="0"/>
          </a:p>
        </p:txBody>
      </p:sp>
      <p:sp>
        <p:nvSpPr>
          <p:cNvPr id="4" name="矩形 2"/>
          <p:cNvSpPr>
            <a:spLocks noChangeArrowheads="1"/>
          </p:cNvSpPr>
          <p:nvPr/>
        </p:nvSpPr>
        <p:spPr bwMode="auto">
          <a:xfrm>
            <a:off x="1857356" y="2500312"/>
            <a:ext cx="5357813" cy="2236894"/>
          </a:xfrm>
          <a:prstGeom prst="rect">
            <a:avLst/>
          </a:prstGeom>
          <a:noFill/>
          <a:ln w="9525">
            <a:noFill/>
            <a:miter lim="800000"/>
          </a:ln>
        </p:spPr>
        <p:txBody>
          <a:bodyPr>
            <a:spAutoFit/>
          </a:bodyPr>
          <a:lstStyle/>
          <a:p>
            <a:pPr hangingPunct="0">
              <a:lnSpc>
                <a:spcPct val="150000"/>
              </a:lnSpc>
              <a:buClr>
                <a:srgbClr val="CC0000"/>
              </a:buClr>
              <a:buSzPct val="100000"/>
              <a:buFont typeface="Wingdings" panose="05000000000000000000" pitchFamily="2" charset="2"/>
              <a:buChar char="ü"/>
            </a:pPr>
            <a:r>
              <a:rPr lang="en-US" altLang="zh-CN" sz="2400" dirty="0">
                <a:latin typeface="冬青黑体简体中文 W3" pitchFamily="34" charset="-122"/>
                <a:ea typeface="冬青黑体简体中文 W3" pitchFamily="34" charset="-122"/>
              </a:rPr>
              <a:t> </a:t>
            </a:r>
            <a:r>
              <a:rPr lang="zh-CN" altLang="en-US" sz="2400" dirty="0">
                <a:latin typeface="冬青黑体简体中文 W3" pitchFamily="34" charset="-122"/>
                <a:ea typeface="冬青黑体简体中文 W3" pitchFamily="34" charset="-122"/>
              </a:rPr>
              <a:t>可方便采集系统信息</a:t>
            </a:r>
            <a:endParaRPr lang="en-US" altLang="zh-CN" sz="2400" dirty="0">
              <a:latin typeface="冬青黑体简体中文 W3" pitchFamily="34" charset="-122"/>
              <a:ea typeface="冬青黑体简体中文 W3" pitchFamily="34" charset="-122"/>
            </a:endParaRPr>
          </a:p>
          <a:p>
            <a:pPr hangingPunct="0">
              <a:lnSpc>
                <a:spcPct val="150000"/>
              </a:lnSpc>
              <a:buClr>
                <a:srgbClr val="CC0000"/>
              </a:buClr>
              <a:buSzPct val="100000"/>
              <a:buFont typeface="Wingdings" panose="05000000000000000000" pitchFamily="2" charset="2"/>
              <a:buChar char="ü"/>
            </a:pPr>
            <a:r>
              <a:rPr lang="en-US" altLang="zh-CN" sz="2400" dirty="0">
                <a:latin typeface="冬青黑体简体中文 W3" pitchFamily="34" charset="-122"/>
                <a:ea typeface="冬青黑体简体中文 W3" pitchFamily="34" charset="-122"/>
              </a:rPr>
              <a:t> </a:t>
            </a:r>
            <a:r>
              <a:rPr lang="zh-CN" altLang="en-US" sz="2400" dirty="0">
                <a:latin typeface="冬青黑体简体中文 W3" pitchFamily="34" charset="-122"/>
                <a:ea typeface="冬青黑体简体中文 W3" pitchFamily="34" charset="-122"/>
              </a:rPr>
              <a:t>集成状态监控、程序管理</a:t>
            </a:r>
            <a:endParaRPr lang="en-US" altLang="zh-CN" sz="2400" dirty="0">
              <a:latin typeface="冬青黑体简体中文 W3" pitchFamily="34" charset="-122"/>
              <a:ea typeface="冬青黑体简体中文 W3" pitchFamily="34" charset="-122"/>
            </a:endParaRPr>
          </a:p>
          <a:p>
            <a:pPr hangingPunct="0">
              <a:lnSpc>
                <a:spcPct val="150000"/>
              </a:lnSpc>
              <a:buClr>
                <a:srgbClr val="CC0000"/>
              </a:buClr>
              <a:buSzPct val="100000"/>
              <a:buFont typeface="Wingdings" panose="05000000000000000000" pitchFamily="2" charset="2"/>
              <a:buChar char="ü"/>
            </a:pPr>
            <a:r>
              <a:rPr lang="en-US" altLang="zh-CN" sz="2400" dirty="0">
                <a:latin typeface="冬青黑体简体中文 W3" pitchFamily="34" charset="-122"/>
                <a:ea typeface="冬青黑体简体中文 W3" pitchFamily="34" charset="-122"/>
              </a:rPr>
              <a:t> </a:t>
            </a:r>
            <a:r>
              <a:rPr lang="zh-CN" altLang="en-US" sz="2400" dirty="0">
                <a:latin typeface="冬青黑体简体中文 W3" pitchFamily="34" charset="-122"/>
                <a:ea typeface="冬青黑体简体中文 W3" pitchFamily="34" charset="-122"/>
              </a:rPr>
              <a:t>集成统计分析和故障诊断等功能</a:t>
            </a:r>
            <a:endParaRPr lang="en-US" altLang="zh-CN" sz="2400" dirty="0">
              <a:latin typeface="冬青黑体简体中文 W3" pitchFamily="34" charset="-122"/>
              <a:ea typeface="冬青黑体简体中文 W3" pitchFamily="34" charset="-122"/>
            </a:endParaRPr>
          </a:p>
          <a:p>
            <a:pPr hangingPunct="0">
              <a:lnSpc>
                <a:spcPct val="150000"/>
              </a:lnSpc>
              <a:buClr>
                <a:srgbClr val="CC0000"/>
              </a:buClr>
              <a:buSzPct val="100000"/>
              <a:buFont typeface="Wingdings" panose="05000000000000000000" pitchFamily="2" charset="2"/>
              <a:buChar char="ü"/>
            </a:pPr>
            <a:r>
              <a:rPr lang="zh-CN" altLang="en-US" sz="2400" dirty="0">
                <a:latin typeface="冬青黑体简体中文 W3" pitchFamily="34" charset="-122"/>
                <a:ea typeface="冬青黑体简体中文 W3" pitchFamily="34" charset="-122"/>
              </a:rPr>
              <a:t> 实现车间级的智能化和信息化</a:t>
            </a:r>
            <a:r>
              <a:rPr lang="zh-CN" altLang="en-US" sz="2400" dirty="0" smtClean="0">
                <a:latin typeface="冬青黑体简体中文 W3" pitchFamily="34" charset="-122"/>
                <a:ea typeface="冬青黑体简体中文 W3" pitchFamily="34" charset="-122"/>
              </a:rPr>
              <a:t>管理</a:t>
            </a:r>
            <a:endParaRPr lang="en-US" altLang="zh-CN" sz="2400" dirty="0">
              <a:latin typeface="冬青黑体简体中文 W3" pitchFamily="34" charset="-122"/>
              <a:ea typeface="冬青黑体简体中文 W3"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73"/>
          <a:stretch>
            <a:fillRect/>
          </a:stretch>
        </p:blipFill>
        <p:spPr>
          <a:xfrm>
            <a:off x="1015355" y="699542"/>
            <a:ext cx="7085037" cy="3816424"/>
          </a:xfrm>
          <a:prstGeom prst="rect">
            <a:avLst/>
          </a:prstGeom>
        </p:spPr>
      </p:pic>
      <p:sp>
        <p:nvSpPr>
          <p:cNvPr id="5" name="TextBox 4"/>
          <p:cNvSpPr txBox="1"/>
          <p:nvPr/>
        </p:nvSpPr>
        <p:spPr>
          <a:xfrm>
            <a:off x="7728228" y="142857"/>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系统屏幕</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1560" y="699542"/>
            <a:ext cx="6043264" cy="3888432"/>
            <a:chOff x="179512" y="1347614"/>
            <a:chExt cx="5832648" cy="2929096"/>
          </a:xfrm>
        </p:grpSpPr>
        <p:pic>
          <p:nvPicPr>
            <p:cNvPr id="8" name="图片 7"/>
            <p:cNvPicPr>
              <a:picLocks noChangeAspect="1"/>
            </p:cNvPicPr>
            <p:nvPr/>
          </p:nvPicPr>
          <p:blipFill>
            <a:blip r:embed="rId1"/>
            <a:stretch>
              <a:fillRect/>
            </a:stretch>
          </p:blipFill>
          <p:spPr>
            <a:xfrm>
              <a:off x="179512" y="1347614"/>
              <a:ext cx="5832648" cy="2929096"/>
            </a:xfrm>
            <a:prstGeom prst="rect">
              <a:avLst/>
            </a:prstGeom>
          </p:spPr>
        </p:pic>
        <p:sp>
          <p:nvSpPr>
            <p:cNvPr id="11" name="矩形 10"/>
            <p:cNvSpPr/>
            <p:nvPr/>
          </p:nvSpPr>
          <p:spPr>
            <a:xfrm>
              <a:off x="940412" y="1491630"/>
              <a:ext cx="576064" cy="466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411708" y="1488537"/>
              <a:ext cx="576064" cy="466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8028384" y="142857"/>
            <a:ext cx="1107996"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功能键</a:t>
            </a:r>
            <a:endParaRPr lang="zh-CN" altLang="en-US" sz="2400" dirty="0">
              <a:latin typeface="微软雅黑" panose="020B0503020204020204" pitchFamily="34" charset="-122"/>
              <a:ea typeface="微软雅黑" panose="020B0503020204020204" pitchFamily="34" charset="-122"/>
            </a:endParaRPr>
          </a:p>
        </p:txBody>
      </p:sp>
      <p:sp>
        <p:nvSpPr>
          <p:cNvPr id="3" name="TextBox 2"/>
          <p:cNvSpPr txBox="1"/>
          <p:nvPr/>
        </p:nvSpPr>
        <p:spPr>
          <a:xfrm>
            <a:off x="6779820" y="1778476"/>
            <a:ext cx="2262158" cy="646331"/>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机床上电：</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回</a:t>
            </a:r>
            <a:r>
              <a:rPr lang="zh-CN" altLang="en-US" dirty="0" smtClean="0">
                <a:latin typeface="微软雅黑" panose="020B0503020204020204" pitchFamily="34" charset="-122"/>
                <a:ea typeface="微软雅黑" panose="020B0503020204020204" pitchFamily="34" charset="-122"/>
              </a:rPr>
              <a:t>零键</a:t>
            </a:r>
            <a:r>
              <a:rPr lang="zh-CN" altLang="en-US" dirty="0" smtClean="0">
                <a:latin typeface="微软雅黑" panose="020B0503020204020204" pitchFamily="34" charset="-122"/>
                <a:ea typeface="微软雅黑" panose="020B0503020204020204" pitchFamily="34" charset="-122"/>
              </a:rPr>
              <a:t>→循环启动键</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referRelativeResize="0"/>
          <p:nvPr/>
        </p:nvPicPr>
        <p:blipFill>
          <a:blip r:embed="rId1"/>
          <a:stretch>
            <a:fillRect/>
          </a:stretch>
        </p:blipFill>
        <p:spPr>
          <a:xfrm>
            <a:off x="611560" y="685820"/>
            <a:ext cx="5760000" cy="3974162"/>
          </a:xfrm>
          <a:prstGeom prst="rect">
            <a:avLst/>
          </a:prstGeom>
        </p:spPr>
      </p:pic>
      <p:cxnSp>
        <p:nvCxnSpPr>
          <p:cNvPr id="5" name="直接箭头连接符 4"/>
          <p:cNvCxnSpPr/>
          <p:nvPr/>
        </p:nvCxnSpPr>
        <p:spPr>
          <a:xfrm flipH="1">
            <a:off x="2937849" y="3795886"/>
            <a:ext cx="288032" cy="21602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7578258" y="130159"/>
            <a:ext cx="1546642"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MDA</a:t>
            </a:r>
            <a:r>
              <a:rPr lang="zh-CN" altLang="en-US" sz="2400" dirty="0" smtClean="0">
                <a:latin typeface="微软雅黑" panose="020B0503020204020204" pitchFamily="34" charset="-122"/>
                <a:ea typeface="微软雅黑" panose="020B0503020204020204" pitchFamily="34" charset="-122"/>
              </a:rPr>
              <a:t>功能</a:t>
            </a:r>
            <a:endParaRPr lang="zh-CN" altLang="en-US" sz="2400" dirty="0">
              <a:latin typeface="微软雅黑" panose="020B0503020204020204" pitchFamily="34" charset="-122"/>
              <a:ea typeface="微软雅黑" panose="020B0503020204020204" pitchFamily="34" charset="-122"/>
            </a:endParaRPr>
          </a:p>
        </p:txBody>
      </p:sp>
      <p:sp>
        <p:nvSpPr>
          <p:cNvPr id="4" name="TextBox 3"/>
          <p:cNvSpPr txBox="1"/>
          <p:nvPr/>
        </p:nvSpPr>
        <p:spPr>
          <a:xfrm>
            <a:off x="6588224" y="1923678"/>
            <a:ext cx="2262158" cy="923330"/>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MDA</a:t>
            </a:r>
            <a:r>
              <a:rPr lang="zh-CN" altLang="en-US" dirty="0" smtClean="0">
                <a:latin typeface="微软雅黑" panose="020B0503020204020204" pitchFamily="34" charset="-122"/>
                <a:ea typeface="微软雅黑" panose="020B0503020204020204" pitchFamily="34" charset="-122"/>
              </a:rPr>
              <a:t>可以进行</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主轴启动、换刀、</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切削等功能的操作。</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referRelativeResize="0"/>
          <p:nvPr/>
        </p:nvPicPr>
        <p:blipFill>
          <a:blip r:embed="rId1"/>
          <a:stretch>
            <a:fillRect/>
          </a:stretch>
        </p:blipFill>
        <p:spPr>
          <a:xfrm>
            <a:off x="539552" y="699542"/>
            <a:ext cx="4824536" cy="3600400"/>
          </a:xfrm>
          <a:prstGeom prst="rect">
            <a:avLst/>
          </a:prstGeom>
        </p:spPr>
      </p:pic>
      <p:sp>
        <p:nvSpPr>
          <p:cNvPr id="7" name="TextBox 6"/>
          <p:cNvSpPr txBox="1"/>
          <p:nvPr/>
        </p:nvSpPr>
        <p:spPr>
          <a:xfrm>
            <a:off x="7728228" y="142857"/>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对刀操作</a:t>
            </a:r>
            <a:endParaRPr lang="zh-CN" altLang="en-US" sz="2400" dirty="0">
              <a:latin typeface="微软雅黑" panose="020B0503020204020204" pitchFamily="34" charset="-122"/>
              <a:ea typeface="微软雅黑" panose="020B0503020204020204" pitchFamily="34" charset="-122"/>
            </a:endParaRPr>
          </a:p>
        </p:txBody>
      </p:sp>
      <p:sp>
        <p:nvSpPr>
          <p:cNvPr id="4" name="TextBox 3"/>
          <p:cNvSpPr txBox="1"/>
          <p:nvPr/>
        </p:nvSpPr>
        <p:spPr>
          <a:xfrm>
            <a:off x="5508104" y="915566"/>
            <a:ext cx="2520280"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测量加工完成的尺寸，输入测量得到的数值，点击“计算保存</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”或“计算保存</a:t>
            </a:r>
            <a:r>
              <a:rPr lang="en-US" altLang="zh-CN" dirty="0" smtClean="0">
                <a:latin typeface="微软雅黑" panose="020B0503020204020204" pitchFamily="34" charset="-122"/>
                <a:ea typeface="微软雅黑" panose="020B0503020204020204" pitchFamily="34" charset="-122"/>
              </a:rPr>
              <a:t>Z</a:t>
            </a:r>
            <a:r>
              <a:rPr lang="zh-CN" altLang="en-US" dirty="0" smtClean="0">
                <a:latin typeface="微软雅黑" panose="020B0503020204020204" pitchFamily="34" charset="-122"/>
                <a:ea typeface="微软雅黑" panose="020B0503020204020204" pitchFamily="34" charset="-122"/>
              </a:rPr>
              <a:t>”完成刀具测量的操作。</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5508104" y="3147814"/>
            <a:ext cx="280831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输入刀具半径和刀沿号</a:t>
            </a:r>
            <a:endParaRPr lang="zh-CN" altLang="en-US" dirty="0">
              <a:latin typeface="微软雅黑" panose="020B0503020204020204" pitchFamily="34" charset="-122"/>
              <a:ea typeface="微软雅黑" panose="020B0503020204020204" pitchFamily="34" charset="-122"/>
            </a:endParaRPr>
          </a:p>
        </p:txBody>
      </p:sp>
      <p:pic>
        <p:nvPicPr>
          <p:cNvPr id="3074" name="Picture 2" descr="F:\6c3a875f.bmp.bmp"/>
          <p:cNvPicPr>
            <a:picLocks noChangeAspect="1" noChangeArrowheads="1"/>
          </p:cNvPicPr>
          <p:nvPr/>
        </p:nvPicPr>
        <p:blipFill rotWithShape="1">
          <a:blip r:embed="rId2">
            <a:extLst>
              <a:ext uri="{28A0092B-C50C-407E-A947-70E740481C1C}">
                <a14:useLocalDpi xmlns:a14="http://schemas.microsoft.com/office/drawing/2010/main" val="0"/>
              </a:ext>
            </a:extLst>
          </a:blip>
          <a:srcRect l="14936" t="21255" r="14369"/>
          <a:stretch>
            <a:fillRect/>
          </a:stretch>
        </p:blipFill>
        <p:spPr bwMode="auto">
          <a:xfrm>
            <a:off x="5508104" y="3579862"/>
            <a:ext cx="3338383" cy="9810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56436" y="699542"/>
            <a:ext cx="5760000" cy="3960440"/>
            <a:chOff x="256436" y="1319431"/>
            <a:chExt cx="5760000" cy="3114106"/>
          </a:xfrm>
        </p:grpSpPr>
        <p:pic>
          <p:nvPicPr>
            <p:cNvPr id="3" name="图片 2"/>
            <p:cNvPicPr preferRelativeResize="0"/>
            <p:nvPr/>
          </p:nvPicPr>
          <p:blipFill>
            <a:blip r:embed="rId1"/>
            <a:stretch>
              <a:fillRect/>
            </a:stretch>
          </p:blipFill>
          <p:spPr>
            <a:xfrm>
              <a:off x="256436" y="1319431"/>
              <a:ext cx="5760000" cy="3060000"/>
            </a:xfrm>
            <a:prstGeom prst="rect">
              <a:avLst/>
            </a:prstGeom>
          </p:spPr>
        </p:pic>
        <p:sp>
          <p:nvSpPr>
            <p:cNvPr id="4" name="矩形 3"/>
            <p:cNvSpPr/>
            <p:nvPr/>
          </p:nvSpPr>
          <p:spPr>
            <a:xfrm>
              <a:off x="4843704" y="4167209"/>
              <a:ext cx="482352" cy="266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76212" y="3507854"/>
              <a:ext cx="482352" cy="266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6228184" y="1118856"/>
            <a:ext cx="2664297" cy="1754326"/>
          </a:xfrm>
          <a:prstGeom prst="rect">
            <a:avLst/>
          </a:prstGeom>
        </p:spPr>
        <p:txBody>
          <a:bodyPr wrap="square">
            <a:spAutoFit/>
          </a:bodyPr>
          <a:lstStyle/>
          <a:p>
            <a:pPr marL="285750" indent="-285750">
              <a:lnSpc>
                <a:spcPct val="120000"/>
              </a:lnSpc>
              <a:buFont typeface="Wingdings" panose="05000000000000000000" pitchFamily="2" charset="2"/>
              <a:buChar char="Ø"/>
            </a:pPr>
            <a:r>
              <a:rPr lang="zh-CN" altLang="en-US" dirty="0" smtClean="0">
                <a:solidFill>
                  <a:srgbClr val="000000"/>
                </a:solidFill>
                <a:latin typeface="微软雅黑" panose="020B0503020204020204" pitchFamily="34" charset="-122"/>
                <a:ea typeface="微软雅黑" panose="020B0503020204020204" pitchFamily="34" charset="-122"/>
              </a:rPr>
              <a:t>点击“程序”</a:t>
            </a:r>
            <a:endParaRPr lang="zh-CN" altLang="en-US" dirty="0">
              <a:solidFill>
                <a:srgbClr val="000000"/>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Ø"/>
            </a:pPr>
            <a:r>
              <a:rPr lang="zh-CN" altLang="en-US" dirty="0" smtClean="0">
                <a:solidFill>
                  <a:srgbClr val="000000"/>
                </a:solidFill>
                <a:latin typeface="微软雅黑" panose="020B0503020204020204" pitchFamily="34" charset="-122"/>
                <a:ea typeface="微软雅黑" panose="020B0503020204020204" pitchFamily="34" charset="-122"/>
              </a:rPr>
              <a:t>点击</a:t>
            </a:r>
            <a:r>
              <a:rPr lang="zh-CN" altLang="en-US" dirty="0">
                <a:solidFill>
                  <a:srgbClr val="000000"/>
                </a:solidFill>
                <a:latin typeface="微软雅黑" panose="020B0503020204020204" pitchFamily="34" charset="-122"/>
                <a:ea typeface="微软雅黑" panose="020B0503020204020204" pitchFamily="34" charset="-122"/>
              </a:rPr>
              <a:t>“新建”</a:t>
            </a:r>
            <a:endParaRPr lang="zh-CN" altLang="en-US" dirty="0">
              <a:solidFill>
                <a:srgbClr val="000000"/>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Ø"/>
            </a:pPr>
            <a:r>
              <a:rPr lang="zh-CN" altLang="en-US" dirty="0" smtClean="0">
                <a:solidFill>
                  <a:srgbClr val="000000"/>
                </a:solidFill>
                <a:latin typeface="微软雅黑" panose="020B0503020204020204" pitchFamily="34" charset="-122"/>
                <a:ea typeface="微软雅黑" panose="020B0503020204020204" pitchFamily="34" charset="-122"/>
              </a:rPr>
              <a:t>输入程序</a:t>
            </a:r>
            <a:r>
              <a:rPr lang="zh-CN" altLang="en-US" dirty="0">
                <a:solidFill>
                  <a:srgbClr val="000000"/>
                </a:solidFill>
                <a:latin typeface="微软雅黑" panose="020B0503020204020204" pitchFamily="34" charset="-122"/>
                <a:ea typeface="微软雅黑" panose="020B0503020204020204" pitchFamily="34" charset="-122"/>
              </a:rPr>
              <a:t>名称并</a:t>
            </a:r>
            <a:r>
              <a:rPr lang="zh-CN" altLang="en-US" dirty="0" smtClean="0">
                <a:solidFill>
                  <a:srgbClr val="000000"/>
                </a:solidFill>
                <a:latin typeface="微软雅黑" panose="020B0503020204020204" pitchFamily="34" charset="-122"/>
                <a:ea typeface="微软雅黑" panose="020B0503020204020204" pitchFamily="34" charset="-122"/>
              </a:rPr>
              <a:t>回车</a:t>
            </a:r>
            <a:endParaRPr lang="en-US" altLang="zh-CN" dirty="0" smtClean="0">
              <a:solidFill>
                <a:srgbClr val="000000"/>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Ø"/>
            </a:pPr>
            <a:r>
              <a:rPr lang="zh-CN" altLang="en-US" dirty="0" smtClean="0">
                <a:solidFill>
                  <a:srgbClr val="000000"/>
                </a:solidFill>
                <a:latin typeface="微软雅黑" panose="020B0503020204020204" pitchFamily="34" charset="-122"/>
                <a:ea typeface="微软雅黑" panose="020B0503020204020204" pitchFamily="34" charset="-122"/>
              </a:rPr>
              <a:t>编辑加工程序</a:t>
            </a:r>
            <a:endParaRPr lang="zh-CN" altLang="en-US" dirty="0">
              <a:solidFill>
                <a:srgbClr val="000000"/>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Ø"/>
            </a:pPr>
            <a:r>
              <a:rPr lang="zh-CN" altLang="en-US" dirty="0" smtClean="0">
                <a:solidFill>
                  <a:srgbClr val="000000"/>
                </a:solidFill>
                <a:latin typeface="微软雅黑" panose="020B0503020204020204" pitchFamily="34" charset="-122"/>
                <a:ea typeface="微软雅黑" panose="020B0503020204020204" pitchFamily="34" charset="-122"/>
              </a:rPr>
              <a:t>点击</a:t>
            </a:r>
            <a:r>
              <a:rPr lang="zh-CN" altLang="en-US" dirty="0">
                <a:solidFill>
                  <a:srgbClr val="000000"/>
                </a:solidFill>
                <a:latin typeface="微软雅黑" panose="020B0503020204020204" pitchFamily="34" charset="-122"/>
                <a:ea typeface="微软雅黑" panose="020B0503020204020204" pitchFamily="34" charset="-122"/>
              </a:rPr>
              <a:t>“保存”</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7728228" y="142857"/>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新建程序</a:t>
            </a:r>
            <a:endParaRPr lang="zh-CN" altLang="en-US" sz="2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122171" y="3998318"/>
            <a:ext cx="2975495" cy="338554"/>
          </a:xfrm>
          <a:prstGeom prst="rect">
            <a:avLst/>
          </a:prstGeom>
          <a:noFill/>
        </p:spPr>
        <p:txBody>
          <a:bodyPr wrap="none" rtlCol="0">
            <a:spAutoFit/>
          </a:bodyPr>
          <a:lstStyle/>
          <a:p>
            <a:r>
              <a:rPr lang="zh-CN" altLang="en-US" sz="1600" dirty="0" smtClean="0">
                <a:solidFill>
                  <a:srgbClr val="FF0000"/>
                </a:solidFill>
                <a:latin typeface="微软雅黑" panose="020B0503020204020204" pitchFamily="34" charset="-122"/>
                <a:ea typeface="微软雅黑" panose="020B0503020204020204" pitchFamily="34" charset="-122"/>
              </a:rPr>
              <a:t>注意：子程序文件后缀名为</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err="1" smtClean="0">
                <a:solidFill>
                  <a:srgbClr val="FF0000"/>
                </a:solidFill>
                <a:latin typeface="微软雅黑" panose="020B0503020204020204" pitchFamily="34" charset="-122"/>
                <a:ea typeface="微软雅黑" panose="020B0503020204020204" pitchFamily="34" charset="-122"/>
              </a:rPr>
              <a:t>iso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snapshot1063.jpg"/>
          <p:cNvPicPr>
            <a:picLocks noChangeAspect="1"/>
          </p:cNvPicPr>
          <p:nvPr/>
        </p:nvPicPr>
        <p:blipFill>
          <a:blip r:embed="rId1" cstate="print"/>
          <a:stretch>
            <a:fillRect/>
          </a:stretch>
        </p:blipFill>
        <p:spPr>
          <a:xfrm>
            <a:off x="4735566" y="915566"/>
            <a:ext cx="4156914" cy="3117686"/>
          </a:xfrm>
          <a:prstGeom prst="rect">
            <a:avLst/>
          </a:prstGeom>
        </p:spPr>
      </p:pic>
      <p:pic>
        <p:nvPicPr>
          <p:cNvPr id="3" name="图片 2" descr="snapshot1060.jpg"/>
          <p:cNvPicPr>
            <a:picLocks noChangeAspect="1"/>
          </p:cNvPicPr>
          <p:nvPr/>
        </p:nvPicPr>
        <p:blipFill>
          <a:blip r:embed="rId2" cstate="print"/>
          <a:stretch>
            <a:fillRect/>
          </a:stretch>
        </p:blipFill>
        <p:spPr>
          <a:xfrm>
            <a:off x="395536" y="915566"/>
            <a:ext cx="4156914" cy="3117686"/>
          </a:xfrm>
          <a:prstGeom prst="rect">
            <a:avLst/>
          </a:prstGeom>
        </p:spPr>
      </p:pic>
      <p:sp>
        <p:nvSpPr>
          <p:cNvPr id="4" name="TextBox 3"/>
          <p:cNvSpPr txBox="1"/>
          <p:nvPr/>
        </p:nvSpPr>
        <p:spPr>
          <a:xfrm>
            <a:off x="7728228" y="142857"/>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其他功能</a:t>
            </a:r>
            <a:endParaRPr lang="zh-CN" altLang="en-US" sz="2400" dirty="0">
              <a:latin typeface="微软雅黑" panose="020B0503020204020204" pitchFamily="34" charset="-122"/>
              <a:ea typeface="微软雅黑" panose="020B0503020204020204" pitchFamily="34" charset="-122"/>
            </a:endParaRPr>
          </a:p>
        </p:txBody>
      </p:sp>
      <p:sp>
        <p:nvSpPr>
          <p:cNvPr id="5" name="TextBox 4"/>
          <p:cNvSpPr txBox="1"/>
          <p:nvPr/>
        </p:nvSpPr>
        <p:spPr>
          <a:xfrm>
            <a:off x="1547664" y="4155926"/>
            <a:ext cx="1569660" cy="369332"/>
          </a:xfrm>
          <a:prstGeom prst="rect">
            <a:avLst/>
          </a:prstGeom>
          <a:noFill/>
        </p:spPr>
        <p:txBody>
          <a:bodyPr wrap="none" rtlCol="0">
            <a:spAutoFit/>
          </a:bodyPr>
          <a:lstStyle/>
          <a:p>
            <a:r>
              <a:rPr lang="zh-CN" altLang="en-US" dirty="0" smtClean="0">
                <a:ea typeface="华康俪金黑W8(P)"/>
              </a:rPr>
              <a:t>工艺参数支持</a:t>
            </a:r>
            <a:endParaRPr lang="zh-CN" altLang="en-US" dirty="0">
              <a:ea typeface="华康俪金黑W8(P)"/>
            </a:endParaRPr>
          </a:p>
        </p:txBody>
      </p:sp>
      <p:sp>
        <p:nvSpPr>
          <p:cNvPr id="6" name="TextBox 5"/>
          <p:cNvSpPr txBox="1"/>
          <p:nvPr/>
        </p:nvSpPr>
        <p:spPr>
          <a:xfrm>
            <a:off x="6516216" y="4155926"/>
            <a:ext cx="1107996" cy="369332"/>
          </a:xfrm>
          <a:prstGeom prst="rect">
            <a:avLst/>
          </a:prstGeom>
          <a:noFill/>
        </p:spPr>
        <p:txBody>
          <a:bodyPr wrap="none" rtlCol="0">
            <a:spAutoFit/>
          </a:bodyPr>
          <a:lstStyle/>
          <a:p>
            <a:r>
              <a:rPr lang="zh-CN" altLang="en-US" dirty="0" smtClean="0">
                <a:ea typeface="华康俪金黑W8(P)"/>
              </a:rPr>
              <a:t>循环切削</a:t>
            </a:r>
            <a:endParaRPr lang="zh-CN" altLang="en-US" dirty="0">
              <a:ea typeface="华康俪金黑W8(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95536" y="6223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mtClean="0">
                <a:solidFill>
                  <a:srgbClr val="FF0000"/>
                </a:solidFill>
              </a:rPr>
              <a:t>数控车床的坐标系统</a:t>
            </a:r>
            <a:endParaRPr lang="zh-CN" altLang="en-US" dirty="0" smtClean="0">
              <a:solidFill>
                <a:srgbClr val="FF0000"/>
              </a:solidFill>
            </a:endParaRPr>
          </a:p>
        </p:txBody>
      </p:sp>
      <p:sp>
        <p:nvSpPr>
          <p:cNvPr id="4" name="Rectangle 3"/>
          <p:cNvSpPr txBox="1">
            <a:spLocks noChangeArrowheads="1"/>
          </p:cNvSpPr>
          <p:nvPr/>
        </p:nvSpPr>
        <p:spPr>
          <a:xfrm>
            <a:off x="323528" y="1347614"/>
            <a:ext cx="5162228" cy="187895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FontTx/>
              <a:buNone/>
            </a:pPr>
            <a:r>
              <a:rPr lang="en-US" altLang="zh-CN" sz="2000" dirty="0" smtClean="0">
                <a:solidFill>
                  <a:srgbClr val="FF0000"/>
                </a:solidFill>
                <a:latin typeface="宋体" panose="02010600030101010101" pitchFamily="2" charset="-122"/>
              </a:rPr>
              <a:t>1.</a:t>
            </a:r>
            <a:r>
              <a:rPr lang="zh-CN" altLang="en-US" sz="2000" dirty="0" smtClean="0">
                <a:solidFill>
                  <a:srgbClr val="FF0000"/>
                </a:solidFill>
                <a:latin typeface="宋体" panose="02010600030101010101" pitchFamily="2" charset="-122"/>
              </a:rPr>
              <a:t>机床坐标系</a:t>
            </a:r>
            <a:endParaRPr lang="zh-CN" altLang="en-US" sz="2000" dirty="0" smtClean="0">
              <a:solidFill>
                <a:srgbClr val="FF0000"/>
              </a:solidFill>
              <a:latin typeface="宋体" panose="02010600030101010101" pitchFamily="2" charset="-122"/>
            </a:endParaRPr>
          </a:p>
          <a:p>
            <a:pPr>
              <a:lnSpc>
                <a:spcPct val="110000"/>
              </a:lnSpc>
              <a:buFontTx/>
              <a:buNone/>
            </a:pPr>
            <a:r>
              <a:rPr lang="zh-CN" altLang="en-US" sz="2000" dirty="0" smtClean="0">
                <a:solidFill>
                  <a:srgbClr val="CC3300"/>
                </a:solidFill>
                <a:latin typeface="宋体" panose="02010600030101010101" pitchFamily="2" charset="-122"/>
              </a:rPr>
              <a:t>  </a:t>
            </a:r>
            <a:r>
              <a:rPr lang="zh-CN" altLang="en-US" sz="1800" dirty="0" smtClean="0">
                <a:latin typeface="宋体" panose="02010600030101010101" pitchFamily="2" charset="-122"/>
              </a:rPr>
              <a:t>数控车床的坐标系采用笛卡尔坐标系，数控车床一般只有两个轴构成，其中与主轴平行的轴为</a:t>
            </a:r>
            <a:r>
              <a:rPr lang="en-US" altLang="zh-CN" sz="1800" dirty="0" smtClean="0">
                <a:latin typeface="宋体" panose="02010600030101010101" pitchFamily="2" charset="-122"/>
              </a:rPr>
              <a:t>Z</a:t>
            </a:r>
            <a:r>
              <a:rPr lang="zh-CN" altLang="en-US" sz="1800" dirty="0" smtClean="0">
                <a:latin typeface="宋体" panose="02010600030101010101" pitchFamily="2" charset="-122"/>
              </a:rPr>
              <a:t>轴、垂直于主轴的为</a:t>
            </a:r>
            <a:r>
              <a:rPr lang="en-US" altLang="zh-CN" sz="1800" dirty="0" smtClean="0">
                <a:latin typeface="宋体" panose="02010600030101010101" pitchFamily="2" charset="-122"/>
              </a:rPr>
              <a:t>X</a:t>
            </a:r>
            <a:r>
              <a:rPr lang="zh-CN" altLang="en-US" sz="1800" dirty="0" smtClean="0">
                <a:latin typeface="宋体" panose="02010600030101010101" pitchFamily="2" charset="-122"/>
              </a:rPr>
              <a:t>轴。刀具远离工件的方向为正方向，坐标原点由机床厂设定。</a:t>
            </a:r>
            <a:endParaRPr lang="zh-CN" altLang="en-US" sz="1800" dirty="0" smtClean="0">
              <a:latin typeface="宋体" panose="02010600030101010101" pitchFamily="2" charset="-122"/>
            </a:endParaRPr>
          </a:p>
          <a:p>
            <a:pPr>
              <a:lnSpc>
                <a:spcPct val="130000"/>
              </a:lnSpc>
              <a:buFontTx/>
              <a:buNone/>
            </a:pPr>
            <a:endParaRPr lang="zh-CN" altLang="en-US" sz="900" dirty="0" smtClean="0">
              <a:solidFill>
                <a:srgbClr val="FF0000"/>
              </a:solidFill>
              <a:latin typeface="宋体" panose="02010600030101010101" pitchFamily="2" charset="-122"/>
            </a:endParaRPr>
          </a:p>
          <a:p>
            <a:pPr>
              <a:lnSpc>
                <a:spcPct val="130000"/>
              </a:lnSpc>
            </a:pPr>
            <a:endParaRPr lang="en-US" altLang="zh-CN" sz="1000" dirty="0" smtClean="0"/>
          </a:p>
        </p:txBody>
      </p:sp>
      <p:pic>
        <p:nvPicPr>
          <p:cNvPr id="5" name="Picture 37" descr="0104"/>
          <p:cNvPicPr>
            <a:picLocks noChangeAspect="1" noChangeArrowheads="1"/>
          </p:cNvPicPr>
          <p:nvPr/>
        </p:nvPicPr>
        <p:blipFill>
          <a:blip r:embed="rId1" cstate="print">
            <a:lum bright="-10000"/>
            <a:extLst>
              <a:ext uri="{28A0092B-C50C-407E-A947-70E740481C1C}">
                <a14:useLocalDpi xmlns:a14="http://schemas.microsoft.com/office/drawing/2010/main" val="0"/>
              </a:ext>
            </a:extLst>
          </a:blip>
          <a:srcRect/>
          <a:stretch>
            <a:fillRect/>
          </a:stretch>
        </p:blipFill>
        <p:spPr bwMode="auto">
          <a:xfrm>
            <a:off x="1763688" y="3003798"/>
            <a:ext cx="2016224" cy="185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 name="Group 4"/>
          <p:cNvGrpSpPr/>
          <p:nvPr/>
        </p:nvGrpSpPr>
        <p:grpSpPr bwMode="auto">
          <a:xfrm>
            <a:off x="5433056" y="1059582"/>
            <a:ext cx="3891472" cy="3578901"/>
            <a:chOff x="672" y="336"/>
            <a:chExt cx="2757" cy="2208"/>
          </a:xfrm>
        </p:grpSpPr>
        <p:sp>
          <p:nvSpPr>
            <p:cNvPr id="40" name="Rectangle 5"/>
            <p:cNvSpPr>
              <a:spLocks noChangeArrowheads="1"/>
            </p:cNvSpPr>
            <p:nvPr/>
          </p:nvSpPr>
          <p:spPr bwMode="auto">
            <a:xfrm>
              <a:off x="816" y="1008"/>
              <a:ext cx="384" cy="1152"/>
            </a:xfrm>
            <a:prstGeom prst="rect">
              <a:avLst/>
            </a:prstGeom>
            <a:solidFill>
              <a:schemeClr val="tx1"/>
            </a:solidFill>
            <a:ln w="28575">
              <a:solidFill>
                <a:schemeClr val="bg2"/>
              </a:solidFill>
              <a:miter lim="800000"/>
            </a:ln>
          </p:spPr>
          <p:txBody>
            <a:bodyPr wrap="none" anchor="ctr">
              <a:spAutoFit/>
            </a:bodyPr>
            <a:lstStyle/>
            <a:p>
              <a:endParaRPr lang="zh-CN" altLang="en-US"/>
            </a:p>
          </p:txBody>
        </p:sp>
        <p:sp>
          <p:nvSpPr>
            <p:cNvPr id="41" name="Line 6"/>
            <p:cNvSpPr>
              <a:spLocks noChangeShapeType="1"/>
            </p:cNvSpPr>
            <p:nvPr/>
          </p:nvSpPr>
          <p:spPr bwMode="auto">
            <a:xfrm>
              <a:off x="1200" y="1344"/>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Line 7"/>
            <p:cNvSpPr>
              <a:spLocks noChangeShapeType="1"/>
            </p:cNvSpPr>
            <p:nvPr/>
          </p:nvSpPr>
          <p:spPr bwMode="auto">
            <a:xfrm flipV="1">
              <a:off x="1344" y="1248"/>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8"/>
            <p:cNvSpPr>
              <a:spLocks noChangeShapeType="1"/>
            </p:cNvSpPr>
            <p:nvPr/>
          </p:nvSpPr>
          <p:spPr bwMode="auto">
            <a:xfrm>
              <a:off x="1344" y="1248"/>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9"/>
            <p:cNvSpPr>
              <a:spLocks noChangeShapeType="1"/>
            </p:cNvSpPr>
            <p:nvPr/>
          </p:nvSpPr>
          <p:spPr bwMode="auto">
            <a:xfrm flipV="1">
              <a:off x="1488" y="1152"/>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10"/>
            <p:cNvSpPr>
              <a:spLocks noChangeShapeType="1"/>
            </p:cNvSpPr>
            <p:nvPr/>
          </p:nvSpPr>
          <p:spPr bwMode="auto">
            <a:xfrm>
              <a:off x="1200" y="1056"/>
              <a:ext cx="432"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11"/>
            <p:cNvSpPr>
              <a:spLocks noChangeShapeType="1"/>
            </p:cNvSpPr>
            <p:nvPr/>
          </p:nvSpPr>
          <p:spPr bwMode="auto">
            <a:xfrm>
              <a:off x="1488" y="1152"/>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 name="Line 12"/>
            <p:cNvSpPr>
              <a:spLocks noChangeShapeType="1"/>
            </p:cNvSpPr>
            <p:nvPr/>
          </p:nvSpPr>
          <p:spPr bwMode="auto">
            <a:xfrm flipV="1">
              <a:off x="1632" y="1056"/>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 name="Line 13"/>
            <p:cNvSpPr>
              <a:spLocks noChangeShapeType="1"/>
            </p:cNvSpPr>
            <p:nvPr/>
          </p:nvSpPr>
          <p:spPr bwMode="auto">
            <a:xfrm>
              <a:off x="1200" y="1776"/>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 name="Line 14"/>
            <p:cNvSpPr>
              <a:spLocks noChangeShapeType="1"/>
            </p:cNvSpPr>
            <p:nvPr/>
          </p:nvSpPr>
          <p:spPr bwMode="auto">
            <a:xfrm>
              <a:off x="672" y="1536"/>
              <a:ext cx="2256"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 name="Line 15"/>
            <p:cNvSpPr>
              <a:spLocks noChangeShapeType="1"/>
            </p:cNvSpPr>
            <p:nvPr/>
          </p:nvSpPr>
          <p:spPr bwMode="auto">
            <a:xfrm flipV="1">
              <a:off x="1344" y="1776"/>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 name="Line 16"/>
            <p:cNvSpPr>
              <a:spLocks noChangeShapeType="1"/>
            </p:cNvSpPr>
            <p:nvPr/>
          </p:nvSpPr>
          <p:spPr bwMode="auto">
            <a:xfrm>
              <a:off x="1344" y="1872"/>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 name="Line 17"/>
            <p:cNvSpPr>
              <a:spLocks noChangeShapeType="1"/>
            </p:cNvSpPr>
            <p:nvPr/>
          </p:nvSpPr>
          <p:spPr bwMode="auto">
            <a:xfrm>
              <a:off x="1488" y="1968"/>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 name="Line 18"/>
            <p:cNvSpPr>
              <a:spLocks noChangeShapeType="1"/>
            </p:cNvSpPr>
            <p:nvPr/>
          </p:nvSpPr>
          <p:spPr bwMode="auto">
            <a:xfrm flipV="1">
              <a:off x="1488" y="1872"/>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 name="Line 19"/>
            <p:cNvSpPr>
              <a:spLocks noChangeShapeType="1"/>
            </p:cNvSpPr>
            <p:nvPr/>
          </p:nvSpPr>
          <p:spPr bwMode="auto">
            <a:xfrm flipV="1">
              <a:off x="1632" y="1968"/>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 name="Line 20"/>
            <p:cNvSpPr>
              <a:spLocks noChangeShapeType="1"/>
            </p:cNvSpPr>
            <p:nvPr/>
          </p:nvSpPr>
          <p:spPr bwMode="auto">
            <a:xfrm flipH="1">
              <a:off x="1200" y="2064"/>
              <a:ext cx="432"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 name="Line 21"/>
            <p:cNvSpPr>
              <a:spLocks noChangeShapeType="1"/>
            </p:cNvSpPr>
            <p:nvPr/>
          </p:nvSpPr>
          <p:spPr bwMode="auto">
            <a:xfrm flipV="1">
              <a:off x="1200" y="528"/>
              <a:ext cx="0" cy="1632"/>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 name="Oval 22"/>
            <p:cNvSpPr>
              <a:spLocks noChangeArrowheads="1"/>
            </p:cNvSpPr>
            <p:nvPr/>
          </p:nvSpPr>
          <p:spPr bwMode="auto">
            <a:xfrm>
              <a:off x="2304" y="768"/>
              <a:ext cx="192" cy="192"/>
            </a:xfrm>
            <a:prstGeom prst="ellipse">
              <a:avLst/>
            </a:prstGeom>
            <a:solidFill>
              <a:schemeClr val="tx1"/>
            </a:solidFill>
            <a:ln w="28575">
              <a:solidFill>
                <a:srgbClr val="0000FF"/>
              </a:solidFill>
              <a:round/>
            </a:ln>
          </p:spPr>
          <p:txBody>
            <a:bodyPr wrap="none" anchor="ctr">
              <a:spAutoFit/>
            </a:bodyPr>
            <a:lstStyle/>
            <a:p>
              <a:endParaRPr lang="zh-CN" altLang="en-US"/>
            </a:p>
          </p:txBody>
        </p:sp>
        <p:sp>
          <p:nvSpPr>
            <p:cNvPr id="58" name="Line 23"/>
            <p:cNvSpPr>
              <a:spLocks noChangeShapeType="1"/>
            </p:cNvSpPr>
            <p:nvPr/>
          </p:nvSpPr>
          <p:spPr bwMode="auto">
            <a:xfrm>
              <a:off x="2400" y="624"/>
              <a:ext cx="0" cy="432"/>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 name="Line 24"/>
            <p:cNvSpPr>
              <a:spLocks noChangeShapeType="1"/>
            </p:cNvSpPr>
            <p:nvPr/>
          </p:nvSpPr>
          <p:spPr bwMode="auto">
            <a:xfrm>
              <a:off x="2160" y="864"/>
              <a:ext cx="576"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0" name="Line 25"/>
            <p:cNvSpPr>
              <a:spLocks noChangeShapeType="1"/>
            </p:cNvSpPr>
            <p:nvPr/>
          </p:nvSpPr>
          <p:spPr bwMode="auto">
            <a:xfrm>
              <a:off x="1200" y="720"/>
              <a:ext cx="12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 name="Line 26"/>
            <p:cNvSpPr>
              <a:spLocks noChangeShapeType="1"/>
            </p:cNvSpPr>
            <p:nvPr/>
          </p:nvSpPr>
          <p:spPr bwMode="auto">
            <a:xfrm flipV="1">
              <a:off x="2640" y="864"/>
              <a:ext cx="0" cy="912"/>
            </a:xfrm>
            <a:prstGeom prst="line">
              <a:avLst/>
            </a:prstGeom>
            <a:noFill/>
            <a:ln w="19050">
              <a:solidFill>
                <a:schemeClr val="bg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 name="Text Box 27"/>
            <p:cNvSpPr txBox="1">
              <a:spLocks noChangeArrowheads="1"/>
            </p:cNvSpPr>
            <p:nvPr/>
          </p:nvSpPr>
          <p:spPr bwMode="auto">
            <a:xfrm>
              <a:off x="817" y="1152"/>
              <a:ext cx="5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zh-CN" altLang="en-US" sz="1800" dirty="0">
                  <a:solidFill>
                    <a:schemeClr val="bg1"/>
                  </a:solidFill>
                  <a:latin typeface="Times New Roman" panose="02020603050405020304" pitchFamily="18" charset="0"/>
                </a:rPr>
                <a:t>机床原点</a:t>
              </a:r>
              <a:endParaRPr kumimoji="1" lang="zh-CN" altLang="en-US" sz="1800" dirty="0">
                <a:solidFill>
                  <a:schemeClr val="bg1"/>
                </a:solidFill>
                <a:latin typeface="Times New Roman" panose="02020603050405020304" pitchFamily="18" charset="0"/>
              </a:endParaRPr>
            </a:p>
          </p:txBody>
        </p:sp>
        <p:sp>
          <p:nvSpPr>
            <p:cNvPr id="63" name="Text Box 28"/>
            <p:cNvSpPr txBox="1">
              <a:spLocks noChangeArrowheads="1"/>
            </p:cNvSpPr>
            <p:nvPr/>
          </p:nvSpPr>
          <p:spPr bwMode="auto">
            <a:xfrm>
              <a:off x="912" y="153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chemeClr val="bg1"/>
                  </a:solidFill>
                  <a:latin typeface="Times New Roman" panose="02020603050405020304" pitchFamily="18" charset="0"/>
                </a:rPr>
                <a:t>O</a:t>
              </a:r>
              <a:endParaRPr kumimoji="1" lang="en-US" altLang="zh-CN" sz="2400">
                <a:solidFill>
                  <a:schemeClr val="bg1"/>
                </a:solidFill>
                <a:latin typeface="Times New Roman" panose="02020603050405020304" pitchFamily="18" charset="0"/>
              </a:endParaRPr>
            </a:p>
          </p:txBody>
        </p:sp>
        <p:sp>
          <p:nvSpPr>
            <p:cNvPr id="64" name="Text Box 29"/>
            <p:cNvSpPr txBox="1">
              <a:spLocks noChangeArrowheads="1"/>
            </p:cNvSpPr>
            <p:nvPr/>
          </p:nvSpPr>
          <p:spPr bwMode="auto">
            <a:xfrm>
              <a:off x="2688" y="15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rgbClr val="FF0000"/>
                  </a:solidFill>
                  <a:latin typeface="Times New Roman" panose="02020603050405020304" pitchFamily="18" charset="0"/>
                </a:rPr>
                <a:t>+Z</a:t>
              </a:r>
              <a:endParaRPr kumimoji="1" lang="en-US" altLang="zh-CN" sz="2400">
                <a:solidFill>
                  <a:srgbClr val="FF0000"/>
                </a:solidFill>
                <a:latin typeface="Times New Roman" panose="02020603050405020304" pitchFamily="18" charset="0"/>
              </a:endParaRPr>
            </a:p>
          </p:txBody>
        </p:sp>
        <p:sp>
          <p:nvSpPr>
            <p:cNvPr id="65" name="Text Box 30"/>
            <p:cNvSpPr txBox="1">
              <a:spLocks noChangeArrowheads="1"/>
            </p:cNvSpPr>
            <p:nvPr/>
          </p:nvSpPr>
          <p:spPr bwMode="auto">
            <a:xfrm>
              <a:off x="817" y="52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rgbClr val="FF0000"/>
                  </a:solidFill>
                  <a:latin typeface="Times New Roman" panose="02020603050405020304" pitchFamily="18" charset="0"/>
                </a:rPr>
                <a:t>+X</a:t>
              </a:r>
              <a:endParaRPr kumimoji="1" lang="en-US" altLang="zh-CN" sz="2400">
                <a:solidFill>
                  <a:srgbClr val="FF0000"/>
                </a:solidFill>
                <a:latin typeface="Times New Roman" panose="02020603050405020304" pitchFamily="18" charset="0"/>
              </a:endParaRPr>
            </a:p>
          </p:txBody>
        </p:sp>
        <p:sp>
          <p:nvSpPr>
            <p:cNvPr id="66" name="Text Box 31"/>
            <p:cNvSpPr txBox="1">
              <a:spLocks noChangeArrowheads="1"/>
            </p:cNvSpPr>
            <p:nvPr/>
          </p:nvSpPr>
          <p:spPr bwMode="auto">
            <a:xfrm>
              <a:off x="1632" y="43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dirty="0">
                  <a:solidFill>
                    <a:srgbClr val="0000FF"/>
                  </a:solidFill>
                  <a:latin typeface="Times New Roman" panose="02020603050405020304" pitchFamily="18" charset="0"/>
                </a:rPr>
                <a:t>L</a:t>
              </a:r>
              <a:endParaRPr kumimoji="1" lang="en-US" altLang="zh-CN" sz="2400" dirty="0">
                <a:solidFill>
                  <a:srgbClr val="0000FF"/>
                </a:solidFill>
                <a:latin typeface="Times New Roman" panose="02020603050405020304" pitchFamily="18" charset="0"/>
              </a:endParaRPr>
            </a:p>
          </p:txBody>
        </p:sp>
        <p:sp>
          <p:nvSpPr>
            <p:cNvPr id="67" name="Text Box 32"/>
            <p:cNvSpPr txBox="1">
              <a:spLocks noChangeArrowheads="1"/>
            </p:cNvSpPr>
            <p:nvPr/>
          </p:nvSpPr>
          <p:spPr bwMode="auto">
            <a:xfrm rot="-5400000">
              <a:off x="2304" y="115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dirty="0" err="1">
                  <a:solidFill>
                    <a:srgbClr val="0000FF"/>
                  </a:solidFill>
                  <a:latin typeface="Times New Roman" panose="02020603050405020304" pitchFamily="18" charset="0"/>
                  <a:cs typeface="Times New Roman" panose="02020603050405020304" pitchFamily="18" charset="0"/>
                </a:rPr>
                <a:t>Фd</a:t>
              </a:r>
              <a:endParaRPr kumimoji="1" lang="en-US" altLang="zh-CN" sz="2400" dirty="0">
                <a:solidFill>
                  <a:srgbClr val="0000FF"/>
                </a:solidFill>
                <a:latin typeface="Times New Roman" panose="02020603050405020304" pitchFamily="18" charset="0"/>
              </a:endParaRPr>
            </a:p>
          </p:txBody>
        </p:sp>
        <p:sp>
          <p:nvSpPr>
            <p:cNvPr id="68" name="Text Box 33"/>
            <p:cNvSpPr txBox="1">
              <a:spLocks noChangeArrowheads="1"/>
            </p:cNvSpPr>
            <p:nvPr/>
          </p:nvSpPr>
          <p:spPr bwMode="auto">
            <a:xfrm>
              <a:off x="1488" y="1248"/>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zh-CN" altLang="en-US" sz="2000" dirty="0">
                  <a:solidFill>
                    <a:srgbClr val="FF0000"/>
                  </a:solidFill>
                  <a:latin typeface="Times New Roman" panose="02020603050405020304" pitchFamily="18" charset="0"/>
                </a:rPr>
                <a:t>旋转中心线</a:t>
              </a:r>
              <a:endParaRPr kumimoji="1" lang="zh-CN" altLang="en-US" sz="2000" dirty="0">
                <a:solidFill>
                  <a:srgbClr val="FF0000"/>
                </a:solidFill>
                <a:latin typeface="Times New Roman" panose="02020603050405020304" pitchFamily="18" charset="0"/>
              </a:endParaRPr>
            </a:p>
          </p:txBody>
        </p:sp>
        <p:sp>
          <p:nvSpPr>
            <p:cNvPr id="69" name="Text Box 34"/>
            <p:cNvSpPr txBox="1">
              <a:spLocks noChangeArrowheads="1"/>
            </p:cNvSpPr>
            <p:nvPr/>
          </p:nvSpPr>
          <p:spPr bwMode="auto">
            <a:xfrm>
              <a:off x="864" y="2256"/>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zh-CN" altLang="en-US" sz="2400">
                  <a:solidFill>
                    <a:srgbClr val="0000FF"/>
                  </a:solidFill>
                  <a:latin typeface="Times New Roman" panose="02020603050405020304" pitchFamily="18" charset="0"/>
                </a:rPr>
                <a:t>图</a:t>
              </a:r>
              <a:r>
                <a:rPr kumimoji="1" lang="en-US" altLang="zh-CN" sz="2400">
                  <a:solidFill>
                    <a:srgbClr val="0000FF"/>
                  </a:solidFill>
                  <a:latin typeface="Times New Roman" panose="02020603050405020304" pitchFamily="18" charset="0"/>
                </a:rPr>
                <a:t>1 </a:t>
              </a:r>
              <a:r>
                <a:rPr kumimoji="1" lang="zh-CN" altLang="en-US" sz="2400">
                  <a:solidFill>
                    <a:srgbClr val="0000FF"/>
                  </a:solidFill>
                  <a:latin typeface="Times New Roman" panose="02020603050405020304" pitchFamily="18" charset="0"/>
                </a:rPr>
                <a:t>数控车床坐标系</a:t>
              </a:r>
              <a:endParaRPr kumimoji="1" lang="zh-CN" altLang="en-US" sz="2400">
                <a:solidFill>
                  <a:srgbClr val="0000FF"/>
                </a:solidFill>
                <a:latin typeface="Times New Roman" panose="02020603050405020304" pitchFamily="18" charset="0"/>
              </a:endParaRPr>
            </a:p>
          </p:txBody>
        </p:sp>
        <p:sp>
          <p:nvSpPr>
            <p:cNvPr id="70" name="Text Box 35"/>
            <p:cNvSpPr txBox="1">
              <a:spLocks noChangeArrowheads="1"/>
            </p:cNvSpPr>
            <p:nvPr/>
          </p:nvSpPr>
          <p:spPr bwMode="auto">
            <a:xfrm>
              <a:off x="2496" y="528"/>
              <a:ext cx="33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rgbClr val="FF0000"/>
                  </a:solidFill>
                  <a:latin typeface="Times New Roman" panose="02020603050405020304" pitchFamily="18" charset="0"/>
                </a:rPr>
                <a:t>O</a:t>
              </a:r>
              <a:r>
                <a:rPr kumimoji="1" lang="en-US" altLang="zh-CN" sz="2400">
                  <a:solidFill>
                    <a:srgbClr val="FF0000"/>
                  </a:solidFill>
                  <a:latin typeface="Times New Roman" panose="02020603050405020304" pitchFamily="18" charset="0"/>
                  <a:cs typeface="Times New Roman" panose="02020603050405020304" pitchFamily="18" charset="0"/>
                </a:rPr>
                <a:t>´</a:t>
              </a:r>
              <a:endParaRPr kumimoji="1" lang="en-US" altLang="zh-CN" sz="2400">
                <a:solidFill>
                  <a:srgbClr val="FF0000"/>
                </a:solidFill>
                <a:latin typeface="Times New Roman" panose="02020603050405020304" pitchFamily="18" charset="0"/>
              </a:endParaRPr>
            </a:p>
          </p:txBody>
        </p:sp>
        <p:sp>
          <p:nvSpPr>
            <p:cNvPr id="71" name="Text Box 36"/>
            <p:cNvSpPr txBox="1">
              <a:spLocks noChangeArrowheads="1"/>
            </p:cNvSpPr>
            <p:nvPr/>
          </p:nvSpPr>
          <p:spPr bwMode="auto">
            <a:xfrm>
              <a:off x="2664" y="336"/>
              <a:ext cx="765"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zh-CN" altLang="en-US" sz="2400" dirty="0">
                  <a:solidFill>
                    <a:srgbClr val="FF0000"/>
                  </a:solidFill>
                  <a:latin typeface="Times New Roman" panose="02020603050405020304" pitchFamily="18" charset="0"/>
                </a:rPr>
                <a:t>参考点</a:t>
              </a:r>
              <a:endParaRPr kumimoji="1" lang="zh-CN" altLang="en-US" sz="2400" dirty="0">
                <a:solidFill>
                  <a:srgbClr val="FF0000"/>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2093228"/>
            <a:ext cx="6580648" cy="646331"/>
          </a:xfrm>
          <a:prstGeom prst="rect">
            <a:avLst/>
          </a:prstGeom>
          <a:noFill/>
        </p:spPr>
        <p:txBody>
          <a:bodyPr wrap="none" rtlCol="0">
            <a:spAutoFit/>
          </a:bodyPr>
          <a:lstStyle/>
          <a:p>
            <a:r>
              <a:rPr lang="zh-CN" altLang="en-US" sz="3600" dirty="0" smtClean="0">
                <a:solidFill>
                  <a:srgbClr val="92D050"/>
                </a:solidFill>
                <a:latin typeface="微软雅黑" panose="020B0503020204020204" pitchFamily="34" charset="-122"/>
                <a:ea typeface="微软雅黑" panose="020B0503020204020204" pitchFamily="34" charset="-122"/>
              </a:rPr>
              <a:t>熟悉</a:t>
            </a:r>
            <a:r>
              <a:rPr lang="en-US" altLang="zh-CN" sz="3600" dirty="0" smtClean="0">
                <a:solidFill>
                  <a:srgbClr val="92D050"/>
                </a:solidFill>
                <a:latin typeface="微软雅黑" panose="020B0503020204020204" pitchFamily="34" charset="-122"/>
                <a:ea typeface="微软雅黑" panose="020B0503020204020204" pitchFamily="34" charset="-122"/>
              </a:rPr>
              <a:t>i5</a:t>
            </a:r>
            <a:r>
              <a:rPr lang="zh-CN" altLang="en-US" sz="3600" dirty="0" smtClean="0">
                <a:solidFill>
                  <a:srgbClr val="92D050"/>
                </a:solidFill>
                <a:latin typeface="微软雅黑" panose="020B0503020204020204" pitchFamily="34" charset="-122"/>
                <a:ea typeface="微软雅黑" panose="020B0503020204020204" pitchFamily="34" charset="-122"/>
              </a:rPr>
              <a:t>机床操作及程序编写方式</a:t>
            </a:r>
            <a:endParaRPr lang="zh-CN" altLang="en-US" sz="3600" dirty="0">
              <a:solidFill>
                <a:srgbClr val="92D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1993904" y="746323"/>
            <a:ext cx="3886200" cy="3505200"/>
            <a:chOff x="672" y="336"/>
            <a:chExt cx="2448" cy="2208"/>
          </a:xfrm>
        </p:grpSpPr>
        <p:sp>
          <p:nvSpPr>
            <p:cNvPr id="3" name="Rectangle 5"/>
            <p:cNvSpPr>
              <a:spLocks noChangeArrowheads="1"/>
            </p:cNvSpPr>
            <p:nvPr/>
          </p:nvSpPr>
          <p:spPr bwMode="auto">
            <a:xfrm>
              <a:off x="816" y="1008"/>
              <a:ext cx="384" cy="1152"/>
            </a:xfrm>
            <a:prstGeom prst="rect">
              <a:avLst/>
            </a:prstGeom>
            <a:solidFill>
              <a:schemeClr val="tx1"/>
            </a:solidFill>
            <a:ln w="28575">
              <a:solidFill>
                <a:schemeClr val="bg2"/>
              </a:solidFill>
              <a:miter lim="800000"/>
            </a:ln>
          </p:spPr>
          <p:txBody>
            <a:bodyPr wrap="none" anchor="ctr">
              <a:spAutoFit/>
            </a:bodyPr>
            <a:lstStyle/>
            <a:p>
              <a:endParaRPr lang="zh-CN" altLang="en-US"/>
            </a:p>
          </p:txBody>
        </p:sp>
        <p:sp>
          <p:nvSpPr>
            <p:cNvPr id="4" name="Line 6"/>
            <p:cNvSpPr>
              <a:spLocks noChangeShapeType="1"/>
            </p:cNvSpPr>
            <p:nvPr/>
          </p:nvSpPr>
          <p:spPr bwMode="auto">
            <a:xfrm>
              <a:off x="1200" y="1344"/>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 name="Line 7"/>
            <p:cNvSpPr>
              <a:spLocks noChangeShapeType="1"/>
            </p:cNvSpPr>
            <p:nvPr/>
          </p:nvSpPr>
          <p:spPr bwMode="auto">
            <a:xfrm flipV="1">
              <a:off x="1344" y="1248"/>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 name="Line 8"/>
            <p:cNvSpPr>
              <a:spLocks noChangeShapeType="1"/>
            </p:cNvSpPr>
            <p:nvPr/>
          </p:nvSpPr>
          <p:spPr bwMode="auto">
            <a:xfrm>
              <a:off x="1344" y="1248"/>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 name="Line 9"/>
            <p:cNvSpPr>
              <a:spLocks noChangeShapeType="1"/>
            </p:cNvSpPr>
            <p:nvPr/>
          </p:nvSpPr>
          <p:spPr bwMode="auto">
            <a:xfrm flipV="1">
              <a:off x="1488" y="1152"/>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 name="Line 10"/>
            <p:cNvSpPr>
              <a:spLocks noChangeShapeType="1"/>
            </p:cNvSpPr>
            <p:nvPr/>
          </p:nvSpPr>
          <p:spPr bwMode="auto">
            <a:xfrm>
              <a:off x="1200" y="1056"/>
              <a:ext cx="432"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 name="Line 11"/>
            <p:cNvSpPr>
              <a:spLocks noChangeShapeType="1"/>
            </p:cNvSpPr>
            <p:nvPr/>
          </p:nvSpPr>
          <p:spPr bwMode="auto">
            <a:xfrm>
              <a:off x="1488" y="1152"/>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Line 12"/>
            <p:cNvSpPr>
              <a:spLocks noChangeShapeType="1"/>
            </p:cNvSpPr>
            <p:nvPr/>
          </p:nvSpPr>
          <p:spPr bwMode="auto">
            <a:xfrm flipV="1">
              <a:off x="1632" y="1056"/>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Line 13"/>
            <p:cNvSpPr>
              <a:spLocks noChangeShapeType="1"/>
            </p:cNvSpPr>
            <p:nvPr/>
          </p:nvSpPr>
          <p:spPr bwMode="auto">
            <a:xfrm>
              <a:off x="1200" y="1776"/>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14"/>
            <p:cNvSpPr>
              <a:spLocks noChangeShapeType="1"/>
            </p:cNvSpPr>
            <p:nvPr/>
          </p:nvSpPr>
          <p:spPr bwMode="auto">
            <a:xfrm>
              <a:off x="672" y="1536"/>
              <a:ext cx="2256"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Line 15"/>
            <p:cNvSpPr>
              <a:spLocks noChangeShapeType="1"/>
            </p:cNvSpPr>
            <p:nvPr/>
          </p:nvSpPr>
          <p:spPr bwMode="auto">
            <a:xfrm flipV="1">
              <a:off x="1344" y="1776"/>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 name="Line 16"/>
            <p:cNvSpPr>
              <a:spLocks noChangeShapeType="1"/>
            </p:cNvSpPr>
            <p:nvPr/>
          </p:nvSpPr>
          <p:spPr bwMode="auto">
            <a:xfrm>
              <a:off x="1344" y="1872"/>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 name="Line 17"/>
            <p:cNvSpPr>
              <a:spLocks noChangeShapeType="1"/>
            </p:cNvSpPr>
            <p:nvPr/>
          </p:nvSpPr>
          <p:spPr bwMode="auto">
            <a:xfrm>
              <a:off x="1488" y="1968"/>
              <a:ext cx="144"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 name="Line 18"/>
            <p:cNvSpPr>
              <a:spLocks noChangeShapeType="1"/>
            </p:cNvSpPr>
            <p:nvPr/>
          </p:nvSpPr>
          <p:spPr bwMode="auto">
            <a:xfrm flipV="1">
              <a:off x="1488" y="1872"/>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Line 19"/>
            <p:cNvSpPr>
              <a:spLocks noChangeShapeType="1"/>
            </p:cNvSpPr>
            <p:nvPr/>
          </p:nvSpPr>
          <p:spPr bwMode="auto">
            <a:xfrm flipV="1">
              <a:off x="1632" y="1968"/>
              <a:ext cx="0" cy="96"/>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20"/>
            <p:cNvSpPr>
              <a:spLocks noChangeShapeType="1"/>
            </p:cNvSpPr>
            <p:nvPr/>
          </p:nvSpPr>
          <p:spPr bwMode="auto">
            <a:xfrm flipH="1">
              <a:off x="1200" y="2064"/>
              <a:ext cx="432"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 name="Line 21"/>
            <p:cNvSpPr>
              <a:spLocks noChangeShapeType="1"/>
            </p:cNvSpPr>
            <p:nvPr/>
          </p:nvSpPr>
          <p:spPr bwMode="auto">
            <a:xfrm flipV="1">
              <a:off x="1200" y="528"/>
              <a:ext cx="0" cy="1632"/>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 name="Oval 22"/>
            <p:cNvSpPr>
              <a:spLocks noChangeArrowheads="1"/>
            </p:cNvSpPr>
            <p:nvPr/>
          </p:nvSpPr>
          <p:spPr bwMode="auto">
            <a:xfrm>
              <a:off x="2304" y="768"/>
              <a:ext cx="192" cy="192"/>
            </a:xfrm>
            <a:prstGeom prst="ellipse">
              <a:avLst/>
            </a:prstGeom>
            <a:solidFill>
              <a:schemeClr val="tx1"/>
            </a:solidFill>
            <a:ln w="28575">
              <a:solidFill>
                <a:srgbClr val="0000FF"/>
              </a:solidFill>
              <a:round/>
            </a:ln>
          </p:spPr>
          <p:txBody>
            <a:bodyPr wrap="none" anchor="ctr">
              <a:spAutoFit/>
            </a:bodyPr>
            <a:lstStyle/>
            <a:p>
              <a:endParaRPr lang="zh-CN" altLang="en-US"/>
            </a:p>
          </p:txBody>
        </p:sp>
        <p:sp>
          <p:nvSpPr>
            <p:cNvPr id="21" name="Line 23"/>
            <p:cNvSpPr>
              <a:spLocks noChangeShapeType="1"/>
            </p:cNvSpPr>
            <p:nvPr/>
          </p:nvSpPr>
          <p:spPr bwMode="auto">
            <a:xfrm>
              <a:off x="2400" y="624"/>
              <a:ext cx="0" cy="432"/>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24"/>
            <p:cNvSpPr>
              <a:spLocks noChangeShapeType="1"/>
            </p:cNvSpPr>
            <p:nvPr/>
          </p:nvSpPr>
          <p:spPr bwMode="auto">
            <a:xfrm>
              <a:off x="2160" y="864"/>
              <a:ext cx="576"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Line 25"/>
            <p:cNvSpPr>
              <a:spLocks noChangeShapeType="1"/>
            </p:cNvSpPr>
            <p:nvPr/>
          </p:nvSpPr>
          <p:spPr bwMode="auto">
            <a:xfrm>
              <a:off x="1200" y="720"/>
              <a:ext cx="1200" cy="0"/>
            </a:xfrm>
            <a:prstGeom prst="line">
              <a:avLst/>
            </a:prstGeom>
            <a:noFill/>
            <a:ln w="1905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26"/>
            <p:cNvSpPr>
              <a:spLocks noChangeShapeType="1"/>
            </p:cNvSpPr>
            <p:nvPr/>
          </p:nvSpPr>
          <p:spPr bwMode="auto">
            <a:xfrm flipV="1">
              <a:off x="2640" y="864"/>
              <a:ext cx="0" cy="912"/>
            </a:xfrm>
            <a:prstGeom prst="line">
              <a:avLst/>
            </a:prstGeom>
            <a:noFill/>
            <a:ln w="19050">
              <a:solidFill>
                <a:schemeClr val="bg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 name="Text Box 27"/>
            <p:cNvSpPr txBox="1">
              <a:spLocks noChangeArrowheads="1"/>
            </p:cNvSpPr>
            <p:nvPr/>
          </p:nvSpPr>
          <p:spPr bwMode="auto">
            <a:xfrm>
              <a:off x="817" y="1152"/>
              <a:ext cx="5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zh-CN" altLang="en-US" sz="1800">
                  <a:solidFill>
                    <a:schemeClr val="bg1"/>
                  </a:solidFill>
                  <a:latin typeface="Times New Roman" panose="02020603050405020304" pitchFamily="18" charset="0"/>
                </a:rPr>
                <a:t>机床原点</a:t>
              </a:r>
              <a:endParaRPr kumimoji="1" lang="zh-CN" altLang="en-US" sz="1800">
                <a:solidFill>
                  <a:schemeClr val="bg1"/>
                </a:solidFill>
                <a:latin typeface="Times New Roman" panose="02020603050405020304" pitchFamily="18" charset="0"/>
              </a:endParaRPr>
            </a:p>
          </p:txBody>
        </p:sp>
        <p:sp>
          <p:nvSpPr>
            <p:cNvPr id="26" name="Text Box 28"/>
            <p:cNvSpPr txBox="1">
              <a:spLocks noChangeArrowheads="1"/>
            </p:cNvSpPr>
            <p:nvPr/>
          </p:nvSpPr>
          <p:spPr bwMode="auto">
            <a:xfrm>
              <a:off x="912" y="153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chemeClr val="bg1"/>
                  </a:solidFill>
                  <a:latin typeface="Times New Roman" panose="02020603050405020304" pitchFamily="18" charset="0"/>
                </a:rPr>
                <a:t>O</a:t>
              </a:r>
              <a:endParaRPr kumimoji="1" lang="en-US" altLang="zh-CN" sz="2400">
                <a:solidFill>
                  <a:schemeClr val="bg1"/>
                </a:solidFill>
                <a:latin typeface="Times New Roman" panose="02020603050405020304" pitchFamily="18" charset="0"/>
              </a:endParaRPr>
            </a:p>
          </p:txBody>
        </p:sp>
        <p:sp>
          <p:nvSpPr>
            <p:cNvPr id="27" name="Text Box 29"/>
            <p:cNvSpPr txBox="1">
              <a:spLocks noChangeArrowheads="1"/>
            </p:cNvSpPr>
            <p:nvPr/>
          </p:nvSpPr>
          <p:spPr bwMode="auto">
            <a:xfrm>
              <a:off x="2688" y="15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rgbClr val="FF0000"/>
                  </a:solidFill>
                  <a:latin typeface="Times New Roman" panose="02020603050405020304" pitchFamily="18" charset="0"/>
                </a:rPr>
                <a:t>+Z</a:t>
              </a:r>
              <a:endParaRPr kumimoji="1" lang="en-US" altLang="zh-CN" sz="2400">
                <a:solidFill>
                  <a:srgbClr val="FF0000"/>
                </a:solidFill>
                <a:latin typeface="Times New Roman" panose="02020603050405020304" pitchFamily="18" charset="0"/>
              </a:endParaRPr>
            </a:p>
          </p:txBody>
        </p:sp>
        <p:sp>
          <p:nvSpPr>
            <p:cNvPr id="28" name="Text Box 30"/>
            <p:cNvSpPr txBox="1">
              <a:spLocks noChangeArrowheads="1"/>
            </p:cNvSpPr>
            <p:nvPr/>
          </p:nvSpPr>
          <p:spPr bwMode="auto">
            <a:xfrm>
              <a:off x="817" y="52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rgbClr val="FF0000"/>
                  </a:solidFill>
                  <a:latin typeface="Times New Roman" panose="02020603050405020304" pitchFamily="18" charset="0"/>
                </a:rPr>
                <a:t>+X</a:t>
              </a:r>
              <a:endParaRPr kumimoji="1" lang="en-US" altLang="zh-CN" sz="2400">
                <a:solidFill>
                  <a:srgbClr val="FF0000"/>
                </a:solidFill>
                <a:latin typeface="Times New Roman" panose="02020603050405020304" pitchFamily="18" charset="0"/>
              </a:endParaRPr>
            </a:p>
          </p:txBody>
        </p:sp>
        <p:sp>
          <p:nvSpPr>
            <p:cNvPr id="29" name="Text Box 31"/>
            <p:cNvSpPr txBox="1">
              <a:spLocks noChangeArrowheads="1"/>
            </p:cNvSpPr>
            <p:nvPr/>
          </p:nvSpPr>
          <p:spPr bwMode="auto">
            <a:xfrm>
              <a:off x="1632" y="43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dirty="0">
                  <a:solidFill>
                    <a:srgbClr val="0000FF"/>
                  </a:solidFill>
                  <a:latin typeface="Times New Roman" panose="02020603050405020304" pitchFamily="18" charset="0"/>
                </a:rPr>
                <a:t>L</a:t>
              </a:r>
              <a:endParaRPr kumimoji="1" lang="en-US" altLang="zh-CN" sz="2400" dirty="0">
                <a:solidFill>
                  <a:srgbClr val="0000FF"/>
                </a:solidFill>
                <a:latin typeface="Times New Roman" panose="02020603050405020304" pitchFamily="18" charset="0"/>
              </a:endParaRPr>
            </a:p>
          </p:txBody>
        </p:sp>
        <p:sp>
          <p:nvSpPr>
            <p:cNvPr id="30" name="Text Box 32"/>
            <p:cNvSpPr txBox="1">
              <a:spLocks noChangeArrowheads="1"/>
            </p:cNvSpPr>
            <p:nvPr/>
          </p:nvSpPr>
          <p:spPr bwMode="auto">
            <a:xfrm rot="-5400000">
              <a:off x="2304" y="115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rgbClr val="0000FF"/>
                  </a:solidFill>
                  <a:latin typeface="Times New Roman" panose="02020603050405020304" pitchFamily="18" charset="0"/>
                  <a:cs typeface="Times New Roman" panose="02020603050405020304" pitchFamily="18" charset="0"/>
                </a:rPr>
                <a:t>Фd</a:t>
              </a:r>
              <a:endParaRPr kumimoji="1" lang="en-US" altLang="zh-CN" sz="2400">
                <a:solidFill>
                  <a:srgbClr val="0000FF"/>
                </a:solidFill>
                <a:latin typeface="Times New Roman" panose="02020603050405020304" pitchFamily="18" charset="0"/>
              </a:endParaRPr>
            </a:p>
          </p:txBody>
        </p:sp>
        <p:sp>
          <p:nvSpPr>
            <p:cNvPr id="31" name="Text Box 33"/>
            <p:cNvSpPr txBox="1">
              <a:spLocks noChangeArrowheads="1"/>
            </p:cNvSpPr>
            <p:nvPr/>
          </p:nvSpPr>
          <p:spPr bwMode="auto">
            <a:xfrm>
              <a:off x="1488" y="1248"/>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zh-CN" altLang="en-US" sz="2000">
                  <a:solidFill>
                    <a:srgbClr val="FF0000"/>
                  </a:solidFill>
                  <a:latin typeface="Times New Roman" panose="02020603050405020304" pitchFamily="18" charset="0"/>
                </a:rPr>
                <a:t>旋转中心线</a:t>
              </a:r>
              <a:endParaRPr kumimoji="1" lang="zh-CN" altLang="en-US" sz="2000">
                <a:solidFill>
                  <a:srgbClr val="FF0000"/>
                </a:solidFill>
                <a:latin typeface="Times New Roman" panose="02020603050405020304" pitchFamily="18" charset="0"/>
              </a:endParaRPr>
            </a:p>
          </p:txBody>
        </p:sp>
        <p:sp>
          <p:nvSpPr>
            <p:cNvPr id="32" name="Text Box 34"/>
            <p:cNvSpPr txBox="1">
              <a:spLocks noChangeArrowheads="1"/>
            </p:cNvSpPr>
            <p:nvPr/>
          </p:nvSpPr>
          <p:spPr bwMode="auto">
            <a:xfrm>
              <a:off x="864" y="2256"/>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zh-CN" altLang="en-US" sz="2400">
                  <a:solidFill>
                    <a:srgbClr val="0000FF"/>
                  </a:solidFill>
                  <a:latin typeface="Times New Roman" panose="02020603050405020304" pitchFamily="18" charset="0"/>
                </a:rPr>
                <a:t>图</a:t>
              </a:r>
              <a:r>
                <a:rPr kumimoji="1" lang="en-US" altLang="zh-CN" sz="2400">
                  <a:solidFill>
                    <a:srgbClr val="0000FF"/>
                  </a:solidFill>
                  <a:latin typeface="Times New Roman" panose="02020603050405020304" pitchFamily="18" charset="0"/>
                </a:rPr>
                <a:t>1 </a:t>
              </a:r>
              <a:r>
                <a:rPr kumimoji="1" lang="zh-CN" altLang="en-US" sz="2400">
                  <a:solidFill>
                    <a:srgbClr val="0000FF"/>
                  </a:solidFill>
                  <a:latin typeface="Times New Roman" panose="02020603050405020304" pitchFamily="18" charset="0"/>
                </a:rPr>
                <a:t>数控车床坐标系</a:t>
              </a:r>
              <a:endParaRPr kumimoji="1" lang="zh-CN" altLang="en-US" sz="2400">
                <a:solidFill>
                  <a:srgbClr val="0000FF"/>
                </a:solidFill>
                <a:latin typeface="Times New Roman" panose="02020603050405020304" pitchFamily="18" charset="0"/>
              </a:endParaRPr>
            </a:p>
          </p:txBody>
        </p:sp>
        <p:sp>
          <p:nvSpPr>
            <p:cNvPr id="33" name="Text Box 35"/>
            <p:cNvSpPr txBox="1">
              <a:spLocks noChangeArrowheads="1"/>
            </p:cNvSpPr>
            <p:nvPr/>
          </p:nvSpPr>
          <p:spPr bwMode="auto">
            <a:xfrm>
              <a:off x="2496" y="528"/>
              <a:ext cx="33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rgbClr val="FF0000"/>
                  </a:solidFill>
                  <a:latin typeface="Times New Roman" panose="02020603050405020304" pitchFamily="18" charset="0"/>
                </a:rPr>
                <a:t>O</a:t>
              </a:r>
              <a:r>
                <a:rPr kumimoji="1" lang="en-US" altLang="zh-CN" sz="2400">
                  <a:solidFill>
                    <a:srgbClr val="FF0000"/>
                  </a:solidFill>
                  <a:latin typeface="Times New Roman" panose="02020603050405020304" pitchFamily="18" charset="0"/>
                  <a:cs typeface="Times New Roman" panose="02020603050405020304" pitchFamily="18" charset="0"/>
                </a:rPr>
                <a:t>´</a:t>
              </a:r>
              <a:endParaRPr kumimoji="1" lang="en-US" altLang="zh-CN" sz="2400">
                <a:solidFill>
                  <a:srgbClr val="FF0000"/>
                </a:solidFill>
                <a:latin typeface="Times New Roman" panose="02020603050405020304" pitchFamily="18" charset="0"/>
              </a:endParaRPr>
            </a:p>
          </p:txBody>
        </p:sp>
        <p:sp>
          <p:nvSpPr>
            <p:cNvPr id="34" name="Text Box 36"/>
            <p:cNvSpPr txBox="1">
              <a:spLocks noChangeArrowheads="1"/>
            </p:cNvSpPr>
            <p:nvPr/>
          </p:nvSpPr>
          <p:spPr bwMode="auto">
            <a:xfrm>
              <a:off x="2352" y="33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zh-CN" altLang="en-US" sz="2400">
                  <a:solidFill>
                    <a:srgbClr val="FF0000"/>
                  </a:solidFill>
                  <a:latin typeface="Times New Roman" panose="02020603050405020304" pitchFamily="18" charset="0"/>
                </a:rPr>
                <a:t>参考点</a:t>
              </a:r>
              <a:endParaRPr kumimoji="1" lang="zh-CN" altLang="en-US" sz="2400">
                <a:solidFill>
                  <a:srgbClr val="FF0000"/>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69954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mtClean="0"/>
              <a:t>数控车床的坐标系统</a:t>
            </a:r>
            <a:endParaRPr lang="zh-CN" altLang="en-US" smtClean="0"/>
          </a:p>
        </p:txBody>
      </p:sp>
      <p:sp>
        <p:nvSpPr>
          <p:cNvPr id="3" name="Rectangle 3"/>
          <p:cNvSpPr txBox="1">
            <a:spLocks noChangeArrowheads="1"/>
          </p:cNvSpPr>
          <p:nvPr/>
        </p:nvSpPr>
        <p:spPr>
          <a:xfrm>
            <a:off x="647800" y="1271042"/>
            <a:ext cx="3276128" cy="344380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40000"/>
              </a:lnSpc>
              <a:buFontTx/>
              <a:buNone/>
            </a:pPr>
            <a:r>
              <a:rPr lang="en-US" altLang="zh-CN" sz="2400" b="1" dirty="0" smtClean="0">
                <a:solidFill>
                  <a:srgbClr val="FF0000"/>
                </a:solidFill>
                <a:latin typeface="宋体" panose="02010600030101010101" pitchFamily="2" charset="-122"/>
              </a:rPr>
              <a:t>2.</a:t>
            </a:r>
            <a:r>
              <a:rPr lang="zh-CN" altLang="en-US" sz="2400" b="1" dirty="0" smtClean="0">
                <a:solidFill>
                  <a:srgbClr val="FF0000"/>
                </a:solidFill>
                <a:latin typeface="宋体" panose="02010600030101010101" pitchFamily="2" charset="-122"/>
              </a:rPr>
              <a:t>工件坐标系</a:t>
            </a:r>
            <a:endParaRPr lang="zh-CN" altLang="en-US" sz="2400" b="1" dirty="0" smtClean="0">
              <a:solidFill>
                <a:srgbClr val="FF0000"/>
              </a:solidFill>
              <a:latin typeface="宋体" panose="02010600030101010101" pitchFamily="2" charset="-122"/>
            </a:endParaRPr>
          </a:p>
          <a:p>
            <a:pPr>
              <a:lnSpc>
                <a:spcPct val="140000"/>
              </a:lnSpc>
              <a:buFontTx/>
              <a:buNone/>
            </a:pPr>
            <a:r>
              <a:rPr kumimoji="1" lang="zh-CN" altLang="en-US" sz="2400" b="1" dirty="0" smtClean="0">
                <a:latin typeface="宋体" panose="02010600030101010101" pitchFamily="2" charset="-122"/>
              </a:rPr>
              <a:t> </a:t>
            </a:r>
            <a:r>
              <a:rPr kumimoji="1" lang="zh-CN" altLang="en-US" sz="2000" b="1" dirty="0" smtClean="0">
                <a:latin typeface="宋体" panose="02010600030101010101" pitchFamily="2" charset="-122"/>
              </a:rPr>
              <a:t>   在机床坐标系下根据加工零件所建立的平行于机床坐标轴</a:t>
            </a:r>
            <a:r>
              <a:rPr kumimoji="1" lang="en-US" altLang="zh-CN" sz="2000" b="1" dirty="0" smtClean="0">
                <a:latin typeface="宋体" panose="02010600030101010101" pitchFamily="2" charset="-122"/>
              </a:rPr>
              <a:t>X</a:t>
            </a:r>
            <a:r>
              <a:rPr kumimoji="1" lang="zh-CN" altLang="en-US" sz="2000" b="1" dirty="0" smtClean="0">
                <a:latin typeface="宋体" panose="02010600030101010101" pitchFamily="2" charset="-122"/>
              </a:rPr>
              <a:t>轴和</a:t>
            </a:r>
            <a:r>
              <a:rPr kumimoji="1" lang="en-US" altLang="zh-CN" sz="2000" b="1" dirty="0" smtClean="0">
                <a:latin typeface="宋体" panose="02010600030101010101" pitchFamily="2" charset="-122"/>
              </a:rPr>
              <a:t>Z</a:t>
            </a:r>
            <a:r>
              <a:rPr kumimoji="1" lang="zh-CN" altLang="en-US" sz="2000" b="1" dirty="0" smtClean="0">
                <a:latin typeface="宋体" panose="02010600030101010101" pitchFamily="2" charset="-122"/>
              </a:rPr>
              <a:t>轴的新的坐标系。一般以工件的右端面中心点为工件坐标系原点。</a:t>
            </a:r>
            <a:endParaRPr kumimoji="1" lang="zh-CN" altLang="en-US" sz="2000" b="1" dirty="0" smtClean="0">
              <a:latin typeface="宋体" panose="02010600030101010101" pitchFamily="2" charset="-122"/>
            </a:endParaRPr>
          </a:p>
        </p:txBody>
      </p:sp>
      <p:grpSp>
        <p:nvGrpSpPr>
          <p:cNvPr id="5" name="Group 5"/>
          <p:cNvGrpSpPr/>
          <p:nvPr/>
        </p:nvGrpSpPr>
        <p:grpSpPr bwMode="auto">
          <a:xfrm>
            <a:off x="4067944" y="1567238"/>
            <a:ext cx="4680520" cy="3524792"/>
            <a:chOff x="3072" y="240"/>
            <a:chExt cx="2544" cy="2400"/>
          </a:xfrm>
        </p:grpSpPr>
        <p:sp>
          <p:nvSpPr>
            <p:cNvPr id="6" name="Rectangle 6"/>
            <p:cNvSpPr>
              <a:spLocks noChangeArrowheads="1"/>
            </p:cNvSpPr>
            <p:nvPr/>
          </p:nvSpPr>
          <p:spPr bwMode="auto">
            <a:xfrm>
              <a:off x="3216" y="1104"/>
              <a:ext cx="384" cy="1152"/>
            </a:xfrm>
            <a:prstGeom prst="rect">
              <a:avLst/>
            </a:prstGeom>
            <a:solidFill>
              <a:schemeClr val="tx1"/>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a:off x="3600" y="1440"/>
              <a:ext cx="144"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V="1">
              <a:off x="3744" y="1344"/>
              <a:ext cx="0" cy="9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p:cNvSpPr>
              <a:spLocks noChangeShapeType="1"/>
            </p:cNvSpPr>
            <p:nvPr/>
          </p:nvSpPr>
          <p:spPr bwMode="auto">
            <a:xfrm>
              <a:off x="3744" y="1344"/>
              <a:ext cx="144"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
            <p:cNvSpPr>
              <a:spLocks noChangeShapeType="1"/>
            </p:cNvSpPr>
            <p:nvPr/>
          </p:nvSpPr>
          <p:spPr bwMode="auto">
            <a:xfrm flipV="1">
              <a:off x="3888" y="1248"/>
              <a:ext cx="0" cy="9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p:cNvSpPr>
              <a:spLocks noChangeShapeType="1"/>
            </p:cNvSpPr>
            <p:nvPr/>
          </p:nvSpPr>
          <p:spPr bwMode="auto">
            <a:xfrm>
              <a:off x="3600" y="1152"/>
              <a:ext cx="432"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2"/>
            <p:cNvSpPr>
              <a:spLocks noChangeShapeType="1"/>
            </p:cNvSpPr>
            <p:nvPr/>
          </p:nvSpPr>
          <p:spPr bwMode="auto">
            <a:xfrm>
              <a:off x="3888" y="1248"/>
              <a:ext cx="144"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3"/>
            <p:cNvSpPr>
              <a:spLocks noChangeShapeType="1"/>
            </p:cNvSpPr>
            <p:nvPr/>
          </p:nvSpPr>
          <p:spPr bwMode="auto">
            <a:xfrm flipV="1">
              <a:off x="4032" y="1152"/>
              <a:ext cx="0" cy="9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a:off x="3600" y="1872"/>
              <a:ext cx="144"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a:off x="3072" y="1632"/>
              <a:ext cx="2256"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p:cNvSpPr>
              <a:spLocks noChangeShapeType="1"/>
            </p:cNvSpPr>
            <p:nvPr/>
          </p:nvSpPr>
          <p:spPr bwMode="auto">
            <a:xfrm flipV="1">
              <a:off x="3744" y="1872"/>
              <a:ext cx="0" cy="9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a:off x="3744" y="1968"/>
              <a:ext cx="144"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a:off x="3888" y="2064"/>
              <a:ext cx="144"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flipV="1">
              <a:off x="3888" y="1968"/>
              <a:ext cx="0" cy="9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flipV="1">
              <a:off x="4032" y="2064"/>
              <a:ext cx="0" cy="9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flipH="1">
              <a:off x="3600" y="2160"/>
              <a:ext cx="432"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a:off x="4800" y="240"/>
              <a:ext cx="0" cy="528"/>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3"/>
            <p:cNvSpPr>
              <a:spLocks noChangeShapeType="1"/>
            </p:cNvSpPr>
            <p:nvPr/>
          </p:nvSpPr>
          <p:spPr bwMode="auto">
            <a:xfrm>
              <a:off x="4800" y="768"/>
              <a:ext cx="384"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4"/>
            <p:cNvSpPr>
              <a:spLocks noChangeShapeType="1"/>
            </p:cNvSpPr>
            <p:nvPr/>
          </p:nvSpPr>
          <p:spPr bwMode="auto">
            <a:xfrm>
              <a:off x="3888" y="816"/>
              <a:ext cx="912" cy="0"/>
            </a:xfrm>
            <a:prstGeom prst="line">
              <a:avLst/>
            </a:prstGeom>
            <a:noFill/>
            <a:ln w="1905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5"/>
            <p:cNvSpPr>
              <a:spLocks noChangeShapeType="1"/>
            </p:cNvSpPr>
            <p:nvPr/>
          </p:nvSpPr>
          <p:spPr bwMode="auto">
            <a:xfrm flipV="1">
              <a:off x="5040" y="768"/>
              <a:ext cx="0" cy="1104"/>
            </a:xfrm>
            <a:prstGeom prst="line">
              <a:avLst/>
            </a:prstGeom>
            <a:noFill/>
            <a:ln w="19050">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6"/>
            <p:cNvSpPr txBox="1">
              <a:spLocks noChangeArrowheads="1"/>
            </p:cNvSpPr>
            <p:nvPr/>
          </p:nvSpPr>
          <p:spPr bwMode="auto">
            <a:xfrm>
              <a:off x="3888" y="124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endParaRPr kumimoji="1" lang="zh-CN" altLang="zh-CN" sz="1800">
                <a:solidFill>
                  <a:srgbClr val="0000FF"/>
                </a:solidFill>
                <a:latin typeface="Times New Roman" panose="02020603050405020304" pitchFamily="18" charset="0"/>
              </a:endParaRPr>
            </a:p>
          </p:txBody>
        </p:sp>
        <p:sp>
          <p:nvSpPr>
            <p:cNvPr id="27" name="Text Box 27"/>
            <p:cNvSpPr txBox="1">
              <a:spLocks noChangeArrowheads="1"/>
            </p:cNvSpPr>
            <p:nvPr/>
          </p:nvSpPr>
          <p:spPr bwMode="auto">
            <a:xfrm>
              <a:off x="3865" y="158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endParaRPr kumimoji="1" lang="zh-CN" altLang="zh-CN" sz="2400">
                <a:solidFill>
                  <a:srgbClr val="0000FF"/>
                </a:solidFill>
                <a:latin typeface="Times New Roman" panose="02020603050405020304" pitchFamily="18" charset="0"/>
              </a:endParaRPr>
            </a:p>
          </p:txBody>
        </p:sp>
        <p:sp>
          <p:nvSpPr>
            <p:cNvPr id="28" name="Text Box 28"/>
            <p:cNvSpPr txBox="1">
              <a:spLocks noChangeArrowheads="1"/>
            </p:cNvSpPr>
            <p:nvPr/>
          </p:nvSpPr>
          <p:spPr bwMode="auto">
            <a:xfrm>
              <a:off x="5184" y="168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chemeClr val="bg2"/>
                  </a:solidFill>
                  <a:latin typeface="Times New Roman" panose="02020603050405020304" pitchFamily="18" charset="0"/>
                </a:rPr>
                <a:t>+Z</a:t>
              </a:r>
              <a:endParaRPr kumimoji="1" lang="en-US" altLang="zh-CN" sz="2400">
                <a:solidFill>
                  <a:schemeClr val="bg2"/>
                </a:solidFill>
                <a:latin typeface="Times New Roman" panose="02020603050405020304" pitchFamily="18" charset="0"/>
              </a:endParaRPr>
            </a:p>
          </p:txBody>
        </p:sp>
        <p:sp>
          <p:nvSpPr>
            <p:cNvPr id="29" name="Text Box 29"/>
            <p:cNvSpPr txBox="1">
              <a:spLocks noChangeArrowheads="1"/>
            </p:cNvSpPr>
            <p:nvPr/>
          </p:nvSpPr>
          <p:spPr bwMode="auto">
            <a:xfrm>
              <a:off x="3529" y="48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chemeClr val="bg2"/>
                  </a:solidFill>
                  <a:latin typeface="Times New Roman" panose="02020603050405020304" pitchFamily="18" charset="0"/>
                </a:rPr>
                <a:t>+X</a:t>
              </a:r>
              <a:endParaRPr kumimoji="1" lang="en-US" altLang="zh-CN" sz="2400">
                <a:solidFill>
                  <a:schemeClr val="bg2"/>
                </a:solidFill>
                <a:latin typeface="Times New Roman" panose="02020603050405020304" pitchFamily="18" charset="0"/>
              </a:endParaRPr>
            </a:p>
          </p:txBody>
        </p:sp>
        <p:sp>
          <p:nvSpPr>
            <p:cNvPr id="30" name="Text Box 30"/>
            <p:cNvSpPr txBox="1">
              <a:spLocks noChangeArrowheads="1"/>
            </p:cNvSpPr>
            <p:nvPr/>
          </p:nvSpPr>
          <p:spPr bwMode="auto">
            <a:xfrm>
              <a:off x="4032" y="52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chemeClr val="bg2"/>
                  </a:solidFill>
                  <a:latin typeface="Times New Roman" panose="02020603050405020304" pitchFamily="18" charset="0"/>
                </a:rPr>
                <a:t>L</a:t>
              </a:r>
              <a:endParaRPr kumimoji="1" lang="en-US" altLang="zh-CN" sz="2400">
                <a:solidFill>
                  <a:schemeClr val="bg2"/>
                </a:solidFill>
                <a:latin typeface="Times New Roman" panose="02020603050405020304" pitchFamily="18" charset="0"/>
              </a:endParaRPr>
            </a:p>
          </p:txBody>
        </p:sp>
        <p:sp>
          <p:nvSpPr>
            <p:cNvPr id="31" name="Text Box 31"/>
            <p:cNvSpPr txBox="1">
              <a:spLocks noChangeArrowheads="1"/>
            </p:cNvSpPr>
            <p:nvPr/>
          </p:nvSpPr>
          <p:spPr bwMode="auto">
            <a:xfrm rot="-5400000">
              <a:off x="4704"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a:solidFill>
                    <a:srgbClr val="0000FF"/>
                  </a:solidFill>
                  <a:latin typeface="Times New Roman" panose="02020603050405020304" pitchFamily="18" charset="0"/>
                  <a:cs typeface="Times New Roman" panose="02020603050405020304" pitchFamily="18" charset="0"/>
                </a:rPr>
                <a:t>Фd</a:t>
              </a:r>
              <a:endParaRPr kumimoji="1" lang="en-US" altLang="zh-CN" sz="2400">
                <a:solidFill>
                  <a:srgbClr val="0000FF"/>
                </a:solidFill>
                <a:latin typeface="Times New Roman" panose="02020603050405020304" pitchFamily="18" charset="0"/>
              </a:endParaRPr>
            </a:p>
          </p:txBody>
        </p:sp>
        <p:sp>
          <p:nvSpPr>
            <p:cNvPr id="32" name="Text Box 32"/>
            <p:cNvSpPr txBox="1">
              <a:spLocks noChangeArrowheads="1"/>
            </p:cNvSpPr>
            <p:nvPr/>
          </p:nvSpPr>
          <p:spPr bwMode="auto">
            <a:xfrm>
              <a:off x="3552" y="2352"/>
              <a:ext cx="20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dirty="0">
                  <a:solidFill>
                    <a:srgbClr val="0000FF"/>
                  </a:solidFill>
                  <a:latin typeface="Times New Roman" panose="02020603050405020304" pitchFamily="18" charset="0"/>
                </a:rPr>
                <a:t>   </a:t>
              </a:r>
              <a:r>
                <a:rPr kumimoji="1" lang="zh-CN" altLang="en-US" sz="2400" dirty="0">
                  <a:solidFill>
                    <a:srgbClr val="0000FF"/>
                  </a:solidFill>
                  <a:latin typeface="Times New Roman" panose="02020603050405020304" pitchFamily="18" charset="0"/>
                </a:rPr>
                <a:t>图</a:t>
              </a:r>
              <a:r>
                <a:rPr kumimoji="1" lang="en-US" altLang="zh-CN" sz="2400" dirty="0">
                  <a:solidFill>
                    <a:srgbClr val="0000FF"/>
                  </a:solidFill>
                  <a:latin typeface="Times New Roman" panose="02020603050405020304" pitchFamily="18" charset="0"/>
                </a:rPr>
                <a:t>2 </a:t>
              </a:r>
              <a:r>
                <a:rPr kumimoji="1" lang="zh-CN" altLang="en-US" sz="2400" dirty="0">
                  <a:solidFill>
                    <a:srgbClr val="0000FF"/>
                  </a:solidFill>
                  <a:latin typeface="Times New Roman" panose="02020603050405020304" pitchFamily="18" charset="0"/>
                </a:rPr>
                <a:t>工件坐标系</a:t>
              </a:r>
              <a:endParaRPr kumimoji="1" lang="zh-CN" altLang="en-US" sz="2400" dirty="0">
                <a:solidFill>
                  <a:srgbClr val="0000FF"/>
                </a:solidFill>
                <a:latin typeface="Times New Roman" panose="02020603050405020304" pitchFamily="18" charset="0"/>
              </a:endParaRPr>
            </a:p>
          </p:txBody>
        </p:sp>
        <p:sp>
          <p:nvSpPr>
            <p:cNvPr id="33" name="Rectangle 33"/>
            <p:cNvSpPr>
              <a:spLocks noChangeArrowheads="1"/>
            </p:cNvSpPr>
            <p:nvPr/>
          </p:nvSpPr>
          <p:spPr bwMode="auto">
            <a:xfrm>
              <a:off x="4176" y="816"/>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000" b="1">
                  <a:solidFill>
                    <a:srgbClr val="0000FF"/>
                  </a:solidFill>
                  <a:latin typeface="Times New Roman" panose="02020603050405020304" pitchFamily="18" charset="0"/>
                </a:rPr>
                <a:t>起刀点</a:t>
              </a:r>
              <a:endParaRPr kumimoji="1" lang="zh-CN" altLang="en-US" sz="2000" b="1">
                <a:solidFill>
                  <a:srgbClr val="0000FF"/>
                </a:solidFill>
                <a:latin typeface="Times New Roman" panose="02020603050405020304" pitchFamily="18" charset="0"/>
              </a:endParaRPr>
            </a:p>
          </p:txBody>
        </p:sp>
        <p:sp>
          <p:nvSpPr>
            <p:cNvPr id="34" name="Rectangle 34"/>
            <p:cNvSpPr>
              <a:spLocks noChangeArrowheads="1"/>
            </p:cNvSpPr>
            <p:nvPr/>
          </p:nvSpPr>
          <p:spPr bwMode="auto">
            <a:xfrm>
              <a:off x="3888" y="1248"/>
              <a:ext cx="768" cy="816"/>
            </a:xfrm>
            <a:prstGeom prst="rect">
              <a:avLst/>
            </a:prstGeom>
            <a:noFill/>
            <a:ln w="28575">
              <a:solidFill>
                <a:schemeClr val="bg2"/>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5"/>
            <p:cNvSpPr>
              <a:spLocks noChangeShapeType="1"/>
            </p:cNvSpPr>
            <p:nvPr/>
          </p:nvSpPr>
          <p:spPr bwMode="auto">
            <a:xfrm flipV="1">
              <a:off x="4800" y="528"/>
              <a:ext cx="240" cy="24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6"/>
            <p:cNvSpPr>
              <a:spLocks noChangeShapeType="1"/>
            </p:cNvSpPr>
            <p:nvPr/>
          </p:nvSpPr>
          <p:spPr bwMode="auto">
            <a:xfrm flipV="1">
              <a:off x="5040" y="240"/>
              <a:ext cx="0" cy="288"/>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a:off x="4800" y="768"/>
              <a:ext cx="0" cy="28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8"/>
            <p:cNvSpPr>
              <a:spLocks noChangeShapeType="1"/>
            </p:cNvSpPr>
            <p:nvPr/>
          </p:nvSpPr>
          <p:spPr bwMode="auto">
            <a:xfrm flipV="1">
              <a:off x="3888" y="528"/>
              <a:ext cx="0" cy="1824"/>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57238"/>
            <a:ext cx="3262432" cy="461665"/>
          </a:xfrm>
          <a:prstGeom prst="rect">
            <a:avLst/>
          </a:prstGeom>
        </p:spPr>
        <p:txBody>
          <a:bodyPr wrap="none">
            <a:spAutoFit/>
          </a:bodyPr>
          <a:lstStyle/>
          <a:p>
            <a:r>
              <a:rPr lang="zh-CN" altLang="en-US" sz="2400" b="1" dirty="0" smtClean="0">
                <a:solidFill>
                  <a:srgbClr val="FF0000"/>
                </a:solidFill>
              </a:rPr>
              <a:t>程序的结构和内容规定</a:t>
            </a:r>
            <a:endParaRPr lang="zh-CN" altLang="en-US" sz="2400" b="1" dirty="0">
              <a:solidFill>
                <a:srgbClr val="FF0000"/>
              </a:solidFill>
            </a:endParaRPr>
          </a:p>
        </p:txBody>
      </p:sp>
      <p:sp>
        <p:nvSpPr>
          <p:cNvPr id="3" name="矩形 2"/>
          <p:cNvSpPr/>
          <p:nvPr/>
        </p:nvSpPr>
        <p:spPr>
          <a:xfrm>
            <a:off x="857224" y="1714494"/>
            <a:ext cx="7109639" cy="646331"/>
          </a:xfrm>
          <a:prstGeom prst="rect">
            <a:avLst/>
          </a:prstGeom>
        </p:spPr>
        <p:txBody>
          <a:bodyPr wrap="none">
            <a:spAutoFit/>
          </a:bodyPr>
          <a:lstStyle/>
          <a:p>
            <a:r>
              <a:rPr lang="zh-CN" altLang="en-US" b="1" dirty="0" smtClean="0"/>
              <a:t>程序的名称：程序名由字母开的头，只能由字母、数字或下滑线组成</a:t>
            </a:r>
            <a:endParaRPr lang="en-US" altLang="zh-CN" b="1" dirty="0" smtClean="0"/>
          </a:p>
          <a:p>
            <a:r>
              <a:rPr lang="en-US" altLang="zh-CN" dirty="0" smtClean="0"/>
              <a:t>                      </a:t>
            </a:r>
            <a:endParaRPr lang="zh-CN" altLang="en-US" dirty="0"/>
          </a:p>
        </p:txBody>
      </p:sp>
      <p:sp>
        <p:nvSpPr>
          <p:cNvPr id="4" name="矩形 3"/>
          <p:cNvSpPr/>
          <p:nvPr/>
        </p:nvSpPr>
        <p:spPr>
          <a:xfrm>
            <a:off x="928662" y="2428874"/>
            <a:ext cx="8001056" cy="1754326"/>
          </a:xfrm>
          <a:prstGeom prst="rect">
            <a:avLst/>
          </a:prstGeom>
        </p:spPr>
        <p:txBody>
          <a:bodyPr wrap="square">
            <a:spAutoFit/>
          </a:bodyPr>
          <a:lstStyle/>
          <a:p>
            <a:pPr marL="342900" indent="-342900">
              <a:buAutoNum type="arabicPlain"/>
            </a:pPr>
            <a:r>
              <a:rPr lang="zh-CN" altLang="en-US" dirty="0" smtClean="0"/>
              <a:t>不能使用分隔符</a:t>
            </a:r>
            <a:endParaRPr lang="en-US" altLang="zh-CN" dirty="0" smtClean="0"/>
          </a:p>
          <a:p>
            <a:pPr marL="342900" indent="-342900">
              <a:buAutoNum type="arabicPlain"/>
            </a:pPr>
            <a:r>
              <a:rPr lang="zh-CN" altLang="en-US" dirty="0" smtClean="0"/>
              <a:t>区分大小写</a:t>
            </a:r>
            <a:endParaRPr lang="en-US" altLang="zh-CN" dirty="0" smtClean="0"/>
          </a:p>
          <a:p>
            <a:pPr marL="342900" indent="-342900">
              <a:buAutoNum type="arabicPlain"/>
            </a:pPr>
            <a:r>
              <a:rPr lang="zh-CN" altLang="en-US" dirty="0" smtClean="0"/>
              <a:t>不能与系统中的标准循环相重名</a:t>
            </a:r>
            <a:endParaRPr lang="en-US" altLang="zh-CN" dirty="0" smtClean="0"/>
          </a:p>
          <a:p>
            <a:pPr marL="342900" indent="-342900">
              <a:buAutoNum type="arabicPlain"/>
            </a:pPr>
            <a:r>
              <a:rPr lang="zh-CN" altLang="en-US" dirty="0" smtClean="0"/>
              <a:t>小数点作为文件的扩展名，主程序后缀可兼容多种格式，如（</a:t>
            </a:r>
            <a:r>
              <a:rPr lang="en-US" altLang="zh-CN" dirty="0" smtClean="0"/>
              <a:t>txt  .</a:t>
            </a:r>
            <a:r>
              <a:rPr lang="en-US" altLang="zh-CN" dirty="0" err="1" smtClean="0"/>
              <a:t>iso</a:t>
            </a:r>
            <a:r>
              <a:rPr lang="zh-CN" altLang="en-US" dirty="0" smtClean="0"/>
              <a:t>等等）</a:t>
            </a:r>
            <a:endParaRPr lang="en-US" altLang="zh-CN" dirty="0" smtClean="0"/>
          </a:p>
          <a:p>
            <a:pPr marL="342900" indent="-342900">
              <a:buAutoNum type="arabicPlain"/>
            </a:pPr>
            <a:r>
              <a:rPr lang="zh-CN" altLang="en-US" dirty="0" smtClean="0"/>
              <a:t>子程序后缀名必须为</a:t>
            </a:r>
            <a:r>
              <a:rPr lang="en-US" altLang="zh-CN" dirty="0" smtClean="0"/>
              <a:t>.</a:t>
            </a:r>
            <a:r>
              <a:rPr lang="en-US" altLang="zh-CN" dirty="0" err="1" smtClean="0"/>
              <a:t>iso</a:t>
            </a:r>
            <a:endParaRPr lang="en-US" altLang="zh-CN" dirty="0" smtClean="0"/>
          </a:p>
          <a:p>
            <a:pPr marL="342900" indent="-342900">
              <a:buAutoNum type="arabicPlain"/>
            </a:pPr>
            <a:r>
              <a:rPr lang="zh-CN" altLang="en-US" dirty="0" smtClean="0"/>
              <a:t>程序名不能超过</a:t>
            </a:r>
            <a:r>
              <a:rPr lang="en-US" altLang="zh-CN" dirty="0" smtClean="0"/>
              <a:t>32</a:t>
            </a:r>
            <a:r>
              <a:rPr lang="zh-CN" altLang="en-US" dirty="0" smtClean="0"/>
              <a:t>个字符</a:t>
            </a:r>
            <a:endParaRPr lang="zh-CN" alt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857238"/>
            <a:ext cx="2031325" cy="461665"/>
          </a:xfrm>
          <a:prstGeom prst="rect">
            <a:avLst/>
          </a:prstGeom>
        </p:spPr>
        <p:txBody>
          <a:bodyPr wrap="none">
            <a:spAutoFit/>
          </a:bodyPr>
          <a:lstStyle/>
          <a:p>
            <a:r>
              <a:rPr lang="zh-CN" altLang="en-US" sz="2400" b="1" dirty="0" smtClean="0">
                <a:solidFill>
                  <a:srgbClr val="FF0000"/>
                </a:solidFill>
              </a:rPr>
              <a:t>程序段和结构</a:t>
            </a:r>
            <a:endParaRPr lang="zh-CN" altLang="en-US" sz="2400" b="1" dirty="0">
              <a:solidFill>
                <a:srgbClr val="FF0000"/>
              </a:solidFill>
            </a:endParaRPr>
          </a:p>
        </p:txBody>
      </p:sp>
      <p:sp>
        <p:nvSpPr>
          <p:cNvPr id="3" name="矩形 2"/>
          <p:cNvSpPr/>
          <p:nvPr/>
        </p:nvSpPr>
        <p:spPr>
          <a:xfrm>
            <a:off x="1000100" y="1357304"/>
            <a:ext cx="5262979" cy="923330"/>
          </a:xfrm>
          <a:prstGeom prst="rect">
            <a:avLst/>
          </a:prstGeom>
        </p:spPr>
        <p:txBody>
          <a:bodyPr wrap="none">
            <a:spAutoFit/>
          </a:bodyPr>
          <a:lstStyle/>
          <a:p>
            <a:r>
              <a:rPr lang="zh-CN" altLang="en-US" dirty="0" smtClean="0"/>
              <a:t>一个加工程序是由一系列顺序执行的程序段组成，</a:t>
            </a:r>
            <a:endParaRPr lang="en-US" altLang="zh-CN" dirty="0" smtClean="0"/>
          </a:p>
          <a:p>
            <a:r>
              <a:rPr lang="zh-CN" altLang="en-US" dirty="0" smtClean="0"/>
              <a:t>每个程序段单独占一行，每个程序段执行一个加</a:t>
            </a:r>
            <a:endParaRPr lang="en-US" altLang="zh-CN" dirty="0" smtClean="0"/>
          </a:p>
          <a:p>
            <a:r>
              <a:rPr lang="zh-CN" altLang="en-US" dirty="0" smtClean="0"/>
              <a:t>工步骤、逻辑处理或数学运算功能</a:t>
            </a:r>
            <a:endParaRPr lang="zh-CN" altLang="en-US" dirty="0"/>
          </a:p>
        </p:txBody>
      </p:sp>
      <p:sp>
        <p:nvSpPr>
          <p:cNvPr id="4" name="矩形 3"/>
          <p:cNvSpPr/>
          <p:nvPr/>
        </p:nvSpPr>
        <p:spPr>
          <a:xfrm>
            <a:off x="1071538" y="2428874"/>
            <a:ext cx="3029997" cy="1200329"/>
          </a:xfrm>
          <a:prstGeom prst="rect">
            <a:avLst/>
          </a:prstGeom>
        </p:spPr>
        <p:txBody>
          <a:bodyPr wrap="none">
            <a:spAutoFit/>
          </a:bodyPr>
          <a:lstStyle/>
          <a:p>
            <a:r>
              <a:rPr lang="zh-CN" altLang="en-US" dirty="0" smtClean="0"/>
              <a:t>示例：</a:t>
            </a:r>
            <a:r>
              <a:rPr lang="en-US" altLang="zh-CN" dirty="0" smtClean="0"/>
              <a:t>N10 G94 G01 Z80 F100</a:t>
            </a:r>
            <a:endParaRPr lang="en-US" altLang="zh-CN" dirty="0" smtClean="0"/>
          </a:p>
          <a:p>
            <a:r>
              <a:rPr lang="en-US" altLang="zh-CN" dirty="0" smtClean="0"/>
              <a:t>             N20 G00 X100</a:t>
            </a:r>
            <a:endParaRPr lang="en-US" altLang="zh-CN" dirty="0" smtClean="0"/>
          </a:p>
          <a:p>
            <a:r>
              <a:rPr lang="en-US" altLang="zh-CN" dirty="0" smtClean="0"/>
              <a:t>             N30 ……</a:t>
            </a:r>
            <a:endParaRPr lang="en-US" altLang="zh-CN" dirty="0" smtClean="0"/>
          </a:p>
          <a:p>
            <a:r>
              <a:rPr lang="en-US" altLang="zh-CN" dirty="0" smtClean="0"/>
              <a:t>             N40 M02</a:t>
            </a:r>
            <a:endParaRPr lang="zh-CN" altLang="en-US" dirty="0"/>
          </a:p>
        </p:txBody>
      </p:sp>
      <p:sp>
        <p:nvSpPr>
          <p:cNvPr id="5" name="矩形 4"/>
          <p:cNvSpPr/>
          <p:nvPr/>
        </p:nvSpPr>
        <p:spPr>
          <a:xfrm>
            <a:off x="4714876" y="2500312"/>
            <a:ext cx="1357322" cy="1200329"/>
          </a:xfrm>
          <a:prstGeom prst="rect">
            <a:avLst/>
          </a:prstGeom>
        </p:spPr>
        <p:txBody>
          <a:bodyPr wrap="square">
            <a:spAutoFit/>
          </a:bodyPr>
          <a:lstStyle/>
          <a:p>
            <a:r>
              <a:rPr lang="zh-CN" altLang="en-US" dirty="0" smtClean="0"/>
              <a:t>第一程序段</a:t>
            </a:r>
            <a:endParaRPr lang="en-US" altLang="zh-CN" dirty="0" smtClean="0"/>
          </a:p>
          <a:p>
            <a:r>
              <a:rPr lang="zh-CN" altLang="en-US" dirty="0" smtClean="0"/>
              <a:t>第二程序段</a:t>
            </a:r>
            <a:endParaRPr lang="en-US" altLang="zh-CN" dirty="0" smtClean="0"/>
          </a:p>
          <a:p>
            <a:r>
              <a:rPr lang="en-US" altLang="zh-CN" dirty="0" smtClean="0"/>
              <a:t>……</a:t>
            </a:r>
            <a:endParaRPr lang="en-US" altLang="zh-CN" dirty="0" smtClean="0"/>
          </a:p>
          <a:p>
            <a:r>
              <a:rPr lang="zh-CN" altLang="en-US" dirty="0" smtClean="0"/>
              <a:t>程序结束</a:t>
            </a:r>
            <a:endParaRPr lang="zh-CN" altLang="en-US" dirty="0"/>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611560" y="1616437"/>
            <a:ext cx="153118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黑体" panose="02010609060101010101" charset="-122"/>
                <a:ea typeface="黑体" panose="02010609060101010101" charset="-122"/>
              </a:defRPr>
            </a:lvl1pPr>
            <a:lvl2pPr marL="742950" indent="-285750" eaLnBrk="0" hangingPunct="0">
              <a:defRPr sz="2800" b="1">
                <a:solidFill>
                  <a:schemeClr val="tx1"/>
                </a:solidFill>
                <a:latin typeface="黑体" panose="02010609060101010101" charset="-122"/>
                <a:ea typeface="黑体" panose="02010609060101010101" charset="-122"/>
              </a:defRPr>
            </a:lvl2pPr>
            <a:lvl3pPr marL="1143000" indent="-228600" eaLnBrk="0" hangingPunct="0">
              <a:defRPr sz="2800" b="1">
                <a:solidFill>
                  <a:schemeClr val="tx1"/>
                </a:solidFill>
                <a:latin typeface="黑体" panose="02010609060101010101" charset="-122"/>
                <a:ea typeface="黑体" panose="02010609060101010101" charset="-122"/>
              </a:defRPr>
            </a:lvl3pPr>
            <a:lvl4pPr marL="1600200" indent="-228600" eaLnBrk="0" hangingPunct="0">
              <a:defRPr sz="2800" b="1">
                <a:solidFill>
                  <a:schemeClr val="tx1"/>
                </a:solidFill>
                <a:latin typeface="黑体" panose="02010609060101010101" charset="-122"/>
                <a:ea typeface="黑体" panose="02010609060101010101" charset="-122"/>
              </a:defRPr>
            </a:lvl4pPr>
            <a:lvl5pPr marL="2057400" indent="-228600" eaLnBrk="0" hangingPunct="0">
              <a:defRPr sz="2800" b="1">
                <a:solidFill>
                  <a:schemeClr val="tx1"/>
                </a:solidFill>
                <a:latin typeface="黑体" panose="02010609060101010101" charset="-122"/>
                <a:ea typeface="黑体" panose="02010609060101010101" charset="-122"/>
              </a:defRPr>
            </a:lvl5pPr>
            <a:lvl6pPr marL="25146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6pPr>
            <a:lvl7pPr marL="29718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7pPr>
            <a:lvl8pPr marL="34290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8pPr>
            <a:lvl9pPr marL="38862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G:</a:t>
            </a:r>
            <a:r>
              <a:rPr kumimoji="0" lang="zh-CN" altLang="en-US"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插补</a:t>
            </a:r>
            <a:endParaRPr kumimoji="0" lang="en-US" altLang="zh-CN"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rPr>
              <a:t>G00:</a:t>
            </a:r>
            <a:r>
              <a:rPr kumimoji="0" lang="zh-CN" altLang="en-US" sz="16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rPr>
              <a:t>快速定位</a:t>
            </a:r>
            <a:endParaRPr kumimoji="0" lang="en-US" altLang="zh-CN" sz="16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rPr>
              <a:t>G01:</a:t>
            </a:r>
            <a:r>
              <a:rPr kumimoji="0" lang="zh-CN" altLang="en-US" sz="16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rPr>
              <a:t>直线插补</a:t>
            </a:r>
            <a:endParaRPr kumimoji="0" lang="en-US" altLang="zh-CN" sz="16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rPr>
              <a:t>G02:</a:t>
            </a:r>
            <a:r>
              <a:rPr kumimoji="0" lang="zh-CN" altLang="en-US" sz="16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rPr>
              <a:t>顺圆插补</a:t>
            </a:r>
            <a:endParaRPr kumimoji="0" lang="en-US" altLang="zh-CN" sz="16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rPr>
              <a:t>G03:</a:t>
            </a:r>
            <a:r>
              <a:rPr kumimoji="0" lang="zh-CN" altLang="en-US" sz="16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rPr>
              <a:t>逆圆插补</a:t>
            </a:r>
            <a:endParaRPr kumimoji="0" lang="en-US" altLang="zh-CN" sz="1600" b="1" i="0" u="none"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endParaRPr>
          </a:p>
          <a:p>
            <a:pPr eaLnBrk="1" hangingPunct="1"/>
            <a:r>
              <a:rPr lang="en-US" altLang="zh-CN" sz="2000" kern="0" dirty="0" smtClean="0">
                <a:solidFill>
                  <a:srgbClr val="00B0F0"/>
                </a:solidFill>
              </a:rPr>
              <a:t>G90:</a:t>
            </a:r>
            <a:r>
              <a:rPr lang="zh-CN" altLang="en-US" sz="1600" kern="0" dirty="0" smtClean="0">
                <a:solidFill>
                  <a:srgbClr val="00B0F0"/>
                </a:solidFill>
              </a:rPr>
              <a:t>绝对值</a:t>
            </a:r>
            <a:endParaRPr lang="en-US" altLang="zh-CN" sz="1200" kern="0" dirty="0">
              <a:solidFill>
                <a:srgbClr val="00B0F0"/>
              </a:solidFill>
            </a:endParaRPr>
          </a:p>
          <a:p>
            <a:pPr eaLnBrk="1" hangingPunct="1"/>
            <a:r>
              <a:rPr lang="en-US" altLang="zh-CN" sz="2000" kern="0" dirty="0" smtClean="0">
                <a:solidFill>
                  <a:srgbClr val="00B0F0"/>
                </a:solidFill>
              </a:rPr>
              <a:t>G91:</a:t>
            </a:r>
            <a:r>
              <a:rPr lang="zh-CN" altLang="en-US" sz="1600" kern="0" dirty="0" smtClean="0">
                <a:solidFill>
                  <a:srgbClr val="00B0F0"/>
                </a:solidFill>
              </a:rPr>
              <a:t>相对值</a:t>
            </a:r>
            <a:endParaRPr lang="zh-CN" altLang="en-US" sz="1600" kern="0" dirty="0">
              <a:solidFill>
                <a:srgbClr val="00B0F0"/>
              </a:solidFill>
            </a:endParaRPr>
          </a:p>
          <a:p>
            <a:pPr eaLnBrk="1" hangingPunct="1"/>
            <a:r>
              <a:rPr lang="en-US" altLang="zh-CN" sz="2000" kern="0" dirty="0" smtClean="0">
                <a:solidFill>
                  <a:srgbClr val="00B0F0"/>
                </a:solidFill>
              </a:rPr>
              <a:t>G94:</a:t>
            </a:r>
            <a:r>
              <a:rPr lang="zh-CN" altLang="en-US" sz="1600" kern="0" dirty="0">
                <a:solidFill>
                  <a:srgbClr val="00B0F0"/>
                </a:solidFill>
              </a:rPr>
              <a:t>分进给</a:t>
            </a:r>
            <a:endParaRPr lang="en-US" altLang="zh-CN" sz="1600" kern="0" dirty="0">
              <a:solidFill>
                <a:srgbClr val="00B0F0"/>
              </a:solidFill>
            </a:endParaRPr>
          </a:p>
          <a:p>
            <a:pPr eaLnBrk="1" hangingPunct="1"/>
            <a:r>
              <a:rPr lang="en-US" altLang="zh-CN" sz="2000" kern="0" dirty="0" smtClean="0">
                <a:solidFill>
                  <a:srgbClr val="00B0F0"/>
                </a:solidFill>
              </a:rPr>
              <a:t>G95:</a:t>
            </a:r>
            <a:r>
              <a:rPr lang="zh-CN" altLang="en-US" sz="1600" kern="0" dirty="0">
                <a:solidFill>
                  <a:srgbClr val="00B0F0"/>
                </a:solidFill>
              </a:rPr>
              <a:t>转进</a:t>
            </a:r>
            <a:r>
              <a:rPr lang="zh-CN" altLang="en-US" sz="1600" kern="0" dirty="0" smtClean="0">
                <a:solidFill>
                  <a:srgbClr val="00B0F0"/>
                </a:solidFill>
              </a:rPr>
              <a:t>给</a:t>
            </a:r>
            <a:endParaRPr lang="zh-CN" altLang="en-US" sz="1600" kern="0" dirty="0">
              <a:solidFill>
                <a:srgbClr val="00B0F0"/>
              </a:solidFill>
            </a:endParaRPr>
          </a:p>
        </p:txBody>
      </p:sp>
      <p:sp>
        <p:nvSpPr>
          <p:cNvPr id="3" name="TextBox 5"/>
          <p:cNvSpPr txBox="1">
            <a:spLocks noChangeArrowheads="1"/>
          </p:cNvSpPr>
          <p:nvPr/>
        </p:nvSpPr>
        <p:spPr bwMode="auto">
          <a:xfrm>
            <a:off x="2397498" y="1616437"/>
            <a:ext cx="1630575"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黑体" panose="02010609060101010101" charset="-122"/>
                <a:ea typeface="黑体" panose="02010609060101010101" charset="-122"/>
              </a:defRPr>
            </a:lvl1pPr>
            <a:lvl2pPr marL="742950" indent="-285750" eaLnBrk="0" hangingPunct="0">
              <a:defRPr sz="2800" b="1">
                <a:solidFill>
                  <a:schemeClr val="tx1"/>
                </a:solidFill>
                <a:latin typeface="黑体" panose="02010609060101010101" charset="-122"/>
                <a:ea typeface="黑体" panose="02010609060101010101" charset="-122"/>
              </a:defRPr>
            </a:lvl2pPr>
            <a:lvl3pPr marL="1143000" indent="-228600" eaLnBrk="0" hangingPunct="0">
              <a:defRPr sz="2800" b="1">
                <a:solidFill>
                  <a:schemeClr val="tx1"/>
                </a:solidFill>
                <a:latin typeface="黑体" panose="02010609060101010101" charset="-122"/>
                <a:ea typeface="黑体" panose="02010609060101010101" charset="-122"/>
              </a:defRPr>
            </a:lvl3pPr>
            <a:lvl4pPr marL="1600200" indent="-228600" eaLnBrk="0" hangingPunct="0">
              <a:defRPr sz="2800" b="1">
                <a:solidFill>
                  <a:schemeClr val="tx1"/>
                </a:solidFill>
                <a:latin typeface="黑体" panose="02010609060101010101" charset="-122"/>
                <a:ea typeface="黑体" panose="02010609060101010101" charset="-122"/>
              </a:defRPr>
            </a:lvl4pPr>
            <a:lvl5pPr marL="2057400" indent="-228600" eaLnBrk="0" hangingPunct="0">
              <a:defRPr sz="2800" b="1">
                <a:solidFill>
                  <a:schemeClr val="tx1"/>
                </a:solidFill>
                <a:latin typeface="黑体" panose="02010609060101010101" charset="-122"/>
                <a:ea typeface="黑体" panose="02010609060101010101" charset="-122"/>
              </a:defRPr>
            </a:lvl5pPr>
            <a:lvl6pPr marL="25146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6pPr>
            <a:lvl7pPr marL="29718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7pPr>
            <a:lvl8pPr marL="34290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8pPr>
            <a:lvl9pPr marL="38862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M:</a:t>
            </a:r>
            <a:r>
              <a:rPr kumimoji="0" lang="zh-CN" altLang="en-US"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辅助功能</a:t>
            </a:r>
            <a:endParaRPr kumimoji="0" lang="en-US" altLang="zh-CN"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dirty="0" smtClean="0">
                <a:ln>
                  <a:noFill/>
                </a:ln>
                <a:solidFill>
                  <a:srgbClr val="339933"/>
                </a:solidFill>
                <a:effectLst/>
                <a:uLnTx/>
                <a:uFillTx/>
                <a:latin typeface="黑体" panose="02010609060101010101" charset="-122"/>
                <a:ea typeface="黑体" panose="02010609060101010101" charset="-122"/>
              </a:rPr>
              <a:t>M03:</a:t>
            </a:r>
            <a:r>
              <a:rPr kumimoji="0" lang="zh-CN" altLang="en-US" sz="1600" b="1" i="0" u="none" strike="noStrike" kern="0" cap="none" spc="0" normalizeH="0" baseline="0" noProof="0" dirty="0" smtClean="0">
                <a:ln>
                  <a:noFill/>
                </a:ln>
                <a:solidFill>
                  <a:srgbClr val="339933"/>
                </a:solidFill>
                <a:effectLst/>
                <a:uLnTx/>
                <a:uFillTx/>
                <a:latin typeface="黑体" panose="02010609060101010101" charset="-122"/>
                <a:ea typeface="黑体" panose="02010609060101010101" charset="-122"/>
              </a:rPr>
              <a:t>主轴正转</a:t>
            </a:r>
            <a:endParaRPr kumimoji="0" lang="en-US" altLang="zh-CN" sz="1600" b="1" i="0" u="none" strike="noStrike" kern="0" cap="none" spc="0" normalizeH="0" baseline="0" noProof="0" dirty="0" smtClean="0">
              <a:ln>
                <a:noFill/>
              </a:ln>
              <a:solidFill>
                <a:srgbClr val="339933"/>
              </a:solidFill>
              <a:effectLst/>
              <a:uLnTx/>
              <a:uFillTx/>
              <a:latin typeface="黑体" panose="02010609060101010101" charset="-122"/>
              <a:ea typeface="黑体" panose="02010609060101010101"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dirty="0" smtClean="0">
                <a:ln>
                  <a:noFill/>
                </a:ln>
                <a:solidFill>
                  <a:srgbClr val="339933"/>
                </a:solidFill>
                <a:effectLst/>
                <a:uLnTx/>
                <a:uFillTx/>
                <a:latin typeface="黑体" panose="02010609060101010101" charset="-122"/>
                <a:ea typeface="黑体" panose="02010609060101010101" charset="-122"/>
              </a:rPr>
              <a:t>M04:</a:t>
            </a:r>
            <a:r>
              <a:rPr kumimoji="0" lang="zh-CN" altLang="en-US" sz="1600" b="1" i="0" u="none" strike="noStrike" kern="0" cap="none" spc="0" normalizeH="0" baseline="0" noProof="0" dirty="0" smtClean="0">
                <a:ln>
                  <a:noFill/>
                </a:ln>
                <a:solidFill>
                  <a:srgbClr val="339933"/>
                </a:solidFill>
                <a:effectLst/>
                <a:uLnTx/>
                <a:uFillTx/>
                <a:latin typeface="黑体" panose="02010609060101010101" charset="-122"/>
                <a:ea typeface="黑体" panose="02010609060101010101" charset="-122"/>
              </a:rPr>
              <a:t>主轴反转</a:t>
            </a:r>
            <a:endParaRPr kumimoji="0" lang="en-US" altLang="zh-CN" sz="1600" b="1" i="0" u="none" strike="noStrike" kern="0" cap="none" spc="0" normalizeH="0" baseline="0" noProof="0" dirty="0" smtClean="0">
              <a:ln>
                <a:noFill/>
              </a:ln>
              <a:solidFill>
                <a:srgbClr val="339933"/>
              </a:solidFill>
              <a:effectLst/>
              <a:uLnTx/>
              <a:uFillTx/>
              <a:latin typeface="黑体" panose="02010609060101010101" charset="-122"/>
              <a:ea typeface="黑体" panose="02010609060101010101" charset="-122"/>
            </a:endParaRPr>
          </a:p>
          <a:p>
            <a:pPr eaLnBrk="1" fontAlgn="base" hangingPunct="1">
              <a:spcBef>
                <a:spcPct val="0"/>
              </a:spcBef>
              <a:spcAft>
                <a:spcPct val="0"/>
              </a:spcAft>
              <a:defRPr/>
            </a:pPr>
            <a:r>
              <a:rPr lang="en-US" altLang="zh-CN" sz="2000" dirty="0">
                <a:solidFill>
                  <a:srgbClr val="339933"/>
                </a:solidFill>
              </a:rPr>
              <a:t>M05:</a:t>
            </a:r>
            <a:r>
              <a:rPr lang="zh-CN" altLang="en-US" sz="1600" dirty="0">
                <a:solidFill>
                  <a:srgbClr val="339933"/>
                </a:solidFill>
              </a:rPr>
              <a:t>主轴停止</a:t>
            </a:r>
            <a:endParaRPr lang="en-US" altLang="zh-CN" sz="1600" dirty="0">
              <a:solidFill>
                <a:srgbClr val="339933"/>
              </a:solidFill>
            </a:endParaRPr>
          </a:p>
          <a:p>
            <a:pPr eaLnBrk="1" hangingPunct="1"/>
            <a:r>
              <a:rPr lang="en-US" altLang="zh-CN" sz="2000" dirty="0" smtClean="0">
                <a:solidFill>
                  <a:srgbClr val="339933"/>
                </a:solidFill>
              </a:rPr>
              <a:t>M08</a:t>
            </a:r>
            <a:r>
              <a:rPr lang="en-US" altLang="zh-CN" sz="2000" dirty="0">
                <a:solidFill>
                  <a:srgbClr val="339933"/>
                </a:solidFill>
              </a:rPr>
              <a:t>:</a:t>
            </a:r>
            <a:r>
              <a:rPr lang="zh-CN" altLang="en-US" sz="1600" dirty="0">
                <a:solidFill>
                  <a:srgbClr val="339933"/>
                </a:solidFill>
              </a:rPr>
              <a:t>冷却液开</a:t>
            </a:r>
            <a:endParaRPr lang="en-US" altLang="zh-CN" sz="1600" dirty="0">
              <a:solidFill>
                <a:srgbClr val="339933"/>
              </a:solidFill>
            </a:endParaRPr>
          </a:p>
          <a:p>
            <a:pPr eaLnBrk="1" hangingPunct="1"/>
            <a:r>
              <a:rPr lang="en-US" altLang="zh-CN" sz="2000" dirty="0">
                <a:solidFill>
                  <a:srgbClr val="339933"/>
                </a:solidFill>
              </a:rPr>
              <a:t>M09:</a:t>
            </a:r>
            <a:r>
              <a:rPr lang="zh-CN" altLang="en-US" sz="1600" dirty="0">
                <a:solidFill>
                  <a:srgbClr val="339933"/>
                </a:solidFill>
              </a:rPr>
              <a:t>冷却液关</a:t>
            </a:r>
            <a:endParaRPr lang="en-US" altLang="zh-CN" sz="1600" dirty="0">
              <a:solidFill>
                <a:srgbClr val="339933"/>
              </a:solidFill>
            </a:endParaRPr>
          </a:p>
          <a:p>
            <a:pPr eaLnBrk="1" hangingPunct="1"/>
            <a:r>
              <a:rPr lang="en-US" altLang="zh-CN" sz="2000" dirty="0">
                <a:solidFill>
                  <a:srgbClr val="339933"/>
                </a:solidFill>
              </a:rPr>
              <a:t>M30:</a:t>
            </a:r>
            <a:r>
              <a:rPr lang="zh-CN" altLang="en-US" sz="1600" dirty="0">
                <a:solidFill>
                  <a:srgbClr val="339933"/>
                </a:solidFill>
              </a:rPr>
              <a:t>程序</a:t>
            </a:r>
            <a:r>
              <a:rPr lang="zh-CN" altLang="en-US" sz="1600" dirty="0" smtClean="0">
                <a:solidFill>
                  <a:srgbClr val="339933"/>
                </a:solidFill>
              </a:rPr>
              <a:t>停止</a:t>
            </a:r>
            <a:endParaRPr lang="zh-CN" altLang="en-US" sz="1600" dirty="0">
              <a:solidFill>
                <a:srgbClr val="339933"/>
              </a:solidFill>
            </a:endParaRPr>
          </a:p>
        </p:txBody>
      </p:sp>
      <p:sp>
        <p:nvSpPr>
          <p:cNvPr id="4" name="TextBox 6"/>
          <p:cNvSpPr txBox="1">
            <a:spLocks noChangeArrowheads="1"/>
          </p:cNvSpPr>
          <p:nvPr/>
        </p:nvSpPr>
        <p:spPr bwMode="auto">
          <a:xfrm>
            <a:off x="4254873" y="1616437"/>
            <a:ext cx="11144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黑体" panose="02010609060101010101" charset="-122"/>
                <a:ea typeface="黑体" panose="02010609060101010101" charset="-122"/>
              </a:defRPr>
            </a:lvl1pPr>
            <a:lvl2pPr marL="742950" indent="-285750" eaLnBrk="0" hangingPunct="0">
              <a:defRPr sz="2800" b="1">
                <a:solidFill>
                  <a:schemeClr val="tx1"/>
                </a:solidFill>
                <a:latin typeface="黑体" panose="02010609060101010101" charset="-122"/>
                <a:ea typeface="黑体" panose="02010609060101010101" charset="-122"/>
              </a:defRPr>
            </a:lvl2pPr>
            <a:lvl3pPr marL="1143000" indent="-228600" eaLnBrk="0" hangingPunct="0">
              <a:defRPr sz="2800" b="1">
                <a:solidFill>
                  <a:schemeClr val="tx1"/>
                </a:solidFill>
                <a:latin typeface="黑体" panose="02010609060101010101" charset="-122"/>
                <a:ea typeface="黑体" panose="02010609060101010101" charset="-122"/>
              </a:defRPr>
            </a:lvl3pPr>
            <a:lvl4pPr marL="1600200" indent="-228600" eaLnBrk="0" hangingPunct="0">
              <a:defRPr sz="2800" b="1">
                <a:solidFill>
                  <a:schemeClr val="tx1"/>
                </a:solidFill>
                <a:latin typeface="黑体" panose="02010609060101010101" charset="-122"/>
                <a:ea typeface="黑体" panose="02010609060101010101" charset="-122"/>
              </a:defRPr>
            </a:lvl4pPr>
            <a:lvl5pPr marL="2057400" indent="-228600" eaLnBrk="0" hangingPunct="0">
              <a:defRPr sz="2800" b="1">
                <a:solidFill>
                  <a:schemeClr val="tx1"/>
                </a:solidFill>
                <a:latin typeface="黑体" panose="02010609060101010101" charset="-122"/>
                <a:ea typeface="黑体" panose="02010609060101010101" charset="-122"/>
              </a:defRPr>
            </a:lvl5pPr>
            <a:lvl6pPr marL="25146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6pPr>
            <a:lvl7pPr marL="29718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7pPr>
            <a:lvl8pPr marL="34290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8pPr>
            <a:lvl9pPr marL="38862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S:</a:t>
            </a:r>
            <a:r>
              <a:rPr kumimoji="0" lang="zh-CN" altLang="en-US"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转速</a:t>
            </a:r>
            <a:endParaRPr kumimoji="0" lang="en-US" altLang="zh-CN"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dirty="0" smtClean="0">
                <a:ln>
                  <a:noFill/>
                </a:ln>
                <a:solidFill>
                  <a:srgbClr val="006666"/>
                </a:solidFill>
                <a:effectLst/>
                <a:uLnTx/>
                <a:uFillTx/>
                <a:latin typeface="黑体" panose="02010609060101010101" charset="-122"/>
                <a:ea typeface="黑体" panose="02010609060101010101" charset="-122"/>
              </a:rPr>
              <a:t>S1000</a:t>
            </a:r>
            <a:endParaRPr kumimoji="0" lang="zh-CN" altLang="en-US" sz="2000" b="1" i="0" u="none" strike="noStrike" kern="0" cap="none" spc="0" normalizeH="0" baseline="0" noProof="0" dirty="0" smtClean="0">
              <a:ln>
                <a:noFill/>
              </a:ln>
              <a:solidFill>
                <a:srgbClr val="006666"/>
              </a:solidFill>
              <a:effectLst/>
              <a:uLnTx/>
              <a:uFillTx/>
              <a:latin typeface="黑体" panose="02010609060101010101" charset="-122"/>
              <a:ea typeface="黑体" panose="02010609060101010101" charset="-122"/>
            </a:endParaRPr>
          </a:p>
        </p:txBody>
      </p:sp>
      <p:sp>
        <p:nvSpPr>
          <p:cNvPr id="5" name="TextBox 7"/>
          <p:cNvSpPr txBox="1">
            <a:spLocks noChangeArrowheads="1"/>
          </p:cNvSpPr>
          <p:nvPr/>
        </p:nvSpPr>
        <p:spPr bwMode="auto">
          <a:xfrm>
            <a:off x="5540748" y="1616437"/>
            <a:ext cx="16303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黑体" panose="02010609060101010101" charset="-122"/>
                <a:ea typeface="黑体" panose="02010609060101010101" charset="-122"/>
              </a:defRPr>
            </a:lvl1pPr>
            <a:lvl2pPr marL="742950" indent="-285750" eaLnBrk="0" hangingPunct="0">
              <a:defRPr sz="2800" b="1">
                <a:solidFill>
                  <a:schemeClr val="tx1"/>
                </a:solidFill>
                <a:latin typeface="黑体" panose="02010609060101010101" charset="-122"/>
                <a:ea typeface="黑体" panose="02010609060101010101" charset="-122"/>
              </a:defRPr>
            </a:lvl2pPr>
            <a:lvl3pPr marL="1143000" indent="-228600" eaLnBrk="0" hangingPunct="0">
              <a:defRPr sz="2800" b="1">
                <a:solidFill>
                  <a:schemeClr val="tx1"/>
                </a:solidFill>
                <a:latin typeface="黑体" panose="02010609060101010101" charset="-122"/>
                <a:ea typeface="黑体" panose="02010609060101010101" charset="-122"/>
              </a:defRPr>
            </a:lvl3pPr>
            <a:lvl4pPr marL="1600200" indent="-228600" eaLnBrk="0" hangingPunct="0">
              <a:defRPr sz="2800" b="1">
                <a:solidFill>
                  <a:schemeClr val="tx1"/>
                </a:solidFill>
                <a:latin typeface="黑体" panose="02010609060101010101" charset="-122"/>
                <a:ea typeface="黑体" panose="02010609060101010101" charset="-122"/>
              </a:defRPr>
            </a:lvl4pPr>
            <a:lvl5pPr marL="2057400" indent="-228600" eaLnBrk="0" hangingPunct="0">
              <a:defRPr sz="2800" b="1">
                <a:solidFill>
                  <a:schemeClr val="tx1"/>
                </a:solidFill>
                <a:latin typeface="黑体" panose="02010609060101010101" charset="-122"/>
                <a:ea typeface="黑体" panose="02010609060101010101" charset="-122"/>
              </a:defRPr>
            </a:lvl5pPr>
            <a:lvl6pPr marL="25146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6pPr>
            <a:lvl7pPr marL="29718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7pPr>
            <a:lvl8pPr marL="34290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8pPr>
            <a:lvl9pPr marL="38862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T:</a:t>
            </a:r>
            <a:r>
              <a:rPr kumimoji="0" lang="zh-CN" altLang="en-US"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刀具功能</a:t>
            </a:r>
            <a:endParaRPr kumimoji="0" lang="en-US" altLang="zh-CN"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en-US" altLang="zh-CN" sz="2000" b="1" i="0"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rPr>
              <a:t>T1D1</a:t>
            </a:r>
            <a:endParaRPr kumimoji="0" lang="zh-CN" altLang="en-US" sz="2000" b="1" i="0" strike="noStrike" kern="0" cap="none" spc="0" normalizeH="0" baseline="0" noProof="0" dirty="0" smtClean="0">
              <a:ln>
                <a:noFill/>
              </a:ln>
              <a:solidFill>
                <a:srgbClr val="00B0F0"/>
              </a:solidFill>
              <a:effectLst/>
              <a:uLnTx/>
              <a:uFillTx/>
              <a:latin typeface="黑体" panose="02010609060101010101" charset="-122"/>
              <a:ea typeface="黑体" panose="02010609060101010101" charset="-122"/>
            </a:endParaRPr>
          </a:p>
        </p:txBody>
      </p:sp>
      <p:sp>
        <p:nvSpPr>
          <p:cNvPr id="6" name="TextBox 8"/>
          <p:cNvSpPr txBox="1">
            <a:spLocks noChangeArrowheads="1"/>
          </p:cNvSpPr>
          <p:nvPr/>
        </p:nvSpPr>
        <p:spPr bwMode="auto">
          <a:xfrm>
            <a:off x="7255248" y="1616437"/>
            <a:ext cx="137318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黑体" panose="02010609060101010101" charset="-122"/>
                <a:ea typeface="黑体" panose="02010609060101010101" charset="-122"/>
              </a:defRPr>
            </a:lvl1pPr>
            <a:lvl2pPr marL="742950" indent="-285750" eaLnBrk="0" hangingPunct="0">
              <a:defRPr sz="2800" b="1">
                <a:solidFill>
                  <a:schemeClr val="tx1"/>
                </a:solidFill>
                <a:latin typeface="黑体" panose="02010609060101010101" charset="-122"/>
                <a:ea typeface="黑体" panose="02010609060101010101" charset="-122"/>
              </a:defRPr>
            </a:lvl2pPr>
            <a:lvl3pPr marL="1143000" indent="-228600" eaLnBrk="0" hangingPunct="0">
              <a:defRPr sz="2800" b="1">
                <a:solidFill>
                  <a:schemeClr val="tx1"/>
                </a:solidFill>
                <a:latin typeface="黑体" panose="02010609060101010101" charset="-122"/>
                <a:ea typeface="黑体" panose="02010609060101010101" charset="-122"/>
              </a:defRPr>
            </a:lvl3pPr>
            <a:lvl4pPr marL="1600200" indent="-228600" eaLnBrk="0" hangingPunct="0">
              <a:defRPr sz="2800" b="1">
                <a:solidFill>
                  <a:schemeClr val="tx1"/>
                </a:solidFill>
                <a:latin typeface="黑体" panose="02010609060101010101" charset="-122"/>
                <a:ea typeface="黑体" panose="02010609060101010101" charset="-122"/>
              </a:defRPr>
            </a:lvl4pPr>
            <a:lvl5pPr marL="2057400" indent="-228600" eaLnBrk="0" hangingPunct="0">
              <a:defRPr sz="2800" b="1">
                <a:solidFill>
                  <a:schemeClr val="tx1"/>
                </a:solidFill>
                <a:latin typeface="黑体" panose="02010609060101010101" charset="-122"/>
                <a:ea typeface="黑体" panose="02010609060101010101" charset="-122"/>
              </a:defRPr>
            </a:lvl5pPr>
            <a:lvl6pPr marL="25146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6pPr>
            <a:lvl7pPr marL="29718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7pPr>
            <a:lvl8pPr marL="34290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8pPr>
            <a:lvl9pPr marL="38862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F:</a:t>
            </a:r>
            <a:r>
              <a:rPr kumimoji="0" lang="zh-CN" altLang="en-US"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rPr>
              <a:t>进给量</a:t>
            </a:r>
            <a:endParaRPr kumimoji="0" lang="en-US" altLang="zh-CN" sz="2000" b="1" i="0" u="none" strike="noStrike" kern="0" cap="none" spc="0" normalizeH="0" baseline="0" noProof="0" dirty="0" smtClean="0">
              <a:ln>
                <a:noFill/>
              </a:ln>
              <a:solidFill>
                <a:srgbClr val="FF0000"/>
              </a:solidFill>
              <a:effectLst/>
              <a:uLnTx/>
              <a:uFillTx/>
              <a:latin typeface="黑体" panose="02010609060101010101" charset="-122"/>
              <a:ea typeface="黑体" panose="02010609060101010101"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dirty="0" smtClean="0">
                <a:ln>
                  <a:noFill/>
                </a:ln>
                <a:solidFill>
                  <a:srgbClr val="99CC00"/>
                </a:solidFill>
                <a:effectLst/>
                <a:uLnTx/>
                <a:uFillTx/>
                <a:latin typeface="黑体" panose="02010609060101010101" charset="-122"/>
                <a:ea typeface="黑体" panose="02010609060101010101" charset="-122"/>
              </a:rPr>
              <a:t>F0.2</a:t>
            </a:r>
            <a:endParaRPr kumimoji="0" lang="zh-CN" altLang="en-US" sz="2000" b="1" i="0" u="none" strike="noStrike" kern="0" cap="none" spc="0" normalizeH="0" baseline="0" noProof="0" dirty="0" smtClean="0">
              <a:ln>
                <a:noFill/>
              </a:ln>
              <a:solidFill>
                <a:srgbClr val="99CC00"/>
              </a:solidFill>
              <a:effectLst/>
              <a:uLnTx/>
              <a:uFillTx/>
              <a:latin typeface="黑体" panose="02010609060101010101" charset="-122"/>
              <a:ea typeface="黑体" panose="02010609060101010101" charset="-122"/>
            </a:endParaRPr>
          </a:p>
        </p:txBody>
      </p:sp>
      <p:sp>
        <p:nvSpPr>
          <p:cNvPr id="7" name="TextBox 8"/>
          <p:cNvSpPr txBox="1">
            <a:spLocks noChangeArrowheads="1"/>
          </p:cNvSpPr>
          <p:nvPr/>
        </p:nvSpPr>
        <p:spPr bwMode="auto">
          <a:xfrm>
            <a:off x="3876117" y="627534"/>
            <a:ext cx="1217000" cy="40011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b="1">
                <a:solidFill>
                  <a:schemeClr val="tx1"/>
                </a:solidFill>
                <a:latin typeface="黑体" panose="02010609060101010101" charset="-122"/>
                <a:ea typeface="黑体" panose="02010609060101010101" charset="-122"/>
              </a:defRPr>
            </a:lvl1pPr>
            <a:lvl2pPr marL="742950" indent="-285750" eaLnBrk="0" hangingPunct="0">
              <a:defRPr sz="2800" b="1">
                <a:solidFill>
                  <a:schemeClr val="tx1"/>
                </a:solidFill>
                <a:latin typeface="黑体" panose="02010609060101010101" charset="-122"/>
                <a:ea typeface="黑体" panose="02010609060101010101" charset="-122"/>
              </a:defRPr>
            </a:lvl2pPr>
            <a:lvl3pPr marL="1143000" indent="-228600" eaLnBrk="0" hangingPunct="0">
              <a:defRPr sz="2800" b="1">
                <a:solidFill>
                  <a:schemeClr val="tx1"/>
                </a:solidFill>
                <a:latin typeface="黑体" panose="02010609060101010101" charset="-122"/>
                <a:ea typeface="黑体" panose="02010609060101010101" charset="-122"/>
              </a:defRPr>
            </a:lvl3pPr>
            <a:lvl4pPr marL="1600200" indent="-228600" eaLnBrk="0" hangingPunct="0">
              <a:defRPr sz="2800" b="1">
                <a:solidFill>
                  <a:schemeClr val="tx1"/>
                </a:solidFill>
                <a:latin typeface="黑体" panose="02010609060101010101" charset="-122"/>
                <a:ea typeface="黑体" panose="02010609060101010101" charset="-122"/>
              </a:defRPr>
            </a:lvl4pPr>
            <a:lvl5pPr marL="2057400" indent="-228600" eaLnBrk="0" hangingPunct="0">
              <a:defRPr sz="2800" b="1">
                <a:solidFill>
                  <a:schemeClr val="tx1"/>
                </a:solidFill>
                <a:latin typeface="黑体" panose="02010609060101010101" charset="-122"/>
                <a:ea typeface="黑体" panose="02010609060101010101" charset="-122"/>
              </a:defRPr>
            </a:lvl5pPr>
            <a:lvl6pPr marL="25146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6pPr>
            <a:lvl7pPr marL="29718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7pPr>
            <a:lvl8pPr marL="34290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8pPr>
            <a:lvl9pPr marL="3886200" indent="-228600" eaLnBrk="0" fontAlgn="base" hangingPunct="0">
              <a:spcBef>
                <a:spcPct val="0"/>
              </a:spcBef>
              <a:spcAft>
                <a:spcPct val="0"/>
              </a:spcAft>
              <a:defRPr sz="2800" b="1">
                <a:solidFill>
                  <a:schemeClr val="tx1"/>
                </a:solidFill>
                <a:latin typeface="黑体" panose="02010609060101010101" charset="-122"/>
                <a:ea typeface="黑体" panose="02010609060101010101"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smtClean="0">
                <a:ln>
                  <a:noFill/>
                </a:ln>
                <a:solidFill>
                  <a:srgbClr val="002060"/>
                </a:solidFill>
                <a:effectLst/>
                <a:uLnTx/>
                <a:uFillTx/>
                <a:latin typeface="黑体" panose="02010609060101010101" charset="-122"/>
                <a:ea typeface="黑体" panose="02010609060101010101" charset="-122"/>
              </a:rPr>
              <a:t>常用代码</a:t>
            </a:r>
            <a:endParaRPr kumimoji="0" lang="zh-CN" altLang="en-US" sz="2000" b="1" i="0" u="none" strike="noStrike" kern="0" cap="none" spc="0" normalizeH="0" baseline="0" noProof="0" dirty="0" smtClean="0">
              <a:ln>
                <a:noFill/>
              </a:ln>
              <a:solidFill>
                <a:srgbClr val="002060"/>
              </a:solidFill>
              <a:effectLst/>
              <a:uLnTx/>
              <a:uFillTx/>
              <a:latin typeface="黑体" panose="02010609060101010101" charset="-122"/>
              <a:ea typeface="黑体" panose="02010609060101010101" charset="-122"/>
            </a:endParaRPr>
          </a:p>
        </p:txBody>
      </p:sp>
      <p:cxnSp>
        <p:nvCxnSpPr>
          <p:cNvPr id="8" name="肘形连接符 10"/>
          <p:cNvCxnSpPr>
            <a:cxnSpLocks noChangeShapeType="1"/>
          </p:cNvCxnSpPr>
          <p:nvPr/>
        </p:nvCxnSpPr>
        <p:spPr bwMode="auto">
          <a:xfrm flipV="1">
            <a:off x="825873" y="1349737"/>
            <a:ext cx="4214812" cy="338138"/>
          </a:xfrm>
          <a:prstGeom prst="bentConnector3">
            <a:avLst>
              <a:gd name="adj1" fmla="val 282"/>
            </a:avLst>
          </a:prstGeom>
          <a:noFill/>
          <a:ln w="34925" algn="ctr">
            <a:solidFill>
              <a:srgbClr val="000000"/>
            </a:solidFill>
            <a:round/>
          </a:ln>
          <a:extLst>
            <a:ext uri="{909E8E84-426E-40DD-AFC4-6F175D3DCCD1}">
              <a14:hiddenFill xmlns:a14="http://schemas.microsoft.com/office/drawing/2010/main">
                <a:noFill/>
              </a14:hiddenFill>
            </a:ext>
          </a:extLst>
        </p:spPr>
      </p:cxnSp>
      <p:cxnSp>
        <p:nvCxnSpPr>
          <p:cNvPr id="9" name="直接连接符 26"/>
          <p:cNvCxnSpPr>
            <a:cxnSpLocks noChangeShapeType="1"/>
          </p:cNvCxnSpPr>
          <p:nvPr/>
        </p:nvCxnSpPr>
        <p:spPr bwMode="auto">
          <a:xfrm rot="5400000">
            <a:off x="2432423" y="1508487"/>
            <a:ext cx="357188" cy="1587"/>
          </a:xfrm>
          <a:prstGeom prst="line">
            <a:avLst/>
          </a:prstGeom>
          <a:noFill/>
          <a:ln w="34925" algn="ctr">
            <a:solidFill>
              <a:srgbClr val="000000"/>
            </a:solidFill>
            <a:round/>
          </a:ln>
          <a:extLst>
            <a:ext uri="{909E8E84-426E-40DD-AFC4-6F175D3DCCD1}">
              <a14:hiddenFill xmlns:a14="http://schemas.microsoft.com/office/drawing/2010/main">
                <a:noFill/>
              </a14:hiddenFill>
            </a:ext>
          </a:extLst>
        </p:spPr>
      </p:cxnSp>
      <p:cxnSp>
        <p:nvCxnSpPr>
          <p:cNvPr id="10" name="直接连接符 32"/>
          <p:cNvCxnSpPr>
            <a:cxnSpLocks noChangeShapeType="1"/>
          </p:cNvCxnSpPr>
          <p:nvPr/>
        </p:nvCxnSpPr>
        <p:spPr bwMode="auto">
          <a:xfrm>
            <a:off x="4484616" y="1035784"/>
            <a:ext cx="1" cy="735474"/>
          </a:xfrm>
          <a:prstGeom prst="line">
            <a:avLst/>
          </a:prstGeom>
          <a:noFill/>
          <a:ln w="34925" algn="ctr">
            <a:solidFill>
              <a:srgbClr val="000000"/>
            </a:solidFill>
            <a:round/>
          </a:ln>
          <a:extLst>
            <a:ext uri="{909E8E84-426E-40DD-AFC4-6F175D3DCCD1}">
              <a14:hiddenFill xmlns:a14="http://schemas.microsoft.com/office/drawing/2010/main">
                <a:noFill/>
              </a14:hiddenFill>
            </a:ext>
          </a:extLst>
        </p:spPr>
      </p:cxnSp>
      <p:cxnSp>
        <p:nvCxnSpPr>
          <p:cNvPr id="11" name="肘形连接符 40"/>
          <p:cNvCxnSpPr>
            <a:cxnSpLocks noChangeShapeType="1"/>
          </p:cNvCxnSpPr>
          <p:nvPr/>
        </p:nvCxnSpPr>
        <p:spPr bwMode="auto">
          <a:xfrm>
            <a:off x="5040685" y="1349737"/>
            <a:ext cx="2428875" cy="357188"/>
          </a:xfrm>
          <a:prstGeom prst="bentConnector3">
            <a:avLst>
              <a:gd name="adj1" fmla="val 99801"/>
            </a:avLst>
          </a:prstGeom>
          <a:noFill/>
          <a:ln w="34925" algn="ctr">
            <a:solidFill>
              <a:srgbClr val="000000"/>
            </a:solidFill>
            <a:round/>
          </a:ln>
          <a:extLst>
            <a:ext uri="{909E8E84-426E-40DD-AFC4-6F175D3DCCD1}">
              <a14:hiddenFill xmlns:a14="http://schemas.microsoft.com/office/drawing/2010/main">
                <a:noFill/>
              </a14:hiddenFill>
            </a:ext>
          </a:extLst>
        </p:spPr>
      </p:cxnSp>
      <p:cxnSp>
        <p:nvCxnSpPr>
          <p:cNvPr id="12" name="直接连接符 53"/>
          <p:cNvCxnSpPr>
            <a:cxnSpLocks noChangeShapeType="1"/>
          </p:cNvCxnSpPr>
          <p:nvPr/>
        </p:nvCxnSpPr>
        <p:spPr bwMode="auto">
          <a:xfrm rot="5400000">
            <a:off x="5576466" y="1509281"/>
            <a:ext cx="357188" cy="0"/>
          </a:xfrm>
          <a:prstGeom prst="line">
            <a:avLst/>
          </a:prstGeom>
          <a:noFill/>
          <a:ln w="34925" algn="ctr">
            <a:solidFill>
              <a:srgbClr val="000000"/>
            </a:solidFill>
            <a:round/>
          </a:ln>
          <a:extLst>
            <a:ext uri="{909E8E84-426E-40DD-AFC4-6F175D3DCCD1}">
              <a14:hiddenFill xmlns:a14="http://schemas.microsoft.com/office/drawing/2010/main">
                <a:noFill/>
              </a14:hiddenFill>
            </a:ext>
          </a:extLst>
        </p:spPr>
      </p:cxnSp>
      <p:sp>
        <p:nvSpPr>
          <p:cNvPr id="16" name="TextBox 15"/>
          <p:cNvSpPr txBox="1"/>
          <p:nvPr/>
        </p:nvSpPr>
        <p:spPr>
          <a:xfrm>
            <a:off x="7728228" y="142857"/>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常用代码</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395536" y="625475"/>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mtClean="0"/>
              <a:t>程序的构成</a:t>
            </a:r>
            <a:endParaRPr lang="zh-CN" altLang="en-US" dirty="0" smtClean="0"/>
          </a:p>
        </p:txBody>
      </p:sp>
      <p:sp>
        <p:nvSpPr>
          <p:cNvPr id="3" name="TextBox 2"/>
          <p:cNvSpPr txBox="1"/>
          <p:nvPr/>
        </p:nvSpPr>
        <p:spPr>
          <a:xfrm>
            <a:off x="539750" y="1419622"/>
            <a:ext cx="3095625" cy="460375"/>
          </a:xfrm>
          <a:prstGeom prst="rect">
            <a:avLst/>
          </a:prstGeom>
          <a:noFill/>
        </p:spPr>
        <p:txBody>
          <a:bodyPr>
            <a:spAutoFit/>
          </a:bodyPr>
          <a:lstStyle/>
          <a:p>
            <a:pPr algn="ctr">
              <a:buClr>
                <a:srgbClr val="FF9900"/>
              </a:buClr>
              <a:buSzPct val="120000"/>
              <a:buFont typeface="Wingdings" panose="05000000000000000000" pitchFamily="2" charset="2"/>
              <a:buChar char="v"/>
              <a:defRPr/>
            </a:pPr>
            <a:r>
              <a:rPr lang="zh-CN" altLang="en-US" sz="2400" b="1" spc="6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程序段的组成</a:t>
            </a:r>
            <a:endParaRPr lang="zh-CN" altLang="en-US" sz="2400" b="1" spc="6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4" name="内容占位符 2"/>
          <p:cNvSpPr txBox="1"/>
          <p:nvPr/>
        </p:nvSpPr>
        <p:spPr>
          <a:xfrm>
            <a:off x="534789" y="1995686"/>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altLang="zh-CN" dirty="0" smtClean="0"/>
              <a:t>/  N</a:t>
            </a:r>
            <a:r>
              <a:rPr lang="zh-CN" altLang="en-US" dirty="0" smtClean="0"/>
              <a:t>＿</a:t>
            </a:r>
            <a:r>
              <a:rPr lang="en-US" altLang="zh-CN" dirty="0" smtClean="0"/>
              <a:t>G</a:t>
            </a:r>
            <a:r>
              <a:rPr lang="zh-CN" altLang="en-US" dirty="0" smtClean="0"/>
              <a:t>＿</a:t>
            </a:r>
            <a:r>
              <a:rPr lang="en-US" altLang="zh-CN" dirty="0" smtClean="0"/>
              <a:t>X</a:t>
            </a:r>
            <a:r>
              <a:rPr lang="zh-CN" altLang="en-US" dirty="0" smtClean="0"/>
              <a:t>＿</a:t>
            </a:r>
            <a:r>
              <a:rPr lang="en-US" altLang="zh-CN" dirty="0" smtClean="0"/>
              <a:t>Z</a:t>
            </a:r>
            <a:r>
              <a:rPr lang="zh-CN" altLang="en-US" dirty="0" smtClean="0"/>
              <a:t>＿</a:t>
            </a:r>
            <a:r>
              <a:rPr lang="en-US" altLang="zh-CN" dirty="0" smtClean="0"/>
              <a:t>F</a:t>
            </a:r>
            <a:r>
              <a:rPr lang="zh-CN" altLang="en-US" dirty="0" smtClean="0"/>
              <a:t>＿</a:t>
            </a:r>
            <a:r>
              <a:rPr lang="en-US" altLang="zh-CN" dirty="0" smtClean="0"/>
              <a:t>M</a:t>
            </a:r>
            <a:r>
              <a:rPr lang="zh-CN" altLang="en-US" dirty="0" smtClean="0"/>
              <a:t>＿</a:t>
            </a:r>
            <a:r>
              <a:rPr lang="en-US" altLang="zh-CN" dirty="0" smtClean="0"/>
              <a:t>S</a:t>
            </a:r>
            <a:r>
              <a:rPr lang="zh-CN" altLang="en-US" dirty="0" smtClean="0"/>
              <a:t>＿</a:t>
            </a:r>
            <a:r>
              <a:rPr lang="en-US" altLang="zh-CN" dirty="0" smtClean="0"/>
              <a:t>T</a:t>
            </a:r>
            <a:r>
              <a:rPr lang="zh-CN" altLang="en-US" dirty="0" smtClean="0"/>
              <a:t> ＿ </a:t>
            </a:r>
            <a:r>
              <a:rPr lang="en-US" altLang="zh-CN" dirty="0" smtClean="0"/>
              <a:t>D</a:t>
            </a:r>
            <a:r>
              <a:rPr lang="zh-CN" altLang="en-US" dirty="0" smtClean="0"/>
              <a:t>＿</a:t>
            </a:r>
            <a:endParaRPr lang="en-US" altLang="zh-CN" dirty="0" smtClean="0"/>
          </a:p>
          <a:p>
            <a:pPr marL="0" indent="0">
              <a:buFontTx/>
              <a:buNone/>
              <a:defRPr/>
            </a:pPr>
            <a:r>
              <a:rPr lang="zh-CN" altLang="en-US" sz="2000" dirty="0" smtClean="0"/>
              <a:t>     其中：</a:t>
            </a:r>
            <a:endParaRPr lang="en-US" altLang="zh-CN" sz="2000" dirty="0" smtClean="0"/>
          </a:p>
          <a:p>
            <a:pPr marL="0" indent="0">
              <a:buFontTx/>
              <a:buNone/>
              <a:defRPr/>
            </a:pPr>
            <a:r>
              <a:rPr lang="en-US" altLang="zh-CN" sz="2000" dirty="0" smtClean="0"/>
              <a:t>                </a:t>
            </a:r>
            <a:r>
              <a:rPr lang="en-US" altLang="zh-CN" sz="1800" dirty="0" smtClean="0"/>
              <a:t>N</a:t>
            </a:r>
            <a:r>
              <a:rPr lang="zh-CN" altLang="en-US" sz="1800" dirty="0" smtClean="0"/>
              <a:t>＿：程序段顺序号；                     </a:t>
            </a:r>
            <a:r>
              <a:rPr lang="en-US" altLang="zh-CN" sz="1800" dirty="0" smtClean="0"/>
              <a:t>F</a:t>
            </a:r>
            <a:r>
              <a:rPr lang="zh-CN" altLang="en-US" sz="1800" dirty="0" smtClean="0"/>
              <a:t>＿：进给功能；</a:t>
            </a:r>
            <a:endParaRPr lang="zh-CN" altLang="en-US" sz="1800" dirty="0" smtClean="0"/>
          </a:p>
          <a:p>
            <a:pPr marL="0" indent="0">
              <a:buFontTx/>
              <a:buNone/>
              <a:defRPr/>
            </a:pPr>
            <a:r>
              <a:rPr lang="en-US" altLang="zh-CN" sz="1800" dirty="0" smtClean="0"/>
              <a:t>                 G</a:t>
            </a:r>
            <a:r>
              <a:rPr lang="zh-CN" altLang="en-US" sz="1800" dirty="0" smtClean="0"/>
              <a:t>＿：准备功能；                              </a:t>
            </a:r>
            <a:r>
              <a:rPr lang="en-US" altLang="zh-CN" sz="1800" dirty="0" smtClean="0"/>
              <a:t>M</a:t>
            </a:r>
            <a:r>
              <a:rPr lang="zh-CN" altLang="en-US" sz="1800" dirty="0" smtClean="0"/>
              <a:t>＿：辅助功能；</a:t>
            </a:r>
            <a:endParaRPr lang="zh-CN" altLang="en-US" sz="1800" dirty="0" smtClean="0"/>
          </a:p>
          <a:p>
            <a:pPr marL="0" indent="0">
              <a:buFontTx/>
              <a:buNone/>
              <a:defRPr/>
            </a:pPr>
            <a:r>
              <a:rPr lang="en-US" altLang="zh-CN" sz="1800" dirty="0" smtClean="0"/>
              <a:t>                  X</a:t>
            </a:r>
            <a:r>
              <a:rPr lang="zh-CN" altLang="en-US" sz="1800" dirty="0" smtClean="0"/>
              <a:t>＿：</a:t>
            </a:r>
            <a:r>
              <a:rPr lang="en-US" altLang="zh-CN" sz="1800" i="1" dirty="0" smtClean="0"/>
              <a:t>x</a:t>
            </a:r>
            <a:r>
              <a:rPr lang="zh-CN" altLang="en-US" sz="1800" dirty="0" smtClean="0"/>
              <a:t>轴移动指令；                        </a:t>
            </a:r>
            <a:r>
              <a:rPr lang="en-US" altLang="zh-CN" sz="1800" dirty="0" smtClean="0"/>
              <a:t>S</a:t>
            </a:r>
            <a:r>
              <a:rPr lang="zh-CN" altLang="en-US" sz="1800" dirty="0" smtClean="0"/>
              <a:t>＿：主轴功能；</a:t>
            </a:r>
            <a:endParaRPr lang="zh-CN" altLang="en-US" sz="1800" dirty="0" smtClean="0"/>
          </a:p>
          <a:p>
            <a:pPr marL="0" indent="0">
              <a:buFontTx/>
              <a:buNone/>
              <a:defRPr/>
            </a:pPr>
            <a:r>
              <a:rPr lang="en-US" altLang="zh-CN" sz="1800" dirty="0" smtClean="0"/>
              <a:t>                  Z</a:t>
            </a:r>
            <a:r>
              <a:rPr lang="zh-CN" altLang="en-US" sz="1800" dirty="0" smtClean="0"/>
              <a:t>＿：</a:t>
            </a:r>
            <a:r>
              <a:rPr lang="en-US" altLang="zh-CN" sz="1800" i="1" dirty="0" smtClean="0"/>
              <a:t>z</a:t>
            </a:r>
            <a:r>
              <a:rPr lang="zh-CN" altLang="en-US" sz="1800" dirty="0" smtClean="0"/>
              <a:t>轴移动；                                  </a:t>
            </a:r>
            <a:r>
              <a:rPr lang="en-US" altLang="zh-CN" sz="1800" dirty="0" smtClean="0"/>
              <a:t>T</a:t>
            </a:r>
            <a:r>
              <a:rPr lang="zh-CN" altLang="en-US" sz="1800" dirty="0" smtClean="0"/>
              <a:t>＿：刀具功能   </a:t>
            </a:r>
            <a:endParaRPr lang="en-US" altLang="zh-CN" sz="1800" dirty="0" smtClean="0"/>
          </a:p>
          <a:p>
            <a:pPr marL="0" indent="0">
              <a:buFontTx/>
              <a:buNone/>
              <a:defRPr/>
            </a:pPr>
            <a:r>
              <a:rPr lang="en-US" altLang="zh-CN" sz="1800" dirty="0" smtClean="0"/>
              <a:t>                                                                                 D</a:t>
            </a:r>
            <a:r>
              <a:rPr lang="zh-CN" altLang="en-US" sz="1800" dirty="0" smtClean="0"/>
              <a:t> ＿ ：刀具补偿号</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7544" y="1131590"/>
            <a:ext cx="8003232" cy="72630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rgbClr val="FF9900"/>
              </a:buClr>
              <a:buSzPct val="120000"/>
              <a:buFont typeface="Wingdings" panose="05000000000000000000" pitchFamily="2" charset="2"/>
              <a:buChar char="v"/>
              <a:defRPr/>
            </a:pPr>
            <a:r>
              <a:rPr lang="zh-CN" altLang="en-US" sz="2000" dirty="0" smtClean="0">
                <a:latin typeface="黑体" panose="02010609060101010101" charset="-122"/>
                <a:ea typeface="黑体" panose="02010609060101010101" charset="-122"/>
              </a:rPr>
              <a:t>注意在一个程序中可以编写多个功能</a:t>
            </a:r>
            <a:r>
              <a:rPr lang="en-US" altLang="zh-CN" sz="2000" dirty="0" smtClean="0">
                <a:latin typeface="黑体" panose="02010609060101010101" charset="-122"/>
                <a:ea typeface="黑体" panose="02010609060101010101" charset="-122"/>
              </a:rPr>
              <a:t>G</a:t>
            </a:r>
            <a:r>
              <a:rPr lang="zh-CN" altLang="en-US" sz="2000" dirty="0" smtClean="0">
                <a:latin typeface="黑体" panose="02010609060101010101" charset="-122"/>
                <a:ea typeface="黑体" panose="02010609060101010101" charset="-122"/>
              </a:rPr>
              <a:t>和功能</a:t>
            </a:r>
            <a:r>
              <a:rPr lang="en-US" altLang="zh-CN" sz="2000" dirty="0" smtClean="0">
                <a:latin typeface="黑体" panose="02010609060101010101" charset="-122"/>
                <a:ea typeface="黑体" panose="02010609060101010101" charset="-122"/>
              </a:rPr>
              <a:t>M</a:t>
            </a:r>
            <a:r>
              <a:rPr lang="zh-CN" altLang="en-US" sz="2000" dirty="0" smtClean="0">
                <a:latin typeface="黑体" panose="02010609060101010101" charset="-122"/>
                <a:ea typeface="黑体" panose="02010609060101010101" charset="-122"/>
              </a:rPr>
              <a:t>，不过其它的功能自能有一个（</a:t>
            </a:r>
            <a:r>
              <a:rPr lang="en-US" altLang="zh-CN" sz="2000" dirty="0" smtClean="0">
                <a:latin typeface="黑体" panose="02010609060101010101" charset="-122"/>
                <a:ea typeface="黑体" panose="02010609060101010101" charset="-122"/>
              </a:rPr>
              <a:t>X,Z,T,F</a:t>
            </a:r>
            <a:r>
              <a:rPr lang="zh-CN" altLang="en-US" sz="2000" dirty="0">
                <a:latin typeface="黑体" panose="02010609060101010101" charset="-122"/>
                <a:ea typeface="黑体" panose="02010609060101010101" charset="-122"/>
              </a:rPr>
              <a:t>等等</a:t>
            </a:r>
            <a:r>
              <a:rPr lang="zh-CN" altLang="en-US" sz="2000" dirty="0" smtClean="0">
                <a:latin typeface="黑体" panose="02010609060101010101" charset="-122"/>
                <a:ea typeface="黑体" panose="02010609060101010101" charset="-122"/>
              </a:rPr>
              <a:t>）功能</a:t>
            </a:r>
            <a:r>
              <a:rPr lang="en-US" altLang="zh-CN" sz="2000" dirty="0" smtClean="0">
                <a:latin typeface="黑体" panose="02010609060101010101" charset="-122"/>
                <a:ea typeface="黑体" panose="02010609060101010101" charset="-122"/>
              </a:rPr>
              <a:t>G</a:t>
            </a:r>
            <a:r>
              <a:rPr lang="zh-CN" altLang="en-US" sz="2000" dirty="0" smtClean="0">
                <a:latin typeface="黑体" panose="02010609060101010101" charset="-122"/>
                <a:ea typeface="黑体" panose="02010609060101010101" charset="-122"/>
              </a:rPr>
              <a:t>被分成不同的组，不能再一个程序段子使用两个或者两个以上</a:t>
            </a:r>
            <a:r>
              <a:rPr lang="zh-CN" altLang="en-US" sz="2000" dirty="0" smtClean="0">
                <a:solidFill>
                  <a:srgbClr val="C00000"/>
                </a:solidFill>
                <a:latin typeface="黑体" panose="02010609060101010101" charset="-122"/>
                <a:ea typeface="黑体" panose="02010609060101010101" charset="-122"/>
              </a:rPr>
              <a:t>同组</a:t>
            </a:r>
            <a:r>
              <a:rPr lang="zh-CN" altLang="en-US" sz="2000" dirty="0" smtClean="0">
                <a:latin typeface="黑体" panose="02010609060101010101" charset="-122"/>
                <a:ea typeface="黑体" panose="02010609060101010101" charset="-122"/>
              </a:rPr>
              <a:t>的功能</a:t>
            </a:r>
            <a:r>
              <a:rPr lang="en-US" altLang="zh-CN" sz="2000" dirty="0" smtClean="0">
                <a:latin typeface="黑体" panose="02010609060101010101" charset="-122"/>
                <a:ea typeface="黑体" panose="02010609060101010101" charset="-122"/>
              </a:rPr>
              <a:t>G</a:t>
            </a:r>
            <a:endParaRPr lang="en-US" altLang="zh-CN" sz="2000" dirty="0" smtClean="0">
              <a:latin typeface="黑体" panose="02010609060101010101" charset="-122"/>
              <a:ea typeface="黑体" panose="02010609060101010101" charset="-122"/>
            </a:endParaRPr>
          </a:p>
          <a:p>
            <a:pPr>
              <a:lnSpc>
                <a:spcPct val="90000"/>
              </a:lnSpc>
              <a:buClr>
                <a:srgbClr val="FF9900"/>
              </a:buClr>
              <a:buSzPct val="120000"/>
              <a:buFont typeface="Wingdings" panose="05000000000000000000" pitchFamily="2" charset="2"/>
              <a:buChar char="v"/>
              <a:defRPr/>
            </a:pPr>
            <a:endParaRPr lang="en-US" altLang="zh-CN" sz="2000" dirty="0">
              <a:latin typeface="黑体" panose="02010609060101010101" charset="-122"/>
              <a:ea typeface="黑体" panose="02010609060101010101" charset="-122"/>
            </a:endParaRPr>
          </a:p>
          <a:p>
            <a:pPr>
              <a:lnSpc>
                <a:spcPct val="90000"/>
              </a:lnSpc>
              <a:buClr>
                <a:srgbClr val="FF9900"/>
              </a:buClr>
              <a:buSzPct val="120000"/>
              <a:buFont typeface="Wingdings" panose="05000000000000000000" pitchFamily="2" charset="2"/>
              <a:buChar char="v"/>
              <a:defRPr/>
            </a:pPr>
            <a:r>
              <a:rPr lang="en-US" altLang="zh-CN" sz="2000" dirty="0" smtClean="0">
                <a:latin typeface="黑体" panose="02010609060101010101" charset="-122"/>
                <a:ea typeface="黑体" panose="02010609060101010101" charset="-122"/>
              </a:rPr>
              <a:t> </a:t>
            </a:r>
            <a:r>
              <a:rPr lang="zh-CN" altLang="en-US" sz="2000" dirty="0" smtClean="0">
                <a:latin typeface="黑体" panose="02010609060101010101" charset="-122"/>
                <a:ea typeface="黑体" panose="02010609060101010101" charset="-122"/>
              </a:rPr>
              <a:t>例如   </a:t>
            </a:r>
            <a:r>
              <a:rPr lang="en-US" altLang="zh-CN" sz="2000" dirty="0" smtClean="0">
                <a:solidFill>
                  <a:srgbClr val="C00000"/>
                </a:solidFill>
                <a:latin typeface="黑体" panose="02010609060101010101" charset="-122"/>
                <a:ea typeface="黑体" panose="02010609060101010101" charset="-122"/>
              </a:rPr>
              <a:t>GO2G03</a:t>
            </a:r>
            <a:r>
              <a:rPr lang="en-US" altLang="zh-CN" sz="2000" dirty="0" smtClean="0">
                <a:latin typeface="黑体" panose="02010609060101010101" charset="-122"/>
                <a:ea typeface="黑体" panose="02010609060101010101" charset="-122"/>
              </a:rPr>
              <a:t>X100Z-30CR=15F100</a:t>
            </a:r>
            <a:endParaRPr lang="zh-CN" altLang="en-US" sz="2000" dirty="0" smtClean="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81955" y="699542"/>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rgbClr val="FF9900"/>
              </a:buClr>
              <a:buSzPct val="120000"/>
              <a:buFont typeface="Wingdings" panose="05000000000000000000" pitchFamily="2" charset="2"/>
              <a:buChar char="v"/>
              <a:defRPr/>
            </a:pPr>
            <a:r>
              <a:rPr lang="zh-CN" altLang="en-US" sz="2400" dirty="0" smtClean="0">
                <a:solidFill>
                  <a:srgbClr val="FF0000"/>
                </a:solidFill>
                <a:latin typeface="黑体" panose="02010609060101010101" charset="-122"/>
                <a:ea typeface="黑体" panose="02010609060101010101" charset="-122"/>
              </a:rPr>
              <a:t>常用</a:t>
            </a:r>
            <a:r>
              <a:rPr lang="en-US" altLang="zh-CN" sz="2400" dirty="0" smtClean="0">
                <a:solidFill>
                  <a:srgbClr val="FF0000"/>
                </a:solidFill>
                <a:latin typeface="黑体" panose="02010609060101010101" charset="-122"/>
                <a:ea typeface="黑体" panose="02010609060101010101" charset="-122"/>
              </a:rPr>
              <a:t>M</a:t>
            </a:r>
            <a:r>
              <a:rPr lang="zh-CN" altLang="en-US" sz="2400" dirty="0" smtClean="0">
                <a:solidFill>
                  <a:srgbClr val="FF0000"/>
                </a:solidFill>
                <a:latin typeface="黑体" panose="02010609060101010101" charset="-122"/>
                <a:ea typeface="黑体" panose="02010609060101010101" charset="-122"/>
              </a:rPr>
              <a:t>指令</a:t>
            </a:r>
            <a:endParaRPr lang="en-US" altLang="zh-CN" sz="2400" dirty="0" smtClean="0">
              <a:solidFill>
                <a:srgbClr val="FF0000"/>
              </a:solidFill>
              <a:latin typeface="黑体" panose="02010609060101010101" charset="-122"/>
              <a:ea typeface="黑体" panose="02010609060101010101" charset="-122"/>
            </a:endParaRPr>
          </a:p>
          <a:p>
            <a:pPr marL="720090" indent="342900">
              <a:lnSpc>
                <a:spcPct val="90000"/>
              </a:lnSpc>
              <a:buClr>
                <a:srgbClr val="00B050"/>
              </a:buClr>
              <a:buSzPct val="120000"/>
              <a:buFont typeface="Wingdings" panose="05000000000000000000" pitchFamily="2" charset="2"/>
              <a:buChar char="Ø"/>
              <a:defRPr/>
            </a:pPr>
            <a:r>
              <a:rPr lang="en-US" altLang="zh-CN" sz="2000" dirty="0" smtClean="0">
                <a:latin typeface="黑体" panose="02010609060101010101" charset="-122"/>
                <a:ea typeface="黑体" panose="02010609060101010101" charset="-122"/>
              </a:rPr>
              <a:t>M00</a:t>
            </a:r>
            <a:r>
              <a:rPr lang="zh-CN" altLang="en-US" sz="2000" dirty="0" smtClean="0">
                <a:latin typeface="黑体" panose="02010609060101010101" charset="-122"/>
                <a:ea typeface="黑体" panose="02010609060101010101" charset="-122"/>
              </a:rPr>
              <a:t>无条件暂停，</a:t>
            </a:r>
            <a:r>
              <a:rPr lang="en-US" altLang="zh-CN" sz="2000" dirty="0" smtClean="0">
                <a:latin typeface="黑体" panose="02010609060101010101" charset="-122"/>
                <a:ea typeface="黑体" panose="02010609060101010101" charset="-122"/>
              </a:rPr>
              <a:t>M01</a:t>
            </a:r>
            <a:r>
              <a:rPr lang="zh-CN" altLang="en-US" sz="2000" dirty="0" smtClean="0">
                <a:latin typeface="黑体" panose="02010609060101010101" charset="-122"/>
                <a:ea typeface="黑体" panose="02010609060101010101" charset="-122"/>
              </a:rPr>
              <a:t>有条件暂停；</a:t>
            </a:r>
            <a:endParaRPr lang="zh-CN" altLang="en-US" sz="2000" dirty="0" smtClean="0">
              <a:latin typeface="黑体" panose="02010609060101010101" charset="-122"/>
              <a:ea typeface="黑体" panose="02010609060101010101" charset="-122"/>
            </a:endParaRPr>
          </a:p>
          <a:p>
            <a:pPr marL="720090" indent="342900">
              <a:lnSpc>
                <a:spcPct val="90000"/>
              </a:lnSpc>
              <a:buClr>
                <a:srgbClr val="00B050"/>
              </a:buClr>
              <a:buSzPct val="120000"/>
              <a:buFont typeface="Wingdings" panose="05000000000000000000" pitchFamily="2" charset="2"/>
              <a:buChar char="Ø"/>
              <a:defRPr/>
            </a:pPr>
            <a:r>
              <a:rPr lang="en-US" altLang="zh-CN" sz="2000" dirty="0" smtClean="0">
                <a:latin typeface="黑体" panose="02010609060101010101" charset="-122"/>
                <a:ea typeface="黑体" panose="02010609060101010101" charset="-122"/>
              </a:rPr>
              <a:t>M02</a:t>
            </a:r>
            <a:r>
              <a:rPr lang="zh-CN" altLang="en-US" sz="2000" dirty="0" smtClean="0">
                <a:latin typeface="黑体" panose="02010609060101010101" charset="-122"/>
                <a:ea typeface="黑体" panose="02010609060101010101" charset="-122"/>
              </a:rPr>
              <a:t>主程序结束，</a:t>
            </a:r>
            <a:endParaRPr lang="zh-CN" altLang="en-US" sz="2000" dirty="0" smtClean="0">
              <a:latin typeface="黑体" panose="02010609060101010101" charset="-122"/>
              <a:ea typeface="黑体" panose="02010609060101010101" charset="-122"/>
            </a:endParaRPr>
          </a:p>
          <a:p>
            <a:pPr marL="720090" indent="342900">
              <a:lnSpc>
                <a:spcPct val="90000"/>
              </a:lnSpc>
              <a:buClr>
                <a:srgbClr val="00B050"/>
              </a:buClr>
              <a:buSzPct val="120000"/>
              <a:buFont typeface="Wingdings" panose="05000000000000000000" pitchFamily="2" charset="2"/>
              <a:buChar char="Ø"/>
              <a:defRPr/>
            </a:pPr>
            <a:r>
              <a:rPr lang="en-US" altLang="zh-CN" sz="2000" dirty="0" smtClean="0">
                <a:latin typeface="黑体" panose="02010609060101010101" charset="-122"/>
                <a:ea typeface="黑体" panose="02010609060101010101" charset="-122"/>
              </a:rPr>
              <a:t>M03</a:t>
            </a:r>
            <a:r>
              <a:rPr lang="zh-CN" altLang="en-US" sz="2000" dirty="0" smtClean="0">
                <a:latin typeface="黑体" panose="02010609060101010101" charset="-122"/>
                <a:ea typeface="黑体" panose="02010609060101010101" charset="-122"/>
              </a:rPr>
              <a:t>主轴正转，</a:t>
            </a:r>
            <a:r>
              <a:rPr lang="en-US" altLang="zh-CN" sz="2000" dirty="0" smtClean="0">
                <a:latin typeface="黑体" panose="02010609060101010101" charset="-122"/>
                <a:ea typeface="黑体" panose="02010609060101010101" charset="-122"/>
              </a:rPr>
              <a:t>M04</a:t>
            </a:r>
            <a:r>
              <a:rPr lang="zh-CN" altLang="en-US" sz="2000" dirty="0" smtClean="0">
                <a:latin typeface="黑体" panose="02010609060101010101" charset="-122"/>
                <a:ea typeface="黑体" panose="02010609060101010101" charset="-122"/>
              </a:rPr>
              <a:t>主轴反转，</a:t>
            </a:r>
            <a:r>
              <a:rPr lang="en-US" altLang="zh-CN" sz="2000" dirty="0" smtClean="0">
                <a:latin typeface="黑体" panose="02010609060101010101" charset="-122"/>
                <a:ea typeface="黑体" panose="02010609060101010101" charset="-122"/>
              </a:rPr>
              <a:t>M05</a:t>
            </a:r>
            <a:r>
              <a:rPr lang="zh-CN" altLang="en-US" sz="2000" dirty="0" smtClean="0">
                <a:latin typeface="黑体" panose="02010609060101010101" charset="-122"/>
                <a:ea typeface="黑体" panose="02010609060101010101" charset="-122"/>
              </a:rPr>
              <a:t>主轴停止；</a:t>
            </a:r>
            <a:endParaRPr lang="zh-CN" altLang="en-US" sz="2000" dirty="0" smtClean="0">
              <a:latin typeface="黑体" panose="02010609060101010101" charset="-122"/>
              <a:ea typeface="黑体" panose="02010609060101010101" charset="-122"/>
            </a:endParaRPr>
          </a:p>
          <a:p>
            <a:pPr marL="720090" indent="342900">
              <a:lnSpc>
                <a:spcPct val="90000"/>
              </a:lnSpc>
              <a:buClr>
                <a:srgbClr val="00B050"/>
              </a:buClr>
              <a:buSzPct val="120000"/>
              <a:buFont typeface="Wingdings" panose="05000000000000000000" pitchFamily="2" charset="2"/>
              <a:buChar char="Ø"/>
              <a:defRPr/>
            </a:pPr>
            <a:r>
              <a:rPr lang="en-US" altLang="zh-CN" sz="2000" dirty="0" smtClean="0">
                <a:latin typeface="黑体" panose="02010609060101010101" charset="-122"/>
                <a:ea typeface="黑体" panose="02010609060101010101" charset="-122"/>
              </a:rPr>
              <a:t>M08</a:t>
            </a:r>
            <a:r>
              <a:rPr lang="zh-CN" altLang="en-US" sz="2000" dirty="0" smtClean="0">
                <a:latin typeface="黑体" panose="02010609060101010101" charset="-122"/>
                <a:ea typeface="黑体" panose="02010609060101010101" charset="-122"/>
              </a:rPr>
              <a:t>冷却开，  </a:t>
            </a:r>
            <a:r>
              <a:rPr lang="en-US" altLang="zh-CN" sz="2000" dirty="0" smtClean="0">
                <a:latin typeface="黑体" panose="02010609060101010101" charset="-122"/>
                <a:ea typeface="黑体" panose="02010609060101010101" charset="-122"/>
              </a:rPr>
              <a:t>M09</a:t>
            </a:r>
            <a:r>
              <a:rPr lang="zh-CN" altLang="en-US" sz="2000" dirty="0" smtClean="0">
                <a:latin typeface="黑体" panose="02010609060101010101" charset="-122"/>
                <a:ea typeface="黑体" panose="02010609060101010101" charset="-122"/>
              </a:rPr>
              <a:t>冷却关；</a:t>
            </a:r>
            <a:endParaRPr lang="zh-CN" altLang="en-US" sz="2000" dirty="0" smtClean="0">
              <a:latin typeface="黑体" panose="02010609060101010101" charset="-122"/>
              <a:ea typeface="黑体" panose="02010609060101010101" charset="-122"/>
            </a:endParaRPr>
          </a:p>
          <a:p>
            <a:pPr marL="720090" indent="342900">
              <a:lnSpc>
                <a:spcPct val="90000"/>
              </a:lnSpc>
              <a:buClr>
                <a:srgbClr val="00B050"/>
              </a:buClr>
              <a:buSzPct val="120000"/>
              <a:buFont typeface="Wingdings" panose="05000000000000000000" pitchFamily="2" charset="2"/>
              <a:buChar char="Ø"/>
              <a:defRPr/>
            </a:pPr>
            <a:r>
              <a:rPr lang="en-US" altLang="zh-CN" sz="2000" dirty="0" smtClean="0">
                <a:latin typeface="黑体" panose="02010609060101010101" charset="-122"/>
                <a:ea typeface="黑体" panose="02010609060101010101" charset="-122"/>
              </a:rPr>
              <a:t>M10</a:t>
            </a:r>
            <a:r>
              <a:rPr lang="zh-CN" altLang="en-US" sz="2000" dirty="0" smtClean="0">
                <a:latin typeface="黑体" panose="02010609060101010101" charset="-122"/>
                <a:ea typeface="黑体" panose="02010609060101010101" charset="-122"/>
              </a:rPr>
              <a:t>卡盘张开，</a:t>
            </a:r>
            <a:r>
              <a:rPr lang="en-US" altLang="zh-CN" sz="2000" dirty="0" smtClean="0">
                <a:latin typeface="黑体" panose="02010609060101010101" charset="-122"/>
                <a:ea typeface="黑体" panose="02010609060101010101" charset="-122"/>
              </a:rPr>
              <a:t>M11</a:t>
            </a:r>
            <a:r>
              <a:rPr lang="zh-CN" altLang="en-US" sz="2000" dirty="0" smtClean="0">
                <a:latin typeface="黑体" panose="02010609060101010101" charset="-122"/>
                <a:ea typeface="黑体" panose="02010609060101010101" charset="-122"/>
              </a:rPr>
              <a:t>卡盘关闭；</a:t>
            </a:r>
            <a:endParaRPr lang="zh-CN" altLang="en-US" sz="2000" dirty="0" smtClean="0">
              <a:latin typeface="黑体" panose="02010609060101010101" charset="-122"/>
              <a:ea typeface="黑体" panose="02010609060101010101" charset="-122"/>
            </a:endParaRPr>
          </a:p>
          <a:p>
            <a:pPr marL="720090" indent="342900">
              <a:lnSpc>
                <a:spcPct val="90000"/>
              </a:lnSpc>
              <a:buClr>
                <a:srgbClr val="00B050"/>
              </a:buClr>
              <a:buSzPct val="120000"/>
              <a:buFont typeface="Wingdings" panose="05000000000000000000" pitchFamily="2" charset="2"/>
              <a:buChar char="Ø"/>
              <a:defRPr/>
            </a:pPr>
            <a:r>
              <a:rPr lang="en-US" altLang="zh-CN" sz="2000" dirty="0" smtClean="0">
                <a:latin typeface="黑体" panose="02010609060101010101" charset="-122"/>
                <a:ea typeface="黑体" panose="02010609060101010101" charset="-122"/>
              </a:rPr>
              <a:t>M32</a:t>
            </a:r>
            <a:r>
              <a:rPr lang="zh-CN" altLang="en-US" sz="2000" dirty="0" smtClean="0">
                <a:latin typeface="黑体" panose="02010609060101010101" charset="-122"/>
                <a:ea typeface="黑体" panose="02010609060101010101" charset="-122"/>
              </a:rPr>
              <a:t>台尾前进，</a:t>
            </a:r>
            <a:r>
              <a:rPr lang="en-US" altLang="zh-CN" sz="2000" dirty="0" smtClean="0">
                <a:latin typeface="黑体" panose="02010609060101010101" charset="-122"/>
                <a:ea typeface="黑体" panose="02010609060101010101" charset="-122"/>
              </a:rPr>
              <a:t>M33</a:t>
            </a:r>
            <a:r>
              <a:rPr lang="zh-CN" altLang="en-US" sz="2000" dirty="0" smtClean="0">
                <a:latin typeface="黑体" panose="02010609060101010101" charset="-122"/>
                <a:ea typeface="黑体" panose="02010609060101010101" charset="-122"/>
              </a:rPr>
              <a:t>台尾后退；</a:t>
            </a:r>
            <a:endParaRPr lang="zh-CN" altLang="en-US" sz="2000" dirty="0" smtClean="0">
              <a:latin typeface="黑体" panose="02010609060101010101" charset="-122"/>
              <a:ea typeface="黑体" panose="02010609060101010101" charset="-122"/>
            </a:endParaRPr>
          </a:p>
          <a:p>
            <a:pPr marL="720090" indent="342900">
              <a:lnSpc>
                <a:spcPct val="90000"/>
              </a:lnSpc>
              <a:buClr>
                <a:srgbClr val="00B050"/>
              </a:buClr>
              <a:buSzPct val="120000"/>
              <a:buFont typeface="Wingdings" panose="05000000000000000000" pitchFamily="2" charset="2"/>
              <a:buChar char="Ø"/>
              <a:defRPr/>
            </a:pPr>
            <a:r>
              <a:rPr lang="en-US" altLang="zh-CN" sz="2000" dirty="0" smtClean="0">
                <a:latin typeface="黑体" panose="02010609060101010101" charset="-122"/>
                <a:ea typeface="黑体" panose="02010609060101010101" charset="-122"/>
              </a:rPr>
              <a:t>M19</a:t>
            </a:r>
            <a:r>
              <a:rPr lang="zh-CN" altLang="en-US" sz="2000" dirty="0" smtClean="0">
                <a:latin typeface="黑体" panose="02010609060101010101" charset="-122"/>
                <a:ea typeface="黑体" panose="02010609060101010101" charset="-122"/>
              </a:rPr>
              <a:t>主轴定位：</a:t>
            </a:r>
            <a:r>
              <a:rPr lang="en-US" altLang="zh-CN" sz="2000" dirty="0" smtClean="0">
                <a:latin typeface="黑体" panose="02010609060101010101" charset="-122"/>
                <a:ea typeface="黑体" panose="02010609060101010101" charset="-122"/>
              </a:rPr>
              <a:t>M19 SP=…</a:t>
            </a:r>
            <a:endParaRPr lang="en-US" altLang="zh-CN" sz="2000" dirty="0" smtClean="0">
              <a:latin typeface="黑体" panose="02010609060101010101" charset="-122"/>
              <a:ea typeface="黑体" panose="02010609060101010101" charset="-122"/>
            </a:endParaRPr>
          </a:p>
          <a:p>
            <a:pPr marL="720090" indent="342900">
              <a:lnSpc>
                <a:spcPct val="90000"/>
              </a:lnSpc>
              <a:buClr>
                <a:srgbClr val="00B050"/>
              </a:buClr>
              <a:buSzPct val="120000"/>
              <a:buFont typeface="Wingdings" panose="05000000000000000000" pitchFamily="2" charset="2"/>
              <a:buChar char="Ø"/>
              <a:defRPr/>
            </a:pPr>
            <a:r>
              <a:rPr lang="en-US" altLang="zh-CN" sz="2000" dirty="0" smtClean="0">
                <a:latin typeface="黑体" panose="02010609060101010101" charset="-122"/>
                <a:ea typeface="黑体" panose="02010609060101010101" charset="-122"/>
              </a:rPr>
              <a:t>             SPOS    </a:t>
            </a:r>
            <a:r>
              <a:rPr lang="zh-CN" altLang="en-US" sz="2000" dirty="0" smtClean="0">
                <a:latin typeface="黑体" panose="02010609060101010101" charset="-122"/>
                <a:ea typeface="黑体" panose="02010609060101010101" charset="-122"/>
              </a:rPr>
              <a:t>主轴定向的角度  单位为 “</a:t>
            </a:r>
            <a:r>
              <a:rPr lang="en-US" altLang="zh-CN" sz="2000" dirty="0" smtClean="0">
                <a:latin typeface="黑体" panose="02010609060101010101" charset="-122"/>
                <a:ea typeface="黑体" panose="02010609060101010101" charset="-122"/>
              </a:rPr>
              <a:t>°</a:t>
            </a:r>
            <a:r>
              <a:rPr lang="zh-CN" altLang="en-US" sz="2000" dirty="0" smtClean="0">
                <a:latin typeface="黑体" panose="02010609060101010101" charset="-122"/>
                <a:ea typeface="黑体" panose="02010609060101010101" charset="-122"/>
              </a:rPr>
              <a:t>”</a:t>
            </a:r>
            <a:endParaRPr lang="en-US" altLang="zh-CN" sz="2000" dirty="0" smtClean="0">
              <a:latin typeface="黑体" panose="02010609060101010101" charset="-122"/>
              <a:ea typeface="黑体" panose="02010609060101010101" charset="-122"/>
            </a:endParaRPr>
          </a:p>
          <a:p>
            <a:pPr marL="720090" indent="342900">
              <a:lnSpc>
                <a:spcPct val="90000"/>
              </a:lnSpc>
              <a:buClr>
                <a:srgbClr val="00B050"/>
              </a:buClr>
              <a:buSzPct val="120000"/>
              <a:buFont typeface="Wingdings" panose="05000000000000000000" pitchFamily="2" charset="2"/>
              <a:buChar char="Ø"/>
              <a:defRPr/>
            </a:pPr>
            <a:r>
              <a:rPr lang="zh-CN" altLang="en-US" sz="2000" dirty="0" smtClean="0">
                <a:latin typeface="黑体" panose="02010609060101010101" charset="-122"/>
                <a:ea typeface="黑体" panose="02010609060101010101" charset="-122"/>
              </a:rPr>
              <a:t>“</a:t>
            </a:r>
            <a:r>
              <a:rPr lang="en-US" altLang="zh-CN" sz="2000" dirty="0" smtClean="0">
                <a:latin typeface="黑体" panose="02010609060101010101" charset="-122"/>
                <a:ea typeface="黑体" panose="02010609060101010101" charset="-122"/>
              </a:rPr>
              <a:t>/</a:t>
            </a:r>
            <a:r>
              <a:rPr lang="zh-CN" altLang="en-US" sz="2000" dirty="0" smtClean="0">
                <a:latin typeface="黑体" panose="02010609060101010101" charset="-122"/>
                <a:ea typeface="黑体" panose="02010609060101010101" charset="-122"/>
              </a:rPr>
              <a:t>”放在程序段前，表示不执行这行程序（在段跳跃打开）。该参数在自动</a:t>
            </a:r>
            <a:r>
              <a:rPr lang="en-US" altLang="zh-CN" sz="2000" dirty="0" smtClean="0">
                <a:latin typeface="黑体" panose="02010609060101010101" charset="-122"/>
                <a:ea typeface="黑体" panose="02010609060101010101" charset="-122"/>
              </a:rPr>
              <a:t>——</a:t>
            </a:r>
            <a:r>
              <a:rPr lang="zh-CN" altLang="en-US" sz="2000" dirty="0" smtClean="0">
                <a:latin typeface="黑体" panose="02010609060101010101" charset="-122"/>
                <a:ea typeface="黑体" panose="02010609060101010101" charset="-122"/>
              </a:rPr>
              <a:t>条件设定中</a:t>
            </a:r>
            <a:endParaRPr lang="zh-CN" altLang="en-US" sz="2000" dirty="0" smtClean="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899592" y="843558"/>
            <a:ext cx="7787208" cy="4320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t>辅助功能</a:t>
            </a:r>
            <a:endParaRPr lang="zh-CN" altLang="en-US" sz="2800" dirty="0" smtClean="0"/>
          </a:p>
        </p:txBody>
      </p:sp>
      <p:sp>
        <p:nvSpPr>
          <p:cNvPr id="3" name="内容占位符 2"/>
          <p:cNvSpPr txBox="1"/>
          <p:nvPr/>
        </p:nvSpPr>
        <p:spPr>
          <a:xfrm>
            <a:off x="719572" y="1563638"/>
            <a:ext cx="8147248" cy="245449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defRPr/>
            </a:pPr>
            <a:r>
              <a:rPr kumimoji="1" lang="zh-CN" altLang="en-US" sz="2000" dirty="0" smtClean="0">
                <a:solidFill>
                  <a:srgbClr val="FF0000"/>
                </a:solidFill>
                <a:effectLst>
                  <a:outerShdw blurRad="38100" dist="38100" dir="2700000" algn="tl">
                    <a:srgbClr val="FFFFFF"/>
                  </a:outerShdw>
                </a:effectLst>
              </a:rPr>
              <a:t>程序暂停  </a:t>
            </a:r>
            <a:r>
              <a:rPr kumimoji="1" lang="en-US" altLang="zh-CN" sz="2000" dirty="0" smtClean="0">
                <a:solidFill>
                  <a:srgbClr val="FF0000"/>
                </a:solidFill>
                <a:effectLst>
                  <a:outerShdw blurRad="38100" dist="38100" dir="2700000" algn="tl">
                    <a:srgbClr val="FFFFFF"/>
                  </a:outerShdw>
                </a:effectLst>
              </a:rPr>
              <a:t>M00 </a:t>
            </a:r>
            <a:endParaRPr kumimoji="1" lang="en-US" altLang="zh-CN" sz="2000" dirty="0" smtClean="0">
              <a:solidFill>
                <a:srgbClr val="FF0000"/>
              </a:solidFill>
              <a:effectLst>
                <a:outerShdw blurRad="38100" dist="38100" dir="2700000" algn="tl">
                  <a:srgbClr val="FFFFFF"/>
                </a:outerShdw>
              </a:effectLst>
            </a:endParaRPr>
          </a:p>
          <a:p>
            <a:pPr>
              <a:buFontTx/>
              <a:buNone/>
              <a:defRPr/>
            </a:pPr>
            <a:r>
              <a:rPr kumimoji="1" lang="en-US" altLang="zh-CN" sz="2000" dirty="0" smtClean="0">
                <a:effectLst>
                  <a:outerShdw blurRad="38100" dist="38100" dir="2700000" algn="tl">
                    <a:srgbClr val="FFFFFF"/>
                  </a:outerShdw>
                </a:effectLst>
              </a:rPr>
              <a:t>   </a:t>
            </a:r>
            <a:r>
              <a:rPr kumimoji="1" lang="zh-CN" altLang="en-US" sz="2000" dirty="0" smtClean="0">
                <a:effectLst>
                  <a:outerShdw blurRad="38100" dist="38100" dir="2700000" algn="tl">
                    <a:srgbClr val="FFFFFF"/>
                  </a:outerShdw>
                </a:effectLst>
              </a:rPr>
              <a:t>程序执行</a:t>
            </a:r>
            <a:r>
              <a:rPr kumimoji="1" lang="en-US" altLang="zh-CN" sz="2000" dirty="0" smtClean="0">
                <a:effectLst>
                  <a:outerShdw blurRad="38100" dist="38100" dir="2700000" algn="tl">
                    <a:srgbClr val="FFFFFF"/>
                  </a:outerShdw>
                </a:effectLst>
              </a:rPr>
              <a:t>M00</a:t>
            </a:r>
            <a:r>
              <a:rPr kumimoji="1" lang="zh-CN" altLang="en-US" sz="2000" dirty="0" smtClean="0">
                <a:effectLst>
                  <a:outerShdw blurRad="38100" dist="38100" dir="2700000" algn="tl">
                    <a:srgbClr val="FFFFFF"/>
                  </a:outerShdw>
                </a:effectLst>
              </a:rPr>
              <a:t>指令后，自动运行暂停。模态信息被保存。重新按下“循环起动”按钮，继续执行程序。</a:t>
            </a:r>
            <a:endParaRPr kumimoji="1" lang="zh-CN" altLang="en-US" sz="2000" dirty="0" smtClean="0">
              <a:effectLst>
                <a:outerShdw blurRad="38100" dist="38100" dir="2700000" algn="tl">
                  <a:srgbClr val="FFFFFF"/>
                </a:outerShdw>
              </a:effectLst>
            </a:endParaRPr>
          </a:p>
          <a:p>
            <a:pPr>
              <a:buFontTx/>
              <a:buNone/>
              <a:defRPr/>
            </a:pPr>
            <a:r>
              <a:rPr kumimoji="1" lang="zh-CN" altLang="en-US" sz="2000" dirty="0" smtClean="0">
                <a:effectLst>
                  <a:outerShdw blurRad="38100" dist="38100" dir="2700000" algn="tl">
                    <a:srgbClr val="FFFFFF"/>
                  </a:outerShdw>
                </a:effectLst>
              </a:rPr>
              <a:t>   （如进行尺寸检验，排屑或插入必要的手工动作时，用此功能很方便。）</a:t>
            </a:r>
            <a:endParaRPr kumimoji="1" lang="zh-CN" altLang="en-US" sz="2000" dirty="0" smtClean="0">
              <a:effectLst>
                <a:outerShdw blurRad="38100" dist="38100" dir="2700000" algn="tl">
                  <a:srgbClr val="FFFFFF"/>
                </a:outerShdw>
              </a:effectLst>
            </a:endParaRPr>
          </a:p>
          <a:p>
            <a:pPr>
              <a:buFontTx/>
              <a:buNone/>
              <a:defRPr/>
            </a:pPr>
            <a:r>
              <a:rPr kumimoji="1" lang="zh-CN" altLang="en-US" sz="2000" dirty="0" smtClean="0">
                <a:solidFill>
                  <a:srgbClr val="FF0000"/>
                </a:solidFill>
                <a:effectLst>
                  <a:outerShdw blurRad="38100" dist="38100" dir="2700000" algn="tl">
                    <a:srgbClr val="FFFFFF"/>
                  </a:outerShdw>
                </a:effectLst>
              </a:rPr>
              <a:t>条件暂停 </a:t>
            </a:r>
            <a:r>
              <a:rPr kumimoji="1" lang="en-US" altLang="zh-CN" sz="2000" dirty="0" smtClean="0">
                <a:solidFill>
                  <a:srgbClr val="FF0000"/>
                </a:solidFill>
                <a:effectLst>
                  <a:outerShdw blurRad="38100" dist="38100" dir="2700000" algn="tl">
                    <a:srgbClr val="FFFFFF"/>
                  </a:outerShdw>
                </a:effectLst>
              </a:rPr>
              <a:t>M01 </a:t>
            </a:r>
            <a:endParaRPr kumimoji="1" lang="en-US" altLang="zh-CN" sz="2000" dirty="0" smtClean="0">
              <a:solidFill>
                <a:srgbClr val="FF0000"/>
              </a:solidFill>
              <a:effectLst>
                <a:outerShdw blurRad="38100" dist="38100" dir="2700000" algn="tl">
                  <a:srgbClr val="FFFFFF"/>
                </a:outerShdw>
              </a:effectLst>
            </a:endParaRPr>
          </a:p>
          <a:p>
            <a:pPr>
              <a:buFontTx/>
              <a:buNone/>
              <a:defRPr/>
            </a:pPr>
            <a:r>
              <a:rPr kumimoji="1" lang="en-US" altLang="zh-CN" sz="2000" dirty="0" smtClean="0">
                <a:effectLst>
                  <a:outerShdw blurRad="38100" dist="38100" dir="2700000" algn="tl">
                    <a:srgbClr val="FFFFFF"/>
                  </a:outerShdw>
                </a:effectLst>
              </a:rPr>
              <a:t>    </a:t>
            </a:r>
            <a:r>
              <a:rPr kumimoji="1" lang="zh-CN" altLang="en-US" sz="2000" dirty="0" smtClean="0">
                <a:effectLst>
                  <a:outerShdw blurRad="38100" dist="38100" dir="2700000" algn="tl">
                    <a:srgbClr val="FFFFFF"/>
                  </a:outerShdw>
                </a:effectLst>
              </a:rPr>
              <a:t>与</a:t>
            </a:r>
            <a:r>
              <a:rPr kumimoji="1" lang="en-US" altLang="zh-CN" sz="2000" dirty="0" smtClean="0">
                <a:effectLst>
                  <a:outerShdw blurRad="38100" dist="38100" dir="2700000" algn="tl">
                    <a:srgbClr val="FFFFFF"/>
                  </a:outerShdw>
                </a:effectLst>
              </a:rPr>
              <a:t>M00</a:t>
            </a:r>
            <a:r>
              <a:rPr kumimoji="1" lang="zh-CN" altLang="en-US" sz="2000" dirty="0" smtClean="0">
                <a:effectLst>
                  <a:outerShdw blurRad="38100" dist="38100" dir="2700000" algn="tl">
                    <a:srgbClr val="FFFFFF"/>
                  </a:outerShdw>
                </a:effectLst>
              </a:rPr>
              <a:t>相似，只有当机床操作面板上的“选择停”开关有效时，执行到</a:t>
            </a:r>
            <a:r>
              <a:rPr kumimoji="1" lang="en-US" altLang="zh-CN" sz="2000" dirty="0" smtClean="0">
                <a:effectLst>
                  <a:outerShdw blurRad="38100" dist="38100" dir="2700000" algn="tl">
                    <a:srgbClr val="FFFFFF"/>
                  </a:outerShdw>
                </a:effectLst>
              </a:rPr>
              <a:t>M01</a:t>
            </a:r>
            <a:r>
              <a:rPr kumimoji="1" lang="zh-CN" altLang="en-US" sz="2000" dirty="0" smtClean="0">
                <a:effectLst>
                  <a:outerShdw blurRad="38100" dist="38100" dir="2700000" algn="tl">
                    <a:srgbClr val="FFFFFF"/>
                  </a:outerShdw>
                </a:effectLst>
              </a:rPr>
              <a:t>，自动运行暂停。</a:t>
            </a:r>
            <a:endParaRPr lang="en-US" altLang="zh-CN" sz="2000" dirty="0" smtClean="0"/>
          </a:p>
          <a:p>
            <a:pPr>
              <a:defRPr/>
            </a:pP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39552" y="771550"/>
            <a:ext cx="7797552"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C00000"/>
                </a:solidFill>
              </a:rPr>
              <a:t>刀具功能</a:t>
            </a:r>
            <a:endParaRPr lang="zh-CN" altLang="en-US" sz="2400" b="1" dirty="0" smtClean="0">
              <a:solidFill>
                <a:srgbClr val="C00000"/>
              </a:solidFill>
            </a:endParaRPr>
          </a:p>
        </p:txBody>
      </p:sp>
      <p:sp>
        <p:nvSpPr>
          <p:cNvPr id="3" name="TextBox 2"/>
          <p:cNvSpPr txBox="1"/>
          <p:nvPr/>
        </p:nvSpPr>
        <p:spPr>
          <a:xfrm>
            <a:off x="50800" y="1275606"/>
            <a:ext cx="2667000" cy="461963"/>
          </a:xfrm>
          <a:prstGeom prst="rect">
            <a:avLst/>
          </a:prstGeom>
          <a:noFill/>
        </p:spPr>
        <p:txBody>
          <a:bodyPr>
            <a:spAutoFit/>
          </a:bodyPr>
          <a:lstStyle/>
          <a:p>
            <a:pPr>
              <a:buClr>
                <a:srgbClr val="FF6600"/>
              </a:buClr>
              <a:buSzPct val="120000"/>
              <a:buFont typeface="Wingdings" panose="05000000000000000000" pitchFamily="2" charset="2"/>
              <a:buChar char="v"/>
              <a:defRPr/>
            </a:pPr>
            <a:r>
              <a:rPr lang="zh-CN" altLang="en-US" sz="2400" b="1" spc="6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刀具</a:t>
            </a:r>
            <a:r>
              <a:rPr lang="en-US" altLang="zh-CN" sz="2400" b="1" spc="6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T </a:t>
            </a:r>
            <a:endParaRPr lang="zh-CN" altLang="en-US" sz="2400" b="1" spc="6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4" name="Rectangle 1"/>
          <p:cNvSpPr>
            <a:spLocks noChangeArrowheads="1"/>
          </p:cNvSpPr>
          <p:nvPr/>
        </p:nvSpPr>
        <p:spPr bwMode="auto">
          <a:xfrm>
            <a:off x="179512" y="1851670"/>
            <a:ext cx="883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buClr>
                <a:srgbClr val="00B050"/>
              </a:buClr>
              <a:buFont typeface="Wingdings" panose="05000000000000000000" pitchFamily="2" charset="2"/>
              <a:buChar char="Ø"/>
            </a:pPr>
            <a:r>
              <a:rPr lang="zh-CN" altLang="en-US" sz="2000" dirty="0">
                <a:solidFill>
                  <a:srgbClr val="000000"/>
                </a:solidFill>
                <a:latin typeface="黑体" panose="02010609060101010101" charset="-122"/>
                <a:ea typeface="黑体" panose="02010609060101010101" charset="-122"/>
              </a:rPr>
              <a:t>在车床系统中直接编程</a:t>
            </a:r>
            <a:r>
              <a:rPr lang="en-US" altLang="zh-CN" sz="2000" dirty="0">
                <a:solidFill>
                  <a:srgbClr val="000000"/>
                </a:solidFill>
                <a:latin typeface="黑体" panose="02010609060101010101" charset="-122"/>
                <a:ea typeface="黑体" panose="02010609060101010101" charset="-122"/>
              </a:rPr>
              <a:t>T</a:t>
            </a:r>
            <a:r>
              <a:rPr lang="zh-CN" altLang="en-US" sz="2000" dirty="0">
                <a:solidFill>
                  <a:srgbClr val="000000"/>
                </a:solidFill>
                <a:latin typeface="黑体" panose="02010609060101010101" charset="-122"/>
                <a:ea typeface="黑体" panose="02010609060101010101" charset="-122"/>
              </a:rPr>
              <a:t>指令进行换刀。</a:t>
            </a:r>
            <a:endParaRPr lang="zh-CN" altLang="en-US" sz="2000" dirty="0">
              <a:solidFill>
                <a:srgbClr val="000000"/>
              </a:solidFill>
              <a:latin typeface="黑体" panose="02010609060101010101" charset="-122"/>
              <a:ea typeface="黑体" panose="02010609060101010101" charset="-122"/>
            </a:endParaRPr>
          </a:p>
          <a:p>
            <a:pPr indent="266700" eaLnBrk="0" hangingPunct="0"/>
            <a:r>
              <a:rPr lang="zh-CN" altLang="en-US" sz="2000" dirty="0">
                <a:solidFill>
                  <a:srgbClr val="000000"/>
                </a:solidFill>
                <a:latin typeface="黑体" panose="02010609060101010101" charset="-122"/>
                <a:ea typeface="黑体" panose="02010609060101010101" charset="-122"/>
              </a:rPr>
              <a:t>编程格式：</a:t>
            </a:r>
            <a:r>
              <a:rPr lang="en-US" altLang="zh-CN" sz="2000" dirty="0">
                <a:solidFill>
                  <a:srgbClr val="000000"/>
                </a:solidFill>
                <a:latin typeface="黑体" panose="02010609060101010101" charset="-122"/>
                <a:ea typeface="黑体" panose="02010609060101010101" charset="-122"/>
              </a:rPr>
              <a:t>T…	; T</a:t>
            </a:r>
            <a:r>
              <a:rPr lang="zh-CN" altLang="en-US" sz="2000" dirty="0">
                <a:solidFill>
                  <a:srgbClr val="000000"/>
                </a:solidFill>
                <a:latin typeface="黑体" panose="02010609060101010101" charset="-122"/>
                <a:ea typeface="黑体" panose="02010609060101010101" charset="-122"/>
              </a:rPr>
              <a:t>后跟两位数字，系统最多可配置</a:t>
            </a:r>
            <a:r>
              <a:rPr lang="en-US" altLang="zh-CN" sz="2000" dirty="0">
                <a:solidFill>
                  <a:srgbClr val="000000"/>
                </a:solidFill>
                <a:latin typeface="黑体" panose="02010609060101010101" charset="-122"/>
                <a:ea typeface="黑体" panose="02010609060101010101" charset="-122"/>
              </a:rPr>
              <a:t>100</a:t>
            </a:r>
            <a:r>
              <a:rPr lang="zh-CN" altLang="en-US" sz="2000" dirty="0">
                <a:solidFill>
                  <a:srgbClr val="000000"/>
                </a:solidFill>
                <a:latin typeface="黑体" panose="02010609060101010101" charset="-122"/>
                <a:ea typeface="黑体" panose="02010609060101010101" charset="-122"/>
              </a:rPr>
              <a:t>把刀具。</a:t>
            </a:r>
            <a:endParaRPr lang="zh-CN" altLang="en-US" sz="2000" dirty="0">
              <a:solidFill>
                <a:srgbClr val="000000"/>
              </a:solidFill>
              <a:latin typeface="黑体" panose="02010609060101010101" charset="-122"/>
              <a:ea typeface="黑体" panose="02010609060101010101" charset="-122"/>
            </a:endParaRPr>
          </a:p>
        </p:txBody>
      </p:sp>
      <p:sp>
        <p:nvSpPr>
          <p:cNvPr id="5" name="TextBox 4"/>
          <p:cNvSpPr txBox="1"/>
          <p:nvPr/>
        </p:nvSpPr>
        <p:spPr>
          <a:xfrm>
            <a:off x="50800" y="2715766"/>
            <a:ext cx="3429000" cy="461963"/>
          </a:xfrm>
          <a:prstGeom prst="rect">
            <a:avLst/>
          </a:prstGeom>
          <a:noFill/>
        </p:spPr>
        <p:txBody>
          <a:bodyPr>
            <a:spAutoFit/>
          </a:bodyPr>
          <a:lstStyle/>
          <a:p>
            <a:pPr>
              <a:buClr>
                <a:srgbClr val="FF6600"/>
              </a:buClr>
              <a:buFont typeface="Wingdings" panose="05000000000000000000" pitchFamily="2" charset="2"/>
              <a:buChar char="v"/>
              <a:defRPr/>
            </a:pPr>
            <a:r>
              <a:rPr lang="zh-CN" altLang="en-US" sz="2400" b="1" spc="6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刀具补偿号</a:t>
            </a:r>
            <a:r>
              <a:rPr lang="en-US" altLang="zh-CN" sz="2400" b="1" spc="6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D</a:t>
            </a:r>
            <a:endParaRPr lang="en-US" altLang="zh-CN" sz="2400" b="1" spc="6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6" name="Rectangle 2"/>
          <p:cNvSpPr>
            <a:spLocks noChangeArrowheads="1"/>
          </p:cNvSpPr>
          <p:nvPr/>
        </p:nvSpPr>
        <p:spPr bwMode="auto">
          <a:xfrm>
            <a:off x="683568" y="3193158"/>
            <a:ext cx="8153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buClr>
                <a:srgbClr val="00B050"/>
              </a:buClr>
              <a:buFont typeface="Wingdings" panose="05000000000000000000" pitchFamily="2" charset="2"/>
              <a:buChar char="Ø"/>
            </a:pPr>
            <a:r>
              <a:rPr lang="zh-CN" altLang="en-US" sz="2000" dirty="0">
                <a:solidFill>
                  <a:srgbClr val="000000"/>
                </a:solidFill>
                <a:latin typeface="黑体" panose="02010609060101010101" charset="-122"/>
                <a:ea typeface="黑体" panose="02010609060101010101" charset="-122"/>
              </a:rPr>
              <a:t>一个刀具可以匹配从</a:t>
            </a:r>
            <a:r>
              <a:rPr lang="en-US" altLang="zh-CN" sz="2000" dirty="0">
                <a:solidFill>
                  <a:srgbClr val="000000"/>
                </a:solidFill>
                <a:latin typeface="黑体" panose="02010609060101010101" charset="-122"/>
                <a:ea typeface="黑体" panose="02010609060101010101" charset="-122"/>
              </a:rPr>
              <a:t>1</a:t>
            </a:r>
            <a:r>
              <a:rPr lang="zh-CN" altLang="en-US" sz="2000" dirty="0">
                <a:solidFill>
                  <a:srgbClr val="000000"/>
                </a:solidFill>
                <a:latin typeface="黑体" panose="02010609060101010101" charset="-122"/>
                <a:ea typeface="黑体" panose="02010609060101010101" charset="-122"/>
              </a:rPr>
              <a:t>到</a:t>
            </a:r>
            <a:r>
              <a:rPr lang="en-US" altLang="zh-CN" sz="2000" dirty="0">
                <a:solidFill>
                  <a:srgbClr val="000000"/>
                </a:solidFill>
                <a:latin typeface="黑体" panose="02010609060101010101" charset="-122"/>
                <a:ea typeface="黑体" panose="02010609060101010101" charset="-122"/>
              </a:rPr>
              <a:t>9</a:t>
            </a:r>
            <a:r>
              <a:rPr lang="zh-CN" altLang="en-US" sz="2000" dirty="0">
                <a:solidFill>
                  <a:srgbClr val="000000"/>
                </a:solidFill>
                <a:latin typeface="黑体" panose="02010609060101010101" charset="-122"/>
                <a:ea typeface="黑体" panose="02010609060101010101" charset="-122"/>
              </a:rPr>
              <a:t>个不同补偿的数据组（用于多个切削刃）。用</a:t>
            </a:r>
            <a:r>
              <a:rPr lang="en-US" altLang="zh-CN" sz="2000" dirty="0">
                <a:solidFill>
                  <a:srgbClr val="000000"/>
                </a:solidFill>
                <a:latin typeface="黑体" panose="02010609060101010101" charset="-122"/>
                <a:ea typeface="黑体" panose="02010609060101010101" charset="-122"/>
              </a:rPr>
              <a:t>D</a:t>
            </a:r>
            <a:r>
              <a:rPr lang="zh-CN" altLang="en-US" sz="2000" dirty="0">
                <a:solidFill>
                  <a:srgbClr val="000000"/>
                </a:solidFill>
                <a:latin typeface="黑体" panose="02010609060101010101" charset="-122"/>
                <a:ea typeface="黑体" panose="02010609060101010101" charset="-122"/>
              </a:rPr>
              <a:t>及其相应的序号可以编程一个专门的切削刃。刀具调用后，刀具长度补偿立即生效，如果没有编写</a:t>
            </a:r>
            <a:r>
              <a:rPr lang="en-US" altLang="zh-CN" sz="2000" dirty="0">
                <a:solidFill>
                  <a:srgbClr val="000000"/>
                </a:solidFill>
                <a:latin typeface="黑体" panose="02010609060101010101" charset="-122"/>
                <a:ea typeface="黑体" panose="02010609060101010101" charset="-122"/>
              </a:rPr>
              <a:t>D</a:t>
            </a:r>
            <a:r>
              <a:rPr lang="zh-CN" altLang="en-US" sz="2000" dirty="0">
                <a:solidFill>
                  <a:srgbClr val="000000"/>
                </a:solidFill>
                <a:latin typeface="黑体" panose="02010609060101010101" charset="-122"/>
                <a:ea typeface="黑体" panose="02010609060101010101" charset="-122"/>
              </a:rPr>
              <a:t>指令，则</a:t>
            </a:r>
            <a:r>
              <a:rPr lang="en-US" altLang="zh-CN" sz="2000" dirty="0">
                <a:solidFill>
                  <a:srgbClr val="000000"/>
                </a:solidFill>
                <a:latin typeface="黑体" panose="02010609060101010101" charset="-122"/>
                <a:ea typeface="黑体" panose="02010609060101010101" charset="-122"/>
              </a:rPr>
              <a:t>D1</a:t>
            </a:r>
            <a:r>
              <a:rPr lang="zh-CN" altLang="en-US" sz="2000" dirty="0">
                <a:solidFill>
                  <a:srgbClr val="000000"/>
                </a:solidFill>
                <a:latin typeface="黑体" panose="02010609060101010101" charset="-122"/>
                <a:ea typeface="黑体" panose="02010609060101010101" charset="-122"/>
              </a:rPr>
              <a:t>自动生效。如果编程</a:t>
            </a:r>
            <a:r>
              <a:rPr lang="en-US" altLang="zh-CN" sz="2000" dirty="0">
                <a:solidFill>
                  <a:srgbClr val="000000"/>
                </a:solidFill>
                <a:latin typeface="黑体" panose="02010609060101010101" charset="-122"/>
                <a:ea typeface="黑体" panose="02010609060101010101" charset="-122"/>
              </a:rPr>
              <a:t>D0</a:t>
            </a:r>
            <a:r>
              <a:rPr lang="zh-CN" altLang="en-US" sz="2000" dirty="0">
                <a:solidFill>
                  <a:srgbClr val="000000"/>
                </a:solidFill>
                <a:latin typeface="黑体" panose="02010609060101010101" charset="-122"/>
                <a:ea typeface="黑体" panose="02010609060101010101" charset="-122"/>
              </a:rPr>
              <a:t>，则刀具补偿值无效。如果自动换刀失败，则当前刀位的</a:t>
            </a:r>
            <a:r>
              <a:rPr lang="en-US" altLang="zh-CN" sz="2000" dirty="0">
                <a:solidFill>
                  <a:srgbClr val="000000"/>
                </a:solidFill>
                <a:latin typeface="黑体" panose="02010609060101010101" charset="-122"/>
                <a:ea typeface="黑体" panose="02010609060101010101" charset="-122"/>
              </a:rPr>
              <a:t>D1</a:t>
            </a:r>
            <a:r>
              <a:rPr lang="zh-CN" altLang="en-US" sz="2000" dirty="0">
                <a:solidFill>
                  <a:srgbClr val="000000"/>
                </a:solidFill>
                <a:latin typeface="黑体" panose="02010609060101010101" charset="-122"/>
                <a:ea typeface="黑体" panose="02010609060101010101" charset="-122"/>
              </a:rPr>
              <a:t>自动生效。另外，手动换刀时，</a:t>
            </a:r>
            <a:r>
              <a:rPr lang="en-US" altLang="zh-CN" sz="2000" dirty="0">
                <a:solidFill>
                  <a:srgbClr val="000000"/>
                </a:solidFill>
                <a:latin typeface="黑体" panose="02010609060101010101" charset="-122"/>
                <a:ea typeface="黑体" panose="02010609060101010101" charset="-122"/>
              </a:rPr>
              <a:t>D1</a:t>
            </a:r>
            <a:r>
              <a:rPr lang="zh-CN" altLang="en-US" sz="2000" dirty="0">
                <a:solidFill>
                  <a:srgbClr val="000000"/>
                </a:solidFill>
                <a:latin typeface="黑体" panose="02010609060101010101" charset="-122"/>
                <a:ea typeface="黑体" panose="02010609060101010101" charset="-122"/>
              </a:rPr>
              <a:t>始终自动生效。</a:t>
            </a:r>
            <a:endParaRPr lang="zh-CN" altLang="en-US" sz="2000" dirty="0">
              <a:solidFill>
                <a:srgbClr val="000000"/>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620164" y="58614"/>
            <a:ext cx="3970784" cy="64092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solidFill>
                  <a:srgbClr val="CC0000"/>
                </a:solidFill>
                <a:latin typeface="华康俪金黑W8(P)" pitchFamily="34" charset="-122"/>
                <a:ea typeface="华康俪金黑W8(P)" pitchFamily="34" charset="-122"/>
              </a:rPr>
              <a:t>i5</a:t>
            </a:r>
            <a:r>
              <a:rPr lang="zh-CN" altLang="en-US" sz="2800" dirty="0" smtClean="0">
                <a:solidFill>
                  <a:srgbClr val="CC0000"/>
                </a:solidFill>
                <a:latin typeface="华康俪金黑W8(P)" pitchFamily="34" charset="-122"/>
                <a:ea typeface="华康俪金黑W8(P)" pitchFamily="34" charset="-122"/>
              </a:rPr>
              <a:t>智能系统的自我介绍</a:t>
            </a:r>
            <a:endParaRPr lang="zh-CN" altLang="en-US" sz="2800" dirty="0">
              <a:solidFill>
                <a:srgbClr val="CC0000"/>
              </a:solidFill>
              <a:latin typeface="华康俪金黑W8(P)" pitchFamily="34" charset="-122"/>
              <a:ea typeface="华康俪金黑W8(P)" pitchFamily="34" charset="-122"/>
            </a:endParaRPr>
          </a:p>
        </p:txBody>
      </p:sp>
      <p:pic>
        <p:nvPicPr>
          <p:cNvPr id="4" name="图片 3" descr="图片1.png"/>
          <p:cNvPicPr>
            <a:picLocks noChangeAspect="1"/>
          </p:cNvPicPr>
          <p:nvPr/>
        </p:nvPicPr>
        <p:blipFill>
          <a:blip r:embed="rId1" cstate="print"/>
          <a:stretch>
            <a:fillRect/>
          </a:stretch>
        </p:blipFill>
        <p:spPr>
          <a:xfrm>
            <a:off x="505675" y="627534"/>
            <a:ext cx="2410141" cy="1918753"/>
          </a:xfrm>
          <a:prstGeom prst="rect">
            <a:avLst/>
          </a:prstGeom>
        </p:spPr>
      </p:pic>
      <p:sp>
        <p:nvSpPr>
          <p:cNvPr id="6" name="矩形 5"/>
          <p:cNvSpPr/>
          <p:nvPr/>
        </p:nvSpPr>
        <p:spPr>
          <a:xfrm>
            <a:off x="755576" y="2546287"/>
            <a:ext cx="3528392" cy="1938992"/>
          </a:xfrm>
          <a:prstGeom prst="rect">
            <a:avLst/>
          </a:prstGeom>
        </p:spPr>
        <p:txBody>
          <a:bodyPr wrap="square">
            <a:spAutoFit/>
          </a:bodyPr>
          <a:lstStyle/>
          <a:p>
            <a:r>
              <a:rPr lang="en-US" altLang="zh-CN" sz="2000" b="1" dirty="0" smtClean="0">
                <a:ea typeface="华康俪金黑W8(P)"/>
              </a:rPr>
              <a:t>  i5</a:t>
            </a:r>
            <a:r>
              <a:rPr lang="zh-CN" altLang="zh-CN" sz="2000" b="1" dirty="0">
                <a:ea typeface="华康俪金黑W8(P)"/>
              </a:rPr>
              <a:t>名字的</a:t>
            </a:r>
            <a:r>
              <a:rPr lang="zh-CN" altLang="zh-CN" sz="2000" b="1" dirty="0" smtClean="0">
                <a:ea typeface="华康俪金黑W8(P)"/>
              </a:rPr>
              <a:t>含义：</a:t>
            </a:r>
            <a:endParaRPr lang="zh-CN" altLang="zh-CN" sz="2000" b="1" dirty="0">
              <a:ea typeface="华康俪金黑W8(P)"/>
            </a:endParaRPr>
          </a:p>
          <a:p>
            <a:r>
              <a:rPr lang="en-US" altLang="zh-CN" sz="2000" dirty="0" smtClean="0">
                <a:ea typeface="华康俪金黑W8(P)"/>
              </a:rPr>
              <a:t>  </a:t>
            </a:r>
            <a:r>
              <a:rPr lang="zh-CN" altLang="zh-CN" sz="2000" dirty="0" smtClean="0">
                <a:ea typeface="华康俪金黑W8(P)"/>
              </a:rPr>
              <a:t>工</a:t>
            </a:r>
            <a:r>
              <a:rPr lang="en-US" altLang="zh-CN" sz="2000" dirty="0" smtClean="0">
                <a:ea typeface="华康俪金黑W8(P)"/>
              </a:rPr>
              <a:t>  </a:t>
            </a:r>
            <a:r>
              <a:rPr lang="zh-CN" altLang="zh-CN" sz="2000" dirty="0" smtClean="0">
                <a:ea typeface="华康俪金黑W8(P)"/>
              </a:rPr>
              <a:t>业</a:t>
            </a:r>
            <a:r>
              <a:rPr lang="en-US" altLang="zh-CN" sz="2000" dirty="0" smtClean="0">
                <a:ea typeface="华康俪金黑W8(P)"/>
              </a:rPr>
              <a:t>  </a:t>
            </a:r>
            <a:r>
              <a:rPr lang="zh-CN" altLang="zh-CN" sz="2000" dirty="0" smtClean="0">
                <a:ea typeface="华康俪金黑W8(P)"/>
              </a:rPr>
              <a:t>化</a:t>
            </a:r>
            <a:r>
              <a:rPr lang="en-US" altLang="zh-CN" sz="2000" dirty="0" smtClean="0">
                <a:ea typeface="华康俪金黑W8(P)"/>
              </a:rPr>
              <a:t>         </a:t>
            </a:r>
            <a:r>
              <a:rPr lang="en-US" altLang="zh-CN" sz="2000" b="1" dirty="0" smtClean="0">
                <a:solidFill>
                  <a:srgbClr val="FF0000"/>
                </a:solidFill>
                <a:ea typeface="华康俪金黑W8(P)"/>
              </a:rPr>
              <a:t>i</a:t>
            </a:r>
            <a:r>
              <a:rPr lang="en-US" altLang="zh-CN" sz="2000" dirty="0" smtClean="0">
                <a:ea typeface="华康俪金黑W8(P)"/>
              </a:rPr>
              <a:t>ndustrialization</a:t>
            </a:r>
            <a:endParaRPr lang="zh-CN" altLang="zh-CN" sz="2000" dirty="0" smtClean="0">
              <a:ea typeface="华康俪金黑W8(P)"/>
            </a:endParaRPr>
          </a:p>
          <a:p>
            <a:r>
              <a:rPr lang="en-US" altLang="zh-CN" sz="2000" dirty="0" smtClean="0">
                <a:ea typeface="华康俪金黑W8(P)"/>
              </a:rPr>
              <a:t>  </a:t>
            </a:r>
            <a:r>
              <a:rPr lang="zh-CN" altLang="zh-CN" sz="2000" dirty="0" smtClean="0">
                <a:ea typeface="华康俪金黑W8(P)"/>
              </a:rPr>
              <a:t>信</a:t>
            </a:r>
            <a:r>
              <a:rPr lang="en-US" altLang="zh-CN" sz="2000" dirty="0" smtClean="0">
                <a:ea typeface="华康俪金黑W8(P)"/>
              </a:rPr>
              <a:t>  </a:t>
            </a:r>
            <a:r>
              <a:rPr lang="zh-CN" altLang="zh-CN" sz="2000" dirty="0" smtClean="0">
                <a:ea typeface="华康俪金黑W8(P)"/>
              </a:rPr>
              <a:t>息</a:t>
            </a:r>
            <a:r>
              <a:rPr lang="en-US" altLang="zh-CN" sz="2000" dirty="0" smtClean="0">
                <a:ea typeface="华康俪金黑W8(P)"/>
              </a:rPr>
              <a:t>  </a:t>
            </a:r>
            <a:r>
              <a:rPr lang="zh-CN" altLang="zh-CN" sz="2000" dirty="0" smtClean="0">
                <a:ea typeface="华康俪金黑W8(P)"/>
              </a:rPr>
              <a:t>化</a:t>
            </a:r>
            <a:r>
              <a:rPr lang="en-US" altLang="zh-CN" sz="2000" dirty="0" smtClean="0">
                <a:ea typeface="华康俪金黑W8(P)"/>
              </a:rPr>
              <a:t>         </a:t>
            </a:r>
            <a:r>
              <a:rPr lang="en-US" altLang="zh-CN" sz="2000" b="1" dirty="0" err="1" smtClean="0">
                <a:solidFill>
                  <a:srgbClr val="FF0000"/>
                </a:solidFill>
                <a:ea typeface="华康俪金黑W8(P)"/>
              </a:rPr>
              <a:t>i</a:t>
            </a:r>
            <a:r>
              <a:rPr lang="en-US" altLang="zh-CN" sz="2000" dirty="0" err="1" smtClean="0">
                <a:ea typeface="华康俪金黑W8(P)"/>
              </a:rPr>
              <a:t>nformatization</a:t>
            </a:r>
            <a:endParaRPr lang="zh-CN" altLang="zh-CN" sz="2000" dirty="0" smtClean="0">
              <a:ea typeface="华康俪金黑W8(P)"/>
            </a:endParaRPr>
          </a:p>
          <a:p>
            <a:r>
              <a:rPr lang="en-US" altLang="zh-CN" sz="2000" dirty="0" smtClean="0">
                <a:ea typeface="华康俪金黑W8(P)"/>
              </a:rPr>
              <a:t>  </a:t>
            </a:r>
            <a:r>
              <a:rPr lang="zh-CN" altLang="zh-CN" sz="2000" dirty="0" smtClean="0">
                <a:ea typeface="华康俪金黑W8(P)"/>
              </a:rPr>
              <a:t>网</a:t>
            </a:r>
            <a:r>
              <a:rPr lang="en-US" altLang="zh-CN" sz="2000" dirty="0" smtClean="0">
                <a:ea typeface="华康俪金黑W8(P)"/>
              </a:rPr>
              <a:t>  </a:t>
            </a:r>
            <a:r>
              <a:rPr lang="zh-CN" altLang="zh-CN" sz="2000" dirty="0" smtClean="0">
                <a:ea typeface="华康俪金黑W8(P)"/>
              </a:rPr>
              <a:t>络</a:t>
            </a:r>
            <a:r>
              <a:rPr lang="en-US" altLang="zh-CN" sz="2000" dirty="0" smtClean="0">
                <a:ea typeface="华康俪金黑W8(P)"/>
              </a:rPr>
              <a:t>  </a:t>
            </a:r>
            <a:r>
              <a:rPr lang="zh-CN" altLang="zh-CN" sz="2000" dirty="0" smtClean="0">
                <a:ea typeface="华康俪金黑W8(P)"/>
              </a:rPr>
              <a:t>化</a:t>
            </a:r>
            <a:r>
              <a:rPr lang="en-US" altLang="zh-CN" sz="2000" dirty="0" smtClean="0">
                <a:ea typeface="华康俪金黑W8(P)"/>
              </a:rPr>
              <a:t>         </a:t>
            </a:r>
            <a:r>
              <a:rPr lang="en-US" altLang="zh-CN" sz="2000" b="1" dirty="0" smtClean="0">
                <a:solidFill>
                  <a:srgbClr val="FF0000"/>
                </a:solidFill>
                <a:ea typeface="华康俪金黑W8(P)"/>
              </a:rPr>
              <a:t>i</a:t>
            </a:r>
            <a:r>
              <a:rPr lang="en-US" altLang="zh-CN" sz="2000" dirty="0" smtClean="0">
                <a:ea typeface="华康俪金黑W8(P)"/>
              </a:rPr>
              <a:t>nternet</a:t>
            </a:r>
            <a:endParaRPr lang="zh-CN" altLang="zh-CN" sz="2000" dirty="0">
              <a:ea typeface="华康俪金黑W8(P)"/>
            </a:endParaRPr>
          </a:p>
          <a:p>
            <a:r>
              <a:rPr lang="en-US" altLang="zh-CN" sz="2000" dirty="0">
                <a:ea typeface="华康俪金黑W8(P)"/>
              </a:rPr>
              <a:t>  </a:t>
            </a:r>
            <a:r>
              <a:rPr lang="zh-CN" altLang="zh-CN" sz="2000" dirty="0" smtClean="0">
                <a:ea typeface="华康俪金黑W8(P)"/>
              </a:rPr>
              <a:t>智</a:t>
            </a:r>
            <a:r>
              <a:rPr lang="en-US" altLang="zh-CN" sz="2000" dirty="0" smtClean="0">
                <a:ea typeface="华康俪金黑W8(P)"/>
              </a:rPr>
              <a:t>  </a:t>
            </a:r>
            <a:r>
              <a:rPr lang="zh-CN" altLang="zh-CN" sz="2000" dirty="0" smtClean="0">
                <a:ea typeface="华康俪金黑W8(P)"/>
              </a:rPr>
              <a:t>能</a:t>
            </a:r>
            <a:r>
              <a:rPr lang="en-US" altLang="zh-CN" sz="2000" dirty="0" smtClean="0">
                <a:ea typeface="华康俪金黑W8(P)"/>
              </a:rPr>
              <a:t>  </a:t>
            </a:r>
            <a:r>
              <a:rPr lang="zh-CN" altLang="zh-CN" sz="2000" dirty="0" smtClean="0">
                <a:ea typeface="华康俪金黑W8(P)"/>
              </a:rPr>
              <a:t>化</a:t>
            </a:r>
            <a:r>
              <a:rPr lang="en-US" altLang="zh-CN" sz="2000" dirty="0" smtClean="0">
                <a:ea typeface="华康俪金黑W8(P)"/>
              </a:rPr>
              <a:t>         </a:t>
            </a:r>
            <a:r>
              <a:rPr lang="en-US" altLang="zh-CN" sz="2000" b="1" dirty="0" err="1" smtClean="0">
                <a:solidFill>
                  <a:srgbClr val="FF0000"/>
                </a:solidFill>
                <a:ea typeface="华康俪金黑W8(P)"/>
              </a:rPr>
              <a:t>i</a:t>
            </a:r>
            <a:r>
              <a:rPr lang="en-US" altLang="zh-CN" sz="2000" dirty="0" err="1" smtClean="0">
                <a:ea typeface="华康俪金黑W8(P)"/>
              </a:rPr>
              <a:t>ntelligentialize</a:t>
            </a:r>
            <a:endParaRPr lang="zh-CN" altLang="zh-CN" sz="2000" dirty="0">
              <a:ea typeface="华康俪金黑W8(P)"/>
            </a:endParaRPr>
          </a:p>
          <a:p>
            <a:r>
              <a:rPr lang="en-US" altLang="zh-CN" sz="2000" dirty="0">
                <a:ea typeface="华康俪金黑W8(P)"/>
              </a:rPr>
              <a:t>  </a:t>
            </a:r>
            <a:r>
              <a:rPr lang="zh-CN" altLang="zh-CN" sz="2000" dirty="0">
                <a:ea typeface="华康俪金黑W8(P)"/>
              </a:rPr>
              <a:t>集成</a:t>
            </a:r>
            <a:r>
              <a:rPr lang="zh-CN" altLang="zh-CN" sz="2000" dirty="0" smtClean="0">
                <a:ea typeface="华康俪金黑W8(P)"/>
              </a:rPr>
              <a:t>管理</a:t>
            </a:r>
            <a:r>
              <a:rPr lang="en-US" altLang="zh-CN" sz="2000" dirty="0" smtClean="0">
                <a:ea typeface="华康俪金黑W8(P)"/>
              </a:rPr>
              <a:t>        </a:t>
            </a:r>
            <a:r>
              <a:rPr lang="en-US" altLang="zh-CN" sz="2000" b="1" dirty="0" err="1" smtClean="0">
                <a:solidFill>
                  <a:srgbClr val="FF0000"/>
                </a:solidFill>
                <a:ea typeface="华康俪金黑W8(P)"/>
              </a:rPr>
              <a:t>i</a:t>
            </a:r>
            <a:r>
              <a:rPr lang="en-US" altLang="zh-CN" sz="2000" dirty="0" err="1" smtClean="0">
                <a:ea typeface="华康俪金黑W8(P)"/>
              </a:rPr>
              <a:t>ntergration</a:t>
            </a:r>
            <a:endParaRPr lang="zh-CN" altLang="zh-CN" sz="2000" dirty="0">
              <a:ea typeface="华康俪金黑W8(P)"/>
            </a:endParaRPr>
          </a:p>
        </p:txBody>
      </p:sp>
      <p:grpSp>
        <p:nvGrpSpPr>
          <p:cNvPr id="24" name="组合 23"/>
          <p:cNvGrpSpPr/>
          <p:nvPr/>
        </p:nvGrpSpPr>
        <p:grpSpPr>
          <a:xfrm>
            <a:off x="4932040" y="1653648"/>
            <a:ext cx="3168352" cy="3328028"/>
            <a:chOff x="4932040" y="1653648"/>
            <a:chExt cx="3168352" cy="3328028"/>
          </a:xfrm>
        </p:grpSpPr>
        <p:sp>
          <p:nvSpPr>
            <p:cNvPr id="17" name="椭圆 16"/>
            <p:cNvSpPr/>
            <p:nvPr/>
          </p:nvSpPr>
          <p:spPr>
            <a:xfrm>
              <a:off x="4932040" y="4489028"/>
              <a:ext cx="3060950" cy="492648"/>
            </a:xfrm>
            <a:prstGeom prst="ellipse">
              <a:avLst/>
            </a:prstGeom>
            <a:gradFill flip="none" rotWithShape="1">
              <a:gsLst>
                <a:gs pos="0">
                  <a:schemeClr val="bg1">
                    <a:lumMod val="65000"/>
                  </a:schemeClr>
                </a:gs>
                <a:gs pos="50000">
                  <a:schemeClr val="bg1">
                    <a:lumMod val="75000"/>
                  </a:schemeClr>
                </a:gs>
                <a:gs pos="100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1.png"/>
            <p:cNvPicPr>
              <a:picLocks noChangeAspect="1"/>
            </p:cNvPicPr>
            <p:nvPr/>
          </p:nvPicPr>
          <p:blipFill>
            <a:blip r:embed="rId2" cstate="print"/>
            <a:stretch>
              <a:fillRect/>
            </a:stretch>
          </p:blipFill>
          <p:spPr>
            <a:xfrm>
              <a:off x="4932040" y="1653648"/>
              <a:ext cx="3113535" cy="3173708"/>
            </a:xfrm>
            <a:prstGeom prst="rect">
              <a:avLst/>
            </a:prstGeom>
          </p:spPr>
        </p:pic>
        <p:sp>
          <p:nvSpPr>
            <p:cNvPr id="19" name="TextBox 18"/>
            <p:cNvSpPr txBox="1"/>
            <p:nvPr/>
          </p:nvSpPr>
          <p:spPr>
            <a:xfrm>
              <a:off x="5898656" y="2280052"/>
              <a:ext cx="1396223" cy="338554"/>
            </a:xfrm>
            <a:prstGeom prst="rect">
              <a:avLst/>
            </a:prstGeom>
            <a:noFill/>
          </p:spPr>
          <p:txBody>
            <a:bodyPr wrap="square" rtlCol="0">
              <a:spAutoFit/>
            </a:bodyPr>
            <a:lstStyle/>
            <a:p>
              <a:r>
                <a:rPr lang="zh-CN" altLang="en-US" sz="1600" dirty="0" smtClean="0">
                  <a:solidFill>
                    <a:schemeClr val="bg1">
                      <a:lumMod val="95000"/>
                    </a:schemeClr>
                  </a:solidFill>
                  <a:latin typeface="冬青黑体简体中文 W6" pitchFamily="34" charset="-122"/>
                  <a:ea typeface="冬青黑体简体中文 W6" pitchFamily="34" charset="-122"/>
                </a:rPr>
                <a:t>操作智能化</a:t>
              </a:r>
              <a:endParaRPr lang="zh-CN" altLang="en-US" sz="1600" dirty="0">
                <a:solidFill>
                  <a:schemeClr val="bg1">
                    <a:lumMod val="95000"/>
                  </a:schemeClr>
                </a:solidFill>
                <a:latin typeface="冬青黑体简体中文 W6" pitchFamily="34" charset="-122"/>
                <a:ea typeface="冬青黑体简体中文 W6" pitchFamily="34" charset="-122"/>
              </a:endParaRPr>
            </a:p>
          </p:txBody>
        </p:sp>
        <p:sp>
          <p:nvSpPr>
            <p:cNvPr id="20" name="TextBox 19"/>
            <p:cNvSpPr txBox="1"/>
            <p:nvPr/>
          </p:nvSpPr>
          <p:spPr>
            <a:xfrm>
              <a:off x="5146844" y="3049518"/>
              <a:ext cx="1396223" cy="338554"/>
            </a:xfrm>
            <a:prstGeom prst="rect">
              <a:avLst/>
            </a:prstGeom>
            <a:noFill/>
          </p:spPr>
          <p:txBody>
            <a:bodyPr wrap="square" rtlCol="0">
              <a:spAutoFit/>
            </a:bodyPr>
            <a:lstStyle/>
            <a:p>
              <a:r>
                <a:rPr lang="zh-CN" altLang="en-US" sz="1600" dirty="0" smtClean="0">
                  <a:solidFill>
                    <a:schemeClr val="bg1">
                      <a:lumMod val="95000"/>
                    </a:schemeClr>
                  </a:solidFill>
                  <a:latin typeface="冬青黑体简体中文 W6" pitchFamily="34" charset="-122"/>
                  <a:ea typeface="冬青黑体简体中文 W6" pitchFamily="34" charset="-122"/>
                </a:rPr>
                <a:t>编程智能化</a:t>
              </a:r>
              <a:endParaRPr lang="zh-CN" altLang="en-US" sz="1600" dirty="0">
                <a:solidFill>
                  <a:schemeClr val="bg1">
                    <a:lumMod val="95000"/>
                  </a:schemeClr>
                </a:solidFill>
                <a:latin typeface="冬青黑体简体中文 W6" pitchFamily="34" charset="-122"/>
                <a:ea typeface="冬青黑体简体中文 W6" pitchFamily="34" charset="-122"/>
              </a:endParaRPr>
            </a:p>
          </p:txBody>
        </p:sp>
        <p:sp>
          <p:nvSpPr>
            <p:cNvPr id="21" name="TextBox 20"/>
            <p:cNvSpPr txBox="1"/>
            <p:nvPr/>
          </p:nvSpPr>
          <p:spPr>
            <a:xfrm>
              <a:off x="6704169" y="3033125"/>
              <a:ext cx="1396223" cy="338554"/>
            </a:xfrm>
            <a:prstGeom prst="rect">
              <a:avLst/>
            </a:prstGeom>
            <a:noFill/>
          </p:spPr>
          <p:txBody>
            <a:bodyPr wrap="square" rtlCol="0">
              <a:spAutoFit/>
            </a:bodyPr>
            <a:lstStyle/>
            <a:p>
              <a:r>
                <a:rPr lang="zh-CN" altLang="en-US" sz="1600" dirty="0" smtClean="0">
                  <a:solidFill>
                    <a:schemeClr val="bg1">
                      <a:lumMod val="95000"/>
                    </a:schemeClr>
                  </a:solidFill>
                  <a:latin typeface="冬青黑体简体中文 W6" pitchFamily="34" charset="-122"/>
                  <a:ea typeface="冬青黑体简体中文 W6" pitchFamily="34" charset="-122"/>
                </a:rPr>
                <a:t>维护智能化</a:t>
              </a:r>
              <a:endParaRPr lang="zh-CN" altLang="en-US" sz="1600" dirty="0">
                <a:solidFill>
                  <a:schemeClr val="bg1">
                    <a:lumMod val="95000"/>
                  </a:schemeClr>
                </a:solidFill>
                <a:latin typeface="冬青黑体简体中文 W6" pitchFamily="34" charset="-122"/>
                <a:ea typeface="冬青黑体简体中文 W6" pitchFamily="34" charset="-122"/>
              </a:endParaRPr>
            </a:p>
          </p:txBody>
        </p:sp>
        <p:sp>
          <p:nvSpPr>
            <p:cNvPr id="22" name="TextBox 21"/>
            <p:cNvSpPr txBox="1"/>
            <p:nvPr/>
          </p:nvSpPr>
          <p:spPr>
            <a:xfrm>
              <a:off x="5952357" y="3859835"/>
              <a:ext cx="1396223" cy="338554"/>
            </a:xfrm>
            <a:prstGeom prst="rect">
              <a:avLst/>
            </a:prstGeom>
            <a:noFill/>
          </p:spPr>
          <p:txBody>
            <a:bodyPr wrap="square" rtlCol="0">
              <a:spAutoFit/>
            </a:bodyPr>
            <a:lstStyle/>
            <a:p>
              <a:r>
                <a:rPr lang="zh-CN" altLang="en-US" sz="1600" dirty="0" smtClean="0">
                  <a:solidFill>
                    <a:schemeClr val="bg1">
                      <a:lumMod val="95000"/>
                    </a:schemeClr>
                  </a:solidFill>
                  <a:latin typeface="冬青黑体简体中文 W6" pitchFamily="34" charset="-122"/>
                  <a:ea typeface="冬青黑体简体中文 W6" pitchFamily="34" charset="-122"/>
                </a:rPr>
                <a:t>管理智能化</a:t>
              </a:r>
              <a:endParaRPr lang="zh-CN" altLang="en-US" sz="1600" dirty="0">
                <a:solidFill>
                  <a:schemeClr val="bg1">
                    <a:lumMod val="95000"/>
                  </a:schemeClr>
                </a:solidFill>
                <a:latin typeface="冬青黑体简体中文 W6" pitchFamily="34" charset="-122"/>
                <a:ea typeface="冬青黑体简体中文 W6" pitchFamily="34" charset="-122"/>
              </a:endParaRPr>
            </a:p>
          </p:txBody>
        </p:sp>
      </p:grpSp>
      <p:sp>
        <p:nvSpPr>
          <p:cNvPr id="23" name="TextBox 22"/>
          <p:cNvSpPr txBox="1"/>
          <p:nvPr/>
        </p:nvSpPr>
        <p:spPr>
          <a:xfrm>
            <a:off x="2915816" y="845299"/>
            <a:ext cx="4766048" cy="646331"/>
          </a:xfrm>
          <a:prstGeom prst="rect">
            <a:avLst/>
          </a:prstGeom>
          <a:noFill/>
        </p:spPr>
        <p:txBody>
          <a:bodyPr wrap="none" rtlCol="0">
            <a:spAutoFit/>
          </a:bodyPr>
          <a:lstStyle/>
          <a:p>
            <a:r>
              <a:rPr lang="en-US" altLang="zh-CN" dirty="0">
                <a:latin typeface="冬青黑体简体中文 W3" pitchFamily="34" charset="-122"/>
                <a:ea typeface="冬青黑体简体中文 W3" pitchFamily="34" charset="-122"/>
              </a:rPr>
              <a:t>i5</a:t>
            </a:r>
            <a:r>
              <a:rPr lang="zh-CN" altLang="en-US" dirty="0">
                <a:latin typeface="冬青黑体简体中文 W3" pitchFamily="34" charset="-122"/>
                <a:ea typeface="冬青黑体简体中文 W3" pitchFamily="34" charset="-122"/>
              </a:rPr>
              <a:t>智能系统</a:t>
            </a:r>
            <a:r>
              <a:rPr lang="zh-CN" altLang="zh-CN" dirty="0">
                <a:latin typeface="冬青黑体简体中文 W3" pitchFamily="34" charset="-122"/>
                <a:ea typeface="冬青黑体简体中文 W3" pitchFamily="34" charset="-122"/>
              </a:rPr>
              <a:t>是由</a:t>
            </a:r>
            <a:r>
              <a:rPr lang="zh-CN" altLang="zh-CN" dirty="0">
                <a:solidFill>
                  <a:srgbClr val="CC0000"/>
                </a:solidFill>
                <a:latin typeface="冬青黑体简体中文 W3" pitchFamily="34" charset="-122"/>
                <a:ea typeface="冬青黑体简体中文 W3" pitchFamily="34" charset="-122"/>
              </a:rPr>
              <a:t>沈阳机床</a:t>
            </a:r>
            <a:r>
              <a:rPr lang="zh-CN" altLang="zh-CN" dirty="0">
                <a:latin typeface="冬青黑体简体中文 W3" pitchFamily="34" charset="-122"/>
                <a:ea typeface="冬青黑体简体中文 W3" pitchFamily="34" charset="-122"/>
              </a:rPr>
              <a:t>自主研发的具有</a:t>
            </a:r>
            <a:r>
              <a:rPr lang="zh-CN" altLang="zh-CN" dirty="0" smtClean="0">
                <a:latin typeface="冬青黑体简体中文 W3" pitchFamily="34" charset="-122"/>
                <a:ea typeface="冬青黑体简体中文 W3" pitchFamily="34" charset="-122"/>
              </a:rPr>
              <a:t>自主</a:t>
            </a:r>
            <a:endParaRPr lang="en-US" altLang="zh-CN" dirty="0" smtClean="0">
              <a:latin typeface="冬青黑体简体中文 W3" pitchFamily="34" charset="-122"/>
              <a:ea typeface="冬青黑体简体中文 W3" pitchFamily="34" charset="-122"/>
            </a:endParaRPr>
          </a:p>
          <a:p>
            <a:r>
              <a:rPr lang="zh-CN" altLang="zh-CN" dirty="0" smtClean="0">
                <a:latin typeface="冬青黑体简体中文 W3" pitchFamily="34" charset="-122"/>
                <a:ea typeface="冬青黑体简体中文 W3" pitchFamily="34" charset="-122"/>
              </a:rPr>
              <a:t>知识产权</a:t>
            </a:r>
            <a:r>
              <a:rPr lang="zh-CN" altLang="zh-CN" dirty="0">
                <a:latin typeface="冬青黑体简体中文 W3" pitchFamily="34" charset="-122"/>
                <a:ea typeface="冬青黑体简体中文 W3" pitchFamily="34" charset="-122"/>
              </a:rPr>
              <a:t>的</a:t>
            </a:r>
            <a:r>
              <a:rPr lang="zh-CN" altLang="zh-CN" dirty="0">
                <a:solidFill>
                  <a:srgbClr val="CC0000"/>
                </a:solidFill>
                <a:latin typeface="冬青黑体简体中文 W3" pitchFamily="34" charset="-122"/>
                <a:ea typeface="冬青黑体简体中文 W3" pitchFamily="34" charset="-122"/>
              </a:rPr>
              <a:t>智能化</a:t>
            </a:r>
            <a:r>
              <a:rPr lang="zh-CN" altLang="zh-CN" dirty="0">
                <a:latin typeface="冬青黑体简体中文 W3" pitchFamily="34" charset="-122"/>
                <a:ea typeface="冬青黑体简体中文 W3" pitchFamily="34" charset="-122"/>
              </a:rPr>
              <a:t>数控</a:t>
            </a:r>
            <a:r>
              <a:rPr lang="zh-CN" altLang="zh-CN" dirty="0" smtClean="0">
                <a:latin typeface="冬青黑体简体中文 W3" pitchFamily="34" charset="-122"/>
                <a:ea typeface="冬青黑体简体中文 W3" pitchFamily="34" charset="-122"/>
              </a:rPr>
              <a:t>系统</a:t>
            </a:r>
            <a:endParaRPr lang="en-US" altLang="zh-CN" dirty="0">
              <a:latin typeface="冬青黑体简体中文 W3" pitchFamily="34" charset="-122"/>
              <a:ea typeface="冬青黑体简体中文 W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fltVal val="0"/>
                                          </p:val>
                                        </p:tav>
                                        <p:tav tm="100000">
                                          <p:val>
                                            <p:strVal val="#ppt_w"/>
                                          </p:val>
                                        </p:tav>
                                      </p:tavLst>
                                    </p:anim>
                                    <p:anim calcmode="lin" valueType="num">
                                      <p:cBhvr>
                                        <p:cTn id="14" dur="1000" fill="hold"/>
                                        <p:tgtEl>
                                          <p:spTgt spid="23"/>
                                        </p:tgtEl>
                                        <p:attrNameLst>
                                          <p:attrName>ppt_h</p:attrName>
                                        </p:attrNameLst>
                                      </p:cBhvr>
                                      <p:tavLst>
                                        <p:tav tm="0">
                                          <p:val>
                                            <p:fltVal val="0"/>
                                          </p:val>
                                        </p:tav>
                                        <p:tav tm="100000">
                                          <p:val>
                                            <p:strVal val="#ppt_h"/>
                                          </p:val>
                                        </p:tav>
                                      </p:tavLst>
                                    </p:anim>
                                    <p:anim calcmode="lin" valueType="num">
                                      <p:cBhvr>
                                        <p:cTn id="15" dur="1000" fill="hold"/>
                                        <p:tgtEl>
                                          <p:spTgt spid="23"/>
                                        </p:tgtEl>
                                        <p:attrNameLst>
                                          <p:attrName>style.rotation</p:attrName>
                                        </p:attrNameLst>
                                      </p:cBhvr>
                                      <p:tavLst>
                                        <p:tav tm="0">
                                          <p:val>
                                            <p:fltVal val="90"/>
                                          </p:val>
                                        </p:tav>
                                        <p:tav tm="100000">
                                          <p:val>
                                            <p:fltVal val="0"/>
                                          </p:val>
                                        </p:tav>
                                      </p:tavLst>
                                    </p:anim>
                                    <p:animEffect transition="in" filter="fade">
                                      <p:cBhvr>
                                        <p:cTn id="16" dur="10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heel(1)">
                                      <p:cBhvr>
                                        <p:cTn id="28"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3717" y="625475"/>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mtClean="0"/>
              <a:t>主轴功能</a:t>
            </a:r>
            <a:endParaRPr lang="zh-CN" altLang="en-US" dirty="0" smtClean="0"/>
          </a:p>
        </p:txBody>
      </p:sp>
      <p:sp>
        <p:nvSpPr>
          <p:cNvPr id="3" name="内容占位符 2"/>
          <p:cNvSpPr txBox="1"/>
          <p:nvPr/>
        </p:nvSpPr>
        <p:spPr>
          <a:xfrm>
            <a:off x="611560" y="1196975"/>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kumimoji="1" lang="en-US" altLang="zh-CN" dirty="0" smtClean="0">
                <a:solidFill>
                  <a:srgbClr val="FF0000"/>
                </a:solidFill>
                <a:effectLst>
                  <a:outerShdw blurRad="38100" dist="38100" dir="2700000" algn="tl">
                    <a:srgbClr val="FFFFFF"/>
                  </a:outerShdw>
                </a:effectLst>
              </a:rPr>
              <a:t>S</a:t>
            </a:r>
            <a:r>
              <a:rPr kumimoji="1" lang="zh-CN" altLang="en-US" dirty="0" smtClean="0">
                <a:solidFill>
                  <a:srgbClr val="FF0000"/>
                </a:solidFill>
                <a:effectLst>
                  <a:outerShdw blurRad="38100" dist="38100" dir="2700000" algn="tl">
                    <a:srgbClr val="FFFFFF"/>
                  </a:outerShdw>
                </a:effectLst>
              </a:rPr>
              <a:t>代码</a:t>
            </a:r>
            <a:endParaRPr kumimoji="1" lang="en-US" altLang="zh-CN" dirty="0" smtClean="0">
              <a:solidFill>
                <a:srgbClr val="FF0000"/>
              </a:solidFill>
              <a:effectLst>
                <a:outerShdw blurRad="38100" dist="38100" dir="2700000" algn="tl">
                  <a:srgbClr val="FFFFFF"/>
                </a:outerShdw>
              </a:effectLst>
            </a:endParaRPr>
          </a:p>
          <a:p>
            <a:pPr marL="0" indent="0">
              <a:buFontTx/>
              <a:buNone/>
              <a:defRPr/>
            </a:pPr>
            <a:r>
              <a:rPr kumimoji="1" lang="zh-CN" altLang="en-US" sz="2400" dirty="0" smtClean="0">
                <a:effectLst>
                  <a:outerShdw blurRad="38100" dist="38100" dir="2700000" algn="tl">
                    <a:srgbClr val="FFFFFF"/>
                  </a:outerShdw>
                </a:effectLst>
              </a:rPr>
              <a:t>                  主轴功能用来指令主轴的转速。</a:t>
            </a:r>
            <a:endParaRPr kumimoji="1" lang="zh-CN" altLang="en-US" sz="2400" dirty="0" smtClean="0">
              <a:effectLst>
                <a:outerShdw blurRad="38100" dist="38100" dir="2700000" algn="tl">
                  <a:srgbClr val="FFFFFF"/>
                </a:outerShdw>
              </a:effectLst>
            </a:endParaRPr>
          </a:p>
          <a:p>
            <a:pPr>
              <a:buFontTx/>
              <a:buNone/>
              <a:defRPr/>
            </a:pPr>
            <a:r>
              <a:rPr kumimoji="1" lang="zh-CN" altLang="en-US" sz="2400" dirty="0" smtClean="0">
                <a:solidFill>
                  <a:srgbClr val="FF0000"/>
                </a:solidFill>
                <a:effectLst>
                  <a:outerShdw blurRad="38100" dist="38100" dir="2700000" algn="tl">
                    <a:srgbClr val="FFFFFF"/>
                  </a:outerShdw>
                </a:effectLst>
              </a:rPr>
              <a:t>恒线速度控制指令</a:t>
            </a:r>
            <a:r>
              <a:rPr kumimoji="1" lang="en-US" altLang="zh-CN" sz="2400" dirty="0" smtClean="0">
                <a:solidFill>
                  <a:srgbClr val="FF0000"/>
                </a:solidFill>
                <a:effectLst>
                  <a:outerShdw blurRad="38100" dist="38100" dir="2700000" algn="tl">
                    <a:srgbClr val="FFFFFF"/>
                  </a:outerShdw>
                </a:effectLst>
              </a:rPr>
              <a:t>G96  </a:t>
            </a:r>
            <a:endParaRPr kumimoji="1" lang="en-US" altLang="zh-CN" sz="2400" dirty="0" smtClean="0">
              <a:solidFill>
                <a:srgbClr val="FF0000"/>
              </a:solidFill>
              <a:effectLst>
                <a:outerShdw blurRad="38100" dist="38100" dir="2700000" algn="tl">
                  <a:srgbClr val="FFFFFF"/>
                </a:outerShdw>
              </a:effectLst>
            </a:endParaRPr>
          </a:p>
          <a:p>
            <a:pPr>
              <a:buFontTx/>
              <a:buNone/>
              <a:defRPr/>
            </a:pPr>
            <a:r>
              <a:rPr kumimoji="1" lang="zh-CN" altLang="en-US" sz="2400" dirty="0" smtClean="0">
                <a:effectLst>
                  <a:outerShdw blurRad="38100" dist="38100" dir="2700000" algn="tl">
                    <a:srgbClr val="FFFFFF"/>
                  </a:outerShdw>
                </a:effectLst>
              </a:rPr>
              <a:t>例如：</a:t>
            </a:r>
            <a:r>
              <a:rPr kumimoji="1" lang="en-US" altLang="zh-CN" sz="2400" dirty="0" smtClean="0">
                <a:effectLst>
                  <a:outerShdw blurRad="38100" dist="38100" dir="2700000" algn="tl">
                    <a:srgbClr val="FFFFFF"/>
                  </a:outerShdw>
                </a:effectLst>
              </a:rPr>
              <a:t>G96 S125  LIM 2600  F200</a:t>
            </a:r>
            <a:r>
              <a:rPr kumimoji="1" lang="zh-CN" altLang="en-US" sz="2400" dirty="0" smtClean="0">
                <a:effectLst>
                  <a:outerShdw blurRad="38100" dist="38100" dir="2700000" algn="tl">
                    <a:srgbClr val="FFFFFF"/>
                  </a:outerShdw>
                </a:effectLst>
              </a:rPr>
              <a:t>恒线速度为</a:t>
            </a:r>
            <a:r>
              <a:rPr kumimoji="1" lang="en-US" altLang="zh-CN" sz="2400" dirty="0" smtClean="0">
                <a:effectLst>
                  <a:outerShdw blurRad="38100" dist="38100" dir="2700000" algn="tl">
                    <a:srgbClr val="FFFFFF"/>
                  </a:outerShdw>
                </a:effectLst>
              </a:rPr>
              <a:t>125m/min</a:t>
            </a:r>
            <a:r>
              <a:rPr kumimoji="1" lang="zh-CN" altLang="en-US" sz="2400" dirty="0" smtClean="0">
                <a:effectLst>
                  <a:outerShdw blurRad="38100" dist="38100" dir="2700000" algn="tl">
                    <a:srgbClr val="FFFFFF"/>
                  </a:outerShdw>
                </a:effectLst>
              </a:rPr>
              <a:t>（与直径大小有关</a:t>
            </a:r>
            <a:endParaRPr kumimoji="1" lang="en-US" altLang="zh-CN" sz="2400" dirty="0" smtClean="0">
              <a:effectLst>
                <a:outerShdw blurRad="38100" dist="38100" dir="2700000" algn="tl">
                  <a:srgbClr val="FFFFFF"/>
                </a:outerShdw>
              </a:effectLst>
            </a:endParaRPr>
          </a:p>
          <a:p>
            <a:pPr>
              <a:buFontTx/>
              <a:buNone/>
              <a:defRPr/>
            </a:pPr>
            <a:r>
              <a:rPr kumimoji="1" lang="zh-CN" altLang="en-US" sz="2400" dirty="0" smtClean="0">
                <a:solidFill>
                  <a:srgbClr val="FF0000"/>
                </a:solidFill>
                <a:effectLst>
                  <a:outerShdw blurRad="38100" dist="38100" dir="2700000" algn="tl">
                    <a:srgbClr val="FFFFFF"/>
                  </a:outerShdw>
                </a:effectLst>
              </a:rPr>
              <a:t>恒线速取消指令</a:t>
            </a:r>
            <a:r>
              <a:rPr kumimoji="1" lang="en-US" altLang="zh-CN" sz="2400" dirty="0" smtClean="0">
                <a:solidFill>
                  <a:srgbClr val="FF0000"/>
                </a:solidFill>
                <a:effectLst>
                  <a:outerShdw blurRad="38100" dist="38100" dir="2700000" algn="tl">
                    <a:srgbClr val="FFFFFF"/>
                  </a:outerShdw>
                </a:effectLst>
              </a:rPr>
              <a:t>G97</a:t>
            </a:r>
            <a:r>
              <a:rPr kumimoji="1" lang="zh-CN" altLang="en-US" sz="2400" dirty="0" smtClean="0">
                <a:solidFill>
                  <a:srgbClr val="FF0000"/>
                </a:solidFill>
                <a:effectLst>
                  <a:outerShdw blurRad="38100" dist="38100" dir="2700000" algn="tl">
                    <a:srgbClr val="FFFFFF"/>
                  </a:outerShdw>
                </a:effectLst>
              </a:rPr>
              <a:t>（即恒转速）</a:t>
            </a:r>
            <a:endParaRPr kumimoji="1" lang="en-US" altLang="zh-CN" sz="2400" dirty="0" smtClean="0">
              <a:solidFill>
                <a:srgbClr val="FF0000"/>
              </a:solidFill>
              <a:effectLst>
                <a:outerShdw blurRad="38100" dist="38100" dir="2700000" algn="tl">
                  <a:srgbClr val="FFFFFF"/>
                </a:outerShdw>
              </a:effectLst>
            </a:endParaRPr>
          </a:p>
          <a:p>
            <a:pPr>
              <a:buFontTx/>
              <a:buNone/>
              <a:defRPr/>
            </a:pPr>
            <a:r>
              <a:rPr kumimoji="1" lang="zh-CN" altLang="en-US" sz="2400" dirty="0" smtClean="0">
                <a:effectLst>
                  <a:outerShdw blurRad="38100" dist="38100" dir="2700000" algn="tl">
                    <a:srgbClr val="FFFFFF"/>
                  </a:outerShdw>
                </a:effectLst>
              </a:rPr>
              <a:t>例如：</a:t>
            </a:r>
            <a:r>
              <a:rPr kumimoji="1" lang="en-US" altLang="zh-CN" sz="2400" dirty="0" smtClean="0">
                <a:effectLst>
                  <a:outerShdw blurRad="38100" dist="38100" dir="2700000" algn="tl">
                    <a:srgbClr val="FFFFFF"/>
                  </a:outerShdw>
                </a:effectLst>
              </a:rPr>
              <a:t>G97  S1000     </a:t>
            </a:r>
            <a:r>
              <a:rPr kumimoji="1" lang="zh-CN" altLang="en-US" sz="2400" dirty="0" smtClean="0">
                <a:effectLst>
                  <a:outerShdw blurRad="38100" dist="38100" dir="2700000" algn="tl">
                    <a:srgbClr val="FFFFFF"/>
                  </a:outerShdw>
                </a:effectLst>
              </a:rPr>
              <a:t>主轴速度为</a:t>
            </a:r>
            <a:r>
              <a:rPr kumimoji="1" lang="en-US" altLang="zh-CN" sz="2400" dirty="0" smtClean="0">
                <a:effectLst>
                  <a:outerShdw blurRad="38100" dist="38100" dir="2700000" algn="tl">
                    <a:srgbClr val="FFFFFF"/>
                  </a:outerShdw>
                </a:effectLst>
              </a:rPr>
              <a:t>1000r/min</a:t>
            </a:r>
            <a:endParaRPr lang="zh-CN" altLang="en-US" sz="2400"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555526"/>
            <a:ext cx="51149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405" y="549176"/>
            <a:ext cx="23479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27584" y="1206005"/>
            <a:ext cx="6318448" cy="1846659"/>
          </a:xfrm>
          <a:prstGeom prst="rect">
            <a:avLst/>
          </a:prstGeom>
        </p:spPr>
        <p:txBody>
          <a:bodyPr wrap="square">
            <a:spAutoFit/>
          </a:bodyPr>
          <a:lstStyle/>
          <a:p>
            <a:r>
              <a:rPr lang="zh-CN" altLang="en-US" sz="2400" b="1" dirty="0" smtClean="0">
                <a:solidFill>
                  <a:srgbClr val="FF0000"/>
                </a:solidFill>
              </a:rPr>
              <a:t>线速度</a:t>
            </a:r>
            <a:r>
              <a:rPr lang="zh-CN" altLang="en-US" b="1" dirty="0"/>
              <a:t>就是刀片和工件接触位置的相对速度。 </a:t>
            </a:r>
            <a:endParaRPr lang="en-US" altLang="zh-CN" b="1" dirty="0" smtClean="0"/>
          </a:p>
          <a:p>
            <a:r>
              <a:rPr lang="zh-CN" altLang="en-US" b="1" dirty="0" smtClean="0"/>
              <a:t>对于</a:t>
            </a:r>
            <a:r>
              <a:rPr lang="zh-CN" altLang="en-US" b="1" dirty="0"/>
              <a:t>车床来说，是刀具不动（</a:t>
            </a:r>
            <a:r>
              <a:rPr lang="zh-CN" altLang="en-US" b="1" dirty="0">
                <a:hlinkClick r:id="rId3"/>
              </a:rPr>
              <a:t>进给速度</a:t>
            </a:r>
            <a:r>
              <a:rPr lang="zh-CN" altLang="en-US" b="1" dirty="0"/>
              <a:t>在这里可以忽略不计）工件旋转，所以工件和刀具的接触位置的速度就是切削线速度，即： </a:t>
            </a:r>
            <a:r>
              <a:rPr lang="en-US" altLang="zh-CN" b="1" dirty="0"/>
              <a:t>V=Pi*D*n/1000</a:t>
            </a:r>
            <a:r>
              <a:rPr lang="zh-CN" altLang="en-US" b="1" dirty="0"/>
              <a:t>，其中</a:t>
            </a:r>
            <a:r>
              <a:rPr lang="en-US" altLang="zh-CN" b="1" dirty="0"/>
              <a:t>Pi</a:t>
            </a:r>
            <a:r>
              <a:rPr lang="zh-CN" altLang="en-US" b="1" dirty="0"/>
              <a:t>是</a:t>
            </a:r>
            <a:r>
              <a:rPr lang="zh-CN" altLang="en-US" b="1" dirty="0">
                <a:hlinkClick r:id="rId4"/>
              </a:rPr>
              <a:t>圆周率</a:t>
            </a:r>
            <a:r>
              <a:rPr lang="zh-CN" altLang="en-US" b="1" dirty="0"/>
              <a:t>，</a:t>
            </a:r>
            <a:r>
              <a:rPr lang="en-US" altLang="zh-CN" b="1" dirty="0"/>
              <a:t>D</a:t>
            </a:r>
            <a:r>
              <a:rPr lang="zh-CN" altLang="en-US" b="1" dirty="0"/>
              <a:t>是刀具和工件接触点的旋转直径，</a:t>
            </a:r>
            <a:r>
              <a:rPr lang="en-US" altLang="zh-CN" b="1" dirty="0"/>
              <a:t>n</a:t>
            </a:r>
            <a:r>
              <a:rPr lang="zh-CN" altLang="en-US" b="1" dirty="0"/>
              <a:t>是</a:t>
            </a:r>
            <a:r>
              <a:rPr lang="zh-CN" altLang="en-US" b="1" dirty="0">
                <a:hlinkClick r:id="rId5"/>
              </a:rPr>
              <a:t>主轴转速</a:t>
            </a:r>
            <a:r>
              <a:rPr lang="zh-CN" altLang="en-US" b="1" dirty="0"/>
              <a:t>。</a:t>
            </a:r>
            <a:r>
              <a:rPr lang="en-US" altLang="zh-CN" b="1" dirty="0"/>
              <a:t>n</a:t>
            </a:r>
            <a:r>
              <a:rPr lang="zh-CN" altLang="en-US" b="1" dirty="0"/>
              <a:t>的单位是 转</a:t>
            </a:r>
            <a:r>
              <a:rPr lang="en-US" altLang="zh-CN" b="1" dirty="0"/>
              <a:t>/</a:t>
            </a:r>
            <a:r>
              <a:rPr lang="zh-CN" altLang="en-US" b="1" dirty="0"/>
              <a:t>分，</a:t>
            </a:r>
            <a:r>
              <a:rPr lang="en-US" altLang="zh-CN" b="1" dirty="0"/>
              <a:t>D</a:t>
            </a:r>
            <a:r>
              <a:rPr lang="zh-CN" altLang="en-US" b="1" dirty="0"/>
              <a:t>的单位是毫米，最终结果</a:t>
            </a:r>
            <a:r>
              <a:rPr lang="en-US" altLang="zh-CN" b="1" dirty="0"/>
              <a:t>V</a:t>
            </a:r>
            <a:r>
              <a:rPr lang="zh-CN" altLang="en-US" b="1" dirty="0"/>
              <a:t>的单位是米</a:t>
            </a:r>
            <a:r>
              <a:rPr lang="en-US" altLang="zh-CN" b="1" dirty="0"/>
              <a:t>/</a:t>
            </a:r>
            <a:r>
              <a:rPr lang="zh-CN" altLang="en-US" b="1" dirty="0"/>
              <a:t>分</a:t>
            </a:r>
            <a:endParaRPr lang="zh-CN" altLang="en-US" b="1" dirty="0"/>
          </a:p>
        </p:txBody>
      </p:sp>
      <p:sp>
        <p:nvSpPr>
          <p:cNvPr id="5" name="矩形 4"/>
          <p:cNvSpPr/>
          <p:nvPr/>
        </p:nvSpPr>
        <p:spPr>
          <a:xfrm>
            <a:off x="683568" y="3112175"/>
            <a:ext cx="8136904" cy="2031325"/>
          </a:xfrm>
          <a:prstGeom prst="rect">
            <a:avLst/>
          </a:prstGeom>
        </p:spPr>
        <p:txBody>
          <a:bodyPr wrap="square">
            <a:spAutoFit/>
          </a:bodyPr>
          <a:lstStyle/>
          <a:p>
            <a:pPr latinLnBrk="1"/>
            <a:r>
              <a:rPr lang="zh-CN" altLang="en-US" b="1" dirty="0"/>
              <a:t>切削的线速度是最重要的参数之一，因此在刀具的说明书上，针对不同的切削要求都会给出相应的切削线速度。在编程时，编程人员需要根据切削的实际情况再根据线速度计算出主轴的转速来编制程序。 在车床编程指令中，有恒线速切削指令，此时可以直接指定线速度，</a:t>
            </a:r>
            <a:r>
              <a:rPr lang="en-US" altLang="zh-CN" b="1" dirty="0">
                <a:hlinkClick r:id="rId6"/>
              </a:rPr>
              <a:t>CNC</a:t>
            </a:r>
            <a:r>
              <a:rPr lang="zh-CN" altLang="en-US" b="1" dirty="0"/>
              <a:t>会根据切削点直径的变化自动调整主轴转速。</a:t>
            </a:r>
            <a:endParaRPr lang="zh-CN" altLang="en-US" b="1" dirty="0"/>
          </a:p>
          <a:p>
            <a:br>
              <a:rPr lang="zh-CN" altLang="en-US" dirty="0"/>
            </a:b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1203598"/>
            <a:ext cx="4572000" cy="1477328"/>
          </a:xfrm>
          <a:prstGeom prst="rect">
            <a:avLst/>
          </a:prstGeom>
        </p:spPr>
        <p:txBody>
          <a:bodyPr>
            <a:spAutoFit/>
          </a:bodyPr>
          <a:lstStyle/>
          <a:p>
            <a:r>
              <a:rPr lang="zh-CN" altLang="en-US" dirty="0"/>
              <a:t>对于加工中心来说，是工件不动（进给速度在这里同样可以忽略不计），刀具旋转，所以刀尖的速度就是线速度，计算公式同样是： </a:t>
            </a:r>
            <a:r>
              <a:rPr lang="en-US" altLang="zh-CN" dirty="0"/>
              <a:t>V=Pi*D*n/1000</a:t>
            </a:r>
            <a:r>
              <a:rPr lang="zh-CN" altLang="en-US" dirty="0"/>
              <a:t>，其中</a:t>
            </a:r>
            <a:r>
              <a:rPr lang="en-US" altLang="zh-CN" dirty="0"/>
              <a:t>Pi</a:t>
            </a:r>
            <a:r>
              <a:rPr lang="zh-CN" altLang="en-US" dirty="0"/>
              <a:t>是圆周率，</a:t>
            </a:r>
            <a:r>
              <a:rPr lang="en-US" altLang="zh-CN" dirty="0"/>
              <a:t>D</a:t>
            </a:r>
            <a:r>
              <a:rPr lang="zh-CN" altLang="en-US" dirty="0"/>
              <a:t>是刀尖位置的实际旋转直径，</a:t>
            </a:r>
            <a:r>
              <a:rPr lang="en-US" altLang="zh-CN" dirty="0"/>
              <a:t>n</a:t>
            </a:r>
            <a:r>
              <a:rPr lang="zh-CN" altLang="en-US" dirty="0"/>
              <a:t>是主轴转速。</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95536" y="822325"/>
            <a:ext cx="8221216" cy="21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b="1">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b="1">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b="1">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b="1">
                <a:solidFill>
                  <a:schemeClr val="tx1"/>
                </a:solidFill>
                <a:latin typeface="+mn-lt"/>
                <a:ea typeface="+mn-ea"/>
              </a:defRPr>
            </a:lvl9pPr>
          </a:lstStyle>
          <a:p>
            <a:pPr eaLnBrk="1" hangingPunct="1">
              <a:lnSpc>
                <a:spcPct val="90000"/>
              </a:lnSpc>
              <a:buClr>
                <a:srgbClr val="FF9900"/>
              </a:buClr>
              <a:buSzPct val="120000"/>
              <a:buFont typeface="Wingdings" panose="05000000000000000000" pitchFamily="2" charset="2"/>
              <a:buChar char="v"/>
              <a:defRPr/>
            </a:pPr>
            <a:r>
              <a:rPr lang="en-US" altLang="zh-CN" sz="2400" spc="600" dirty="0" smtClean="0">
                <a:solidFill>
                  <a:srgbClr val="FF0000"/>
                </a:solidFill>
                <a:effectLst>
                  <a:outerShdw blurRad="38100" dist="38100" dir="2700000" algn="tl">
                    <a:srgbClr val="000000">
                      <a:alpha val="43137"/>
                    </a:srgbClr>
                  </a:outerShdw>
                </a:effectLst>
                <a:latin typeface="宋体" panose="02010600030101010101" pitchFamily="2" charset="-122"/>
              </a:rPr>
              <a:t>G94</a:t>
            </a:r>
            <a:r>
              <a:rPr lang="zh-CN" altLang="en-US" sz="2400" spc="600" dirty="0" smtClean="0">
                <a:solidFill>
                  <a:srgbClr val="FF0000"/>
                </a:solidFill>
                <a:effectLst>
                  <a:outerShdw blurRad="38100" dist="38100" dir="2700000" algn="tl">
                    <a:srgbClr val="000000">
                      <a:alpha val="43137"/>
                    </a:srgbClr>
                  </a:outerShdw>
                </a:effectLst>
                <a:latin typeface="宋体" panose="02010600030101010101" pitchFamily="2" charset="-122"/>
              </a:rPr>
              <a:t>、</a:t>
            </a:r>
            <a:r>
              <a:rPr lang="en-US" altLang="zh-CN" sz="2400" spc="600" dirty="0" smtClean="0">
                <a:solidFill>
                  <a:srgbClr val="FF0000"/>
                </a:solidFill>
                <a:effectLst>
                  <a:outerShdw blurRad="38100" dist="38100" dir="2700000" algn="tl">
                    <a:srgbClr val="000000">
                      <a:alpha val="43137"/>
                    </a:srgbClr>
                  </a:outerShdw>
                </a:effectLst>
                <a:latin typeface="宋体" panose="02010600030101010101" pitchFamily="2" charset="-122"/>
              </a:rPr>
              <a:t>G95</a:t>
            </a:r>
            <a:r>
              <a:rPr lang="zh-CN" altLang="en-US" sz="2400" spc="600" dirty="0" smtClean="0">
                <a:solidFill>
                  <a:srgbClr val="FF0000"/>
                </a:solidFill>
                <a:effectLst>
                  <a:outerShdw blurRad="38100" dist="38100" dir="2700000" algn="tl">
                    <a:srgbClr val="000000">
                      <a:alpha val="43137"/>
                    </a:srgbClr>
                  </a:outerShdw>
                </a:effectLst>
                <a:latin typeface="宋体" panose="02010600030101010101" pitchFamily="2" charset="-122"/>
              </a:rPr>
              <a:t>、</a:t>
            </a:r>
            <a:r>
              <a:rPr lang="en-US" altLang="zh-CN" sz="2400" spc="600" dirty="0" smtClean="0">
                <a:solidFill>
                  <a:srgbClr val="FF0000"/>
                </a:solidFill>
                <a:effectLst>
                  <a:outerShdw blurRad="38100" dist="38100" dir="2700000" algn="tl">
                    <a:srgbClr val="000000">
                      <a:alpha val="43137"/>
                    </a:srgbClr>
                  </a:outerShdw>
                </a:effectLst>
                <a:latin typeface="宋体" panose="02010600030101010101" pitchFamily="2" charset="-122"/>
              </a:rPr>
              <a:t>G96</a:t>
            </a:r>
            <a:r>
              <a:rPr lang="zh-CN" altLang="en-US" sz="2400" spc="600" dirty="0" smtClean="0">
                <a:solidFill>
                  <a:srgbClr val="FF0000"/>
                </a:solidFill>
                <a:effectLst>
                  <a:outerShdw blurRad="38100" dist="38100" dir="2700000" algn="tl">
                    <a:srgbClr val="000000">
                      <a:alpha val="43137"/>
                    </a:srgbClr>
                  </a:outerShdw>
                </a:effectLst>
                <a:latin typeface="宋体" panose="02010600030101010101" pitchFamily="2" charset="-122"/>
              </a:rPr>
              <a:t>、</a:t>
            </a:r>
            <a:r>
              <a:rPr lang="en-US" altLang="zh-CN" sz="2400" spc="600" dirty="0" smtClean="0">
                <a:solidFill>
                  <a:srgbClr val="FF0000"/>
                </a:solidFill>
                <a:effectLst>
                  <a:outerShdw blurRad="38100" dist="38100" dir="2700000" algn="tl">
                    <a:srgbClr val="000000">
                      <a:alpha val="43137"/>
                    </a:srgbClr>
                  </a:outerShdw>
                </a:effectLst>
                <a:latin typeface="宋体" panose="02010600030101010101" pitchFamily="2" charset="-122"/>
              </a:rPr>
              <a:t>G97</a:t>
            </a:r>
            <a:endParaRPr lang="en-US" altLang="zh-CN" sz="2400" spc="600" dirty="0" smtClean="0">
              <a:solidFill>
                <a:srgbClr val="FF0000"/>
              </a:solidFill>
              <a:effectLst>
                <a:outerShdw blurRad="38100" dist="38100" dir="2700000" algn="tl">
                  <a:srgbClr val="000000">
                    <a:alpha val="43137"/>
                  </a:srgbClr>
                </a:outerShdw>
              </a:effectLst>
              <a:latin typeface="宋体" panose="02010600030101010101" pitchFamily="2" charset="-122"/>
            </a:endParaRPr>
          </a:p>
          <a:p>
            <a:pPr marL="720090" indent="342900" eaLnBrk="1" hangingPunct="1">
              <a:lnSpc>
                <a:spcPct val="100000"/>
              </a:lnSpc>
              <a:buClr>
                <a:srgbClr val="00B050"/>
              </a:buClr>
              <a:buSzPct val="120000"/>
              <a:buFont typeface="Wingdings" panose="05000000000000000000" pitchFamily="2" charset="2"/>
              <a:buChar char="Ø"/>
              <a:defRPr/>
            </a:pPr>
            <a:r>
              <a:rPr lang="zh-CN" altLang="en-US" sz="2000" kern="0" dirty="0" smtClean="0">
                <a:latin typeface="黑体" panose="02010609060101010101" charset="-122"/>
                <a:ea typeface="黑体" panose="02010609060101010101" charset="-122"/>
              </a:rPr>
              <a:t>直线进给率</a:t>
            </a:r>
            <a:r>
              <a:rPr lang="en-US" altLang="zh-CN" sz="2000" kern="0" dirty="0" smtClean="0">
                <a:latin typeface="黑体" panose="02010609060101010101" charset="-122"/>
                <a:ea typeface="黑体" panose="02010609060101010101" charset="-122"/>
              </a:rPr>
              <a:t>G94</a:t>
            </a:r>
            <a:r>
              <a:rPr lang="zh-CN" altLang="en-US" sz="2000" kern="0" dirty="0" smtClean="0">
                <a:latin typeface="黑体" panose="02010609060101010101" charset="-122"/>
                <a:ea typeface="黑体" panose="02010609060101010101" charset="-122"/>
              </a:rPr>
              <a:t>：毫米</a:t>
            </a:r>
            <a:r>
              <a:rPr lang="en-US" altLang="zh-CN" sz="2000" kern="0" dirty="0" smtClean="0">
                <a:latin typeface="黑体" panose="02010609060101010101" charset="-122"/>
                <a:ea typeface="黑体" panose="02010609060101010101" charset="-122"/>
              </a:rPr>
              <a:t>/</a:t>
            </a:r>
            <a:r>
              <a:rPr lang="zh-CN" altLang="en-US" sz="2000" kern="0" dirty="0" smtClean="0">
                <a:latin typeface="黑体" panose="02010609060101010101" charset="-122"/>
                <a:ea typeface="黑体" panose="02010609060101010101" charset="-122"/>
              </a:rPr>
              <a:t>分钟   </a:t>
            </a:r>
            <a:r>
              <a:rPr lang="en-US" altLang="zh-CN" sz="2000" kern="0" dirty="0" smtClean="0">
                <a:latin typeface="黑体" panose="02010609060101010101" charset="-122"/>
                <a:ea typeface="黑体" panose="02010609060101010101" charset="-122"/>
              </a:rPr>
              <a:t>mm/min</a:t>
            </a:r>
            <a:endParaRPr lang="zh-CN" altLang="en-US" sz="2000" kern="0" dirty="0" smtClean="0">
              <a:latin typeface="黑体" panose="02010609060101010101" charset="-122"/>
              <a:ea typeface="黑体" panose="02010609060101010101" charset="-122"/>
            </a:endParaRPr>
          </a:p>
          <a:p>
            <a:pPr marL="720090" indent="342900" eaLnBrk="1" hangingPunct="1">
              <a:lnSpc>
                <a:spcPct val="100000"/>
              </a:lnSpc>
              <a:buClr>
                <a:srgbClr val="00B050"/>
              </a:buClr>
              <a:buSzPct val="120000"/>
              <a:buFont typeface="Wingdings" panose="05000000000000000000" pitchFamily="2" charset="2"/>
              <a:buChar char="Ø"/>
              <a:defRPr/>
            </a:pPr>
            <a:r>
              <a:rPr lang="zh-CN" altLang="en-US" sz="2000" kern="0" dirty="0" smtClean="0">
                <a:latin typeface="黑体" panose="02010609060101010101" charset="-122"/>
                <a:ea typeface="黑体" panose="02010609060101010101" charset="-122"/>
              </a:rPr>
              <a:t>旋转进给率</a:t>
            </a:r>
            <a:r>
              <a:rPr lang="en-US" altLang="zh-CN" sz="2000" kern="0" dirty="0" smtClean="0">
                <a:latin typeface="黑体" panose="02010609060101010101" charset="-122"/>
                <a:ea typeface="黑体" panose="02010609060101010101" charset="-122"/>
              </a:rPr>
              <a:t>G95</a:t>
            </a:r>
            <a:r>
              <a:rPr lang="zh-CN" altLang="en-US" sz="2000" kern="0" dirty="0" smtClean="0">
                <a:latin typeface="黑体" panose="02010609060101010101" charset="-122"/>
                <a:ea typeface="黑体" panose="02010609060101010101" charset="-122"/>
              </a:rPr>
              <a:t>：毫米</a:t>
            </a:r>
            <a:r>
              <a:rPr lang="en-US" altLang="zh-CN" sz="2000" kern="0" dirty="0" smtClean="0">
                <a:latin typeface="黑体" panose="02010609060101010101" charset="-122"/>
                <a:ea typeface="黑体" panose="02010609060101010101" charset="-122"/>
              </a:rPr>
              <a:t>/</a:t>
            </a:r>
            <a:r>
              <a:rPr lang="zh-CN" altLang="en-US" sz="2000" kern="0" dirty="0" smtClean="0">
                <a:latin typeface="黑体" panose="02010609060101010101" charset="-122"/>
                <a:ea typeface="黑体" panose="02010609060101010101" charset="-122"/>
              </a:rPr>
              <a:t>转     </a:t>
            </a:r>
            <a:r>
              <a:rPr lang="en-US" altLang="zh-CN" sz="2000" kern="0" dirty="0" smtClean="0">
                <a:latin typeface="黑体" panose="02010609060101010101" charset="-122"/>
                <a:ea typeface="黑体" panose="02010609060101010101" charset="-122"/>
              </a:rPr>
              <a:t>mm/r</a:t>
            </a:r>
            <a:endParaRPr lang="zh-CN" altLang="en-US" sz="2000" kern="0" dirty="0" smtClean="0">
              <a:latin typeface="黑体" panose="02010609060101010101" charset="-122"/>
              <a:ea typeface="黑体" panose="02010609060101010101" charset="-122"/>
            </a:endParaRPr>
          </a:p>
          <a:p>
            <a:pPr marL="720090" indent="342900" eaLnBrk="1" hangingPunct="1">
              <a:lnSpc>
                <a:spcPct val="100000"/>
              </a:lnSpc>
              <a:buClr>
                <a:srgbClr val="00B050"/>
              </a:buClr>
              <a:buSzPct val="120000"/>
              <a:buFont typeface="Wingdings" panose="05000000000000000000" pitchFamily="2" charset="2"/>
              <a:buChar char="Ø"/>
              <a:defRPr/>
            </a:pPr>
            <a:r>
              <a:rPr lang="zh-CN" altLang="en-US" sz="2000" kern="0" dirty="0" smtClean="0">
                <a:latin typeface="黑体" panose="02010609060101010101" charset="-122"/>
                <a:ea typeface="黑体" panose="02010609060101010101" charset="-122"/>
              </a:rPr>
              <a:t>恒定切削速度使能</a:t>
            </a:r>
            <a:r>
              <a:rPr lang="en-US" altLang="zh-CN" sz="2000" kern="0" dirty="0" smtClean="0">
                <a:latin typeface="黑体" panose="02010609060101010101" charset="-122"/>
                <a:ea typeface="黑体" panose="02010609060101010101" charset="-122"/>
              </a:rPr>
              <a:t>G96</a:t>
            </a:r>
            <a:r>
              <a:rPr lang="zh-CN" altLang="en-US" sz="2000" kern="0" dirty="0" smtClean="0">
                <a:latin typeface="黑体" panose="02010609060101010101" charset="-122"/>
                <a:ea typeface="黑体" panose="02010609060101010101" charset="-122"/>
              </a:rPr>
              <a:t>：</a:t>
            </a:r>
            <a:r>
              <a:rPr lang="en-US" altLang="zh-CN" sz="2000" kern="0" dirty="0" smtClean="0">
                <a:latin typeface="黑体" panose="02010609060101010101" charset="-122"/>
                <a:ea typeface="黑体" panose="02010609060101010101" charset="-122"/>
              </a:rPr>
              <a:t>S    </a:t>
            </a:r>
            <a:r>
              <a:rPr lang="zh-CN" altLang="en-US" sz="2000" kern="0" dirty="0" smtClean="0">
                <a:latin typeface="黑体" panose="02010609060101010101" charset="-122"/>
                <a:ea typeface="黑体" panose="02010609060101010101" charset="-122"/>
              </a:rPr>
              <a:t>米</a:t>
            </a:r>
            <a:r>
              <a:rPr lang="en-US" altLang="zh-CN" sz="2000" kern="0" dirty="0" smtClean="0">
                <a:latin typeface="黑体" panose="02010609060101010101" charset="-122"/>
                <a:ea typeface="黑体" panose="02010609060101010101" charset="-122"/>
              </a:rPr>
              <a:t>/</a:t>
            </a:r>
            <a:r>
              <a:rPr lang="zh-CN" altLang="en-US" sz="2000" kern="0" dirty="0" smtClean="0">
                <a:latin typeface="黑体" panose="02010609060101010101" charset="-122"/>
                <a:ea typeface="黑体" panose="02010609060101010101" charset="-122"/>
              </a:rPr>
              <a:t>分钟    </a:t>
            </a:r>
            <a:r>
              <a:rPr lang="en-US" altLang="zh-CN" sz="2000" kern="0" dirty="0" smtClean="0">
                <a:latin typeface="黑体" panose="02010609060101010101" charset="-122"/>
                <a:ea typeface="黑体" panose="02010609060101010101" charset="-122"/>
              </a:rPr>
              <a:t>F   </a:t>
            </a:r>
            <a:r>
              <a:rPr lang="zh-CN" altLang="en-US" sz="2000" kern="0" dirty="0" smtClean="0">
                <a:latin typeface="黑体" panose="02010609060101010101" charset="-122"/>
                <a:ea typeface="黑体" panose="02010609060101010101" charset="-122"/>
              </a:rPr>
              <a:t>毫米</a:t>
            </a:r>
            <a:r>
              <a:rPr lang="en-US" altLang="zh-CN" sz="2000" kern="0" dirty="0" smtClean="0">
                <a:latin typeface="黑体" panose="02010609060101010101" charset="-122"/>
                <a:ea typeface="黑体" panose="02010609060101010101" charset="-122"/>
              </a:rPr>
              <a:t>/</a:t>
            </a:r>
            <a:r>
              <a:rPr lang="zh-CN" altLang="en-US" sz="2000" kern="0" dirty="0" smtClean="0">
                <a:latin typeface="黑体" panose="02010609060101010101" charset="-122"/>
                <a:ea typeface="黑体" panose="02010609060101010101" charset="-122"/>
              </a:rPr>
              <a:t>转</a:t>
            </a:r>
            <a:endParaRPr lang="zh-CN" altLang="en-US" sz="2000" kern="0" dirty="0" smtClean="0">
              <a:latin typeface="黑体" panose="02010609060101010101" charset="-122"/>
              <a:ea typeface="黑体" panose="02010609060101010101" charset="-122"/>
            </a:endParaRPr>
          </a:p>
          <a:p>
            <a:pPr marL="720090" indent="342900" eaLnBrk="1" hangingPunct="1">
              <a:lnSpc>
                <a:spcPct val="100000"/>
              </a:lnSpc>
              <a:buClr>
                <a:srgbClr val="00B050"/>
              </a:buClr>
              <a:buSzPct val="120000"/>
              <a:buFont typeface="Wingdings" panose="05000000000000000000" pitchFamily="2" charset="2"/>
              <a:buChar char="Ø"/>
              <a:defRPr/>
            </a:pPr>
            <a:r>
              <a:rPr lang="en-US" altLang="zh-CN" sz="2000" kern="0" dirty="0" smtClean="0">
                <a:latin typeface="黑体" panose="02010609060101010101" charset="-122"/>
                <a:ea typeface="黑体" panose="02010609060101010101" charset="-122"/>
              </a:rPr>
              <a:t>  LIM= </a:t>
            </a:r>
            <a:r>
              <a:rPr lang="zh-CN" altLang="en-US" sz="2000" kern="0" dirty="0" smtClean="0">
                <a:latin typeface="黑体" panose="02010609060101010101" charset="-122"/>
                <a:ea typeface="黑体" panose="02010609060101010101" charset="-122"/>
              </a:rPr>
              <a:t>转速上限</a:t>
            </a:r>
            <a:r>
              <a:rPr lang="en-US" altLang="zh-CN" sz="2000" kern="0" dirty="0" smtClean="0">
                <a:latin typeface="黑体" panose="02010609060101010101" charset="-122"/>
                <a:ea typeface="黑体" panose="02010609060101010101" charset="-122"/>
              </a:rPr>
              <a:t>       G96 S… LIM=… F… </a:t>
            </a:r>
            <a:endParaRPr lang="en-US" altLang="zh-CN" sz="2000" kern="0" dirty="0" smtClean="0">
              <a:latin typeface="黑体" panose="02010609060101010101" charset="-122"/>
              <a:ea typeface="黑体" panose="02010609060101010101" charset="-122"/>
            </a:endParaRPr>
          </a:p>
          <a:p>
            <a:pPr marL="720090" indent="342900" eaLnBrk="1" hangingPunct="1">
              <a:lnSpc>
                <a:spcPct val="100000"/>
              </a:lnSpc>
              <a:buClr>
                <a:srgbClr val="00B050"/>
              </a:buClr>
              <a:buSzPct val="120000"/>
              <a:buFont typeface="Wingdings" panose="05000000000000000000" pitchFamily="2" charset="2"/>
              <a:buChar char="Ø"/>
              <a:defRPr/>
            </a:pPr>
            <a:r>
              <a:rPr lang="zh-CN" altLang="en-US" sz="2000" kern="0" dirty="0" smtClean="0">
                <a:latin typeface="黑体" panose="02010609060101010101" charset="-122"/>
                <a:ea typeface="黑体" panose="02010609060101010101" charset="-122"/>
              </a:rPr>
              <a:t>恒定切削速度取消</a:t>
            </a:r>
            <a:r>
              <a:rPr lang="en-US" altLang="zh-CN" sz="2000" kern="0" dirty="0" smtClean="0">
                <a:latin typeface="黑体" panose="02010609060101010101" charset="-122"/>
                <a:ea typeface="黑体" panose="02010609060101010101" charset="-122"/>
              </a:rPr>
              <a:t>G97</a:t>
            </a:r>
            <a:r>
              <a:rPr lang="zh-CN" altLang="en-US" sz="2000" kern="0" dirty="0" smtClean="0">
                <a:latin typeface="黑体" panose="02010609060101010101" charset="-122"/>
                <a:ea typeface="黑体" panose="02010609060101010101" charset="-122"/>
              </a:rPr>
              <a:t>：取消</a:t>
            </a:r>
            <a:r>
              <a:rPr lang="en-US" altLang="zh-CN" sz="2000" kern="0" dirty="0" smtClean="0">
                <a:latin typeface="黑体" panose="02010609060101010101" charset="-122"/>
                <a:ea typeface="黑体" panose="02010609060101010101" charset="-122"/>
              </a:rPr>
              <a:t>G96</a:t>
            </a:r>
            <a:endParaRPr lang="en-US" altLang="zh-CN" sz="2000" kern="0" dirty="0" smtClean="0">
              <a:latin typeface="黑体" panose="02010609060101010101" charset="-122"/>
              <a:ea typeface="黑体" panose="02010609060101010101" charset="-122"/>
            </a:endParaRPr>
          </a:p>
        </p:txBody>
      </p:sp>
      <p:sp>
        <p:nvSpPr>
          <p:cNvPr id="3" name="Rectangle 3"/>
          <p:cNvSpPr txBox="1">
            <a:spLocks noChangeArrowheads="1"/>
          </p:cNvSpPr>
          <p:nvPr/>
        </p:nvSpPr>
        <p:spPr bwMode="auto">
          <a:xfrm>
            <a:off x="179512" y="3362300"/>
            <a:ext cx="8423126" cy="123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b="1">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b="1">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b="1">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b="1">
                <a:solidFill>
                  <a:schemeClr val="tx1"/>
                </a:solidFill>
                <a:latin typeface="+mn-lt"/>
                <a:ea typeface="+mn-ea"/>
              </a:defRPr>
            </a:lvl9pPr>
          </a:lstStyle>
          <a:p>
            <a:pPr marL="0" indent="0" eaLnBrk="1" hangingPunct="1">
              <a:lnSpc>
                <a:spcPct val="90000"/>
              </a:lnSpc>
              <a:buClr>
                <a:srgbClr val="FF9900"/>
              </a:buClr>
              <a:buSzPct val="120000"/>
              <a:buNone/>
              <a:defRPr/>
            </a:pPr>
            <a:r>
              <a:rPr lang="zh-CN" altLang="en-US" sz="2000" kern="0" dirty="0" smtClean="0">
                <a:solidFill>
                  <a:srgbClr val="FF0000"/>
                </a:solidFill>
                <a:latin typeface="黑体" panose="02010609060101010101" charset="-122"/>
                <a:ea typeface="黑体" panose="02010609060101010101" charset="-122"/>
              </a:rPr>
              <a:t>注意</a:t>
            </a:r>
            <a:r>
              <a:rPr lang="en-US" altLang="zh-CN" sz="2000" kern="0" dirty="0" smtClean="0">
                <a:solidFill>
                  <a:srgbClr val="FF0000"/>
                </a:solidFill>
                <a:latin typeface="黑体" panose="02010609060101010101" charset="-122"/>
                <a:ea typeface="黑体" panose="02010609060101010101" charset="-122"/>
              </a:rPr>
              <a:t>:</a:t>
            </a:r>
            <a:r>
              <a:rPr lang="zh-CN" altLang="en-US" sz="2000" kern="0" dirty="0" smtClean="0">
                <a:solidFill>
                  <a:srgbClr val="FF0000"/>
                </a:solidFill>
                <a:latin typeface="黑体" panose="02010609060101010101" charset="-122"/>
                <a:ea typeface="黑体" panose="02010609060101010101" charset="-122"/>
              </a:rPr>
              <a:t>由于</a:t>
            </a:r>
            <a:r>
              <a:rPr lang="en-US" altLang="zh-CN" sz="2000" kern="0" dirty="0" smtClean="0">
                <a:solidFill>
                  <a:srgbClr val="FF0000"/>
                </a:solidFill>
                <a:latin typeface="黑体" panose="02010609060101010101" charset="-122"/>
                <a:ea typeface="黑体" panose="02010609060101010101" charset="-122"/>
              </a:rPr>
              <a:t>G94</a:t>
            </a:r>
            <a:r>
              <a:rPr lang="zh-CN" altLang="en-US" sz="2000" kern="0" dirty="0" smtClean="0">
                <a:solidFill>
                  <a:srgbClr val="FF0000"/>
                </a:solidFill>
                <a:latin typeface="黑体" panose="02010609060101010101" charset="-122"/>
                <a:ea typeface="黑体" panose="02010609060101010101" charset="-122"/>
              </a:rPr>
              <a:t>与</a:t>
            </a:r>
            <a:r>
              <a:rPr lang="en-US" altLang="zh-CN" sz="2000" kern="0" dirty="0" smtClean="0">
                <a:solidFill>
                  <a:srgbClr val="FF0000"/>
                </a:solidFill>
                <a:latin typeface="黑体" panose="02010609060101010101" charset="-122"/>
                <a:ea typeface="黑体" panose="02010609060101010101" charset="-122"/>
              </a:rPr>
              <a:t>G95</a:t>
            </a:r>
            <a:r>
              <a:rPr lang="zh-CN" altLang="en-US" sz="2000" kern="0" dirty="0" smtClean="0">
                <a:solidFill>
                  <a:srgbClr val="FF0000"/>
                </a:solidFill>
                <a:latin typeface="黑体" panose="02010609060101010101" charset="-122"/>
                <a:ea typeface="黑体" panose="02010609060101010101" charset="-122"/>
              </a:rPr>
              <a:t>的单位不一样，对应的数值相差很大，所以在进行</a:t>
            </a:r>
            <a:r>
              <a:rPr lang="en-US" altLang="zh-CN" sz="2000" kern="0" dirty="0" smtClean="0">
                <a:solidFill>
                  <a:srgbClr val="FF0000"/>
                </a:solidFill>
                <a:latin typeface="黑体" panose="02010609060101010101" charset="-122"/>
                <a:ea typeface="黑体" panose="02010609060101010101" charset="-122"/>
              </a:rPr>
              <a:t>G94</a:t>
            </a:r>
            <a:r>
              <a:rPr lang="zh-CN" altLang="en-US" sz="2000" kern="0" dirty="0" smtClean="0">
                <a:solidFill>
                  <a:srgbClr val="FF0000"/>
                </a:solidFill>
                <a:latin typeface="黑体" panose="02010609060101010101" charset="-122"/>
                <a:ea typeface="黑体" panose="02010609060101010101" charset="-122"/>
              </a:rPr>
              <a:t>和</a:t>
            </a:r>
            <a:r>
              <a:rPr lang="en-US" altLang="zh-CN" sz="2000" kern="0" dirty="0" smtClean="0">
                <a:solidFill>
                  <a:srgbClr val="FF0000"/>
                </a:solidFill>
                <a:latin typeface="黑体" panose="02010609060101010101" charset="-122"/>
                <a:ea typeface="黑体" panose="02010609060101010101" charset="-122"/>
              </a:rPr>
              <a:t>G95</a:t>
            </a:r>
            <a:r>
              <a:rPr lang="zh-CN" altLang="en-US" sz="2000" kern="0" dirty="0" smtClean="0">
                <a:solidFill>
                  <a:srgbClr val="FF0000"/>
                </a:solidFill>
                <a:latin typeface="黑体" panose="02010609060101010101" charset="-122"/>
                <a:ea typeface="黑体" panose="02010609060101010101" charset="-122"/>
              </a:rPr>
              <a:t>的切换时应该重新编程一个</a:t>
            </a:r>
            <a:r>
              <a:rPr lang="en-US" altLang="zh-CN" sz="2000" kern="0" dirty="0" smtClean="0">
                <a:solidFill>
                  <a:srgbClr val="FF0000"/>
                </a:solidFill>
                <a:latin typeface="黑体" panose="02010609060101010101" charset="-122"/>
                <a:ea typeface="黑体" panose="02010609060101010101" charset="-122"/>
              </a:rPr>
              <a:t>F</a:t>
            </a:r>
            <a:r>
              <a:rPr lang="zh-CN" altLang="en-US" sz="2000" kern="0" dirty="0" smtClean="0">
                <a:solidFill>
                  <a:srgbClr val="FF0000"/>
                </a:solidFill>
                <a:latin typeface="黑体" panose="02010609060101010101" charset="-122"/>
                <a:ea typeface="黑体" panose="02010609060101010101" charset="-122"/>
              </a:rPr>
              <a:t>值否则会引起危险</a:t>
            </a:r>
            <a:endParaRPr lang="en-US" altLang="zh-CN" sz="2000" kern="0" dirty="0" smtClean="0">
              <a:solidFill>
                <a:srgbClr val="FF0000"/>
              </a:solidFill>
              <a:latin typeface="黑体" panose="02010609060101010101" charset="-122"/>
              <a:ea typeface="黑体" panose="02010609060101010101" charset="-122"/>
            </a:endParaRPr>
          </a:p>
          <a:p>
            <a:pPr marL="0" indent="0" eaLnBrk="1" hangingPunct="1">
              <a:lnSpc>
                <a:spcPct val="90000"/>
              </a:lnSpc>
              <a:buClr>
                <a:srgbClr val="FF9900"/>
              </a:buClr>
              <a:buSzPct val="120000"/>
              <a:buNone/>
              <a:defRPr/>
            </a:pPr>
            <a:r>
              <a:rPr lang="en-US" altLang="zh-CN" sz="2000" kern="0" dirty="0" smtClean="0">
                <a:solidFill>
                  <a:srgbClr val="FF0000"/>
                </a:solidFill>
                <a:latin typeface="黑体" panose="02010609060101010101" charset="-122"/>
                <a:ea typeface="黑体" panose="02010609060101010101" charset="-122"/>
              </a:rPr>
              <a:t>F</a:t>
            </a:r>
            <a:r>
              <a:rPr lang="zh-CN" altLang="en-US" sz="2000" kern="0" dirty="0" smtClean="0">
                <a:solidFill>
                  <a:srgbClr val="FF0000"/>
                </a:solidFill>
                <a:latin typeface="黑体" panose="02010609060101010101" charset="-122"/>
                <a:ea typeface="黑体" panose="02010609060101010101" charset="-122"/>
              </a:rPr>
              <a:t>编程值必须大于零，否则会报警。如果在一个程序中没有编程</a:t>
            </a:r>
            <a:r>
              <a:rPr lang="en-US" altLang="zh-CN" sz="2000" kern="0" dirty="0" smtClean="0">
                <a:solidFill>
                  <a:srgbClr val="FF0000"/>
                </a:solidFill>
                <a:latin typeface="黑体" panose="02010609060101010101" charset="-122"/>
                <a:ea typeface="黑体" panose="02010609060101010101" charset="-122"/>
              </a:rPr>
              <a:t>F</a:t>
            </a:r>
            <a:r>
              <a:rPr lang="zh-CN" altLang="en-US" sz="2000" kern="0" dirty="0" smtClean="0">
                <a:solidFill>
                  <a:srgbClr val="FF0000"/>
                </a:solidFill>
                <a:latin typeface="黑体" panose="02010609060101010101" charset="-122"/>
                <a:ea typeface="黑体" panose="02010609060101010101" charset="-122"/>
              </a:rPr>
              <a:t>，则</a:t>
            </a:r>
            <a:r>
              <a:rPr lang="en-US" altLang="zh-CN" sz="2000" kern="0" dirty="0" smtClean="0">
                <a:solidFill>
                  <a:srgbClr val="FF0000"/>
                </a:solidFill>
                <a:latin typeface="黑体" panose="02010609060101010101" charset="-122"/>
                <a:ea typeface="黑体" panose="02010609060101010101" charset="-122"/>
              </a:rPr>
              <a:t>F</a:t>
            </a:r>
            <a:r>
              <a:rPr lang="zh-CN" altLang="en-US" sz="2000" kern="0" dirty="0" smtClean="0">
                <a:solidFill>
                  <a:srgbClr val="FF0000"/>
                </a:solidFill>
                <a:latin typeface="黑体" panose="02010609060101010101" charset="-122"/>
                <a:ea typeface="黑体" panose="02010609060101010101" charset="-122"/>
              </a:rPr>
              <a:t>值为零，坐标轴将不会运动</a:t>
            </a:r>
            <a:endParaRPr lang="zh-CN" altLang="en-US" sz="2000" kern="0" dirty="0" smtClean="0">
              <a:solidFill>
                <a:srgbClr val="FF0000"/>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179512" y="771551"/>
            <a:ext cx="8373616" cy="5760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b="1" dirty="0" smtClean="0">
                <a:solidFill>
                  <a:srgbClr val="FF0000"/>
                </a:solidFill>
              </a:rPr>
              <a:t>G00</a:t>
            </a:r>
            <a:r>
              <a:rPr lang="zh-CN" altLang="en-US" b="1" dirty="0" smtClean="0">
                <a:solidFill>
                  <a:srgbClr val="FF0000"/>
                </a:solidFill>
              </a:rPr>
              <a:t>快速点定位</a:t>
            </a:r>
            <a:endParaRPr lang="zh-CN" altLang="en-US" b="1" dirty="0" smtClean="0">
              <a:solidFill>
                <a:srgbClr val="FF0000"/>
              </a:solidFill>
            </a:endParaRPr>
          </a:p>
          <a:p>
            <a:endParaRPr lang="zh-CN" altLang="en-US" b="1" dirty="0" smtClean="0"/>
          </a:p>
        </p:txBody>
      </p:sp>
      <p:sp>
        <p:nvSpPr>
          <p:cNvPr id="3" name="矩形 2"/>
          <p:cNvSpPr/>
          <p:nvPr/>
        </p:nvSpPr>
        <p:spPr>
          <a:xfrm>
            <a:off x="539552" y="1491630"/>
            <a:ext cx="7848600" cy="3261360"/>
          </a:xfrm>
          <a:prstGeom prst="rect">
            <a:avLst/>
          </a:prstGeom>
        </p:spPr>
        <p:txBody>
          <a:bodyPr>
            <a:spAutoFit/>
          </a:bodyPr>
          <a:lstStyle/>
          <a:p>
            <a:pPr>
              <a:buClr>
                <a:srgbClr val="FF9900"/>
              </a:buClr>
              <a:buSzPct val="120000"/>
              <a:defRPr/>
            </a:pPr>
            <a:r>
              <a:rPr lang="zh-CN" altLang="en-US" sz="2400" b="1" spc="6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说明：</a:t>
            </a:r>
            <a:endParaRPr lang="zh-CN" altLang="en-US" sz="2400" b="1" spc="6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90" indent="457200">
              <a:lnSpc>
                <a:spcPct val="130000"/>
              </a:lnSpc>
              <a:buClr>
                <a:srgbClr val="00B050"/>
              </a:buClr>
              <a:buSzPct val="120000"/>
              <a:buFont typeface="Wingdings" panose="05000000000000000000" pitchFamily="2" charset="2"/>
              <a:buChar char="Ø"/>
              <a:defRPr/>
            </a:pPr>
            <a:r>
              <a:rPr lang="zh-CN" altLang="en-US" sz="2000" dirty="0">
                <a:solidFill>
                  <a:srgbClr val="000000"/>
                </a:solidFill>
                <a:latin typeface="Arial" panose="020B0604020202020204" pitchFamily="34" charset="0"/>
                <a:ea typeface="+mn-ea"/>
              </a:rPr>
              <a:t>快移速度由系统设定，不由程序指令。</a:t>
            </a:r>
            <a:endParaRPr lang="en-US" altLang="zh-CN" sz="2000" dirty="0">
              <a:solidFill>
                <a:srgbClr val="000000"/>
              </a:solidFill>
              <a:latin typeface="Arial" panose="020B0604020202020204" pitchFamily="34" charset="0"/>
              <a:ea typeface="+mn-ea"/>
            </a:endParaRPr>
          </a:p>
          <a:p>
            <a:pPr marL="720090" indent="457200">
              <a:lnSpc>
                <a:spcPct val="130000"/>
              </a:lnSpc>
              <a:buClr>
                <a:srgbClr val="00B050"/>
              </a:buClr>
              <a:buSzPct val="120000"/>
              <a:buFont typeface="Wingdings" panose="05000000000000000000" pitchFamily="2" charset="2"/>
              <a:buChar char="Ø"/>
              <a:defRPr/>
            </a:pPr>
            <a:r>
              <a:rPr lang="zh-CN" altLang="en-US" sz="2000" dirty="0">
                <a:solidFill>
                  <a:srgbClr val="000000"/>
                </a:solidFill>
                <a:latin typeface="Arial" panose="020B0604020202020204" pitchFamily="34" charset="0"/>
              </a:rPr>
              <a:t>快移速度可由快速修调旋钮调整。</a:t>
            </a:r>
            <a:endParaRPr lang="zh-CN" altLang="en-US" sz="2000" dirty="0">
              <a:solidFill>
                <a:srgbClr val="000000"/>
              </a:solidFill>
              <a:latin typeface="Arial" panose="020B0604020202020204" pitchFamily="34" charset="0"/>
              <a:ea typeface="+mn-ea"/>
            </a:endParaRPr>
          </a:p>
          <a:p>
            <a:pPr marL="720090" indent="457200">
              <a:lnSpc>
                <a:spcPct val="130000"/>
              </a:lnSpc>
              <a:buClr>
                <a:srgbClr val="00B050"/>
              </a:buClr>
              <a:buSzPct val="120000"/>
              <a:buFont typeface="Wingdings" panose="05000000000000000000" pitchFamily="2" charset="2"/>
              <a:buChar char="Ø"/>
              <a:defRPr/>
            </a:pPr>
            <a:r>
              <a:rPr lang="zh-CN" altLang="en-US" sz="2000" dirty="0">
                <a:solidFill>
                  <a:srgbClr val="000000"/>
                </a:solidFill>
                <a:latin typeface="Arial" panose="020B0604020202020204" pitchFamily="34" charset="0"/>
                <a:ea typeface="+mn-ea"/>
              </a:rPr>
              <a:t>当同时指定</a:t>
            </a:r>
            <a:r>
              <a:rPr lang="en-US" altLang="zh-CN" sz="2000" dirty="0">
                <a:solidFill>
                  <a:srgbClr val="000000"/>
                </a:solidFill>
                <a:latin typeface="Arial" panose="020B0604020202020204" pitchFamily="34" charset="0"/>
                <a:ea typeface="+mn-ea"/>
              </a:rPr>
              <a:t>X</a:t>
            </a:r>
            <a:r>
              <a:rPr lang="zh-CN" altLang="en-US" sz="2000" dirty="0">
                <a:solidFill>
                  <a:srgbClr val="000000"/>
                </a:solidFill>
                <a:latin typeface="Arial" panose="020B0604020202020204" pitchFamily="34" charset="0"/>
                <a:ea typeface="+mn-ea"/>
              </a:rPr>
              <a:t>与</a:t>
            </a:r>
            <a:r>
              <a:rPr lang="en-US" altLang="zh-CN" sz="2000" dirty="0">
                <a:solidFill>
                  <a:srgbClr val="000000"/>
                </a:solidFill>
                <a:latin typeface="Arial" panose="020B0604020202020204" pitchFamily="34" charset="0"/>
                <a:ea typeface="+mn-ea"/>
              </a:rPr>
              <a:t>Z</a:t>
            </a:r>
            <a:r>
              <a:rPr lang="zh-CN" altLang="en-US" sz="2000" dirty="0">
                <a:solidFill>
                  <a:srgbClr val="000000"/>
                </a:solidFill>
                <a:latin typeface="Arial" panose="020B0604020202020204" pitchFamily="34" charset="0"/>
                <a:ea typeface="+mn-ea"/>
              </a:rPr>
              <a:t>坐标时，移动轨迹先沿</a:t>
            </a:r>
            <a:r>
              <a:rPr lang="en-US" altLang="zh-CN" sz="2000" dirty="0">
                <a:solidFill>
                  <a:srgbClr val="000000"/>
                </a:solidFill>
                <a:latin typeface="Arial" panose="020B0604020202020204" pitchFamily="34" charset="0"/>
                <a:ea typeface="+mn-ea"/>
              </a:rPr>
              <a:t>45</a:t>
            </a:r>
            <a:r>
              <a:rPr lang="zh-CN" altLang="en-US" sz="2000" dirty="0">
                <a:solidFill>
                  <a:srgbClr val="000000"/>
                </a:solidFill>
                <a:latin typeface="Arial" panose="020B0604020202020204" pitchFamily="34" charset="0"/>
                <a:ea typeface="+mn-ea"/>
              </a:rPr>
              <a:t>度运行后延直线   运行。</a:t>
            </a:r>
            <a:endParaRPr lang="zh-CN" altLang="en-US" sz="2000" dirty="0">
              <a:solidFill>
                <a:srgbClr val="000000"/>
              </a:solidFill>
              <a:latin typeface="Arial" panose="020B0604020202020204" pitchFamily="34" charset="0"/>
              <a:ea typeface="+mn-ea"/>
            </a:endParaRPr>
          </a:p>
          <a:p>
            <a:pPr marL="720090" indent="457200">
              <a:lnSpc>
                <a:spcPct val="130000"/>
              </a:lnSpc>
              <a:buClr>
                <a:srgbClr val="00B050"/>
              </a:buClr>
              <a:buSzPct val="120000"/>
              <a:buFont typeface="Wingdings" panose="05000000000000000000" pitchFamily="2" charset="2"/>
              <a:buChar char="Ø"/>
              <a:defRPr/>
            </a:pPr>
            <a:r>
              <a:rPr lang="zh-CN" altLang="en-US" sz="2000" dirty="0">
                <a:solidFill>
                  <a:srgbClr val="000000"/>
                </a:solidFill>
                <a:latin typeface="Arial" panose="020B0604020202020204" pitchFamily="34" charset="0"/>
                <a:ea typeface="+mn-ea"/>
              </a:rPr>
              <a:t>应用于加工前快速定位或加工后快速退刀。</a:t>
            </a:r>
            <a:endParaRPr lang="zh-CN" altLang="en-US" sz="2000" dirty="0">
              <a:solidFill>
                <a:srgbClr val="000000"/>
              </a:solidFill>
              <a:latin typeface="Arial" panose="020B0604020202020204" pitchFamily="34" charset="0"/>
              <a:ea typeface="+mn-ea"/>
            </a:endParaRPr>
          </a:p>
          <a:p>
            <a:pPr marL="720090" indent="457200">
              <a:lnSpc>
                <a:spcPct val="130000"/>
              </a:lnSpc>
              <a:buClr>
                <a:srgbClr val="00B050"/>
              </a:buClr>
              <a:buSzPct val="120000"/>
              <a:buFont typeface="Wingdings" panose="05000000000000000000" pitchFamily="2" charset="2"/>
              <a:buChar char="Ø"/>
              <a:defRPr/>
            </a:pPr>
            <a:r>
              <a:rPr lang="zh-CN" altLang="en-US" sz="2000" dirty="0">
                <a:solidFill>
                  <a:srgbClr val="000000"/>
                </a:solidFill>
                <a:latin typeface="Arial" panose="020B0604020202020204" pitchFamily="34" charset="0"/>
                <a:ea typeface="+mn-ea"/>
              </a:rPr>
              <a:t>为模态功能，可由同组的</a:t>
            </a:r>
            <a:r>
              <a:rPr lang="en-US" altLang="zh-CN" sz="2000" dirty="0">
                <a:solidFill>
                  <a:srgbClr val="000000"/>
                </a:solidFill>
                <a:latin typeface="Arial" panose="020B0604020202020204" pitchFamily="34" charset="0"/>
                <a:ea typeface="+mn-ea"/>
              </a:rPr>
              <a:t>G01</a:t>
            </a:r>
            <a:r>
              <a:rPr lang="zh-CN" altLang="en-US" sz="2000" dirty="0">
                <a:solidFill>
                  <a:srgbClr val="000000"/>
                </a:solidFill>
                <a:latin typeface="Arial" panose="020B0604020202020204" pitchFamily="34" charset="0"/>
                <a:ea typeface="+mn-ea"/>
              </a:rPr>
              <a:t>、</a:t>
            </a:r>
            <a:r>
              <a:rPr lang="en-US" altLang="zh-CN" sz="2000" dirty="0">
                <a:solidFill>
                  <a:srgbClr val="000000"/>
                </a:solidFill>
                <a:latin typeface="Arial" panose="020B0604020202020204" pitchFamily="34" charset="0"/>
                <a:ea typeface="+mn-ea"/>
              </a:rPr>
              <a:t>G02</a:t>
            </a:r>
            <a:r>
              <a:rPr lang="zh-CN" altLang="en-US" sz="2000" dirty="0">
                <a:solidFill>
                  <a:srgbClr val="000000"/>
                </a:solidFill>
                <a:latin typeface="Arial" panose="020B0604020202020204" pitchFamily="34" charset="0"/>
                <a:ea typeface="+mn-ea"/>
              </a:rPr>
              <a:t>、</a:t>
            </a:r>
            <a:r>
              <a:rPr lang="en-US" altLang="zh-CN" sz="2000" dirty="0">
                <a:solidFill>
                  <a:srgbClr val="000000"/>
                </a:solidFill>
                <a:latin typeface="Arial" panose="020B0604020202020204" pitchFamily="34" charset="0"/>
                <a:ea typeface="+mn-ea"/>
              </a:rPr>
              <a:t>G03</a:t>
            </a:r>
            <a:r>
              <a:rPr lang="zh-CN" altLang="en-US" sz="2000" dirty="0">
                <a:solidFill>
                  <a:srgbClr val="000000"/>
                </a:solidFill>
                <a:latin typeface="Arial" panose="020B0604020202020204" pitchFamily="34" charset="0"/>
                <a:ea typeface="+mn-ea"/>
              </a:rPr>
              <a:t>和</a:t>
            </a:r>
            <a:r>
              <a:rPr lang="en-US" altLang="zh-CN" sz="2000" dirty="0">
                <a:solidFill>
                  <a:srgbClr val="000000"/>
                </a:solidFill>
                <a:latin typeface="Arial" panose="020B0604020202020204" pitchFamily="34" charset="0"/>
                <a:ea typeface="+mn-ea"/>
              </a:rPr>
              <a:t>G33</a:t>
            </a:r>
            <a:r>
              <a:rPr lang="zh-CN" altLang="en-US" sz="2000" dirty="0">
                <a:solidFill>
                  <a:srgbClr val="000000"/>
                </a:solidFill>
                <a:latin typeface="Arial" panose="020B0604020202020204" pitchFamily="34" charset="0"/>
                <a:ea typeface="+mn-ea"/>
              </a:rPr>
              <a:t>功能注销</a:t>
            </a:r>
            <a:endParaRPr lang="zh-CN" altLang="en-US" sz="2000" dirty="0">
              <a:solidFill>
                <a:srgbClr val="000000"/>
              </a:solidFill>
              <a:latin typeface="Arial" panose="020B0604020202020204"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9431" y="992882"/>
            <a:ext cx="6286544" cy="461665"/>
          </a:xfrm>
          <a:prstGeom prst="rect">
            <a:avLst/>
          </a:prstGeom>
        </p:spPr>
        <p:txBody>
          <a:bodyPr wrap="square">
            <a:spAutoFit/>
          </a:bodyPr>
          <a:lstStyle/>
          <a:p>
            <a:r>
              <a:rPr lang="zh-CN" altLang="en-US" sz="2400" b="1" dirty="0" smtClean="0"/>
              <a:t>快速定位 指令 </a:t>
            </a:r>
            <a:r>
              <a:rPr lang="en-US" altLang="zh-CN" sz="2400" b="1" dirty="0" smtClean="0"/>
              <a:t>:</a:t>
            </a:r>
            <a:r>
              <a:rPr lang="zh-CN" altLang="en-US" sz="2400" b="1" dirty="0" smtClean="0"/>
              <a:t> </a:t>
            </a:r>
            <a:r>
              <a:rPr lang="en-US" altLang="zh-CN" sz="2400" b="1" dirty="0" smtClean="0"/>
              <a:t>G90/G91 </a:t>
            </a:r>
            <a:r>
              <a:rPr lang="en-US" altLang="zh-CN" sz="2400" b="1" dirty="0" smtClean="0">
                <a:solidFill>
                  <a:srgbClr val="FF0000"/>
                </a:solidFill>
              </a:rPr>
              <a:t>G00</a:t>
            </a:r>
            <a:r>
              <a:rPr lang="en-US" altLang="zh-CN" sz="2400" b="1" dirty="0" smtClean="0"/>
              <a:t>  X100 Z100  </a:t>
            </a:r>
            <a:endParaRPr lang="zh-CN" altLang="en-US" sz="2400" b="1" dirty="0"/>
          </a:p>
        </p:txBody>
      </p:sp>
      <p:sp>
        <p:nvSpPr>
          <p:cNvPr id="7" name="矩形 6"/>
          <p:cNvSpPr/>
          <p:nvPr/>
        </p:nvSpPr>
        <p:spPr>
          <a:xfrm>
            <a:off x="683568" y="1593751"/>
            <a:ext cx="7285599" cy="2862322"/>
          </a:xfrm>
          <a:prstGeom prst="rect">
            <a:avLst/>
          </a:prstGeom>
        </p:spPr>
        <p:txBody>
          <a:bodyPr wrap="square">
            <a:spAutoFit/>
          </a:bodyPr>
          <a:lstStyle/>
          <a:p>
            <a:pPr eaLnBrk="0" hangingPunct="0">
              <a:lnSpc>
                <a:spcPct val="90000"/>
              </a:lnSpc>
              <a:buClr>
                <a:schemeClr val="folHlink"/>
              </a:buClr>
              <a:buSzPct val="120000"/>
              <a:defRPr/>
            </a:pPr>
            <a:r>
              <a:rPr lang="zh-CN" altLang="en-US" sz="2400" b="1" dirty="0">
                <a:solidFill>
                  <a:srgbClr val="000000"/>
                </a:solidFill>
                <a:latin typeface="楷体_GB2312" pitchFamily="49" charset="-122"/>
              </a:rPr>
              <a:t>格式</a:t>
            </a:r>
            <a:r>
              <a:rPr lang="zh-CN" altLang="en-US" sz="2400" dirty="0">
                <a:solidFill>
                  <a:srgbClr val="000000"/>
                </a:solidFill>
                <a:effectLst>
                  <a:outerShdw blurRad="38100" dist="38100" dir="2700000" algn="tl">
                    <a:srgbClr val="000000"/>
                  </a:outerShdw>
                </a:effectLst>
                <a:latin typeface="楷体_GB2312" pitchFamily="49" charset="-122"/>
              </a:rPr>
              <a:t>：</a:t>
            </a:r>
            <a:r>
              <a:rPr lang="en-US" altLang="zh-CN" sz="2400" dirty="0">
                <a:effectLst>
                  <a:outerShdw blurRad="38100" dist="38100" dir="2700000" algn="tl">
                    <a:srgbClr val="000000"/>
                  </a:outerShdw>
                </a:effectLst>
                <a:latin typeface="Arial" panose="020B0604020202020204" pitchFamily="34" charset="0"/>
              </a:rPr>
              <a:t>G00  X_ Z_</a:t>
            </a:r>
            <a:endParaRPr lang="en-US" altLang="zh-CN" sz="2400" dirty="0">
              <a:effectLst>
                <a:outerShdw blurRad="38100" dist="38100" dir="2700000" algn="tl">
                  <a:srgbClr val="000000"/>
                </a:outerShdw>
              </a:effectLst>
              <a:latin typeface="Arial" panose="020B0604020202020204" pitchFamily="34" charset="0"/>
            </a:endParaRPr>
          </a:p>
          <a:p>
            <a:pPr lvl="2">
              <a:lnSpc>
                <a:spcPct val="130000"/>
              </a:lnSpc>
              <a:buClr>
                <a:srgbClr val="00B050"/>
              </a:buClr>
              <a:buSzPct val="120000"/>
              <a:buFont typeface="Wingdings" panose="05000000000000000000" pitchFamily="2" charset="2"/>
              <a:buChar char="Ø"/>
              <a:defRPr/>
            </a:pPr>
            <a:r>
              <a:rPr lang="zh-CN" altLang="en-US" sz="2400" b="1" dirty="0">
                <a:solidFill>
                  <a:srgbClr val="000000"/>
                </a:solidFill>
                <a:latin typeface="楷体_GB2312" pitchFamily="49" charset="-122"/>
              </a:rPr>
              <a:t>其中，</a:t>
            </a:r>
            <a:r>
              <a:rPr lang="en-US" altLang="zh-CN" sz="2400" b="1" dirty="0">
                <a:solidFill>
                  <a:srgbClr val="000000"/>
                </a:solidFill>
                <a:latin typeface="楷体_GB2312" pitchFamily="49" charset="-122"/>
              </a:rPr>
              <a:t>X</a:t>
            </a:r>
            <a:r>
              <a:rPr lang="zh-CN" altLang="en-US" sz="2400" b="1" dirty="0">
                <a:solidFill>
                  <a:srgbClr val="000000"/>
                </a:solidFill>
                <a:latin typeface="楷体_GB2312" pitchFamily="49" charset="-122"/>
              </a:rPr>
              <a:t>、</a:t>
            </a:r>
            <a:r>
              <a:rPr lang="en-US" altLang="zh-CN" sz="2400" b="1" dirty="0">
                <a:solidFill>
                  <a:srgbClr val="000000"/>
                </a:solidFill>
                <a:latin typeface="楷体_GB2312" pitchFamily="49" charset="-122"/>
              </a:rPr>
              <a:t>Z </a:t>
            </a:r>
            <a:r>
              <a:rPr lang="zh-CN" altLang="en-US" sz="2400" b="1" dirty="0">
                <a:solidFill>
                  <a:srgbClr val="000000"/>
                </a:solidFill>
                <a:latin typeface="楷体_GB2312" pitchFamily="49" charset="-122"/>
              </a:rPr>
              <a:t>指定快速定位的终点</a:t>
            </a:r>
            <a:endParaRPr lang="zh-CN" altLang="en-US" sz="2400" b="1" dirty="0">
              <a:solidFill>
                <a:srgbClr val="000000"/>
              </a:solidFill>
              <a:latin typeface="楷体_GB2312" pitchFamily="49" charset="-122"/>
            </a:endParaRPr>
          </a:p>
          <a:p>
            <a:pPr lvl="2">
              <a:lnSpc>
                <a:spcPct val="130000"/>
              </a:lnSpc>
              <a:buClr>
                <a:srgbClr val="00B050"/>
              </a:buClr>
              <a:buSzPct val="120000"/>
              <a:buFont typeface="Wingdings" panose="05000000000000000000" pitchFamily="2" charset="2"/>
              <a:buChar char="Ø"/>
              <a:defRPr/>
            </a:pPr>
            <a:r>
              <a:rPr lang="zh-CN" altLang="en-US" sz="2400" b="1" dirty="0">
                <a:solidFill>
                  <a:srgbClr val="000000"/>
                </a:solidFill>
                <a:latin typeface="楷体_GB2312" pitchFamily="49" charset="-122"/>
              </a:rPr>
              <a:t>在</a:t>
            </a:r>
            <a:r>
              <a:rPr lang="en-US" altLang="zh-CN" sz="2400" b="1" dirty="0">
                <a:solidFill>
                  <a:srgbClr val="000000"/>
                </a:solidFill>
                <a:latin typeface="楷体_GB2312" pitchFamily="49" charset="-122"/>
              </a:rPr>
              <a:t>G90</a:t>
            </a:r>
            <a:r>
              <a:rPr lang="zh-CN" altLang="en-US" sz="2400" b="1" dirty="0">
                <a:solidFill>
                  <a:srgbClr val="000000"/>
                </a:solidFill>
                <a:latin typeface="楷体_GB2312" pitchFamily="49" charset="-122"/>
              </a:rPr>
              <a:t>时为终点在工件坐标系中的坐标</a:t>
            </a:r>
            <a:endParaRPr lang="zh-CN" altLang="en-US" sz="2400" b="1" dirty="0">
              <a:solidFill>
                <a:srgbClr val="000000"/>
              </a:solidFill>
              <a:latin typeface="楷体_GB2312" pitchFamily="49" charset="-122"/>
            </a:endParaRPr>
          </a:p>
          <a:p>
            <a:pPr lvl="2">
              <a:lnSpc>
                <a:spcPct val="130000"/>
              </a:lnSpc>
              <a:buClr>
                <a:srgbClr val="00B050"/>
              </a:buClr>
              <a:buSzPct val="120000"/>
              <a:buFont typeface="Wingdings" panose="05000000000000000000" pitchFamily="2" charset="2"/>
              <a:buChar char="Ø"/>
              <a:defRPr/>
            </a:pPr>
            <a:r>
              <a:rPr lang="zh-CN" altLang="en-US" sz="2400" b="1" dirty="0">
                <a:solidFill>
                  <a:srgbClr val="000000"/>
                </a:solidFill>
                <a:latin typeface="楷体_GB2312" pitchFamily="49" charset="-122"/>
              </a:rPr>
              <a:t>在</a:t>
            </a:r>
            <a:r>
              <a:rPr lang="en-US" altLang="zh-CN" sz="2400" b="1" dirty="0">
                <a:solidFill>
                  <a:srgbClr val="000000"/>
                </a:solidFill>
                <a:latin typeface="楷体_GB2312" pitchFamily="49" charset="-122"/>
              </a:rPr>
              <a:t>G91</a:t>
            </a:r>
            <a:r>
              <a:rPr lang="zh-CN" altLang="en-US" sz="2400" b="1" dirty="0">
                <a:solidFill>
                  <a:srgbClr val="000000"/>
                </a:solidFill>
                <a:latin typeface="楷体_GB2312" pitchFamily="49" charset="-122"/>
              </a:rPr>
              <a:t>时为终点相对</a:t>
            </a:r>
            <a:r>
              <a:rPr lang="zh-CN" altLang="en-US" sz="2400" b="1" dirty="0" smtClean="0">
                <a:solidFill>
                  <a:srgbClr val="000000"/>
                </a:solidFill>
                <a:latin typeface="楷体_GB2312" pitchFamily="49" charset="-122"/>
              </a:rPr>
              <a:t>于</a:t>
            </a:r>
            <a:r>
              <a:rPr lang="zh-CN" altLang="en-US" sz="2400" b="1" dirty="0">
                <a:solidFill>
                  <a:srgbClr val="000000"/>
                </a:solidFill>
                <a:latin typeface="楷体_GB2312" pitchFamily="49" charset="-122"/>
              </a:rPr>
              <a:t>上一点</a:t>
            </a:r>
            <a:r>
              <a:rPr lang="zh-CN" altLang="en-US" sz="2400" b="1" dirty="0" smtClean="0">
                <a:solidFill>
                  <a:srgbClr val="000000"/>
                </a:solidFill>
                <a:latin typeface="楷体_GB2312" pitchFamily="49" charset="-122"/>
              </a:rPr>
              <a:t>的</a:t>
            </a:r>
            <a:r>
              <a:rPr lang="zh-CN" altLang="en-US" sz="2400" b="1" dirty="0">
                <a:solidFill>
                  <a:srgbClr val="000000"/>
                </a:solidFill>
                <a:latin typeface="楷体_GB2312" pitchFamily="49" charset="-122"/>
              </a:rPr>
              <a:t>位移量</a:t>
            </a:r>
            <a:endParaRPr lang="en-US" altLang="zh-CN" sz="2400" b="1" dirty="0">
              <a:solidFill>
                <a:srgbClr val="000000"/>
              </a:solidFill>
              <a:latin typeface="Arial" panose="020B0604020202020204" pitchFamily="34" charset="0"/>
            </a:endParaRPr>
          </a:p>
          <a:p>
            <a:pPr eaLnBrk="0" hangingPunct="0">
              <a:lnSpc>
                <a:spcPct val="90000"/>
              </a:lnSpc>
              <a:buClr>
                <a:schemeClr val="folHlink"/>
              </a:buClr>
              <a:buSzPct val="120000"/>
              <a:defRPr/>
            </a:pPr>
            <a:r>
              <a:rPr lang="zh-CN" altLang="en-US" sz="2400" b="1" dirty="0">
                <a:solidFill>
                  <a:srgbClr val="000000"/>
                </a:solidFill>
                <a:latin typeface="Arial" panose="020B0604020202020204" pitchFamily="34" charset="0"/>
              </a:rPr>
              <a:t>功能：</a:t>
            </a:r>
            <a:r>
              <a:rPr lang="zh-CN" altLang="en-US" sz="2400" b="1" dirty="0">
                <a:solidFill>
                  <a:srgbClr val="000000"/>
                </a:solidFill>
                <a:latin typeface="楷体_GB2312" pitchFamily="49" charset="-122"/>
              </a:rPr>
              <a:t>从当前位置以各轴预先设定的快移进给速移动   到程序段所指定的下一个定位点。</a:t>
            </a:r>
            <a:endParaRPr lang="zh-CN" altLang="en-US" sz="2400" b="1" dirty="0">
              <a:solidFill>
                <a:srgbClr val="000000"/>
              </a:solidFill>
              <a:latin typeface="楷体_GB2312" pitchFamily="49" charset="-122"/>
            </a:endParaRPr>
          </a:p>
          <a:p>
            <a:pPr eaLnBrk="0" hangingPunct="0">
              <a:lnSpc>
                <a:spcPct val="90000"/>
              </a:lnSpc>
              <a:defRPr/>
            </a:pPr>
            <a:r>
              <a:rPr lang="zh-CN" altLang="en-US" sz="2400" b="1" dirty="0">
                <a:effectLst>
                  <a:outerShdw blurRad="38100" dist="38100" dir="2700000" algn="tl">
                    <a:srgbClr val="000000"/>
                  </a:outerShdw>
                </a:effectLst>
                <a:latin typeface="楷体_GB2312" pitchFamily="49" charset="-122"/>
              </a:rPr>
              <a:t> </a:t>
            </a:r>
            <a:endParaRPr lang="zh-CN" altLang="en-US" sz="2400" b="1" dirty="0">
              <a:effectLst>
                <a:outerShdw blurRad="38100" dist="38100" dir="2700000" algn="tl">
                  <a:srgbClr val="000000"/>
                </a:outerShdw>
              </a:effectLst>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txBox="1">
            <a:spLocks noChangeArrowheads="1"/>
          </p:cNvSpPr>
          <p:nvPr/>
        </p:nvSpPr>
        <p:spPr bwMode="gray">
          <a:xfrm>
            <a:off x="65038" y="843558"/>
            <a:ext cx="8229600" cy="3776662"/>
          </a:xfrm>
          <a:prstGeom prst="rect">
            <a:avLst/>
          </a:prstGeom>
          <a:ln>
            <a:miter lim="800000"/>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9900"/>
              </a:buClr>
              <a:buSzPct val="120000"/>
              <a:buFont typeface="Wingdings" panose="05000000000000000000" pitchFamily="2" charset="2"/>
              <a:buChar char="v"/>
              <a:defRPr/>
            </a:pPr>
            <a:r>
              <a:rPr lang="zh-CN" altLang="en-US" sz="1800" spc="600" dirty="0" smtClean="0">
                <a:solidFill>
                  <a:srgbClr val="FF0000"/>
                </a:solidFill>
                <a:effectLst>
                  <a:outerShdw blurRad="38100" dist="38100" dir="2700000" algn="tl">
                    <a:srgbClr val="000000">
                      <a:alpha val="43137"/>
                    </a:srgbClr>
                  </a:outerShdw>
                </a:effectLst>
                <a:latin typeface="宋体" panose="02010600030101010101" pitchFamily="2" charset="-122"/>
              </a:rPr>
              <a:t>编程方法</a:t>
            </a:r>
            <a:endParaRPr lang="zh-CN" altLang="en-US" sz="1800" spc="600" dirty="0" smtClean="0">
              <a:solidFill>
                <a:srgbClr val="FF0000"/>
              </a:solidFill>
              <a:effectLst>
                <a:outerShdw blurRad="38100" dist="38100" dir="2700000" algn="tl">
                  <a:srgbClr val="000000">
                    <a:alpha val="43137"/>
                  </a:srgbClr>
                </a:outerShdw>
              </a:effectLst>
              <a:latin typeface="宋体" panose="02010600030101010101" pitchFamily="2" charset="-122"/>
            </a:endParaRPr>
          </a:p>
          <a:p>
            <a:pPr marL="720090" indent="342900" algn="just">
              <a:buClr>
                <a:srgbClr val="00B050"/>
              </a:buClr>
              <a:buSzPct val="120000"/>
              <a:buFont typeface="Wingdings" panose="05000000000000000000" pitchFamily="2" charset="2"/>
              <a:buChar char="Ø"/>
              <a:defRPr/>
            </a:pPr>
            <a:r>
              <a:rPr lang="zh-CN" altLang="en-US" sz="1800" dirty="0" smtClean="0">
                <a:solidFill>
                  <a:srgbClr val="000000"/>
                </a:solidFill>
              </a:rPr>
              <a:t>如图所示从</a:t>
            </a:r>
            <a:r>
              <a:rPr lang="en-US" altLang="zh-CN" sz="1800" dirty="0" smtClean="0">
                <a:solidFill>
                  <a:srgbClr val="000000"/>
                </a:solidFill>
              </a:rPr>
              <a:t>A</a:t>
            </a:r>
            <a:r>
              <a:rPr lang="zh-CN" altLang="en-US" sz="1800" dirty="0" smtClean="0">
                <a:solidFill>
                  <a:srgbClr val="000000"/>
                </a:solidFill>
              </a:rPr>
              <a:t>到</a:t>
            </a:r>
            <a:r>
              <a:rPr lang="en-US" altLang="zh-CN" sz="1800" dirty="0" smtClean="0">
                <a:solidFill>
                  <a:srgbClr val="000000"/>
                </a:solidFill>
              </a:rPr>
              <a:t>B</a:t>
            </a:r>
            <a:endParaRPr lang="en-US" altLang="zh-CN" sz="1800" dirty="0" smtClean="0">
              <a:solidFill>
                <a:srgbClr val="000000"/>
              </a:solidFill>
            </a:endParaRPr>
          </a:p>
          <a:p>
            <a:pPr marL="720090" indent="342900" algn="just">
              <a:buClr>
                <a:srgbClr val="00B050"/>
              </a:buClr>
              <a:buSzPct val="120000"/>
              <a:buFont typeface="Wingdings" panose="05000000000000000000" pitchFamily="2" charset="2"/>
              <a:buChar char="Ø"/>
              <a:defRPr/>
            </a:pPr>
            <a:r>
              <a:rPr lang="zh-CN" altLang="en-US" sz="1800" dirty="0" smtClean="0">
                <a:solidFill>
                  <a:srgbClr val="000000"/>
                </a:solidFill>
              </a:rPr>
              <a:t>绝对：</a:t>
            </a:r>
            <a:r>
              <a:rPr lang="en-US" altLang="zh-CN" sz="1800" dirty="0" smtClean="0">
                <a:solidFill>
                  <a:srgbClr val="000000"/>
                </a:solidFill>
              </a:rPr>
              <a:t>G90 G00 X </a:t>
            </a:r>
            <a:r>
              <a:rPr lang="en-US" altLang="zh-CN" sz="1800" dirty="0" err="1" smtClean="0">
                <a:solidFill>
                  <a:srgbClr val="000000"/>
                </a:solidFill>
              </a:rPr>
              <a:t>xb</a:t>
            </a:r>
            <a:r>
              <a:rPr lang="en-US" altLang="zh-CN" sz="1800" dirty="0" smtClean="0">
                <a:solidFill>
                  <a:srgbClr val="000000"/>
                </a:solidFill>
              </a:rPr>
              <a:t> Z </a:t>
            </a:r>
            <a:r>
              <a:rPr lang="en-US" altLang="zh-CN" sz="1800" dirty="0" err="1" smtClean="0">
                <a:solidFill>
                  <a:srgbClr val="000000"/>
                </a:solidFill>
              </a:rPr>
              <a:t>zb</a:t>
            </a:r>
            <a:r>
              <a:rPr lang="en-US" altLang="zh-CN" sz="1800" dirty="0" smtClean="0">
                <a:solidFill>
                  <a:srgbClr val="000000"/>
                </a:solidFill>
              </a:rPr>
              <a:t> ; </a:t>
            </a:r>
            <a:endParaRPr lang="en-US" altLang="zh-CN" sz="1800" dirty="0" smtClean="0">
              <a:solidFill>
                <a:srgbClr val="000000"/>
              </a:solidFill>
            </a:endParaRPr>
          </a:p>
          <a:p>
            <a:pPr marL="720090" indent="342900" algn="just">
              <a:buClr>
                <a:srgbClr val="00B050"/>
              </a:buClr>
              <a:buSzPct val="120000"/>
              <a:buFont typeface="Wingdings" panose="05000000000000000000" pitchFamily="2" charset="2"/>
              <a:buChar char="Ø"/>
              <a:defRPr/>
            </a:pPr>
            <a:r>
              <a:rPr lang="zh-CN" altLang="en-US" sz="1800" dirty="0" smtClean="0">
                <a:solidFill>
                  <a:srgbClr val="000000"/>
                </a:solidFill>
              </a:rPr>
              <a:t>增量：</a:t>
            </a:r>
            <a:r>
              <a:rPr lang="en-US" altLang="zh-CN" sz="1800" dirty="0" smtClean="0">
                <a:solidFill>
                  <a:srgbClr val="000000"/>
                </a:solidFill>
              </a:rPr>
              <a:t>G91 G00 X (</a:t>
            </a:r>
            <a:r>
              <a:rPr lang="en-US" altLang="zh-CN" sz="1800" dirty="0" err="1" smtClean="0">
                <a:solidFill>
                  <a:srgbClr val="000000"/>
                </a:solidFill>
              </a:rPr>
              <a:t>xb-xa</a:t>
            </a:r>
            <a:r>
              <a:rPr lang="en-US" altLang="zh-CN" sz="1800" dirty="0" smtClean="0">
                <a:solidFill>
                  <a:srgbClr val="000000"/>
                </a:solidFill>
              </a:rPr>
              <a:t>) Z (</a:t>
            </a:r>
            <a:r>
              <a:rPr lang="en-US" altLang="zh-CN" sz="1800" dirty="0" err="1" smtClean="0">
                <a:solidFill>
                  <a:srgbClr val="000000"/>
                </a:solidFill>
              </a:rPr>
              <a:t>zb-za</a:t>
            </a:r>
            <a:r>
              <a:rPr lang="en-US" altLang="zh-CN" sz="1800" dirty="0" smtClean="0">
                <a:solidFill>
                  <a:srgbClr val="000000"/>
                </a:solidFill>
              </a:rPr>
              <a:t>) ;</a:t>
            </a:r>
            <a:endParaRPr lang="en-US" altLang="zh-CN" sz="1800" dirty="0" smtClean="0">
              <a:solidFill>
                <a:srgbClr val="000000"/>
              </a:solidFill>
            </a:endParaRPr>
          </a:p>
          <a:p>
            <a:pPr marL="720090" indent="342900" algn="just">
              <a:buClr>
                <a:srgbClr val="00B050"/>
              </a:buClr>
              <a:buSzPct val="120000"/>
              <a:buFont typeface="Wingdings" panose="05000000000000000000" pitchFamily="2" charset="2"/>
              <a:buChar char="Ø"/>
              <a:defRPr/>
            </a:pPr>
            <a:r>
              <a:rPr lang="zh-CN" altLang="en-US" sz="1800" dirty="0" smtClean="0">
                <a:solidFill>
                  <a:srgbClr val="000000"/>
                </a:solidFill>
              </a:rPr>
              <a:t>车削时不能把目标点定义在工件上，一般</a:t>
            </a:r>
            <a:endParaRPr lang="zh-CN" altLang="en-US" sz="1800" dirty="0" smtClean="0">
              <a:solidFill>
                <a:srgbClr val="000000"/>
              </a:solidFill>
            </a:endParaRPr>
          </a:p>
          <a:p>
            <a:pPr marL="720090" indent="0" algn="just">
              <a:buClr>
                <a:srgbClr val="00B050"/>
              </a:buClr>
              <a:buSzPct val="120000"/>
              <a:buFontTx/>
              <a:buNone/>
              <a:defRPr/>
            </a:pPr>
            <a:r>
              <a:rPr lang="zh-CN" altLang="en-US" sz="1800" dirty="0" smtClean="0">
                <a:solidFill>
                  <a:srgbClr val="000000"/>
                </a:solidFill>
              </a:rPr>
              <a:t>      距离工件表面</a:t>
            </a:r>
            <a:r>
              <a:rPr lang="en-US" altLang="zh-CN" sz="1800" dirty="0" smtClean="0">
                <a:solidFill>
                  <a:srgbClr val="000000"/>
                </a:solidFill>
              </a:rPr>
              <a:t>1</a:t>
            </a:r>
            <a:r>
              <a:rPr lang="zh-CN" altLang="en-US" sz="1800" dirty="0" smtClean="0">
                <a:solidFill>
                  <a:srgbClr val="000000"/>
                </a:solidFill>
              </a:rPr>
              <a:t>～</a:t>
            </a:r>
            <a:r>
              <a:rPr lang="en-US" altLang="zh-CN" sz="1800" dirty="0" smtClean="0">
                <a:solidFill>
                  <a:srgbClr val="000000"/>
                </a:solidFill>
              </a:rPr>
              <a:t>2mm</a:t>
            </a:r>
            <a:endParaRPr lang="en-US" altLang="zh-CN" sz="1800" dirty="0" smtClean="0">
              <a:solidFill>
                <a:srgbClr val="000000"/>
              </a:solidFill>
            </a:endParaRPr>
          </a:p>
          <a:p>
            <a:pPr marL="720090" indent="0" algn="just">
              <a:buClr>
                <a:srgbClr val="00B050"/>
              </a:buClr>
              <a:buSzPct val="120000"/>
              <a:buFontTx/>
              <a:buNone/>
              <a:defRPr/>
            </a:pPr>
            <a:endParaRPr lang="en-US" altLang="zh-CN" sz="1800" dirty="0" smtClean="0">
              <a:solidFill>
                <a:srgbClr val="000000"/>
              </a:solidFill>
            </a:endParaRPr>
          </a:p>
          <a:p>
            <a:pPr marL="720090" indent="342900" algn="just">
              <a:buClr>
                <a:srgbClr val="00B050"/>
              </a:buClr>
              <a:buSzPct val="120000"/>
              <a:buFont typeface="Wingdings" panose="05000000000000000000" pitchFamily="2" charset="2"/>
              <a:buChar char="Ø"/>
              <a:defRPr/>
            </a:pPr>
            <a:r>
              <a:rPr lang="en-US" altLang="zh-CN" sz="1800" dirty="0" smtClean="0">
                <a:solidFill>
                  <a:srgbClr val="FF0000"/>
                </a:solidFill>
              </a:rPr>
              <a:t>*</a:t>
            </a:r>
            <a:r>
              <a:rPr lang="zh-CN" altLang="en-US" sz="1800" dirty="0" smtClean="0">
                <a:solidFill>
                  <a:srgbClr val="FF0000"/>
                </a:solidFill>
              </a:rPr>
              <a:t>决不允许刀具以</a:t>
            </a:r>
            <a:r>
              <a:rPr lang="en-US" altLang="zh-CN" sz="1800" dirty="0" smtClean="0">
                <a:solidFill>
                  <a:srgbClr val="FF0000"/>
                </a:solidFill>
              </a:rPr>
              <a:t>G00</a:t>
            </a:r>
            <a:r>
              <a:rPr lang="zh-CN" altLang="en-US" sz="1800" dirty="0" smtClean="0">
                <a:solidFill>
                  <a:srgbClr val="FF0000"/>
                </a:solidFill>
              </a:rPr>
              <a:t>的速度切入工件*</a:t>
            </a:r>
            <a:endParaRPr lang="zh-CN" altLang="en-US" sz="1800" dirty="0" smtClean="0">
              <a:solidFill>
                <a:srgbClr val="FF0000"/>
              </a:solidFill>
            </a:endParaRPr>
          </a:p>
          <a:p>
            <a:pPr marL="720090" indent="342900" algn="just">
              <a:buClr>
                <a:srgbClr val="00B050"/>
              </a:buClr>
              <a:buSzPct val="120000"/>
              <a:buFont typeface="Wingdings" panose="05000000000000000000" pitchFamily="2" charset="2"/>
              <a:buChar char="Ø"/>
              <a:defRPr/>
            </a:pPr>
            <a:endParaRPr lang="en-US" altLang="zh-CN" sz="2400" dirty="0">
              <a:solidFill>
                <a:srgbClr val="000000"/>
              </a:solidFill>
            </a:endParaRPr>
          </a:p>
        </p:txBody>
      </p:sp>
      <p:grpSp>
        <p:nvGrpSpPr>
          <p:cNvPr id="3" name="组合 2"/>
          <p:cNvGrpSpPr/>
          <p:nvPr/>
        </p:nvGrpSpPr>
        <p:grpSpPr bwMode="auto">
          <a:xfrm>
            <a:off x="4989771" y="1633612"/>
            <a:ext cx="3713039" cy="2450083"/>
            <a:chOff x="2362200" y="3352800"/>
            <a:chExt cx="3810000" cy="2971800"/>
          </a:xfrm>
        </p:grpSpPr>
        <p:sp>
          <p:nvSpPr>
            <p:cNvPr id="4" name="Text Box 20"/>
            <p:cNvSpPr txBox="1">
              <a:spLocks noChangeArrowheads="1"/>
            </p:cNvSpPr>
            <p:nvPr/>
          </p:nvSpPr>
          <p:spPr bwMode="auto">
            <a:xfrm>
              <a:off x="2895600" y="3352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0">
                  <a:solidFill>
                    <a:srgbClr val="000000"/>
                  </a:solidFill>
                </a:rPr>
                <a:t>x</a:t>
              </a:r>
              <a:endParaRPr lang="en-US" altLang="zh-CN" sz="2800" b="0">
                <a:solidFill>
                  <a:srgbClr val="000000"/>
                </a:solidFill>
              </a:endParaRPr>
            </a:p>
          </p:txBody>
        </p:sp>
        <p:sp>
          <p:nvSpPr>
            <p:cNvPr id="5" name="Line 12"/>
            <p:cNvSpPr>
              <a:spLocks noChangeShapeType="1"/>
            </p:cNvSpPr>
            <p:nvPr/>
          </p:nvSpPr>
          <p:spPr bwMode="auto">
            <a:xfrm>
              <a:off x="2362200" y="5791200"/>
              <a:ext cx="3733800"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13"/>
            <p:cNvSpPr>
              <a:spLocks noChangeShapeType="1"/>
            </p:cNvSpPr>
            <p:nvPr/>
          </p:nvSpPr>
          <p:spPr bwMode="auto">
            <a:xfrm flipV="1">
              <a:off x="2819400" y="3352800"/>
              <a:ext cx="0" cy="29718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14"/>
            <p:cNvSpPr>
              <a:spLocks noChangeShapeType="1"/>
            </p:cNvSpPr>
            <p:nvPr/>
          </p:nvSpPr>
          <p:spPr bwMode="auto">
            <a:xfrm flipH="1">
              <a:off x="3276600" y="4038600"/>
              <a:ext cx="1752600" cy="12954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17"/>
            <p:cNvSpPr txBox="1">
              <a:spLocks noChangeArrowheads="1"/>
            </p:cNvSpPr>
            <p:nvPr/>
          </p:nvSpPr>
          <p:spPr bwMode="auto">
            <a:xfrm>
              <a:off x="4800600" y="36576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0" dirty="0">
                  <a:solidFill>
                    <a:srgbClr val="000000"/>
                  </a:solidFill>
                </a:rPr>
                <a:t>A</a:t>
              </a:r>
              <a:r>
                <a:rPr lang="zh-CN" altLang="en-US" sz="2000" b="0" dirty="0">
                  <a:solidFill>
                    <a:srgbClr val="000000"/>
                  </a:solidFill>
                </a:rPr>
                <a:t>（</a:t>
              </a:r>
              <a:r>
                <a:rPr lang="en-US" altLang="zh-CN" sz="2000" b="0" dirty="0" err="1">
                  <a:solidFill>
                    <a:srgbClr val="000000"/>
                  </a:solidFill>
                </a:rPr>
                <a:t>Xa,Za</a:t>
              </a:r>
              <a:r>
                <a:rPr lang="en-US" altLang="zh-CN" sz="2000" b="0" dirty="0">
                  <a:solidFill>
                    <a:srgbClr val="000000"/>
                  </a:solidFill>
                </a:rPr>
                <a:t>)</a:t>
              </a:r>
              <a:endParaRPr lang="en-US" altLang="zh-CN" sz="2000" b="0" dirty="0">
                <a:solidFill>
                  <a:srgbClr val="000000"/>
                </a:solidFill>
              </a:endParaRPr>
            </a:p>
          </p:txBody>
        </p:sp>
        <p:sp>
          <p:nvSpPr>
            <p:cNvPr id="9" name="Text Box 18"/>
            <p:cNvSpPr txBox="1">
              <a:spLocks noChangeArrowheads="1"/>
            </p:cNvSpPr>
            <p:nvPr/>
          </p:nvSpPr>
          <p:spPr bwMode="auto">
            <a:xfrm>
              <a:off x="2971800" y="53340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0">
                  <a:solidFill>
                    <a:srgbClr val="000000"/>
                  </a:solidFill>
                </a:rPr>
                <a:t>B(Xb,Zb)</a:t>
              </a:r>
              <a:endParaRPr lang="en-US" altLang="zh-CN" sz="2000" b="0">
                <a:solidFill>
                  <a:srgbClr val="000000"/>
                </a:solidFill>
              </a:endParaRPr>
            </a:p>
          </p:txBody>
        </p:sp>
        <p:sp>
          <p:nvSpPr>
            <p:cNvPr id="10" name="Text Box 21"/>
            <p:cNvSpPr txBox="1">
              <a:spLocks noChangeArrowheads="1"/>
            </p:cNvSpPr>
            <p:nvPr/>
          </p:nvSpPr>
          <p:spPr bwMode="auto">
            <a:xfrm>
              <a:off x="5715000" y="53340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0" dirty="0">
                  <a:solidFill>
                    <a:srgbClr val="000000"/>
                  </a:solidFill>
                </a:rPr>
                <a:t>z</a:t>
              </a:r>
              <a:endParaRPr lang="en-US" altLang="zh-CN" sz="2800" b="0" dirty="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616" y="4011910"/>
            <a:ext cx="6114174" cy="461665"/>
          </a:xfrm>
          <a:prstGeom prst="rect">
            <a:avLst/>
          </a:prstGeom>
        </p:spPr>
        <p:txBody>
          <a:bodyPr wrap="none">
            <a:spAutoFit/>
          </a:bodyPr>
          <a:lstStyle/>
          <a:p>
            <a:r>
              <a:rPr lang="zh-CN" altLang="en-US" sz="2400" b="1" dirty="0" smtClean="0"/>
              <a:t>直线插补指令</a:t>
            </a:r>
            <a:r>
              <a:rPr lang="en-US" altLang="zh-CN" sz="2400" b="1" dirty="0" smtClean="0"/>
              <a:t>:  G90/G91 </a:t>
            </a:r>
            <a:r>
              <a:rPr lang="en-US" altLang="zh-CN" sz="2400" b="1" dirty="0" smtClean="0">
                <a:solidFill>
                  <a:srgbClr val="FF0000"/>
                </a:solidFill>
              </a:rPr>
              <a:t>G01</a:t>
            </a:r>
            <a:r>
              <a:rPr lang="en-US" altLang="zh-CN" sz="2400" b="1" dirty="0" smtClean="0"/>
              <a:t>  X100  Z100 F0.3</a:t>
            </a:r>
            <a:endParaRPr lang="zh-CN" altLang="en-US" sz="2400" b="1" dirty="0"/>
          </a:p>
        </p:txBody>
      </p:sp>
      <p:sp>
        <p:nvSpPr>
          <p:cNvPr id="3" name="内容占位符 2"/>
          <p:cNvSpPr txBox="1"/>
          <p:nvPr/>
        </p:nvSpPr>
        <p:spPr>
          <a:xfrm>
            <a:off x="611560" y="627534"/>
            <a:ext cx="8103443" cy="61845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smtClean="0">
                <a:solidFill>
                  <a:srgbClr val="FF0000"/>
                </a:solidFill>
              </a:rPr>
              <a:t>G01</a:t>
            </a:r>
            <a:r>
              <a:rPr lang="zh-CN" altLang="en-US" dirty="0" smtClean="0">
                <a:solidFill>
                  <a:srgbClr val="FF0000"/>
                </a:solidFill>
              </a:rPr>
              <a:t>直线插补</a:t>
            </a:r>
            <a:endParaRPr lang="zh-CN" altLang="en-US" dirty="0" smtClean="0"/>
          </a:p>
        </p:txBody>
      </p:sp>
      <p:sp>
        <p:nvSpPr>
          <p:cNvPr id="4" name="矩形 3"/>
          <p:cNvSpPr/>
          <p:nvPr/>
        </p:nvSpPr>
        <p:spPr>
          <a:xfrm>
            <a:off x="726244" y="1627088"/>
            <a:ext cx="7848872" cy="2942344"/>
          </a:xfrm>
          <a:prstGeom prst="rect">
            <a:avLst/>
          </a:prstGeom>
        </p:spPr>
        <p:txBody>
          <a:bodyPr wrap="square">
            <a:spAutoFit/>
          </a:bodyPr>
          <a:lstStyle/>
          <a:p>
            <a:pPr eaLnBrk="0" hangingPunct="0">
              <a:lnSpc>
                <a:spcPct val="90000"/>
              </a:lnSpc>
              <a:buClr>
                <a:schemeClr val="folHlink"/>
              </a:buClr>
              <a:buSzPct val="120000"/>
              <a:buFont typeface="Wingdings" panose="05000000000000000000" pitchFamily="2" charset="2"/>
              <a:buChar char="v"/>
              <a:defRPr/>
            </a:pPr>
            <a:r>
              <a:rPr lang="zh-CN" altLang="en-US" sz="2400" dirty="0">
                <a:solidFill>
                  <a:srgbClr val="000000"/>
                </a:solidFill>
                <a:latin typeface="Arial" panose="020B0604020202020204" pitchFamily="34" charset="0"/>
              </a:rPr>
              <a:t>格式</a:t>
            </a:r>
            <a:r>
              <a:rPr lang="zh-CN" altLang="en-US" sz="2800" dirty="0">
                <a:effectLst>
                  <a:outerShdw blurRad="38100" dist="38100" dir="2700000" algn="tl">
                    <a:srgbClr val="000000"/>
                  </a:outerShdw>
                </a:effectLst>
                <a:latin typeface="楷体_GB2312" pitchFamily="49" charset="-122"/>
              </a:rPr>
              <a:t>：</a:t>
            </a:r>
            <a:r>
              <a:rPr lang="en-US" altLang="zh-CN" sz="2400" dirty="0">
                <a:effectLst>
                  <a:outerShdw blurRad="38100" dist="38100" dir="2700000" algn="tl">
                    <a:srgbClr val="000000"/>
                  </a:outerShdw>
                </a:effectLst>
                <a:latin typeface="Arial" panose="020B0604020202020204" pitchFamily="34" charset="0"/>
              </a:rPr>
              <a:t>G01  X _ Z _  F _</a:t>
            </a:r>
            <a:endParaRPr lang="en-US" altLang="zh-CN" sz="2400" dirty="0">
              <a:effectLst>
                <a:outerShdw blurRad="38100" dist="38100" dir="2700000" algn="tl">
                  <a:srgbClr val="000000"/>
                </a:outerShdw>
              </a:effectLst>
              <a:latin typeface="Arial" panose="020B0604020202020204" pitchFamily="34" charset="0"/>
            </a:endParaRPr>
          </a:p>
          <a:p>
            <a:pPr lvl="2">
              <a:lnSpc>
                <a:spcPct val="130000"/>
              </a:lnSpc>
              <a:buClr>
                <a:srgbClr val="00B050"/>
              </a:buClr>
              <a:buSzPct val="120000"/>
              <a:buFont typeface="Wingdings" panose="05000000000000000000" pitchFamily="2" charset="2"/>
              <a:buChar char="Ø"/>
              <a:defRPr/>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其中，</a:t>
            </a:r>
            <a:r>
              <a:rPr lang="en-US" altLang="zh-CN" sz="2000" dirty="0">
                <a:solidFill>
                  <a:srgbClr val="000000"/>
                </a:solidFill>
                <a:latin typeface="楷体_GB2312" pitchFamily="49" charset="-122"/>
              </a:rPr>
              <a:t>X</a:t>
            </a:r>
            <a:r>
              <a:rPr lang="zh-CN" altLang="en-US" sz="2000" dirty="0">
                <a:solidFill>
                  <a:srgbClr val="000000"/>
                </a:solidFill>
                <a:latin typeface="楷体_GB2312" pitchFamily="49" charset="-122"/>
              </a:rPr>
              <a:t>、</a:t>
            </a:r>
            <a:r>
              <a:rPr lang="en-US" altLang="zh-CN" sz="2000" dirty="0">
                <a:solidFill>
                  <a:srgbClr val="000000"/>
                </a:solidFill>
                <a:latin typeface="楷体_GB2312" pitchFamily="49" charset="-122"/>
              </a:rPr>
              <a:t>Z </a:t>
            </a:r>
            <a:r>
              <a:rPr lang="zh-CN" altLang="en-US" sz="2000" dirty="0">
                <a:solidFill>
                  <a:srgbClr val="000000"/>
                </a:solidFill>
                <a:latin typeface="楷体_GB2312" pitchFamily="49" charset="-122"/>
              </a:rPr>
              <a:t>为直线终点位置</a:t>
            </a:r>
            <a:endParaRPr lang="zh-CN" altLang="en-US" sz="2000" dirty="0">
              <a:solidFill>
                <a:srgbClr val="000000"/>
              </a:solidFill>
              <a:latin typeface="楷体_GB2312" pitchFamily="49" charset="-122"/>
            </a:endParaRPr>
          </a:p>
          <a:p>
            <a:pPr lvl="2">
              <a:lnSpc>
                <a:spcPct val="130000"/>
              </a:lnSpc>
              <a:buClr>
                <a:srgbClr val="00B050"/>
              </a:buClr>
              <a:buSzPct val="120000"/>
              <a:buFont typeface="Wingdings" panose="05000000000000000000" pitchFamily="2" charset="2"/>
              <a:buChar char="Ø"/>
              <a:defRPr/>
            </a:pPr>
            <a:r>
              <a:rPr lang="zh-CN" altLang="en-US" sz="2000" dirty="0">
                <a:solidFill>
                  <a:srgbClr val="000000"/>
                </a:solidFill>
                <a:latin typeface="楷体_GB2312" pitchFamily="49" charset="-122"/>
              </a:rPr>
              <a:t>在</a:t>
            </a:r>
            <a:r>
              <a:rPr lang="en-US" altLang="zh-CN" sz="2000" dirty="0">
                <a:solidFill>
                  <a:srgbClr val="000000"/>
                </a:solidFill>
                <a:latin typeface="楷体_GB2312" pitchFamily="49" charset="-122"/>
              </a:rPr>
              <a:t>G90</a:t>
            </a:r>
            <a:r>
              <a:rPr lang="zh-CN" altLang="en-US" sz="2000" dirty="0">
                <a:solidFill>
                  <a:srgbClr val="000000"/>
                </a:solidFill>
                <a:latin typeface="楷体_GB2312" pitchFamily="49" charset="-122"/>
              </a:rPr>
              <a:t>时为终点在工件坐标系中的坐标</a:t>
            </a:r>
            <a:endParaRPr lang="zh-CN" altLang="en-US" sz="2000" dirty="0">
              <a:solidFill>
                <a:srgbClr val="000000"/>
              </a:solidFill>
              <a:latin typeface="楷体_GB2312" pitchFamily="49" charset="-122"/>
            </a:endParaRPr>
          </a:p>
          <a:p>
            <a:pPr lvl="2">
              <a:lnSpc>
                <a:spcPct val="130000"/>
              </a:lnSpc>
              <a:buClr>
                <a:srgbClr val="00B050"/>
              </a:buClr>
              <a:buSzPct val="120000"/>
              <a:buFont typeface="Wingdings" panose="05000000000000000000" pitchFamily="2" charset="2"/>
              <a:buChar char="Ø"/>
              <a:defRPr/>
            </a:pPr>
            <a:r>
              <a:rPr lang="zh-CN" altLang="en-US" sz="2000" dirty="0">
                <a:solidFill>
                  <a:srgbClr val="000000"/>
                </a:solidFill>
                <a:latin typeface="楷体_GB2312" pitchFamily="49" charset="-122"/>
              </a:rPr>
              <a:t>在</a:t>
            </a:r>
            <a:r>
              <a:rPr lang="en-US" altLang="zh-CN" sz="2000" dirty="0">
                <a:solidFill>
                  <a:srgbClr val="000000"/>
                </a:solidFill>
                <a:latin typeface="楷体_GB2312" pitchFamily="49" charset="-122"/>
              </a:rPr>
              <a:t>G91</a:t>
            </a:r>
            <a:r>
              <a:rPr lang="zh-CN" altLang="en-US" sz="2000" dirty="0">
                <a:solidFill>
                  <a:srgbClr val="000000"/>
                </a:solidFill>
                <a:latin typeface="楷体_GB2312" pitchFamily="49" charset="-122"/>
              </a:rPr>
              <a:t>时为终点相对于起点的位移</a:t>
            </a:r>
            <a:r>
              <a:rPr lang="zh-CN" altLang="en-US" sz="2000" dirty="0" smtClean="0">
                <a:solidFill>
                  <a:srgbClr val="000000"/>
                </a:solidFill>
                <a:latin typeface="楷体_GB2312" pitchFamily="49" charset="-122"/>
              </a:rPr>
              <a:t>量</a:t>
            </a:r>
            <a:endParaRPr lang="en-US" altLang="zh-CN" sz="2000" dirty="0">
              <a:solidFill>
                <a:srgbClr val="000000"/>
              </a:solidFill>
              <a:latin typeface="Arial" panose="020B0604020202020204" pitchFamily="34" charset="0"/>
            </a:endParaRPr>
          </a:p>
          <a:p>
            <a:pPr eaLnBrk="0" hangingPunct="0">
              <a:lnSpc>
                <a:spcPct val="90000"/>
              </a:lnSpc>
              <a:buClr>
                <a:schemeClr val="folHlink"/>
              </a:buClr>
              <a:buSzPct val="120000"/>
              <a:buFont typeface="Wingdings" panose="05000000000000000000" pitchFamily="2" charset="2"/>
              <a:buChar char="v"/>
              <a:defRPr/>
            </a:pPr>
            <a:r>
              <a:rPr lang="zh-CN" altLang="en-US" sz="2000" dirty="0">
                <a:solidFill>
                  <a:srgbClr val="000000"/>
                </a:solidFill>
                <a:latin typeface="Arial" panose="020B0604020202020204" pitchFamily="34" charset="0"/>
              </a:rPr>
              <a:t>功能：</a:t>
            </a:r>
            <a:r>
              <a:rPr lang="en-US" altLang="zh-CN" sz="2000" dirty="0">
                <a:solidFill>
                  <a:srgbClr val="000000"/>
                </a:solidFill>
                <a:latin typeface="楷体_GB2312" pitchFamily="49" charset="-122"/>
              </a:rPr>
              <a:t>G01</a:t>
            </a:r>
            <a:r>
              <a:rPr lang="zh-CN" altLang="en-US" sz="2000" dirty="0">
                <a:solidFill>
                  <a:srgbClr val="000000"/>
                </a:solidFill>
                <a:latin typeface="楷体_GB2312" pitchFamily="49" charset="-122"/>
              </a:rPr>
              <a:t>指令刀具从当前位置按程序段中</a:t>
            </a:r>
            <a:r>
              <a:rPr lang="en-US" altLang="zh-CN" sz="2000" dirty="0">
                <a:solidFill>
                  <a:srgbClr val="000000"/>
                </a:solidFill>
                <a:latin typeface="楷体_GB2312" pitchFamily="49" charset="-122"/>
              </a:rPr>
              <a:t>F</a:t>
            </a:r>
            <a:r>
              <a:rPr lang="zh-CN" altLang="en-US" sz="2000" dirty="0">
                <a:solidFill>
                  <a:srgbClr val="000000"/>
                </a:solidFill>
                <a:latin typeface="楷体_GB2312" pitchFamily="49" charset="-122"/>
              </a:rPr>
              <a:t>指令规定的进给速度，按合成的直线轨迹移动到程序段所指定的终点。</a:t>
            </a:r>
            <a:endParaRPr lang="zh-CN" altLang="en-US" sz="2000" dirty="0">
              <a:solidFill>
                <a:srgbClr val="000000"/>
              </a:solidFill>
              <a:latin typeface="楷体_GB2312" pitchFamily="49" charset="-122"/>
            </a:endParaRPr>
          </a:p>
          <a:p>
            <a:pPr eaLnBrk="0" hangingPunct="0">
              <a:lnSpc>
                <a:spcPct val="90000"/>
              </a:lnSpc>
              <a:defRPr/>
            </a:pPr>
            <a:r>
              <a:rPr lang="zh-CN" altLang="en-US" sz="2000" dirty="0">
                <a:effectLst>
                  <a:outerShdw blurRad="38100" dist="38100" dir="2700000" algn="tl">
                    <a:srgbClr val="000000"/>
                  </a:outerShdw>
                </a:effectLst>
                <a:latin typeface="楷体_GB2312" pitchFamily="49" charset="-122"/>
              </a:rPr>
              <a:t> </a:t>
            </a:r>
            <a:endParaRPr lang="zh-CN" altLang="en-US" sz="2000" dirty="0">
              <a:effectLst>
                <a:outerShdw blurRad="38100" dist="38100" dir="2700000" algn="tl">
                  <a:srgbClr val="000000"/>
                </a:outerShdw>
              </a:effectLst>
              <a:latin typeface="楷体_GB2312" pitchFamily="49" charset="-122"/>
            </a:endParaRPr>
          </a:p>
          <a:p>
            <a:pPr lvl="2" algn="ctr">
              <a:lnSpc>
                <a:spcPct val="90000"/>
              </a:lnSpc>
              <a:spcBef>
                <a:spcPct val="50000"/>
              </a:spcBef>
              <a:buFont typeface="Wingdings" panose="05000000000000000000" pitchFamily="2" charset="2"/>
              <a:buNone/>
              <a:defRPr/>
            </a:pPr>
            <a:r>
              <a:rPr lang="zh-CN" altLang="en-US" sz="2000" dirty="0">
                <a:latin typeface="楷体_GB2312" pitchFamily="49" charset="-122"/>
                <a:ea typeface="+mn-ea"/>
              </a:rPr>
              <a:t> </a:t>
            </a:r>
            <a:endParaRPr lang="zh-CN" altLang="en-US" sz="2000" dirty="0">
              <a:latin typeface="楷体_GB2312" pitchFamily="49" charset="-122"/>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5816" y="987574"/>
            <a:ext cx="2351926" cy="369332"/>
          </a:xfrm>
          <a:prstGeom prst="rect">
            <a:avLst/>
          </a:prstGeom>
        </p:spPr>
        <p:txBody>
          <a:bodyPr wrap="none">
            <a:spAutoFit/>
          </a:bodyPr>
          <a:lstStyle/>
          <a:p>
            <a:pPr indent="76200">
              <a:buClr>
                <a:srgbClr val="FF9900"/>
              </a:buClr>
              <a:buFont typeface="Wingdings" panose="05000000000000000000" pitchFamily="2" charset="2"/>
              <a:buChar char="v"/>
              <a:tabLst>
                <a:tab pos="571500" algn="l"/>
              </a:tabLst>
            </a:pPr>
            <a:r>
              <a:rPr lang="zh-CN" altLang="en-US" dirty="0">
                <a:solidFill>
                  <a:srgbClr val="FF0000"/>
                </a:solidFill>
                <a:latin typeface="黑体" panose="02010609060101010101" charset="-122"/>
                <a:ea typeface="黑体" panose="02010609060101010101" charset="-122"/>
              </a:rPr>
              <a:t>绝对</a:t>
            </a:r>
            <a:r>
              <a:rPr lang="en-US" altLang="zh-CN" dirty="0">
                <a:solidFill>
                  <a:srgbClr val="FF0000"/>
                </a:solidFill>
                <a:latin typeface="黑体" panose="02010609060101010101" charset="-122"/>
                <a:ea typeface="黑体" panose="02010609060101010101" charset="-122"/>
              </a:rPr>
              <a:t>/</a:t>
            </a:r>
            <a:r>
              <a:rPr lang="zh-CN" altLang="en-US" dirty="0">
                <a:solidFill>
                  <a:srgbClr val="FF0000"/>
                </a:solidFill>
                <a:latin typeface="黑体" panose="02010609060101010101" charset="-122"/>
                <a:ea typeface="黑体" panose="02010609060101010101" charset="-122"/>
              </a:rPr>
              <a:t>增量 </a:t>
            </a:r>
            <a:r>
              <a:rPr lang="en-US" altLang="zh-CN" dirty="0">
                <a:solidFill>
                  <a:srgbClr val="FF0000"/>
                </a:solidFill>
                <a:latin typeface="黑体" panose="02010609060101010101" charset="-122"/>
                <a:ea typeface="黑体" panose="02010609060101010101" charset="-122"/>
              </a:rPr>
              <a:t>G90,G91</a:t>
            </a:r>
            <a:endParaRPr lang="en-US" altLang="zh-CN" dirty="0">
              <a:solidFill>
                <a:srgbClr val="FF0000"/>
              </a:solidFill>
              <a:latin typeface="黑体" panose="02010609060101010101" charset="-122"/>
              <a:ea typeface="黑体" panose="02010609060101010101" charset="-122"/>
            </a:endParaRPr>
          </a:p>
        </p:txBody>
      </p:sp>
      <p:pic>
        <p:nvPicPr>
          <p:cNvPr id="4" name="Picture 2" descr="15-Model 拷贝"/>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3608" y="1779662"/>
            <a:ext cx="68580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8228" y="142857"/>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特殊格式</a:t>
            </a:r>
            <a:endParaRPr lang="zh-CN" altLang="en-US" sz="2400" dirty="0">
              <a:latin typeface="微软雅黑" panose="020B0503020204020204" pitchFamily="34" charset="-122"/>
              <a:ea typeface="微软雅黑" panose="020B0503020204020204" pitchFamily="34" charset="-122"/>
            </a:endParaRPr>
          </a:p>
        </p:txBody>
      </p:sp>
      <p:sp>
        <p:nvSpPr>
          <p:cNvPr id="4" name="TextBox 3"/>
          <p:cNvSpPr txBox="1"/>
          <p:nvPr/>
        </p:nvSpPr>
        <p:spPr>
          <a:xfrm>
            <a:off x="1331640" y="2542133"/>
            <a:ext cx="3889206" cy="83099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增量编程：</a:t>
            </a:r>
            <a:r>
              <a:rPr lang="en-US" altLang="zh-CN" sz="2400" dirty="0" smtClean="0">
                <a:latin typeface="微软雅黑" panose="020B0503020204020204" pitchFamily="34" charset="-122"/>
                <a:ea typeface="微软雅黑" panose="020B0503020204020204" pitchFamily="34" charset="-122"/>
              </a:rPr>
              <a:t>G01 </a:t>
            </a:r>
            <a:r>
              <a:rPr lang="en-US" altLang="zh-CN" sz="2400" dirty="0" smtClean="0">
                <a:solidFill>
                  <a:srgbClr val="FF0000"/>
                </a:solidFill>
                <a:latin typeface="微软雅黑" panose="020B0503020204020204" pitchFamily="34" charset="-122"/>
                <a:ea typeface="微软雅黑" panose="020B0503020204020204" pitchFamily="34" charset="-122"/>
              </a:rPr>
              <a:t>Z=</a:t>
            </a:r>
            <a:r>
              <a:rPr lang="en-US" altLang="zh-CN" sz="2400" dirty="0" err="1" smtClean="0">
                <a:solidFill>
                  <a:srgbClr val="FF0000"/>
                </a:solidFill>
                <a:latin typeface="微软雅黑" panose="020B0503020204020204" pitchFamily="34" charset="-122"/>
                <a:ea typeface="微软雅黑" panose="020B0503020204020204" pitchFamily="34" charset="-122"/>
              </a:rPr>
              <a:t>ic</a:t>
            </a:r>
            <a:r>
              <a:rPr lang="en-US" altLang="zh-CN" sz="2400" dirty="0" smtClean="0">
                <a:solidFill>
                  <a:srgbClr val="FF0000"/>
                </a:solidFill>
                <a:latin typeface="微软雅黑" panose="020B0503020204020204" pitchFamily="34" charset="-122"/>
                <a:ea typeface="微软雅黑" panose="020B0503020204020204" pitchFamily="34" charset="-122"/>
              </a:rPr>
              <a:t>(-10)</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r>
              <a:rPr lang="zh-CN" altLang="en-US" sz="2400" dirty="0" smtClean="0">
                <a:solidFill>
                  <a:srgbClr val="FF0000"/>
                </a:solidFill>
                <a:latin typeface="微软雅黑" panose="020B0503020204020204" pitchFamily="34" charset="-122"/>
                <a:ea typeface="微软雅黑" panose="020B0503020204020204" pitchFamily="34" charset="-122"/>
              </a:rPr>
              <a:t>绝对编程  </a:t>
            </a:r>
            <a:r>
              <a:rPr lang="en-US" altLang="zh-CN" sz="2400" dirty="0" smtClean="0">
                <a:solidFill>
                  <a:srgbClr val="FF0000"/>
                </a:solidFill>
                <a:latin typeface="微软雅黑" panose="020B0503020204020204" pitchFamily="34" charset="-122"/>
                <a:ea typeface="微软雅黑" panose="020B0503020204020204" pitchFamily="34" charset="-122"/>
              </a:rPr>
              <a:t>: G01 Z=ac(-15)</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071538" y="3571882"/>
            <a:ext cx="4113627" cy="1200329"/>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G01 Z-5</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G01 X35</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G01 </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Z-15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或者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Z=ac</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-15</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右箭头 5"/>
          <p:cNvSpPr/>
          <p:nvPr/>
        </p:nvSpPr>
        <p:spPr>
          <a:xfrm>
            <a:off x="5429256" y="4471928"/>
            <a:ext cx="563837" cy="124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291051" y="4365353"/>
            <a:ext cx="2196934" cy="461665"/>
          </a:xfrm>
          <a:prstGeom prst="rect">
            <a:avLst/>
          </a:prstGeom>
          <a:noFill/>
        </p:spPr>
        <p:txBody>
          <a:bodyPr wrap="square" rtlCol="0">
            <a:spAutoFit/>
          </a:bodyPr>
          <a:lstStyle/>
          <a:p>
            <a:r>
              <a:rPr lang="en-US" altLang="zh-CN" sz="24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G01 </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Z=</a:t>
            </a:r>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ic</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a:t>
            </a:r>
            <a:endPar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2000232" y="1571618"/>
            <a:ext cx="3808671" cy="461665"/>
          </a:xfrm>
          <a:prstGeom prst="rect">
            <a:avLst/>
          </a:prstGeom>
        </p:spPr>
        <p:txBody>
          <a:bodyPr wrap="none">
            <a:spAutoFit/>
          </a:bodyPr>
          <a:lstStyle/>
          <a:p>
            <a:r>
              <a:rPr lang="zh-CN" altLang="en-US" sz="2400" b="1" dirty="0" smtClean="0"/>
              <a:t>绝对</a:t>
            </a:r>
            <a:r>
              <a:rPr lang="en-US" altLang="zh-CN" sz="2400" b="1" dirty="0" smtClean="0"/>
              <a:t>/</a:t>
            </a:r>
            <a:r>
              <a:rPr lang="zh-CN" altLang="en-US" sz="2400" b="1" dirty="0" smtClean="0"/>
              <a:t>增量</a:t>
            </a:r>
            <a:r>
              <a:rPr lang="en-US" altLang="zh-CN" sz="2400" b="1" dirty="0" smtClean="0"/>
              <a:t>G90/G91</a:t>
            </a:r>
            <a:r>
              <a:rPr lang="zh-CN" altLang="en-US" sz="2400" b="1" dirty="0" smtClean="0"/>
              <a:t>  </a:t>
            </a:r>
            <a:r>
              <a:rPr lang="en-US" altLang="zh-CN" sz="2400" b="1" dirty="0" smtClean="0"/>
              <a:t>IC </a:t>
            </a:r>
            <a:r>
              <a:rPr lang="zh-CN" altLang="en-US" sz="2400" b="1" dirty="0" smtClean="0"/>
              <a:t>或</a:t>
            </a:r>
            <a:r>
              <a:rPr lang="en-US" altLang="zh-CN" sz="2400" b="1" dirty="0" smtClean="0"/>
              <a:t>AC</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outVertic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42844" y="2285998"/>
            <a:ext cx="7772400" cy="1470025"/>
          </a:xfrm>
          <a:prstGeom prst="rect">
            <a:avLst/>
          </a:prstGeom>
        </p:spPr>
        <p:txBody>
          <a:bodyPr>
            <a:normAutofit fontScale="32500" lnSpcReduction="20000"/>
          </a:bodyPr>
          <a:lstStyle/>
          <a:p>
            <a:r>
              <a:rPr kumimoji="0" lang="en-US" altLang="zh-CN" sz="4800" b="0" i="0" u="none" strike="noStrike" kern="1200" cap="none" spc="0" normalizeH="0" baseline="0" noProof="0" dirty="0" smtClean="0">
                <a:ln>
                  <a:noFill/>
                </a:ln>
                <a:solidFill>
                  <a:schemeClr val="bg1"/>
                </a:solidFill>
                <a:effectLst/>
                <a:uLnTx/>
                <a:uFillTx/>
                <a:latin typeface="华康俪金黑W8(P)" pitchFamily="34" charset="-122"/>
                <a:ea typeface="华康俪金黑W8(P)" pitchFamily="34" charset="-122"/>
                <a:cs typeface="+mj-cs"/>
              </a:rPr>
              <a:t>  </a:t>
            </a:r>
            <a:r>
              <a:rPr kumimoji="0" lang="zh-CN" altLang="en-US" sz="4800" b="0" i="0" u="none" strike="noStrike" kern="1200" cap="none" spc="0" normalizeH="0" baseline="0" noProof="0" dirty="0" smtClean="0">
                <a:ln>
                  <a:noFill/>
                </a:ln>
                <a:solidFill>
                  <a:schemeClr val="bg1"/>
                </a:solidFill>
                <a:effectLst/>
                <a:uLnTx/>
                <a:uFillTx/>
                <a:latin typeface="华康俪金黑W8(P)" pitchFamily="34" charset="-122"/>
                <a:ea typeface="华康俪金黑W8(P)" pitchFamily="34" charset="-122"/>
                <a:cs typeface="+mj-cs"/>
              </a:rPr>
              <a:t>系</a:t>
            </a:r>
            <a:r>
              <a:rPr lang="en-US" altLang="zh-CN" sz="4800" dirty="0" smtClean="0">
                <a:solidFill>
                  <a:srgbClr val="FF0000"/>
                </a:solidFill>
                <a:latin typeface="Arial Unicode MS" pitchFamily="34" charset="-122"/>
                <a:ea typeface="Arial Unicode MS" pitchFamily="34" charset="-122"/>
                <a:cs typeface="Arial Unicode MS" pitchFamily="34" charset="-122"/>
              </a:rPr>
              <a:t>i5</a:t>
            </a:r>
            <a:r>
              <a:rPr lang="zh-CN" altLang="en-US" sz="4800" dirty="0" smtClean="0">
                <a:latin typeface="Arial Unicode MS" pitchFamily="34" charset="-122"/>
                <a:ea typeface="Arial Unicode MS" pitchFamily="34" charset="-122"/>
                <a:cs typeface="Arial Unicode MS" pitchFamily="34" charset="-122"/>
              </a:rPr>
              <a:t>数控系统</a:t>
            </a:r>
            <a:r>
              <a:rPr lang="zh-CN" altLang="zh-CN" sz="4800" dirty="0" smtClean="0">
                <a:latin typeface="Arial Unicode MS" pitchFamily="34" charset="-122"/>
                <a:ea typeface="Arial Unicode MS" pitchFamily="34" charset="-122"/>
                <a:cs typeface="Arial Unicode MS" pitchFamily="34" charset="-122"/>
              </a:rPr>
              <a:t>是由</a:t>
            </a:r>
            <a:r>
              <a:rPr lang="zh-CN" altLang="zh-CN" sz="4800" dirty="0" smtClean="0">
                <a:solidFill>
                  <a:srgbClr val="CC0000"/>
                </a:solidFill>
                <a:latin typeface="Arial Unicode MS" pitchFamily="34" charset="-122"/>
                <a:ea typeface="Arial Unicode MS" pitchFamily="34" charset="-122"/>
                <a:cs typeface="Arial Unicode MS" pitchFamily="34" charset="-122"/>
              </a:rPr>
              <a:t>沈阳机床</a:t>
            </a:r>
            <a:r>
              <a:rPr lang="zh-CN" altLang="zh-CN" sz="4800" dirty="0" smtClean="0">
                <a:latin typeface="Arial Unicode MS" pitchFamily="34" charset="-122"/>
                <a:ea typeface="Arial Unicode MS" pitchFamily="34" charset="-122"/>
                <a:cs typeface="Arial Unicode MS" pitchFamily="34" charset="-122"/>
              </a:rPr>
              <a:t>自主研发的具有自主知识产权的</a:t>
            </a:r>
            <a:r>
              <a:rPr lang="zh-CN" altLang="zh-CN" sz="4800" dirty="0" smtClean="0">
                <a:solidFill>
                  <a:srgbClr val="CC0000"/>
                </a:solidFill>
                <a:latin typeface="Arial Unicode MS" pitchFamily="34" charset="-122"/>
                <a:ea typeface="Arial Unicode MS" pitchFamily="34" charset="-122"/>
                <a:cs typeface="Arial Unicode MS" pitchFamily="34" charset="-122"/>
              </a:rPr>
              <a:t>智能化</a:t>
            </a:r>
            <a:r>
              <a:rPr lang="zh-CN" altLang="zh-CN" sz="4800" dirty="0" smtClean="0">
                <a:latin typeface="Arial Unicode MS" pitchFamily="34" charset="-122"/>
                <a:ea typeface="Arial Unicode MS" pitchFamily="34" charset="-122"/>
                <a:cs typeface="Arial Unicode MS" pitchFamily="34" charset="-122"/>
              </a:rPr>
              <a:t>数控系统</a:t>
            </a:r>
            <a:endParaRPr lang="en-US" altLang="zh-CN" sz="4800" dirty="0" smtClean="0">
              <a:latin typeface="Arial Unicode MS" pitchFamily="34" charset="-122"/>
              <a:ea typeface="Arial Unicode MS" pitchFamily="34" charset="-122"/>
              <a:cs typeface="Arial Unicode MS" pitchFamily="34" charset="-122"/>
            </a:endParaRPr>
          </a:p>
          <a:p>
            <a:r>
              <a:rPr lang="zh-CN" altLang="en-US" sz="4800" dirty="0" smtClean="0">
                <a:latin typeface="Arial Unicode MS" pitchFamily="34" charset="-122"/>
                <a:ea typeface="Arial Unicode MS" pitchFamily="34" charset="-122"/>
                <a:cs typeface="Arial Unicode MS" pitchFamily="34" charset="-122"/>
              </a:rPr>
              <a:t>基于</a:t>
            </a:r>
            <a:r>
              <a:rPr lang="en-US" sz="4800" dirty="0" smtClean="0">
                <a:latin typeface="Arial Unicode MS" pitchFamily="34" charset="-122"/>
                <a:ea typeface="Arial Unicode MS" pitchFamily="34" charset="-122"/>
                <a:cs typeface="Arial Unicode MS" pitchFamily="34" charset="-122"/>
              </a:rPr>
              <a:t>PC</a:t>
            </a:r>
            <a:r>
              <a:rPr lang="zh-CN" altLang="en-US" sz="4800" dirty="0" smtClean="0">
                <a:latin typeface="Arial Unicode MS" pitchFamily="34" charset="-122"/>
                <a:ea typeface="Arial Unicode MS" pitchFamily="34" charset="-122"/>
                <a:cs typeface="Arial Unicode MS" pitchFamily="34" charset="-122"/>
              </a:rPr>
              <a:t>的数控技术，数控系统是一台高品质的工控机，具有高速的运算能力和扩展性，高达</a:t>
            </a:r>
            <a:r>
              <a:rPr lang="en-US" altLang="zh-CN" sz="4800" dirty="0" smtClean="0">
                <a:latin typeface="Arial Unicode MS" pitchFamily="34" charset="-122"/>
                <a:ea typeface="Arial Unicode MS" pitchFamily="34" charset="-122"/>
                <a:cs typeface="Arial Unicode MS" pitchFamily="34" charset="-122"/>
              </a:rPr>
              <a:t>16</a:t>
            </a:r>
            <a:r>
              <a:rPr lang="en-US" sz="4800" dirty="0" smtClean="0">
                <a:latin typeface="Arial Unicode MS" pitchFamily="34" charset="-122"/>
                <a:ea typeface="Arial Unicode MS" pitchFamily="34" charset="-122"/>
                <a:cs typeface="Arial Unicode MS" pitchFamily="34" charset="-122"/>
              </a:rPr>
              <a:t>G</a:t>
            </a:r>
            <a:r>
              <a:rPr lang="zh-CN" altLang="en-US" sz="4800" dirty="0" smtClean="0">
                <a:latin typeface="Arial Unicode MS" pitchFamily="34" charset="-122"/>
                <a:ea typeface="Arial Unicode MS" pitchFamily="34" charset="-122"/>
                <a:cs typeface="Arial Unicode MS" pitchFamily="34" charset="-122"/>
              </a:rPr>
              <a:t>的存储空间，支持</a:t>
            </a:r>
            <a:r>
              <a:rPr lang="en-US" sz="4800" dirty="0" smtClean="0">
                <a:latin typeface="Arial Unicode MS" pitchFamily="34" charset="-122"/>
                <a:ea typeface="Arial Unicode MS" pitchFamily="34" charset="-122"/>
                <a:cs typeface="Arial Unicode MS" pitchFamily="34" charset="-122"/>
              </a:rPr>
              <a:t>USB</a:t>
            </a:r>
            <a:r>
              <a:rPr lang="zh-CN" altLang="en-US" sz="4800" dirty="0" smtClean="0">
                <a:latin typeface="Arial Unicode MS" pitchFamily="34" charset="-122"/>
                <a:ea typeface="Arial Unicode MS" pitchFamily="34" charset="-122"/>
                <a:cs typeface="Arial Unicode MS" pitchFamily="34" charset="-122"/>
              </a:rPr>
              <a:t>和网络通讯，全键盘，</a:t>
            </a:r>
            <a:r>
              <a:rPr lang="en-US" altLang="en-US" sz="4800" dirty="0" smtClean="0">
                <a:latin typeface="Arial Unicode MS" pitchFamily="34" charset="-122"/>
                <a:ea typeface="Arial Unicode MS" pitchFamily="34" charset="-122"/>
                <a:cs typeface="Arial Unicode MS" pitchFamily="34" charset="-122"/>
              </a:rPr>
              <a:t>12</a:t>
            </a:r>
            <a:r>
              <a:rPr lang="en-US" altLang="zh-CN" sz="4800" dirty="0" smtClean="0">
                <a:latin typeface="Arial Unicode MS" pitchFamily="34" charset="-122"/>
                <a:ea typeface="Arial Unicode MS" pitchFamily="34" charset="-122"/>
                <a:cs typeface="Arial Unicode MS" pitchFamily="34" charset="-122"/>
              </a:rPr>
              <a:t>″</a:t>
            </a:r>
            <a:r>
              <a:rPr lang="zh-CN" altLang="en-US" sz="4800" dirty="0" smtClean="0">
                <a:latin typeface="Arial Unicode MS" pitchFamily="34" charset="-122"/>
                <a:ea typeface="Arial Unicode MS" pitchFamily="34" charset="-122"/>
                <a:cs typeface="Arial Unicode MS" pitchFamily="34" charset="-122"/>
              </a:rPr>
              <a:t>彩色触摸屏显示器；</a:t>
            </a:r>
            <a:endParaRPr lang="zh-CN" altLang="en-US" sz="4800" dirty="0" smtClean="0">
              <a:latin typeface="Arial Unicode MS" pitchFamily="34" charset="-122"/>
              <a:ea typeface="Arial Unicode MS" pitchFamily="34" charset="-122"/>
              <a:cs typeface="Arial Unicode MS" pitchFamily="34" charset="-122"/>
            </a:endParaRPr>
          </a:p>
          <a:p>
            <a:r>
              <a:rPr lang="en-US" sz="4800" dirty="0" err="1" smtClean="0">
                <a:latin typeface="Arial Unicode MS" pitchFamily="34" charset="-122"/>
                <a:ea typeface="Arial Unicode MS" pitchFamily="34" charset="-122"/>
                <a:cs typeface="Arial Unicode MS" pitchFamily="34" charset="-122"/>
              </a:rPr>
              <a:t>EtherCAT</a:t>
            </a:r>
            <a:r>
              <a:rPr lang="zh-CN" altLang="en-US" sz="4800" dirty="0" smtClean="0">
                <a:latin typeface="Arial Unicode MS" pitchFamily="34" charset="-122"/>
                <a:ea typeface="Arial Unicode MS" pitchFamily="34" charset="-122"/>
                <a:cs typeface="Arial Unicode MS" pitchFamily="34" charset="-122"/>
              </a:rPr>
              <a:t>实时数字总线技术，配备自主研发的</a:t>
            </a:r>
            <a:r>
              <a:rPr lang="en-US" altLang="en-US" sz="4800" dirty="0" smtClean="0">
                <a:latin typeface="Arial Unicode MS" pitchFamily="34" charset="-122"/>
                <a:ea typeface="Arial Unicode MS" pitchFamily="34" charset="-122"/>
                <a:cs typeface="Arial Unicode MS" pitchFamily="34" charset="-122"/>
              </a:rPr>
              <a:t>HSHA</a:t>
            </a:r>
            <a:r>
              <a:rPr lang="zh-CN" altLang="en-US" sz="4800" dirty="0" smtClean="0">
                <a:latin typeface="Arial Unicode MS" pitchFamily="34" charset="-122"/>
                <a:ea typeface="Arial Unicode MS" pitchFamily="34" charset="-122"/>
                <a:cs typeface="Arial Unicode MS" pitchFamily="34" charset="-122"/>
              </a:rPr>
              <a:t>系列全数字伺服驱动器，具有高速、高精和高响应的特点。</a:t>
            </a:r>
            <a:endParaRPr lang="zh-CN" altLang="en-US" sz="4800" dirty="0" smtClean="0">
              <a:latin typeface="Arial Unicode MS" pitchFamily="34" charset="-122"/>
              <a:ea typeface="Arial Unicode MS" pitchFamily="34" charset="-122"/>
              <a:cs typeface="Arial Unicode MS" pitchFamily="34" charset="-122"/>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800" b="0" i="0" u="none" strike="noStrike" kern="1200" cap="none" spc="0" normalizeH="0" baseline="0" noProof="0" dirty="0" smtClean="0">
                <a:ln>
                  <a:noFill/>
                </a:ln>
                <a:solidFill>
                  <a:schemeClr val="bg1"/>
                </a:solidFill>
                <a:effectLst/>
                <a:uLnTx/>
                <a:uFillTx/>
                <a:latin typeface="华康俪金黑W8(P)" pitchFamily="34" charset="-122"/>
                <a:ea typeface="华康俪金黑W8(P)" pitchFamily="34" charset="-122"/>
                <a:cs typeface="+mj-cs"/>
              </a:rPr>
              <a:t>列机床</a:t>
            </a:r>
            <a:endParaRPr kumimoji="0" lang="zh-CN" altLang="en-US" sz="4800" b="0" i="0" u="none" strike="noStrike" kern="1200" cap="none" spc="0" normalizeH="0" baseline="0" noProof="0" dirty="0">
              <a:ln>
                <a:noFill/>
              </a:ln>
              <a:solidFill>
                <a:schemeClr val="bg1"/>
              </a:solidFill>
              <a:effectLst/>
              <a:uLnTx/>
              <a:uFillTx/>
              <a:latin typeface="华康俪金黑W8(P)" pitchFamily="34" charset="-122"/>
              <a:ea typeface="华康俪金黑W8(P)" pitchFamily="34" charset="-122"/>
              <a:cs typeface="+mj-cs"/>
            </a:endParaRPr>
          </a:p>
        </p:txBody>
      </p:sp>
      <p:pic>
        <p:nvPicPr>
          <p:cNvPr id="3" name="Picture 19" descr="C:\Users\wanglina\Desktop\02.png"/>
          <p:cNvPicPr>
            <a:picLocks noChangeAspect="1" noChangeArrowheads="1"/>
          </p:cNvPicPr>
          <p:nvPr/>
        </p:nvPicPr>
        <p:blipFill>
          <a:blip r:embed="rId1"/>
          <a:srcRect/>
          <a:stretch>
            <a:fillRect/>
          </a:stretch>
        </p:blipFill>
        <p:spPr bwMode="auto">
          <a:xfrm>
            <a:off x="1000100" y="714362"/>
            <a:ext cx="2133600" cy="146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472" y="857239"/>
            <a:ext cx="8215370" cy="2739211"/>
          </a:xfrm>
          <a:prstGeom prst="rect">
            <a:avLst/>
          </a:prstGeom>
        </p:spPr>
        <p:txBody>
          <a:bodyPr wrap="square">
            <a:spAutoFit/>
          </a:bodyPr>
          <a:lstStyle/>
          <a:p>
            <a:r>
              <a:rPr lang="en-US" b="1" dirty="0" smtClean="0"/>
              <a:t>                                                    </a:t>
            </a:r>
            <a:r>
              <a:rPr lang="x-none" sz="2800" b="1" dirty="0" smtClean="0"/>
              <a:t>圆弧插补（G02/G03）</a:t>
            </a:r>
            <a:endParaRPr lang="en-US" sz="2800" b="1" dirty="0" smtClean="0"/>
          </a:p>
          <a:p>
            <a:endParaRPr lang="en-US" altLang="zh-CN" b="1" dirty="0" smtClean="0"/>
          </a:p>
          <a:p>
            <a:endParaRPr lang="zh-CN" altLang="en-US" b="1" dirty="0" smtClean="0"/>
          </a:p>
          <a:p>
            <a:r>
              <a:rPr lang="zh-CN" altLang="en-US" b="1" dirty="0" smtClean="0"/>
              <a:t>控制系统提供了一系列不同的方法来编程圆弧运动。圆弧运动通过以下几种方式描述：</a:t>
            </a:r>
            <a:endParaRPr lang="zh-CN" altLang="en-US" b="1" dirty="0" smtClean="0"/>
          </a:p>
          <a:p>
            <a:pPr lvl="0"/>
            <a:r>
              <a:rPr lang="zh-CN" altLang="en-US" b="1" dirty="0" smtClean="0"/>
              <a:t>直角坐标系下表示的圆心和终点</a:t>
            </a:r>
            <a:endParaRPr lang="zh-CN" altLang="en-US" b="1" dirty="0" smtClean="0"/>
          </a:p>
          <a:p>
            <a:pPr lvl="0"/>
            <a:r>
              <a:rPr lang="zh-CN" altLang="en-US" b="1" dirty="0" smtClean="0"/>
              <a:t>直角坐标系下表示的半径和终点</a:t>
            </a:r>
            <a:endParaRPr lang="zh-CN" altLang="en-US" b="1" dirty="0" smtClean="0"/>
          </a:p>
          <a:p>
            <a:pPr lvl="0"/>
            <a:r>
              <a:rPr lang="zh-CN" altLang="en-US" b="1" dirty="0" smtClean="0"/>
              <a:t>直角坐标系下表示的张角和终点</a:t>
            </a:r>
            <a:endParaRPr lang="zh-CN" altLang="en-US" b="1" dirty="0" smtClean="0"/>
          </a:p>
          <a:p>
            <a:pPr lvl="0"/>
            <a:r>
              <a:rPr lang="zh-CN" altLang="en-US" b="1" dirty="0" smtClean="0"/>
              <a:t>直角坐标系下表示的张角和圆心</a:t>
            </a:r>
            <a:endParaRPr lang="zh-CN" altLang="en-US"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1681" y="600239"/>
            <a:ext cx="7184283"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                            终点和半径编程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顺时针圆弧插补指令：</a:t>
            </a:r>
            <a:r>
              <a:rPr lang="en-US" altLang="zh-CN" sz="2800" dirty="0" smtClean="0"/>
              <a:t>G02 X100  Z-50 </a:t>
            </a:r>
            <a:r>
              <a:rPr lang="en-US" altLang="zh-CN" sz="2800" dirty="0" smtClean="0">
                <a:solidFill>
                  <a:srgbClr val="FF0000"/>
                </a:solidFill>
              </a:rPr>
              <a:t>CR=10</a:t>
            </a:r>
            <a:r>
              <a:rPr lang="en-US" altLang="zh-CN" sz="2800" dirty="0" smtClean="0"/>
              <a:t> F0.2</a:t>
            </a:r>
            <a:endParaRPr lang="en-US" altLang="zh-CN" sz="2800" dirty="0" smtClean="0"/>
          </a:p>
          <a:p>
            <a:r>
              <a:rPr lang="zh-CN" altLang="en-US" sz="2400" b="1" dirty="0" smtClean="0"/>
              <a:t>逆时针圆弧插补指令   </a:t>
            </a:r>
            <a:r>
              <a:rPr lang="en-US" altLang="zh-CN" sz="2800" dirty="0" smtClean="0"/>
              <a:t>G03 X100  Z-50  </a:t>
            </a:r>
            <a:r>
              <a:rPr lang="en-US" altLang="zh-CN" sz="2800" dirty="0" smtClean="0">
                <a:solidFill>
                  <a:srgbClr val="FF0000"/>
                </a:solidFill>
              </a:rPr>
              <a:t>CR=10</a:t>
            </a:r>
            <a:r>
              <a:rPr lang="en-US" altLang="zh-CN" sz="2800" dirty="0" smtClean="0"/>
              <a:t> </a:t>
            </a:r>
            <a:r>
              <a:rPr lang="en-US" altLang="zh-CN" sz="2800" dirty="0" smtClean="0">
                <a:solidFill>
                  <a:schemeClr val="tx1"/>
                </a:solidFill>
              </a:rPr>
              <a:t>F0.2</a:t>
            </a:r>
            <a:endParaRPr lang="en-US" altLang="zh-CN" sz="2800" dirty="0" smtClean="0">
              <a:solidFill>
                <a:schemeClr val="tx1"/>
              </a:solidFill>
            </a:endParaRPr>
          </a:p>
        </p:txBody>
      </p:sp>
      <p:pic>
        <p:nvPicPr>
          <p:cNvPr id="1026" name="Picture 2" descr="p20(2)"/>
          <p:cNvPicPr>
            <a:picLocks noChangeAspect="1" noChangeArrowheads="1"/>
          </p:cNvPicPr>
          <p:nvPr/>
        </p:nvPicPr>
        <p:blipFill>
          <a:blip r:embed="rId1" cstate="print"/>
          <a:srcRect/>
          <a:stretch>
            <a:fillRect/>
          </a:stretch>
        </p:blipFill>
        <p:spPr bwMode="auto">
          <a:xfrm>
            <a:off x="4790134" y="3219822"/>
            <a:ext cx="3246438" cy="1025525"/>
          </a:xfrm>
          <a:prstGeom prst="rect">
            <a:avLst/>
          </a:prstGeom>
          <a:noFill/>
          <a:ln w="9525">
            <a:noFill/>
            <a:miter lim="800000"/>
            <a:headEnd/>
            <a:tailEnd/>
          </a:ln>
        </p:spPr>
      </p:pic>
      <p:sp>
        <p:nvSpPr>
          <p:cNvPr id="6" name="Rectangle 7"/>
          <p:cNvSpPr txBox="1">
            <a:spLocks noChangeArrowheads="1"/>
          </p:cNvSpPr>
          <p:nvPr/>
        </p:nvSpPr>
        <p:spPr bwMode="gray">
          <a:xfrm>
            <a:off x="485776" y="1923678"/>
            <a:ext cx="8458200" cy="2362200"/>
          </a:xfrm>
          <a:prstGeom prst="rect">
            <a:avLst/>
          </a:prstGeom>
          <a:noFill/>
          <a:ln w="9525">
            <a:noFill/>
            <a:miter lim="800000"/>
          </a:ln>
          <a:effectLst/>
        </p:spPr>
        <p:txBody>
          <a:bodyPr/>
          <a:lstStyle/>
          <a:p>
            <a:pPr algn="just">
              <a:spcBef>
                <a:spcPct val="50000"/>
              </a:spcBef>
              <a:buClr>
                <a:srgbClr val="FF9900"/>
              </a:buClr>
              <a:buSzPct val="120000"/>
              <a:defRPr/>
            </a:pPr>
            <a:endParaRPr lang="zh-CN" altLang="en-US" sz="2400" kern="0" dirty="0">
              <a:solidFill>
                <a:srgbClr val="000000"/>
              </a:solidFill>
              <a:latin typeface="+mn-lt"/>
              <a:ea typeface="+mn-ea"/>
            </a:endParaRPr>
          </a:p>
          <a:p>
            <a:pPr marL="720090" indent="342900" algn="just">
              <a:spcBef>
                <a:spcPct val="50000"/>
              </a:spcBef>
              <a:buClr>
                <a:srgbClr val="00B050"/>
              </a:buClr>
              <a:buSzPct val="120000"/>
              <a:buFont typeface="Wingdings" panose="05000000000000000000" pitchFamily="2" charset="2"/>
              <a:buChar char="Ø"/>
              <a:defRPr/>
            </a:pPr>
            <a:r>
              <a:rPr lang="zh-CN" altLang="en-US" sz="2000" kern="0" dirty="0">
                <a:solidFill>
                  <a:srgbClr val="000000"/>
                </a:solidFill>
                <a:latin typeface="+mn-lt"/>
                <a:ea typeface="+mn-ea"/>
              </a:rPr>
              <a:t>   顺时针或逆时针的判断：是从</a:t>
            </a:r>
            <a:r>
              <a:rPr lang="zh-CN" altLang="en-US" sz="2000" kern="0" dirty="0">
                <a:solidFill>
                  <a:schemeClr val="tx2"/>
                </a:solidFill>
                <a:latin typeface="+mn-lt"/>
                <a:ea typeface="+mn-ea"/>
              </a:rPr>
              <a:t>垂直</a:t>
            </a:r>
            <a:r>
              <a:rPr lang="zh-CN" altLang="en-US" sz="2000" kern="0" dirty="0">
                <a:solidFill>
                  <a:srgbClr val="000000"/>
                </a:solidFill>
                <a:latin typeface="+mn-lt"/>
                <a:ea typeface="+mn-ea"/>
              </a:rPr>
              <a:t>于圆弧所在平面的</a:t>
            </a:r>
            <a:r>
              <a:rPr lang="zh-CN" altLang="en-US" sz="2000" kern="0" dirty="0">
                <a:solidFill>
                  <a:schemeClr val="tx2"/>
                </a:solidFill>
                <a:latin typeface="+mn-lt"/>
                <a:ea typeface="+mn-ea"/>
              </a:rPr>
              <a:t>第三坐标轴</a:t>
            </a:r>
            <a:r>
              <a:rPr lang="zh-CN" altLang="en-US" sz="2000" kern="0" dirty="0">
                <a:solidFill>
                  <a:srgbClr val="000000"/>
                </a:solidFill>
                <a:latin typeface="+mn-lt"/>
                <a:ea typeface="+mn-ea"/>
              </a:rPr>
              <a:t>的</a:t>
            </a:r>
            <a:r>
              <a:rPr lang="zh-CN" altLang="en-US" sz="2000" kern="0" dirty="0">
                <a:solidFill>
                  <a:schemeClr val="tx2"/>
                </a:solidFill>
                <a:latin typeface="+mn-lt"/>
                <a:ea typeface="+mn-ea"/>
              </a:rPr>
              <a:t>正方向向负方向看过去</a:t>
            </a:r>
            <a:r>
              <a:rPr lang="zh-CN" altLang="en-US" sz="2000" kern="0" dirty="0">
                <a:solidFill>
                  <a:srgbClr val="000000"/>
                </a:solidFill>
                <a:latin typeface="+mn-lt"/>
                <a:ea typeface="+mn-ea"/>
              </a:rPr>
              <a:t>所看到的回转方向。顺时针为</a:t>
            </a:r>
            <a:r>
              <a:rPr lang="en-US" altLang="zh-CN" sz="2000" kern="0" dirty="0">
                <a:solidFill>
                  <a:srgbClr val="000000"/>
                </a:solidFill>
                <a:latin typeface="+mn-lt"/>
                <a:ea typeface="+mn-ea"/>
              </a:rPr>
              <a:t>G02</a:t>
            </a:r>
            <a:r>
              <a:rPr lang="zh-CN" altLang="en-US" sz="2000" kern="0" dirty="0">
                <a:solidFill>
                  <a:srgbClr val="000000"/>
                </a:solidFill>
                <a:latin typeface="+mn-lt"/>
                <a:ea typeface="+mn-ea"/>
              </a:rPr>
              <a:t>，逆时针为</a:t>
            </a:r>
            <a:r>
              <a:rPr lang="en-US" altLang="zh-CN" sz="2000" kern="0" dirty="0">
                <a:solidFill>
                  <a:srgbClr val="000000"/>
                </a:solidFill>
                <a:latin typeface="+mn-lt"/>
                <a:ea typeface="+mn-ea"/>
              </a:rPr>
              <a:t>G03</a:t>
            </a:r>
            <a:r>
              <a:rPr lang="zh-CN" altLang="en-US" sz="2000" kern="0" dirty="0">
                <a:solidFill>
                  <a:srgbClr val="000000"/>
                </a:solidFill>
                <a:latin typeface="+mn-lt"/>
                <a:ea typeface="+mn-ea"/>
              </a:rPr>
              <a:t>。</a:t>
            </a:r>
            <a:endParaRPr lang="zh-CN" altLang="en-US" sz="2000" kern="0" dirty="0">
              <a:solidFill>
                <a:srgbClr val="00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p:nvPr/>
        </p:nvGrpSpPr>
        <p:grpSpPr bwMode="auto">
          <a:xfrm>
            <a:off x="1916088" y="1330875"/>
            <a:ext cx="2590800" cy="2289774"/>
            <a:chOff x="1008" y="2256"/>
            <a:chExt cx="1632" cy="1450"/>
          </a:xfrm>
        </p:grpSpPr>
        <p:sp>
          <p:nvSpPr>
            <p:cNvPr id="4" name="Line 14"/>
            <p:cNvSpPr>
              <a:spLocks noChangeShapeType="1"/>
            </p:cNvSpPr>
            <p:nvPr/>
          </p:nvSpPr>
          <p:spPr bwMode="auto">
            <a:xfrm>
              <a:off x="1008" y="3408"/>
              <a:ext cx="1296"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15"/>
            <p:cNvSpPr>
              <a:spLocks noChangeShapeType="1"/>
            </p:cNvSpPr>
            <p:nvPr/>
          </p:nvSpPr>
          <p:spPr bwMode="auto">
            <a:xfrm flipV="1">
              <a:off x="1200" y="2304"/>
              <a:ext cx="0" cy="1344"/>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Arc 16"/>
            <p:cNvSpPr/>
            <p:nvPr/>
          </p:nvSpPr>
          <p:spPr bwMode="auto">
            <a:xfrm>
              <a:off x="1180" y="2929"/>
              <a:ext cx="596" cy="480"/>
            </a:xfrm>
            <a:custGeom>
              <a:avLst/>
              <a:gdLst>
                <a:gd name="T0" fmla="*/ 0 w 24387"/>
                <a:gd name="T1" fmla="*/ 0 h 21600"/>
                <a:gd name="T2" fmla="*/ 0 w 24387"/>
                <a:gd name="T3" fmla="*/ 0 h 21600"/>
                <a:gd name="T4" fmla="*/ 0 w 24387"/>
                <a:gd name="T5" fmla="*/ 0 h 21600"/>
                <a:gd name="T6" fmla="*/ 0 60000 65536"/>
                <a:gd name="T7" fmla="*/ 0 60000 65536"/>
                <a:gd name="T8" fmla="*/ 0 60000 65536"/>
                <a:gd name="T9" fmla="*/ 0 w 24387"/>
                <a:gd name="T10" fmla="*/ 0 h 21600"/>
                <a:gd name="T11" fmla="*/ 24387 w 24387"/>
                <a:gd name="T12" fmla="*/ 21600 h 21600"/>
              </a:gdLst>
              <a:ahLst/>
              <a:cxnLst>
                <a:cxn ang="T6">
                  <a:pos x="T0" y="T1"/>
                </a:cxn>
                <a:cxn ang="T7">
                  <a:pos x="T2" y="T3"/>
                </a:cxn>
                <a:cxn ang="T8">
                  <a:pos x="T4" y="T5"/>
                </a:cxn>
              </a:cxnLst>
              <a:rect l="T9" t="T10" r="T11" b="T12"/>
              <a:pathLst>
                <a:path w="24387" h="21600" fill="none" extrusionOk="0">
                  <a:moveTo>
                    <a:pt x="-1" y="180"/>
                  </a:moveTo>
                  <a:cubicBezTo>
                    <a:pt x="924" y="60"/>
                    <a:pt x="1855" y="-1"/>
                    <a:pt x="2787" y="0"/>
                  </a:cubicBezTo>
                  <a:cubicBezTo>
                    <a:pt x="14716" y="0"/>
                    <a:pt x="24387" y="9670"/>
                    <a:pt x="24387" y="21600"/>
                  </a:cubicBezTo>
                </a:path>
                <a:path w="24387" h="21600" stroke="0" extrusionOk="0">
                  <a:moveTo>
                    <a:pt x="-1" y="180"/>
                  </a:moveTo>
                  <a:cubicBezTo>
                    <a:pt x="924" y="60"/>
                    <a:pt x="1855" y="-1"/>
                    <a:pt x="2787" y="0"/>
                  </a:cubicBezTo>
                  <a:cubicBezTo>
                    <a:pt x="14716" y="0"/>
                    <a:pt x="24387" y="9670"/>
                    <a:pt x="24387" y="21600"/>
                  </a:cubicBezTo>
                  <a:lnTo>
                    <a:pt x="2787" y="21600"/>
                  </a:lnTo>
                  <a:lnTo>
                    <a:pt x="-1" y="180"/>
                  </a:lnTo>
                  <a:close/>
                </a:path>
              </a:pathLst>
            </a:custGeom>
            <a:noFill/>
            <a:ln w="28575">
              <a:solidFill>
                <a:srgbClr val="00FFCC"/>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Arc 17"/>
            <p:cNvSpPr/>
            <p:nvPr/>
          </p:nvSpPr>
          <p:spPr bwMode="auto">
            <a:xfrm>
              <a:off x="1200" y="2640"/>
              <a:ext cx="816" cy="7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FFCC"/>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Line 18"/>
            <p:cNvSpPr>
              <a:spLocks noChangeShapeType="1"/>
            </p:cNvSpPr>
            <p:nvPr/>
          </p:nvSpPr>
          <p:spPr bwMode="auto">
            <a:xfrm>
              <a:off x="1776" y="3312"/>
              <a:ext cx="0" cy="96"/>
            </a:xfrm>
            <a:prstGeom prst="line">
              <a:avLst/>
            </a:prstGeom>
            <a:noFill/>
            <a:ln w="9525">
              <a:solidFill>
                <a:srgbClr val="00FF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9"/>
            <p:cNvSpPr>
              <a:spLocks noChangeShapeType="1"/>
            </p:cNvSpPr>
            <p:nvPr/>
          </p:nvSpPr>
          <p:spPr bwMode="auto">
            <a:xfrm flipH="1">
              <a:off x="1200" y="2640"/>
              <a:ext cx="144" cy="0"/>
            </a:xfrm>
            <a:prstGeom prst="line">
              <a:avLst/>
            </a:prstGeom>
            <a:noFill/>
            <a:ln w="9525">
              <a:solidFill>
                <a:srgbClr val="00FF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20"/>
            <p:cNvSpPr txBox="1">
              <a:spLocks noChangeArrowheads="1"/>
            </p:cNvSpPr>
            <p:nvPr/>
          </p:nvSpPr>
          <p:spPr bwMode="auto">
            <a:xfrm>
              <a:off x="2304" y="336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0"/>
                <a:t>Z</a:t>
              </a:r>
              <a:endParaRPr lang="en-US" altLang="zh-CN" sz="2000" b="0"/>
            </a:p>
          </p:txBody>
        </p:sp>
        <p:sp>
          <p:nvSpPr>
            <p:cNvPr id="11" name="Text Box 21"/>
            <p:cNvSpPr txBox="1">
              <a:spLocks noChangeArrowheads="1"/>
            </p:cNvSpPr>
            <p:nvPr/>
          </p:nvSpPr>
          <p:spPr bwMode="auto">
            <a:xfrm>
              <a:off x="1248" y="225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0"/>
                <a:t>X</a:t>
              </a:r>
              <a:endParaRPr lang="en-US" altLang="zh-CN" sz="2000" b="0"/>
            </a:p>
          </p:txBody>
        </p:sp>
        <p:sp>
          <p:nvSpPr>
            <p:cNvPr id="12" name="Text Box 22"/>
            <p:cNvSpPr txBox="1">
              <a:spLocks noChangeArrowheads="1"/>
            </p:cNvSpPr>
            <p:nvPr/>
          </p:nvSpPr>
          <p:spPr bwMode="auto">
            <a:xfrm>
              <a:off x="1776"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0"/>
                <a:t>G03</a:t>
              </a:r>
              <a:endParaRPr lang="en-US" altLang="zh-CN" sz="1600" b="0"/>
            </a:p>
          </p:txBody>
        </p:sp>
        <p:sp>
          <p:nvSpPr>
            <p:cNvPr id="13" name="Text Box 23"/>
            <p:cNvSpPr txBox="1">
              <a:spLocks noChangeArrowheads="1"/>
            </p:cNvSpPr>
            <p:nvPr/>
          </p:nvSpPr>
          <p:spPr bwMode="auto">
            <a:xfrm>
              <a:off x="1200" y="302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0"/>
                <a:t>G02</a:t>
              </a:r>
              <a:endParaRPr lang="en-US" altLang="zh-CN" sz="1600" b="0"/>
            </a:p>
          </p:txBody>
        </p:sp>
        <p:sp>
          <p:nvSpPr>
            <p:cNvPr id="14" name="Text Box 24"/>
            <p:cNvSpPr txBox="1">
              <a:spLocks noChangeArrowheads="1"/>
            </p:cNvSpPr>
            <p:nvPr/>
          </p:nvSpPr>
          <p:spPr bwMode="auto">
            <a:xfrm>
              <a:off x="1344" y="3456"/>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b="0">
                  <a:solidFill>
                    <a:schemeClr val="folHlink"/>
                  </a:solidFill>
                </a:rPr>
                <a:t>刀架后置</a:t>
              </a:r>
              <a:endParaRPr lang="zh-CN" altLang="en-US" sz="2000" b="0">
                <a:solidFill>
                  <a:schemeClr val="folHlink"/>
                </a:solidFill>
              </a:endParaRPr>
            </a:p>
          </p:txBody>
        </p:sp>
      </p:grpSp>
      <p:grpSp>
        <p:nvGrpSpPr>
          <p:cNvPr id="15" name="Group 46"/>
          <p:cNvGrpSpPr/>
          <p:nvPr/>
        </p:nvGrpSpPr>
        <p:grpSpPr bwMode="auto">
          <a:xfrm>
            <a:off x="4535563" y="1430829"/>
            <a:ext cx="2895600" cy="2225675"/>
            <a:chOff x="2928" y="2352"/>
            <a:chExt cx="1824" cy="1402"/>
          </a:xfrm>
        </p:grpSpPr>
        <p:sp>
          <p:nvSpPr>
            <p:cNvPr id="16" name="Line 27"/>
            <p:cNvSpPr>
              <a:spLocks noChangeShapeType="1"/>
            </p:cNvSpPr>
            <p:nvPr/>
          </p:nvSpPr>
          <p:spPr bwMode="auto">
            <a:xfrm>
              <a:off x="3120" y="2688"/>
              <a:ext cx="1296"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28"/>
            <p:cNvSpPr>
              <a:spLocks noChangeShapeType="1"/>
            </p:cNvSpPr>
            <p:nvPr/>
          </p:nvSpPr>
          <p:spPr bwMode="auto">
            <a:xfrm flipV="1">
              <a:off x="3312" y="2352"/>
              <a:ext cx="0" cy="1344"/>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33"/>
            <p:cNvSpPr txBox="1">
              <a:spLocks noChangeArrowheads="1"/>
            </p:cNvSpPr>
            <p:nvPr/>
          </p:nvSpPr>
          <p:spPr bwMode="auto">
            <a:xfrm>
              <a:off x="4416" y="249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0"/>
                <a:t>Z</a:t>
              </a:r>
              <a:endParaRPr lang="en-US" altLang="zh-CN" sz="2000" b="0"/>
            </a:p>
          </p:txBody>
        </p:sp>
        <p:sp>
          <p:nvSpPr>
            <p:cNvPr id="19" name="Text Box 34"/>
            <p:cNvSpPr txBox="1">
              <a:spLocks noChangeArrowheads="1"/>
            </p:cNvSpPr>
            <p:nvPr/>
          </p:nvSpPr>
          <p:spPr bwMode="auto">
            <a:xfrm>
              <a:off x="2928" y="350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0"/>
                <a:t>X</a:t>
              </a:r>
              <a:endParaRPr lang="en-US" altLang="zh-CN" sz="2000" b="0"/>
            </a:p>
          </p:txBody>
        </p:sp>
        <p:sp>
          <p:nvSpPr>
            <p:cNvPr id="20" name="Text Box 35"/>
            <p:cNvSpPr txBox="1">
              <a:spLocks noChangeArrowheads="1"/>
            </p:cNvSpPr>
            <p:nvPr/>
          </p:nvSpPr>
          <p:spPr bwMode="auto">
            <a:xfrm>
              <a:off x="3984" y="302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0"/>
                <a:t>G03</a:t>
              </a:r>
              <a:endParaRPr lang="en-US" altLang="zh-CN" sz="1600" b="0"/>
            </a:p>
          </p:txBody>
        </p:sp>
        <p:sp>
          <p:nvSpPr>
            <p:cNvPr id="21" name="Text Box 36"/>
            <p:cNvSpPr txBox="1">
              <a:spLocks noChangeArrowheads="1"/>
            </p:cNvSpPr>
            <p:nvPr/>
          </p:nvSpPr>
          <p:spPr bwMode="auto">
            <a:xfrm>
              <a:off x="3312" y="273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0"/>
                <a:t>G02</a:t>
              </a:r>
              <a:endParaRPr lang="en-US" altLang="zh-CN" sz="1600" b="0"/>
            </a:p>
          </p:txBody>
        </p:sp>
        <p:sp>
          <p:nvSpPr>
            <p:cNvPr id="22" name="Text Box 37"/>
            <p:cNvSpPr txBox="1">
              <a:spLocks noChangeArrowheads="1"/>
            </p:cNvSpPr>
            <p:nvPr/>
          </p:nvSpPr>
          <p:spPr bwMode="auto">
            <a:xfrm>
              <a:off x="3456" y="3504"/>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a:defRPr sz="2000" b="1">
                  <a:solidFill>
                    <a:schemeClr val="tx1"/>
                  </a:solidFill>
                  <a:latin typeface="Arial" panose="020B0604020202020204" pitchFamily="34" charset="0"/>
                  <a:ea typeface="宋体" panose="02010600030101010101" pitchFamily="2" charset="-122"/>
                </a:defRPr>
              </a:lvl4pPr>
              <a:lvl5pPr>
                <a:defRPr sz="2000" b="1">
                  <a:solidFill>
                    <a:schemeClr val="tx1"/>
                  </a:solidFill>
                  <a:latin typeface="Arial" panose="020B0604020202020204" pitchFamily="34" charset="0"/>
                  <a:ea typeface="宋体" panose="02010600030101010101" pitchFamily="2" charset="-122"/>
                </a:defRPr>
              </a:lvl5pPr>
              <a:lvl6pPr>
                <a:defRPr sz="2000" b="1">
                  <a:solidFill>
                    <a:schemeClr val="tx1"/>
                  </a:solidFill>
                  <a:latin typeface="Arial" panose="020B0604020202020204" pitchFamily="34" charset="0"/>
                  <a:ea typeface="宋体" panose="02010600030101010101" pitchFamily="2" charset="-122"/>
                </a:defRPr>
              </a:lvl6pPr>
              <a:lvl7pPr>
                <a:defRPr sz="2000" b="1">
                  <a:solidFill>
                    <a:schemeClr val="tx1"/>
                  </a:solidFill>
                  <a:latin typeface="Arial" panose="020B0604020202020204" pitchFamily="34" charset="0"/>
                  <a:ea typeface="宋体" panose="02010600030101010101" pitchFamily="2" charset="-122"/>
                </a:defRPr>
              </a:lvl7pPr>
              <a:lvl8pPr>
                <a:defRPr sz="2000" b="1">
                  <a:solidFill>
                    <a:schemeClr val="tx1"/>
                  </a:solidFill>
                  <a:latin typeface="Arial" panose="020B0604020202020204" pitchFamily="34" charset="0"/>
                  <a:ea typeface="宋体" panose="02010600030101010101" pitchFamily="2" charset="-122"/>
                </a:defRPr>
              </a:lvl8pPr>
              <a:lvl9pPr>
                <a:defRPr sz="20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b="0" dirty="0">
                  <a:solidFill>
                    <a:schemeClr val="folHlink"/>
                  </a:solidFill>
                </a:rPr>
                <a:t>刀架前置</a:t>
              </a:r>
              <a:endParaRPr lang="zh-CN" altLang="en-US" sz="2000" b="0" dirty="0">
                <a:solidFill>
                  <a:schemeClr val="folHlink"/>
                </a:solidFill>
              </a:endParaRPr>
            </a:p>
          </p:txBody>
        </p:sp>
        <p:sp>
          <p:nvSpPr>
            <p:cNvPr id="23" name="Arc 39"/>
            <p:cNvSpPr/>
            <p:nvPr/>
          </p:nvSpPr>
          <p:spPr bwMode="auto">
            <a:xfrm flipV="1">
              <a:off x="3312" y="2688"/>
              <a:ext cx="768"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FFCC"/>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Arc 40"/>
            <p:cNvSpPr/>
            <p:nvPr/>
          </p:nvSpPr>
          <p:spPr bwMode="auto">
            <a:xfrm flipV="1">
              <a:off x="3312" y="2688"/>
              <a:ext cx="528"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FFCC"/>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Line 41"/>
            <p:cNvSpPr>
              <a:spLocks noChangeShapeType="1"/>
            </p:cNvSpPr>
            <p:nvPr/>
          </p:nvSpPr>
          <p:spPr bwMode="auto">
            <a:xfrm flipH="1">
              <a:off x="3312" y="3408"/>
              <a:ext cx="144" cy="0"/>
            </a:xfrm>
            <a:prstGeom prst="line">
              <a:avLst/>
            </a:prstGeom>
            <a:noFill/>
            <a:ln w="9525">
              <a:solidFill>
                <a:srgbClr val="00FF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43"/>
            <p:cNvSpPr>
              <a:spLocks noChangeShapeType="1"/>
            </p:cNvSpPr>
            <p:nvPr/>
          </p:nvSpPr>
          <p:spPr bwMode="auto">
            <a:xfrm flipV="1">
              <a:off x="3792" y="2688"/>
              <a:ext cx="48" cy="144"/>
            </a:xfrm>
            <a:prstGeom prst="line">
              <a:avLst/>
            </a:prstGeom>
            <a:noFill/>
            <a:ln w="9525">
              <a:solidFill>
                <a:srgbClr val="00FF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44"/>
            <p:cNvSpPr>
              <a:spLocks noChangeShapeType="1"/>
            </p:cNvSpPr>
            <p:nvPr/>
          </p:nvSpPr>
          <p:spPr bwMode="auto">
            <a:xfrm flipV="1">
              <a:off x="3792" y="2688"/>
              <a:ext cx="48" cy="192"/>
            </a:xfrm>
            <a:prstGeom prst="line">
              <a:avLst/>
            </a:prstGeom>
            <a:noFill/>
            <a:ln w="9525">
              <a:solidFill>
                <a:srgbClr val="00FF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45"/>
            <p:cNvSpPr>
              <a:spLocks noChangeShapeType="1"/>
            </p:cNvSpPr>
            <p:nvPr/>
          </p:nvSpPr>
          <p:spPr bwMode="auto">
            <a:xfrm flipH="1">
              <a:off x="3312" y="3408"/>
              <a:ext cx="144" cy="0"/>
            </a:xfrm>
            <a:prstGeom prst="line">
              <a:avLst/>
            </a:prstGeom>
            <a:noFill/>
            <a:ln w="9525">
              <a:solidFill>
                <a:srgbClr val="00FF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 name="Rectangle 6"/>
          <p:cNvSpPr>
            <a:spLocks noChangeArrowheads="1"/>
          </p:cNvSpPr>
          <p:nvPr/>
        </p:nvSpPr>
        <p:spPr bwMode="auto">
          <a:xfrm>
            <a:off x="2068488" y="3634863"/>
            <a:ext cx="5562600" cy="39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rgbClr val="000000"/>
                </a:solidFill>
                <a:ea typeface="黑体" panose="02010609060101010101" charset="-122"/>
              </a:rPr>
              <a:t>圆弧的顺逆方向与刀架位置的关系</a:t>
            </a:r>
            <a:endParaRPr lang="zh-CN" altLang="en-US" sz="2000" dirty="0">
              <a:solidFill>
                <a:srgbClr val="000000"/>
              </a:solidFill>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52"/>
            <a:ext cx="7184283"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                   终点坐标和圆心编程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顺时针圆弧插补指令   </a:t>
            </a:r>
            <a:r>
              <a:rPr lang="en-US" altLang="zh-CN" sz="2800" dirty="0" smtClean="0"/>
              <a:t>G02 X100 Z-50 </a:t>
            </a:r>
            <a:r>
              <a:rPr lang="en-US" altLang="zh-CN" sz="2800" dirty="0" smtClean="0">
                <a:solidFill>
                  <a:srgbClr val="FF0000"/>
                </a:solidFill>
              </a:rPr>
              <a:t>I10 K30 </a:t>
            </a:r>
            <a:r>
              <a:rPr lang="en-US" altLang="zh-CN" sz="2800" dirty="0" smtClean="0">
                <a:solidFill>
                  <a:schemeClr val="tx1"/>
                </a:solidFill>
              </a:rPr>
              <a:t>F0.2</a:t>
            </a:r>
            <a:endParaRPr lang="en-US" altLang="zh-CN" sz="2800" dirty="0" smtClean="0">
              <a:solidFill>
                <a:schemeClr val="tx1"/>
              </a:solidFill>
            </a:endParaRPr>
          </a:p>
          <a:p>
            <a:r>
              <a:rPr lang="zh-CN" altLang="en-US" sz="2400" b="1" dirty="0" smtClean="0"/>
              <a:t>逆时针圆弧插补指令    </a:t>
            </a:r>
            <a:r>
              <a:rPr lang="en-US" altLang="zh-CN" sz="2800" dirty="0" smtClean="0"/>
              <a:t>G03 X100 Z-50 </a:t>
            </a:r>
            <a:r>
              <a:rPr lang="en-US" altLang="zh-CN" sz="2800" dirty="0" smtClean="0">
                <a:solidFill>
                  <a:srgbClr val="FF0000"/>
                </a:solidFill>
              </a:rPr>
              <a:t>I10 K30 </a:t>
            </a:r>
            <a:r>
              <a:rPr lang="en-US" altLang="zh-CN" sz="2800" dirty="0" smtClean="0">
                <a:solidFill>
                  <a:schemeClr val="tx1"/>
                </a:solidFill>
              </a:rPr>
              <a:t>F0.2</a:t>
            </a:r>
            <a:endParaRPr lang="en-US" altLang="zh-CN" sz="2800" dirty="0" smtClean="0">
              <a:solidFill>
                <a:schemeClr val="tx1"/>
              </a:solidFill>
            </a:endParaRPr>
          </a:p>
        </p:txBody>
      </p:sp>
      <p:sp>
        <p:nvSpPr>
          <p:cNvPr id="3" name="矩形 2"/>
          <p:cNvSpPr/>
          <p:nvPr/>
        </p:nvSpPr>
        <p:spPr>
          <a:xfrm>
            <a:off x="2285984" y="2928940"/>
            <a:ext cx="3647152"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圆心相对于圆弧起点编程的增量值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1000114"/>
            <a:ext cx="8358246" cy="3046988"/>
          </a:xfrm>
          <a:prstGeom prst="rect">
            <a:avLst/>
          </a:prstGeom>
        </p:spPr>
        <p:txBody>
          <a:bodyPr wrap="square">
            <a:spAutoFit/>
          </a:bodyPr>
          <a:lstStyle/>
          <a:p>
            <a:r>
              <a:rPr lang="en-US" sz="2400" b="1" dirty="0" smtClean="0"/>
              <a:t>G02/G03 X… Y… Z… </a:t>
            </a:r>
            <a:r>
              <a:rPr lang="en-US" sz="2400" b="1" dirty="0" smtClean="0">
                <a:solidFill>
                  <a:srgbClr val="FF0000"/>
                </a:solidFill>
              </a:rPr>
              <a:t>AR</a:t>
            </a:r>
            <a:r>
              <a:rPr lang="zh-CN" altLang="en-US" sz="2400" b="1" dirty="0" smtClean="0">
                <a:solidFill>
                  <a:srgbClr val="FF0000"/>
                </a:solidFill>
              </a:rPr>
              <a:t>＝</a:t>
            </a:r>
            <a:r>
              <a:rPr lang="en-US" sz="2400" b="1" dirty="0" smtClean="0"/>
              <a:t>…	;</a:t>
            </a:r>
            <a:r>
              <a:rPr lang="zh-CN" altLang="en-US" sz="2400" b="1" dirty="0" smtClean="0"/>
              <a:t>终点和张角编程方式，</a:t>
            </a:r>
            <a:r>
              <a:rPr lang="en-US" sz="2400" b="1" dirty="0" smtClean="0"/>
              <a:t>AR</a:t>
            </a:r>
            <a:r>
              <a:rPr lang="zh-CN" altLang="en-US" sz="2400" b="1" dirty="0" smtClean="0"/>
              <a:t>＝给定张角</a:t>
            </a:r>
            <a:endParaRPr lang="en-US" altLang="zh-CN" sz="2400" b="1" dirty="0" smtClean="0"/>
          </a:p>
          <a:p>
            <a:r>
              <a:rPr lang="en-US" altLang="zh-CN" sz="2400" b="1" dirty="0" smtClean="0"/>
              <a:t>                                </a:t>
            </a:r>
            <a:r>
              <a:rPr lang="zh-CN" altLang="en-US" sz="2400" b="1" dirty="0" smtClean="0"/>
              <a:t>终点是圆弧终点值</a:t>
            </a:r>
            <a:endParaRPr lang="en-US" altLang="zh-CN" sz="2400" b="1" dirty="0" smtClean="0"/>
          </a:p>
          <a:p>
            <a:endParaRPr lang="zh-CN" altLang="en-US" sz="2400" b="1" dirty="0" smtClean="0"/>
          </a:p>
          <a:p>
            <a:r>
              <a:rPr lang="en-US" sz="2400" b="1" dirty="0" smtClean="0"/>
              <a:t>G02/G03 I … J…  K… </a:t>
            </a:r>
            <a:r>
              <a:rPr lang="en-US" sz="2400" b="1" dirty="0" smtClean="0">
                <a:solidFill>
                  <a:srgbClr val="FF0000"/>
                </a:solidFill>
              </a:rPr>
              <a:t>AR</a:t>
            </a:r>
            <a:r>
              <a:rPr lang="zh-CN" altLang="en-US" sz="2400" b="1" dirty="0" smtClean="0">
                <a:solidFill>
                  <a:srgbClr val="FF0000"/>
                </a:solidFill>
              </a:rPr>
              <a:t>＝</a:t>
            </a:r>
            <a:r>
              <a:rPr lang="en-US" sz="2400" b="1" dirty="0" smtClean="0"/>
              <a:t>…	;</a:t>
            </a:r>
            <a:r>
              <a:rPr lang="zh-CN" altLang="en-US" sz="2400" b="1" dirty="0" smtClean="0"/>
              <a:t>圆心和张角编程方式，</a:t>
            </a:r>
            <a:r>
              <a:rPr lang="en-US" sz="2400" b="1" dirty="0" smtClean="0"/>
              <a:t>AR</a:t>
            </a:r>
            <a:r>
              <a:rPr lang="zh-CN" altLang="en-US" sz="2400" b="1" dirty="0" smtClean="0"/>
              <a:t>＝给定张角，</a:t>
            </a:r>
            <a:endParaRPr lang="en-US" altLang="zh-CN" sz="2400" b="1" dirty="0" smtClean="0"/>
          </a:p>
          <a:p>
            <a:pPr algn="ctr"/>
            <a:r>
              <a:rPr lang="en-US" altLang="zh-CN" sz="2400" b="1" dirty="0" smtClean="0"/>
              <a:t>             </a:t>
            </a:r>
            <a:r>
              <a:rPr lang="zh-CN" altLang="en-US" sz="2400" b="1" dirty="0" smtClean="0"/>
              <a:t>圆心坐标是相对于圆弧起点的增量 值</a:t>
            </a:r>
            <a:endParaRPr lang="en-US" altLang="zh-CN" sz="2400" b="1" dirty="0" smtClean="0"/>
          </a:p>
          <a:p>
            <a:pPr algn="ctr"/>
            <a:r>
              <a:rPr lang="zh-CN" altLang="en-US" sz="2400" b="1" dirty="0" smtClean="0"/>
              <a:t>张角单位度</a:t>
            </a:r>
            <a:r>
              <a:rPr lang="en-US" altLang="zh-CN" sz="2400" b="1" dirty="0" smtClean="0"/>
              <a:t>(  °)</a:t>
            </a:r>
            <a:endParaRPr lang="zh-CN" altLang="en-US" sz="2400" b="1" dirty="0"/>
          </a:p>
        </p:txBody>
      </p:sp>
      <p:sp>
        <p:nvSpPr>
          <p:cNvPr id="4" name="矩形 3"/>
          <p:cNvSpPr/>
          <p:nvPr/>
        </p:nvSpPr>
        <p:spPr>
          <a:xfrm>
            <a:off x="4364251" y="2387084"/>
            <a:ext cx="4154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5"/>
          <p:cNvSpPr txBox="1"/>
          <p:nvPr/>
        </p:nvSpPr>
        <p:spPr>
          <a:xfrm>
            <a:off x="457200" y="843558"/>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mtClean="0">
                <a:solidFill>
                  <a:srgbClr val="FF0000"/>
                </a:solidFill>
              </a:rPr>
              <a:t>G02</a:t>
            </a:r>
            <a:r>
              <a:rPr lang="zh-CN" altLang="en-US" smtClean="0">
                <a:solidFill>
                  <a:srgbClr val="FF0000"/>
                </a:solidFill>
              </a:rPr>
              <a:t>、</a:t>
            </a:r>
            <a:r>
              <a:rPr lang="en-US" altLang="zh-CN" smtClean="0">
                <a:solidFill>
                  <a:srgbClr val="FF0000"/>
                </a:solidFill>
              </a:rPr>
              <a:t>G03</a:t>
            </a:r>
            <a:r>
              <a:rPr lang="zh-CN" altLang="en-US" smtClean="0">
                <a:solidFill>
                  <a:srgbClr val="FF0000"/>
                </a:solidFill>
              </a:rPr>
              <a:t>编程注意事项</a:t>
            </a:r>
            <a:endParaRPr lang="zh-CN" altLang="en-US" dirty="0" smtClean="0">
              <a:solidFill>
                <a:srgbClr val="FF0000"/>
              </a:solidFill>
            </a:endParaRPr>
          </a:p>
        </p:txBody>
      </p:sp>
      <p:sp>
        <p:nvSpPr>
          <p:cNvPr id="3" name="Rectangle 4"/>
          <p:cNvSpPr txBox="1">
            <a:spLocks noChangeArrowheads="1"/>
          </p:cNvSpPr>
          <p:nvPr/>
        </p:nvSpPr>
        <p:spPr bwMode="gray">
          <a:xfrm>
            <a:off x="508943" y="1447007"/>
            <a:ext cx="8229600" cy="377666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b="1">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b="1">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b="1">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b="1">
                <a:solidFill>
                  <a:schemeClr val="tx1"/>
                </a:solidFill>
                <a:latin typeface="+mn-lt"/>
                <a:ea typeface="+mn-ea"/>
              </a:defRPr>
            </a:lvl9pPr>
          </a:lstStyle>
          <a:p>
            <a:pPr>
              <a:lnSpc>
                <a:spcPct val="90000"/>
              </a:lnSpc>
              <a:spcBef>
                <a:spcPct val="50000"/>
              </a:spcBef>
              <a:buClr>
                <a:srgbClr val="FF9900"/>
              </a:buClr>
              <a:buSzPct val="120000"/>
              <a:buFont typeface="Wingdings" panose="05000000000000000000" pitchFamily="2" charset="2"/>
              <a:buChar char="v"/>
              <a:defRPr/>
            </a:pPr>
            <a:r>
              <a:rPr lang="zh-CN" altLang="en-US" sz="1800" kern="0" spc="600" dirty="0" smtClean="0">
                <a:effectLst>
                  <a:outerShdw blurRad="38100" dist="38100" dir="2700000" algn="tl">
                    <a:srgbClr val="000000">
                      <a:alpha val="43137"/>
                    </a:srgbClr>
                  </a:outerShdw>
                </a:effectLst>
                <a:latin typeface="宋体" panose="02010600030101010101" pitchFamily="2" charset="-122"/>
              </a:rPr>
              <a:t>圆弧半径编程时：</a:t>
            </a:r>
            <a:endParaRPr lang="zh-CN" altLang="en-US" sz="1800" kern="0" spc="600" dirty="0" smtClean="0">
              <a:effectLst>
                <a:outerShdw blurRad="38100" dist="38100" dir="2700000" algn="tl">
                  <a:srgbClr val="000000">
                    <a:alpha val="43137"/>
                  </a:srgbClr>
                </a:outerShdw>
              </a:effectLst>
              <a:latin typeface="宋体" panose="02010600030101010101" pitchFamily="2" charset="-122"/>
            </a:endParaRPr>
          </a:p>
          <a:p>
            <a:pPr marL="720090" indent="342900" algn="just">
              <a:lnSpc>
                <a:spcPct val="90000"/>
              </a:lnSpc>
              <a:buClr>
                <a:srgbClr val="00B050"/>
              </a:buClr>
              <a:buSzPct val="120000"/>
              <a:buFont typeface="Wingdings" panose="05000000000000000000" pitchFamily="2" charset="2"/>
              <a:buChar char="Ø"/>
              <a:defRPr/>
            </a:pPr>
            <a:r>
              <a:rPr lang="zh-CN" altLang="en-US" sz="1800" kern="0" dirty="0" smtClean="0">
                <a:solidFill>
                  <a:srgbClr val="000000"/>
                </a:solidFill>
                <a:latin typeface="楷体_GB2312" pitchFamily="49" charset="-122"/>
              </a:rPr>
              <a:t>当加工圆弧段所对的圆心角为 </a:t>
            </a:r>
            <a:r>
              <a:rPr lang="en-US" altLang="zh-CN" sz="1800" kern="0" dirty="0" smtClean="0">
                <a:solidFill>
                  <a:schemeClr val="tx2"/>
                </a:solidFill>
                <a:latin typeface="楷体_GB2312" pitchFamily="49" charset="-122"/>
              </a:rPr>
              <a:t>0</a:t>
            </a:r>
            <a:r>
              <a:rPr lang="zh-CN" altLang="en-US" sz="1800" kern="0" dirty="0" smtClean="0">
                <a:solidFill>
                  <a:schemeClr val="tx2"/>
                </a:solidFill>
                <a:latin typeface="楷体_GB2312" pitchFamily="49" charset="-122"/>
              </a:rPr>
              <a:t>～</a:t>
            </a:r>
            <a:r>
              <a:rPr lang="en-US" altLang="zh-CN" sz="1800" kern="0" dirty="0" smtClean="0">
                <a:solidFill>
                  <a:schemeClr val="tx2"/>
                </a:solidFill>
                <a:latin typeface="楷体_GB2312" pitchFamily="49" charset="-122"/>
              </a:rPr>
              <a:t>180°</a:t>
            </a:r>
            <a:r>
              <a:rPr lang="zh-CN" altLang="en-US" sz="1800" kern="0" dirty="0" smtClean="0">
                <a:solidFill>
                  <a:schemeClr val="tx2"/>
                </a:solidFill>
                <a:latin typeface="楷体_GB2312" pitchFamily="49" charset="-122"/>
              </a:rPr>
              <a:t>时，</a:t>
            </a:r>
            <a:r>
              <a:rPr lang="en-US" altLang="zh-CN" sz="1800" kern="0" dirty="0" smtClean="0">
                <a:solidFill>
                  <a:schemeClr val="tx2"/>
                </a:solidFill>
                <a:latin typeface="楷体_GB2312" pitchFamily="49" charset="-122"/>
              </a:rPr>
              <a:t>CR</a:t>
            </a:r>
            <a:r>
              <a:rPr lang="zh-CN" altLang="en-US" sz="1800" kern="0" dirty="0" smtClean="0">
                <a:solidFill>
                  <a:schemeClr val="tx2"/>
                </a:solidFill>
                <a:latin typeface="楷体_GB2312" pitchFamily="49" charset="-122"/>
              </a:rPr>
              <a:t>取正值</a:t>
            </a:r>
            <a:endParaRPr lang="zh-CN" altLang="en-US" sz="1800" kern="0" dirty="0" smtClean="0">
              <a:solidFill>
                <a:srgbClr val="000000"/>
              </a:solidFill>
              <a:latin typeface="楷体_GB2312" pitchFamily="49" charset="-122"/>
            </a:endParaRPr>
          </a:p>
          <a:p>
            <a:pPr marL="720090" indent="342900" algn="just">
              <a:lnSpc>
                <a:spcPct val="90000"/>
              </a:lnSpc>
              <a:buClr>
                <a:srgbClr val="00B050"/>
              </a:buClr>
              <a:buSzPct val="120000"/>
              <a:buFont typeface="Wingdings" panose="05000000000000000000" pitchFamily="2" charset="2"/>
              <a:buChar char="Ø"/>
              <a:defRPr/>
            </a:pPr>
            <a:r>
              <a:rPr lang="zh-CN" altLang="en-US" sz="1800" kern="0" dirty="0" smtClean="0">
                <a:solidFill>
                  <a:srgbClr val="000000"/>
                </a:solidFill>
                <a:latin typeface="楷体_GB2312" pitchFamily="49" charset="-122"/>
              </a:rPr>
              <a:t>当圆心角为</a:t>
            </a:r>
            <a:r>
              <a:rPr lang="en-US" altLang="zh-CN" sz="1800" kern="0" dirty="0" smtClean="0">
                <a:solidFill>
                  <a:schemeClr val="hlink"/>
                </a:solidFill>
                <a:latin typeface="楷体_GB2312" pitchFamily="49" charset="-122"/>
              </a:rPr>
              <a:t>180</a:t>
            </a:r>
            <a:r>
              <a:rPr lang="zh-CN" altLang="en-US" sz="1800" kern="0" dirty="0" smtClean="0">
                <a:solidFill>
                  <a:schemeClr val="hlink"/>
                </a:solidFill>
                <a:latin typeface="楷体_GB2312" pitchFamily="49" charset="-122"/>
              </a:rPr>
              <a:t>～ </a:t>
            </a:r>
            <a:r>
              <a:rPr lang="en-US" altLang="zh-CN" sz="1800" kern="0" dirty="0" smtClean="0">
                <a:solidFill>
                  <a:schemeClr val="hlink"/>
                </a:solidFill>
                <a:latin typeface="楷体_GB2312" pitchFamily="49" charset="-122"/>
              </a:rPr>
              <a:t>360°</a:t>
            </a:r>
            <a:r>
              <a:rPr lang="zh-CN" altLang="en-US" sz="1800" kern="0" dirty="0" smtClean="0">
                <a:solidFill>
                  <a:schemeClr val="hlink"/>
                </a:solidFill>
                <a:latin typeface="楷体_GB2312" pitchFamily="49" charset="-122"/>
              </a:rPr>
              <a:t>时，</a:t>
            </a:r>
            <a:r>
              <a:rPr lang="en-US" altLang="zh-CN" sz="1800" kern="0" dirty="0" smtClean="0">
                <a:solidFill>
                  <a:schemeClr val="hlink"/>
                </a:solidFill>
                <a:latin typeface="楷体_GB2312" pitchFamily="49" charset="-122"/>
              </a:rPr>
              <a:t>CR</a:t>
            </a:r>
            <a:r>
              <a:rPr lang="zh-CN" altLang="en-US" sz="1800" kern="0" dirty="0" smtClean="0">
                <a:solidFill>
                  <a:schemeClr val="hlink"/>
                </a:solidFill>
                <a:latin typeface="楷体_GB2312" pitchFamily="49" charset="-122"/>
              </a:rPr>
              <a:t>取负值</a:t>
            </a:r>
            <a:r>
              <a:rPr lang="zh-CN" altLang="en-US" sz="1800" kern="0" dirty="0" smtClean="0">
                <a:solidFill>
                  <a:srgbClr val="000000"/>
                </a:solidFill>
                <a:latin typeface="楷体_GB2312" pitchFamily="49" charset="-122"/>
              </a:rPr>
              <a:t>，</a:t>
            </a:r>
            <a:endParaRPr lang="zh-CN" altLang="en-US" sz="1800" kern="0" dirty="0" smtClean="0">
              <a:solidFill>
                <a:srgbClr val="000000"/>
              </a:solidFill>
              <a:latin typeface="楷体_GB2312" pitchFamily="49" charset="-122"/>
            </a:endParaRPr>
          </a:p>
          <a:p>
            <a:pPr marL="720090" indent="342900" algn="just">
              <a:lnSpc>
                <a:spcPct val="90000"/>
              </a:lnSpc>
              <a:buClr>
                <a:srgbClr val="00B050"/>
              </a:buClr>
              <a:buSzPct val="120000"/>
              <a:buFont typeface="Wingdings" panose="05000000000000000000" pitchFamily="2" charset="2"/>
              <a:buChar char="Ø"/>
              <a:defRPr/>
            </a:pPr>
            <a:r>
              <a:rPr lang="zh-CN" altLang="en-US" sz="1800" kern="0" dirty="0" smtClean="0">
                <a:solidFill>
                  <a:srgbClr val="000000"/>
                </a:solidFill>
                <a:latin typeface="楷体_GB2312" pitchFamily="49" charset="-122"/>
              </a:rPr>
              <a:t>在同一程序段中</a:t>
            </a:r>
            <a:r>
              <a:rPr lang="en-US" altLang="zh-CN" sz="1800" kern="0" dirty="0" smtClean="0">
                <a:solidFill>
                  <a:srgbClr val="000000"/>
                </a:solidFill>
                <a:latin typeface="楷体_GB2312" pitchFamily="49" charset="-122"/>
              </a:rPr>
              <a:t>I</a:t>
            </a:r>
            <a:r>
              <a:rPr lang="zh-CN" altLang="en-US" sz="1800" kern="0" dirty="0" smtClean="0">
                <a:solidFill>
                  <a:srgbClr val="000000"/>
                </a:solidFill>
                <a:latin typeface="楷体_GB2312" pitchFamily="49" charset="-122"/>
              </a:rPr>
              <a:t>、</a:t>
            </a:r>
            <a:r>
              <a:rPr lang="en-US" altLang="zh-CN" sz="1800" kern="0" dirty="0" smtClean="0">
                <a:solidFill>
                  <a:srgbClr val="000000"/>
                </a:solidFill>
                <a:latin typeface="楷体_GB2312" pitchFamily="49" charset="-122"/>
              </a:rPr>
              <a:t>K</a:t>
            </a:r>
            <a:r>
              <a:rPr lang="zh-CN" altLang="en-US" sz="1800" kern="0" dirty="0" smtClean="0">
                <a:solidFill>
                  <a:srgbClr val="000000"/>
                </a:solidFill>
                <a:latin typeface="楷体_GB2312" pitchFamily="49" charset="-122"/>
              </a:rPr>
              <a:t>、</a:t>
            </a:r>
            <a:r>
              <a:rPr lang="en-US" altLang="zh-CN" sz="1800" kern="0" dirty="0" smtClean="0">
                <a:solidFill>
                  <a:srgbClr val="000000"/>
                </a:solidFill>
                <a:latin typeface="楷体_GB2312" pitchFamily="49" charset="-122"/>
              </a:rPr>
              <a:t>CR= </a:t>
            </a:r>
            <a:r>
              <a:rPr lang="zh-CN" altLang="en-US" sz="1800" kern="0" dirty="0" smtClean="0">
                <a:solidFill>
                  <a:srgbClr val="000000"/>
                </a:solidFill>
                <a:latin typeface="楷体_GB2312" pitchFamily="49" charset="-122"/>
              </a:rPr>
              <a:t>不可同时编写。</a:t>
            </a:r>
            <a:endParaRPr lang="zh-CN" altLang="en-US" sz="1800" kern="0" dirty="0" smtClean="0">
              <a:solidFill>
                <a:srgbClr val="000000"/>
              </a:solidFill>
              <a:latin typeface="楷体_GB2312" pitchFamily="49" charset="-122"/>
            </a:endParaRPr>
          </a:p>
          <a:p>
            <a:pPr>
              <a:lnSpc>
                <a:spcPct val="90000"/>
              </a:lnSpc>
              <a:spcBef>
                <a:spcPct val="50000"/>
              </a:spcBef>
              <a:buClr>
                <a:srgbClr val="FF9900"/>
              </a:buClr>
              <a:buSzPct val="120000"/>
              <a:buFont typeface="Wingdings" panose="05000000000000000000" pitchFamily="2" charset="2"/>
              <a:buChar char="v"/>
              <a:defRPr/>
            </a:pPr>
            <a:r>
              <a:rPr lang="zh-CN" altLang="en-US" sz="1800" kern="0" spc="600" dirty="0" smtClean="0">
                <a:effectLst>
                  <a:outerShdw blurRad="38100" dist="38100" dir="2700000" algn="tl">
                    <a:srgbClr val="000000">
                      <a:alpha val="43137"/>
                    </a:srgbClr>
                  </a:outerShdw>
                </a:effectLst>
                <a:latin typeface="宋体" panose="02010600030101010101" pitchFamily="2" charset="-122"/>
              </a:rPr>
              <a:t>无论用绝对还是用相对编程方式</a:t>
            </a:r>
            <a:endParaRPr lang="en-US" altLang="zh-CN" sz="1800" kern="0" spc="600" dirty="0">
              <a:effectLst>
                <a:outerShdw blurRad="38100" dist="38100" dir="2700000" algn="tl">
                  <a:srgbClr val="000000">
                    <a:alpha val="43137"/>
                  </a:srgbClr>
                </a:outerShdw>
              </a:effectLst>
              <a:latin typeface="宋体" panose="02010600030101010101" pitchFamily="2" charset="-122"/>
            </a:endParaRPr>
          </a:p>
          <a:p>
            <a:pPr marL="720090" indent="342900">
              <a:lnSpc>
                <a:spcPct val="90000"/>
              </a:lnSpc>
              <a:spcBef>
                <a:spcPct val="50000"/>
              </a:spcBef>
              <a:buClr>
                <a:srgbClr val="00B050"/>
              </a:buClr>
              <a:buSzPct val="120000"/>
              <a:buFont typeface="Wingdings" panose="05000000000000000000" pitchFamily="2" charset="2"/>
              <a:buChar char="Ø"/>
              <a:defRPr/>
            </a:pPr>
            <a:r>
              <a:rPr lang="en-US" altLang="zh-CN" sz="1800" kern="0" dirty="0">
                <a:solidFill>
                  <a:srgbClr val="000000"/>
                </a:solidFill>
                <a:latin typeface="楷体_GB2312" pitchFamily="49" charset="-122"/>
              </a:rPr>
              <a:t>I</a:t>
            </a:r>
            <a:r>
              <a:rPr lang="zh-CN" altLang="en-US" sz="1800" kern="0" dirty="0">
                <a:solidFill>
                  <a:srgbClr val="000000"/>
                </a:solidFill>
                <a:latin typeface="楷体_GB2312" pitchFamily="49" charset="-122"/>
              </a:rPr>
              <a:t>、</a:t>
            </a:r>
            <a:r>
              <a:rPr lang="en-US" altLang="zh-CN" sz="1800" kern="0" dirty="0">
                <a:solidFill>
                  <a:srgbClr val="000000"/>
                </a:solidFill>
                <a:latin typeface="楷体_GB2312" pitchFamily="49" charset="-122"/>
              </a:rPr>
              <a:t>K</a:t>
            </a:r>
            <a:r>
              <a:rPr lang="zh-CN" altLang="en-US" sz="1800" kern="0" dirty="0">
                <a:solidFill>
                  <a:srgbClr val="000000"/>
                </a:solidFill>
                <a:latin typeface="楷体_GB2312" pitchFamily="49" charset="-122"/>
              </a:rPr>
              <a:t>都为圆心相对于圆弧起点的坐标增量， </a:t>
            </a:r>
            <a:r>
              <a:rPr lang="en-US" altLang="zh-CN" sz="1800" kern="0" dirty="0">
                <a:solidFill>
                  <a:srgbClr val="000000"/>
                </a:solidFill>
                <a:latin typeface="楷体_GB2312" pitchFamily="49" charset="-122"/>
              </a:rPr>
              <a:t>I</a:t>
            </a:r>
            <a:r>
              <a:rPr lang="zh-CN" altLang="en-US" sz="1800" kern="0" dirty="0">
                <a:solidFill>
                  <a:srgbClr val="000000"/>
                </a:solidFill>
                <a:latin typeface="楷体_GB2312" pitchFamily="49" charset="-122"/>
              </a:rPr>
              <a:t>为半径值。 </a:t>
            </a:r>
            <a:endParaRPr lang="en-US" altLang="zh-CN" sz="1800" kern="0" dirty="0" smtClean="0">
              <a:solidFill>
                <a:srgbClr val="000000"/>
              </a:solidFill>
              <a:latin typeface="楷体_GB2312" pitchFamily="49" charset="-122"/>
            </a:endParaRPr>
          </a:p>
          <a:p>
            <a:pPr marL="720090" indent="342900">
              <a:lnSpc>
                <a:spcPct val="90000"/>
              </a:lnSpc>
              <a:spcBef>
                <a:spcPct val="50000"/>
              </a:spcBef>
              <a:buClr>
                <a:srgbClr val="00B050"/>
              </a:buClr>
              <a:buSzPct val="120000"/>
              <a:buFont typeface="Wingdings" panose="05000000000000000000" pitchFamily="2" charset="2"/>
              <a:buChar char="Ø"/>
              <a:defRPr/>
            </a:pPr>
            <a:r>
              <a:rPr lang="en-US" altLang="zh-CN" sz="1800" kern="0" dirty="0" smtClean="0">
                <a:solidFill>
                  <a:srgbClr val="000000"/>
                </a:solidFill>
                <a:latin typeface="楷体_GB2312" pitchFamily="49" charset="-122"/>
              </a:rPr>
              <a:t>I</a:t>
            </a:r>
            <a:r>
              <a:rPr lang="zh-CN" altLang="en-US" sz="1800" kern="0" dirty="0" smtClean="0">
                <a:solidFill>
                  <a:srgbClr val="000000"/>
                </a:solidFill>
                <a:latin typeface="楷体_GB2312" pitchFamily="49" charset="-122"/>
              </a:rPr>
              <a:t>、</a:t>
            </a:r>
            <a:r>
              <a:rPr lang="en-US" altLang="zh-CN" sz="1800" kern="0" dirty="0" smtClean="0">
                <a:solidFill>
                  <a:srgbClr val="000000"/>
                </a:solidFill>
                <a:latin typeface="楷体_GB2312" pitchFamily="49" charset="-122"/>
              </a:rPr>
              <a:t>K</a:t>
            </a:r>
            <a:r>
              <a:rPr lang="zh-CN" altLang="en-US" sz="1800" kern="0" dirty="0" smtClean="0">
                <a:solidFill>
                  <a:srgbClr val="000000"/>
                </a:solidFill>
                <a:latin typeface="楷体_GB2312" pitchFamily="49" charset="-122"/>
              </a:rPr>
              <a:t>为零时可省略</a:t>
            </a:r>
            <a:endParaRPr lang="en-US" altLang="zh-CN" sz="1800" kern="0" dirty="0" smtClean="0">
              <a:solidFill>
                <a:srgbClr val="000000"/>
              </a:solidFill>
              <a:latin typeface="楷体_GB2312" pitchFamily="49" charset="-122"/>
            </a:endParaRPr>
          </a:p>
          <a:p>
            <a:pPr marL="720090" indent="342900">
              <a:lnSpc>
                <a:spcPct val="90000"/>
              </a:lnSpc>
              <a:spcBef>
                <a:spcPct val="50000"/>
              </a:spcBef>
              <a:buClr>
                <a:srgbClr val="00B050"/>
              </a:buClr>
              <a:buSzPct val="120000"/>
              <a:buFont typeface="Wingdings" panose="05000000000000000000" pitchFamily="2" charset="2"/>
              <a:buChar char="Ø"/>
              <a:defRPr/>
            </a:pPr>
            <a:r>
              <a:rPr lang="en-US" altLang="zh-CN" sz="1800" kern="0" dirty="0" smtClean="0">
                <a:solidFill>
                  <a:srgbClr val="000000"/>
                </a:solidFill>
                <a:latin typeface="楷体_GB2312" pitchFamily="49" charset="-122"/>
              </a:rPr>
              <a:t>G02/G03</a:t>
            </a:r>
            <a:r>
              <a:rPr lang="zh-CN" altLang="en-US" sz="1800" kern="0" dirty="0" smtClean="0">
                <a:solidFill>
                  <a:srgbClr val="000000"/>
                </a:solidFill>
                <a:latin typeface="楷体_GB2312" pitchFamily="49" charset="-122"/>
              </a:rPr>
              <a:t>为模态 </a:t>
            </a:r>
            <a:endParaRPr lang="zh-CN" altLang="en-US" sz="1800" kern="0" dirty="0">
              <a:solidFill>
                <a:srgbClr val="000000"/>
              </a:solidFill>
              <a:latin typeface="楷体_GB2312" pitchFamily="49" charset="-122"/>
            </a:endParaRPr>
          </a:p>
        </p:txBody>
      </p:sp>
      <p:sp>
        <p:nvSpPr>
          <p:cNvPr id="4" name="TextBox 4"/>
          <p:cNvSpPr txBox="1">
            <a:spLocks noChangeArrowheads="1"/>
          </p:cNvSpPr>
          <p:nvPr/>
        </p:nvSpPr>
        <p:spPr bwMode="auto">
          <a:xfrm>
            <a:off x="432445" y="4197052"/>
            <a:ext cx="868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buClr>
                <a:srgbClr val="FF3300"/>
              </a:buClr>
              <a:buSzPct val="120000"/>
              <a:buFont typeface="黑体" panose="02010609060101010101" charset="-122"/>
              <a:buChar char="★"/>
            </a:pPr>
            <a:r>
              <a:rPr lang="zh-CN" altLang="en-US" sz="2000" dirty="0">
                <a:solidFill>
                  <a:srgbClr val="FF0000"/>
                </a:solidFill>
              </a:rPr>
              <a:t>系统中所有编程用到的时间都只能用整数。如果是小数，系统对其取整。</a:t>
            </a:r>
            <a:endParaRPr lang="zh-CN" altLang="en-US" sz="2000" dirty="0">
              <a:solidFill>
                <a:srgbClr val="FF0000"/>
              </a:solidFill>
            </a:endParaRPr>
          </a:p>
          <a:p>
            <a:pPr algn="ctr" eaLnBrk="1" hangingPunct="1">
              <a:buClr>
                <a:srgbClr val="FF3300"/>
              </a:buClr>
              <a:buSzPct val="120000"/>
              <a:buFont typeface="黑体" panose="02010609060101010101" charset="-122"/>
              <a:buChar char="★"/>
            </a:pP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36096" y="1543050"/>
            <a:ext cx="34480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pic>
      <p:sp>
        <p:nvSpPr>
          <p:cNvPr id="6" name="内容占位符 7"/>
          <p:cNvSpPr txBox="1"/>
          <p:nvPr/>
        </p:nvSpPr>
        <p:spPr>
          <a:xfrm>
            <a:off x="323528" y="699542"/>
            <a:ext cx="8363272" cy="64745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altLang="zh-CN" dirty="0" smtClean="0">
                <a:solidFill>
                  <a:srgbClr val="FF0000"/>
                </a:solidFill>
              </a:rPr>
              <a:t>G02</a:t>
            </a:r>
            <a:r>
              <a:rPr lang="zh-CN" altLang="en-US" dirty="0" smtClean="0">
                <a:solidFill>
                  <a:srgbClr val="FF0000"/>
                </a:solidFill>
              </a:rPr>
              <a:t>、</a:t>
            </a:r>
            <a:r>
              <a:rPr lang="en-US" altLang="zh-CN" dirty="0" smtClean="0">
                <a:solidFill>
                  <a:srgbClr val="FF0000"/>
                </a:solidFill>
              </a:rPr>
              <a:t>G03</a:t>
            </a:r>
            <a:r>
              <a:rPr lang="zh-CN" altLang="en-US" dirty="0" smtClean="0">
                <a:solidFill>
                  <a:srgbClr val="FF0000"/>
                </a:solidFill>
              </a:rPr>
              <a:t>编程</a:t>
            </a:r>
            <a:endParaRPr lang="en-US" altLang="zh-CN" dirty="0" smtClean="0"/>
          </a:p>
          <a:p>
            <a:pPr>
              <a:defRPr/>
            </a:pPr>
            <a:endParaRPr lang="en-US" altLang="zh-CN" dirty="0" smtClean="0"/>
          </a:p>
          <a:p>
            <a:pPr marL="0" indent="0">
              <a:buFontTx/>
              <a:buNone/>
              <a:defRPr/>
            </a:pPr>
            <a:r>
              <a:rPr lang="en-US" altLang="zh-CN" dirty="0" smtClean="0"/>
              <a:t>                  </a:t>
            </a:r>
            <a:endParaRPr lang="en-US" altLang="zh-CN" dirty="0" smtClean="0"/>
          </a:p>
          <a:p>
            <a:pPr marL="0" indent="0">
              <a:buFontTx/>
              <a:buNone/>
              <a:defRPr/>
            </a:pPr>
            <a:r>
              <a:rPr lang="en-US" altLang="zh-CN" dirty="0" smtClean="0"/>
              <a:t>                                               </a:t>
            </a:r>
            <a:endParaRPr lang="zh-CN" altLang="en-US" dirty="0"/>
          </a:p>
        </p:txBody>
      </p:sp>
      <p:sp>
        <p:nvSpPr>
          <p:cNvPr id="7" name="Rectangle 10"/>
          <p:cNvSpPr txBox="1">
            <a:spLocks noChangeArrowheads="1"/>
          </p:cNvSpPr>
          <p:nvPr/>
        </p:nvSpPr>
        <p:spPr bwMode="gray">
          <a:xfrm>
            <a:off x="332706" y="1364457"/>
            <a:ext cx="4724400" cy="762000"/>
          </a:xfrm>
          <a:prstGeom prst="rect">
            <a:avLst/>
          </a:prstGeom>
          <a:noFill/>
          <a:ln w="9525">
            <a:noFill/>
            <a:miter lim="800000"/>
          </a:ln>
          <a:effectLst/>
        </p:spPr>
        <p:txBody>
          <a:bodyPr anchor="ctr"/>
          <a:lstStyle/>
          <a:p>
            <a:pPr>
              <a:buClr>
                <a:srgbClr val="FF9900"/>
              </a:buClr>
              <a:buSzPct val="120000"/>
              <a:buFont typeface="Wingdings" panose="05000000000000000000" pitchFamily="2" charset="2"/>
              <a:buChar char="v"/>
              <a:defRPr/>
            </a:pPr>
            <a:r>
              <a:rPr lang="zh-CN" altLang="en-US" sz="2400" b="1" spc="600" dirty="0">
                <a:effectLst>
                  <a:outerShdw blurRad="38100" dist="38100" dir="2700000" algn="tl">
                    <a:srgbClr val="000000">
                      <a:alpha val="43137"/>
                    </a:srgbClr>
                  </a:outerShdw>
                </a:effectLst>
                <a:latin typeface="宋体" panose="02010600030101010101" pitchFamily="2" charset="-122"/>
              </a:rPr>
              <a:t>用圆弧指令编写程序段</a:t>
            </a:r>
            <a:endParaRPr lang="zh-CN" altLang="en-US" sz="2400" b="1" spc="600" dirty="0">
              <a:effectLst>
                <a:outerShdw blurRad="38100" dist="38100" dir="2700000" algn="tl">
                  <a:srgbClr val="000000">
                    <a:alpha val="43137"/>
                  </a:srgbClr>
                </a:outerShdw>
              </a:effectLst>
              <a:latin typeface="宋体" panose="02010600030101010101" pitchFamily="2" charset="-122"/>
            </a:endParaRPr>
          </a:p>
        </p:txBody>
      </p:sp>
      <p:sp>
        <p:nvSpPr>
          <p:cNvPr id="8" name="Rectangle 11"/>
          <p:cNvSpPr txBox="1">
            <a:spLocks noChangeArrowheads="1"/>
          </p:cNvSpPr>
          <p:nvPr/>
        </p:nvSpPr>
        <p:spPr bwMode="gray">
          <a:xfrm>
            <a:off x="107504" y="2512665"/>
            <a:ext cx="5791200" cy="1143000"/>
          </a:xfrm>
          <a:prstGeom prst="rect">
            <a:avLst/>
          </a:prstGeom>
          <a:noFill/>
          <a:ln w="9525">
            <a:noFill/>
            <a:miter lim="800000"/>
          </a:ln>
          <a:effectLst/>
        </p:spPr>
        <p:txBody>
          <a:bodyPr/>
          <a:lstStyle/>
          <a:p>
            <a:pPr marL="342900" indent="-342900">
              <a:lnSpc>
                <a:spcPct val="90000"/>
              </a:lnSpc>
              <a:spcBef>
                <a:spcPct val="50000"/>
              </a:spcBef>
              <a:buClr>
                <a:srgbClr val="00B050"/>
              </a:buClr>
              <a:buSzPct val="120000"/>
              <a:buFont typeface="Wingdings" panose="05000000000000000000" pitchFamily="2" charset="2"/>
              <a:buChar char="Ø"/>
              <a:defRPr/>
            </a:pPr>
            <a:r>
              <a:rPr lang="zh-CN" altLang="en-US" sz="2000" kern="0" dirty="0">
                <a:solidFill>
                  <a:srgbClr val="000000"/>
                </a:solidFill>
                <a:latin typeface="+mn-lt"/>
                <a:ea typeface="+mn-ea"/>
              </a:rPr>
              <a:t>编写圆弧 </a:t>
            </a:r>
            <a:r>
              <a:rPr lang="en-US" altLang="zh-CN" sz="2000" kern="0" dirty="0">
                <a:solidFill>
                  <a:srgbClr val="000000"/>
                </a:solidFill>
                <a:latin typeface="+mn-lt"/>
                <a:ea typeface="+mn-ea"/>
              </a:rPr>
              <a:t>O C D </a:t>
            </a:r>
            <a:r>
              <a:rPr lang="zh-CN" altLang="en-US" sz="2000" kern="0" dirty="0">
                <a:solidFill>
                  <a:srgbClr val="000000"/>
                </a:solidFill>
                <a:latin typeface="+mn-lt"/>
                <a:ea typeface="+mn-ea"/>
              </a:rPr>
              <a:t>程序段。起刀点在</a:t>
            </a:r>
            <a:r>
              <a:rPr lang="en-US" altLang="zh-CN" sz="2000" kern="0" dirty="0">
                <a:solidFill>
                  <a:srgbClr val="000000"/>
                </a:solidFill>
                <a:latin typeface="+mn-lt"/>
                <a:ea typeface="+mn-ea"/>
              </a:rPr>
              <a:t>O</a:t>
            </a:r>
            <a:r>
              <a:rPr lang="zh-CN" altLang="en-US" sz="2000" kern="0" dirty="0">
                <a:solidFill>
                  <a:srgbClr val="000000"/>
                </a:solidFill>
                <a:latin typeface="+mn-lt"/>
                <a:ea typeface="+mn-ea"/>
              </a:rPr>
              <a:t>处。</a:t>
            </a:r>
            <a:endParaRPr lang="zh-CN" altLang="en-US" sz="2000" kern="0" dirty="0">
              <a:solidFill>
                <a:srgbClr val="000000"/>
              </a:solidFill>
              <a:latin typeface="+mn-lt"/>
              <a:ea typeface="+mn-ea"/>
            </a:endParaRPr>
          </a:p>
          <a:p>
            <a:pPr marL="342900" indent="-342900">
              <a:lnSpc>
                <a:spcPct val="90000"/>
              </a:lnSpc>
              <a:spcBef>
                <a:spcPct val="50000"/>
              </a:spcBef>
              <a:buClr>
                <a:srgbClr val="00B050"/>
              </a:buClr>
              <a:buSzPct val="120000"/>
              <a:buFont typeface="Wingdings" panose="05000000000000000000" pitchFamily="2" charset="2"/>
              <a:buChar char="Ø"/>
              <a:defRPr/>
            </a:pPr>
            <a:r>
              <a:rPr lang="zh-CN" altLang="en-US" sz="2000" kern="0" dirty="0">
                <a:solidFill>
                  <a:srgbClr val="000000"/>
                </a:solidFill>
                <a:latin typeface="+mn-lt"/>
                <a:ea typeface="+mn-ea"/>
              </a:rPr>
              <a:t>要求：分别用</a:t>
            </a:r>
            <a:r>
              <a:rPr lang="en-US" altLang="zh-CN" sz="2000" kern="0" dirty="0">
                <a:solidFill>
                  <a:srgbClr val="000000"/>
                </a:solidFill>
                <a:latin typeface="+mn-lt"/>
                <a:ea typeface="+mn-ea"/>
              </a:rPr>
              <a:t>C</a:t>
            </a:r>
            <a:r>
              <a:rPr lang="en-US" altLang="zh-CN" sz="2000" kern="0" dirty="0">
                <a:solidFill>
                  <a:schemeClr val="tx2"/>
                </a:solidFill>
                <a:latin typeface="+mn-lt"/>
                <a:ea typeface="+mn-ea"/>
              </a:rPr>
              <a:t>R=</a:t>
            </a:r>
            <a:r>
              <a:rPr lang="zh-CN" altLang="en-US" sz="2000" kern="0" dirty="0">
                <a:solidFill>
                  <a:schemeClr val="tx2"/>
                </a:solidFill>
                <a:latin typeface="+mn-lt"/>
                <a:ea typeface="+mn-ea"/>
              </a:rPr>
              <a:t>方式</a:t>
            </a:r>
            <a:r>
              <a:rPr lang="zh-CN" altLang="en-US" sz="2000" kern="0" dirty="0">
                <a:solidFill>
                  <a:srgbClr val="000000"/>
                </a:solidFill>
                <a:latin typeface="+mn-lt"/>
                <a:ea typeface="+mn-ea"/>
              </a:rPr>
              <a:t>和</a:t>
            </a:r>
            <a:r>
              <a:rPr lang="en-US" altLang="zh-CN" sz="2000" kern="0" dirty="0">
                <a:solidFill>
                  <a:schemeClr val="tx2"/>
                </a:solidFill>
                <a:latin typeface="+mn-lt"/>
                <a:ea typeface="+mn-ea"/>
              </a:rPr>
              <a:t>I</a:t>
            </a:r>
            <a:r>
              <a:rPr lang="zh-CN" altLang="en-US" sz="2000" kern="0" dirty="0">
                <a:solidFill>
                  <a:schemeClr val="tx2"/>
                </a:solidFill>
                <a:latin typeface="+mn-lt"/>
                <a:ea typeface="+mn-ea"/>
              </a:rPr>
              <a:t>、</a:t>
            </a:r>
            <a:r>
              <a:rPr lang="en-US" altLang="zh-CN" sz="2000" kern="0" dirty="0">
                <a:solidFill>
                  <a:schemeClr val="tx2"/>
                </a:solidFill>
                <a:latin typeface="+mn-lt"/>
                <a:ea typeface="+mn-ea"/>
              </a:rPr>
              <a:t>K </a:t>
            </a:r>
            <a:r>
              <a:rPr lang="zh-CN" altLang="en-US" sz="2000" kern="0" dirty="0">
                <a:solidFill>
                  <a:schemeClr val="tx2"/>
                </a:solidFill>
                <a:latin typeface="+mn-lt"/>
                <a:ea typeface="+mn-ea"/>
              </a:rPr>
              <a:t>方式</a:t>
            </a:r>
            <a:r>
              <a:rPr lang="zh-CN" altLang="en-US" sz="2000" kern="0" dirty="0">
                <a:solidFill>
                  <a:srgbClr val="000000"/>
                </a:solidFill>
                <a:latin typeface="+mn-lt"/>
                <a:ea typeface="+mn-ea"/>
              </a:rPr>
              <a:t>编写。</a:t>
            </a:r>
            <a:endParaRPr lang="zh-CN" altLang="en-US" sz="2000" kern="0" dirty="0">
              <a:solidFill>
                <a:srgbClr val="000000"/>
              </a:solidFill>
              <a:latin typeface="+mn-lt"/>
              <a:ea typeface="+mn-ea"/>
            </a:endParaRPr>
          </a:p>
          <a:p>
            <a:pPr marL="342900" indent="-342900">
              <a:lnSpc>
                <a:spcPct val="90000"/>
              </a:lnSpc>
              <a:spcBef>
                <a:spcPct val="20000"/>
              </a:spcBef>
              <a:buFontTx/>
              <a:buChar char="•"/>
              <a:defRPr/>
            </a:pPr>
            <a:endParaRPr lang="en-US" altLang="zh-CN" sz="2400" kern="0" dirty="0">
              <a:solidFill>
                <a:srgbClr val="000000"/>
              </a:solidFill>
              <a:latin typeface="+mn-lt"/>
              <a:ea typeface="+mn-ea"/>
            </a:endParaRPr>
          </a:p>
        </p:txBody>
      </p:sp>
      <p:sp>
        <p:nvSpPr>
          <p:cNvPr id="5" name="矩形 4"/>
          <p:cNvSpPr/>
          <p:nvPr/>
        </p:nvSpPr>
        <p:spPr>
          <a:xfrm>
            <a:off x="6444208" y="2568059"/>
            <a:ext cx="1225015" cy="369332"/>
          </a:xfrm>
          <a:prstGeom prst="rect">
            <a:avLst/>
          </a:prstGeom>
        </p:spPr>
        <p:txBody>
          <a:bodyPr wrap="none">
            <a:spAutoFit/>
          </a:bodyPr>
          <a:lstStyle/>
          <a:p>
            <a:pPr>
              <a:defRPr/>
            </a:pPr>
            <a:r>
              <a:rPr lang="zh-CN" altLang="en-US" dirty="0"/>
              <a:t>（</a:t>
            </a:r>
            <a:r>
              <a:rPr lang="en-US" altLang="zh-CN" dirty="0"/>
              <a:t> </a:t>
            </a:r>
            <a:r>
              <a:rPr lang="en-US" altLang="zh-CN" dirty="0">
                <a:solidFill>
                  <a:srgbClr val="0070C0"/>
                </a:solidFill>
              </a:rPr>
              <a:t>24,24</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107504" y="915566"/>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50000"/>
              </a:lnSpc>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b="1">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b="1">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b="1">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b="1">
                <a:solidFill>
                  <a:schemeClr val="tx1"/>
                </a:solidFill>
                <a:latin typeface="+mn-lt"/>
                <a:ea typeface="+mn-ea"/>
              </a:defRPr>
            </a:lvl9pPr>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en-US" altLang="zh-CN" sz="3200" b="1" i="0" u="none" strike="noStrike" kern="0" cap="none" spc="0" normalizeH="0" baseline="0" noProof="0" dirty="0" smtClean="0">
                <a:ln>
                  <a:noFill/>
                </a:ln>
                <a:solidFill>
                  <a:srgbClr val="FF0000"/>
                </a:solidFill>
                <a:effectLst/>
                <a:uLnTx/>
                <a:uFillTx/>
                <a:latin typeface="Arial" panose="020B0604020202020204"/>
                <a:ea typeface="宋体" panose="02010600030101010101" pitchFamily="2" charset="-122"/>
                <a:cs typeface="+mn-cs"/>
              </a:rPr>
              <a:t>G02</a:t>
            </a:r>
            <a:r>
              <a:rPr kumimoji="0" lang="zh-CN" altLang="en-US" sz="3200" b="1" i="0" u="none" strike="noStrike" kern="0" cap="none" spc="0" normalizeH="0" baseline="0" noProof="0" dirty="0" smtClean="0">
                <a:ln>
                  <a:noFill/>
                </a:ln>
                <a:solidFill>
                  <a:srgbClr val="FF0000"/>
                </a:solidFill>
                <a:effectLst/>
                <a:uLnTx/>
                <a:uFillTx/>
                <a:latin typeface="Arial" panose="020B0604020202020204"/>
                <a:ea typeface="宋体" panose="02010600030101010101" pitchFamily="2" charset="-122"/>
                <a:cs typeface="+mn-cs"/>
              </a:rPr>
              <a:t>、</a:t>
            </a:r>
            <a:r>
              <a:rPr kumimoji="0" lang="en-US" altLang="zh-CN" sz="3200" b="1" i="0" u="none" strike="noStrike" kern="0" cap="none" spc="0" normalizeH="0" baseline="0" noProof="0" dirty="0" smtClean="0">
                <a:ln>
                  <a:noFill/>
                </a:ln>
                <a:solidFill>
                  <a:srgbClr val="FF0000"/>
                </a:solidFill>
                <a:effectLst/>
                <a:uLnTx/>
                <a:uFillTx/>
                <a:latin typeface="Arial" panose="020B0604020202020204"/>
                <a:ea typeface="宋体" panose="02010600030101010101" pitchFamily="2" charset="-122"/>
                <a:cs typeface="+mn-cs"/>
              </a:rPr>
              <a:t>G03</a:t>
            </a:r>
            <a:r>
              <a:rPr kumimoji="0" lang="zh-CN" altLang="en-US" sz="3200" b="1" i="0" u="none" strike="noStrike" kern="0" cap="none" spc="0" normalizeH="0" baseline="0" noProof="0" dirty="0" smtClean="0">
                <a:ln>
                  <a:noFill/>
                </a:ln>
                <a:solidFill>
                  <a:srgbClr val="FF0000"/>
                </a:solidFill>
                <a:effectLst/>
                <a:uLnTx/>
                <a:uFillTx/>
                <a:latin typeface="Arial" panose="020B0604020202020204"/>
                <a:ea typeface="宋体" panose="02010600030101010101" pitchFamily="2" charset="-122"/>
                <a:cs typeface="+mn-cs"/>
              </a:rPr>
              <a:t>编程</a:t>
            </a:r>
            <a:endParaRPr kumimoji="0" lang="en-US" altLang="zh-CN" sz="32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zh-CN" altLang="en-US" sz="32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endParaRPr>
          </a:p>
        </p:txBody>
      </p:sp>
      <p:sp>
        <p:nvSpPr>
          <p:cNvPr id="3" name="Rectangle 10"/>
          <p:cNvSpPr txBox="1">
            <a:spLocks noChangeArrowheads="1"/>
          </p:cNvSpPr>
          <p:nvPr/>
        </p:nvSpPr>
        <p:spPr bwMode="gray">
          <a:xfrm>
            <a:off x="108645" y="1275606"/>
            <a:ext cx="7823200" cy="2081213"/>
          </a:xfrm>
          <a:prstGeom prst="rect">
            <a:avLst/>
          </a:prstGeom>
          <a:noFill/>
          <a:ln w="9525">
            <a:noFill/>
            <a:miter lim="800000"/>
          </a:ln>
          <a:effectLst/>
        </p:spPr>
        <p:txBody>
          <a:bodyPr anchor="ctr"/>
          <a:lstStyle/>
          <a:p>
            <a:pPr>
              <a:buClr>
                <a:srgbClr val="FF9900"/>
              </a:buClr>
              <a:buSzPct val="120000"/>
              <a:buFont typeface="Wingdings" panose="05000000000000000000" pitchFamily="2" charset="2"/>
              <a:buChar char="v"/>
              <a:defRPr/>
            </a:pPr>
            <a:r>
              <a:rPr lang="zh-CN" altLang="en-US" sz="2400" b="1" spc="600" dirty="0">
                <a:effectLst>
                  <a:outerShdw blurRad="38100" dist="38100" dir="2700000" algn="tl">
                    <a:srgbClr val="000000">
                      <a:alpha val="43137"/>
                    </a:srgbClr>
                  </a:outerShdw>
                </a:effectLst>
                <a:latin typeface="宋体" panose="02010600030101010101" pitchFamily="2" charset="-122"/>
              </a:rPr>
              <a:t>用</a:t>
            </a:r>
            <a:r>
              <a:rPr lang="en-US" altLang="zh-CN" sz="2400" b="1" spc="600" dirty="0">
                <a:effectLst>
                  <a:outerShdw blurRad="38100" dist="38100" dir="2700000" algn="tl">
                    <a:srgbClr val="000000">
                      <a:alpha val="43137"/>
                    </a:srgbClr>
                  </a:outerShdw>
                </a:effectLst>
                <a:latin typeface="宋体" panose="02010600030101010101" pitchFamily="2" charset="-122"/>
              </a:rPr>
              <a:t>CR</a:t>
            </a:r>
            <a:r>
              <a:rPr lang="zh-CN" altLang="en-US" sz="2400" b="1" spc="600" dirty="0">
                <a:effectLst>
                  <a:outerShdw blurRad="38100" dist="38100" dir="2700000" algn="tl">
                    <a:srgbClr val="000000">
                      <a:alpha val="43137"/>
                    </a:srgbClr>
                  </a:outerShdw>
                </a:effectLst>
                <a:latin typeface="宋体" panose="02010600030101010101" pitchFamily="2" charset="-122"/>
              </a:rPr>
              <a:t>编程：程序为 </a:t>
            </a:r>
            <a:r>
              <a:rPr lang="en-US" altLang="zh-CN" sz="2400" b="1" spc="600" dirty="0">
                <a:effectLst>
                  <a:outerShdw blurRad="38100" dist="38100" dir="2700000" algn="tl">
                    <a:srgbClr val="000000">
                      <a:alpha val="43137"/>
                    </a:srgbClr>
                  </a:outerShdw>
                </a:effectLst>
                <a:latin typeface="宋体" panose="02010600030101010101" pitchFamily="2" charset="-122"/>
              </a:rPr>
              <a:t>G1 X0 Z0</a:t>
            </a:r>
            <a:endParaRPr lang="en-US" altLang="zh-CN" sz="2400" b="1" spc="600" dirty="0">
              <a:effectLst>
                <a:outerShdw blurRad="38100" dist="38100" dir="2700000" algn="tl">
                  <a:srgbClr val="000000">
                    <a:alpha val="43137"/>
                  </a:srgbClr>
                </a:outerShdw>
              </a:effectLst>
              <a:latin typeface="宋体" panose="02010600030101010101" pitchFamily="2" charset="-122"/>
            </a:endParaRPr>
          </a:p>
          <a:p>
            <a:pPr>
              <a:buClr>
                <a:srgbClr val="FF9900"/>
              </a:buClr>
              <a:buSzPct val="120000"/>
              <a:defRPr/>
            </a:pPr>
            <a:r>
              <a:rPr lang="en-US" altLang="zh-CN" sz="2400" b="1" spc="600" dirty="0">
                <a:effectLst>
                  <a:outerShdw blurRad="38100" dist="38100" dir="2700000" algn="tl">
                    <a:srgbClr val="000000">
                      <a:alpha val="43137"/>
                    </a:srgbClr>
                  </a:outerShdw>
                </a:effectLst>
                <a:latin typeface="宋体" panose="02010600030101010101" pitchFamily="2" charset="-122"/>
              </a:rPr>
              <a:t>                G3 X24 Z-24 CR=15</a:t>
            </a:r>
            <a:endParaRPr lang="en-US" altLang="zh-CN" sz="2400" b="1" spc="600" dirty="0">
              <a:effectLst>
                <a:outerShdw blurRad="38100" dist="38100" dir="2700000" algn="tl">
                  <a:srgbClr val="000000">
                    <a:alpha val="43137"/>
                  </a:srgbClr>
                </a:outerShdw>
              </a:effectLst>
              <a:latin typeface="宋体" panose="02010600030101010101" pitchFamily="2" charset="-122"/>
            </a:endParaRPr>
          </a:p>
          <a:p>
            <a:pPr>
              <a:buClr>
                <a:srgbClr val="FF9900"/>
              </a:buClr>
              <a:buSzPct val="120000"/>
              <a:defRPr/>
            </a:pPr>
            <a:r>
              <a:rPr lang="en-US" altLang="zh-CN" sz="2400" b="1" spc="600" dirty="0">
                <a:effectLst>
                  <a:outerShdw blurRad="38100" dist="38100" dir="2700000" algn="tl">
                    <a:srgbClr val="000000">
                      <a:alpha val="43137"/>
                    </a:srgbClr>
                  </a:outerShdw>
                </a:effectLst>
                <a:latin typeface="宋体" panose="02010600030101010101" pitchFamily="2" charset="-122"/>
              </a:rPr>
              <a:t>                G2 X26 Z-31 CR=5  </a:t>
            </a:r>
            <a:endParaRPr lang="zh-CN" altLang="en-US" sz="2400" b="1" spc="600" dirty="0">
              <a:effectLst>
                <a:outerShdw blurRad="38100" dist="38100" dir="2700000" algn="tl">
                  <a:srgbClr val="000000">
                    <a:alpha val="43137"/>
                  </a:srgbClr>
                </a:outerShdw>
              </a:effectLst>
              <a:latin typeface="宋体" panose="02010600030101010101" pitchFamily="2" charset="-122"/>
            </a:endParaRPr>
          </a:p>
        </p:txBody>
      </p:sp>
      <p:sp>
        <p:nvSpPr>
          <p:cNvPr id="4" name="Rectangle 10"/>
          <p:cNvSpPr txBox="1">
            <a:spLocks noChangeArrowheads="1"/>
          </p:cNvSpPr>
          <p:nvPr/>
        </p:nvSpPr>
        <p:spPr bwMode="gray">
          <a:xfrm>
            <a:off x="94705" y="2690813"/>
            <a:ext cx="8245475" cy="1900237"/>
          </a:xfrm>
          <a:prstGeom prst="rect">
            <a:avLst/>
          </a:prstGeom>
          <a:noFill/>
          <a:ln w="9525">
            <a:noFill/>
            <a:miter lim="800000"/>
          </a:ln>
          <a:effectLst/>
        </p:spPr>
        <p:txBody>
          <a:bodyPr anchor="ctr"/>
          <a:lstStyle/>
          <a:p>
            <a:pPr>
              <a:buClr>
                <a:srgbClr val="FF9900"/>
              </a:buClr>
              <a:buSzPct val="120000"/>
              <a:buFont typeface="Wingdings" panose="05000000000000000000" pitchFamily="2" charset="2"/>
              <a:buChar char="v"/>
              <a:defRPr/>
            </a:pPr>
            <a:r>
              <a:rPr lang="zh-CN" altLang="en-US" sz="2400" b="1" spc="600" dirty="0">
                <a:effectLst>
                  <a:outerShdw blurRad="38100" dist="38100" dir="2700000" algn="tl">
                    <a:srgbClr val="000000">
                      <a:alpha val="43137"/>
                    </a:srgbClr>
                  </a:outerShdw>
                </a:effectLst>
                <a:latin typeface="宋体" panose="02010600030101010101" pitchFamily="2" charset="-122"/>
              </a:rPr>
              <a:t>用</a:t>
            </a:r>
            <a:r>
              <a:rPr lang="en-US" altLang="zh-CN" sz="2400" b="1" spc="600" dirty="0">
                <a:effectLst>
                  <a:outerShdw blurRad="38100" dist="38100" dir="2700000" algn="tl">
                    <a:srgbClr val="000000">
                      <a:alpha val="43137"/>
                    </a:srgbClr>
                  </a:outerShdw>
                </a:effectLst>
                <a:latin typeface="宋体" panose="02010600030101010101" pitchFamily="2" charset="-122"/>
              </a:rPr>
              <a:t>I</a:t>
            </a:r>
            <a:r>
              <a:rPr lang="zh-CN" altLang="en-US" sz="2400" b="1" spc="600" dirty="0">
                <a:effectLst>
                  <a:outerShdw blurRad="38100" dist="38100" dir="2700000" algn="tl">
                    <a:srgbClr val="000000">
                      <a:alpha val="43137"/>
                    </a:srgbClr>
                  </a:outerShdw>
                </a:effectLst>
                <a:latin typeface="宋体" panose="02010600030101010101" pitchFamily="2" charset="-122"/>
              </a:rPr>
              <a:t>、</a:t>
            </a:r>
            <a:r>
              <a:rPr lang="en-US" altLang="zh-CN" sz="2400" b="1" spc="600" dirty="0">
                <a:effectLst>
                  <a:outerShdw blurRad="38100" dist="38100" dir="2700000" algn="tl">
                    <a:srgbClr val="000000">
                      <a:alpha val="43137"/>
                    </a:srgbClr>
                  </a:outerShdw>
                </a:effectLst>
                <a:latin typeface="宋体" panose="02010600030101010101" pitchFamily="2" charset="-122"/>
              </a:rPr>
              <a:t>K</a:t>
            </a:r>
            <a:r>
              <a:rPr lang="zh-CN" altLang="en-US" sz="2400" b="1" spc="600" dirty="0">
                <a:effectLst>
                  <a:outerShdw blurRad="38100" dist="38100" dir="2700000" algn="tl">
                    <a:srgbClr val="000000">
                      <a:alpha val="43137"/>
                    </a:srgbClr>
                  </a:outerShdw>
                </a:effectLst>
                <a:latin typeface="宋体" panose="02010600030101010101" pitchFamily="2" charset="-122"/>
              </a:rPr>
              <a:t>编程：程序为</a:t>
            </a:r>
            <a:r>
              <a:rPr lang="en-US" altLang="zh-CN" sz="2400" b="1" spc="600" dirty="0">
                <a:effectLst>
                  <a:outerShdw blurRad="38100" dist="38100" dir="2700000" algn="tl">
                    <a:srgbClr val="000000">
                      <a:alpha val="43137"/>
                    </a:srgbClr>
                  </a:outerShdw>
                </a:effectLst>
                <a:latin typeface="宋体" panose="02010600030101010101" pitchFamily="2" charset="-122"/>
              </a:rPr>
              <a:t>G1 X0 Z0</a:t>
            </a:r>
            <a:endParaRPr lang="en-US" altLang="zh-CN" sz="2400" b="1" spc="600" dirty="0">
              <a:effectLst>
                <a:outerShdw blurRad="38100" dist="38100" dir="2700000" algn="tl">
                  <a:srgbClr val="000000">
                    <a:alpha val="43137"/>
                  </a:srgbClr>
                </a:outerShdw>
              </a:effectLst>
              <a:latin typeface="宋体" panose="02010600030101010101" pitchFamily="2" charset="-122"/>
            </a:endParaRPr>
          </a:p>
          <a:p>
            <a:pPr>
              <a:buClr>
                <a:srgbClr val="FF9900"/>
              </a:buClr>
              <a:buSzPct val="120000"/>
              <a:defRPr/>
            </a:pPr>
            <a:r>
              <a:rPr lang="en-US" altLang="zh-CN" sz="2400" b="1" spc="600" dirty="0">
                <a:effectLst>
                  <a:outerShdw blurRad="38100" dist="38100" dir="2700000" algn="tl">
                    <a:srgbClr val="000000">
                      <a:alpha val="43137"/>
                    </a:srgbClr>
                  </a:outerShdw>
                </a:effectLst>
                <a:latin typeface="宋体" panose="02010600030101010101" pitchFamily="2" charset="-122"/>
              </a:rPr>
              <a:t>                 G3 X24 Z-24 K-15</a:t>
            </a:r>
            <a:endParaRPr lang="en-US" altLang="zh-CN" sz="2400" b="1" spc="600" dirty="0">
              <a:effectLst>
                <a:outerShdw blurRad="38100" dist="38100" dir="2700000" algn="tl">
                  <a:srgbClr val="000000">
                    <a:alpha val="43137"/>
                  </a:srgbClr>
                </a:outerShdw>
              </a:effectLst>
              <a:latin typeface="宋体" panose="02010600030101010101" pitchFamily="2" charset="-122"/>
            </a:endParaRPr>
          </a:p>
          <a:p>
            <a:pPr>
              <a:buClr>
                <a:srgbClr val="FF9900"/>
              </a:buClr>
              <a:buSzPct val="120000"/>
              <a:defRPr/>
            </a:pPr>
            <a:r>
              <a:rPr lang="en-US" altLang="zh-CN" sz="2400" b="1" spc="600" dirty="0">
                <a:effectLst>
                  <a:outerShdw blurRad="38100" dist="38100" dir="2700000" algn="tl">
                    <a:srgbClr val="000000">
                      <a:alpha val="43137"/>
                    </a:srgbClr>
                  </a:outerShdw>
                </a:effectLst>
                <a:latin typeface="宋体" panose="02010600030101010101" pitchFamily="2" charset="-122"/>
              </a:rPr>
              <a:t>                 G2 X26 Z-31 I4 K-3</a:t>
            </a:r>
            <a:endParaRPr lang="zh-CN" altLang="en-US" sz="2400" b="1" spc="600" dirty="0">
              <a:effectLst>
                <a:outerShdw blurRad="38100" dist="38100" dir="2700000" algn="tl">
                  <a:srgbClr val="000000">
                    <a:alpha val="43137"/>
                  </a:srgbClr>
                </a:outerShdw>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467544" y="699542"/>
            <a:ext cx="8295456" cy="72764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smtClean="0">
                <a:solidFill>
                  <a:srgbClr val="FF0000"/>
                </a:solidFill>
              </a:rPr>
              <a:t>G04</a:t>
            </a:r>
            <a:r>
              <a:rPr lang="zh-CN" altLang="en-US" dirty="0" smtClean="0">
                <a:solidFill>
                  <a:srgbClr val="FF0000"/>
                </a:solidFill>
              </a:rPr>
              <a:t>暂停</a:t>
            </a:r>
            <a:endParaRPr lang="en-US" altLang="zh-CN" dirty="0" smtClean="0"/>
          </a:p>
          <a:p>
            <a:endParaRPr lang="zh-CN" altLang="en-US" dirty="0" smtClean="0"/>
          </a:p>
        </p:txBody>
      </p:sp>
      <p:sp>
        <p:nvSpPr>
          <p:cNvPr id="3" name="TextBox 2"/>
          <p:cNvSpPr txBox="1"/>
          <p:nvPr/>
        </p:nvSpPr>
        <p:spPr>
          <a:xfrm>
            <a:off x="467544" y="1427187"/>
            <a:ext cx="7620000" cy="1631950"/>
          </a:xfrm>
          <a:prstGeom prst="rect">
            <a:avLst/>
          </a:prstGeom>
          <a:noFill/>
        </p:spPr>
        <p:txBody>
          <a:bodyPr>
            <a:spAutoFit/>
          </a:bodyPr>
          <a:lstStyle/>
          <a:p>
            <a:pPr>
              <a:buClr>
                <a:srgbClr val="FF9900"/>
              </a:buClr>
              <a:buSzPct val="120000"/>
              <a:buFont typeface="Wingdings" panose="05000000000000000000" pitchFamily="2" charset="2"/>
              <a:buChar char="v"/>
              <a:defRPr/>
            </a:pPr>
            <a:r>
              <a:rPr lang="en-US" altLang="en-US" sz="2400" b="1" spc="600" dirty="0">
                <a:effectLst>
                  <a:outerShdw blurRad="38100" dist="38100" dir="2700000" algn="tl">
                    <a:srgbClr val="000000">
                      <a:alpha val="43137"/>
                    </a:srgbClr>
                  </a:outerShdw>
                </a:effectLst>
                <a:latin typeface="宋体" panose="02010600030101010101" pitchFamily="2" charset="-122"/>
              </a:rPr>
              <a:t>G04</a:t>
            </a:r>
            <a:r>
              <a:rPr lang="zh-CN" altLang="en-US" sz="2400" b="1" spc="600" dirty="0">
                <a:effectLst>
                  <a:outerShdw blurRad="38100" dist="38100" dir="2700000" algn="tl">
                    <a:srgbClr val="000000">
                      <a:alpha val="43137"/>
                    </a:srgbClr>
                  </a:outerShdw>
                </a:effectLst>
                <a:latin typeface="宋体" panose="02010600030101010101" pitchFamily="2" charset="-122"/>
              </a:rPr>
              <a:t>格式</a:t>
            </a:r>
            <a:r>
              <a:rPr lang="zh-CN" altLang="en-US" sz="2000" dirty="0">
                <a:solidFill>
                  <a:srgbClr val="000000"/>
                </a:solidFill>
                <a:ea typeface="+mn-ea"/>
              </a:rPr>
              <a:t>：</a:t>
            </a:r>
            <a:r>
              <a:rPr lang="en-US" altLang="zh-CN" sz="2000" b="1" dirty="0">
                <a:solidFill>
                  <a:srgbClr val="000000"/>
                </a:solidFill>
                <a:ea typeface="+mn-ea"/>
              </a:rPr>
              <a:t>G4  H_</a:t>
            </a:r>
            <a:endParaRPr lang="en-US" altLang="zh-CN" sz="2000" b="1" dirty="0">
              <a:solidFill>
                <a:srgbClr val="000000"/>
              </a:solidFill>
              <a:ea typeface="+mn-ea"/>
            </a:endParaRPr>
          </a:p>
          <a:p>
            <a:pPr>
              <a:buClr>
                <a:srgbClr val="FF9900"/>
              </a:buClr>
              <a:buSzPct val="120000"/>
              <a:buFont typeface="Wingdings" panose="05000000000000000000" pitchFamily="2" charset="2"/>
              <a:buChar char="v"/>
              <a:defRPr/>
            </a:pPr>
            <a:endParaRPr lang="en-US" altLang="zh-CN" sz="2000" dirty="0">
              <a:solidFill>
                <a:srgbClr val="000000"/>
              </a:solidFill>
              <a:ea typeface="+mn-ea"/>
            </a:endParaRPr>
          </a:p>
          <a:p>
            <a:pPr>
              <a:buClr>
                <a:srgbClr val="FF9900"/>
              </a:buClr>
              <a:buSzPct val="120000"/>
              <a:defRPr/>
            </a:pPr>
            <a:r>
              <a:rPr lang="en-US" altLang="zh-CN" sz="2000" dirty="0">
                <a:solidFill>
                  <a:srgbClr val="000000"/>
                </a:solidFill>
                <a:ea typeface="+mn-ea"/>
              </a:rPr>
              <a:t>      </a:t>
            </a:r>
            <a:r>
              <a:rPr lang="zh-CN" altLang="en-US" sz="2000" dirty="0">
                <a:solidFill>
                  <a:srgbClr val="000000"/>
                </a:solidFill>
                <a:ea typeface="+mn-ea"/>
              </a:rPr>
              <a:t>程序段（含地址</a:t>
            </a:r>
            <a:r>
              <a:rPr lang="en-US" sz="2000" dirty="0">
                <a:solidFill>
                  <a:srgbClr val="000000"/>
                </a:solidFill>
                <a:ea typeface="+mn-ea"/>
              </a:rPr>
              <a:t>H</a:t>
            </a:r>
            <a:r>
              <a:rPr lang="zh-CN" altLang="en-US" sz="2000" dirty="0">
                <a:solidFill>
                  <a:srgbClr val="000000"/>
                </a:solidFill>
                <a:ea typeface="+mn-ea"/>
              </a:rPr>
              <a:t>）只在本程序段有效，并暂停所给定的时间。  </a:t>
            </a:r>
            <a:endParaRPr lang="en-US" altLang="zh-CN" sz="2000" dirty="0">
              <a:solidFill>
                <a:srgbClr val="000000"/>
              </a:solidFill>
              <a:ea typeface="+mn-ea"/>
            </a:endParaRPr>
          </a:p>
          <a:p>
            <a:pPr>
              <a:buClr>
                <a:srgbClr val="FF9900"/>
              </a:buClr>
              <a:buSzPct val="120000"/>
              <a:defRPr/>
            </a:pPr>
            <a:r>
              <a:rPr lang="en-US" altLang="zh-CN" sz="2000" dirty="0">
                <a:solidFill>
                  <a:srgbClr val="000000"/>
                </a:solidFill>
                <a:ea typeface="+mn-ea"/>
              </a:rPr>
              <a:t>     </a:t>
            </a:r>
            <a:r>
              <a:rPr lang="zh-CN" altLang="en-US" sz="2000" dirty="0">
                <a:solidFill>
                  <a:srgbClr val="000000"/>
                </a:solidFill>
                <a:ea typeface="+mn-ea"/>
              </a:rPr>
              <a:t>在此之前程编的进给量</a:t>
            </a:r>
            <a:r>
              <a:rPr lang="en-US" sz="2000" dirty="0">
                <a:solidFill>
                  <a:srgbClr val="000000"/>
                </a:solidFill>
                <a:ea typeface="+mn-ea"/>
              </a:rPr>
              <a:t>F</a:t>
            </a:r>
            <a:r>
              <a:rPr lang="zh-CN" altLang="en-US" sz="2000" dirty="0">
                <a:solidFill>
                  <a:srgbClr val="000000"/>
                </a:solidFill>
                <a:ea typeface="+mn-ea"/>
              </a:rPr>
              <a:t>和主轴转速</a:t>
            </a:r>
            <a:r>
              <a:rPr lang="en-US" sz="2000" dirty="0">
                <a:solidFill>
                  <a:srgbClr val="000000"/>
                </a:solidFill>
                <a:ea typeface="+mn-ea"/>
              </a:rPr>
              <a:t>S</a:t>
            </a:r>
            <a:r>
              <a:rPr lang="zh-CN" altLang="en-US" sz="2000" dirty="0">
                <a:solidFill>
                  <a:srgbClr val="000000"/>
                </a:solidFill>
                <a:ea typeface="+mn-ea"/>
              </a:rPr>
              <a:t>保持存储状态。</a:t>
            </a:r>
            <a:endParaRPr lang="zh-CN" altLang="en-US" sz="2000" dirty="0">
              <a:solidFill>
                <a:srgbClr val="000000"/>
              </a:solidFill>
              <a:ea typeface="+mn-ea"/>
            </a:endParaRPr>
          </a:p>
          <a:p>
            <a:pPr algn="ctr">
              <a:defRPr/>
            </a:pPr>
            <a:endParaRPr lang="zh-CN" altLang="en-US" dirty="0">
              <a:ea typeface="+mn-ea"/>
            </a:endParaRPr>
          </a:p>
        </p:txBody>
      </p:sp>
      <p:sp>
        <p:nvSpPr>
          <p:cNvPr id="4" name="TextBox 7"/>
          <p:cNvSpPr txBox="1">
            <a:spLocks noChangeArrowheads="1"/>
          </p:cNvSpPr>
          <p:nvPr/>
        </p:nvSpPr>
        <p:spPr bwMode="auto">
          <a:xfrm>
            <a:off x="-108520" y="2859782"/>
            <a:ext cx="9073008"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371600" indent="-4572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lvl="2" eaLnBrk="1" hangingPunct="1">
              <a:lnSpc>
                <a:spcPct val="90000"/>
              </a:lnSpc>
              <a:spcBef>
                <a:spcPct val="50000"/>
              </a:spcBef>
              <a:buClr>
                <a:srgbClr val="00B050"/>
              </a:buClr>
              <a:buSzPct val="120000"/>
              <a:buFont typeface="Wingdings" panose="05000000000000000000" pitchFamily="2" charset="2"/>
              <a:buChar char="Ø"/>
            </a:pPr>
            <a:r>
              <a:rPr lang="zh-CN" altLang="en-US" sz="2000" dirty="0">
                <a:solidFill>
                  <a:srgbClr val="000000"/>
                </a:solidFill>
              </a:rPr>
              <a:t>其中</a:t>
            </a:r>
            <a:r>
              <a:rPr lang="en-US" altLang="zh-CN" sz="2000" dirty="0">
                <a:solidFill>
                  <a:srgbClr val="000000"/>
                </a:solidFill>
              </a:rPr>
              <a:t>H</a:t>
            </a:r>
            <a:r>
              <a:rPr lang="zh-CN" altLang="en-US" sz="2000" dirty="0">
                <a:solidFill>
                  <a:srgbClr val="000000"/>
                </a:solidFill>
              </a:rPr>
              <a:t>为暂停时间</a:t>
            </a:r>
            <a:r>
              <a:rPr lang="zh-CN" altLang="en-US" sz="2000" dirty="0">
                <a:solidFill>
                  <a:srgbClr val="000000"/>
                </a:solidFill>
                <a:latin typeface="楷体_GB2312" pitchFamily="49" charset="-122"/>
              </a:rPr>
              <a:t>。</a:t>
            </a:r>
            <a:endParaRPr lang="zh-CN" altLang="en-US" sz="2000" dirty="0">
              <a:solidFill>
                <a:srgbClr val="000000"/>
              </a:solidFill>
              <a:latin typeface="楷体_GB2312" pitchFamily="49" charset="-122"/>
            </a:endParaRPr>
          </a:p>
          <a:p>
            <a:pPr lvl="2" eaLnBrk="1" hangingPunct="1">
              <a:lnSpc>
                <a:spcPct val="90000"/>
              </a:lnSpc>
              <a:spcBef>
                <a:spcPct val="50000"/>
              </a:spcBef>
              <a:buClr>
                <a:srgbClr val="00B050"/>
              </a:buClr>
              <a:buSzPct val="120000"/>
              <a:buFont typeface="Wingdings" panose="05000000000000000000" pitchFamily="2" charset="2"/>
              <a:buChar char="Ø"/>
            </a:pPr>
            <a:r>
              <a:rPr lang="zh-CN" altLang="en-US" sz="2000" dirty="0">
                <a:solidFill>
                  <a:srgbClr val="000000"/>
                </a:solidFill>
                <a:latin typeface="楷体_GB2312" pitchFamily="49" charset="-122"/>
              </a:rPr>
              <a:t>在执行含</a:t>
            </a:r>
            <a:r>
              <a:rPr lang="en-US" altLang="zh-CN" sz="2000" dirty="0">
                <a:solidFill>
                  <a:srgbClr val="000000"/>
                </a:solidFill>
              </a:rPr>
              <a:t>G04</a:t>
            </a:r>
            <a:r>
              <a:rPr lang="zh-CN" altLang="en-US" sz="2000" dirty="0">
                <a:solidFill>
                  <a:srgbClr val="000000"/>
                </a:solidFill>
                <a:latin typeface="楷体_GB2312" pitchFamily="49" charset="-122"/>
              </a:rPr>
              <a:t>指令的程序段时，主轴转动，其它进给轴停止进给。</a:t>
            </a:r>
            <a:endParaRPr lang="zh-CN" altLang="en-US" sz="2000" dirty="0">
              <a:solidFill>
                <a:srgbClr val="000000"/>
              </a:solidFill>
              <a:latin typeface="楷体_GB2312" pitchFamily="49" charset="-122"/>
            </a:endParaRPr>
          </a:p>
          <a:p>
            <a:pPr lvl="2" eaLnBrk="1" hangingPunct="1">
              <a:lnSpc>
                <a:spcPct val="90000"/>
              </a:lnSpc>
              <a:spcBef>
                <a:spcPct val="50000"/>
              </a:spcBef>
              <a:buClr>
                <a:srgbClr val="00B050"/>
              </a:buClr>
              <a:buSzPct val="120000"/>
              <a:buFont typeface="Wingdings" panose="05000000000000000000" pitchFamily="2" charset="2"/>
              <a:buChar char="Ø"/>
            </a:pPr>
            <a:r>
              <a:rPr lang="en-US" altLang="zh-CN" sz="2000" dirty="0">
                <a:solidFill>
                  <a:srgbClr val="000000"/>
                </a:solidFill>
              </a:rPr>
              <a:t>G04</a:t>
            </a:r>
            <a:r>
              <a:rPr lang="zh-CN" altLang="en-US" sz="2000" dirty="0">
                <a:solidFill>
                  <a:srgbClr val="000000"/>
                </a:solidFill>
                <a:latin typeface="楷体_GB2312" pitchFamily="49" charset="-122"/>
              </a:rPr>
              <a:t>为非模态指令</a:t>
            </a:r>
            <a:endParaRPr lang="zh-CN" altLang="en-US" sz="2000" dirty="0">
              <a:solidFill>
                <a:srgbClr val="000000"/>
              </a:solidFill>
              <a:latin typeface="楷体_GB2312" pitchFamily="49" charset="-122"/>
            </a:endParaRPr>
          </a:p>
          <a:p>
            <a:pPr lvl="2" eaLnBrk="1" hangingPunct="1">
              <a:lnSpc>
                <a:spcPct val="90000"/>
              </a:lnSpc>
              <a:spcBef>
                <a:spcPct val="50000"/>
              </a:spcBef>
              <a:buClr>
                <a:srgbClr val="00B050"/>
              </a:buClr>
              <a:buSzPct val="120000"/>
              <a:buFont typeface="Wingdings" panose="05000000000000000000" pitchFamily="2" charset="2"/>
              <a:buChar char="Ø"/>
            </a:pPr>
            <a:r>
              <a:rPr lang="en-US" altLang="zh-CN" sz="2000" dirty="0">
                <a:solidFill>
                  <a:srgbClr val="000000"/>
                </a:solidFill>
              </a:rPr>
              <a:t>G04</a:t>
            </a:r>
            <a:r>
              <a:rPr lang="zh-CN" altLang="en-US" sz="2000" dirty="0">
                <a:solidFill>
                  <a:srgbClr val="000000"/>
                </a:solidFill>
                <a:latin typeface="楷体_GB2312" pitchFamily="49" charset="-122"/>
              </a:rPr>
              <a:t>可使刀具作短暂停留，以获得圆整而光滑的表面。多用于过渡清根或槽底和表面有粗糙度要求时。</a:t>
            </a:r>
            <a:endParaRPr lang="zh-CN" altLang="en-US" sz="2000" dirty="0">
              <a:solidFill>
                <a:srgbClr val="000000"/>
              </a:solidFill>
              <a:latin typeface="楷体_GB2312" pitchFamily="49" charset="-122"/>
            </a:endParaRPr>
          </a:p>
          <a:p>
            <a:pPr eaLnBrk="1" hangingPunct="1"/>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4571" y="2387084"/>
            <a:ext cx="878767" cy="369332"/>
          </a:xfrm>
          <a:prstGeom prst="rect">
            <a:avLst/>
          </a:prstGeom>
        </p:spPr>
        <p:txBody>
          <a:bodyPr wrap="none">
            <a:spAutoFit/>
          </a:bodyPr>
          <a:lstStyle/>
          <a:p>
            <a:r>
              <a:rPr lang="en-US" altLang="zh-CN" dirty="0" smtClean="0"/>
              <a:t>G04 H2</a:t>
            </a:r>
            <a:endParaRPr lang="zh-CN" altLang="en-US" dirty="0"/>
          </a:p>
        </p:txBody>
      </p:sp>
      <p:sp>
        <p:nvSpPr>
          <p:cNvPr id="3" name="TextBox 2"/>
          <p:cNvSpPr txBox="1"/>
          <p:nvPr/>
        </p:nvSpPr>
        <p:spPr>
          <a:xfrm>
            <a:off x="571472" y="1571618"/>
            <a:ext cx="8414483" cy="347787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algn="ctr"/>
            <a:r>
              <a:rPr lang="zh-CN" altLang="en-US" sz="2400" dirty="0" smtClean="0">
                <a:latin typeface="微软雅黑" panose="020B0503020204020204" pitchFamily="34" charset="-122"/>
                <a:ea typeface="微软雅黑" panose="020B0503020204020204" pitchFamily="34" charset="-122"/>
              </a:rPr>
              <a:t>单段螺纹指令：</a:t>
            </a:r>
            <a:endParaRPr lang="en-US" altLang="zh-CN" sz="2400" dirty="0" smtClean="0">
              <a:latin typeface="微软雅黑" panose="020B0503020204020204" pitchFamily="34" charset="-122"/>
              <a:ea typeface="微软雅黑" panose="020B0503020204020204" pitchFamily="34" charset="-122"/>
            </a:endParaRPr>
          </a:p>
          <a:p>
            <a:r>
              <a:rPr lang="zh-CN" altLang="en-US" sz="2800" dirty="0" smtClean="0">
                <a:solidFill>
                  <a:schemeClr val="tx1"/>
                </a:solidFill>
                <a:latin typeface="微软雅黑" panose="020B0503020204020204" pitchFamily="34" charset="-122"/>
                <a:ea typeface="微软雅黑" panose="020B0503020204020204" pitchFamily="34" charset="-122"/>
              </a:rPr>
              <a:t>圆柱螺纹 ：</a:t>
            </a:r>
            <a:r>
              <a:rPr lang="en-US" altLang="zh-CN" sz="2800" dirty="0" smtClean="0"/>
              <a:t>G33 Z-50 </a:t>
            </a:r>
            <a:r>
              <a:rPr lang="en-US" altLang="zh-CN" sz="2800" dirty="0" smtClean="0">
                <a:solidFill>
                  <a:srgbClr val="FF0000"/>
                </a:solidFill>
              </a:rPr>
              <a:t>K1.25 SF=</a:t>
            </a:r>
            <a:endParaRPr lang="en-US" altLang="zh-CN" sz="2800" dirty="0" smtClean="0">
              <a:solidFill>
                <a:srgbClr val="FF0000"/>
              </a:solidFill>
            </a:endParaRPr>
          </a:p>
          <a:p>
            <a:r>
              <a:rPr lang="zh-CN" altLang="en-US" sz="2800" b="1" dirty="0" smtClean="0">
                <a:solidFill>
                  <a:schemeClr val="tx1"/>
                </a:solidFill>
              </a:rPr>
              <a:t>端面螺纹   </a:t>
            </a:r>
            <a:r>
              <a:rPr lang="zh-CN" altLang="en-US" sz="2800" dirty="0" smtClean="0">
                <a:solidFill>
                  <a:schemeClr val="tx1"/>
                </a:solidFill>
              </a:rPr>
              <a:t>：</a:t>
            </a:r>
            <a:r>
              <a:rPr lang="en-US" altLang="zh-CN" sz="2800" dirty="0" smtClean="0"/>
              <a:t>G33 X50 </a:t>
            </a:r>
            <a:r>
              <a:rPr lang="en-US" altLang="zh-CN" sz="2800" dirty="0" smtClean="0">
                <a:solidFill>
                  <a:srgbClr val="FF0000"/>
                </a:solidFill>
              </a:rPr>
              <a:t>I1.25  SF=</a:t>
            </a:r>
            <a:endParaRPr lang="en-US" altLang="zh-CN" sz="2800" dirty="0" smtClean="0">
              <a:solidFill>
                <a:srgbClr val="FF0000"/>
              </a:solidFill>
            </a:endParaRPr>
          </a:p>
          <a:p>
            <a:r>
              <a:rPr lang="zh-CN" altLang="en-US" sz="2800" b="1" dirty="0" smtClean="0">
                <a:solidFill>
                  <a:schemeClr val="tx1"/>
                </a:solidFill>
              </a:rPr>
              <a:t>锥螺纹：  </a:t>
            </a:r>
            <a:r>
              <a:rPr lang="en-US" altLang="zh-CN" sz="2800" dirty="0" smtClean="0"/>
              <a:t>G33 Z-80 X50 </a:t>
            </a:r>
            <a:r>
              <a:rPr lang="en-US" altLang="zh-CN" sz="2800" dirty="0" smtClean="0">
                <a:solidFill>
                  <a:srgbClr val="FF0000"/>
                </a:solidFill>
              </a:rPr>
              <a:t>K1.25  SF=        </a:t>
            </a:r>
            <a:r>
              <a:rPr lang="zh-CN" altLang="en-US" sz="2800" dirty="0" smtClean="0">
                <a:solidFill>
                  <a:schemeClr val="tx1"/>
                </a:solidFill>
              </a:rPr>
              <a:t>锥度小于</a:t>
            </a:r>
            <a:r>
              <a:rPr lang="en-US" altLang="zh-CN" sz="2800" dirty="0" smtClean="0">
                <a:solidFill>
                  <a:schemeClr val="tx1"/>
                </a:solidFill>
              </a:rPr>
              <a:t>45</a:t>
            </a:r>
            <a:r>
              <a:rPr lang="zh-CN" altLang="en-US" sz="2800" dirty="0" smtClean="0">
                <a:solidFill>
                  <a:schemeClr val="tx1"/>
                </a:solidFill>
              </a:rPr>
              <a:t>度</a:t>
            </a:r>
            <a:endParaRPr lang="en-US" altLang="zh-CN" sz="2800" dirty="0" smtClean="0">
              <a:solidFill>
                <a:schemeClr val="tx1"/>
              </a:solidFill>
            </a:endParaRPr>
          </a:p>
          <a:p>
            <a:r>
              <a:rPr lang="en-US" altLang="zh-CN" sz="2800" dirty="0" smtClean="0"/>
              <a:t>                    G33 Z-80 X50 </a:t>
            </a:r>
            <a:r>
              <a:rPr lang="en-US" altLang="zh-CN" sz="2800" dirty="0" smtClean="0">
                <a:solidFill>
                  <a:srgbClr val="FF0000"/>
                </a:solidFill>
              </a:rPr>
              <a:t>K1.25  SF=        </a:t>
            </a:r>
            <a:r>
              <a:rPr lang="zh-CN" altLang="en-US" sz="2800" dirty="0" smtClean="0">
                <a:solidFill>
                  <a:schemeClr val="tx1"/>
                </a:solidFill>
              </a:rPr>
              <a:t>锥度大于</a:t>
            </a:r>
            <a:r>
              <a:rPr lang="en-US" altLang="zh-CN" sz="2800" dirty="0" smtClean="0">
                <a:solidFill>
                  <a:schemeClr val="tx1"/>
                </a:solidFill>
              </a:rPr>
              <a:t>45</a:t>
            </a:r>
            <a:r>
              <a:rPr lang="zh-CN" altLang="en-US" sz="2800" dirty="0" smtClean="0">
                <a:solidFill>
                  <a:schemeClr val="tx1"/>
                </a:solidFill>
              </a:rPr>
              <a:t>度</a:t>
            </a:r>
            <a:endParaRPr lang="en-US" altLang="zh-CN" sz="2800" dirty="0" smtClean="0">
              <a:solidFill>
                <a:schemeClr val="tx1"/>
              </a:solidFill>
            </a:endParaRPr>
          </a:p>
          <a:p>
            <a:r>
              <a:rPr lang="en-US" altLang="zh-CN" sz="2800" dirty="0" smtClean="0">
                <a:solidFill>
                  <a:srgbClr val="FF0000"/>
                </a:solidFill>
              </a:rPr>
              <a:t>                   SF=   :</a:t>
            </a:r>
            <a:r>
              <a:rPr lang="zh-CN" altLang="en-US" sz="2800" dirty="0" smtClean="0">
                <a:solidFill>
                  <a:srgbClr val="FF0000"/>
                </a:solidFill>
              </a:rPr>
              <a:t>螺纹起始角度、 用于多头螺纹</a:t>
            </a:r>
            <a:endParaRPr lang="en-US" altLang="zh-CN" sz="2800" dirty="0" smtClean="0">
              <a:solidFill>
                <a:srgbClr val="FF0000"/>
              </a:solidFill>
            </a:endParaRPr>
          </a:p>
          <a:p>
            <a:endParaRPr lang="en-US" altLang="zh-CN" sz="2800" dirty="0" smtClean="0">
              <a:solidFill>
                <a:srgbClr val="FF0000"/>
              </a:solidFill>
            </a:endParaRP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8140" y="824195"/>
            <a:ext cx="8250140" cy="461665"/>
          </a:xfrm>
          <a:prstGeom prst="rect">
            <a:avLst/>
          </a:prstGeom>
          <a:noFill/>
        </p:spPr>
        <p:txBody>
          <a:bodyPr wrap="square" rtlCol="0">
            <a:spAutoFit/>
          </a:bodyPr>
          <a:lstStyle/>
          <a:p>
            <a:pPr lvl="0"/>
            <a:r>
              <a:rPr lang="en-US" sz="2400" b="1" dirty="0" smtClean="0"/>
              <a:t> i5</a:t>
            </a:r>
            <a:r>
              <a:rPr lang="zh-CN" altLang="en-US" sz="2400" b="1" dirty="0" smtClean="0"/>
              <a:t>系统相比</a:t>
            </a:r>
            <a:r>
              <a:rPr lang="en-US" sz="2400" b="1" dirty="0" smtClean="0"/>
              <a:t>FANUC</a:t>
            </a:r>
            <a:r>
              <a:rPr lang="zh-CN" altLang="en-US" sz="2400" b="1" dirty="0" smtClean="0"/>
              <a:t>、西门子、三菱等主流系统有哪些优势？</a:t>
            </a:r>
            <a:endParaRPr lang="zh-CN" altLang="en-US" sz="2400" dirty="0"/>
          </a:p>
        </p:txBody>
      </p:sp>
      <p:sp>
        <p:nvSpPr>
          <p:cNvPr id="3" name="TextBox 2"/>
          <p:cNvSpPr txBox="1"/>
          <p:nvPr/>
        </p:nvSpPr>
        <p:spPr>
          <a:xfrm>
            <a:off x="0" y="1514291"/>
            <a:ext cx="9144000" cy="1200329"/>
          </a:xfrm>
          <a:prstGeom prst="rect">
            <a:avLst/>
          </a:prstGeom>
          <a:noFill/>
        </p:spPr>
        <p:txBody>
          <a:bodyPr wrap="square" rtlCol="0">
            <a:spAutoFit/>
          </a:bodyPr>
          <a:lstStyle/>
          <a:p>
            <a:r>
              <a:rPr lang="en-US" dirty="0" smtClean="0"/>
              <a:t>         </a:t>
            </a:r>
            <a:r>
              <a:rPr lang="en-US" b="1" dirty="0" smtClean="0"/>
              <a:t>i5</a:t>
            </a:r>
            <a:r>
              <a:rPr lang="zh-CN" altLang="en-US" b="1" dirty="0" smtClean="0"/>
              <a:t>系统最大的优势在于沈阳机床在机床行业的庞大用户群体和多年来的行业经验积累，以及沈阳机床人对于机械加工领域的深刻理解。在此基础上，将先进的机械设备同数控系统完美融合，以机床用户的切实需求为导向，在数控系统中集成了一系列独有的智能化功能。</a:t>
            </a:r>
            <a:endParaRPr lang="en-US" altLang="zh-CN" b="1" dirty="0" smtClean="0"/>
          </a:p>
        </p:txBody>
      </p:sp>
      <p:grpSp>
        <p:nvGrpSpPr>
          <p:cNvPr id="4" name="组合 3"/>
          <p:cNvGrpSpPr/>
          <p:nvPr/>
        </p:nvGrpSpPr>
        <p:grpSpPr>
          <a:xfrm>
            <a:off x="3929058" y="2500312"/>
            <a:ext cx="1261670" cy="975924"/>
            <a:chOff x="7380312" y="3212976"/>
            <a:chExt cx="1475984" cy="1475984"/>
          </a:xfrm>
          <a:effectLst>
            <a:outerShdw blurRad="50800" dist="38100" dir="2700000" algn="tl" rotWithShape="0">
              <a:prstClr val="black">
                <a:alpha val="40000"/>
              </a:prstClr>
            </a:outerShdw>
          </a:effectLst>
        </p:grpSpPr>
        <p:sp>
          <p:nvSpPr>
            <p:cNvPr id="5" name="椭圆 4"/>
            <p:cNvSpPr/>
            <p:nvPr/>
          </p:nvSpPr>
          <p:spPr>
            <a:xfrm>
              <a:off x="7380312" y="3212976"/>
              <a:ext cx="1475984" cy="1475984"/>
            </a:xfrm>
            <a:prstGeom prst="ellipse">
              <a:avLst/>
            </a:prstGeom>
            <a:solidFill>
              <a:schemeClr val="bg1"/>
            </a:solidFill>
            <a:ln w="76200">
              <a:solidFill>
                <a:srgbClr val="CBCB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1.png"/>
            <p:cNvPicPr>
              <a:picLocks noChangeAspect="1"/>
            </p:cNvPicPr>
            <p:nvPr/>
          </p:nvPicPr>
          <p:blipFill>
            <a:blip r:embed="rId1" cstate="print"/>
            <a:stretch>
              <a:fillRect/>
            </a:stretch>
          </p:blipFill>
          <p:spPr>
            <a:xfrm>
              <a:off x="7417194" y="3356992"/>
              <a:ext cx="1433019" cy="1140850"/>
            </a:xfrm>
            <a:prstGeom prst="rect">
              <a:avLst/>
            </a:prstGeom>
          </p:spPr>
        </p:pic>
      </p:grpSp>
      <p:sp>
        <p:nvSpPr>
          <p:cNvPr id="9" name="Oval 8"/>
          <p:cNvSpPr>
            <a:spLocks noChangeArrowheads="1"/>
          </p:cNvSpPr>
          <p:nvPr/>
        </p:nvSpPr>
        <p:spPr bwMode="gray">
          <a:xfrm>
            <a:off x="428596" y="3071816"/>
            <a:ext cx="1487488" cy="1514475"/>
          </a:xfrm>
          <a:prstGeom prst="ellipse">
            <a:avLst/>
          </a:prstGeom>
          <a:gradFill rotWithShape="1">
            <a:gsLst>
              <a:gs pos="0">
                <a:schemeClr val="accent2"/>
              </a:gs>
              <a:gs pos="100000">
                <a:schemeClr val="accent2">
                  <a:gamma/>
                  <a:shade val="63529"/>
                  <a:invGamma/>
                </a:schemeClr>
              </a:gs>
            </a:gsLst>
            <a:lin ang="5400000" scaled="1"/>
          </a:gradFill>
          <a:ln w="9525">
            <a:noFill/>
            <a:round/>
          </a:ln>
          <a:effectLst/>
        </p:spPr>
        <p:txBody>
          <a:bodyPr wrap="none" anchor="ctr"/>
          <a:lstStyle/>
          <a:p>
            <a:pPr>
              <a:defRPr/>
            </a:pPr>
            <a:endParaRPr lang="zh-CN" altLang="en-US"/>
          </a:p>
        </p:txBody>
      </p:sp>
      <p:sp>
        <p:nvSpPr>
          <p:cNvPr id="10" name="Freeform 9"/>
          <p:cNvSpPr/>
          <p:nvPr/>
        </p:nvSpPr>
        <p:spPr bwMode="gray">
          <a:xfrm>
            <a:off x="571472" y="3214692"/>
            <a:ext cx="1147491" cy="571534"/>
          </a:xfrm>
          <a:custGeom>
            <a:avLst/>
            <a:gdLst>
              <a:gd name="T0" fmla="*/ 995 w 1321"/>
              <a:gd name="T1" fmla="*/ 79 h 712"/>
              <a:gd name="T2" fmla="*/ 1008 w 1321"/>
              <a:gd name="T3" fmla="*/ 87 h 712"/>
              <a:gd name="T4" fmla="*/ 1011 w 1321"/>
              <a:gd name="T5" fmla="*/ 94 h 712"/>
              <a:gd name="T6" fmla="*/ 1006 w 1321"/>
              <a:gd name="T7" fmla="*/ 102 h 712"/>
              <a:gd name="T8" fmla="*/ 993 w 1321"/>
              <a:gd name="T9" fmla="*/ 107 h 712"/>
              <a:gd name="T10" fmla="*/ 973 w 1321"/>
              <a:gd name="T11" fmla="*/ 114 h 712"/>
              <a:gd name="T12" fmla="*/ 948 w 1321"/>
              <a:gd name="T13" fmla="*/ 119 h 712"/>
              <a:gd name="T14" fmla="*/ 915 w 1321"/>
              <a:gd name="T15" fmla="*/ 124 h 712"/>
              <a:gd name="T16" fmla="*/ 878 w 1321"/>
              <a:gd name="T17" fmla="*/ 128 h 712"/>
              <a:gd name="T18" fmla="*/ 836 w 1321"/>
              <a:gd name="T19" fmla="*/ 132 h 712"/>
              <a:gd name="T20" fmla="*/ 789 w 1321"/>
              <a:gd name="T21" fmla="*/ 134 h 712"/>
              <a:gd name="T22" fmla="*/ 740 w 1321"/>
              <a:gd name="T23" fmla="*/ 135 h 712"/>
              <a:gd name="T24" fmla="*/ 686 w 1321"/>
              <a:gd name="T25" fmla="*/ 139 h 712"/>
              <a:gd name="T26" fmla="*/ 631 w 1321"/>
              <a:gd name="T27" fmla="*/ 140 h 712"/>
              <a:gd name="T28" fmla="*/ 609 w 1321"/>
              <a:gd name="T29" fmla="*/ 141 h 712"/>
              <a:gd name="T30" fmla="*/ 365 w 1321"/>
              <a:gd name="T31" fmla="*/ 141 h 712"/>
              <a:gd name="T32" fmla="*/ 361 w 1321"/>
              <a:gd name="T33" fmla="*/ 141 h 712"/>
              <a:gd name="T34" fmla="*/ 313 w 1321"/>
              <a:gd name="T35" fmla="*/ 140 h 712"/>
              <a:gd name="T36" fmla="*/ 267 w 1321"/>
              <a:gd name="T37" fmla="*/ 139 h 712"/>
              <a:gd name="T38" fmla="*/ 223 w 1321"/>
              <a:gd name="T39" fmla="*/ 137 h 712"/>
              <a:gd name="T40" fmla="*/ 180 w 1321"/>
              <a:gd name="T41" fmla="*/ 134 h 712"/>
              <a:gd name="T42" fmla="*/ 143 w 1321"/>
              <a:gd name="T43" fmla="*/ 134 h 712"/>
              <a:gd name="T44" fmla="*/ 110 w 1321"/>
              <a:gd name="T45" fmla="*/ 130 h 712"/>
              <a:gd name="T46" fmla="*/ 76 w 1321"/>
              <a:gd name="T47" fmla="*/ 127 h 712"/>
              <a:gd name="T48" fmla="*/ 53 w 1321"/>
              <a:gd name="T49" fmla="*/ 125 h 712"/>
              <a:gd name="T50" fmla="*/ 26 w 1321"/>
              <a:gd name="T51" fmla="*/ 119 h 712"/>
              <a:gd name="T52" fmla="*/ 18 w 1321"/>
              <a:gd name="T53" fmla="*/ 115 h 712"/>
              <a:gd name="T54" fmla="*/ 6 w 1321"/>
              <a:gd name="T55" fmla="*/ 110 h 712"/>
              <a:gd name="T56" fmla="*/ 0 w 1321"/>
              <a:gd name="T57" fmla="*/ 103 h 712"/>
              <a:gd name="T58" fmla="*/ 0 w 1321"/>
              <a:gd name="T59" fmla="*/ 102 h 712"/>
              <a:gd name="T60" fmla="*/ 4 w 1321"/>
              <a:gd name="T61" fmla="*/ 94 h 712"/>
              <a:gd name="T62" fmla="*/ 16 w 1321"/>
              <a:gd name="T63" fmla="*/ 88 h 712"/>
              <a:gd name="T64" fmla="*/ 37 w 1321"/>
              <a:gd name="T65" fmla="*/ 73 h 712"/>
              <a:gd name="T66" fmla="*/ 72 w 1321"/>
              <a:gd name="T67" fmla="*/ 59 h 712"/>
              <a:gd name="T68" fmla="*/ 114 w 1321"/>
              <a:gd name="T69" fmla="*/ 47 h 712"/>
              <a:gd name="T70" fmla="*/ 157 w 1321"/>
              <a:gd name="T71" fmla="*/ 34 h 712"/>
              <a:gd name="T72" fmla="*/ 207 w 1321"/>
              <a:gd name="T73" fmla="*/ 24 h 712"/>
              <a:gd name="T74" fmla="*/ 262 w 1321"/>
              <a:gd name="T75" fmla="*/ 16 h 712"/>
              <a:gd name="T76" fmla="*/ 318 w 1321"/>
              <a:gd name="T77" fmla="*/ 9 h 712"/>
              <a:gd name="T78" fmla="*/ 381 w 1321"/>
              <a:gd name="T79" fmla="*/ 4 h 712"/>
              <a:gd name="T80" fmla="*/ 444 w 1321"/>
              <a:gd name="T81" fmla="*/ 4 h 712"/>
              <a:gd name="T82" fmla="*/ 511 w 1321"/>
              <a:gd name="T83" fmla="*/ 0 h 712"/>
              <a:gd name="T84" fmla="*/ 511 w 1321"/>
              <a:gd name="T85" fmla="*/ 0 h 712"/>
              <a:gd name="T86" fmla="*/ 581 w 1321"/>
              <a:gd name="T87" fmla="*/ 4 h 712"/>
              <a:gd name="T88" fmla="*/ 648 w 1321"/>
              <a:gd name="T89" fmla="*/ 4 h 712"/>
              <a:gd name="T90" fmla="*/ 713 w 1321"/>
              <a:gd name="T91" fmla="*/ 10 h 712"/>
              <a:gd name="T92" fmla="*/ 774 w 1321"/>
              <a:gd name="T93" fmla="*/ 18 h 712"/>
              <a:gd name="T94" fmla="*/ 828 w 1321"/>
              <a:gd name="T95" fmla="*/ 27 h 712"/>
              <a:gd name="T96" fmla="*/ 879 w 1321"/>
              <a:gd name="T97" fmla="*/ 38 h 712"/>
              <a:gd name="T98" fmla="*/ 924 w 1321"/>
              <a:gd name="T99" fmla="*/ 50 h 712"/>
              <a:gd name="T100" fmla="*/ 963 w 1321"/>
              <a:gd name="T101" fmla="*/ 64 h 712"/>
              <a:gd name="T102" fmla="*/ 995 w 1321"/>
              <a:gd name="T103" fmla="*/ 79 h 712"/>
              <a:gd name="T104" fmla="*/ 995 w 1321"/>
              <a:gd name="T105" fmla="*/ 7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round/>
          </a:ln>
        </p:spPr>
        <p:txBody>
          <a:bodyPr/>
          <a:lstStyle/>
          <a:p>
            <a:endParaRPr lang="zh-CN" altLang="en-US"/>
          </a:p>
        </p:txBody>
      </p:sp>
      <p:sp>
        <p:nvSpPr>
          <p:cNvPr id="12" name="Text Box 10"/>
          <p:cNvSpPr txBox="1">
            <a:spLocks noChangeArrowheads="1"/>
          </p:cNvSpPr>
          <p:nvPr/>
        </p:nvSpPr>
        <p:spPr bwMode="gray">
          <a:xfrm>
            <a:off x="428596" y="3857634"/>
            <a:ext cx="1490633" cy="399653"/>
          </a:xfrm>
          <a:prstGeom prst="rect">
            <a:avLst/>
          </a:prstGeom>
          <a:noFill/>
          <a:ln w="9525">
            <a:noFill/>
            <a:miter lim="800000"/>
          </a:ln>
          <a:effectLst/>
        </p:spPr>
        <p:txBody>
          <a:bodyPr wrap="square">
            <a:spAutoFit/>
          </a:bodyPr>
          <a:lstStyle/>
          <a:p>
            <a:r>
              <a:rPr lang="zh-CN" altLang="en-US" sz="2000" b="1" dirty="0" smtClean="0"/>
              <a:t>操作智能化</a:t>
            </a:r>
            <a:endParaRPr lang="zh-CN" altLang="en-US" sz="2000" b="1" dirty="0" smtClean="0"/>
          </a:p>
        </p:txBody>
      </p:sp>
      <p:grpSp>
        <p:nvGrpSpPr>
          <p:cNvPr id="13" name="Group 12"/>
          <p:cNvGrpSpPr/>
          <p:nvPr/>
        </p:nvGrpSpPr>
        <p:grpSpPr bwMode="auto">
          <a:xfrm>
            <a:off x="2285984" y="3073400"/>
            <a:ext cx="1617663" cy="2070100"/>
            <a:chOff x="1776" y="2476"/>
            <a:chExt cx="1019" cy="1304"/>
          </a:xfrm>
        </p:grpSpPr>
        <p:grpSp>
          <p:nvGrpSpPr>
            <p:cNvPr id="14" name="Group 13"/>
            <p:cNvGrpSpPr/>
            <p:nvPr/>
          </p:nvGrpSpPr>
          <p:grpSpPr bwMode="auto">
            <a:xfrm>
              <a:off x="1776" y="2476"/>
              <a:ext cx="960" cy="958"/>
              <a:chOff x="2016" y="1920"/>
              <a:chExt cx="1680" cy="1680"/>
            </a:xfrm>
          </p:grpSpPr>
          <p:sp>
            <p:nvSpPr>
              <p:cNvPr id="17" name="Oval 14"/>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ln>
              <a:effectLst/>
            </p:spPr>
            <p:txBody>
              <a:bodyPr wrap="none" anchor="ctr"/>
              <a:lstStyle/>
              <a:p>
                <a:pPr>
                  <a:defRPr/>
                </a:pPr>
                <a:endParaRPr lang="zh-CN" altLang="en-US"/>
              </a:p>
            </p:txBody>
          </p:sp>
          <p:sp>
            <p:nvSpPr>
              <p:cNvPr id="18" name="Freeform 15"/>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ln>
              <a:effectLst/>
            </p:spPr>
            <p:txBody>
              <a:bodyPr/>
              <a:lstStyle/>
              <a:p>
                <a:pPr>
                  <a:defRPr/>
                </a:pPr>
                <a:endParaRPr lang="zh-CN" altLang="en-US"/>
              </a:p>
            </p:txBody>
          </p:sp>
        </p:grpSp>
        <p:sp>
          <p:nvSpPr>
            <p:cNvPr id="15" name="Text Box 16"/>
            <p:cNvSpPr txBox="1">
              <a:spLocks noChangeArrowheads="1"/>
            </p:cNvSpPr>
            <p:nvPr/>
          </p:nvSpPr>
          <p:spPr bwMode="gray">
            <a:xfrm>
              <a:off x="1779" y="2936"/>
              <a:ext cx="921" cy="252"/>
            </a:xfrm>
            <a:prstGeom prst="rect">
              <a:avLst/>
            </a:prstGeom>
            <a:noFill/>
            <a:ln w="9525">
              <a:noFill/>
              <a:miter lim="800000"/>
            </a:ln>
            <a:effectLst/>
          </p:spPr>
          <p:txBody>
            <a:bodyPr wrap="square">
              <a:spAutoFit/>
            </a:bodyPr>
            <a:lstStyle/>
            <a:p>
              <a:r>
                <a:rPr lang="zh-CN" altLang="en-US" sz="2000" b="1" dirty="0" smtClean="0">
                  <a:solidFill>
                    <a:schemeClr val="bg1"/>
                  </a:solidFill>
                </a:rPr>
                <a:t>编程智能化</a:t>
              </a:r>
              <a:endParaRPr lang="zh-CN" altLang="en-US" sz="2000" b="1" dirty="0" smtClean="0">
                <a:solidFill>
                  <a:schemeClr val="bg1"/>
                </a:solidFill>
              </a:endParaRPr>
            </a:p>
          </p:txBody>
        </p:sp>
        <p:sp>
          <p:nvSpPr>
            <p:cNvPr id="16" name="Oval 17"/>
            <p:cNvSpPr>
              <a:spLocks noChangeArrowheads="1"/>
            </p:cNvSpPr>
            <p:nvPr/>
          </p:nvSpPr>
          <p:spPr bwMode="auto">
            <a:xfrm>
              <a:off x="1800" y="3504"/>
              <a:ext cx="995" cy="276"/>
            </a:xfrm>
            <a:prstGeom prst="ellipse">
              <a:avLst/>
            </a:prstGeom>
            <a:gradFill rotWithShape="1">
              <a:gsLst>
                <a:gs pos="0">
                  <a:schemeClr val="bg2"/>
                </a:gs>
                <a:gs pos="100000">
                  <a:schemeClr val="bg1"/>
                </a:gs>
              </a:gsLst>
              <a:path path="shape">
                <a:fillToRect l="50000" t="50000" r="50000" b="50000"/>
              </a:path>
            </a:gradFill>
            <a:ln w="9525">
              <a:noFill/>
              <a:round/>
            </a:ln>
          </p:spPr>
          <p:txBody>
            <a:bodyPr wrap="none" anchor="ctr"/>
            <a:lstStyle/>
            <a:p>
              <a:pPr algn="ctr"/>
              <a:endParaRPr lang="zh-CN" altLang="en-US"/>
            </a:p>
          </p:txBody>
        </p:sp>
      </p:grpSp>
      <p:grpSp>
        <p:nvGrpSpPr>
          <p:cNvPr id="20" name="Group 18"/>
          <p:cNvGrpSpPr/>
          <p:nvPr/>
        </p:nvGrpSpPr>
        <p:grpSpPr bwMode="auto">
          <a:xfrm>
            <a:off x="5429256" y="3214692"/>
            <a:ext cx="1631950" cy="2114550"/>
            <a:chOff x="3072" y="2448"/>
            <a:chExt cx="1028" cy="1332"/>
          </a:xfrm>
        </p:grpSpPr>
        <p:grpSp>
          <p:nvGrpSpPr>
            <p:cNvPr id="21" name="Group 19"/>
            <p:cNvGrpSpPr/>
            <p:nvPr/>
          </p:nvGrpSpPr>
          <p:grpSpPr bwMode="auto">
            <a:xfrm>
              <a:off x="3072" y="2448"/>
              <a:ext cx="960" cy="958"/>
              <a:chOff x="2016" y="1920"/>
              <a:chExt cx="1680" cy="1680"/>
            </a:xfrm>
          </p:grpSpPr>
          <p:sp>
            <p:nvSpPr>
              <p:cNvPr id="24" name="Oval 20"/>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w="9525">
                <a:noFill/>
                <a:round/>
              </a:ln>
              <a:effectLst/>
            </p:spPr>
            <p:txBody>
              <a:bodyPr wrap="none" anchor="ctr"/>
              <a:lstStyle/>
              <a:p>
                <a:pPr>
                  <a:defRPr/>
                </a:pPr>
                <a:endParaRPr lang="zh-CN" altLang="en-US"/>
              </a:p>
            </p:txBody>
          </p:sp>
          <p:sp>
            <p:nvSpPr>
              <p:cNvPr id="25" name="Freeform 21"/>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ln>
              <a:effectLst/>
            </p:spPr>
            <p:txBody>
              <a:bodyPr/>
              <a:lstStyle/>
              <a:p>
                <a:pPr>
                  <a:defRPr/>
                </a:pPr>
                <a:endParaRPr lang="zh-CN" altLang="en-US"/>
              </a:p>
            </p:txBody>
          </p:sp>
        </p:grpSp>
        <p:sp>
          <p:nvSpPr>
            <p:cNvPr id="22" name="Text Box 22"/>
            <p:cNvSpPr txBox="1">
              <a:spLocks noChangeArrowheads="1"/>
            </p:cNvSpPr>
            <p:nvPr/>
          </p:nvSpPr>
          <p:spPr bwMode="gray">
            <a:xfrm>
              <a:off x="3075" y="2908"/>
              <a:ext cx="930" cy="252"/>
            </a:xfrm>
            <a:prstGeom prst="rect">
              <a:avLst/>
            </a:prstGeom>
            <a:noFill/>
            <a:ln w="9525">
              <a:noFill/>
              <a:miter lim="800000"/>
            </a:ln>
            <a:effectLst/>
          </p:spPr>
          <p:txBody>
            <a:bodyPr wrap="square">
              <a:spAutoFit/>
            </a:bodyPr>
            <a:lstStyle/>
            <a:p>
              <a:r>
                <a:rPr lang="zh-CN" altLang="en-US" sz="2000" b="1" dirty="0" smtClean="0">
                  <a:solidFill>
                    <a:schemeClr val="bg1"/>
                  </a:solidFill>
                </a:rPr>
                <a:t>维护智能化</a:t>
              </a:r>
              <a:endParaRPr lang="zh-CN" altLang="en-US" sz="2000" b="1" dirty="0" smtClean="0">
                <a:solidFill>
                  <a:schemeClr val="bg1"/>
                </a:solidFill>
              </a:endParaRPr>
            </a:p>
          </p:txBody>
        </p:sp>
        <p:sp>
          <p:nvSpPr>
            <p:cNvPr id="23" name="Oval 23"/>
            <p:cNvSpPr>
              <a:spLocks noChangeArrowheads="1"/>
            </p:cNvSpPr>
            <p:nvPr/>
          </p:nvSpPr>
          <p:spPr bwMode="auto">
            <a:xfrm>
              <a:off x="3105" y="3504"/>
              <a:ext cx="995" cy="276"/>
            </a:xfrm>
            <a:prstGeom prst="ellipse">
              <a:avLst/>
            </a:prstGeom>
            <a:gradFill rotWithShape="1">
              <a:gsLst>
                <a:gs pos="0">
                  <a:schemeClr val="bg2"/>
                </a:gs>
                <a:gs pos="100000">
                  <a:schemeClr val="bg1"/>
                </a:gs>
              </a:gsLst>
              <a:path path="shape">
                <a:fillToRect l="50000" t="50000" r="50000" b="50000"/>
              </a:path>
            </a:gradFill>
            <a:ln w="9525">
              <a:noFill/>
              <a:round/>
            </a:ln>
          </p:spPr>
          <p:txBody>
            <a:bodyPr wrap="none" anchor="ctr"/>
            <a:lstStyle/>
            <a:p>
              <a:pPr algn="ctr"/>
              <a:endParaRPr lang="zh-CN" altLang="en-US"/>
            </a:p>
          </p:txBody>
        </p:sp>
      </p:grpSp>
      <p:grpSp>
        <p:nvGrpSpPr>
          <p:cNvPr id="26" name="Group 24"/>
          <p:cNvGrpSpPr/>
          <p:nvPr/>
        </p:nvGrpSpPr>
        <p:grpSpPr bwMode="auto">
          <a:xfrm>
            <a:off x="7358082" y="3143254"/>
            <a:ext cx="1579563" cy="2114550"/>
            <a:chOff x="4272" y="2448"/>
            <a:chExt cx="995" cy="1332"/>
          </a:xfrm>
        </p:grpSpPr>
        <p:grpSp>
          <p:nvGrpSpPr>
            <p:cNvPr id="27" name="Group 25"/>
            <p:cNvGrpSpPr/>
            <p:nvPr/>
          </p:nvGrpSpPr>
          <p:grpSpPr bwMode="auto">
            <a:xfrm>
              <a:off x="4272" y="2448"/>
              <a:ext cx="960" cy="965"/>
              <a:chOff x="2400" y="1488"/>
              <a:chExt cx="1152" cy="1152"/>
            </a:xfrm>
          </p:grpSpPr>
          <p:grpSp>
            <p:nvGrpSpPr>
              <p:cNvPr id="29" name="Group 26"/>
              <p:cNvGrpSpPr/>
              <p:nvPr/>
            </p:nvGrpSpPr>
            <p:grpSpPr bwMode="auto">
              <a:xfrm>
                <a:off x="2400" y="1488"/>
                <a:ext cx="1152" cy="1152"/>
                <a:chOff x="2016" y="1920"/>
                <a:chExt cx="1680" cy="1680"/>
              </a:xfrm>
            </p:grpSpPr>
            <p:sp>
              <p:nvSpPr>
                <p:cNvPr id="31" name="Oval 27"/>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ln>
                <a:effectLst/>
              </p:spPr>
              <p:txBody>
                <a:bodyPr wrap="none" anchor="ctr"/>
                <a:lstStyle/>
                <a:p>
                  <a:pPr>
                    <a:defRPr/>
                  </a:pPr>
                  <a:endParaRPr lang="zh-CN" altLang="en-US"/>
                </a:p>
              </p:txBody>
            </p:sp>
            <p:sp>
              <p:nvSpPr>
                <p:cNvPr id="32" name="Freeform 28"/>
                <p:cNvSpPr/>
                <p:nvPr/>
              </p:nvSpPr>
              <p:spPr bwMode="gray">
                <a:xfrm>
                  <a:off x="2208" y="1948"/>
                  <a:ext cx="1296" cy="634"/>
                </a:xfrm>
                <a:custGeom>
                  <a:avLst/>
                  <a:gdLst>
                    <a:gd name="T0" fmla="*/ 995 w 1321"/>
                    <a:gd name="T1" fmla="*/ 79 h 712"/>
                    <a:gd name="T2" fmla="*/ 1008 w 1321"/>
                    <a:gd name="T3" fmla="*/ 87 h 712"/>
                    <a:gd name="T4" fmla="*/ 1011 w 1321"/>
                    <a:gd name="T5" fmla="*/ 94 h 712"/>
                    <a:gd name="T6" fmla="*/ 1006 w 1321"/>
                    <a:gd name="T7" fmla="*/ 102 h 712"/>
                    <a:gd name="T8" fmla="*/ 993 w 1321"/>
                    <a:gd name="T9" fmla="*/ 107 h 712"/>
                    <a:gd name="T10" fmla="*/ 973 w 1321"/>
                    <a:gd name="T11" fmla="*/ 114 h 712"/>
                    <a:gd name="T12" fmla="*/ 948 w 1321"/>
                    <a:gd name="T13" fmla="*/ 119 h 712"/>
                    <a:gd name="T14" fmla="*/ 915 w 1321"/>
                    <a:gd name="T15" fmla="*/ 124 h 712"/>
                    <a:gd name="T16" fmla="*/ 878 w 1321"/>
                    <a:gd name="T17" fmla="*/ 128 h 712"/>
                    <a:gd name="T18" fmla="*/ 836 w 1321"/>
                    <a:gd name="T19" fmla="*/ 132 h 712"/>
                    <a:gd name="T20" fmla="*/ 789 w 1321"/>
                    <a:gd name="T21" fmla="*/ 134 h 712"/>
                    <a:gd name="T22" fmla="*/ 740 w 1321"/>
                    <a:gd name="T23" fmla="*/ 135 h 712"/>
                    <a:gd name="T24" fmla="*/ 686 w 1321"/>
                    <a:gd name="T25" fmla="*/ 139 h 712"/>
                    <a:gd name="T26" fmla="*/ 631 w 1321"/>
                    <a:gd name="T27" fmla="*/ 140 h 712"/>
                    <a:gd name="T28" fmla="*/ 609 w 1321"/>
                    <a:gd name="T29" fmla="*/ 141 h 712"/>
                    <a:gd name="T30" fmla="*/ 365 w 1321"/>
                    <a:gd name="T31" fmla="*/ 141 h 712"/>
                    <a:gd name="T32" fmla="*/ 361 w 1321"/>
                    <a:gd name="T33" fmla="*/ 141 h 712"/>
                    <a:gd name="T34" fmla="*/ 313 w 1321"/>
                    <a:gd name="T35" fmla="*/ 140 h 712"/>
                    <a:gd name="T36" fmla="*/ 267 w 1321"/>
                    <a:gd name="T37" fmla="*/ 139 h 712"/>
                    <a:gd name="T38" fmla="*/ 223 w 1321"/>
                    <a:gd name="T39" fmla="*/ 137 h 712"/>
                    <a:gd name="T40" fmla="*/ 180 w 1321"/>
                    <a:gd name="T41" fmla="*/ 134 h 712"/>
                    <a:gd name="T42" fmla="*/ 143 w 1321"/>
                    <a:gd name="T43" fmla="*/ 134 h 712"/>
                    <a:gd name="T44" fmla="*/ 110 w 1321"/>
                    <a:gd name="T45" fmla="*/ 130 h 712"/>
                    <a:gd name="T46" fmla="*/ 76 w 1321"/>
                    <a:gd name="T47" fmla="*/ 127 h 712"/>
                    <a:gd name="T48" fmla="*/ 53 w 1321"/>
                    <a:gd name="T49" fmla="*/ 125 h 712"/>
                    <a:gd name="T50" fmla="*/ 26 w 1321"/>
                    <a:gd name="T51" fmla="*/ 119 h 712"/>
                    <a:gd name="T52" fmla="*/ 18 w 1321"/>
                    <a:gd name="T53" fmla="*/ 115 h 712"/>
                    <a:gd name="T54" fmla="*/ 6 w 1321"/>
                    <a:gd name="T55" fmla="*/ 110 h 712"/>
                    <a:gd name="T56" fmla="*/ 0 w 1321"/>
                    <a:gd name="T57" fmla="*/ 103 h 712"/>
                    <a:gd name="T58" fmla="*/ 0 w 1321"/>
                    <a:gd name="T59" fmla="*/ 102 h 712"/>
                    <a:gd name="T60" fmla="*/ 4 w 1321"/>
                    <a:gd name="T61" fmla="*/ 94 h 712"/>
                    <a:gd name="T62" fmla="*/ 16 w 1321"/>
                    <a:gd name="T63" fmla="*/ 88 h 712"/>
                    <a:gd name="T64" fmla="*/ 37 w 1321"/>
                    <a:gd name="T65" fmla="*/ 73 h 712"/>
                    <a:gd name="T66" fmla="*/ 72 w 1321"/>
                    <a:gd name="T67" fmla="*/ 59 h 712"/>
                    <a:gd name="T68" fmla="*/ 114 w 1321"/>
                    <a:gd name="T69" fmla="*/ 47 h 712"/>
                    <a:gd name="T70" fmla="*/ 157 w 1321"/>
                    <a:gd name="T71" fmla="*/ 34 h 712"/>
                    <a:gd name="T72" fmla="*/ 207 w 1321"/>
                    <a:gd name="T73" fmla="*/ 24 h 712"/>
                    <a:gd name="T74" fmla="*/ 262 w 1321"/>
                    <a:gd name="T75" fmla="*/ 16 h 712"/>
                    <a:gd name="T76" fmla="*/ 318 w 1321"/>
                    <a:gd name="T77" fmla="*/ 9 h 712"/>
                    <a:gd name="T78" fmla="*/ 381 w 1321"/>
                    <a:gd name="T79" fmla="*/ 4 h 712"/>
                    <a:gd name="T80" fmla="*/ 444 w 1321"/>
                    <a:gd name="T81" fmla="*/ 4 h 712"/>
                    <a:gd name="T82" fmla="*/ 511 w 1321"/>
                    <a:gd name="T83" fmla="*/ 0 h 712"/>
                    <a:gd name="T84" fmla="*/ 511 w 1321"/>
                    <a:gd name="T85" fmla="*/ 0 h 712"/>
                    <a:gd name="T86" fmla="*/ 581 w 1321"/>
                    <a:gd name="T87" fmla="*/ 4 h 712"/>
                    <a:gd name="T88" fmla="*/ 648 w 1321"/>
                    <a:gd name="T89" fmla="*/ 4 h 712"/>
                    <a:gd name="T90" fmla="*/ 713 w 1321"/>
                    <a:gd name="T91" fmla="*/ 10 h 712"/>
                    <a:gd name="T92" fmla="*/ 774 w 1321"/>
                    <a:gd name="T93" fmla="*/ 18 h 712"/>
                    <a:gd name="T94" fmla="*/ 828 w 1321"/>
                    <a:gd name="T95" fmla="*/ 27 h 712"/>
                    <a:gd name="T96" fmla="*/ 879 w 1321"/>
                    <a:gd name="T97" fmla="*/ 38 h 712"/>
                    <a:gd name="T98" fmla="*/ 924 w 1321"/>
                    <a:gd name="T99" fmla="*/ 50 h 712"/>
                    <a:gd name="T100" fmla="*/ 963 w 1321"/>
                    <a:gd name="T101" fmla="*/ 64 h 712"/>
                    <a:gd name="T102" fmla="*/ 995 w 1321"/>
                    <a:gd name="T103" fmla="*/ 79 h 712"/>
                    <a:gd name="T104" fmla="*/ 995 w 1321"/>
                    <a:gd name="T105" fmla="*/ 7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round/>
                </a:ln>
              </p:spPr>
              <p:txBody>
                <a:bodyPr/>
                <a:lstStyle/>
                <a:p>
                  <a:endParaRPr lang="zh-CN" altLang="en-US"/>
                </a:p>
              </p:txBody>
            </p:sp>
          </p:grpSp>
          <p:sp>
            <p:nvSpPr>
              <p:cNvPr id="30" name="Text Box 29"/>
              <p:cNvSpPr txBox="1">
                <a:spLocks noChangeArrowheads="1"/>
              </p:cNvSpPr>
              <p:nvPr/>
            </p:nvSpPr>
            <p:spPr bwMode="gray">
              <a:xfrm>
                <a:off x="2405" y="2025"/>
                <a:ext cx="1116" cy="301"/>
              </a:xfrm>
              <a:prstGeom prst="rect">
                <a:avLst/>
              </a:prstGeom>
              <a:noFill/>
              <a:ln w="9525">
                <a:noFill/>
                <a:miter lim="800000"/>
              </a:ln>
              <a:effectLst/>
            </p:spPr>
            <p:txBody>
              <a:bodyPr wrap="none">
                <a:spAutoFit/>
              </a:bodyPr>
              <a:lstStyle/>
              <a:p>
                <a:r>
                  <a:rPr lang="zh-CN" altLang="en-US" sz="2000" b="1" dirty="0" smtClean="0">
                    <a:solidFill>
                      <a:schemeClr val="bg1"/>
                    </a:solidFill>
                  </a:rPr>
                  <a:t>管理智能化</a:t>
                </a:r>
                <a:endParaRPr lang="zh-CN" altLang="en-US" sz="2000" b="1" dirty="0" smtClean="0">
                  <a:solidFill>
                    <a:schemeClr val="bg1"/>
                  </a:solidFill>
                </a:endParaRPr>
              </a:p>
            </p:txBody>
          </p:sp>
        </p:grpSp>
        <p:sp>
          <p:nvSpPr>
            <p:cNvPr id="28" name="Oval 30"/>
            <p:cNvSpPr>
              <a:spLocks noChangeArrowheads="1"/>
            </p:cNvSpPr>
            <p:nvPr/>
          </p:nvSpPr>
          <p:spPr bwMode="auto">
            <a:xfrm>
              <a:off x="4272" y="3504"/>
              <a:ext cx="995" cy="276"/>
            </a:xfrm>
            <a:prstGeom prst="ellipse">
              <a:avLst/>
            </a:prstGeom>
            <a:gradFill rotWithShape="1">
              <a:gsLst>
                <a:gs pos="0">
                  <a:schemeClr val="bg2"/>
                </a:gs>
                <a:gs pos="100000">
                  <a:schemeClr val="bg1"/>
                </a:gs>
              </a:gsLst>
              <a:path path="shape">
                <a:fillToRect l="50000" t="50000" r="50000" b="50000"/>
              </a:path>
            </a:gradFill>
            <a:ln w="9525">
              <a:noFill/>
              <a:round/>
            </a:ln>
          </p:spPr>
          <p:txBody>
            <a:bodyPr wrap="none"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843558"/>
            <a:ext cx="7632700"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6"/>
          <p:cNvSpPr txBox="1"/>
          <p:nvPr/>
        </p:nvSpPr>
        <p:spPr>
          <a:xfrm>
            <a:off x="323528" y="627534"/>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mtClean="0">
                <a:solidFill>
                  <a:srgbClr val="FF0000"/>
                </a:solidFill>
              </a:rPr>
              <a:t>G33</a:t>
            </a:r>
            <a:r>
              <a:rPr lang="zh-CN" altLang="en-US" smtClean="0">
                <a:solidFill>
                  <a:srgbClr val="FF0000"/>
                </a:solidFill>
              </a:rPr>
              <a:t>单行程螺纹切削</a:t>
            </a:r>
            <a:endParaRPr lang="zh-CN" altLang="en-US" dirty="0" smtClean="0">
              <a:solidFill>
                <a:srgbClr val="FF0000"/>
              </a:solidFill>
            </a:endParaRPr>
          </a:p>
        </p:txBody>
      </p:sp>
      <p:sp>
        <p:nvSpPr>
          <p:cNvPr id="4" name="Text Box 6"/>
          <p:cNvSpPr txBox="1">
            <a:spLocks noChangeArrowheads="1"/>
          </p:cNvSpPr>
          <p:nvPr/>
        </p:nvSpPr>
        <p:spPr bwMode="auto">
          <a:xfrm>
            <a:off x="325041" y="1131590"/>
            <a:ext cx="8229600" cy="3816350"/>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lnSpc>
                <a:spcPct val="150000"/>
              </a:lnSpc>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b="1">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b="1">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b="1">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b="1">
                <a:solidFill>
                  <a:schemeClr val="tx1"/>
                </a:solidFill>
                <a:latin typeface="+mn-lt"/>
                <a:ea typeface="+mn-ea"/>
              </a:defRPr>
            </a:lvl9pPr>
          </a:lstStyle>
          <a:p>
            <a:pPr>
              <a:buClr>
                <a:srgbClr val="FF9900"/>
              </a:buClr>
              <a:buSzPct val="120000"/>
              <a:buFont typeface="Wingdings" panose="05000000000000000000" pitchFamily="2" charset="2"/>
              <a:buChar char="v"/>
              <a:defRPr/>
            </a:pPr>
            <a:r>
              <a:rPr lang="zh-CN" altLang="en-US" sz="2400" kern="0" spc="600" dirty="0" smtClean="0">
                <a:effectLst>
                  <a:outerShdw blurRad="38100" dist="38100" dir="2700000" algn="tl">
                    <a:srgbClr val="000000">
                      <a:alpha val="43137"/>
                    </a:srgbClr>
                  </a:outerShdw>
                </a:effectLst>
                <a:latin typeface="宋体" panose="02010600030101010101" pitchFamily="2" charset="-122"/>
              </a:rPr>
              <a:t>说明：</a:t>
            </a:r>
            <a:endParaRPr lang="en-US" altLang="zh-CN" sz="2400" kern="0" spc="600" dirty="0" smtClean="0">
              <a:effectLst>
                <a:outerShdw blurRad="38100" dist="38100" dir="2700000" algn="tl">
                  <a:srgbClr val="000000">
                    <a:alpha val="43137"/>
                  </a:srgbClr>
                </a:outerShdw>
              </a:effectLst>
              <a:latin typeface="宋体" panose="02010600030101010101" pitchFamily="2" charset="-122"/>
            </a:endParaRPr>
          </a:p>
          <a:p>
            <a:pPr marL="720090" indent="457200">
              <a:buClr>
                <a:srgbClr val="00B050"/>
              </a:buClr>
              <a:buSzPct val="120000"/>
              <a:buFont typeface="Wingdings" panose="05000000000000000000" pitchFamily="2" charset="2"/>
              <a:buChar char="Ø"/>
              <a:defRPr/>
            </a:pPr>
            <a:r>
              <a:rPr lang="zh-CN" altLang="en-US" sz="2000" kern="0" dirty="0" smtClean="0">
                <a:solidFill>
                  <a:srgbClr val="000000"/>
                </a:solidFill>
                <a:latin typeface="黑体" panose="02010609060101010101" charset="-122"/>
                <a:ea typeface="黑体" panose="02010609060101010101" charset="-122"/>
              </a:rPr>
              <a:t>在</a:t>
            </a:r>
            <a:r>
              <a:rPr lang="en-US" altLang="zh-CN" sz="2000" kern="0" dirty="0" smtClean="0">
                <a:solidFill>
                  <a:srgbClr val="000000"/>
                </a:solidFill>
                <a:latin typeface="黑体" panose="02010609060101010101" charset="-122"/>
                <a:ea typeface="黑体" panose="02010609060101010101" charset="-122"/>
              </a:rPr>
              <a:t>G33</a:t>
            </a:r>
            <a:r>
              <a:rPr lang="zh-CN" altLang="en-US" sz="2000" kern="0" dirty="0" smtClean="0">
                <a:solidFill>
                  <a:srgbClr val="000000"/>
                </a:solidFill>
                <a:latin typeface="黑体" panose="02010609060101010101" charset="-122"/>
                <a:ea typeface="黑体" panose="02010609060101010101" charset="-122"/>
              </a:rPr>
              <a:t>螺纹切削时，进给倍率开关不起作用</a:t>
            </a:r>
            <a:r>
              <a:rPr lang="en-US" altLang="zh-CN" sz="2000" kern="0" dirty="0" smtClean="0">
                <a:solidFill>
                  <a:srgbClr val="000000"/>
                </a:solidFill>
                <a:latin typeface="黑体" panose="02010609060101010101" charset="-122"/>
                <a:ea typeface="黑体" panose="02010609060101010101" charset="-122"/>
              </a:rPr>
              <a:t> </a:t>
            </a:r>
            <a:endParaRPr lang="en-US" altLang="zh-CN" sz="2000" kern="0" dirty="0" smtClean="0">
              <a:solidFill>
                <a:srgbClr val="000000"/>
              </a:solidFill>
              <a:latin typeface="黑体" panose="02010609060101010101" charset="-122"/>
              <a:ea typeface="黑体" panose="02010609060101010101" charset="-122"/>
            </a:endParaRPr>
          </a:p>
          <a:p>
            <a:pPr marL="720090" indent="457200">
              <a:buClr>
                <a:srgbClr val="00B050"/>
              </a:buClr>
              <a:buSzPct val="120000"/>
              <a:buFont typeface="Wingdings" panose="05000000000000000000" pitchFamily="2" charset="2"/>
              <a:buChar char="Ø"/>
              <a:defRPr/>
            </a:pPr>
            <a:r>
              <a:rPr lang="en-US" altLang="zh-CN" sz="2000" kern="0" dirty="0" smtClean="0">
                <a:solidFill>
                  <a:srgbClr val="000000"/>
                </a:solidFill>
                <a:latin typeface="黑体" panose="02010609060101010101" charset="-122"/>
                <a:ea typeface="黑体" panose="02010609060101010101" charset="-122"/>
              </a:rPr>
              <a:t>G33</a:t>
            </a:r>
            <a:r>
              <a:rPr lang="zh-CN" altLang="en-US" sz="2000" kern="0" dirty="0" smtClean="0">
                <a:solidFill>
                  <a:srgbClr val="000000"/>
                </a:solidFill>
                <a:latin typeface="黑体" panose="02010609060101010101" charset="-122"/>
                <a:ea typeface="黑体" panose="02010609060101010101" charset="-122"/>
              </a:rPr>
              <a:t>进行锥螺纹加工时，其起点应在锥度的延长线上</a:t>
            </a:r>
            <a:endParaRPr lang="en-US" altLang="zh-CN" sz="2000" kern="0" dirty="0" smtClean="0">
              <a:solidFill>
                <a:srgbClr val="000000"/>
              </a:solidFill>
              <a:latin typeface="黑体" panose="02010609060101010101" charset="-122"/>
              <a:ea typeface="黑体" panose="02010609060101010101" charset="-122"/>
            </a:endParaRPr>
          </a:p>
          <a:p>
            <a:pPr marL="720090" indent="457200">
              <a:buClr>
                <a:srgbClr val="00B050"/>
              </a:buClr>
              <a:buSzPct val="120000"/>
              <a:buFont typeface="Wingdings" panose="05000000000000000000" pitchFamily="2" charset="2"/>
              <a:buChar char="Ø"/>
              <a:defRPr/>
            </a:pPr>
            <a:r>
              <a:rPr lang="en-US" altLang="zh-CN" sz="2000" kern="0" dirty="0" smtClean="0">
                <a:solidFill>
                  <a:srgbClr val="000000"/>
                </a:solidFill>
                <a:latin typeface="黑体" panose="02010609060101010101" charset="-122"/>
                <a:ea typeface="黑体" panose="02010609060101010101" charset="-122"/>
              </a:rPr>
              <a:t>G33</a:t>
            </a:r>
            <a:r>
              <a:rPr lang="zh-CN" altLang="en-US" sz="2000" kern="0" dirty="0" smtClean="0">
                <a:solidFill>
                  <a:srgbClr val="000000"/>
                </a:solidFill>
                <a:latin typeface="黑体" panose="02010609060101010101" charset="-122"/>
                <a:ea typeface="黑体" panose="02010609060101010101" charset="-122"/>
              </a:rPr>
              <a:t>螺纹加工中，在地址</a:t>
            </a:r>
            <a:r>
              <a:rPr lang="en-US" altLang="zh-CN" sz="2000" kern="0" dirty="0" smtClean="0">
                <a:solidFill>
                  <a:srgbClr val="000000"/>
                </a:solidFill>
                <a:latin typeface="黑体" panose="02010609060101010101" charset="-122"/>
                <a:ea typeface="黑体" panose="02010609060101010101" charset="-122"/>
              </a:rPr>
              <a:t>SF</a:t>
            </a:r>
            <a:r>
              <a:rPr lang="zh-CN" altLang="en-US" sz="2000" kern="0" dirty="0" smtClean="0">
                <a:solidFill>
                  <a:srgbClr val="000000"/>
                </a:solidFill>
                <a:latin typeface="黑体" panose="02010609060101010101" charset="-122"/>
                <a:ea typeface="黑体" panose="02010609060101010101" charset="-122"/>
              </a:rPr>
              <a:t>下编程起始点偏移量（绝对位置）。如果没有编程起始点偏移量，则认为没有偏移量。</a:t>
            </a:r>
            <a:endParaRPr lang="en-US" altLang="zh-CN" sz="2000" kern="0" dirty="0" smtClean="0">
              <a:solidFill>
                <a:srgbClr val="000000"/>
              </a:solidFill>
              <a:latin typeface="黑体" panose="02010609060101010101" charset="-122"/>
              <a:ea typeface="黑体" panose="02010609060101010101" charset="-122"/>
            </a:endParaRPr>
          </a:p>
          <a:p>
            <a:pPr marL="720090" indent="457200">
              <a:buClr>
                <a:srgbClr val="00B050"/>
              </a:buClr>
              <a:buSzPct val="120000"/>
              <a:buFont typeface="Wingdings" panose="05000000000000000000" pitchFamily="2" charset="2"/>
              <a:buChar char="Ø"/>
              <a:defRPr/>
            </a:pPr>
            <a:r>
              <a:rPr lang="zh-CN" altLang="en-US" sz="2000" kern="0" dirty="0" smtClean="0">
                <a:solidFill>
                  <a:srgbClr val="000000"/>
                </a:solidFill>
                <a:latin typeface="黑体" panose="02010609060101010101" charset="-122"/>
                <a:ea typeface="黑体" panose="02010609060101010101" charset="-122"/>
              </a:rPr>
              <a:t>如果在螺纹结束处，无退刀槽，结尾处会乱牙。</a:t>
            </a:r>
            <a:endParaRPr lang="en-US" altLang="zh-CN" sz="2000" kern="0" dirty="0" smtClean="0">
              <a:solidFill>
                <a:srgbClr val="000000"/>
              </a:solidFill>
              <a:latin typeface="黑体" panose="02010609060101010101" charset="-122"/>
              <a:ea typeface="黑体" panose="02010609060101010101" charset="-122"/>
            </a:endParaRPr>
          </a:p>
          <a:p>
            <a:pPr>
              <a:spcBef>
                <a:spcPct val="50000"/>
              </a:spcBef>
              <a:defRPr/>
            </a:pPr>
            <a:endParaRPr lang="zh-CN" altLang="en-US" sz="2000" kern="0" dirty="0">
              <a:solidFill>
                <a:srgbClr val="000000"/>
              </a:solidFill>
              <a:latin typeface="Calibri" panose="020F050202020403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6"/>
          <p:cNvSpPr txBox="1"/>
          <p:nvPr/>
        </p:nvSpPr>
        <p:spPr>
          <a:xfrm>
            <a:off x="323528" y="627534"/>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mtClean="0">
                <a:solidFill>
                  <a:srgbClr val="FF0000"/>
                </a:solidFill>
              </a:rPr>
              <a:t>G33</a:t>
            </a:r>
            <a:r>
              <a:rPr lang="zh-CN" altLang="en-US" smtClean="0">
                <a:solidFill>
                  <a:srgbClr val="FF0000"/>
                </a:solidFill>
              </a:rPr>
              <a:t>单行程螺纹切削</a:t>
            </a:r>
            <a:endParaRPr lang="zh-CN" altLang="en-US" dirty="0" smtClean="0">
              <a:solidFill>
                <a:srgbClr val="FF0000"/>
              </a:solidFill>
            </a:endParaRPr>
          </a:p>
        </p:txBody>
      </p:sp>
      <p:sp>
        <p:nvSpPr>
          <p:cNvPr id="4" name="Rectangle 3"/>
          <p:cNvSpPr txBox="1">
            <a:spLocks noChangeArrowheads="1"/>
          </p:cNvSpPr>
          <p:nvPr/>
        </p:nvSpPr>
        <p:spPr bwMode="auto">
          <a:xfrm>
            <a:off x="395536" y="1366837"/>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b="1">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b="1">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b="1">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b="1">
                <a:solidFill>
                  <a:schemeClr val="tx1"/>
                </a:solidFill>
                <a:latin typeface="+mn-lt"/>
                <a:ea typeface="+mn-ea"/>
              </a:defRPr>
            </a:lvl9pPr>
          </a:lstStyle>
          <a:p>
            <a:pPr eaLnBrk="1" hangingPunct="1">
              <a:lnSpc>
                <a:spcPct val="80000"/>
              </a:lnSpc>
              <a:buClr>
                <a:srgbClr val="FF9900"/>
              </a:buClr>
              <a:buSzPct val="120000"/>
              <a:buFont typeface="Wingdings" panose="05000000000000000000" pitchFamily="2" charset="2"/>
              <a:buChar char="v"/>
              <a:defRPr/>
            </a:pPr>
            <a:r>
              <a:rPr lang="zh-CN" altLang="en-US" sz="2400" kern="0" dirty="0" smtClean="0">
                <a:effectLst>
                  <a:outerShdw blurRad="38100" dist="38100" dir="2700000" algn="tl">
                    <a:srgbClr val="C0C0C0"/>
                  </a:outerShdw>
                </a:effectLst>
                <a:latin typeface="宋体" panose="02010600030101010101" pitchFamily="2" charset="-122"/>
              </a:rPr>
              <a:t>圆柱螺纹</a:t>
            </a:r>
            <a:endParaRPr lang="en-US" altLang="zh-CN" sz="2400" kern="0" dirty="0" smtClean="0">
              <a:effectLst>
                <a:outerShdw blurRad="38100" dist="38100" dir="2700000" algn="tl">
                  <a:srgbClr val="C0C0C0"/>
                </a:outerShdw>
              </a:effectLst>
              <a:latin typeface="宋体" panose="02010600030101010101" pitchFamily="2" charset="-122"/>
            </a:endParaRPr>
          </a:p>
          <a:p>
            <a:pPr eaLnBrk="1" hangingPunct="1">
              <a:lnSpc>
                <a:spcPct val="80000"/>
              </a:lnSpc>
              <a:buFontTx/>
              <a:buNone/>
              <a:defRPr/>
            </a:pPr>
            <a:r>
              <a:rPr lang="en-US" altLang="zh-CN" sz="1800" kern="0" dirty="0" smtClean="0"/>
              <a:t>     </a:t>
            </a:r>
            <a:r>
              <a:rPr lang="en-US" altLang="zh-CN" sz="2000" kern="0" dirty="0" smtClean="0"/>
              <a:t>N10 G0 X50 Z0 S500 M3</a:t>
            </a:r>
            <a:endParaRPr lang="zh-CN" altLang="en-US" sz="2000" kern="0" dirty="0" smtClean="0"/>
          </a:p>
          <a:p>
            <a:pPr eaLnBrk="1" hangingPunct="1">
              <a:lnSpc>
                <a:spcPct val="80000"/>
              </a:lnSpc>
              <a:buFontTx/>
              <a:buNone/>
              <a:defRPr/>
            </a:pPr>
            <a:r>
              <a:rPr lang="en-US" altLang="zh-CN" sz="2000" kern="0" dirty="0" smtClean="0"/>
              <a:t>     N20 G33 Z-100 K4 SF</a:t>
            </a:r>
            <a:r>
              <a:rPr lang="en-US" altLang="zh-CN" sz="2000" kern="0" dirty="0" smtClean="0">
                <a:solidFill>
                  <a:srgbClr val="FF0000"/>
                </a:solidFill>
              </a:rPr>
              <a:t>=</a:t>
            </a:r>
            <a:r>
              <a:rPr lang="en-US" altLang="zh-CN" sz="2000" kern="0" dirty="0" smtClean="0"/>
              <a:t>40;</a:t>
            </a:r>
            <a:r>
              <a:rPr lang="zh-CN" altLang="en-US" sz="2000" kern="0" dirty="0" smtClean="0"/>
              <a:t>螺距</a:t>
            </a:r>
            <a:r>
              <a:rPr lang="en-US" altLang="zh-CN" sz="2000" kern="0" dirty="0" smtClean="0"/>
              <a:t>4</a:t>
            </a:r>
            <a:r>
              <a:rPr lang="zh-CN" altLang="en-US" sz="2000" kern="0" dirty="0" smtClean="0"/>
              <a:t>毫米，螺纹长度</a:t>
            </a:r>
            <a:r>
              <a:rPr lang="en-US" altLang="zh-CN" sz="2000" kern="0" dirty="0" smtClean="0"/>
              <a:t>100</a:t>
            </a:r>
            <a:r>
              <a:rPr lang="zh-CN" altLang="en-US" sz="2000" kern="0" dirty="0" smtClean="0"/>
              <a:t>，螺纹起始角度为</a:t>
            </a:r>
            <a:r>
              <a:rPr lang="en-US" altLang="zh-CN" sz="2000" kern="0" dirty="0" smtClean="0"/>
              <a:t>40</a:t>
            </a:r>
            <a:r>
              <a:rPr lang="zh-CN" altLang="en-US" sz="2000" kern="0" dirty="0" smtClean="0"/>
              <a:t>度</a:t>
            </a:r>
            <a:endParaRPr lang="zh-CN" altLang="en-US" sz="2000" kern="0" dirty="0" smtClean="0"/>
          </a:p>
          <a:p>
            <a:pPr eaLnBrk="1" hangingPunct="1">
              <a:lnSpc>
                <a:spcPct val="80000"/>
              </a:lnSpc>
              <a:buFontTx/>
              <a:buNone/>
              <a:defRPr/>
            </a:pPr>
            <a:r>
              <a:rPr lang="en-US" altLang="zh-CN" sz="2000" kern="0" dirty="0" smtClean="0"/>
              <a:t>     N30 G0 X60						</a:t>
            </a:r>
            <a:endParaRPr lang="zh-CN" altLang="en-US" sz="2000" kern="0" dirty="0" smtClean="0"/>
          </a:p>
          <a:p>
            <a:pPr eaLnBrk="1" hangingPunct="1">
              <a:lnSpc>
                <a:spcPct val="80000"/>
              </a:lnSpc>
              <a:buFontTx/>
              <a:buNone/>
              <a:defRPr/>
            </a:pPr>
            <a:r>
              <a:rPr lang="en-US" altLang="zh-CN" sz="2000" kern="0" dirty="0" smtClean="0"/>
              <a:t>     N40 Z0						</a:t>
            </a:r>
            <a:endParaRPr lang="zh-CN" altLang="en-US" sz="2000" kern="0" dirty="0" smtClean="0"/>
          </a:p>
          <a:p>
            <a:pPr eaLnBrk="1" hangingPunct="1">
              <a:lnSpc>
                <a:spcPct val="80000"/>
              </a:lnSpc>
              <a:buFontTx/>
              <a:buNone/>
              <a:defRPr/>
            </a:pPr>
            <a:r>
              <a:rPr lang="en-US" altLang="zh-CN" sz="2000" kern="0" dirty="0" smtClean="0"/>
              <a:t>     N50 X50						</a:t>
            </a:r>
            <a:endParaRPr lang="zh-CN" altLang="en-US" sz="2000" kern="0" dirty="0" smtClean="0"/>
          </a:p>
          <a:p>
            <a:pPr eaLnBrk="1" hangingPunct="1">
              <a:lnSpc>
                <a:spcPct val="80000"/>
              </a:lnSpc>
              <a:buFontTx/>
              <a:buNone/>
              <a:defRPr/>
            </a:pPr>
            <a:r>
              <a:rPr lang="en-US" altLang="zh-CN" sz="2000" kern="0" dirty="0" smtClean="0"/>
              <a:t>     N60 G33 Z-100 K4 SF</a:t>
            </a:r>
            <a:r>
              <a:rPr lang="en-US" altLang="zh-CN" sz="2000" kern="0" dirty="0" smtClean="0">
                <a:solidFill>
                  <a:srgbClr val="FF0000"/>
                </a:solidFill>
              </a:rPr>
              <a:t>=</a:t>
            </a:r>
            <a:r>
              <a:rPr lang="en-US" altLang="zh-CN" sz="2000" kern="0" dirty="0" smtClean="0"/>
              <a:t>220;</a:t>
            </a:r>
            <a:r>
              <a:rPr lang="zh-CN" altLang="en-US" sz="2000" kern="0" dirty="0" smtClean="0"/>
              <a:t>加工第二条螺纹线，起始角度</a:t>
            </a:r>
            <a:r>
              <a:rPr lang="en-US" altLang="zh-CN" sz="2000" kern="0" dirty="0" smtClean="0"/>
              <a:t>220</a:t>
            </a:r>
            <a:r>
              <a:rPr lang="zh-CN" altLang="en-US" sz="2000" kern="0" dirty="0" smtClean="0"/>
              <a:t>度</a:t>
            </a:r>
            <a:endParaRPr lang="en-US" altLang="zh-CN" sz="2000" kern="0" dirty="0" smtClean="0"/>
          </a:p>
          <a:p>
            <a:pPr eaLnBrk="1" hangingPunct="1">
              <a:lnSpc>
                <a:spcPct val="80000"/>
              </a:lnSpc>
              <a:buFontTx/>
              <a:buNone/>
              <a:defRPr/>
            </a:pPr>
            <a:r>
              <a:rPr lang="en-US" altLang="zh-CN" sz="2000" kern="0" dirty="0" smtClean="0"/>
              <a:t>     N70 G0 X54</a:t>
            </a:r>
            <a:endParaRPr lang="en-US" altLang="zh-CN" sz="2000" kern="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699792" y="699542"/>
            <a:ext cx="2133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ctr" eaLnBrk="1" hangingPunct="1">
              <a:buClr>
                <a:srgbClr val="FF6600"/>
              </a:buClr>
              <a:buFont typeface="Wingdings" panose="05000000000000000000" pitchFamily="2" charset="2"/>
              <a:buChar char="v"/>
            </a:pPr>
            <a:r>
              <a:rPr lang="zh-CN" altLang="en-US" sz="2800" dirty="0">
                <a:solidFill>
                  <a:srgbClr val="FF0000"/>
                </a:solidFill>
                <a:latin typeface="黑体" panose="02010609060101010101" charset="-122"/>
                <a:ea typeface="黑体" panose="02010609060101010101" charset="-122"/>
              </a:rPr>
              <a:t>坐标平面</a:t>
            </a:r>
            <a:endParaRPr lang="zh-CN" altLang="en-US" sz="2800" dirty="0">
              <a:solidFill>
                <a:srgbClr val="FF0000"/>
              </a:solidFill>
              <a:latin typeface="黑体" panose="02010609060101010101" charset="-122"/>
              <a:ea typeface="黑体" panose="02010609060101010101" charset="-122"/>
            </a:endParaRPr>
          </a:p>
          <a:p>
            <a:pPr algn="ctr" eaLnBrk="1" hangingPunct="1"/>
            <a:endParaRPr lang="zh-CN" altLang="en-US" dirty="0"/>
          </a:p>
        </p:txBody>
      </p:sp>
      <p:sp>
        <p:nvSpPr>
          <p:cNvPr id="3" name="TextBox 2"/>
          <p:cNvSpPr txBox="1"/>
          <p:nvPr/>
        </p:nvSpPr>
        <p:spPr>
          <a:xfrm>
            <a:off x="179512" y="1347614"/>
            <a:ext cx="5486400" cy="1292225"/>
          </a:xfrm>
          <a:prstGeom prst="rect">
            <a:avLst/>
          </a:prstGeom>
          <a:noFill/>
        </p:spPr>
        <p:txBody>
          <a:bodyPr>
            <a:spAutoFit/>
          </a:bodyPr>
          <a:lstStyle/>
          <a:p>
            <a:pPr>
              <a:buClr>
                <a:srgbClr val="00B050"/>
              </a:buClr>
              <a:buFont typeface="Wingdings" panose="05000000000000000000" pitchFamily="2" charset="2"/>
              <a:buChar char="Ø"/>
              <a:defRPr/>
            </a:pPr>
            <a:r>
              <a:rPr lang="pt-BR" altLang="en-US" sz="2000" dirty="0">
                <a:solidFill>
                  <a:srgbClr val="000000"/>
                </a:solidFill>
                <a:latin typeface="+mn-ea"/>
                <a:ea typeface="+mn-ea"/>
              </a:rPr>
              <a:t>G17</a:t>
            </a:r>
            <a:r>
              <a:rPr lang="zh-CN" altLang="en-US" sz="2000" dirty="0">
                <a:solidFill>
                  <a:srgbClr val="000000"/>
                </a:solidFill>
                <a:latin typeface="+mn-ea"/>
                <a:ea typeface="+mn-ea"/>
              </a:rPr>
              <a:t>：工作平面</a:t>
            </a:r>
            <a:r>
              <a:rPr lang="pt-BR" altLang="en-US" sz="2000" dirty="0">
                <a:solidFill>
                  <a:srgbClr val="000000"/>
                </a:solidFill>
                <a:latin typeface="+mn-ea"/>
                <a:ea typeface="+mn-ea"/>
              </a:rPr>
              <a:t> X/Y</a:t>
            </a:r>
            <a:endParaRPr lang="zh-CN" altLang="en-US" sz="2000" dirty="0">
              <a:solidFill>
                <a:srgbClr val="000000"/>
              </a:solidFill>
              <a:latin typeface="+mn-ea"/>
              <a:ea typeface="+mn-ea"/>
            </a:endParaRPr>
          </a:p>
          <a:p>
            <a:pPr>
              <a:buClr>
                <a:srgbClr val="00B050"/>
              </a:buClr>
              <a:buFont typeface="Wingdings" panose="05000000000000000000" pitchFamily="2" charset="2"/>
              <a:buChar char="Ø"/>
              <a:defRPr/>
            </a:pPr>
            <a:r>
              <a:rPr lang="pt-BR" altLang="en-US" sz="2000" dirty="0">
                <a:solidFill>
                  <a:srgbClr val="000000"/>
                </a:solidFill>
                <a:latin typeface="+mn-ea"/>
                <a:ea typeface="+mn-ea"/>
              </a:rPr>
              <a:t>G18</a:t>
            </a:r>
            <a:r>
              <a:rPr lang="zh-CN" altLang="en-US" sz="2000" dirty="0">
                <a:solidFill>
                  <a:srgbClr val="000000"/>
                </a:solidFill>
                <a:latin typeface="+mn-ea"/>
                <a:ea typeface="+mn-ea"/>
              </a:rPr>
              <a:t>：工作平面 </a:t>
            </a:r>
            <a:r>
              <a:rPr lang="pt-BR" altLang="en-US" sz="2000" dirty="0">
                <a:solidFill>
                  <a:srgbClr val="000000"/>
                </a:solidFill>
                <a:latin typeface="+mn-ea"/>
                <a:ea typeface="+mn-ea"/>
              </a:rPr>
              <a:t>Z/X</a:t>
            </a:r>
            <a:r>
              <a:rPr lang="zh-CN" altLang="en-US" sz="2000" dirty="0">
                <a:solidFill>
                  <a:srgbClr val="000000"/>
                </a:solidFill>
                <a:latin typeface="+mn-ea"/>
                <a:ea typeface="+mn-ea"/>
              </a:rPr>
              <a:t>（系统上电默认为</a:t>
            </a:r>
            <a:r>
              <a:rPr lang="pt-BR" altLang="en-US" sz="2000" dirty="0">
                <a:solidFill>
                  <a:srgbClr val="000000"/>
                </a:solidFill>
                <a:latin typeface="+mn-ea"/>
                <a:ea typeface="+mn-ea"/>
              </a:rPr>
              <a:t>G18</a:t>
            </a:r>
            <a:r>
              <a:rPr lang="zh-CN" altLang="en-US" sz="2000" dirty="0">
                <a:solidFill>
                  <a:srgbClr val="000000"/>
                </a:solidFill>
                <a:latin typeface="+mn-ea"/>
                <a:ea typeface="+mn-ea"/>
              </a:rPr>
              <a:t>）</a:t>
            </a:r>
            <a:endParaRPr lang="zh-CN" altLang="en-US" sz="2000" dirty="0">
              <a:solidFill>
                <a:srgbClr val="000000"/>
              </a:solidFill>
              <a:latin typeface="+mn-ea"/>
              <a:ea typeface="+mn-ea"/>
            </a:endParaRPr>
          </a:p>
          <a:p>
            <a:pPr>
              <a:buClr>
                <a:srgbClr val="00B050"/>
              </a:buClr>
              <a:buFont typeface="Wingdings" panose="05000000000000000000" pitchFamily="2" charset="2"/>
              <a:buChar char="Ø"/>
              <a:defRPr/>
            </a:pPr>
            <a:r>
              <a:rPr lang="pt-BR" altLang="en-US" sz="2000" dirty="0">
                <a:solidFill>
                  <a:srgbClr val="000000"/>
                </a:solidFill>
                <a:latin typeface="+mn-ea"/>
                <a:ea typeface="+mn-ea"/>
              </a:rPr>
              <a:t>G19</a:t>
            </a:r>
            <a:r>
              <a:rPr lang="zh-CN" altLang="en-US" sz="2000" dirty="0">
                <a:solidFill>
                  <a:srgbClr val="000000"/>
                </a:solidFill>
                <a:latin typeface="+mn-ea"/>
                <a:ea typeface="+mn-ea"/>
              </a:rPr>
              <a:t>：工作平面</a:t>
            </a:r>
            <a:r>
              <a:rPr lang="pt-BR" altLang="en-US" sz="2000" dirty="0">
                <a:solidFill>
                  <a:srgbClr val="000000"/>
                </a:solidFill>
                <a:latin typeface="+mn-ea"/>
                <a:ea typeface="+mn-ea"/>
              </a:rPr>
              <a:t> Y/Z</a:t>
            </a:r>
            <a:endParaRPr lang="zh-CN" altLang="en-US" sz="2000" dirty="0">
              <a:solidFill>
                <a:srgbClr val="000000"/>
              </a:solidFill>
              <a:latin typeface="+mn-ea"/>
              <a:ea typeface="+mn-ea"/>
            </a:endParaRPr>
          </a:p>
          <a:p>
            <a:pPr>
              <a:buClr>
                <a:srgbClr val="00B050"/>
              </a:buClr>
              <a:buFont typeface="Wingdings" panose="05000000000000000000" pitchFamily="2" charset="2"/>
              <a:buChar char="Ø"/>
              <a:defRPr/>
            </a:pPr>
            <a:endParaRPr lang="zh-CN" altLang="en-US" dirty="0">
              <a:ea typeface="+mn-ea"/>
            </a:endParaRPr>
          </a:p>
        </p:txBody>
      </p:sp>
      <p:sp>
        <p:nvSpPr>
          <p:cNvPr id="4" name="TextBox 7"/>
          <p:cNvSpPr txBox="1">
            <a:spLocks noChangeArrowheads="1"/>
          </p:cNvSpPr>
          <p:nvPr/>
        </p:nvSpPr>
        <p:spPr bwMode="auto">
          <a:xfrm>
            <a:off x="251520" y="2690639"/>
            <a:ext cx="41825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FF0000"/>
                </a:solidFill>
              </a:rPr>
              <a:t>便于记忆可连续</a:t>
            </a:r>
            <a:r>
              <a:rPr lang="zh-CN" altLang="en-US" sz="2000" dirty="0" smtClean="0">
                <a:solidFill>
                  <a:srgbClr val="FF0000"/>
                </a:solidFill>
              </a:rPr>
              <a:t>书写  </a:t>
            </a:r>
            <a:r>
              <a:rPr lang="en-US" altLang="zh-CN" sz="2000" u="sng" dirty="0" smtClean="0">
                <a:solidFill>
                  <a:srgbClr val="FF0000"/>
                </a:solidFill>
              </a:rPr>
              <a:t>XY  </a:t>
            </a:r>
            <a:r>
              <a:rPr lang="en-US" altLang="zh-CN" sz="2000" dirty="0" smtClean="0">
                <a:solidFill>
                  <a:srgbClr val="FF0000"/>
                </a:solidFill>
              </a:rPr>
              <a:t>  </a:t>
            </a:r>
            <a:r>
              <a:rPr lang="en-US" altLang="zh-CN" sz="2000" u="sng" dirty="0" smtClean="0">
                <a:solidFill>
                  <a:srgbClr val="FF0000"/>
                </a:solidFill>
              </a:rPr>
              <a:t>ZX</a:t>
            </a:r>
            <a:r>
              <a:rPr lang="en-US" altLang="zh-CN" sz="2000" dirty="0" smtClean="0">
                <a:solidFill>
                  <a:srgbClr val="FF0000"/>
                </a:solidFill>
              </a:rPr>
              <a:t>   </a:t>
            </a:r>
            <a:r>
              <a:rPr lang="en-US" altLang="zh-CN" sz="2000" u="sng" dirty="0" smtClean="0">
                <a:solidFill>
                  <a:srgbClr val="FF0000"/>
                </a:solidFill>
              </a:rPr>
              <a:t>YZ</a:t>
            </a:r>
            <a:endParaRPr lang="en-US" altLang="zh-CN" sz="2000" u="sng" dirty="0">
              <a:solidFill>
                <a:srgbClr val="FF0000"/>
              </a:solidFill>
            </a:endParaRPr>
          </a:p>
          <a:p>
            <a:pPr eaLnBrk="1" hangingPunct="1"/>
            <a:r>
              <a:rPr lang="zh-CN" altLang="en-US" sz="2000" u="sng" dirty="0">
                <a:solidFill>
                  <a:srgbClr val="FF0000"/>
                </a:solidFill>
              </a:rPr>
              <a:t>每两个一组分别</a:t>
            </a:r>
            <a:r>
              <a:rPr lang="zh-CN" altLang="en-US" sz="2000" u="sng" dirty="0" smtClean="0">
                <a:solidFill>
                  <a:srgbClr val="FF0000"/>
                </a:solidFill>
              </a:rPr>
              <a:t>为 </a:t>
            </a:r>
            <a:r>
              <a:rPr lang="en-US" altLang="zh-CN" sz="2000" u="sng" dirty="0" smtClean="0">
                <a:solidFill>
                  <a:srgbClr val="FF0000"/>
                </a:solidFill>
              </a:rPr>
              <a:t>:   G17 </a:t>
            </a:r>
            <a:r>
              <a:rPr lang="en-US" altLang="zh-CN" sz="2000" u="sng" dirty="0">
                <a:solidFill>
                  <a:srgbClr val="FF0000"/>
                </a:solidFill>
              </a:rPr>
              <a:t>G18 G19</a:t>
            </a:r>
            <a:endParaRPr lang="zh-CN" altLang="en-US" sz="2000" u="sng" dirty="0">
              <a:solidFill>
                <a:srgbClr val="FF0000"/>
              </a:solidFill>
            </a:endParaRPr>
          </a:p>
        </p:txBody>
      </p:sp>
      <p:pic>
        <p:nvPicPr>
          <p:cNvPr id="5" name="Picture 2"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6136" y="1993726"/>
            <a:ext cx="22256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251520" y="771550"/>
            <a:ext cx="8278812" cy="8634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mtClean="0">
                <a:solidFill>
                  <a:srgbClr val="FF0000"/>
                </a:solidFill>
              </a:rPr>
              <a:t>刀具半径补偿</a:t>
            </a:r>
            <a:r>
              <a:rPr lang="en-US" altLang="zh-CN" smtClean="0">
                <a:solidFill>
                  <a:srgbClr val="FF0000"/>
                </a:solidFill>
              </a:rPr>
              <a:t>G41</a:t>
            </a:r>
            <a:r>
              <a:rPr lang="zh-CN" altLang="en-US" smtClean="0">
                <a:solidFill>
                  <a:srgbClr val="FF0000"/>
                </a:solidFill>
              </a:rPr>
              <a:t>、</a:t>
            </a:r>
            <a:r>
              <a:rPr lang="en-US" altLang="zh-CN" smtClean="0">
                <a:solidFill>
                  <a:srgbClr val="FF0000"/>
                </a:solidFill>
              </a:rPr>
              <a:t>G42</a:t>
            </a:r>
            <a:endParaRPr lang="zh-CN" altLang="en-US" dirty="0" smtClean="0">
              <a:solidFill>
                <a:srgbClr val="FF0000"/>
              </a:solidFill>
            </a:endParaRPr>
          </a:p>
        </p:txBody>
      </p:sp>
      <p:sp>
        <p:nvSpPr>
          <p:cNvPr id="3" name="Rectangle 3"/>
          <p:cNvSpPr txBox="1">
            <a:spLocks noChangeArrowheads="1"/>
          </p:cNvSpPr>
          <p:nvPr/>
        </p:nvSpPr>
        <p:spPr bwMode="auto">
          <a:xfrm>
            <a:off x="179512" y="1473995"/>
            <a:ext cx="8147050"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b="1">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b="1">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b="1">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b="1">
                <a:solidFill>
                  <a:schemeClr val="tx1"/>
                </a:solidFill>
                <a:latin typeface="+mn-lt"/>
                <a:ea typeface="+mn-ea"/>
              </a:defRPr>
            </a:lvl9pPr>
          </a:lstStyle>
          <a:p>
            <a:pPr eaLnBrk="1" hangingPunct="1">
              <a:buClr>
                <a:srgbClr val="FF9900"/>
              </a:buClr>
              <a:buSzPct val="120000"/>
              <a:buFont typeface="Wingdings" panose="05000000000000000000" pitchFamily="2" charset="2"/>
              <a:buChar char="v"/>
              <a:defRPr/>
            </a:pPr>
            <a:r>
              <a:rPr lang="zh-CN" altLang="en-US" sz="2000" kern="0" dirty="0" smtClean="0">
                <a:latin typeface="黑体" panose="02010609060101010101" charset="-122"/>
                <a:ea typeface="黑体" panose="02010609060101010101" charset="-122"/>
              </a:rPr>
              <a:t>刀尖半径补偿通过</a:t>
            </a:r>
            <a:r>
              <a:rPr lang="en-US" altLang="zh-CN" sz="2000" kern="0" dirty="0" smtClean="0">
                <a:latin typeface="黑体" panose="02010609060101010101" charset="-122"/>
                <a:ea typeface="黑体" panose="02010609060101010101" charset="-122"/>
              </a:rPr>
              <a:t>G41/G42</a:t>
            </a:r>
            <a:r>
              <a:rPr lang="zh-CN" altLang="en-US" sz="2000" kern="0" dirty="0" smtClean="0">
                <a:latin typeface="黑体" panose="02010609060101010101" charset="-122"/>
                <a:ea typeface="黑体" panose="02010609060101010101" charset="-122"/>
              </a:rPr>
              <a:t>生效，刀具必须有相应的补偿</a:t>
            </a:r>
            <a:r>
              <a:rPr lang="en-US" altLang="zh-CN" sz="2000" kern="0" dirty="0" smtClean="0">
                <a:latin typeface="黑体" panose="02010609060101010101" charset="-122"/>
                <a:ea typeface="黑体" panose="02010609060101010101" charset="-122"/>
              </a:rPr>
              <a:t>D</a:t>
            </a:r>
            <a:r>
              <a:rPr lang="zh-CN" altLang="en-US" sz="2000" kern="0" dirty="0" smtClean="0">
                <a:latin typeface="黑体" panose="02010609060101010101" charset="-122"/>
                <a:ea typeface="黑体" panose="02010609060101010101" charset="-122"/>
              </a:rPr>
              <a:t>号才能有效。数控系统自动计算出当前刀具进行正确加工的刀尖轨迹。</a:t>
            </a:r>
            <a:endParaRPr lang="en-US" altLang="zh-CN" sz="2000" kern="0" dirty="0" smtClean="0">
              <a:latin typeface="黑体" panose="02010609060101010101" charset="-122"/>
              <a:ea typeface="黑体" panose="02010609060101010101" charset="-122"/>
            </a:endParaRPr>
          </a:p>
          <a:p>
            <a:pPr eaLnBrk="1" hangingPunct="1">
              <a:lnSpc>
                <a:spcPct val="100000"/>
              </a:lnSpc>
              <a:buClr>
                <a:srgbClr val="FF9900"/>
              </a:buClr>
              <a:buSzPct val="120000"/>
              <a:buFont typeface="Wingdings" panose="05000000000000000000" pitchFamily="2" charset="2"/>
              <a:buChar char="v"/>
              <a:defRPr/>
            </a:pPr>
            <a:r>
              <a:rPr lang="en-US" altLang="zh-CN" sz="2000" kern="0" dirty="0" smtClean="0">
                <a:latin typeface="黑体" panose="02010609060101010101" charset="-122"/>
                <a:ea typeface="黑体" panose="02010609060101010101" charset="-122"/>
              </a:rPr>
              <a:t>   </a:t>
            </a:r>
            <a:r>
              <a:rPr lang="zh-CN" altLang="en-US" sz="2000" kern="0" dirty="0" smtClean="0">
                <a:latin typeface="黑体" panose="02010609060101010101" charset="-122"/>
                <a:ea typeface="黑体" panose="02010609060101010101" charset="-122"/>
              </a:rPr>
              <a:t>对于车床，必须处于</a:t>
            </a:r>
            <a:r>
              <a:rPr lang="en-US" altLang="zh-CN" sz="2000" kern="0" dirty="0" smtClean="0">
                <a:latin typeface="黑体" panose="02010609060101010101" charset="-122"/>
                <a:ea typeface="黑体" panose="02010609060101010101" charset="-122"/>
              </a:rPr>
              <a:t>G18</a:t>
            </a:r>
            <a:r>
              <a:rPr lang="zh-CN" altLang="en-US" sz="2000" kern="0" dirty="0" smtClean="0">
                <a:latin typeface="黑体" panose="02010609060101010101" charset="-122"/>
                <a:ea typeface="黑体" panose="02010609060101010101" charset="-122"/>
              </a:rPr>
              <a:t>平面。</a:t>
            </a:r>
            <a:endParaRPr lang="zh-CN" altLang="en-US" sz="2000" kern="0" dirty="0" smtClean="0">
              <a:latin typeface="黑体" panose="02010609060101010101" charset="-122"/>
              <a:ea typeface="黑体" panose="02010609060101010101" charset="-122"/>
            </a:endParaRPr>
          </a:p>
          <a:p>
            <a:pPr marL="720090" indent="342900" eaLnBrk="1" hangingPunct="1">
              <a:lnSpc>
                <a:spcPct val="100000"/>
              </a:lnSpc>
              <a:buClr>
                <a:srgbClr val="00B050"/>
              </a:buClr>
              <a:buSzPct val="120000"/>
              <a:buFont typeface="Wingdings" panose="05000000000000000000" pitchFamily="2" charset="2"/>
              <a:buChar char="Ø"/>
              <a:defRPr/>
            </a:pPr>
            <a:r>
              <a:rPr lang="en-US" altLang="zh-CN" sz="2000" kern="0" dirty="0" smtClean="0">
                <a:latin typeface="黑体" panose="02010609060101010101" charset="-122"/>
                <a:ea typeface="黑体" panose="02010609060101010101" charset="-122"/>
              </a:rPr>
              <a:t>G41</a:t>
            </a:r>
            <a:r>
              <a:rPr lang="zh-CN" altLang="en-US" sz="2000" kern="0" dirty="0" smtClean="0">
                <a:latin typeface="黑体" panose="02010609060101010101" charset="-122"/>
                <a:ea typeface="黑体" panose="02010609060101010101" charset="-122"/>
              </a:rPr>
              <a:t>：调用刀具半径补偿，刀具在轮廓左侧加工。</a:t>
            </a:r>
            <a:endParaRPr lang="zh-CN" altLang="en-US" sz="2000" kern="0" dirty="0" smtClean="0">
              <a:latin typeface="黑体" panose="02010609060101010101" charset="-122"/>
              <a:ea typeface="黑体" panose="02010609060101010101" charset="-122"/>
            </a:endParaRPr>
          </a:p>
          <a:p>
            <a:pPr marL="720090" indent="342900" eaLnBrk="1" hangingPunct="1">
              <a:lnSpc>
                <a:spcPct val="100000"/>
              </a:lnSpc>
              <a:buClr>
                <a:srgbClr val="00B050"/>
              </a:buClr>
              <a:buSzPct val="120000"/>
              <a:buFont typeface="Wingdings" panose="05000000000000000000" pitchFamily="2" charset="2"/>
              <a:buChar char="Ø"/>
              <a:defRPr/>
            </a:pPr>
            <a:r>
              <a:rPr lang="en-US" altLang="zh-CN" sz="2000" kern="0" dirty="0" smtClean="0">
                <a:latin typeface="黑体" panose="02010609060101010101" charset="-122"/>
                <a:ea typeface="黑体" panose="02010609060101010101" charset="-122"/>
              </a:rPr>
              <a:t>G42</a:t>
            </a:r>
            <a:r>
              <a:rPr lang="zh-CN" altLang="en-US" sz="2000" kern="0" dirty="0" smtClean="0">
                <a:latin typeface="黑体" panose="02010609060101010101" charset="-122"/>
                <a:ea typeface="黑体" panose="02010609060101010101" charset="-122"/>
              </a:rPr>
              <a:t>：调用刀具半径补偿，刀具在轮廓右侧加工。</a:t>
            </a:r>
            <a:endParaRPr lang="zh-CN" altLang="en-US" sz="2000" kern="0" dirty="0" smtClean="0">
              <a:latin typeface="黑体" panose="02010609060101010101" charset="-122"/>
              <a:ea typeface="黑体" panose="02010609060101010101" charset="-122"/>
            </a:endParaRPr>
          </a:p>
          <a:p>
            <a:pPr marL="720090" indent="342900" eaLnBrk="1" hangingPunct="1">
              <a:lnSpc>
                <a:spcPct val="100000"/>
              </a:lnSpc>
              <a:buClr>
                <a:srgbClr val="00B050"/>
              </a:buClr>
              <a:buSzPct val="120000"/>
              <a:buFont typeface="Wingdings" panose="05000000000000000000" pitchFamily="2" charset="2"/>
              <a:buChar char="Ø"/>
              <a:defRPr/>
            </a:pPr>
            <a:r>
              <a:rPr lang="en-US" altLang="zh-CN" sz="2000" kern="0" dirty="0" smtClean="0">
                <a:latin typeface="黑体" panose="02010609060101010101" charset="-122"/>
                <a:ea typeface="黑体" panose="02010609060101010101" charset="-122"/>
              </a:rPr>
              <a:t>G40</a:t>
            </a:r>
            <a:r>
              <a:rPr lang="zh-CN" altLang="en-US" sz="2000" kern="0" dirty="0" smtClean="0">
                <a:latin typeface="黑体" panose="02010609060101010101" charset="-122"/>
                <a:ea typeface="黑体" panose="02010609060101010101" charset="-122"/>
              </a:rPr>
              <a:t>：取消刀具半径补偿。</a:t>
            </a:r>
            <a:endParaRPr lang="zh-CN" altLang="en-US" sz="2000" kern="0" dirty="0" smtClean="0">
              <a:latin typeface="黑体" panose="02010609060101010101" charset="-122"/>
              <a:ea typeface="黑体" panose="02010609060101010101"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32240" y="2787774"/>
            <a:ext cx="2074862" cy="215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395536" y="699542"/>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solidFill>
                  <a:srgbClr val="FF0000"/>
                </a:solidFill>
              </a:rPr>
              <a:t>刀具半径补偿</a:t>
            </a:r>
            <a:r>
              <a:rPr lang="en-US" altLang="zh-CN" dirty="0" smtClean="0">
                <a:solidFill>
                  <a:srgbClr val="FF0000"/>
                </a:solidFill>
              </a:rPr>
              <a:t>G41</a:t>
            </a:r>
            <a:r>
              <a:rPr lang="zh-CN" altLang="en-US" dirty="0" smtClean="0">
                <a:solidFill>
                  <a:srgbClr val="FF0000"/>
                </a:solidFill>
              </a:rPr>
              <a:t>、</a:t>
            </a:r>
            <a:r>
              <a:rPr lang="en-US" altLang="zh-CN" dirty="0" smtClean="0">
                <a:solidFill>
                  <a:srgbClr val="FF0000"/>
                </a:solidFill>
              </a:rPr>
              <a:t>G42</a:t>
            </a:r>
            <a:endParaRPr lang="zh-CN" altLang="en-US" dirty="0" smtClean="0">
              <a:solidFill>
                <a:srgbClr val="FF0000"/>
              </a:solidFill>
            </a:endParaRPr>
          </a:p>
          <a:p>
            <a:endParaRPr lang="zh-CN" altLang="en-US" dirty="0" smtClean="0"/>
          </a:p>
        </p:txBody>
      </p:sp>
      <p:sp>
        <p:nvSpPr>
          <p:cNvPr id="3" name="Rectangle 3"/>
          <p:cNvSpPr txBox="1">
            <a:spLocks noChangeArrowheads="1"/>
          </p:cNvSpPr>
          <p:nvPr/>
        </p:nvSpPr>
        <p:spPr bwMode="auto">
          <a:xfrm>
            <a:off x="395536" y="1361728"/>
            <a:ext cx="814705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50000"/>
              </a:lnSpc>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b="1">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b="1">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b="1">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b="1">
                <a:solidFill>
                  <a:schemeClr val="tx1"/>
                </a:solidFill>
                <a:latin typeface="+mn-lt"/>
                <a:ea typeface="+mn-ea"/>
              </a:defRPr>
            </a:lvl9pPr>
          </a:lstStyle>
          <a:p>
            <a:pPr eaLnBrk="1" hangingPunct="1">
              <a:buClr>
                <a:srgbClr val="FF9900"/>
              </a:buClr>
              <a:buSzPct val="120000"/>
              <a:buFont typeface="Wingdings" panose="05000000000000000000" pitchFamily="2" charset="2"/>
              <a:buChar char="v"/>
              <a:defRPr/>
            </a:pPr>
            <a:r>
              <a:rPr lang="en-US" altLang="zh-CN" sz="2000" kern="0" dirty="0" smtClean="0">
                <a:latin typeface="黑体" panose="02010609060101010101" charset="-122"/>
                <a:ea typeface="黑体" panose="02010609060101010101" charset="-122"/>
              </a:rPr>
              <a:t>G41</a:t>
            </a:r>
            <a:r>
              <a:rPr lang="zh-CN" altLang="en-US" sz="2000" kern="0" dirty="0" smtClean="0">
                <a:latin typeface="黑体" panose="02010609060101010101" charset="-122"/>
                <a:ea typeface="黑体" panose="02010609060101010101" charset="-122"/>
              </a:rPr>
              <a:t>与</a:t>
            </a:r>
            <a:r>
              <a:rPr lang="en-US" altLang="zh-CN" sz="2000" kern="0" dirty="0" smtClean="0">
                <a:latin typeface="黑体" panose="02010609060101010101" charset="-122"/>
                <a:ea typeface="黑体" panose="02010609060101010101" charset="-122"/>
              </a:rPr>
              <a:t>G42</a:t>
            </a:r>
            <a:r>
              <a:rPr lang="zh-CN" altLang="en-US" sz="2000" kern="0" dirty="0" smtClean="0">
                <a:latin typeface="黑体" panose="02010609060101010101" charset="-122"/>
                <a:ea typeface="黑体" panose="02010609060101010101" charset="-122"/>
              </a:rPr>
              <a:t>使用的判定。</a:t>
            </a:r>
            <a:endParaRPr lang="zh-CN" altLang="en-US" sz="2000" kern="0" dirty="0" smtClean="0">
              <a:latin typeface="黑体" panose="02010609060101010101" charset="-122"/>
              <a:ea typeface="黑体" panose="02010609060101010101" charset="-122"/>
            </a:endParaRPr>
          </a:p>
          <a:p>
            <a:pPr marL="720090" indent="342900" eaLnBrk="1" hangingPunct="1">
              <a:buClr>
                <a:srgbClr val="00B050"/>
              </a:buClr>
              <a:buSzPct val="120000"/>
              <a:buFont typeface="Wingdings" panose="05000000000000000000" pitchFamily="2" charset="2"/>
              <a:buChar char="Ø"/>
              <a:defRPr/>
            </a:pPr>
            <a:r>
              <a:rPr lang="zh-CN" altLang="en-US" sz="2000" kern="0" dirty="0">
                <a:latin typeface="黑体" panose="02010609060101010101" charset="-122"/>
                <a:ea typeface="黑体" panose="02010609060101010101" charset="-122"/>
              </a:rPr>
              <a:t>顺着刀具移动的方向看</a:t>
            </a:r>
            <a:r>
              <a:rPr lang="zh-CN" altLang="en-US" sz="2000" kern="0" dirty="0" smtClean="0">
                <a:latin typeface="黑体" panose="02010609060101010101" charset="-122"/>
                <a:ea typeface="黑体" panose="02010609060101010101" charset="-122"/>
              </a:rPr>
              <a:t>，</a:t>
            </a:r>
            <a:endParaRPr lang="en-US" altLang="zh-CN" sz="2000" kern="0" dirty="0" smtClean="0">
              <a:latin typeface="黑体" panose="02010609060101010101" charset="-122"/>
              <a:ea typeface="黑体" panose="02010609060101010101" charset="-122"/>
            </a:endParaRPr>
          </a:p>
          <a:p>
            <a:pPr marL="720090" indent="0" eaLnBrk="1" hangingPunct="1">
              <a:buClr>
                <a:srgbClr val="00B050"/>
              </a:buClr>
              <a:buSzPct val="120000"/>
              <a:buFontTx/>
              <a:buNone/>
              <a:defRPr/>
            </a:pPr>
            <a:r>
              <a:rPr lang="en-US" altLang="zh-CN" sz="2000" kern="0" dirty="0">
                <a:latin typeface="黑体" panose="02010609060101010101" charset="-122"/>
                <a:ea typeface="黑体" panose="02010609060101010101" charset="-122"/>
              </a:rPr>
              <a:t> </a:t>
            </a:r>
            <a:r>
              <a:rPr lang="en-US" altLang="zh-CN" sz="2000" kern="0" dirty="0" smtClean="0">
                <a:latin typeface="黑体" panose="02010609060101010101" charset="-122"/>
                <a:ea typeface="黑体" panose="02010609060101010101" charset="-122"/>
              </a:rPr>
              <a:t>  </a:t>
            </a:r>
            <a:r>
              <a:rPr lang="zh-CN" altLang="en-US" sz="2000" kern="0" dirty="0" smtClean="0">
                <a:latin typeface="黑体" panose="02010609060101010101" charset="-122"/>
                <a:ea typeface="黑体" panose="02010609060101010101" charset="-122"/>
              </a:rPr>
              <a:t>刀具</a:t>
            </a:r>
            <a:r>
              <a:rPr lang="zh-CN" altLang="en-US" sz="2000" kern="0" dirty="0">
                <a:latin typeface="黑体" panose="02010609060101010101" charset="-122"/>
                <a:ea typeface="黑体" panose="02010609060101010101" charset="-122"/>
              </a:rPr>
              <a:t>在</a:t>
            </a:r>
            <a:r>
              <a:rPr lang="zh-CN" altLang="en-US" sz="2000" kern="0" dirty="0" smtClean="0">
                <a:latin typeface="黑体" panose="02010609060101010101" charset="-122"/>
                <a:ea typeface="黑体" panose="02010609060101010101" charset="-122"/>
              </a:rPr>
              <a:t>工件左边用</a:t>
            </a:r>
            <a:r>
              <a:rPr lang="en-US" altLang="zh-CN" sz="2000" kern="0" dirty="0" smtClean="0">
                <a:latin typeface="黑体" panose="02010609060101010101" charset="-122"/>
                <a:ea typeface="黑体" panose="02010609060101010101" charset="-122"/>
              </a:rPr>
              <a:t>G41</a:t>
            </a:r>
            <a:r>
              <a:rPr lang="zh-CN" altLang="en-US" sz="2000" kern="0" dirty="0" smtClean="0">
                <a:latin typeface="黑体" panose="02010609060101010101" charset="-122"/>
                <a:ea typeface="黑体" panose="02010609060101010101" charset="-122"/>
              </a:rPr>
              <a:t>，</a:t>
            </a:r>
            <a:endParaRPr lang="en-US" altLang="zh-CN" sz="2000" kern="0" dirty="0" smtClean="0">
              <a:latin typeface="黑体" panose="02010609060101010101" charset="-122"/>
              <a:ea typeface="黑体" panose="02010609060101010101" charset="-122"/>
            </a:endParaRPr>
          </a:p>
          <a:p>
            <a:pPr marL="720090" indent="0" eaLnBrk="1" hangingPunct="1">
              <a:buClr>
                <a:srgbClr val="00B050"/>
              </a:buClr>
              <a:buSzPct val="120000"/>
              <a:buFontTx/>
              <a:buNone/>
              <a:defRPr/>
            </a:pPr>
            <a:r>
              <a:rPr lang="en-US" altLang="zh-CN" sz="2000" kern="0" dirty="0">
                <a:latin typeface="黑体" panose="02010609060101010101" charset="-122"/>
                <a:ea typeface="黑体" panose="02010609060101010101" charset="-122"/>
              </a:rPr>
              <a:t> </a:t>
            </a:r>
            <a:r>
              <a:rPr lang="en-US" altLang="zh-CN" sz="2000" kern="0" dirty="0" smtClean="0">
                <a:latin typeface="黑体" panose="02010609060101010101" charset="-122"/>
                <a:ea typeface="黑体" panose="02010609060101010101" charset="-122"/>
              </a:rPr>
              <a:t>  </a:t>
            </a:r>
            <a:r>
              <a:rPr lang="zh-CN" altLang="en-US" sz="2000" kern="0" dirty="0" smtClean="0">
                <a:latin typeface="黑体" panose="02010609060101010101" charset="-122"/>
                <a:ea typeface="黑体" panose="02010609060101010101" charset="-122"/>
              </a:rPr>
              <a:t>在右边用</a:t>
            </a:r>
            <a:r>
              <a:rPr lang="en-US" altLang="zh-CN" sz="2000" kern="0" dirty="0" smtClean="0">
                <a:latin typeface="黑体" panose="02010609060101010101" charset="-122"/>
                <a:ea typeface="黑体" panose="02010609060101010101" charset="-122"/>
              </a:rPr>
              <a:t>G42</a:t>
            </a:r>
            <a:endParaRPr lang="zh-CN" altLang="en-US" sz="2000" kern="0" dirty="0">
              <a:latin typeface="黑体" panose="02010609060101010101" charset="-122"/>
              <a:ea typeface="黑体" panose="02010609060101010101"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583" y="1384995"/>
            <a:ext cx="3998913"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p:nvPr/>
        </p:nvSpPr>
        <p:spPr>
          <a:xfrm>
            <a:off x="457200" y="771550"/>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mtClean="0">
                <a:solidFill>
                  <a:srgbClr val="FF0000"/>
                </a:solidFill>
              </a:rPr>
              <a:t>刀具半径补偿</a:t>
            </a:r>
            <a:r>
              <a:rPr lang="en-US" altLang="zh-CN" smtClean="0">
                <a:solidFill>
                  <a:srgbClr val="FF0000"/>
                </a:solidFill>
              </a:rPr>
              <a:t>G41</a:t>
            </a:r>
            <a:r>
              <a:rPr lang="zh-CN" altLang="en-US" smtClean="0">
                <a:solidFill>
                  <a:srgbClr val="FF0000"/>
                </a:solidFill>
              </a:rPr>
              <a:t>、</a:t>
            </a:r>
            <a:r>
              <a:rPr lang="en-US" altLang="zh-CN" smtClean="0">
                <a:solidFill>
                  <a:srgbClr val="FF0000"/>
                </a:solidFill>
              </a:rPr>
              <a:t>G42</a:t>
            </a:r>
            <a:endParaRPr lang="zh-CN" altLang="en-US" dirty="0" smtClean="0">
              <a:solidFill>
                <a:srgbClr val="FF0000"/>
              </a:solidFill>
            </a:endParaRPr>
          </a:p>
        </p:txBody>
      </p:sp>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0583" y="1347614"/>
            <a:ext cx="7292578" cy="3419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395536" y="699542"/>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solidFill>
                  <a:srgbClr val="FF0000"/>
                </a:solidFill>
              </a:rPr>
              <a:t>注意</a:t>
            </a:r>
            <a:endParaRPr lang="zh-CN" altLang="en-US" dirty="0" smtClean="0">
              <a:solidFill>
                <a:srgbClr val="FF0000"/>
              </a:solidFill>
            </a:endParaRPr>
          </a:p>
        </p:txBody>
      </p:sp>
      <p:sp>
        <p:nvSpPr>
          <p:cNvPr id="3" name="TextBox 8"/>
          <p:cNvSpPr txBox="1">
            <a:spLocks noChangeArrowheads="1"/>
          </p:cNvSpPr>
          <p:nvPr/>
        </p:nvSpPr>
        <p:spPr bwMode="auto">
          <a:xfrm>
            <a:off x="812800" y="1414463"/>
            <a:ext cx="69342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0000"/>
                </a:solidFill>
              </a:rPr>
              <a:t>1.</a:t>
            </a:r>
            <a:r>
              <a:rPr lang="zh-CN" altLang="en-US" sz="2000" b="1" dirty="0">
                <a:solidFill>
                  <a:srgbClr val="000000"/>
                </a:solidFill>
              </a:rPr>
              <a:t>刀补激活时，不能编程下列指令：</a:t>
            </a:r>
            <a:endParaRPr lang="zh-CN" altLang="en-US" sz="2000" b="1" dirty="0">
              <a:solidFill>
                <a:srgbClr val="000000"/>
              </a:solidFill>
            </a:endParaRPr>
          </a:p>
          <a:p>
            <a:pPr eaLnBrk="1" hangingPunct="1"/>
            <a:r>
              <a:rPr lang="en-US" altLang="zh-CN" sz="2000" b="1" dirty="0">
                <a:solidFill>
                  <a:srgbClr val="000000"/>
                </a:solidFill>
              </a:rPr>
              <a:t>        1</a:t>
            </a:r>
            <a:r>
              <a:rPr lang="zh-CN" altLang="en-US" sz="2000" b="1" dirty="0">
                <a:solidFill>
                  <a:srgbClr val="000000"/>
                </a:solidFill>
              </a:rPr>
              <a:t>）</a:t>
            </a:r>
            <a:r>
              <a:rPr lang="en-US" altLang="zh-CN" sz="2000" b="1" dirty="0">
                <a:solidFill>
                  <a:srgbClr val="000000"/>
                </a:solidFill>
              </a:rPr>
              <a:t>T</a:t>
            </a:r>
            <a:r>
              <a:rPr lang="zh-CN" altLang="en-US" sz="2000" b="1" dirty="0">
                <a:solidFill>
                  <a:srgbClr val="000000"/>
                </a:solidFill>
              </a:rPr>
              <a:t>、</a:t>
            </a:r>
            <a:r>
              <a:rPr lang="en-US" altLang="zh-CN" sz="2000" b="1" dirty="0">
                <a:solidFill>
                  <a:srgbClr val="000000"/>
                </a:solidFill>
              </a:rPr>
              <a:t>D</a:t>
            </a:r>
            <a:r>
              <a:rPr lang="zh-CN" altLang="en-US" sz="2000" b="1" dirty="0">
                <a:solidFill>
                  <a:srgbClr val="000000"/>
                </a:solidFill>
              </a:rPr>
              <a:t>指令</a:t>
            </a:r>
            <a:endParaRPr lang="zh-CN" altLang="en-US" sz="2000" b="1" dirty="0">
              <a:solidFill>
                <a:srgbClr val="000000"/>
              </a:solidFill>
            </a:endParaRPr>
          </a:p>
          <a:p>
            <a:pPr eaLnBrk="1" hangingPunct="1"/>
            <a:r>
              <a:rPr lang="en-US" altLang="zh-CN" sz="2000" b="1" dirty="0">
                <a:solidFill>
                  <a:srgbClr val="000000"/>
                </a:solidFill>
              </a:rPr>
              <a:t>        2</a:t>
            </a:r>
            <a:r>
              <a:rPr lang="zh-CN" altLang="en-US" sz="2000" b="1" dirty="0">
                <a:solidFill>
                  <a:srgbClr val="000000"/>
                </a:solidFill>
              </a:rPr>
              <a:t>）</a:t>
            </a:r>
            <a:r>
              <a:rPr lang="en-US" altLang="zh-CN" sz="2000" b="1" dirty="0">
                <a:solidFill>
                  <a:srgbClr val="000000"/>
                </a:solidFill>
              </a:rPr>
              <a:t>G33</a:t>
            </a:r>
            <a:r>
              <a:rPr lang="zh-CN" altLang="en-US" sz="2000" b="1" dirty="0">
                <a:solidFill>
                  <a:srgbClr val="000000"/>
                </a:solidFill>
              </a:rPr>
              <a:t>运动指令</a:t>
            </a:r>
            <a:endParaRPr lang="zh-CN" altLang="en-US" sz="2000" b="1" dirty="0">
              <a:solidFill>
                <a:srgbClr val="000000"/>
              </a:solidFill>
            </a:endParaRPr>
          </a:p>
          <a:p>
            <a:pPr eaLnBrk="1" hangingPunct="1"/>
            <a:r>
              <a:rPr lang="en-US" altLang="zh-CN" sz="2000" b="1" dirty="0">
                <a:solidFill>
                  <a:srgbClr val="000000"/>
                </a:solidFill>
              </a:rPr>
              <a:t>        3</a:t>
            </a:r>
            <a:r>
              <a:rPr lang="zh-CN" altLang="en-US" sz="2000" b="1" dirty="0">
                <a:solidFill>
                  <a:srgbClr val="000000"/>
                </a:solidFill>
              </a:rPr>
              <a:t>）</a:t>
            </a:r>
            <a:r>
              <a:rPr lang="en-US" altLang="zh-CN" sz="2000" b="1" dirty="0">
                <a:solidFill>
                  <a:srgbClr val="000000"/>
                </a:solidFill>
              </a:rPr>
              <a:t>M</a:t>
            </a:r>
            <a:r>
              <a:rPr lang="zh-CN" altLang="en-US" sz="2000" b="1" dirty="0">
                <a:solidFill>
                  <a:srgbClr val="000000"/>
                </a:solidFill>
              </a:rPr>
              <a:t>指令</a:t>
            </a:r>
            <a:endParaRPr lang="zh-CN" altLang="en-US" sz="2000" b="1" dirty="0">
              <a:solidFill>
                <a:srgbClr val="000000"/>
              </a:solidFill>
            </a:endParaRPr>
          </a:p>
          <a:p>
            <a:pPr eaLnBrk="1" hangingPunct="1"/>
            <a:r>
              <a:rPr lang="en-US" altLang="zh-CN" sz="2000" b="1" dirty="0">
                <a:solidFill>
                  <a:srgbClr val="000000"/>
                </a:solidFill>
              </a:rPr>
              <a:t>        4</a:t>
            </a:r>
            <a:r>
              <a:rPr lang="zh-CN" altLang="en-US" sz="2000" b="1" dirty="0">
                <a:solidFill>
                  <a:srgbClr val="000000"/>
                </a:solidFill>
              </a:rPr>
              <a:t>）</a:t>
            </a:r>
            <a:r>
              <a:rPr lang="en-US" altLang="zh-CN" sz="2000" b="1" dirty="0">
                <a:solidFill>
                  <a:srgbClr val="000000"/>
                </a:solidFill>
              </a:rPr>
              <a:t>G94/G95</a:t>
            </a:r>
            <a:r>
              <a:rPr lang="zh-CN" altLang="en-US" sz="2000" b="1" dirty="0">
                <a:solidFill>
                  <a:srgbClr val="000000"/>
                </a:solidFill>
              </a:rPr>
              <a:t>指令</a:t>
            </a:r>
            <a:endParaRPr lang="zh-CN" altLang="en-US" sz="2000" b="1" dirty="0">
              <a:solidFill>
                <a:srgbClr val="000000"/>
              </a:solidFill>
            </a:endParaRPr>
          </a:p>
          <a:p>
            <a:pPr eaLnBrk="1" hangingPunct="1"/>
            <a:r>
              <a:rPr lang="en-US" altLang="zh-CN" sz="2000" b="1" dirty="0">
                <a:solidFill>
                  <a:srgbClr val="000000"/>
                </a:solidFill>
              </a:rPr>
              <a:t>        5</a:t>
            </a:r>
            <a:r>
              <a:rPr lang="zh-CN" altLang="en-US" sz="2000" b="1" dirty="0">
                <a:solidFill>
                  <a:srgbClr val="000000"/>
                </a:solidFill>
              </a:rPr>
              <a:t>）平面选择指令</a:t>
            </a:r>
            <a:r>
              <a:rPr lang="en-US" altLang="zh-CN" sz="2000" b="1" dirty="0">
                <a:solidFill>
                  <a:srgbClr val="000000"/>
                </a:solidFill>
              </a:rPr>
              <a:t>G17/G18/G19</a:t>
            </a:r>
            <a:endParaRPr lang="zh-CN" altLang="en-US" sz="2000" b="1" dirty="0">
              <a:solidFill>
                <a:srgbClr val="000000"/>
              </a:solidFill>
            </a:endParaRPr>
          </a:p>
          <a:p>
            <a:pPr eaLnBrk="1" hangingPunct="1"/>
            <a:r>
              <a:rPr lang="en-US" altLang="zh-CN" sz="2000" b="1" dirty="0">
                <a:solidFill>
                  <a:srgbClr val="000000"/>
                </a:solidFill>
              </a:rPr>
              <a:t>2. </a:t>
            </a:r>
            <a:r>
              <a:rPr lang="zh-CN" altLang="en-US" sz="2000" b="1" dirty="0">
                <a:solidFill>
                  <a:srgbClr val="000000"/>
                </a:solidFill>
              </a:rPr>
              <a:t>刀补过程中不能直接切换左右刀补，比如不允许</a:t>
            </a:r>
            <a:r>
              <a:rPr lang="en-US" altLang="zh-CN" sz="2000" b="1" dirty="0">
                <a:solidFill>
                  <a:srgbClr val="000000"/>
                </a:solidFill>
              </a:rPr>
              <a:t>G41</a:t>
            </a:r>
            <a:r>
              <a:rPr lang="zh-CN" altLang="en-US" sz="2000" b="1" dirty="0">
                <a:solidFill>
                  <a:srgbClr val="000000"/>
                </a:solidFill>
              </a:rPr>
              <a:t>模式下直接 切换到</a:t>
            </a:r>
            <a:r>
              <a:rPr lang="en-US" altLang="zh-CN" sz="2000" b="1" dirty="0">
                <a:solidFill>
                  <a:srgbClr val="000000"/>
                </a:solidFill>
              </a:rPr>
              <a:t>G42</a:t>
            </a:r>
            <a:r>
              <a:rPr lang="zh-CN" altLang="en-US" sz="2000" b="1" dirty="0">
                <a:solidFill>
                  <a:srgbClr val="000000"/>
                </a:solidFill>
              </a:rPr>
              <a:t>，中间必须有</a:t>
            </a:r>
            <a:r>
              <a:rPr lang="en-US" altLang="zh-CN" sz="2000" b="1" dirty="0">
                <a:solidFill>
                  <a:srgbClr val="000000"/>
                </a:solidFill>
              </a:rPr>
              <a:t>G40</a:t>
            </a:r>
            <a:r>
              <a:rPr lang="zh-CN" altLang="en-US" sz="2000" b="1" dirty="0">
                <a:solidFill>
                  <a:srgbClr val="000000"/>
                </a:solidFill>
              </a:rPr>
              <a:t>指令。</a:t>
            </a:r>
            <a:endParaRPr lang="zh-CN" altLang="en-US" sz="2000" b="1" dirty="0">
              <a:solidFill>
                <a:srgbClr val="000000"/>
              </a:solidFill>
            </a:endParaRPr>
          </a:p>
          <a:p>
            <a:pPr eaLnBrk="1" hangingPunct="1"/>
            <a:endParaRPr lang="zh-CN" altLang="en-US" b="1" dirty="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7243" y="64135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mtClean="0"/>
              <a:t>编程实例</a:t>
            </a:r>
            <a:endParaRPr lang="zh-CN" altLang="en-US" dirty="0" smtClean="0"/>
          </a:p>
        </p:txBody>
      </p:sp>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26443" y="1212850"/>
            <a:ext cx="5791200" cy="37322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395536" y="699542"/>
            <a:ext cx="8229600" cy="3776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dirty="0" smtClean="0">
                <a:solidFill>
                  <a:srgbClr val="FF0000"/>
                </a:solidFill>
              </a:rPr>
              <a:t>刀组 </a:t>
            </a:r>
            <a:r>
              <a:rPr lang="en-US" altLang="zh-CN" dirty="0" smtClean="0">
                <a:solidFill>
                  <a:srgbClr val="FF0000"/>
                </a:solidFill>
              </a:rPr>
              <a:t>TGROUP</a:t>
            </a:r>
            <a:r>
              <a:rPr lang="zh-CN" altLang="en-US" dirty="0" smtClean="0">
                <a:solidFill>
                  <a:srgbClr val="FF0000"/>
                </a:solidFill>
              </a:rPr>
              <a:t>（刀组号）</a:t>
            </a:r>
            <a:endParaRPr lang="en-US" altLang="zh-CN" dirty="0" smtClean="0">
              <a:solidFill>
                <a:srgbClr val="FF0000"/>
              </a:solidFill>
            </a:endParaRPr>
          </a:p>
          <a:p>
            <a:pPr marL="0" indent="0">
              <a:buNone/>
            </a:pPr>
            <a:r>
              <a:rPr lang="en-US" altLang="zh-CN" dirty="0">
                <a:solidFill>
                  <a:srgbClr val="FF0000"/>
                </a:solidFill>
              </a:rPr>
              <a:t> </a:t>
            </a:r>
            <a:r>
              <a:rPr lang="en-US" altLang="zh-CN" dirty="0" smtClean="0">
                <a:solidFill>
                  <a:srgbClr val="FF0000"/>
                </a:solidFill>
              </a:rPr>
              <a:t> </a:t>
            </a:r>
            <a:r>
              <a:rPr lang="zh-CN" altLang="en-US" sz="1800" dirty="0" smtClean="0"/>
              <a:t>刀组是指几把相同或功能相同的刀具组合。没把刀具分别归属于哪个刀组，由于系统刀偏表中刀具的刀俎号决定。例如，</a:t>
            </a:r>
            <a:r>
              <a:rPr lang="en-US" altLang="zh-CN" sz="1800" dirty="0" smtClean="0"/>
              <a:t>T1</a:t>
            </a:r>
            <a:r>
              <a:rPr lang="zh-CN" altLang="en-US" sz="1800" dirty="0" smtClean="0"/>
              <a:t>刀具的刀组号为</a:t>
            </a:r>
            <a:r>
              <a:rPr lang="en-US" altLang="zh-CN" sz="1800" dirty="0" smtClean="0"/>
              <a:t>5 ,T2</a:t>
            </a:r>
            <a:r>
              <a:rPr lang="zh-CN" altLang="en-US" sz="1800" dirty="0" smtClean="0"/>
              <a:t>刀具的刀组号也为</a:t>
            </a:r>
            <a:r>
              <a:rPr lang="en-US" altLang="zh-CN" sz="1800" dirty="0" smtClean="0"/>
              <a:t>5</a:t>
            </a:r>
            <a:r>
              <a:rPr lang="zh-CN" altLang="en-US" sz="1800" dirty="0" smtClean="0"/>
              <a:t>。则</a:t>
            </a:r>
            <a:r>
              <a:rPr lang="en-US" altLang="zh-CN" sz="1800" dirty="0" smtClean="0"/>
              <a:t>T1</a:t>
            </a:r>
            <a:r>
              <a:rPr lang="zh-CN" altLang="en-US" sz="1800" dirty="0" smtClean="0"/>
              <a:t>，</a:t>
            </a:r>
            <a:r>
              <a:rPr lang="en-US" altLang="zh-CN" sz="1800" dirty="0" smtClean="0"/>
              <a:t>T2</a:t>
            </a:r>
            <a:r>
              <a:rPr lang="zh-CN" altLang="en-US" sz="1800" dirty="0" smtClean="0"/>
              <a:t>就同属于</a:t>
            </a:r>
            <a:r>
              <a:rPr lang="en-US" altLang="zh-CN" sz="1800" dirty="0" smtClean="0"/>
              <a:t>5</a:t>
            </a:r>
            <a:r>
              <a:rPr lang="zh-CN" altLang="en-US" sz="1800" dirty="0" smtClean="0"/>
              <a:t>号刀组</a:t>
            </a:r>
            <a:endParaRPr lang="zh-CN" altLang="en-US" dirty="0" smtClean="0">
              <a:solidFill>
                <a:srgbClr val="FF0000"/>
              </a:solidFill>
            </a:endParaRPr>
          </a:p>
          <a:p>
            <a:r>
              <a:rPr lang="zh-CN" altLang="en-US" dirty="0" smtClean="0"/>
              <a:t>示例： </a:t>
            </a:r>
            <a:r>
              <a:rPr lang="en-US" altLang="zh-CN" sz="2000" dirty="0" smtClean="0"/>
              <a:t>N10 TGROUP(1)</a:t>
            </a:r>
            <a:endParaRPr lang="en-US" altLang="zh-CN" sz="2000" dirty="0" smtClean="0"/>
          </a:p>
          <a:p>
            <a:pPr marL="0" indent="0">
              <a:buNone/>
            </a:pPr>
            <a:r>
              <a:rPr lang="en-US" altLang="zh-CN" sz="2000" dirty="0" smtClean="0"/>
              <a:t>                             N120M03S100</a:t>
            </a:r>
            <a:endParaRPr lang="en-US" altLang="zh-CN" sz="2000" dirty="0" smtClean="0"/>
          </a:p>
          <a:p>
            <a:pPr marL="0" indent="0">
              <a:buNone/>
            </a:pPr>
            <a:r>
              <a:rPr lang="en-US" altLang="zh-CN" sz="2000" dirty="0"/>
              <a:t> </a:t>
            </a:r>
            <a:r>
              <a:rPr lang="en-US" altLang="zh-CN" sz="2000" dirty="0" smtClean="0"/>
              <a:t>                            N30G00X…Z…</a:t>
            </a:r>
            <a:endParaRPr lang="en-US" altLang="zh-CN" sz="2000" dirty="0" smtClean="0"/>
          </a:p>
          <a:p>
            <a:pPr marL="0" indent="0">
              <a:buNone/>
            </a:pPr>
            <a:r>
              <a:rPr lang="en-US" altLang="zh-CN" sz="2000" dirty="0"/>
              <a:t> </a:t>
            </a:r>
            <a:r>
              <a:rPr lang="en-US" altLang="zh-CN" sz="2000" dirty="0" smtClean="0"/>
              <a:t>                            N100TGROUP(2)</a:t>
            </a:r>
            <a:endParaRPr lang="en-US" altLang="zh-CN" sz="2000" dirty="0" smtClean="0"/>
          </a:p>
          <a:p>
            <a:pPr marL="0" indent="0">
              <a:buNone/>
            </a:pPr>
            <a:r>
              <a:rPr lang="en-US" altLang="zh-CN" sz="2000" dirty="0"/>
              <a:t> </a:t>
            </a:r>
            <a:r>
              <a:rPr lang="en-US" altLang="zh-CN" sz="2000" dirty="0" smtClean="0"/>
              <a:t>                            N200M02</a:t>
            </a:r>
            <a:endParaRPr lang="zh-CN" alt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14282" y="773522"/>
            <a:ext cx="7092280" cy="94096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操作智能化</a:t>
            </a:r>
            <a:endParaRPr kumimoji="0" lang="zh-CN" altLang="en-US" sz="2800" b="0" i="0" u="none" strike="noStrike" kern="1200" cap="none" spc="0" normalizeH="0" baseline="0" noProof="0" dirty="0">
              <a:ln>
                <a:noFill/>
              </a:ln>
              <a:solidFill>
                <a:srgbClr val="CC0000"/>
              </a:solidFill>
              <a:effectLst/>
              <a:uLnTx/>
              <a:uFillTx/>
              <a:latin typeface="华康俪金黑W8(P)" pitchFamily="34" charset="-122"/>
              <a:ea typeface="华康俪金黑W8(P)" pitchFamily="34" charset="-122"/>
              <a:cs typeface="+mj-cs"/>
            </a:endParaRPr>
          </a:p>
        </p:txBody>
      </p:sp>
      <p:pic>
        <p:nvPicPr>
          <p:cNvPr id="3" name="图片 2" descr="面板.png"/>
          <p:cNvPicPr>
            <a:picLocks noChangeAspect="1"/>
          </p:cNvPicPr>
          <p:nvPr/>
        </p:nvPicPr>
        <p:blipFill>
          <a:blip r:embed="rId1" cstate="print"/>
          <a:stretch>
            <a:fillRect/>
          </a:stretch>
        </p:blipFill>
        <p:spPr>
          <a:xfrm>
            <a:off x="142844" y="1379882"/>
            <a:ext cx="2520280" cy="3763618"/>
          </a:xfrm>
          <a:prstGeom prst="rect">
            <a:avLst/>
          </a:prstGeom>
        </p:spPr>
      </p:pic>
      <p:pic>
        <p:nvPicPr>
          <p:cNvPr id="4" name="Picture 2" descr="D:\i5\i5营销话术\图片\JIEMIAN (1).jpg"/>
          <p:cNvPicPr>
            <a:picLocks noChangeAspect="1" noChangeArrowheads="1"/>
          </p:cNvPicPr>
          <p:nvPr/>
        </p:nvPicPr>
        <p:blipFill>
          <a:blip r:embed="rId2"/>
          <a:srcRect/>
          <a:stretch>
            <a:fillRect/>
          </a:stretch>
        </p:blipFill>
        <p:spPr bwMode="auto">
          <a:xfrm>
            <a:off x="2786050" y="714362"/>
            <a:ext cx="5715013" cy="428626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724694"/>
            <a:ext cx="3998912" cy="299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a:xfrm flipH="1" flipV="1">
            <a:off x="2987824" y="1419622"/>
            <a:ext cx="108012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4067944" y="2427734"/>
            <a:ext cx="100811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刀</a:t>
            </a:r>
            <a:r>
              <a:rPr lang="zh-CN" altLang="en-US" dirty="0" smtClean="0"/>
              <a:t>组号</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2264" y="724694"/>
            <a:ext cx="4065241" cy="304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preferRelativeResize="0">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1131589"/>
            <a:ext cx="4680000"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588224" y="987574"/>
            <a:ext cx="1656184" cy="3416320"/>
          </a:xfrm>
          <a:prstGeom prst="rect">
            <a:avLst/>
          </a:prstGeom>
          <a:ln>
            <a:solidFill>
              <a:srgbClr val="00B050"/>
            </a:solidFill>
          </a:ln>
        </p:spPr>
        <p:txBody>
          <a:bodyPr wrap="square">
            <a:spAutoFit/>
          </a:bodyPr>
          <a:lstStyle/>
          <a:p>
            <a:r>
              <a:rPr lang="en-US" altLang="zh-CN" dirty="0" smtClean="0">
                <a:solidFill>
                  <a:srgbClr val="002060"/>
                </a:solidFill>
              </a:rPr>
              <a:t>G95 G90</a:t>
            </a:r>
            <a:endParaRPr lang="en-US" altLang="zh-CN" dirty="0" smtClean="0">
              <a:solidFill>
                <a:srgbClr val="002060"/>
              </a:solidFill>
            </a:endParaRPr>
          </a:p>
          <a:p>
            <a:r>
              <a:rPr lang="en-US" altLang="zh-CN" dirty="0" smtClean="0">
                <a:solidFill>
                  <a:srgbClr val="002060"/>
                </a:solidFill>
              </a:rPr>
              <a:t>M03 </a:t>
            </a:r>
            <a:r>
              <a:rPr lang="en-US" altLang="zh-CN" dirty="0">
                <a:solidFill>
                  <a:srgbClr val="002060"/>
                </a:solidFill>
              </a:rPr>
              <a:t>S1500</a:t>
            </a:r>
            <a:endParaRPr lang="en-US" altLang="zh-CN" dirty="0">
              <a:solidFill>
                <a:srgbClr val="002060"/>
              </a:solidFill>
            </a:endParaRPr>
          </a:p>
          <a:p>
            <a:r>
              <a:rPr lang="en-US" altLang="zh-CN" dirty="0" smtClean="0">
                <a:solidFill>
                  <a:srgbClr val="002060"/>
                </a:solidFill>
              </a:rPr>
              <a:t>T1D1</a:t>
            </a:r>
            <a:endParaRPr lang="en-US" altLang="zh-CN" dirty="0">
              <a:solidFill>
                <a:srgbClr val="002060"/>
              </a:solidFill>
            </a:endParaRPr>
          </a:p>
          <a:p>
            <a:r>
              <a:rPr lang="en-US" altLang="zh-CN" dirty="0">
                <a:solidFill>
                  <a:srgbClr val="002060"/>
                </a:solidFill>
              </a:rPr>
              <a:t>G00 X100. Z50.</a:t>
            </a:r>
            <a:endParaRPr lang="en-US" altLang="zh-CN" dirty="0">
              <a:solidFill>
                <a:srgbClr val="002060"/>
              </a:solidFill>
            </a:endParaRPr>
          </a:p>
          <a:p>
            <a:r>
              <a:rPr lang="en-US" altLang="zh-CN" dirty="0">
                <a:solidFill>
                  <a:srgbClr val="002060"/>
                </a:solidFill>
              </a:rPr>
              <a:t>G00X24. Z5.</a:t>
            </a:r>
            <a:endParaRPr lang="en-US" altLang="zh-CN" dirty="0">
              <a:solidFill>
                <a:srgbClr val="002060"/>
              </a:solidFill>
            </a:endParaRPr>
          </a:p>
          <a:p>
            <a:r>
              <a:rPr lang="en-US" altLang="zh-CN" dirty="0">
                <a:solidFill>
                  <a:srgbClr val="002060"/>
                </a:solidFill>
              </a:rPr>
              <a:t>G01 Z-20.F0.2</a:t>
            </a:r>
            <a:endParaRPr lang="en-US" altLang="zh-CN" dirty="0">
              <a:solidFill>
                <a:srgbClr val="002060"/>
              </a:solidFill>
            </a:endParaRPr>
          </a:p>
          <a:p>
            <a:r>
              <a:rPr lang="en-US" altLang="zh-CN" dirty="0">
                <a:solidFill>
                  <a:srgbClr val="002060"/>
                </a:solidFill>
              </a:rPr>
              <a:t>X40.</a:t>
            </a:r>
            <a:endParaRPr lang="en-US" altLang="zh-CN" dirty="0">
              <a:solidFill>
                <a:srgbClr val="002060"/>
              </a:solidFill>
            </a:endParaRPr>
          </a:p>
          <a:p>
            <a:r>
              <a:rPr lang="en-US" altLang="zh-CN" dirty="0">
                <a:solidFill>
                  <a:srgbClr val="002060"/>
                </a:solidFill>
              </a:rPr>
              <a:t>Z-50.</a:t>
            </a:r>
            <a:endParaRPr lang="en-US" altLang="zh-CN" dirty="0">
              <a:solidFill>
                <a:srgbClr val="002060"/>
              </a:solidFill>
            </a:endParaRPr>
          </a:p>
          <a:p>
            <a:r>
              <a:rPr lang="en-US" altLang="zh-CN" dirty="0">
                <a:solidFill>
                  <a:srgbClr val="002060"/>
                </a:solidFill>
              </a:rPr>
              <a:t>X60. Z-60.</a:t>
            </a:r>
            <a:endParaRPr lang="en-US" altLang="zh-CN" dirty="0">
              <a:solidFill>
                <a:srgbClr val="002060"/>
              </a:solidFill>
            </a:endParaRPr>
          </a:p>
          <a:p>
            <a:r>
              <a:rPr lang="en-US" altLang="zh-CN" dirty="0">
                <a:solidFill>
                  <a:srgbClr val="002060"/>
                </a:solidFill>
              </a:rPr>
              <a:t>G00 X100. Z50.</a:t>
            </a:r>
            <a:endParaRPr lang="en-US" altLang="zh-CN" dirty="0">
              <a:solidFill>
                <a:srgbClr val="002060"/>
              </a:solidFill>
            </a:endParaRPr>
          </a:p>
          <a:p>
            <a:r>
              <a:rPr lang="en-US" altLang="zh-CN" dirty="0">
                <a:solidFill>
                  <a:srgbClr val="002060"/>
                </a:solidFill>
              </a:rPr>
              <a:t>M05</a:t>
            </a:r>
            <a:endParaRPr lang="en-US" altLang="zh-CN" dirty="0">
              <a:solidFill>
                <a:srgbClr val="002060"/>
              </a:solidFill>
            </a:endParaRPr>
          </a:p>
          <a:p>
            <a:r>
              <a:rPr lang="en-US" altLang="zh-CN" dirty="0" smtClean="0">
                <a:solidFill>
                  <a:srgbClr val="002060"/>
                </a:solidFill>
              </a:rPr>
              <a:t>M30</a:t>
            </a:r>
            <a:endParaRPr lang="en-US" altLang="zh-CN" dirty="0">
              <a:solidFill>
                <a:srgbClr val="002060"/>
              </a:solidFill>
            </a:endParaRPr>
          </a:p>
        </p:txBody>
      </p:sp>
      <p:sp>
        <p:nvSpPr>
          <p:cNvPr id="6" name="矩形 5"/>
          <p:cNvSpPr/>
          <p:nvPr/>
        </p:nvSpPr>
        <p:spPr>
          <a:xfrm>
            <a:off x="251520" y="679609"/>
            <a:ext cx="780983"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例</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7" name="TextBox 6"/>
          <p:cNvSpPr txBox="1"/>
          <p:nvPr/>
        </p:nvSpPr>
        <p:spPr>
          <a:xfrm>
            <a:off x="7728228" y="142857"/>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编程案例</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72200" y="627534"/>
            <a:ext cx="2304256" cy="4358116"/>
          </a:xfrm>
          <a:prstGeom prst="rect">
            <a:avLst/>
          </a:prstGeom>
          <a:ln>
            <a:solidFill>
              <a:srgbClr val="00B050"/>
            </a:solidFill>
          </a:ln>
        </p:spPr>
        <p:txBody>
          <a:bodyPr wrap="square">
            <a:spAutoFit/>
          </a:bodyPr>
          <a:lstStyle/>
          <a:p>
            <a:pPr>
              <a:lnSpc>
                <a:spcPct val="110000"/>
              </a:lnSpc>
            </a:pPr>
            <a:r>
              <a:rPr lang="pt-BR" altLang="zh-CN" sz="1200" dirty="0" smtClean="0">
                <a:solidFill>
                  <a:srgbClr val="002060"/>
                </a:solidFill>
              </a:rPr>
              <a:t>G95 </a:t>
            </a:r>
            <a:r>
              <a:rPr lang="en-US" altLang="zh-CN" sz="1200" dirty="0">
                <a:solidFill>
                  <a:srgbClr val="002060"/>
                </a:solidFill>
              </a:rPr>
              <a:t>G</a:t>
            </a:r>
            <a:r>
              <a:rPr lang="en-US" altLang="zh-CN" sz="1200" dirty="0" smtClean="0">
                <a:solidFill>
                  <a:srgbClr val="002060"/>
                </a:solidFill>
              </a:rPr>
              <a:t>90</a:t>
            </a:r>
            <a:endParaRPr lang="pt-BR" altLang="zh-CN" sz="1200" dirty="0">
              <a:solidFill>
                <a:srgbClr val="002060"/>
              </a:solidFill>
            </a:endParaRPr>
          </a:p>
          <a:p>
            <a:pPr>
              <a:lnSpc>
                <a:spcPct val="110000"/>
              </a:lnSpc>
            </a:pPr>
            <a:r>
              <a:rPr lang="pt-BR" altLang="zh-CN" sz="1200" dirty="0">
                <a:solidFill>
                  <a:srgbClr val="002060"/>
                </a:solidFill>
              </a:rPr>
              <a:t>T1D1 </a:t>
            </a:r>
            <a:endParaRPr lang="pt-BR" altLang="zh-CN" sz="1200" dirty="0">
              <a:solidFill>
                <a:srgbClr val="002060"/>
              </a:solidFill>
            </a:endParaRPr>
          </a:p>
          <a:p>
            <a:pPr>
              <a:lnSpc>
                <a:spcPct val="110000"/>
              </a:lnSpc>
            </a:pPr>
            <a:r>
              <a:rPr lang="pt-BR" altLang="zh-CN" sz="1200" dirty="0">
                <a:solidFill>
                  <a:srgbClr val="002060"/>
                </a:solidFill>
              </a:rPr>
              <a:t>M3 S1200 </a:t>
            </a:r>
            <a:endParaRPr lang="pt-BR" altLang="zh-CN" sz="1200" dirty="0">
              <a:solidFill>
                <a:srgbClr val="002060"/>
              </a:solidFill>
            </a:endParaRPr>
          </a:p>
          <a:p>
            <a:pPr>
              <a:lnSpc>
                <a:spcPct val="110000"/>
              </a:lnSpc>
            </a:pPr>
            <a:r>
              <a:rPr lang="pt-BR" altLang="zh-CN" sz="1200" dirty="0">
                <a:solidFill>
                  <a:srgbClr val="002060"/>
                </a:solidFill>
              </a:rPr>
              <a:t>G00 X70. Z2.</a:t>
            </a:r>
            <a:endParaRPr lang="pt-BR" altLang="zh-CN" sz="1200" dirty="0">
              <a:solidFill>
                <a:srgbClr val="002060"/>
              </a:solidFill>
            </a:endParaRPr>
          </a:p>
          <a:p>
            <a:pPr>
              <a:lnSpc>
                <a:spcPct val="110000"/>
              </a:lnSpc>
            </a:pPr>
            <a:r>
              <a:rPr lang="pt-BR" altLang="zh-CN" sz="1200" dirty="0">
                <a:solidFill>
                  <a:srgbClr val="002060"/>
                </a:solidFill>
              </a:rPr>
              <a:t>G00 G42 X56.668 </a:t>
            </a:r>
            <a:endParaRPr lang="pt-BR" altLang="zh-CN" sz="1200" dirty="0">
              <a:solidFill>
                <a:srgbClr val="002060"/>
              </a:solidFill>
            </a:endParaRPr>
          </a:p>
          <a:p>
            <a:pPr>
              <a:lnSpc>
                <a:spcPct val="110000"/>
              </a:lnSpc>
            </a:pPr>
            <a:r>
              <a:rPr lang="pt-BR" altLang="zh-CN" sz="1200" dirty="0">
                <a:solidFill>
                  <a:srgbClr val="002060"/>
                </a:solidFill>
              </a:rPr>
              <a:t>G01 Z0</a:t>
            </a:r>
            <a:r>
              <a:rPr lang="pt-BR" altLang="zh-CN" sz="1200" dirty="0" smtClean="0">
                <a:solidFill>
                  <a:srgbClr val="002060"/>
                </a:solidFill>
              </a:rPr>
              <a:t>. F0.2</a:t>
            </a:r>
            <a:endParaRPr lang="pt-BR" altLang="zh-CN" sz="1200" dirty="0">
              <a:solidFill>
                <a:srgbClr val="002060"/>
              </a:solidFill>
            </a:endParaRPr>
          </a:p>
          <a:p>
            <a:pPr>
              <a:lnSpc>
                <a:spcPct val="110000"/>
              </a:lnSpc>
            </a:pPr>
            <a:r>
              <a:rPr lang="pt-BR" altLang="zh-CN" sz="1200" dirty="0">
                <a:solidFill>
                  <a:srgbClr val="002060"/>
                </a:solidFill>
              </a:rPr>
              <a:t>X57. Z-9.515 </a:t>
            </a:r>
            <a:endParaRPr lang="pt-BR" altLang="zh-CN" sz="1200" dirty="0">
              <a:solidFill>
                <a:srgbClr val="002060"/>
              </a:solidFill>
            </a:endParaRPr>
          </a:p>
          <a:p>
            <a:pPr>
              <a:lnSpc>
                <a:spcPct val="110000"/>
              </a:lnSpc>
            </a:pPr>
            <a:r>
              <a:rPr lang="pt-BR" altLang="zh-CN" sz="1200" dirty="0">
                <a:solidFill>
                  <a:srgbClr val="002060"/>
                </a:solidFill>
              </a:rPr>
              <a:t>Z-29.515</a:t>
            </a:r>
            <a:endParaRPr lang="pt-BR" altLang="zh-CN" sz="1200" dirty="0">
              <a:solidFill>
                <a:srgbClr val="002060"/>
              </a:solidFill>
            </a:endParaRPr>
          </a:p>
          <a:p>
            <a:pPr>
              <a:lnSpc>
                <a:spcPct val="110000"/>
              </a:lnSpc>
            </a:pPr>
            <a:r>
              <a:rPr lang="pt-BR" altLang="zh-CN" sz="1200" dirty="0">
                <a:solidFill>
                  <a:srgbClr val="002060"/>
                </a:solidFill>
              </a:rPr>
              <a:t>X53.85 Z-59.</a:t>
            </a:r>
            <a:endParaRPr lang="pt-BR" altLang="zh-CN" sz="1200" dirty="0">
              <a:solidFill>
                <a:srgbClr val="002060"/>
              </a:solidFill>
            </a:endParaRPr>
          </a:p>
          <a:p>
            <a:pPr>
              <a:lnSpc>
                <a:spcPct val="110000"/>
              </a:lnSpc>
            </a:pPr>
            <a:r>
              <a:rPr lang="pt-BR" altLang="zh-CN" sz="1200" dirty="0">
                <a:solidFill>
                  <a:srgbClr val="002060"/>
                </a:solidFill>
              </a:rPr>
              <a:t>X64.302 Z-68. </a:t>
            </a:r>
            <a:endParaRPr lang="pt-BR" altLang="zh-CN" sz="1200" dirty="0">
              <a:solidFill>
                <a:srgbClr val="002060"/>
              </a:solidFill>
            </a:endParaRPr>
          </a:p>
          <a:p>
            <a:pPr>
              <a:lnSpc>
                <a:spcPct val="110000"/>
              </a:lnSpc>
            </a:pPr>
            <a:r>
              <a:rPr lang="pt-BR" altLang="zh-CN" sz="1200" dirty="0">
                <a:solidFill>
                  <a:srgbClr val="002060"/>
                </a:solidFill>
              </a:rPr>
              <a:t>X65. Z-88.</a:t>
            </a:r>
            <a:endParaRPr lang="pt-BR" altLang="zh-CN" sz="1200" dirty="0">
              <a:solidFill>
                <a:srgbClr val="002060"/>
              </a:solidFill>
            </a:endParaRPr>
          </a:p>
          <a:p>
            <a:pPr>
              <a:lnSpc>
                <a:spcPct val="110000"/>
              </a:lnSpc>
            </a:pPr>
            <a:r>
              <a:rPr lang="pt-BR" altLang="zh-CN" sz="1200" dirty="0">
                <a:solidFill>
                  <a:srgbClr val="002060"/>
                </a:solidFill>
              </a:rPr>
              <a:t>G02 X58.188 Z-117.75 CR=25.</a:t>
            </a:r>
            <a:endParaRPr lang="pt-BR" altLang="zh-CN" sz="1200" dirty="0">
              <a:solidFill>
                <a:srgbClr val="002060"/>
              </a:solidFill>
            </a:endParaRPr>
          </a:p>
          <a:p>
            <a:pPr>
              <a:lnSpc>
                <a:spcPct val="110000"/>
              </a:lnSpc>
            </a:pPr>
            <a:r>
              <a:rPr lang="pt-BR" altLang="zh-CN" sz="1200" dirty="0">
                <a:solidFill>
                  <a:srgbClr val="002060"/>
                </a:solidFill>
              </a:rPr>
              <a:t>G03 X58.5 Z-142.674 CR=25.</a:t>
            </a:r>
            <a:endParaRPr lang="pt-BR" altLang="zh-CN" sz="1200" dirty="0">
              <a:solidFill>
                <a:srgbClr val="002060"/>
              </a:solidFill>
            </a:endParaRPr>
          </a:p>
          <a:p>
            <a:pPr>
              <a:lnSpc>
                <a:spcPct val="110000"/>
              </a:lnSpc>
            </a:pPr>
            <a:r>
              <a:rPr lang="pt-BR" altLang="zh-CN" sz="1200" dirty="0">
                <a:solidFill>
                  <a:srgbClr val="002060"/>
                </a:solidFill>
              </a:rPr>
              <a:t>G02 X52. Z-155. CR=25.</a:t>
            </a:r>
            <a:endParaRPr lang="pt-BR" altLang="zh-CN" sz="1200" dirty="0">
              <a:solidFill>
                <a:srgbClr val="002060"/>
              </a:solidFill>
            </a:endParaRPr>
          </a:p>
          <a:p>
            <a:pPr>
              <a:lnSpc>
                <a:spcPct val="110000"/>
              </a:lnSpc>
            </a:pPr>
            <a:r>
              <a:rPr lang="pt-BR" altLang="zh-CN" sz="1200" dirty="0">
                <a:solidFill>
                  <a:srgbClr val="002060"/>
                </a:solidFill>
              </a:rPr>
              <a:t>G01 Z-172.5 </a:t>
            </a:r>
            <a:endParaRPr lang="pt-BR" altLang="zh-CN" sz="1200" dirty="0">
              <a:solidFill>
                <a:srgbClr val="002060"/>
              </a:solidFill>
            </a:endParaRPr>
          </a:p>
          <a:p>
            <a:pPr>
              <a:lnSpc>
                <a:spcPct val="110000"/>
              </a:lnSpc>
            </a:pPr>
            <a:r>
              <a:rPr lang="pt-BR" altLang="zh-CN" sz="1200" dirty="0">
                <a:solidFill>
                  <a:srgbClr val="002060"/>
                </a:solidFill>
              </a:rPr>
              <a:t>X57. Z-175.</a:t>
            </a:r>
            <a:endParaRPr lang="pt-BR" altLang="zh-CN" sz="1200" dirty="0">
              <a:solidFill>
                <a:srgbClr val="002060"/>
              </a:solidFill>
            </a:endParaRPr>
          </a:p>
          <a:p>
            <a:pPr>
              <a:lnSpc>
                <a:spcPct val="110000"/>
              </a:lnSpc>
            </a:pPr>
            <a:r>
              <a:rPr lang="pt-BR" altLang="zh-CN" sz="1200" dirty="0">
                <a:solidFill>
                  <a:srgbClr val="002060"/>
                </a:solidFill>
              </a:rPr>
              <a:t>Z-195. </a:t>
            </a:r>
            <a:endParaRPr lang="pt-BR" altLang="zh-CN" sz="1200" dirty="0">
              <a:solidFill>
                <a:srgbClr val="002060"/>
              </a:solidFill>
            </a:endParaRPr>
          </a:p>
          <a:p>
            <a:pPr>
              <a:lnSpc>
                <a:spcPct val="110000"/>
              </a:lnSpc>
            </a:pPr>
            <a:r>
              <a:rPr lang="pt-BR" altLang="zh-CN" sz="1200" dirty="0">
                <a:solidFill>
                  <a:srgbClr val="002060"/>
                </a:solidFill>
              </a:rPr>
              <a:t>X80. </a:t>
            </a:r>
            <a:endParaRPr lang="pt-BR" altLang="zh-CN" sz="1200" dirty="0">
              <a:solidFill>
                <a:srgbClr val="002060"/>
              </a:solidFill>
            </a:endParaRPr>
          </a:p>
          <a:p>
            <a:pPr>
              <a:lnSpc>
                <a:spcPct val="110000"/>
              </a:lnSpc>
            </a:pPr>
            <a:r>
              <a:rPr lang="pt-BR" altLang="zh-CN" sz="1200" dirty="0">
                <a:solidFill>
                  <a:srgbClr val="002060"/>
                </a:solidFill>
              </a:rPr>
              <a:t>G00 X150. Z5.</a:t>
            </a:r>
            <a:endParaRPr lang="pt-BR" altLang="zh-CN" sz="1200" dirty="0">
              <a:solidFill>
                <a:srgbClr val="002060"/>
              </a:solidFill>
            </a:endParaRPr>
          </a:p>
          <a:p>
            <a:pPr>
              <a:lnSpc>
                <a:spcPct val="110000"/>
              </a:lnSpc>
            </a:pPr>
            <a:r>
              <a:rPr lang="pt-BR" altLang="zh-CN" sz="1200" dirty="0">
                <a:solidFill>
                  <a:srgbClr val="002060"/>
                </a:solidFill>
              </a:rPr>
              <a:t>M05</a:t>
            </a:r>
            <a:endParaRPr lang="pt-BR" altLang="zh-CN" sz="1200" dirty="0">
              <a:solidFill>
                <a:srgbClr val="002060"/>
              </a:solidFill>
            </a:endParaRPr>
          </a:p>
          <a:p>
            <a:pPr>
              <a:lnSpc>
                <a:spcPct val="110000"/>
              </a:lnSpc>
            </a:pPr>
            <a:r>
              <a:rPr lang="pt-BR" altLang="zh-CN" sz="1200" dirty="0" smtClean="0">
                <a:solidFill>
                  <a:srgbClr val="002060"/>
                </a:solidFill>
              </a:rPr>
              <a:t>M30</a:t>
            </a:r>
            <a:endParaRPr lang="pt-BR" altLang="zh-CN" sz="1200" dirty="0">
              <a:solidFill>
                <a:srgbClr val="002060"/>
              </a:solidFill>
            </a:endParaRPr>
          </a:p>
        </p:txBody>
      </p:sp>
      <p:pic>
        <p:nvPicPr>
          <p:cNvPr id="4" name="Picture 5"/>
          <p:cNvPicPr preferRelativeResize="0">
            <a:picLocks noChangeArrowheads="1"/>
          </p:cNvPicPr>
          <p:nvPr/>
        </p:nvPicPr>
        <p:blipFill>
          <a:blip r:embed="rId1">
            <a:extLst>
              <a:ext uri="{28A0092B-C50C-407E-A947-70E740481C1C}">
                <a14:useLocalDpi xmlns:a14="http://schemas.microsoft.com/office/drawing/2010/main" val="0"/>
              </a:ext>
            </a:extLst>
          </a:blip>
          <a:srcRect l="5725" t="6363" r="4581" b="7729"/>
          <a:stretch>
            <a:fillRect/>
          </a:stretch>
        </p:blipFill>
        <p:spPr bwMode="auto">
          <a:xfrm>
            <a:off x="539551" y="1131590"/>
            <a:ext cx="5220000"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51520" y="679609"/>
            <a:ext cx="780983"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例</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6" name="TextBox 5"/>
          <p:cNvSpPr txBox="1"/>
          <p:nvPr/>
        </p:nvSpPr>
        <p:spPr>
          <a:xfrm>
            <a:off x="7728228" y="142857"/>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编程案例</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59832" y="1923678"/>
            <a:ext cx="3384376" cy="1323439"/>
          </a:xfrm>
          <a:prstGeom prst="rect">
            <a:avLst/>
          </a:prstGeom>
          <a:noFill/>
        </p:spPr>
        <p:txBody>
          <a:bodyPr wrap="square" rtlCol="0">
            <a:spAutoFit/>
          </a:bodyPr>
          <a:lstStyle/>
          <a:p>
            <a:r>
              <a:rPr lang="zh-CN" altLang="en-US" sz="8000" b="1" i="1" dirty="0" smtClean="0">
                <a:solidFill>
                  <a:srgbClr val="FF0000"/>
                </a:solidFill>
                <a:latin typeface="华文行楷" panose="02010800040101010101" pitchFamily="2" charset="-122"/>
                <a:ea typeface="华文行楷" panose="02010800040101010101" pitchFamily="2" charset="-122"/>
              </a:rPr>
              <a:t>谢  谢</a:t>
            </a:r>
            <a:endParaRPr lang="en-US" altLang="zh-CN" sz="8000" b="1" i="1" dirty="0" smtClean="0">
              <a:solidFill>
                <a:srgbClr val="FF0000"/>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22926" y="773522"/>
            <a:ext cx="7092280" cy="583782"/>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编程智能化</a:t>
            </a:r>
            <a:r>
              <a:rPr kumimoji="0" lang="en-US" altLang="zh-CN"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a:t>
            </a: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图形化编程向导</a:t>
            </a:r>
            <a:endParaRPr kumimoji="0" lang="zh-CN" altLang="en-US" sz="2800" b="0" i="0" u="none" strike="noStrike" kern="1200" cap="none" spc="0" normalizeH="0" baseline="0" noProof="0" dirty="0">
              <a:ln>
                <a:noFill/>
              </a:ln>
              <a:solidFill>
                <a:srgbClr val="CC0000"/>
              </a:solidFill>
              <a:effectLst/>
              <a:uLnTx/>
              <a:uFillTx/>
              <a:latin typeface="华康俪金黑W8(P)" pitchFamily="34" charset="-122"/>
              <a:ea typeface="华康俪金黑W8(P)" pitchFamily="34" charset="-122"/>
              <a:cs typeface="+mj-cs"/>
            </a:endParaRPr>
          </a:p>
        </p:txBody>
      </p:sp>
      <p:pic>
        <p:nvPicPr>
          <p:cNvPr id="3" name="图片 2" descr="snapshot1058.jpg"/>
          <p:cNvPicPr>
            <a:picLocks noChangeAspect="1"/>
          </p:cNvPicPr>
          <p:nvPr/>
        </p:nvPicPr>
        <p:blipFill>
          <a:blip r:embed="rId1" cstate="print"/>
          <a:stretch>
            <a:fillRect/>
          </a:stretch>
        </p:blipFill>
        <p:spPr>
          <a:xfrm>
            <a:off x="214282" y="1357305"/>
            <a:ext cx="4275614" cy="2714644"/>
          </a:xfrm>
          <a:prstGeom prst="rect">
            <a:avLst/>
          </a:prstGeom>
        </p:spPr>
      </p:pic>
      <p:pic>
        <p:nvPicPr>
          <p:cNvPr id="4" name="图片 3" descr="snapshot1063.jpg"/>
          <p:cNvPicPr>
            <a:picLocks noChangeAspect="1"/>
          </p:cNvPicPr>
          <p:nvPr/>
        </p:nvPicPr>
        <p:blipFill>
          <a:blip r:embed="rId2" cstate="print"/>
          <a:stretch>
            <a:fillRect/>
          </a:stretch>
        </p:blipFill>
        <p:spPr>
          <a:xfrm>
            <a:off x="4643438" y="1357304"/>
            <a:ext cx="4286280" cy="2714644"/>
          </a:xfrm>
          <a:prstGeom prst="rect">
            <a:avLst/>
          </a:prstGeom>
        </p:spPr>
      </p:pic>
      <p:sp>
        <p:nvSpPr>
          <p:cNvPr id="5" name="TextBox 4"/>
          <p:cNvSpPr txBox="1"/>
          <p:nvPr/>
        </p:nvSpPr>
        <p:spPr>
          <a:xfrm>
            <a:off x="214282" y="4000510"/>
            <a:ext cx="8715436" cy="962508"/>
          </a:xfrm>
          <a:prstGeom prst="rect">
            <a:avLst/>
          </a:prstGeom>
        </p:spPr>
        <p:txBody>
          <a:bodyPr wrap="square" rtlCol="0">
            <a:spAutoFit/>
          </a:bodyPr>
          <a:lstStyle/>
          <a:p>
            <a:pPr marL="449580" indent="-449580" algn="ctr">
              <a:lnSpc>
                <a:spcPct val="150000"/>
              </a:lnSpc>
              <a:buClr>
                <a:srgbClr val="CC0000"/>
              </a:buClr>
              <a:buFont typeface="Wingdings" panose="05000000000000000000" pitchFamily="2" charset="2"/>
              <a:buChar char="ü"/>
            </a:pPr>
            <a:r>
              <a:rPr lang="zh-CN" altLang="en-US" sz="2000" dirty="0" smtClean="0">
                <a:latin typeface="冬青黑体简体中文 W3" pitchFamily="34" charset="-122"/>
                <a:ea typeface="冬青黑体简体中文 W3" pitchFamily="34" charset="-122"/>
              </a:rPr>
              <a:t>不用再死记硬背各种循环指令，图形化编程一目了然，无编程经验者也</a:t>
            </a:r>
            <a:r>
              <a:rPr lang="en-US" altLang="zh-CN" sz="2000" dirty="0" smtClean="0">
                <a:latin typeface="冬青黑体简体中文 W3" pitchFamily="34" charset="-122"/>
                <a:ea typeface="冬青黑体简体中文 W3" pitchFamily="34" charset="-122"/>
              </a:rPr>
              <a:t> </a:t>
            </a:r>
            <a:r>
              <a:rPr lang="zh-CN" altLang="en-US" sz="2000" dirty="0" smtClean="0">
                <a:latin typeface="冬青黑体简体中文 W3" pitchFamily="34" charset="-122"/>
                <a:ea typeface="冬青黑体简体中文 W3" pitchFamily="34" charset="-122"/>
              </a:rPr>
              <a:t>                     能很快上手   </a:t>
            </a:r>
            <a:endParaRPr lang="en-US" altLang="zh-CN" sz="2000" dirty="0" smtClean="0">
              <a:latin typeface="冬青黑体简体中文 W3" pitchFamily="34" charset="-122"/>
              <a:ea typeface="冬青黑体简体中文 W3"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snapshot1060.jpg"/>
          <p:cNvPicPr>
            <a:picLocks noChangeAspect="1"/>
          </p:cNvPicPr>
          <p:nvPr/>
        </p:nvPicPr>
        <p:blipFill>
          <a:blip r:embed="rId1" cstate="print"/>
          <a:stretch>
            <a:fillRect/>
          </a:stretch>
        </p:blipFill>
        <p:spPr>
          <a:xfrm>
            <a:off x="2571736" y="1357304"/>
            <a:ext cx="3857652" cy="2428892"/>
          </a:xfrm>
          <a:prstGeom prst="rect">
            <a:avLst/>
          </a:prstGeom>
        </p:spPr>
      </p:pic>
      <p:sp>
        <p:nvSpPr>
          <p:cNvPr id="4" name="标题 1"/>
          <p:cNvSpPr txBox="1"/>
          <p:nvPr/>
        </p:nvSpPr>
        <p:spPr>
          <a:xfrm>
            <a:off x="71406" y="773522"/>
            <a:ext cx="7092280" cy="94096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编程智能化</a:t>
            </a:r>
            <a:r>
              <a:rPr kumimoji="0" lang="en-US" altLang="zh-CN"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a:t>
            </a: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工艺支持</a:t>
            </a:r>
            <a:endParaRPr kumimoji="0" lang="zh-CN" altLang="en-US" sz="2800" b="0" i="0" u="none" strike="noStrike" kern="1200" cap="none" spc="0" normalizeH="0" baseline="0" noProof="0" dirty="0">
              <a:ln>
                <a:noFill/>
              </a:ln>
              <a:solidFill>
                <a:srgbClr val="CC0000"/>
              </a:solidFill>
              <a:effectLst/>
              <a:uLnTx/>
              <a:uFillTx/>
              <a:latin typeface="华康俪金黑W8(P)" pitchFamily="34" charset="-122"/>
              <a:ea typeface="华康俪金黑W8(P)" pitchFamily="34" charset="-122"/>
              <a:cs typeface="+mj-cs"/>
            </a:endParaRPr>
          </a:p>
        </p:txBody>
      </p:sp>
      <p:sp>
        <p:nvSpPr>
          <p:cNvPr id="5" name="TextBox 4"/>
          <p:cNvSpPr txBox="1"/>
          <p:nvPr/>
        </p:nvSpPr>
        <p:spPr>
          <a:xfrm>
            <a:off x="2214546" y="3929072"/>
            <a:ext cx="4248472" cy="962508"/>
          </a:xfrm>
          <a:prstGeom prst="rect">
            <a:avLst/>
          </a:prstGeom>
        </p:spPr>
        <p:txBody>
          <a:bodyPr wrap="square" rtlCol="0">
            <a:spAutoFit/>
          </a:bodyPr>
          <a:lstStyle/>
          <a:p>
            <a:pPr marL="449580" indent="-449580">
              <a:lnSpc>
                <a:spcPct val="150000"/>
              </a:lnSpc>
              <a:buClr>
                <a:srgbClr val="CC0000"/>
              </a:buClr>
              <a:buFont typeface="Wingdings" panose="05000000000000000000" pitchFamily="2" charset="2"/>
              <a:buChar char="ü"/>
            </a:pPr>
            <a:r>
              <a:rPr lang="zh-CN" altLang="en-US" sz="2000" dirty="0" smtClean="0">
                <a:latin typeface="冬青黑体简体中文 W3" pitchFamily="34" charset="-122"/>
                <a:ea typeface="冬青黑体简体中文 W3" pitchFamily="34" charset="-122"/>
              </a:rPr>
              <a:t>系统集成了丰富的加工工艺参数降低用户的工艺经验要求</a:t>
            </a:r>
            <a:endParaRPr lang="zh-CN" altLang="en-US" sz="2000" dirty="0">
              <a:latin typeface="冬青黑体简体中文 W3" pitchFamily="34" charset="-122"/>
              <a:ea typeface="冬青黑体简体中文 W3"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71406" y="785794"/>
            <a:ext cx="7092280" cy="94096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编程智能化</a:t>
            </a:r>
            <a:r>
              <a:rPr kumimoji="0" lang="en-US" altLang="zh-CN"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a:t>
            </a:r>
            <a:r>
              <a:rPr kumimoji="0" lang="zh-CN" altLang="en-US" sz="2800" b="0" i="0" u="none" strike="noStrike" kern="1200" cap="none" spc="0" normalizeH="0" baseline="0" noProof="0" smtClean="0">
                <a:ln>
                  <a:noFill/>
                </a:ln>
                <a:solidFill>
                  <a:srgbClr val="CC0000"/>
                </a:solidFill>
                <a:effectLst/>
                <a:uLnTx/>
                <a:uFillTx/>
                <a:latin typeface="华康俪金黑W8(P)" pitchFamily="34" charset="-122"/>
                <a:ea typeface="华康俪金黑W8(P)" pitchFamily="34" charset="-122"/>
                <a:cs typeface="+mj-cs"/>
              </a:rPr>
              <a:t>图形模拟</a:t>
            </a:r>
            <a:endParaRPr kumimoji="0" lang="zh-CN" altLang="en-US" sz="2800" b="0" i="0" u="none" strike="noStrike" kern="1200" cap="none" spc="0" normalizeH="0" baseline="0" noProof="0" dirty="0">
              <a:ln>
                <a:noFill/>
              </a:ln>
              <a:solidFill>
                <a:srgbClr val="CC0000"/>
              </a:solidFill>
              <a:effectLst/>
              <a:uLnTx/>
              <a:uFillTx/>
              <a:latin typeface="华康俪金黑W8(P)" pitchFamily="34" charset="-122"/>
              <a:ea typeface="华康俪金黑W8(P)" pitchFamily="34" charset="-122"/>
              <a:cs typeface="+mj-cs"/>
            </a:endParaRPr>
          </a:p>
        </p:txBody>
      </p:sp>
      <p:pic>
        <p:nvPicPr>
          <p:cNvPr id="3" name="Picture 2" descr="D:\i5\i5营销话术\snapshot1032.jpg"/>
          <p:cNvPicPr>
            <a:picLocks noChangeAspect="1" noChangeArrowheads="1"/>
          </p:cNvPicPr>
          <p:nvPr/>
        </p:nvPicPr>
        <p:blipFill>
          <a:blip r:embed="rId1"/>
          <a:srcRect/>
          <a:stretch>
            <a:fillRect/>
          </a:stretch>
        </p:blipFill>
        <p:spPr bwMode="auto">
          <a:xfrm>
            <a:off x="3857620" y="785800"/>
            <a:ext cx="5072098" cy="3804074"/>
          </a:xfrm>
          <a:prstGeom prst="rect">
            <a:avLst/>
          </a:prstGeom>
          <a:noFill/>
        </p:spPr>
      </p:pic>
      <p:sp>
        <p:nvSpPr>
          <p:cNvPr id="4" name="TextBox 3"/>
          <p:cNvSpPr txBox="1"/>
          <p:nvPr/>
        </p:nvSpPr>
        <p:spPr>
          <a:xfrm>
            <a:off x="428596" y="1357304"/>
            <a:ext cx="3214710" cy="3416320"/>
          </a:xfrm>
          <a:prstGeom prst="rect">
            <a:avLst/>
          </a:prstGeom>
        </p:spPr>
        <p:txBody>
          <a:bodyPr wrap="square" rtlCol="0">
            <a:spAutoFit/>
          </a:bodyPr>
          <a:lstStyle/>
          <a:p>
            <a:pPr marL="363855" indent="-363855">
              <a:lnSpc>
                <a:spcPct val="150000"/>
              </a:lnSpc>
              <a:buClr>
                <a:srgbClr val="CC0000"/>
              </a:buClr>
              <a:buFont typeface="Wingdings" panose="05000000000000000000" pitchFamily="2" charset="2"/>
              <a:buChar char="ü"/>
            </a:pPr>
            <a:r>
              <a:rPr lang="zh-CN" altLang="en-US" sz="2400" dirty="0" smtClean="0">
                <a:latin typeface="冬青黑体简体中文 W3" pitchFamily="34" charset="-122"/>
                <a:ea typeface="冬青黑体简体中文 W3" pitchFamily="34" charset="-122"/>
              </a:rPr>
              <a:t>全新的机床操作体验，不用再为担心程序错误而困扰，图形预览功能让您的程序加工轨迹清晰明了</a:t>
            </a:r>
            <a:endParaRPr lang="zh-CN" altLang="en-US" sz="2400" dirty="0">
              <a:latin typeface="冬青黑体简体中文 W3" pitchFamily="34" charset="-122"/>
              <a:ea typeface="冬青黑体简体中文 W3"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7556</Words>
  <Application>WPS 演示</Application>
  <PresentationFormat>全屏显示(16:9)</PresentationFormat>
  <Paragraphs>601</Paragraphs>
  <Slides>63</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63</vt:i4>
      </vt:variant>
    </vt:vector>
  </HeadingPairs>
  <TitlesOfParts>
    <vt:vector size="85" baseType="lpstr">
      <vt:lpstr>Arial</vt:lpstr>
      <vt:lpstr>宋体</vt:lpstr>
      <vt:lpstr>Wingdings</vt:lpstr>
      <vt:lpstr>微软雅黑</vt:lpstr>
      <vt:lpstr>华康俪金黑W8(P)</vt:lpstr>
      <vt:lpstr>黑体</vt:lpstr>
      <vt:lpstr>华康俪金黑W8(P)</vt:lpstr>
      <vt:lpstr>冬青黑体简体中文 W6</vt:lpstr>
      <vt:lpstr>冬青黑体简体中文 W3</vt:lpstr>
      <vt:lpstr>Arial Unicode MS</vt:lpstr>
      <vt:lpstr>Arial Unicode MS</vt:lpstr>
      <vt:lpstr>Calibri</vt:lpstr>
      <vt:lpstr>Times New Roman</vt:lpstr>
      <vt:lpstr>楷体_GB2312</vt:lpstr>
      <vt:lpstr>新宋体</vt:lpstr>
      <vt:lpstr>Arial</vt:lpstr>
      <vt:lpstr>华文行楷</vt:lpstr>
      <vt:lpstr>冬青黑体简体中文 W3</vt:lpstr>
      <vt:lpstr>冬青黑体简体中文 W6</vt:lpstr>
      <vt:lpstr>华康俪金黑W8(P)</vt:lpstr>
      <vt:lpstr>楷体_GB2312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lly</dc:creator>
  <cp:lastModifiedBy>Sunny</cp:lastModifiedBy>
  <cp:revision>356</cp:revision>
  <dcterms:created xsi:type="dcterms:W3CDTF">2013-05-18T04:55:00Z</dcterms:created>
  <dcterms:modified xsi:type="dcterms:W3CDTF">2020-02-15T06:07:24Z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