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1" r:id="rId2"/>
    <p:sldId id="294" r:id="rId3"/>
    <p:sldId id="301" r:id="rId4"/>
    <p:sldId id="336" r:id="rId5"/>
    <p:sldId id="337" r:id="rId6"/>
    <p:sldId id="320" r:id="rId7"/>
    <p:sldId id="319" r:id="rId8"/>
    <p:sldId id="321" r:id="rId9"/>
    <p:sldId id="340" r:id="rId10"/>
    <p:sldId id="338" r:id="rId11"/>
    <p:sldId id="341" r:id="rId12"/>
    <p:sldId id="344" r:id="rId13"/>
    <p:sldId id="339" r:id="rId14"/>
    <p:sldId id="345" r:id="rId15"/>
    <p:sldId id="342" r:id="rId16"/>
    <p:sldId id="343" r:id="rId17"/>
    <p:sldId id="348" r:id="rId18"/>
    <p:sldId id="349" r:id="rId19"/>
    <p:sldId id="350" r:id="rId20"/>
    <p:sldId id="351" r:id="rId21"/>
    <p:sldId id="352" r:id="rId22"/>
    <p:sldId id="353" r:id="rId23"/>
    <p:sldId id="270" r:id="rId24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32392-A0E0-4DBC-88EA-E30B9DCECC5F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0EF2C-05FE-46B0-99BA-0E1FA29AD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9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007BB-0194-4702-B994-B1607C812505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22684-6F53-48FB-8FC9-1BD10291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6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2684-6F53-48FB-8FC9-1BD10291AE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8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18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0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1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2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1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0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4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BEB-1DFB-483B-B13E-5C9BCB1E874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FDB9-149B-451B-9DA2-7E95D4EF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7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CCBEB-1DFB-483B-B13E-5C9BCB1E874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FDB9-149B-451B-9DA2-7E95D4EFC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0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6"/>
          <p:cNvSpPr>
            <a:spLocks noChangeArrowheads="1"/>
          </p:cNvSpPr>
          <p:nvPr/>
        </p:nvSpPr>
        <p:spPr bwMode="auto">
          <a:xfrm>
            <a:off x="0" y="2060575"/>
            <a:ext cx="9144000" cy="2016125"/>
          </a:xfrm>
          <a:prstGeom prst="rect">
            <a:avLst/>
          </a:prstGeom>
          <a:solidFill>
            <a:srgbClr val="E8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9" name="矩形 7"/>
          <p:cNvSpPr>
            <a:spLocks noChangeArrowheads="1"/>
          </p:cNvSpPr>
          <p:nvPr/>
        </p:nvSpPr>
        <p:spPr bwMode="auto">
          <a:xfrm>
            <a:off x="0" y="2324100"/>
            <a:ext cx="9144000" cy="15113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237413" y="3286125"/>
            <a:ext cx="1474787" cy="1474788"/>
            <a:chOff x="0" y="0"/>
            <a:chExt cx="1475984" cy="1475984"/>
          </a:xfrm>
        </p:grpSpPr>
        <p:sp>
          <p:nvSpPr>
            <p:cNvPr id="14346" name="椭圆 8"/>
            <p:cNvSpPr>
              <a:spLocks noChangeArrowheads="1"/>
            </p:cNvSpPr>
            <p:nvPr/>
          </p:nvSpPr>
          <p:spPr bwMode="auto">
            <a:xfrm>
              <a:off x="0" y="0"/>
              <a:ext cx="1475984" cy="147598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BCBCB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4347" name="图片 9" descr="图片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2" y="144016"/>
              <a:ext cx="1433019" cy="114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3" name="标题 1"/>
          <p:cNvSpPr>
            <a:spLocks noChangeArrowheads="1"/>
          </p:cNvSpPr>
          <p:nvPr/>
        </p:nvSpPr>
        <p:spPr bwMode="auto">
          <a:xfrm>
            <a:off x="1264018" y="2358465"/>
            <a:ext cx="67056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  <a:ea typeface="华康俪金黑W8(P)"/>
              </a:rPr>
              <a:t>           i5</a:t>
            </a:r>
            <a:r>
              <a:rPr lang="zh-CN" altLang="en-US" sz="2400" dirty="0" smtClean="0">
                <a:solidFill>
                  <a:schemeClr val="bg1"/>
                </a:solidFill>
                <a:ea typeface="华康俪金黑W8(P)"/>
              </a:rPr>
              <a:t>讲堂</a:t>
            </a:r>
            <a:r>
              <a:rPr lang="en-US" altLang="zh-CN" sz="2400" dirty="0" smtClean="0">
                <a:solidFill>
                  <a:schemeClr val="bg1"/>
                </a:solidFill>
                <a:ea typeface="华康俪金黑W8(P)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ea typeface="华康俪金黑W8(P)"/>
              </a:rPr>
              <a:t>四</a:t>
            </a:r>
            <a:r>
              <a:rPr lang="en-US" altLang="zh-CN" sz="2400" dirty="0" smtClean="0">
                <a:solidFill>
                  <a:schemeClr val="bg1"/>
                </a:solidFill>
                <a:ea typeface="华康俪金黑W8(P)"/>
              </a:rPr>
              <a:t>)</a:t>
            </a:r>
          </a:p>
          <a:p>
            <a:pPr algn="ctr" eaLnBrk="1" hangingPunct="1"/>
            <a:r>
              <a:rPr lang="zh-CN" altLang="en-US" sz="4000" dirty="0" smtClean="0">
                <a:solidFill>
                  <a:schemeClr val="bg1"/>
                </a:solidFill>
                <a:ea typeface="华康俪金黑W8(P)"/>
              </a:rPr>
              <a:t>如何编程加工一个螺纹轴</a:t>
            </a:r>
            <a:endParaRPr lang="zh-CN" altLang="en-US" sz="4000" dirty="0">
              <a:solidFill>
                <a:schemeClr val="bg1"/>
              </a:solidFill>
              <a:latin typeface="华康俪金黑W8(P)" pitchFamily="34" charset="-122"/>
              <a:ea typeface="华康俪金黑W8(P)"/>
              <a:sym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5735" y="1084680"/>
            <a:ext cx="1692480" cy="1773792"/>
            <a:chOff x="2751205" y="166173"/>
            <a:chExt cx="1692480" cy="1773792"/>
          </a:xfrm>
        </p:grpSpPr>
        <p:pic>
          <p:nvPicPr>
            <p:cNvPr id="12" name="Picture 2" descr="机床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3126" y="519910"/>
              <a:ext cx="1590559" cy="142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椭圆 4"/>
            <p:cNvSpPr/>
            <p:nvPr/>
          </p:nvSpPr>
          <p:spPr bwMode="auto">
            <a:xfrm>
              <a:off x="2751205" y="166173"/>
              <a:ext cx="1691100" cy="1751487"/>
            </a:xfrm>
            <a:prstGeom prst="ellipse">
              <a:avLst/>
            </a:prstGeom>
            <a:noFill/>
            <a:ln w="762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907213" y="6356351"/>
            <a:ext cx="2057400" cy="365125"/>
          </a:xfrm>
        </p:spPr>
        <p:txBody>
          <a:bodyPr/>
          <a:lstStyle/>
          <a:p>
            <a:pPr algn="r"/>
            <a:fld id="{0FCC2F17-E649-4712-B2AA-1E9A437B506E}" type="datetime1">
              <a:rPr lang="zh-CN" altLang="en-US" sz="2000" smtClean="0"/>
              <a:pPr algn="r"/>
              <a:t>2017/1/9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13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车外圆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22" r="30126" b="37143"/>
          <a:stretch/>
        </p:blipFill>
        <p:spPr>
          <a:xfrm>
            <a:off x="608227" y="1809787"/>
            <a:ext cx="8013148" cy="366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车外圆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 r="66310" b="53492"/>
          <a:stretch/>
        </p:blipFill>
        <p:spPr>
          <a:xfrm>
            <a:off x="1556658" y="1793581"/>
            <a:ext cx="5608829" cy="406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车外圆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4" y="1681758"/>
            <a:ext cx="6455229" cy="48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车外圆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13762" r="14220" b="29492"/>
          <a:stretch/>
        </p:blipFill>
        <p:spPr>
          <a:xfrm>
            <a:off x="604608" y="1714416"/>
            <a:ext cx="7935282" cy="44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车外圆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43" y="1705902"/>
            <a:ext cx="6389914" cy="47924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57" y="1705902"/>
            <a:ext cx="6390000" cy="47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车外圆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13809" r="15238" b="29841"/>
          <a:stretch/>
        </p:blipFill>
        <p:spPr>
          <a:xfrm>
            <a:off x="528405" y="1692643"/>
            <a:ext cx="8097695" cy="45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切槽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5" r="34286" b="56864"/>
          <a:stretch/>
        </p:blipFill>
        <p:spPr>
          <a:xfrm>
            <a:off x="587827" y="2280801"/>
            <a:ext cx="8273141" cy="20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切槽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1" t="10635" r="5953" b="24127"/>
          <a:stretch/>
        </p:blipFill>
        <p:spPr>
          <a:xfrm>
            <a:off x="439371" y="1693571"/>
            <a:ext cx="8287690" cy="46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切槽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79" y="1715985"/>
            <a:ext cx="6590846" cy="49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车螺纹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50" r="25952" b="17825"/>
          <a:stretch/>
        </p:blipFill>
        <p:spPr>
          <a:xfrm>
            <a:off x="345622" y="2177141"/>
            <a:ext cx="8431520" cy="245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914400" marR="0" lvl="0" indent="-914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什么是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i5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？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85320" y="1600200"/>
            <a:ext cx="51948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342892" marR="0" lvl="0" indent="-342892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工业化</a:t>
            </a:r>
            <a:r>
              <a:rPr kumimoji="0" lang="en-US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 industrialization</a:t>
            </a:r>
            <a:endParaRPr kumimoji="0" lang="zh-CN" altLang="zh-CN" sz="3200" b="0" i="0" u="none" strike="noStrike" kern="5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Lohit Hindi"/>
              <a:sym typeface="Calibri" panose="020F0502020204030204" pitchFamily="34" charset="0"/>
            </a:endParaRPr>
          </a:p>
          <a:p>
            <a:pPr marL="342892" marR="0" lvl="0" indent="-342892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信息化</a:t>
            </a:r>
            <a:r>
              <a:rPr kumimoji="0" lang="en-US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 </a:t>
            </a:r>
            <a:r>
              <a:rPr kumimoji="0" lang="en-US" altLang="zh-CN" sz="3200" b="0" i="0" u="none" strike="noStrike" kern="5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informatization</a:t>
            </a:r>
            <a:endParaRPr kumimoji="0" lang="zh-CN" altLang="zh-CN" sz="3200" b="0" i="0" u="none" strike="noStrike" kern="5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Lohit Hindi"/>
              <a:sym typeface="Calibri" panose="020F0502020204030204" pitchFamily="34" charset="0"/>
            </a:endParaRPr>
          </a:p>
          <a:p>
            <a:pPr marL="342892" marR="0" lvl="0" indent="-342892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网络化</a:t>
            </a:r>
            <a:r>
              <a:rPr kumimoji="0" lang="en-US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 internet</a:t>
            </a:r>
            <a:endParaRPr kumimoji="0" lang="zh-CN" altLang="zh-CN" sz="3200" b="0" i="0" u="none" strike="noStrike" kern="5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Lohit Hindi"/>
              <a:sym typeface="Calibri" panose="020F0502020204030204" pitchFamily="34" charset="0"/>
            </a:endParaRPr>
          </a:p>
          <a:p>
            <a:pPr marL="342892" marR="0" lvl="0" indent="-342892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智能化</a:t>
            </a:r>
            <a:r>
              <a:rPr kumimoji="0" lang="en-US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 </a:t>
            </a:r>
            <a:r>
              <a:rPr kumimoji="0" lang="en-US" altLang="zh-CN" sz="3200" b="0" i="0" u="none" strike="noStrike" kern="5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intelligentialize</a:t>
            </a:r>
            <a:endParaRPr kumimoji="0" lang="zh-CN" altLang="zh-CN" sz="3200" b="0" i="0" u="none" strike="noStrike" kern="5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Lohit Hindi"/>
              <a:sym typeface="Calibri" panose="020F0502020204030204" pitchFamily="34" charset="0"/>
            </a:endParaRPr>
          </a:p>
          <a:p>
            <a:pPr marL="342892" marR="0" lvl="0" indent="-342892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集成管理</a:t>
            </a:r>
            <a:r>
              <a:rPr kumimoji="0" lang="en-US" altLang="zh-CN" sz="3200" b="0" i="0" u="none" strike="noStrike" kern="5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 </a:t>
            </a:r>
            <a:r>
              <a:rPr kumimoji="0" lang="en-US" altLang="zh-CN" sz="3200" b="0" i="0" u="none" strike="noStrike" kern="5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Lohit Hindi"/>
                <a:sym typeface="Calibri" panose="020F0502020204030204" pitchFamily="34" charset="0"/>
              </a:rPr>
              <a:t>intergration</a:t>
            </a:r>
            <a:endParaRPr kumimoji="0" lang="zh-CN" altLang="zh-CN" sz="3200" b="0" i="0" u="none" strike="noStrike" kern="5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Lohit Hindi"/>
              <a:sym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车螺纹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14286" r="6666" b="19365"/>
          <a:stretch/>
        </p:blipFill>
        <p:spPr>
          <a:xfrm>
            <a:off x="508341" y="1693571"/>
            <a:ext cx="8001000" cy="45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车螺纹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6" y="1736188"/>
            <a:ext cx="6478929" cy="48591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69" y="1736188"/>
            <a:ext cx="6480000" cy="486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12" y="1735385"/>
            <a:ext cx="648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7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模拟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14" y="1237128"/>
            <a:ext cx="7200000" cy="54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" y="1237128"/>
            <a:ext cx="7200000" cy="54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" y="1237128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9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1"/>
            <a:ext cx="9144000" cy="69851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文本框 1"/>
          <p:cNvSpPr>
            <a:spLocks noChangeArrowheads="1"/>
          </p:cNvSpPr>
          <p:nvPr/>
        </p:nvSpPr>
        <p:spPr bwMode="auto">
          <a:xfrm>
            <a:off x="3563938" y="2492375"/>
            <a:ext cx="5400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rgbClr val="C00000"/>
                </a:solidFill>
                <a:latin typeface="方正粗倩简体" pitchFamily="1" charset="-122"/>
                <a:ea typeface="方正粗倩简体" pitchFamily="1" charset="-122"/>
                <a:sym typeface="方正粗倩简体" pitchFamily="1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037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iblrak00648723.jpg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0" y="1980595"/>
            <a:ext cx="4571999" cy="281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9552" y="692696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方正粗倩简体" pitchFamily="65" charset="-122"/>
                <a:ea typeface="方正粗倩简体" pitchFamily="65" charset="-122"/>
              </a:rPr>
              <a:t>目录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4399" y="793110"/>
            <a:ext cx="1560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28248" y="701179"/>
            <a:ext cx="0" cy="4616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480744" y="1375365"/>
            <a:ext cx="390189" cy="61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39906" y="128586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752197" y="1585727"/>
            <a:ext cx="25569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基础编程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5452814" y="2161183"/>
            <a:ext cx="390189" cy="61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11976" y="207167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724268" y="2371545"/>
            <a:ext cx="224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工序分析</a:t>
            </a: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5452814" y="2947001"/>
            <a:ext cx="390189" cy="61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311976" y="285749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3200" dirty="0"/>
          </a:p>
        </p:txBody>
      </p:sp>
      <p:sp>
        <p:nvSpPr>
          <p:cNvPr id="21" name="文本框 14"/>
          <p:cNvSpPr txBox="1"/>
          <p:nvPr/>
        </p:nvSpPr>
        <p:spPr>
          <a:xfrm>
            <a:off x="5724267" y="3157363"/>
            <a:ext cx="274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5452814" y="3824869"/>
            <a:ext cx="390189" cy="610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11976" y="373536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3200" dirty="0"/>
          </a:p>
        </p:txBody>
      </p:sp>
      <p:sp>
        <p:nvSpPr>
          <p:cNvPr id="18" name="文本框 14"/>
          <p:cNvSpPr txBox="1"/>
          <p:nvPr/>
        </p:nvSpPr>
        <p:spPr>
          <a:xfrm>
            <a:off x="5724267" y="4035231"/>
            <a:ext cx="274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4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15616" y="502072"/>
            <a:ext cx="424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  <a:sym typeface="Times New Roman" pitchFamily="18" charset="0"/>
              </a:rPr>
              <a:t>基础编程-常用</a:t>
            </a:r>
            <a:r>
              <a:rPr lang="zh-CN" altLang="en-US" sz="3200" dirty="0" smtClean="0">
                <a:ea typeface="黑体" pitchFamily="2" charset="-122"/>
                <a:sym typeface="Times New Roman" pitchFamily="18" charset="0"/>
              </a:rPr>
              <a:t>G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sym typeface="Times New Roman" pitchFamily="18" charset="0"/>
              </a:rPr>
              <a:t>指令</a:t>
            </a:r>
            <a:endParaRPr lang="zh-CN" altLang="en-US" sz="3200" dirty="0">
              <a:latin typeface="方正粗倩简体" pitchFamily="65" charset="-122"/>
              <a:ea typeface="方正粗倩简体" pitchFamily="65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528" y="563194"/>
            <a:ext cx="57606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31775" y="123507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eaLnBrk="0" hangingPunct="0"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v"/>
            </a:pPr>
            <a:r>
              <a:rPr lang="zh-CN" altLang="en-US" sz="2000" b="1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</a:t>
            </a:r>
            <a:r>
              <a:rPr lang="en-US" altLang="zh-CN" sz="2000" b="1" dirty="0">
                <a:ea typeface="黑体" pitchFamily="2" charset="-122"/>
                <a:sym typeface="微软雅黑" pitchFamily="34" charset="-122"/>
              </a:rPr>
              <a:t>G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指令大全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运动指令：快速运行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G0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、直线插补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G1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、顺时针圆弧插补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G2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、逆时针</a:t>
            </a:r>
          </a:p>
          <a:p>
            <a:pPr marL="360363" eaLnBrk="0" hangingPunct="0">
              <a:spcAft>
                <a:spcPct val="40000"/>
              </a:spcAft>
              <a:buClr>
                <a:srgbClr val="3399FF"/>
              </a:buClr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      圆弧插补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G3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、螺纹插补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G33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平面选择：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XY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平面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G17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ZX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平面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G18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YZ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平面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G19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可编程的工作区域限制</a:t>
            </a:r>
            <a:r>
              <a:rPr 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G25,G26,WALIMON,WALIMOF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可设定的零点偏移：取消零点偏移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G53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，零点偏移</a:t>
            </a:r>
            <a:r>
              <a:rPr lang="en-US" altLang="zh-CN" dirty="0">
                <a:sym typeface="微软雅黑" pitchFamily="34" charset="-122"/>
              </a:rPr>
              <a:t>G54—G59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G501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附加零点偏移，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G500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取消 附加零点偏移。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公制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/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英制：公制尺寸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G71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，英制尺寸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G70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绝对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/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增量：绝对尺寸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G90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，增量尺寸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G91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进给类型：直线进给率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G94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，旋转进给率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G95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，恒定切削速度使能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  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G96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，恒定切削速度取消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G97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直径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/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半径：直径编程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DIAMON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，半径编程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DIAMOF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</a:p>
          <a:p>
            <a:pPr marL="987425" lvl="3" indent="-265113" eaLnBrk="0" hangingPunct="0">
              <a:spcAft>
                <a:spcPct val="400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倒圆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/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倒角：长度倒角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CHF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，边长倒角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CHR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，倒圆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RND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。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4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15616" y="502072"/>
            <a:ext cx="431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  <a:sym typeface="Times New Roman" pitchFamily="18" charset="0"/>
              </a:rPr>
              <a:t>基础编程-常用</a:t>
            </a:r>
            <a:r>
              <a:rPr lang="zh-CN" altLang="en-US" sz="3200" dirty="0" smtClean="0">
                <a:ea typeface="黑体" pitchFamily="2" charset="-122"/>
                <a:sym typeface="Times New Roman" pitchFamily="18" charset="0"/>
              </a:rPr>
              <a:t>M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sym typeface="Times New Roman" pitchFamily="18" charset="0"/>
              </a:rPr>
              <a:t>指令</a:t>
            </a:r>
            <a:endParaRPr lang="zh-CN" altLang="en-US" sz="3200" dirty="0">
              <a:latin typeface="方正粗倩简体" pitchFamily="65" charset="-122"/>
              <a:ea typeface="方正粗倩简体" pitchFamily="65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528" y="563194"/>
            <a:ext cx="57606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539750" y="1663700"/>
            <a:ext cx="8093075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 eaLnBrk="0" hangingPunct="0">
              <a:lnSpc>
                <a:spcPct val="90000"/>
              </a:lnSpc>
              <a:spcAft>
                <a:spcPts val="1200"/>
              </a:spcAft>
              <a:buClr>
                <a:srgbClr val="FF0000"/>
              </a:buClr>
              <a:buSzPct val="120000"/>
              <a:buFont typeface="Wingdings" pitchFamily="2" charset="2"/>
              <a:buChar char="v"/>
            </a:pPr>
            <a:r>
              <a:rPr lang="zh-CN" altLang="en-US" sz="2000" b="1" dirty="0"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b="1" dirty="0">
                <a:ea typeface="黑体" pitchFamily="2" charset="-122"/>
                <a:sym typeface="微软雅黑" pitchFamily="34" charset="-122"/>
              </a:rPr>
              <a:t>M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指令大全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M00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无条件暂停，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M01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有条件暂停；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M02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主程序结束，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M03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主轴正转，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M04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主轴反转，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M05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主轴停止；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M08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冷却开，  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M09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冷却关；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M10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卡盘张开，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M11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卡盘关闭；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M32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台尾前进，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M33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台尾后退；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ea typeface="黑体" pitchFamily="2" charset="-122"/>
                <a:sym typeface="微软雅黑" pitchFamily="34" charset="-122"/>
              </a:rPr>
              <a:t>M19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主轴定位：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M19 </a:t>
            </a:r>
            <a:r>
              <a:rPr lang="en-US" altLang="zh-CN" dirty="0">
                <a:sym typeface="微软雅黑" pitchFamily="34" charset="-122"/>
              </a:rPr>
              <a:t>SP…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        </a:t>
            </a:r>
            <a:r>
              <a:rPr lang="en-US" altLang="zh-CN" dirty="0">
                <a:ea typeface="黑体" pitchFamily="2" charset="-122"/>
                <a:sym typeface="微软雅黑" pitchFamily="34" charset="-122"/>
              </a:rPr>
              <a:t>SPOS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“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/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”放在程序段前，表示不执行这行程序（在段跳跃打开）。</a:t>
            </a:r>
          </a:p>
          <a:p>
            <a:pPr marL="720725" indent="342900" eaLnBrk="0" hangingPunct="0">
              <a:lnSpc>
                <a:spcPct val="90000"/>
              </a:lnSpc>
              <a:spcAft>
                <a:spcPct val="40000"/>
              </a:spcAft>
              <a:buClr>
                <a:srgbClr val="9BBB59"/>
              </a:buClr>
              <a:buSzPct val="120000"/>
              <a:buFont typeface="Wingdings" pitchFamily="2" charset="2"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该参数在自动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——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微软雅黑" pitchFamily="34" charset="-122"/>
              </a:rPr>
              <a:t>条件设定中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4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6" y="1085850"/>
            <a:ext cx="8326012" cy="4829849"/>
          </a:xfrm>
          <a:prstGeom prst="rect">
            <a:avLst/>
          </a:prstGeom>
        </p:spPr>
      </p:pic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ea typeface="方正粗倩简体"/>
              </a:rPr>
              <a:t>工序分析</a:t>
            </a: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1323" y="2011337"/>
            <a:ext cx="1136464" cy="1150917"/>
            <a:chOff x="701301" y="2011337"/>
            <a:chExt cx="1136464" cy="1150917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649506" y="2204045"/>
              <a:ext cx="188259" cy="22539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52282" y="2195432"/>
              <a:ext cx="197224" cy="24261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649506" y="2011337"/>
              <a:ext cx="1" cy="41809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701301" y="2989536"/>
              <a:ext cx="188260" cy="17271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701301" y="2788024"/>
              <a:ext cx="230831" cy="20151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860" y="197224"/>
            <a:ext cx="586231" cy="269155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603" y="-405964"/>
            <a:ext cx="617790" cy="283539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259" y="-1024631"/>
            <a:ext cx="519323" cy="29231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1949" y="833171"/>
            <a:ext cx="576848" cy="10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48" y="117475"/>
            <a:ext cx="6460101" cy="67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平端面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09"/>
          <a:stretch/>
        </p:blipFill>
        <p:spPr>
          <a:xfrm>
            <a:off x="2269331" y="1788015"/>
            <a:ext cx="4193495" cy="45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ChangeArrowheads="1"/>
          </p:cNvSpPr>
          <p:nvPr/>
        </p:nvSpPr>
        <p:spPr bwMode="auto">
          <a:xfrm>
            <a:off x="0" y="0"/>
            <a:ext cx="9144000" cy="69850"/>
          </a:xfrm>
          <a:prstGeom prst="rect">
            <a:avLst/>
          </a:prstGeom>
          <a:solidFill>
            <a:srgbClr val="F20000">
              <a:alpha val="9607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4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33"/>
          <p:cNvSpPr>
            <a:spLocks noChangeArrowheads="1"/>
          </p:cNvSpPr>
          <p:nvPr/>
        </p:nvSpPr>
        <p:spPr bwMode="auto">
          <a:xfrm>
            <a:off x="1116013" y="501650"/>
            <a:ext cx="67421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方正粗倩简体"/>
              </a:rPr>
              <a:t>编程</a:t>
            </a:r>
            <a:endParaRPr lang="zh-CN" altLang="en-US" sz="3200" dirty="0">
              <a:ea typeface="方正粗倩简体"/>
            </a:endParaRPr>
          </a:p>
        </p:txBody>
      </p:sp>
      <p:sp>
        <p:nvSpPr>
          <p:cNvPr id="9" name="TextBox 36"/>
          <p:cNvSpPr>
            <a:spLocks noChangeArrowheads="1"/>
          </p:cNvSpPr>
          <p:nvPr/>
        </p:nvSpPr>
        <p:spPr bwMode="auto">
          <a:xfrm>
            <a:off x="323850" y="563563"/>
            <a:ext cx="574675" cy="52228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  <a:sym typeface="冬青黑体简体中文 W3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  <a:sym typeface="冬青黑体简体中文 W3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69900" y="1312426"/>
            <a:ext cx="3598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冬青黑体简体中文 W3"/>
              </a:rPr>
              <a:t>平端面</a:t>
            </a:r>
            <a:endParaRPr lang="zh-CN" altLang="en-US" b="1" dirty="0">
              <a:ea typeface="冬青黑体简体中文 W3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40" y="1681758"/>
            <a:ext cx="6103372" cy="45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2381</TotalTime>
  <Words>390</Words>
  <Application>Microsoft Office PowerPoint</Application>
  <PresentationFormat>全屏显示(4:3)</PresentationFormat>
  <Paragraphs>95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DejaVu Sans</vt:lpstr>
      <vt:lpstr>Lohit Hindi</vt:lpstr>
      <vt:lpstr>冬青黑体简体中文 W3</vt:lpstr>
      <vt:lpstr>方正粗倩简体</vt:lpstr>
      <vt:lpstr>黑体</vt:lpstr>
      <vt:lpstr>华康俪金黑W8(P)</vt:lpstr>
      <vt:lpstr>华文细黑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姜琳</dc:creator>
  <cp:lastModifiedBy>sun lei</cp:lastModifiedBy>
  <cp:revision>101</cp:revision>
  <cp:lastPrinted>2014-11-26T04:53:04Z</cp:lastPrinted>
  <dcterms:created xsi:type="dcterms:W3CDTF">2014-11-16T13:34:37Z</dcterms:created>
  <dcterms:modified xsi:type="dcterms:W3CDTF">2017-01-09T01:15:08Z</dcterms:modified>
</cp:coreProperties>
</file>