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39"/>
  </p:notesMasterIdLst>
  <p:sldIdLst>
    <p:sldId id="1121" r:id="rId2"/>
    <p:sldId id="1130" r:id="rId3"/>
    <p:sldId id="1124" r:id="rId4"/>
    <p:sldId id="1125" r:id="rId5"/>
    <p:sldId id="1126" r:id="rId6"/>
    <p:sldId id="1127" r:id="rId7"/>
    <p:sldId id="1128" r:id="rId8"/>
    <p:sldId id="1131" r:id="rId9"/>
    <p:sldId id="1132" r:id="rId10"/>
    <p:sldId id="1133" r:id="rId11"/>
    <p:sldId id="1134" r:id="rId12"/>
    <p:sldId id="1135" r:id="rId13"/>
    <p:sldId id="1136" r:id="rId14"/>
    <p:sldId id="1137" r:id="rId15"/>
    <p:sldId id="1138" r:id="rId16"/>
    <p:sldId id="1139" r:id="rId17"/>
    <p:sldId id="1140" r:id="rId18"/>
    <p:sldId id="1141" r:id="rId19"/>
    <p:sldId id="1142" r:id="rId20"/>
    <p:sldId id="1143" r:id="rId21"/>
    <p:sldId id="1144" r:id="rId22"/>
    <p:sldId id="1145" r:id="rId23"/>
    <p:sldId id="1146" r:id="rId24"/>
    <p:sldId id="1147" r:id="rId25"/>
    <p:sldId id="1148" r:id="rId26"/>
    <p:sldId id="1149" r:id="rId27"/>
    <p:sldId id="1150" r:id="rId28"/>
    <p:sldId id="1151" r:id="rId29"/>
    <p:sldId id="1152" r:id="rId30"/>
    <p:sldId id="1153" r:id="rId31"/>
    <p:sldId id="1154" r:id="rId32"/>
    <p:sldId id="1155" r:id="rId33"/>
    <p:sldId id="1156" r:id="rId34"/>
    <p:sldId id="1157" r:id="rId35"/>
    <p:sldId id="1158" r:id="rId36"/>
    <p:sldId id="1159" r:id="rId37"/>
    <p:sldId id="1160" r:id="rId3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ACC8EA"/>
    <a:srgbClr val="00589A"/>
    <a:srgbClr val="DAE7F6"/>
    <a:srgbClr val="F5F9FD"/>
    <a:srgbClr val="A3D8FF"/>
    <a:srgbClr val="000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187" autoAdjust="0"/>
  </p:normalViewPr>
  <p:slideViewPr>
    <p:cSldViewPr>
      <p:cViewPr>
        <p:scale>
          <a:sx n="125" d="100"/>
          <a:sy n="125" d="100"/>
        </p:scale>
        <p:origin x="115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2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36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1.wmf"/><Relationship Id="rId1" Type="http://schemas.openxmlformats.org/officeDocument/2006/relationships/image" Target="../media/image77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3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2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B1F73B-48F5-45BD-97EC-34C91B2259FA}" type="datetimeFigureOut">
              <a:rPr lang="ja-JP" altLang="en-US"/>
              <a:pPr>
                <a:defRPr/>
              </a:pPr>
              <a:t>2022/4/14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9ECAC6-6743-4D9F-A783-69540E942F6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98438"/>
            <a:ext cx="6553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98438"/>
            <a:ext cx="7128644" cy="56626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 userDrawn="1">
            <p:ph type="sldNum" sz="quarter" idx="12"/>
          </p:nvPr>
        </p:nvSpPr>
        <p:spPr bwMode="auto">
          <a:xfrm>
            <a:off x="8532813" y="404813"/>
            <a:ext cx="611187" cy="412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>
              <a:defRPr sz="140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968F46C-9E06-44FD-8A7C-83323A3C7DE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8438"/>
            <a:ext cx="8640960" cy="56626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 userDrawn="1">
            <p:ph type="sldNum" sz="quarter" idx="11"/>
          </p:nvPr>
        </p:nvSpPr>
        <p:spPr bwMode="auto">
          <a:xfrm>
            <a:off x="8604250" y="404813"/>
            <a:ext cx="539750" cy="412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>
              <a:defRPr sz="140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15DC7D9-E13F-475F-B87A-50446A54C7F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8101013" y="0"/>
            <a:ext cx="550862" cy="333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DC9F8AF-68F5-48DB-8D8F-16E0ECEFD389}" type="slidenum">
              <a:rPr lang="zh-CN" altLang="en-US" sz="1600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 sz="1600">
              <a:solidFill>
                <a:srgbClr val="1C1C1C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604250" y="0"/>
            <a:ext cx="542925" cy="33655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000000"/>
                </a:solidFill>
              </a:rPr>
              <a:t>77</a:t>
            </a:r>
          </a:p>
        </p:txBody>
      </p:sp>
      <p:pic>
        <p:nvPicPr>
          <p:cNvPr id="4" name="Rectangle 37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539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2" r:id="rId15"/>
    <p:sldLayoutId id="2147484153" r:id="rId16"/>
    <p:sldLayoutId id="2147484154" r:id="rId17"/>
  </p:sldLayoutIdLst>
  <p:transition/>
  <p:hf hdr="0" ftr="0" dt="0"/>
  <p:txStyles>
    <p:titleStyle>
      <a:lvl1pPr algn="l" rtl="0" eaLnBrk="0" fontAlgn="ctr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SimSun" pitchFamily="2" charset="-122"/>
          <a:cs typeface="+mj-cs"/>
        </a:defRPr>
      </a:lvl1pPr>
      <a:lvl2pPr algn="l" rtl="0" eaLnBrk="0" fontAlgn="ctr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SimSun" pitchFamily="2" charset="-122"/>
        </a:defRPr>
      </a:lvl2pPr>
      <a:lvl3pPr algn="l" rtl="0" eaLnBrk="0" fontAlgn="ctr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SimSun" pitchFamily="2" charset="-122"/>
        </a:defRPr>
      </a:lvl3pPr>
      <a:lvl4pPr algn="l" rtl="0" eaLnBrk="0" fontAlgn="ctr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SimSun" pitchFamily="2" charset="-122"/>
        </a:defRPr>
      </a:lvl4pPr>
      <a:lvl5pPr algn="l" rtl="0" eaLnBrk="0" fontAlgn="ctr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SimSun" pitchFamily="2" charset="-122"/>
        </a:defRPr>
      </a:lvl5pPr>
      <a:lvl6pPr marL="457200" algn="l" rtl="0" fontAlgn="ctr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914400" algn="l" rtl="0" fontAlgn="ctr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1371600" algn="l" rtl="0" fontAlgn="ctr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1828800" algn="l" rtl="0" fontAlgn="ctr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SimSun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SimSun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SimSun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SimSun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53.wmf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5.wmf"/><Relationship Id="rId5" Type="http://schemas.openxmlformats.org/officeDocument/2006/relationships/image" Target="../media/image51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52.wmf"/><Relationship Id="rId9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3.jpeg"/><Relationship Id="rId4" Type="http://schemas.openxmlformats.org/officeDocument/2006/relationships/image" Target="../media/image6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7.bin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66.wmf"/><Relationship Id="rId5" Type="http://schemas.openxmlformats.org/officeDocument/2006/relationships/image" Target="../media/image63.jpeg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62.wmf"/><Relationship Id="rId9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8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8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47.png"/><Relationship Id="rId10" Type="http://schemas.openxmlformats.org/officeDocument/2006/relationships/image" Target="../media/image1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3" Type="http://schemas.openxmlformats.org/officeDocument/2006/relationships/image" Target="../media/image23.jpe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image" Target="../media/image23.jpeg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340768"/>
            <a:ext cx="799288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5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5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50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用加速度计测得某结构做频率</a:t>
            </a:r>
            <a:r>
              <a:rPr lang="en-US" altLang="zh-CN" sz="5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40Hz</a:t>
            </a:r>
            <a:r>
              <a:rPr lang="zh-CN" altLang="zh-CN" sz="50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的简谐振动，且最大加速度为</a:t>
            </a:r>
            <a:r>
              <a:rPr lang="en-US" altLang="zh-CN" sz="5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5g(1g=9.8m/s</a:t>
            </a:r>
            <a:r>
              <a:rPr lang="en-US" altLang="zh-CN" sz="5000" kern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5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50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，求此结构的最大振动位移和速度分别为多少？</a:t>
            </a:r>
            <a:endParaRPr lang="zh-CN" altLang="zh-CN" sz="5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1678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702"/>
            <a:ext cx="9144000" cy="4217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66682" y="548680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=0.1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=14.4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=9.8009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2" y="548680"/>
                <a:ext cx="7410635" cy="1085233"/>
              </a:xfrm>
              <a:prstGeom prst="rect">
                <a:avLst/>
              </a:prstGeom>
              <a:blipFill>
                <a:blip r:embed="rId3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119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1560" y="620688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=0.1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=14.4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=9.8009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688"/>
                <a:ext cx="7410635" cy="1085233"/>
              </a:xfrm>
              <a:prstGeom prst="rect">
                <a:avLst/>
              </a:prstGeom>
              <a:blipFill>
                <a:blip r:embed="rId2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4264"/>
            <a:ext cx="9143999" cy="4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23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702"/>
            <a:ext cx="9144000" cy="4217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620027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=72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=4.999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0027"/>
                <a:ext cx="7410635" cy="1085233"/>
              </a:xfrm>
              <a:prstGeom prst="rect">
                <a:avLst/>
              </a:prstGeom>
              <a:blipFill>
                <a:blip r:embed="rId3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67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665524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=72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=4.999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65524"/>
                <a:ext cx="7410635" cy="1085233"/>
              </a:xfrm>
              <a:prstGeom prst="rect">
                <a:avLst/>
              </a:prstGeom>
              <a:blipFill>
                <a:blip r:embed="rId2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69428"/>
            <a:ext cx="9143999" cy="4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7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702"/>
            <a:ext cx="9144000" cy="4209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6" y="476672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=0.707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=101.808</m:t>
                    </m:r>
                  </m:oMath>
                </a14:m>
                <a:endParaRPr kumimoji="0"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=2.5200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6672"/>
                <a:ext cx="7410635" cy="1085233"/>
              </a:xfrm>
              <a:prstGeom prst="rect">
                <a:avLst/>
              </a:prstGeom>
              <a:blipFill>
                <a:blip r:embed="rId3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23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476672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=0.707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=101.808</m:t>
                    </m:r>
                  </m:oMath>
                </a14:m>
                <a:endParaRPr kumimoji="0"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=2.5200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6672"/>
                <a:ext cx="7410635" cy="1085233"/>
              </a:xfrm>
              <a:prstGeom prst="rect">
                <a:avLst/>
              </a:prstGeom>
              <a:blipFill>
                <a:blip r:embed="rId2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7702"/>
            <a:ext cx="9143999" cy="4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3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702"/>
            <a:ext cx="9144000" cy="4211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3568" y="404664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=216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=−3.4982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4664"/>
                <a:ext cx="7410635" cy="1085233"/>
              </a:xfrm>
              <a:prstGeom prst="rect">
                <a:avLst/>
              </a:prstGeom>
              <a:blipFill>
                <a:blip r:embed="rId3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81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5576" y="548680"/>
                <a:ext cx="7410635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=216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=−3.4982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680"/>
                <a:ext cx="7410635" cy="1085233"/>
              </a:xfrm>
              <a:prstGeom prst="rect">
                <a:avLst/>
              </a:prstGeom>
              <a:blipFill>
                <a:blip r:embed="rId2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702"/>
            <a:ext cx="9144000" cy="42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22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9345"/>
          <a:stretch/>
        </p:blipFill>
        <p:spPr>
          <a:xfrm>
            <a:off x="1691680" y="4521793"/>
            <a:ext cx="6075204" cy="248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66900" y="4011152"/>
                <a:ext cx="7025580" cy="497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选择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=1/100</m:t>
                    </m:r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3600000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rad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/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k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4011152"/>
                <a:ext cx="7025580" cy="497187"/>
              </a:xfrm>
              <a:prstGeom prst="rect">
                <a:avLst/>
              </a:prstGeo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64820" y="1139190"/>
            <a:ext cx="1028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加速度测量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66900" y="35747"/>
                <a:ext cx="5980397" cy="3786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𝑚𝐷</m:t>
                      </m:r>
                      <m:sSup>
                        <m:sSup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𝑖𝑤𝑡</m:t>
                          </m:r>
                        </m:sup>
                      </m:sSup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𝑚𝑋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𝑐𝑋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kumimoji="0"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0" lang="zh-CN" altLang="en-US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35747"/>
                <a:ext cx="5980397" cy="3786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4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213"/>
            <a:ext cx="9144000" cy="4111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5576" y="620688"/>
                <a:ext cx="7856738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=144000</m:t>
                    </m:r>
                  </m:oMath>
                </a14:m>
                <a:endParaRPr kumimoji="0"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=1.2702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20688"/>
                <a:ext cx="7856738" cy="1085233"/>
              </a:xfrm>
              <a:prstGeom prst="rect">
                <a:avLst/>
              </a:prstGeom>
              <a:blipFill>
                <a:blip r:embed="rId3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11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382" t="31800" r="30312" b="54900"/>
          <a:stretch/>
        </p:blipFill>
        <p:spPr>
          <a:xfrm>
            <a:off x="-12395" y="1628800"/>
            <a:ext cx="921323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221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3631" y="620688"/>
                <a:ext cx="7856738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=144000</m:t>
                    </m:r>
                  </m:oMath>
                </a14:m>
                <a:endParaRPr kumimoji="0"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=1.2702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31" y="620688"/>
                <a:ext cx="7856738" cy="1085233"/>
              </a:xfrm>
              <a:prstGeom prst="rect">
                <a:avLst/>
              </a:prstGeom>
              <a:blipFill>
                <a:blip r:embed="rId2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214"/>
            <a:ext cx="9151023" cy="40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213"/>
            <a:ext cx="9144000" cy="4093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43631" y="548680"/>
                <a:ext cx="7856738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7,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=1018080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=0.3266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31" y="548680"/>
                <a:ext cx="7856738" cy="1085233"/>
              </a:xfrm>
              <a:prstGeom prst="rect">
                <a:avLst/>
              </a:prstGeom>
              <a:blipFill>
                <a:blip r:embed="rId3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502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43631" y="692696"/>
                <a:ext cx="7856738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7,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=1018080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=0.3266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31" y="692696"/>
                <a:ext cx="7856738" cy="1085233"/>
              </a:xfrm>
              <a:prstGeom prst="rect">
                <a:avLst/>
              </a:prstGeom>
              <a:blipFill>
                <a:blip r:embed="rId2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4214"/>
            <a:ext cx="9144000" cy="40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00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213"/>
            <a:ext cx="9144000" cy="4093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3568" y="620688"/>
                <a:ext cx="8003812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=1296000</m:t>
                    </m:r>
                  </m:oMath>
                </a14:m>
                <a:endParaRPr kumimoji="0"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=−803.5101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0688"/>
                <a:ext cx="8003812" cy="1085233"/>
              </a:xfrm>
              <a:prstGeom prst="rect">
                <a:avLst/>
              </a:prstGeom>
              <a:blipFill>
                <a:blip r:embed="rId3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479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3568" y="764704"/>
                <a:ext cx="8003812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=1296000</m:t>
                    </m:r>
                  </m:oMath>
                </a14:m>
                <a:endParaRPr kumimoji="0"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=−803.5101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764704"/>
                <a:ext cx="8003812" cy="1085233"/>
              </a:xfrm>
              <a:prstGeom prst="rect">
                <a:avLst/>
              </a:prstGeom>
              <a:blipFill>
                <a:blip r:embed="rId2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" y="2008414"/>
            <a:ext cx="9129631" cy="3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4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88"/>
            <a:ext cx="9144000" cy="4096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1560" y="620688"/>
                <a:ext cx="8168567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=2160000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=−4.5337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688"/>
                <a:ext cx="8168567" cy="1085233"/>
              </a:xfrm>
              <a:prstGeom prst="rect">
                <a:avLst/>
              </a:prstGeom>
              <a:blipFill>
                <a:blip r:embed="rId3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1560" y="692696"/>
                <a:ext cx="8168567" cy="108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=3600000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kumimoji="0"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=2.592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12,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=2160000</m:t>
                    </m:r>
                  </m:oMath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zh-CN" altLang="en-US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=−4.5337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92696"/>
                <a:ext cx="8168567" cy="1085233"/>
              </a:xfrm>
              <a:prstGeom prst="rect">
                <a:avLst/>
              </a:prstGeom>
              <a:blipFill>
                <a:blip r:embed="rId2"/>
                <a:stretch>
                  <a:fillRect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214"/>
            <a:ext cx="9138785" cy="40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6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55" name="Rectangle 47"/>
          <p:cNvSpPr>
            <a:spLocks noChangeArrowheads="1"/>
          </p:cNvSpPr>
          <p:nvPr/>
        </p:nvSpPr>
        <p:spPr bwMode="auto">
          <a:xfrm>
            <a:off x="0" y="147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27082" name="Picture 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26128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7083" name="Picture 7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71876"/>
            <a:ext cx="514846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794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822312" y="1879596"/>
          <a:ext cx="3870352" cy="81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6" r:id="rId3" imgW="2489200" imgH="520700" progId="">
                  <p:embed/>
                </p:oleObj>
              </mc:Choice>
              <mc:Fallback>
                <p:oleObj r:id="rId3" imgW="2489200" imgH="520700" progId="">
                  <p:embed/>
                  <p:pic>
                    <p:nvPicPr>
                      <p:cNvPr id="561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12" y="1879596"/>
                        <a:ext cx="3870352" cy="815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3218" y="198431"/>
            <a:ext cx="3033726" cy="16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1155" name="Object 3"/>
          <p:cNvGraphicFramePr>
            <a:graphicFrameLocks noChangeAspect="1"/>
          </p:cNvGraphicFramePr>
          <p:nvPr/>
        </p:nvGraphicFramePr>
        <p:xfrm>
          <a:off x="5176830" y="1997072"/>
          <a:ext cx="1442699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r:id="rId6" imgW="875920" imgH="393529" progId="">
                  <p:embed/>
                </p:oleObj>
              </mc:Choice>
              <mc:Fallback>
                <p:oleObj r:id="rId6" imgW="875920" imgH="393529" progId="">
                  <p:embed/>
                  <p:pic>
                    <p:nvPicPr>
                      <p:cNvPr id="561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0" y="1997072"/>
                        <a:ext cx="1442699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44512" y="2895600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</a:t>
            </a:r>
            <a:r>
              <a:rPr lang="en-US" dirty="0" smtClean="0"/>
              <a:t>=1</a:t>
            </a:r>
            <a:r>
              <a:rPr lang="zh-CN" altLang="en-US" dirty="0" smtClean="0"/>
              <a:t>时共振，振幅为：</a:t>
            </a:r>
            <a:endParaRPr lang="zh-CN" altLang="en-US" dirty="0"/>
          </a:p>
        </p:txBody>
      </p:sp>
      <p:sp>
        <p:nvSpPr>
          <p:cNvPr id="561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1157" name="Object 5"/>
          <p:cNvGraphicFramePr>
            <a:graphicFrameLocks noChangeAspect="1"/>
          </p:cNvGraphicFramePr>
          <p:nvPr/>
        </p:nvGraphicFramePr>
        <p:xfrm>
          <a:off x="3001966" y="2752724"/>
          <a:ext cx="2143140" cy="62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8" r:id="rId8" imgW="1435100" imgH="419100" progId="">
                  <p:embed/>
                </p:oleObj>
              </mc:Choice>
              <mc:Fallback>
                <p:oleObj r:id="rId8" imgW="1435100" imgH="419100" progId="">
                  <p:embed/>
                  <p:pic>
                    <p:nvPicPr>
                      <p:cNvPr id="561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6" y="2752724"/>
                        <a:ext cx="2143140" cy="624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42910" y="357187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远离共振点时，振幅为：</a:t>
            </a:r>
            <a:endParaRPr lang="zh-CN" altLang="en-US" dirty="0"/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1159" name="Object 7"/>
          <p:cNvGraphicFramePr>
            <a:graphicFrameLocks noChangeAspect="1"/>
          </p:cNvGraphicFramePr>
          <p:nvPr/>
        </p:nvGraphicFramePr>
        <p:xfrm>
          <a:off x="3500430" y="3500438"/>
          <a:ext cx="1728451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9" r:id="rId10" imgW="1180588" imgH="393529" progId="">
                  <p:embed/>
                </p:oleObj>
              </mc:Choice>
              <mc:Fallback>
                <p:oleObj r:id="rId10" imgW="1180588" imgH="393529" progId="">
                  <p:embed/>
                  <p:pic>
                    <p:nvPicPr>
                      <p:cNvPr id="561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500438"/>
                        <a:ext cx="1728451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1161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19097" y="4236972"/>
            <a:ext cx="4825080" cy="237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825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35716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下图是一个带有附有质量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上的约束弹簧双摆，采用质量的微小水平平动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为坐标，写出系统运动的作用力方程（参考第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讲内容）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86" y="1381445"/>
            <a:ext cx="2068618" cy="187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618" name="Picture 2"/>
          <p:cNvPicPr>
            <a:picLocks noChangeAspect="1" noChangeArrowheads="1"/>
          </p:cNvPicPr>
          <p:nvPr/>
        </p:nvPicPr>
        <p:blipFill>
          <a:blip r:embed="rId3"/>
          <a:srcRect l="26825" t="21446" r="27619" b="22399"/>
          <a:stretch>
            <a:fillRect/>
          </a:stretch>
        </p:blipFill>
        <p:spPr bwMode="auto">
          <a:xfrm>
            <a:off x="2312559" y="1436914"/>
            <a:ext cx="6688598" cy="479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30714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E2AE490A-1235-4380-A7F8-7262CE94B3F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89992" y="5656261"/>
          <a:ext cx="3167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0" name="Equation" r:id="rId3" imgW="1040948" imgH="165028" progId="Equation.DSMT4">
                  <p:embed/>
                </p:oleObj>
              </mc:Choice>
              <mc:Fallback>
                <p:oleObj name="Equation" r:id="rId3" imgW="1040948" imgH="165028" progId="Equation.DSMT4">
                  <p:embed/>
                  <p:pic>
                    <p:nvPicPr>
                      <p:cNvPr id="4" name="Object 14">
                        <a:extLst>
                          <a:ext uri="{FF2B5EF4-FFF2-40B4-BE49-F238E27FC236}">
                            <a16:creationId xmlns:a16="http://schemas.microsoft.com/office/drawing/2014/main" id="{E2AE490A-1235-4380-A7F8-7262CE94B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992" y="5656261"/>
                        <a:ext cx="31670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5">
            <a:extLst>
              <a:ext uri="{FF2B5EF4-FFF2-40B4-BE49-F238E27FC236}">
                <a16:creationId xmlns:a16="http://schemas.microsoft.com/office/drawing/2014/main" id="{922B09B2-D05C-4D52-B0EF-961B736C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71354"/>
            <a:ext cx="21859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>
            <a:extLst>
              <a:ext uri="{FF2B5EF4-FFF2-40B4-BE49-F238E27FC236}">
                <a16:creationId xmlns:a16="http://schemas.microsoft.com/office/drawing/2014/main" id="{5E99E334-069C-4FA4-978F-CDCA0F6F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10" y="3971354"/>
            <a:ext cx="49688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15888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画车身铅垂振动的受力图，</a:t>
            </a:r>
          </a:p>
          <a:p>
            <a:pPr indent="0"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坐标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的原点为车身的静平衡位置， 车身的运动微分方程为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BC7447-EE75-4766-B98C-F24978D0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10" y="886141"/>
            <a:ext cx="8496300" cy="283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质量为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2450kg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的汽车，压在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个车轮弹簧上，可使每个弹簧压缩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150mm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，当每个弹簧都并联上一个粘性阻尼器后，振幅衰减为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/A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）振幅减缩率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和对数减缩率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）衰减系数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和衰减振动的周期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）临界阻尼系数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。 </a:t>
            </a:r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0F0D8CAB-5FA9-49B2-B0D7-81813FDE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712789"/>
            <a:ext cx="6366668" cy="51915"/>
          </a:xfrm>
          <a:prstGeom prst="rect">
            <a:avLst/>
          </a:prstGeom>
          <a:solidFill>
            <a:srgbClr val="00589A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ja-JP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92BC2D5-9C89-4F7F-B566-B2D3C27D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4430"/>
            <a:ext cx="6408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讲作业</a:t>
            </a:r>
            <a:endParaRPr lang="en-US" altLang="ja-JP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5102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/>
          <a:srcRect l="26563" t="20833" r="26562" b="27778"/>
          <a:stretch>
            <a:fillRect/>
          </a:stretch>
        </p:blipFill>
        <p:spPr bwMode="auto">
          <a:xfrm>
            <a:off x="785786" y="428604"/>
            <a:ext cx="7572428" cy="466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883" name="Picture 3"/>
          <p:cNvPicPr>
            <a:picLocks noChangeAspect="1" noChangeArrowheads="1"/>
          </p:cNvPicPr>
          <p:nvPr/>
        </p:nvPicPr>
        <p:blipFill>
          <a:blip r:embed="rId3"/>
          <a:srcRect l="35397" t="42892" r="27381" b="43422"/>
          <a:stretch>
            <a:fillRect/>
          </a:stretch>
        </p:blipFill>
        <p:spPr bwMode="auto">
          <a:xfrm>
            <a:off x="1565904" y="5319021"/>
            <a:ext cx="6807200" cy="14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51718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57158" y="214290"/>
            <a:ext cx="8153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304800" algn="just">
              <a:lnSpc>
                <a:spcPct val="110000"/>
              </a:lnSpc>
            </a:pP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题</a:t>
            </a:r>
            <a:r>
              <a:rPr kumimoji="1" lang="en-US" altLang="zh-CN" sz="2400" b="1" dirty="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：三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圆盘装在可以在轴承内自由转动的轴上。它们对转轴的转动惯量均为</a:t>
            </a:r>
            <a:r>
              <a:rPr kumimoji="1" lang="en-US" altLang="zh-CN" sz="2400" b="1" i="1" dirty="0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，各段轴的扭转刚度系数均为   ，轴重不计。若已知运动的初始条件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361952" y="2166926"/>
            <a:ext cx="4191000" cy="968375"/>
            <a:chOff x="240" y="1824"/>
            <a:chExt cx="2640" cy="610"/>
          </a:xfrm>
        </p:grpSpPr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40" y="1824"/>
              <a:ext cx="264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400" b="1">
                  <a:latin typeface="Times New Roman" pitchFamily="18" charset="0"/>
                  <a:ea typeface="黑体" pitchFamily="2" charset="-122"/>
                </a:rPr>
                <a:t>解：系统的位置可由三圆盘的转角                   确定，</a:t>
              </a:r>
            </a:p>
          </p:txBody>
        </p:sp>
        <p:graphicFrame>
          <p:nvGraphicFramePr>
            <p:cNvPr id="10" name="Object 19"/>
            <p:cNvGraphicFramePr>
              <a:graphicFrameLocks noChangeAspect="1"/>
            </p:cNvGraphicFramePr>
            <p:nvPr/>
          </p:nvGraphicFramePr>
          <p:xfrm>
            <a:off x="720" y="2160"/>
            <a:ext cx="8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46" name="Equation" r:id="rId3" imgW="800100" imgH="228600" progId="Equation.3">
                    <p:embed/>
                  </p:oleObj>
                </mc:Choice>
                <mc:Fallback>
                  <p:oleObj name="Equation" r:id="rId3" imgW="800100" imgH="228600" progId="Equation.3">
                    <p:embed/>
                    <p:pic>
                      <p:nvPicPr>
                        <p:cNvPr id="1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60"/>
                          <a:ext cx="81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61952" y="1709726"/>
            <a:ext cx="440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求系统对初始条件的响应。</a:t>
            </a:r>
          </a:p>
        </p:txBody>
      </p:sp>
      <p:pic>
        <p:nvPicPr>
          <p:cNvPr id="12" name="Picture 23" descr="tu3-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785926"/>
            <a:ext cx="4038600" cy="1200150"/>
          </a:xfrm>
          <a:prstGeom prst="rect">
            <a:avLst/>
          </a:prstGeom>
          <a:noFill/>
        </p:spPr>
      </p:pic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2771775" y="3933825"/>
          <a:ext cx="59055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7" name="Equation" r:id="rId6" imgW="2908300" imgH="736600" progId="Equation.3">
                  <p:embed/>
                </p:oleObj>
              </mc:Choice>
              <mc:Fallback>
                <p:oleObj name="Equation" r:id="rId6" imgW="2908300" imgH="736600" progId="Equation.3">
                  <p:embed/>
                  <p:pic>
                    <p:nvPicPr>
                      <p:cNvPr id="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5905500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81000" y="4038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运动微分方程是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395288" y="530066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求主振型</a:t>
            </a:r>
          </a:p>
        </p:txBody>
      </p:sp>
    </p:spTree>
    <p:extLst>
      <p:ext uri="{BB962C8B-B14F-4D97-AF65-F5344CB8AC3E}">
        <p14:creationId xmlns:p14="http://schemas.microsoft.com/office/powerpoint/2010/main" val="1411808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28600" y="714356"/>
          <a:ext cx="4724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0" r:id="rId3" imgW="2908300" imgH="736600" progId="Equation.2">
                  <p:embed/>
                </p:oleObj>
              </mc:Choice>
              <mc:Fallback>
                <p:oleObj r:id="rId3" imgW="2908300" imgH="736600" progId="Equation.2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14356"/>
                        <a:ext cx="4724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5" descr="tu3-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714356"/>
            <a:ext cx="3810000" cy="1131888"/>
          </a:xfrm>
          <a:prstGeom prst="rect">
            <a:avLst/>
          </a:prstGeom>
          <a:noFill/>
        </p:spPr>
      </p:pic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2590800" y="2362200"/>
          <a:ext cx="4038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1" r:id="rId6" imgW="2425700" imgH="736600" progId="Equation.2">
                  <p:embed/>
                </p:oleObj>
              </mc:Choice>
              <mc:Fallback>
                <p:oleObj r:id="rId6" imgW="2425700" imgH="736600" progId="Equation.2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4038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3352800" y="3810000"/>
          <a:ext cx="3962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2" r:id="rId8" imgW="2362200" imgH="241300" progId="Equation.2">
                  <p:embed/>
                </p:oleObj>
              </mc:Choice>
              <mc:Fallback>
                <p:oleObj r:id="rId8" imgW="2362200" imgH="241300" progId="Equation.2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0"/>
                        <a:ext cx="3962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2438400" y="5029200"/>
          <a:ext cx="3733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3" r:id="rId10" imgW="2197100" imgH="482600" progId="Equation.2">
                  <p:embed/>
                </p:oleObj>
              </mc:Choice>
              <mc:Fallback>
                <p:oleObj r:id="rId10" imgW="2197100" imgH="482600" progId="Equation.2">
                  <p:embed/>
                  <p:pic>
                    <p:nvPicPr>
                      <p:cNvPr id="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37338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81000" y="23622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写出特征方程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04800" y="3733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得到系统的频率方程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810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解出三个固有频率</a:t>
            </a:r>
          </a:p>
        </p:txBody>
      </p:sp>
    </p:spTree>
    <p:extLst>
      <p:ext uri="{BB962C8B-B14F-4D97-AF65-F5344CB8AC3E}">
        <p14:creationId xmlns:p14="http://schemas.microsoft.com/office/powerpoint/2010/main" val="2278933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667000" y="1066800"/>
          <a:ext cx="3733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4" r:id="rId3" imgW="2197100" imgH="482600" progId="Equation.2">
                  <p:embed/>
                </p:oleObj>
              </mc:Choice>
              <mc:Fallback>
                <p:oleObj r:id="rId3" imgW="2197100" imgH="482600" progId="Equation.2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37338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52400" y="121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三个固有频率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1905000" y="2667000"/>
          <a:ext cx="49530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5" name="Equation" r:id="rId5" imgW="2463480" imgH="698400" progId="Equation.3">
                  <p:embed/>
                </p:oleObj>
              </mc:Choice>
              <mc:Fallback>
                <p:oleObj name="Equation" r:id="rId5" imgW="2463480" imgH="698400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4953000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28600" y="21336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求出特征矩阵的伴随矩阵的第一列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81000" y="4267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将各频率依次代入，即得各阶主振型</a:t>
            </a: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2209800" y="4953000"/>
          <a:ext cx="4343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6" r:id="rId7" imgW="2628900" imgH="698500" progId="Equation.2">
                  <p:embed/>
                </p:oleObj>
              </mc:Choice>
              <mc:Fallback>
                <p:oleObj r:id="rId7" imgW="2628900" imgH="698500" progId="Equation.2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434340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97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667000" y="1066800"/>
          <a:ext cx="41910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18" r:id="rId3" imgW="2628900" imgH="698500" progId="Equation.2">
                  <p:embed/>
                </p:oleObj>
              </mc:Choice>
              <mc:Fallback>
                <p:oleObj r:id="rId3" imgW="2628900" imgH="698500" progId="Equation.2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41910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6477000" y="2286000"/>
          <a:ext cx="19812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19" r:id="rId5" imgW="1181100" imgH="698500" progId="Equation.2">
                  <p:embed/>
                </p:oleObj>
              </mc:Choice>
              <mc:Fallback>
                <p:oleObj r:id="rId5" imgW="1181100" imgH="698500" progId="Equation.2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1981200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52400" y="1143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各阶主振型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28600" y="2362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将三阶主振型为列，依次排列组成主振型矩阵</a:t>
            </a:r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1219200" y="3733800"/>
          <a:ext cx="6553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0" r:id="rId7" imgW="4203700" imgH="698500" progId="Equation.2">
                  <p:embed/>
                </p:oleObj>
              </mc:Choice>
              <mc:Fallback>
                <p:oleObj r:id="rId7" imgW="4203700" imgH="698500" progId="Equation.2">
                  <p:embed/>
                  <p:pic>
                    <p:nvPicPr>
                      <p:cNvPr id="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65532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4648200" y="5257800"/>
          <a:ext cx="3200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1" r:id="rId9" imgW="1765300" imgH="762000" progId="Equation.2">
                  <p:embed/>
                </p:oleObj>
              </mc:Choice>
              <mc:Fallback>
                <p:oleObj r:id="rId9" imgW="1765300" imgH="762000" progId="Equation.2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32004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04800" y="31242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求出主质量矩阵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28600" y="51054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求出正则振型，进一步建立正则振型矩阵</a:t>
            </a:r>
          </a:p>
        </p:txBody>
      </p:sp>
    </p:spTree>
    <p:extLst>
      <p:ext uri="{BB962C8B-B14F-4D97-AF65-F5344CB8AC3E}">
        <p14:creationId xmlns:p14="http://schemas.microsoft.com/office/powerpoint/2010/main" val="193772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3" grpId="0" autoUpdateAnimBg="0"/>
      <p:bldP spid="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787900" y="908050"/>
          <a:ext cx="394811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2" r:id="rId3" imgW="2247900" imgH="762000" progId="Equation.2">
                  <p:embed/>
                </p:oleObj>
              </mc:Choice>
              <mc:Fallback>
                <p:oleObj r:id="rId3" imgW="2247900" imgH="762000" progId="Equation.2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908050"/>
                        <a:ext cx="3948113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2771775" y="1989138"/>
          <a:ext cx="3024188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3" r:id="rId5" imgW="1803400" imgH="1041400" progId="Equation.2">
                  <p:embed/>
                </p:oleObj>
              </mc:Choice>
              <mc:Fallback>
                <p:oleObj r:id="rId5" imgW="1803400" imgH="1041400" progId="Equation.2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89138"/>
                        <a:ext cx="3024188" cy="174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79388" y="1196975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求系统初始条件的正则坐标表示</a:t>
            </a: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2771775" y="3573463"/>
          <a:ext cx="403225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4" r:id="rId7" imgW="2425700" imgH="1435100" progId="Equation.2">
                  <p:embed/>
                </p:oleObj>
              </mc:Choice>
              <mc:Fallback>
                <p:oleObj r:id="rId7" imgW="2425700" imgH="1435100" progId="Equation.2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73463"/>
                        <a:ext cx="403225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557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68313" y="1700213"/>
          <a:ext cx="3529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6" name="Equation" r:id="rId3" imgW="1739880" imgH="253800" progId="Equation.3">
                  <p:embed/>
                </p:oleObj>
              </mc:Choice>
              <mc:Fallback>
                <p:oleObj name="Equation" r:id="rId3" imgW="1739880" imgH="25380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35290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50825" y="981075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求出响应为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2268538" y="3068638"/>
          <a:ext cx="3048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7" r:id="rId5" imgW="1764534" imgH="266584" progId="Equation.2">
                  <p:embed/>
                </p:oleObj>
              </mc:Choice>
              <mc:Fallback>
                <p:oleObj r:id="rId5" imgW="1764534" imgH="266584" progId="Equation.2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68638"/>
                        <a:ext cx="30480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50825" y="29972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若初始条件为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5435600" y="3068638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求系统的响应</a:t>
            </a: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1042988" y="3644900"/>
          <a:ext cx="28082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8" name="Equation" r:id="rId7" imgW="1600200" imgH="647640" progId="Equation.3">
                  <p:embed/>
                </p:oleObj>
              </mc:Choice>
              <mc:Fallback>
                <p:oleObj name="Equation" r:id="rId7" imgW="1600200" imgH="647640" progId="Equation.3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2808287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4716463" y="3644900"/>
          <a:ext cx="22320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9" name="Equation" r:id="rId9" imgW="1168200" imgH="647640" progId="Equation.3">
                  <p:embed/>
                </p:oleObj>
              </mc:Choice>
              <mc:Fallback>
                <p:oleObj name="Equation" r:id="rId9" imgW="1168200" imgH="647640" progId="Equation.3">
                  <p:embed/>
                  <p:pic>
                    <p:nvPicPr>
                      <p:cNvPr id="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644900"/>
                        <a:ext cx="2232025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2987675" y="4797425"/>
          <a:ext cx="28813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0" name="Equation" r:id="rId11" imgW="1371600" imgH="647640" progId="Equation.3">
                  <p:embed/>
                </p:oleObj>
              </mc:Choice>
              <mc:Fallback>
                <p:oleObj name="Equation" r:id="rId11" imgW="1371600" imgH="647640" progId="Equation.3">
                  <p:embed/>
                  <p:pic>
                    <p:nvPicPr>
                      <p:cNvPr id="1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7425"/>
                        <a:ext cx="2881313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3995738" y="908050"/>
          <a:ext cx="338455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1" name="Equation" r:id="rId13" imgW="1904760" imgH="1180800" progId="Equation.3">
                  <p:embed/>
                </p:oleObj>
              </mc:Choice>
              <mc:Fallback>
                <p:oleObj name="Equation" r:id="rId13" imgW="1904760" imgH="1180800" progId="Equation.3">
                  <p:embed/>
                  <p:pic>
                    <p:nvPicPr>
                      <p:cNvPr id="1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908050"/>
                        <a:ext cx="338455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92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68313" y="908050"/>
          <a:ext cx="30178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0" name="Equation" r:id="rId3" imgW="1600200" imgH="647640" progId="Equation.3">
                  <p:embed/>
                </p:oleObj>
              </mc:Choice>
              <mc:Fallback>
                <p:oleObj name="Equation" r:id="rId3" imgW="1600200" imgH="64764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3017837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28600" y="38862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由于初始条件与第二阶主振型一致，所以，系统将以第二固有频率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作谐振动。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611188" y="2276475"/>
          <a:ext cx="7704137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1" r:id="rId5" imgW="4292600" imgH="762000" progId="Equation.2">
                  <p:embed/>
                </p:oleObj>
              </mc:Choice>
              <mc:Fallback>
                <p:oleObj r:id="rId5" imgW="4292600" imgH="762000" progId="Equation.2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7704137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3635375" y="981075"/>
          <a:ext cx="20891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2" name="Equation" r:id="rId7" imgW="1168200" imgH="647640" progId="Equation.3">
                  <p:embed/>
                </p:oleObj>
              </mc:Choice>
              <mc:Fallback>
                <p:oleObj name="Equation" r:id="rId7" imgW="1168200" imgH="647640" progId="Equation.3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981075"/>
                        <a:ext cx="208915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6011863" y="908050"/>
          <a:ext cx="25892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3" name="Equation" r:id="rId9" imgW="1371600" imgH="647640" progId="Equation.3">
                  <p:embed/>
                </p:oleObj>
              </mc:Choice>
              <mc:Fallback>
                <p:oleObj name="Equation" r:id="rId9" imgW="1371600" imgH="647640" progId="Equation.3">
                  <p:embed/>
                  <p:pic>
                    <p:nvPicPr>
                      <p:cNvPr id="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908050"/>
                        <a:ext cx="2589212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836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">
            <a:extLst>
              <a:ext uri="{FF2B5EF4-FFF2-40B4-BE49-F238E27FC236}">
                <a16:creationId xmlns:a16="http://schemas.microsoft.com/office/drawing/2014/main" id="{E58F5B78-437B-495E-89B8-DFB95AE6FBB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5829" y="1388372"/>
          <a:ext cx="3628585" cy="174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2" name="公式" r:id="rId3" imgW="1381041" imgH="657288" progId="Equation.3">
                  <p:embed/>
                </p:oleObj>
              </mc:Choice>
              <mc:Fallback>
                <p:oleObj name="公式" r:id="rId3" imgW="1381041" imgH="657288" progId="Equation.3">
                  <p:embed/>
                  <p:pic>
                    <p:nvPicPr>
                      <p:cNvPr id="38" name="Object 3">
                        <a:extLst>
                          <a:ext uri="{FF2B5EF4-FFF2-40B4-BE49-F238E27FC236}">
                            <a16:creationId xmlns:a16="http://schemas.microsoft.com/office/drawing/2014/main" id="{E58F5B78-437B-495E-89B8-DFB95AE6F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29" y="1388372"/>
                        <a:ext cx="3628585" cy="1749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">
            <a:extLst>
              <a:ext uri="{FF2B5EF4-FFF2-40B4-BE49-F238E27FC236}">
                <a16:creationId xmlns:a16="http://schemas.microsoft.com/office/drawing/2014/main" id="{1C11DC35-FDB7-4263-8C84-B1D9E704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60" y="758426"/>
            <a:ext cx="180022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减幅系数：</a:t>
            </a:r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id="{7A413F1D-F9E7-4FFF-9715-6F70C59F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31" y="4206363"/>
            <a:ext cx="493801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>
            <a:spAutoFit/>
          </a:bodyPr>
          <a:lstStyle>
            <a:lvl1pPr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实际中常采用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对数衰减率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F7433501-0082-48B5-9006-50353837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4603"/>
            <a:ext cx="18473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anchor="ctr">
            <a:spAutoFit/>
          </a:bodyPr>
          <a:lstStyle>
            <a:lvl1pPr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1" i="0" u="none" strike="noStrike" kern="0" cap="none" spc="0" normalizeH="0" baseline="0" noProof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Object 9">
            <a:extLst>
              <a:ext uri="{FF2B5EF4-FFF2-40B4-BE49-F238E27FC236}">
                <a16:creationId xmlns:a16="http://schemas.microsoft.com/office/drawing/2014/main" id="{27B645B8-63AC-475A-A4AE-1B8D623C51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9460" y="4873053"/>
          <a:ext cx="3881512" cy="10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3" name="公式" r:id="rId5" imgW="1571743" imgH="409489" progId="Equation.3">
                  <p:embed/>
                </p:oleObj>
              </mc:Choice>
              <mc:Fallback>
                <p:oleObj name="公式" r:id="rId5" imgW="1571743" imgH="409489" progId="Equation.3">
                  <p:embed/>
                  <p:pic>
                    <p:nvPicPr>
                      <p:cNvPr id="43" name="Object 9">
                        <a:extLst>
                          <a:ext uri="{FF2B5EF4-FFF2-40B4-BE49-F238E27FC236}">
                            <a16:creationId xmlns:a16="http://schemas.microsoft.com/office/drawing/2014/main" id="{27B645B8-63AC-475A-A4AE-1B8D623C5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60" y="4873053"/>
                        <a:ext cx="3881512" cy="1049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13">
            <a:extLst>
              <a:ext uri="{FF2B5EF4-FFF2-40B4-BE49-F238E27FC236}">
                <a16:creationId xmlns:a16="http://schemas.microsoft.com/office/drawing/2014/main" id="{3A472E7A-52A9-4E1A-B4D3-2109AC81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4603"/>
            <a:ext cx="18473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anchor="ctr">
            <a:spAutoFit/>
          </a:bodyPr>
          <a:lstStyle>
            <a:lvl1pPr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1" i="0" u="none" strike="noStrike" kern="0" cap="none" spc="0" normalizeH="0" baseline="0" noProof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6A9E533F-14B2-432B-ADA3-1AC1FEA8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553"/>
            <a:ext cx="18473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anchor="ctr">
            <a:spAutoFit/>
          </a:bodyPr>
          <a:lstStyle>
            <a:lvl1pPr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1" i="0" u="none" strike="noStrike" kern="0" cap="none" spc="0" normalizeH="0" baseline="0" noProof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F3C2EBAC-B870-4D73-A4A8-FF0D3DF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5553"/>
            <a:ext cx="18473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anchor="ctr">
            <a:spAutoFit/>
          </a:bodyPr>
          <a:lstStyle>
            <a:lvl1pPr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1" i="0" u="none" strike="noStrike" kern="0" cap="none" spc="0" normalizeH="0" baseline="0" noProof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24">
            <a:extLst>
              <a:ext uri="{FF2B5EF4-FFF2-40B4-BE49-F238E27FC236}">
                <a16:creationId xmlns:a16="http://schemas.microsoft.com/office/drawing/2014/main" id="{42264FBA-93E4-4374-86A0-35588D86211D}"/>
              </a:ext>
            </a:extLst>
          </p:cNvPr>
          <p:cNvGrpSpPr>
            <a:grpSpLocks/>
          </p:cNvGrpSpPr>
          <p:nvPr/>
        </p:nvGrpSpPr>
        <p:grpSpPr bwMode="auto">
          <a:xfrm>
            <a:off x="4184427" y="940710"/>
            <a:ext cx="4808537" cy="2909887"/>
            <a:chOff x="1413" y="1457"/>
            <a:chExt cx="3029" cy="1833"/>
          </a:xfrm>
        </p:grpSpPr>
        <p:sp>
          <p:nvSpPr>
            <p:cNvPr id="48" name="Line 25">
              <a:extLst>
                <a:ext uri="{FF2B5EF4-FFF2-40B4-BE49-F238E27FC236}">
                  <a16:creationId xmlns:a16="http://schemas.microsoft.com/office/drawing/2014/main" id="{D961F179-2CD8-4A51-A896-D01F63CA4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2439"/>
              <a:ext cx="27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F5B072D3-11A1-4943-82D9-6326CAFD4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1476"/>
              <a:ext cx="1" cy="18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12E2A84E-373E-4515-A4EC-047104D0D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" y="1866"/>
              <a:ext cx="1111" cy="989"/>
            </a:xfrm>
            <a:custGeom>
              <a:avLst/>
              <a:gdLst>
                <a:gd name="T0" fmla="*/ 17 w 1111"/>
                <a:gd name="T1" fmla="*/ 9 h 989"/>
                <a:gd name="T2" fmla="*/ 40 w 1111"/>
                <a:gd name="T3" fmla="*/ 58 h 989"/>
                <a:gd name="T4" fmla="*/ 68 w 1111"/>
                <a:gd name="T5" fmla="*/ 139 h 989"/>
                <a:gd name="T6" fmla="*/ 96 w 1111"/>
                <a:gd name="T7" fmla="*/ 245 h 989"/>
                <a:gd name="T8" fmla="*/ 119 w 1111"/>
                <a:gd name="T9" fmla="*/ 366 h 989"/>
                <a:gd name="T10" fmla="*/ 147 w 1111"/>
                <a:gd name="T11" fmla="*/ 499 h 989"/>
                <a:gd name="T12" fmla="*/ 176 w 1111"/>
                <a:gd name="T13" fmla="*/ 628 h 989"/>
                <a:gd name="T14" fmla="*/ 198 w 1111"/>
                <a:gd name="T15" fmla="*/ 748 h 989"/>
                <a:gd name="T16" fmla="*/ 227 w 1111"/>
                <a:gd name="T17" fmla="*/ 851 h 989"/>
                <a:gd name="T18" fmla="*/ 249 w 1111"/>
                <a:gd name="T19" fmla="*/ 927 h 989"/>
                <a:gd name="T20" fmla="*/ 278 w 1111"/>
                <a:gd name="T21" fmla="*/ 971 h 989"/>
                <a:gd name="T22" fmla="*/ 306 w 1111"/>
                <a:gd name="T23" fmla="*/ 989 h 989"/>
                <a:gd name="T24" fmla="*/ 329 w 1111"/>
                <a:gd name="T25" fmla="*/ 976 h 989"/>
                <a:gd name="T26" fmla="*/ 357 w 1111"/>
                <a:gd name="T27" fmla="*/ 935 h 989"/>
                <a:gd name="T28" fmla="*/ 385 w 1111"/>
                <a:gd name="T29" fmla="*/ 869 h 989"/>
                <a:gd name="T30" fmla="*/ 408 w 1111"/>
                <a:gd name="T31" fmla="*/ 784 h 989"/>
                <a:gd name="T32" fmla="*/ 436 w 1111"/>
                <a:gd name="T33" fmla="*/ 695 h 989"/>
                <a:gd name="T34" fmla="*/ 465 w 1111"/>
                <a:gd name="T35" fmla="*/ 597 h 989"/>
                <a:gd name="T36" fmla="*/ 487 w 1111"/>
                <a:gd name="T37" fmla="*/ 504 h 989"/>
                <a:gd name="T38" fmla="*/ 516 w 1111"/>
                <a:gd name="T39" fmla="*/ 419 h 989"/>
                <a:gd name="T40" fmla="*/ 544 w 1111"/>
                <a:gd name="T41" fmla="*/ 352 h 989"/>
                <a:gd name="T42" fmla="*/ 567 w 1111"/>
                <a:gd name="T43" fmla="*/ 303 h 989"/>
                <a:gd name="T44" fmla="*/ 595 w 1111"/>
                <a:gd name="T45" fmla="*/ 277 h 989"/>
                <a:gd name="T46" fmla="*/ 624 w 1111"/>
                <a:gd name="T47" fmla="*/ 268 h 989"/>
                <a:gd name="T48" fmla="*/ 646 w 1111"/>
                <a:gd name="T49" fmla="*/ 285 h 989"/>
                <a:gd name="T50" fmla="*/ 675 w 1111"/>
                <a:gd name="T51" fmla="*/ 321 h 989"/>
                <a:gd name="T52" fmla="*/ 703 w 1111"/>
                <a:gd name="T53" fmla="*/ 374 h 989"/>
                <a:gd name="T54" fmla="*/ 726 w 1111"/>
                <a:gd name="T55" fmla="*/ 437 h 989"/>
                <a:gd name="T56" fmla="*/ 754 w 1111"/>
                <a:gd name="T57" fmla="*/ 508 h 989"/>
                <a:gd name="T58" fmla="*/ 777 w 1111"/>
                <a:gd name="T59" fmla="*/ 575 h 989"/>
                <a:gd name="T60" fmla="*/ 805 w 1111"/>
                <a:gd name="T61" fmla="*/ 642 h 989"/>
                <a:gd name="T62" fmla="*/ 833 w 1111"/>
                <a:gd name="T63" fmla="*/ 700 h 989"/>
                <a:gd name="T64" fmla="*/ 856 w 1111"/>
                <a:gd name="T65" fmla="*/ 748 h 989"/>
                <a:gd name="T66" fmla="*/ 884 w 1111"/>
                <a:gd name="T67" fmla="*/ 780 h 989"/>
                <a:gd name="T68" fmla="*/ 913 w 1111"/>
                <a:gd name="T69" fmla="*/ 793 h 989"/>
                <a:gd name="T70" fmla="*/ 935 w 1111"/>
                <a:gd name="T71" fmla="*/ 793 h 989"/>
                <a:gd name="T72" fmla="*/ 964 w 1111"/>
                <a:gd name="T73" fmla="*/ 775 h 989"/>
                <a:gd name="T74" fmla="*/ 992 w 1111"/>
                <a:gd name="T75" fmla="*/ 744 h 989"/>
                <a:gd name="T76" fmla="*/ 1015 w 1111"/>
                <a:gd name="T77" fmla="*/ 704 h 989"/>
                <a:gd name="T78" fmla="*/ 1043 w 1111"/>
                <a:gd name="T79" fmla="*/ 655 h 989"/>
                <a:gd name="T80" fmla="*/ 1071 w 1111"/>
                <a:gd name="T81" fmla="*/ 606 h 989"/>
                <a:gd name="T82" fmla="*/ 1094 w 1111"/>
                <a:gd name="T83" fmla="*/ 553 h 9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989"/>
                <a:gd name="T128" fmla="*/ 1111 w 1111"/>
                <a:gd name="T129" fmla="*/ 989 h 9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989">
                  <a:moveTo>
                    <a:pt x="0" y="0"/>
                  </a:moveTo>
                  <a:lnTo>
                    <a:pt x="6" y="5"/>
                  </a:lnTo>
                  <a:lnTo>
                    <a:pt x="17" y="9"/>
                  </a:lnTo>
                  <a:lnTo>
                    <a:pt x="23" y="23"/>
                  </a:lnTo>
                  <a:lnTo>
                    <a:pt x="34" y="36"/>
                  </a:lnTo>
                  <a:lnTo>
                    <a:pt x="40" y="58"/>
                  </a:lnTo>
                  <a:lnTo>
                    <a:pt x="51" y="81"/>
                  </a:lnTo>
                  <a:lnTo>
                    <a:pt x="57" y="107"/>
                  </a:lnTo>
                  <a:lnTo>
                    <a:pt x="68" y="139"/>
                  </a:lnTo>
                  <a:lnTo>
                    <a:pt x="74" y="170"/>
                  </a:lnTo>
                  <a:lnTo>
                    <a:pt x="85" y="205"/>
                  </a:lnTo>
                  <a:lnTo>
                    <a:pt x="96" y="245"/>
                  </a:lnTo>
                  <a:lnTo>
                    <a:pt x="102" y="285"/>
                  </a:lnTo>
                  <a:lnTo>
                    <a:pt x="113" y="326"/>
                  </a:lnTo>
                  <a:lnTo>
                    <a:pt x="119" y="366"/>
                  </a:lnTo>
                  <a:lnTo>
                    <a:pt x="130" y="410"/>
                  </a:lnTo>
                  <a:lnTo>
                    <a:pt x="136" y="455"/>
                  </a:lnTo>
                  <a:lnTo>
                    <a:pt x="147" y="499"/>
                  </a:lnTo>
                  <a:lnTo>
                    <a:pt x="153" y="544"/>
                  </a:lnTo>
                  <a:lnTo>
                    <a:pt x="164" y="588"/>
                  </a:lnTo>
                  <a:lnTo>
                    <a:pt x="176" y="628"/>
                  </a:lnTo>
                  <a:lnTo>
                    <a:pt x="181" y="673"/>
                  </a:lnTo>
                  <a:lnTo>
                    <a:pt x="193" y="713"/>
                  </a:lnTo>
                  <a:lnTo>
                    <a:pt x="198" y="748"/>
                  </a:lnTo>
                  <a:lnTo>
                    <a:pt x="210" y="784"/>
                  </a:lnTo>
                  <a:lnTo>
                    <a:pt x="215" y="820"/>
                  </a:lnTo>
                  <a:lnTo>
                    <a:pt x="227" y="851"/>
                  </a:lnTo>
                  <a:lnTo>
                    <a:pt x="232" y="878"/>
                  </a:lnTo>
                  <a:lnTo>
                    <a:pt x="244" y="904"/>
                  </a:lnTo>
                  <a:lnTo>
                    <a:pt x="249" y="927"/>
                  </a:lnTo>
                  <a:lnTo>
                    <a:pt x="261" y="944"/>
                  </a:lnTo>
                  <a:lnTo>
                    <a:pt x="272" y="962"/>
                  </a:lnTo>
                  <a:lnTo>
                    <a:pt x="278" y="971"/>
                  </a:lnTo>
                  <a:lnTo>
                    <a:pt x="289" y="980"/>
                  </a:lnTo>
                  <a:lnTo>
                    <a:pt x="295" y="989"/>
                  </a:lnTo>
                  <a:lnTo>
                    <a:pt x="306" y="989"/>
                  </a:lnTo>
                  <a:lnTo>
                    <a:pt x="312" y="989"/>
                  </a:lnTo>
                  <a:lnTo>
                    <a:pt x="323" y="984"/>
                  </a:lnTo>
                  <a:lnTo>
                    <a:pt x="329" y="976"/>
                  </a:lnTo>
                  <a:lnTo>
                    <a:pt x="340" y="962"/>
                  </a:lnTo>
                  <a:lnTo>
                    <a:pt x="351" y="949"/>
                  </a:lnTo>
                  <a:lnTo>
                    <a:pt x="357" y="935"/>
                  </a:lnTo>
                  <a:lnTo>
                    <a:pt x="368" y="913"/>
                  </a:lnTo>
                  <a:lnTo>
                    <a:pt x="374" y="891"/>
                  </a:lnTo>
                  <a:lnTo>
                    <a:pt x="385" y="869"/>
                  </a:lnTo>
                  <a:lnTo>
                    <a:pt x="391" y="842"/>
                  </a:lnTo>
                  <a:lnTo>
                    <a:pt x="402" y="815"/>
                  </a:lnTo>
                  <a:lnTo>
                    <a:pt x="408" y="784"/>
                  </a:lnTo>
                  <a:lnTo>
                    <a:pt x="419" y="757"/>
                  </a:lnTo>
                  <a:lnTo>
                    <a:pt x="425" y="726"/>
                  </a:lnTo>
                  <a:lnTo>
                    <a:pt x="436" y="695"/>
                  </a:lnTo>
                  <a:lnTo>
                    <a:pt x="448" y="659"/>
                  </a:lnTo>
                  <a:lnTo>
                    <a:pt x="453" y="628"/>
                  </a:lnTo>
                  <a:lnTo>
                    <a:pt x="465" y="597"/>
                  </a:lnTo>
                  <a:lnTo>
                    <a:pt x="470" y="566"/>
                  </a:lnTo>
                  <a:lnTo>
                    <a:pt x="482" y="535"/>
                  </a:lnTo>
                  <a:lnTo>
                    <a:pt x="487" y="504"/>
                  </a:lnTo>
                  <a:lnTo>
                    <a:pt x="499" y="472"/>
                  </a:lnTo>
                  <a:lnTo>
                    <a:pt x="504" y="446"/>
                  </a:lnTo>
                  <a:lnTo>
                    <a:pt x="516" y="419"/>
                  </a:lnTo>
                  <a:lnTo>
                    <a:pt x="527" y="397"/>
                  </a:lnTo>
                  <a:lnTo>
                    <a:pt x="533" y="370"/>
                  </a:lnTo>
                  <a:lnTo>
                    <a:pt x="544" y="352"/>
                  </a:lnTo>
                  <a:lnTo>
                    <a:pt x="550" y="334"/>
                  </a:lnTo>
                  <a:lnTo>
                    <a:pt x="561" y="317"/>
                  </a:lnTo>
                  <a:lnTo>
                    <a:pt x="567" y="303"/>
                  </a:lnTo>
                  <a:lnTo>
                    <a:pt x="578" y="290"/>
                  </a:lnTo>
                  <a:lnTo>
                    <a:pt x="584" y="281"/>
                  </a:lnTo>
                  <a:lnTo>
                    <a:pt x="595" y="277"/>
                  </a:lnTo>
                  <a:lnTo>
                    <a:pt x="601" y="272"/>
                  </a:lnTo>
                  <a:lnTo>
                    <a:pt x="612" y="268"/>
                  </a:lnTo>
                  <a:lnTo>
                    <a:pt x="624" y="268"/>
                  </a:lnTo>
                  <a:lnTo>
                    <a:pt x="629" y="272"/>
                  </a:lnTo>
                  <a:lnTo>
                    <a:pt x="641" y="277"/>
                  </a:lnTo>
                  <a:lnTo>
                    <a:pt x="646" y="285"/>
                  </a:lnTo>
                  <a:lnTo>
                    <a:pt x="658" y="294"/>
                  </a:lnTo>
                  <a:lnTo>
                    <a:pt x="663" y="308"/>
                  </a:lnTo>
                  <a:lnTo>
                    <a:pt x="675" y="321"/>
                  </a:lnTo>
                  <a:lnTo>
                    <a:pt x="680" y="339"/>
                  </a:lnTo>
                  <a:lnTo>
                    <a:pt x="692" y="357"/>
                  </a:lnTo>
                  <a:lnTo>
                    <a:pt x="703" y="374"/>
                  </a:lnTo>
                  <a:lnTo>
                    <a:pt x="709" y="392"/>
                  </a:lnTo>
                  <a:lnTo>
                    <a:pt x="720" y="415"/>
                  </a:lnTo>
                  <a:lnTo>
                    <a:pt x="726" y="437"/>
                  </a:lnTo>
                  <a:lnTo>
                    <a:pt x="737" y="459"/>
                  </a:lnTo>
                  <a:lnTo>
                    <a:pt x="743" y="481"/>
                  </a:lnTo>
                  <a:lnTo>
                    <a:pt x="754" y="508"/>
                  </a:lnTo>
                  <a:lnTo>
                    <a:pt x="760" y="530"/>
                  </a:lnTo>
                  <a:lnTo>
                    <a:pt x="771" y="553"/>
                  </a:lnTo>
                  <a:lnTo>
                    <a:pt x="777" y="575"/>
                  </a:lnTo>
                  <a:lnTo>
                    <a:pt x="788" y="602"/>
                  </a:lnTo>
                  <a:lnTo>
                    <a:pt x="799" y="619"/>
                  </a:lnTo>
                  <a:lnTo>
                    <a:pt x="805" y="642"/>
                  </a:lnTo>
                  <a:lnTo>
                    <a:pt x="816" y="664"/>
                  </a:lnTo>
                  <a:lnTo>
                    <a:pt x="822" y="682"/>
                  </a:lnTo>
                  <a:lnTo>
                    <a:pt x="833" y="700"/>
                  </a:lnTo>
                  <a:lnTo>
                    <a:pt x="839" y="717"/>
                  </a:lnTo>
                  <a:lnTo>
                    <a:pt x="850" y="731"/>
                  </a:lnTo>
                  <a:lnTo>
                    <a:pt x="856" y="748"/>
                  </a:lnTo>
                  <a:lnTo>
                    <a:pt x="867" y="757"/>
                  </a:lnTo>
                  <a:lnTo>
                    <a:pt x="873" y="771"/>
                  </a:lnTo>
                  <a:lnTo>
                    <a:pt x="884" y="780"/>
                  </a:lnTo>
                  <a:lnTo>
                    <a:pt x="896" y="784"/>
                  </a:lnTo>
                  <a:lnTo>
                    <a:pt x="901" y="789"/>
                  </a:lnTo>
                  <a:lnTo>
                    <a:pt x="913" y="793"/>
                  </a:lnTo>
                  <a:lnTo>
                    <a:pt x="918" y="793"/>
                  </a:lnTo>
                  <a:lnTo>
                    <a:pt x="930" y="793"/>
                  </a:lnTo>
                  <a:lnTo>
                    <a:pt x="935" y="793"/>
                  </a:lnTo>
                  <a:lnTo>
                    <a:pt x="947" y="789"/>
                  </a:lnTo>
                  <a:lnTo>
                    <a:pt x="952" y="780"/>
                  </a:lnTo>
                  <a:lnTo>
                    <a:pt x="964" y="775"/>
                  </a:lnTo>
                  <a:lnTo>
                    <a:pt x="975" y="766"/>
                  </a:lnTo>
                  <a:lnTo>
                    <a:pt x="981" y="757"/>
                  </a:lnTo>
                  <a:lnTo>
                    <a:pt x="992" y="744"/>
                  </a:lnTo>
                  <a:lnTo>
                    <a:pt x="998" y="731"/>
                  </a:lnTo>
                  <a:lnTo>
                    <a:pt x="1009" y="717"/>
                  </a:lnTo>
                  <a:lnTo>
                    <a:pt x="1015" y="704"/>
                  </a:lnTo>
                  <a:lnTo>
                    <a:pt x="1026" y="691"/>
                  </a:lnTo>
                  <a:lnTo>
                    <a:pt x="1032" y="673"/>
                  </a:lnTo>
                  <a:lnTo>
                    <a:pt x="1043" y="655"/>
                  </a:lnTo>
                  <a:lnTo>
                    <a:pt x="1054" y="642"/>
                  </a:lnTo>
                  <a:lnTo>
                    <a:pt x="1060" y="624"/>
                  </a:lnTo>
                  <a:lnTo>
                    <a:pt x="1071" y="606"/>
                  </a:lnTo>
                  <a:lnTo>
                    <a:pt x="1077" y="588"/>
                  </a:lnTo>
                  <a:lnTo>
                    <a:pt x="1088" y="570"/>
                  </a:lnTo>
                  <a:lnTo>
                    <a:pt x="1094" y="553"/>
                  </a:lnTo>
                  <a:lnTo>
                    <a:pt x="1105" y="539"/>
                  </a:lnTo>
                  <a:lnTo>
                    <a:pt x="1111" y="52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15DD06E2-B6D1-4959-AE4A-13ABC4B0F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76"/>
              <a:ext cx="1117" cy="281"/>
            </a:xfrm>
            <a:custGeom>
              <a:avLst/>
              <a:gdLst>
                <a:gd name="T0" fmla="*/ 17 w 1117"/>
                <a:gd name="T1" fmla="*/ 85 h 281"/>
                <a:gd name="T2" fmla="*/ 45 w 1117"/>
                <a:gd name="T3" fmla="*/ 45 h 281"/>
                <a:gd name="T4" fmla="*/ 74 w 1117"/>
                <a:gd name="T5" fmla="*/ 18 h 281"/>
                <a:gd name="T6" fmla="*/ 97 w 1117"/>
                <a:gd name="T7" fmla="*/ 5 h 281"/>
                <a:gd name="T8" fmla="*/ 125 w 1117"/>
                <a:gd name="T9" fmla="*/ 0 h 281"/>
                <a:gd name="T10" fmla="*/ 153 w 1117"/>
                <a:gd name="T11" fmla="*/ 9 h 281"/>
                <a:gd name="T12" fmla="*/ 176 w 1117"/>
                <a:gd name="T13" fmla="*/ 27 h 281"/>
                <a:gd name="T14" fmla="*/ 204 w 1117"/>
                <a:gd name="T15" fmla="*/ 54 h 281"/>
                <a:gd name="T16" fmla="*/ 233 w 1117"/>
                <a:gd name="T17" fmla="*/ 89 h 281"/>
                <a:gd name="T18" fmla="*/ 255 w 1117"/>
                <a:gd name="T19" fmla="*/ 125 h 281"/>
                <a:gd name="T20" fmla="*/ 284 w 1117"/>
                <a:gd name="T21" fmla="*/ 165 h 281"/>
                <a:gd name="T22" fmla="*/ 312 w 1117"/>
                <a:gd name="T23" fmla="*/ 196 h 281"/>
                <a:gd name="T24" fmla="*/ 335 w 1117"/>
                <a:gd name="T25" fmla="*/ 227 h 281"/>
                <a:gd name="T26" fmla="*/ 363 w 1117"/>
                <a:gd name="T27" fmla="*/ 254 h 281"/>
                <a:gd name="T28" fmla="*/ 391 w 1117"/>
                <a:gd name="T29" fmla="*/ 272 h 281"/>
                <a:gd name="T30" fmla="*/ 414 w 1117"/>
                <a:gd name="T31" fmla="*/ 281 h 281"/>
                <a:gd name="T32" fmla="*/ 442 w 1117"/>
                <a:gd name="T33" fmla="*/ 281 h 281"/>
                <a:gd name="T34" fmla="*/ 465 w 1117"/>
                <a:gd name="T35" fmla="*/ 272 h 281"/>
                <a:gd name="T36" fmla="*/ 493 w 1117"/>
                <a:gd name="T37" fmla="*/ 254 h 281"/>
                <a:gd name="T38" fmla="*/ 522 w 1117"/>
                <a:gd name="T39" fmla="*/ 232 h 281"/>
                <a:gd name="T40" fmla="*/ 544 w 1117"/>
                <a:gd name="T41" fmla="*/ 209 h 281"/>
                <a:gd name="T42" fmla="*/ 573 w 1117"/>
                <a:gd name="T43" fmla="*/ 183 h 281"/>
                <a:gd name="T44" fmla="*/ 601 w 1117"/>
                <a:gd name="T45" fmla="*/ 156 h 281"/>
                <a:gd name="T46" fmla="*/ 624 w 1117"/>
                <a:gd name="T47" fmla="*/ 129 h 281"/>
                <a:gd name="T48" fmla="*/ 652 w 1117"/>
                <a:gd name="T49" fmla="*/ 107 h 281"/>
                <a:gd name="T50" fmla="*/ 680 w 1117"/>
                <a:gd name="T51" fmla="*/ 94 h 281"/>
                <a:gd name="T52" fmla="*/ 703 w 1117"/>
                <a:gd name="T53" fmla="*/ 80 h 281"/>
                <a:gd name="T54" fmla="*/ 732 w 1117"/>
                <a:gd name="T55" fmla="*/ 76 h 281"/>
                <a:gd name="T56" fmla="*/ 760 w 1117"/>
                <a:gd name="T57" fmla="*/ 80 h 281"/>
                <a:gd name="T58" fmla="*/ 783 w 1117"/>
                <a:gd name="T59" fmla="*/ 85 h 281"/>
                <a:gd name="T60" fmla="*/ 811 w 1117"/>
                <a:gd name="T61" fmla="*/ 98 h 281"/>
                <a:gd name="T62" fmla="*/ 839 w 1117"/>
                <a:gd name="T63" fmla="*/ 116 h 281"/>
                <a:gd name="T64" fmla="*/ 862 w 1117"/>
                <a:gd name="T65" fmla="*/ 134 h 281"/>
                <a:gd name="T66" fmla="*/ 890 w 1117"/>
                <a:gd name="T67" fmla="*/ 156 h 281"/>
                <a:gd name="T68" fmla="*/ 919 w 1117"/>
                <a:gd name="T69" fmla="*/ 174 h 281"/>
                <a:gd name="T70" fmla="*/ 941 w 1117"/>
                <a:gd name="T71" fmla="*/ 192 h 281"/>
                <a:gd name="T72" fmla="*/ 970 w 1117"/>
                <a:gd name="T73" fmla="*/ 205 h 281"/>
                <a:gd name="T74" fmla="*/ 992 w 1117"/>
                <a:gd name="T75" fmla="*/ 218 h 281"/>
                <a:gd name="T76" fmla="*/ 1021 w 1117"/>
                <a:gd name="T77" fmla="*/ 223 h 281"/>
                <a:gd name="T78" fmla="*/ 1049 w 1117"/>
                <a:gd name="T79" fmla="*/ 227 h 281"/>
                <a:gd name="T80" fmla="*/ 1072 w 1117"/>
                <a:gd name="T81" fmla="*/ 223 h 281"/>
                <a:gd name="T82" fmla="*/ 1100 w 1117"/>
                <a:gd name="T83" fmla="*/ 214 h 2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7"/>
                <a:gd name="T127" fmla="*/ 0 h 281"/>
                <a:gd name="T128" fmla="*/ 1117 w 1117"/>
                <a:gd name="T129" fmla="*/ 281 h 28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7" h="281">
                  <a:moveTo>
                    <a:pt x="0" y="111"/>
                  </a:moveTo>
                  <a:lnTo>
                    <a:pt x="11" y="98"/>
                  </a:lnTo>
                  <a:lnTo>
                    <a:pt x="17" y="85"/>
                  </a:lnTo>
                  <a:lnTo>
                    <a:pt x="28" y="71"/>
                  </a:lnTo>
                  <a:lnTo>
                    <a:pt x="40" y="58"/>
                  </a:lnTo>
                  <a:lnTo>
                    <a:pt x="45" y="45"/>
                  </a:lnTo>
                  <a:lnTo>
                    <a:pt x="57" y="36"/>
                  </a:lnTo>
                  <a:lnTo>
                    <a:pt x="63" y="27"/>
                  </a:lnTo>
                  <a:lnTo>
                    <a:pt x="74" y="18"/>
                  </a:lnTo>
                  <a:lnTo>
                    <a:pt x="80" y="13"/>
                  </a:lnTo>
                  <a:lnTo>
                    <a:pt x="91" y="9"/>
                  </a:lnTo>
                  <a:lnTo>
                    <a:pt x="97" y="5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5" y="0"/>
                  </a:lnTo>
                  <a:lnTo>
                    <a:pt x="136" y="5"/>
                  </a:lnTo>
                  <a:lnTo>
                    <a:pt x="142" y="5"/>
                  </a:lnTo>
                  <a:lnTo>
                    <a:pt x="153" y="9"/>
                  </a:lnTo>
                  <a:lnTo>
                    <a:pt x="159" y="13"/>
                  </a:lnTo>
                  <a:lnTo>
                    <a:pt x="170" y="22"/>
                  </a:lnTo>
                  <a:lnTo>
                    <a:pt x="176" y="27"/>
                  </a:lnTo>
                  <a:lnTo>
                    <a:pt x="187" y="36"/>
                  </a:lnTo>
                  <a:lnTo>
                    <a:pt x="193" y="45"/>
                  </a:lnTo>
                  <a:lnTo>
                    <a:pt x="204" y="54"/>
                  </a:lnTo>
                  <a:lnTo>
                    <a:pt x="216" y="67"/>
                  </a:lnTo>
                  <a:lnTo>
                    <a:pt x="221" y="76"/>
                  </a:lnTo>
                  <a:lnTo>
                    <a:pt x="233" y="89"/>
                  </a:lnTo>
                  <a:lnTo>
                    <a:pt x="238" y="103"/>
                  </a:lnTo>
                  <a:lnTo>
                    <a:pt x="250" y="111"/>
                  </a:lnTo>
                  <a:lnTo>
                    <a:pt x="255" y="125"/>
                  </a:lnTo>
                  <a:lnTo>
                    <a:pt x="267" y="138"/>
                  </a:lnTo>
                  <a:lnTo>
                    <a:pt x="272" y="151"/>
                  </a:lnTo>
                  <a:lnTo>
                    <a:pt x="284" y="165"/>
                  </a:lnTo>
                  <a:lnTo>
                    <a:pt x="289" y="174"/>
                  </a:lnTo>
                  <a:lnTo>
                    <a:pt x="301" y="187"/>
                  </a:lnTo>
                  <a:lnTo>
                    <a:pt x="312" y="196"/>
                  </a:lnTo>
                  <a:lnTo>
                    <a:pt x="318" y="209"/>
                  </a:lnTo>
                  <a:lnTo>
                    <a:pt x="329" y="218"/>
                  </a:lnTo>
                  <a:lnTo>
                    <a:pt x="335" y="227"/>
                  </a:lnTo>
                  <a:lnTo>
                    <a:pt x="346" y="236"/>
                  </a:lnTo>
                  <a:lnTo>
                    <a:pt x="352" y="245"/>
                  </a:lnTo>
                  <a:lnTo>
                    <a:pt x="363" y="254"/>
                  </a:lnTo>
                  <a:lnTo>
                    <a:pt x="369" y="258"/>
                  </a:lnTo>
                  <a:lnTo>
                    <a:pt x="380" y="267"/>
                  </a:lnTo>
                  <a:lnTo>
                    <a:pt x="391" y="272"/>
                  </a:lnTo>
                  <a:lnTo>
                    <a:pt x="397" y="276"/>
                  </a:lnTo>
                  <a:lnTo>
                    <a:pt x="408" y="276"/>
                  </a:lnTo>
                  <a:lnTo>
                    <a:pt x="414" y="281"/>
                  </a:lnTo>
                  <a:lnTo>
                    <a:pt x="425" y="281"/>
                  </a:lnTo>
                  <a:lnTo>
                    <a:pt x="431" y="281"/>
                  </a:lnTo>
                  <a:lnTo>
                    <a:pt x="442" y="281"/>
                  </a:lnTo>
                  <a:lnTo>
                    <a:pt x="448" y="276"/>
                  </a:lnTo>
                  <a:lnTo>
                    <a:pt x="459" y="276"/>
                  </a:lnTo>
                  <a:lnTo>
                    <a:pt x="465" y="272"/>
                  </a:lnTo>
                  <a:lnTo>
                    <a:pt x="476" y="267"/>
                  </a:lnTo>
                  <a:lnTo>
                    <a:pt x="488" y="263"/>
                  </a:lnTo>
                  <a:lnTo>
                    <a:pt x="493" y="254"/>
                  </a:lnTo>
                  <a:lnTo>
                    <a:pt x="505" y="249"/>
                  </a:lnTo>
                  <a:lnTo>
                    <a:pt x="510" y="241"/>
                  </a:lnTo>
                  <a:lnTo>
                    <a:pt x="522" y="232"/>
                  </a:lnTo>
                  <a:lnTo>
                    <a:pt x="527" y="227"/>
                  </a:lnTo>
                  <a:lnTo>
                    <a:pt x="539" y="218"/>
                  </a:lnTo>
                  <a:lnTo>
                    <a:pt x="544" y="209"/>
                  </a:lnTo>
                  <a:lnTo>
                    <a:pt x="556" y="200"/>
                  </a:lnTo>
                  <a:lnTo>
                    <a:pt x="567" y="192"/>
                  </a:lnTo>
                  <a:lnTo>
                    <a:pt x="573" y="183"/>
                  </a:lnTo>
                  <a:lnTo>
                    <a:pt x="584" y="174"/>
                  </a:lnTo>
                  <a:lnTo>
                    <a:pt x="590" y="165"/>
                  </a:lnTo>
                  <a:lnTo>
                    <a:pt x="601" y="156"/>
                  </a:lnTo>
                  <a:lnTo>
                    <a:pt x="607" y="147"/>
                  </a:lnTo>
                  <a:lnTo>
                    <a:pt x="618" y="138"/>
                  </a:lnTo>
                  <a:lnTo>
                    <a:pt x="624" y="129"/>
                  </a:lnTo>
                  <a:lnTo>
                    <a:pt x="635" y="120"/>
                  </a:lnTo>
                  <a:lnTo>
                    <a:pt x="641" y="116"/>
                  </a:lnTo>
                  <a:lnTo>
                    <a:pt x="652" y="107"/>
                  </a:lnTo>
                  <a:lnTo>
                    <a:pt x="663" y="103"/>
                  </a:lnTo>
                  <a:lnTo>
                    <a:pt x="669" y="98"/>
                  </a:lnTo>
                  <a:lnTo>
                    <a:pt x="680" y="94"/>
                  </a:lnTo>
                  <a:lnTo>
                    <a:pt x="686" y="89"/>
                  </a:lnTo>
                  <a:lnTo>
                    <a:pt x="698" y="85"/>
                  </a:lnTo>
                  <a:lnTo>
                    <a:pt x="703" y="80"/>
                  </a:lnTo>
                  <a:lnTo>
                    <a:pt x="715" y="80"/>
                  </a:lnTo>
                  <a:lnTo>
                    <a:pt x="720" y="76"/>
                  </a:lnTo>
                  <a:lnTo>
                    <a:pt x="732" y="76"/>
                  </a:lnTo>
                  <a:lnTo>
                    <a:pt x="743" y="76"/>
                  </a:lnTo>
                  <a:lnTo>
                    <a:pt x="749" y="76"/>
                  </a:lnTo>
                  <a:lnTo>
                    <a:pt x="760" y="80"/>
                  </a:lnTo>
                  <a:lnTo>
                    <a:pt x="766" y="80"/>
                  </a:lnTo>
                  <a:lnTo>
                    <a:pt x="777" y="85"/>
                  </a:lnTo>
                  <a:lnTo>
                    <a:pt x="783" y="85"/>
                  </a:lnTo>
                  <a:lnTo>
                    <a:pt x="794" y="89"/>
                  </a:lnTo>
                  <a:lnTo>
                    <a:pt x="800" y="94"/>
                  </a:lnTo>
                  <a:lnTo>
                    <a:pt x="811" y="98"/>
                  </a:lnTo>
                  <a:lnTo>
                    <a:pt x="817" y="103"/>
                  </a:lnTo>
                  <a:lnTo>
                    <a:pt x="828" y="111"/>
                  </a:lnTo>
                  <a:lnTo>
                    <a:pt x="839" y="116"/>
                  </a:lnTo>
                  <a:lnTo>
                    <a:pt x="845" y="120"/>
                  </a:lnTo>
                  <a:lnTo>
                    <a:pt x="856" y="129"/>
                  </a:lnTo>
                  <a:lnTo>
                    <a:pt x="862" y="134"/>
                  </a:lnTo>
                  <a:lnTo>
                    <a:pt x="873" y="143"/>
                  </a:lnTo>
                  <a:lnTo>
                    <a:pt x="879" y="147"/>
                  </a:lnTo>
                  <a:lnTo>
                    <a:pt x="890" y="156"/>
                  </a:lnTo>
                  <a:lnTo>
                    <a:pt x="896" y="160"/>
                  </a:lnTo>
                  <a:lnTo>
                    <a:pt x="907" y="169"/>
                  </a:lnTo>
                  <a:lnTo>
                    <a:pt x="919" y="174"/>
                  </a:lnTo>
                  <a:lnTo>
                    <a:pt x="924" y="183"/>
                  </a:lnTo>
                  <a:lnTo>
                    <a:pt x="936" y="187"/>
                  </a:lnTo>
                  <a:lnTo>
                    <a:pt x="941" y="192"/>
                  </a:lnTo>
                  <a:lnTo>
                    <a:pt x="953" y="196"/>
                  </a:lnTo>
                  <a:lnTo>
                    <a:pt x="958" y="200"/>
                  </a:lnTo>
                  <a:lnTo>
                    <a:pt x="970" y="205"/>
                  </a:lnTo>
                  <a:lnTo>
                    <a:pt x="975" y="209"/>
                  </a:lnTo>
                  <a:lnTo>
                    <a:pt x="987" y="214"/>
                  </a:lnTo>
                  <a:lnTo>
                    <a:pt x="992" y="218"/>
                  </a:lnTo>
                  <a:lnTo>
                    <a:pt x="1004" y="218"/>
                  </a:lnTo>
                  <a:lnTo>
                    <a:pt x="1015" y="223"/>
                  </a:lnTo>
                  <a:lnTo>
                    <a:pt x="1021" y="223"/>
                  </a:lnTo>
                  <a:lnTo>
                    <a:pt x="1032" y="223"/>
                  </a:lnTo>
                  <a:lnTo>
                    <a:pt x="1038" y="227"/>
                  </a:lnTo>
                  <a:lnTo>
                    <a:pt x="1049" y="227"/>
                  </a:lnTo>
                  <a:lnTo>
                    <a:pt x="1055" y="223"/>
                  </a:lnTo>
                  <a:lnTo>
                    <a:pt x="1066" y="223"/>
                  </a:lnTo>
                  <a:lnTo>
                    <a:pt x="1072" y="223"/>
                  </a:lnTo>
                  <a:lnTo>
                    <a:pt x="1083" y="218"/>
                  </a:lnTo>
                  <a:lnTo>
                    <a:pt x="1094" y="218"/>
                  </a:lnTo>
                  <a:lnTo>
                    <a:pt x="1100" y="214"/>
                  </a:lnTo>
                  <a:lnTo>
                    <a:pt x="1111" y="214"/>
                  </a:lnTo>
                  <a:lnTo>
                    <a:pt x="1117" y="209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126CB18C-A346-4F0D-897E-5EB42DE1E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" y="2392"/>
              <a:ext cx="227" cy="93"/>
            </a:xfrm>
            <a:custGeom>
              <a:avLst/>
              <a:gdLst>
                <a:gd name="T0" fmla="*/ 0 w 227"/>
                <a:gd name="T1" fmla="*/ 93 h 93"/>
                <a:gd name="T2" fmla="*/ 11 w 227"/>
                <a:gd name="T3" fmla="*/ 89 h 93"/>
                <a:gd name="T4" fmla="*/ 17 w 227"/>
                <a:gd name="T5" fmla="*/ 84 h 93"/>
                <a:gd name="T6" fmla="*/ 28 w 227"/>
                <a:gd name="T7" fmla="*/ 80 h 93"/>
                <a:gd name="T8" fmla="*/ 34 w 227"/>
                <a:gd name="T9" fmla="*/ 76 h 93"/>
                <a:gd name="T10" fmla="*/ 45 w 227"/>
                <a:gd name="T11" fmla="*/ 71 h 93"/>
                <a:gd name="T12" fmla="*/ 51 w 227"/>
                <a:gd name="T13" fmla="*/ 67 h 93"/>
                <a:gd name="T14" fmla="*/ 62 w 227"/>
                <a:gd name="T15" fmla="*/ 62 h 93"/>
                <a:gd name="T16" fmla="*/ 74 w 227"/>
                <a:gd name="T17" fmla="*/ 58 h 93"/>
                <a:gd name="T18" fmla="*/ 79 w 227"/>
                <a:gd name="T19" fmla="*/ 53 h 93"/>
                <a:gd name="T20" fmla="*/ 91 w 227"/>
                <a:gd name="T21" fmla="*/ 49 h 93"/>
                <a:gd name="T22" fmla="*/ 96 w 227"/>
                <a:gd name="T23" fmla="*/ 44 h 93"/>
                <a:gd name="T24" fmla="*/ 108 w 227"/>
                <a:gd name="T25" fmla="*/ 40 h 93"/>
                <a:gd name="T26" fmla="*/ 113 w 227"/>
                <a:gd name="T27" fmla="*/ 35 h 93"/>
                <a:gd name="T28" fmla="*/ 125 w 227"/>
                <a:gd name="T29" fmla="*/ 31 h 93"/>
                <a:gd name="T30" fmla="*/ 130 w 227"/>
                <a:gd name="T31" fmla="*/ 27 h 93"/>
                <a:gd name="T32" fmla="*/ 142 w 227"/>
                <a:gd name="T33" fmla="*/ 22 h 93"/>
                <a:gd name="T34" fmla="*/ 153 w 227"/>
                <a:gd name="T35" fmla="*/ 18 h 93"/>
                <a:gd name="T36" fmla="*/ 159 w 227"/>
                <a:gd name="T37" fmla="*/ 13 h 93"/>
                <a:gd name="T38" fmla="*/ 170 w 227"/>
                <a:gd name="T39" fmla="*/ 13 h 93"/>
                <a:gd name="T40" fmla="*/ 176 w 227"/>
                <a:gd name="T41" fmla="*/ 9 h 93"/>
                <a:gd name="T42" fmla="*/ 187 w 227"/>
                <a:gd name="T43" fmla="*/ 9 h 93"/>
                <a:gd name="T44" fmla="*/ 193 w 227"/>
                <a:gd name="T45" fmla="*/ 4 h 93"/>
                <a:gd name="T46" fmla="*/ 204 w 227"/>
                <a:gd name="T47" fmla="*/ 4 h 93"/>
                <a:gd name="T48" fmla="*/ 210 w 227"/>
                <a:gd name="T49" fmla="*/ 4 h 93"/>
                <a:gd name="T50" fmla="*/ 221 w 227"/>
                <a:gd name="T51" fmla="*/ 0 h 93"/>
                <a:gd name="T52" fmla="*/ 227 w 227"/>
                <a:gd name="T53" fmla="*/ 0 h 9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7"/>
                <a:gd name="T82" fmla="*/ 0 h 93"/>
                <a:gd name="T83" fmla="*/ 227 w 227"/>
                <a:gd name="T84" fmla="*/ 93 h 9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7" h="93">
                  <a:moveTo>
                    <a:pt x="0" y="93"/>
                  </a:moveTo>
                  <a:lnTo>
                    <a:pt x="11" y="89"/>
                  </a:lnTo>
                  <a:lnTo>
                    <a:pt x="17" y="84"/>
                  </a:lnTo>
                  <a:lnTo>
                    <a:pt x="28" y="80"/>
                  </a:lnTo>
                  <a:lnTo>
                    <a:pt x="34" y="76"/>
                  </a:lnTo>
                  <a:lnTo>
                    <a:pt x="45" y="71"/>
                  </a:lnTo>
                  <a:lnTo>
                    <a:pt x="51" y="67"/>
                  </a:lnTo>
                  <a:lnTo>
                    <a:pt x="62" y="62"/>
                  </a:lnTo>
                  <a:lnTo>
                    <a:pt x="74" y="58"/>
                  </a:lnTo>
                  <a:lnTo>
                    <a:pt x="79" y="53"/>
                  </a:lnTo>
                  <a:lnTo>
                    <a:pt x="91" y="49"/>
                  </a:lnTo>
                  <a:lnTo>
                    <a:pt x="96" y="44"/>
                  </a:lnTo>
                  <a:lnTo>
                    <a:pt x="108" y="40"/>
                  </a:lnTo>
                  <a:lnTo>
                    <a:pt x="113" y="35"/>
                  </a:lnTo>
                  <a:lnTo>
                    <a:pt x="125" y="31"/>
                  </a:lnTo>
                  <a:lnTo>
                    <a:pt x="130" y="27"/>
                  </a:lnTo>
                  <a:lnTo>
                    <a:pt x="142" y="22"/>
                  </a:lnTo>
                  <a:lnTo>
                    <a:pt x="153" y="18"/>
                  </a:lnTo>
                  <a:lnTo>
                    <a:pt x="159" y="13"/>
                  </a:lnTo>
                  <a:lnTo>
                    <a:pt x="170" y="13"/>
                  </a:lnTo>
                  <a:lnTo>
                    <a:pt x="176" y="9"/>
                  </a:lnTo>
                  <a:lnTo>
                    <a:pt x="187" y="9"/>
                  </a:lnTo>
                  <a:lnTo>
                    <a:pt x="193" y="4"/>
                  </a:lnTo>
                  <a:lnTo>
                    <a:pt x="204" y="4"/>
                  </a:lnTo>
                  <a:lnTo>
                    <a:pt x="210" y="4"/>
                  </a:lnTo>
                  <a:lnTo>
                    <a:pt x="221" y="0"/>
                  </a:lnTo>
                  <a:lnTo>
                    <a:pt x="227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90C06663-085C-4344-AF25-E80B43AE8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" y="1866"/>
              <a:ext cx="1111" cy="388"/>
            </a:xfrm>
            <a:custGeom>
              <a:avLst/>
              <a:gdLst>
                <a:gd name="T0" fmla="*/ 17 w 1111"/>
                <a:gd name="T1" fmla="*/ 9 h 388"/>
                <a:gd name="T2" fmla="*/ 40 w 1111"/>
                <a:gd name="T3" fmla="*/ 23 h 388"/>
                <a:gd name="T4" fmla="*/ 68 w 1111"/>
                <a:gd name="T5" fmla="*/ 41 h 388"/>
                <a:gd name="T6" fmla="*/ 96 w 1111"/>
                <a:gd name="T7" fmla="*/ 54 h 388"/>
                <a:gd name="T8" fmla="*/ 119 w 1111"/>
                <a:gd name="T9" fmla="*/ 67 h 388"/>
                <a:gd name="T10" fmla="*/ 147 w 1111"/>
                <a:gd name="T11" fmla="*/ 81 h 388"/>
                <a:gd name="T12" fmla="*/ 176 w 1111"/>
                <a:gd name="T13" fmla="*/ 94 h 388"/>
                <a:gd name="T14" fmla="*/ 198 w 1111"/>
                <a:gd name="T15" fmla="*/ 107 h 388"/>
                <a:gd name="T16" fmla="*/ 227 w 1111"/>
                <a:gd name="T17" fmla="*/ 116 h 388"/>
                <a:gd name="T18" fmla="*/ 249 w 1111"/>
                <a:gd name="T19" fmla="*/ 130 h 388"/>
                <a:gd name="T20" fmla="*/ 278 w 1111"/>
                <a:gd name="T21" fmla="*/ 143 h 388"/>
                <a:gd name="T22" fmla="*/ 306 w 1111"/>
                <a:gd name="T23" fmla="*/ 152 h 388"/>
                <a:gd name="T24" fmla="*/ 329 w 1111"/>
                <a:gd name="T25" fmla="*/ 165 h 388"/>
                <a:gd name="T26" fmla="*/ 357 w 1111"/>
                <a:gd name="T27" fmla="*/ 174 h 388"/>
                <a:gd name="T28" fmla="*/ 385 w 1111"/>
                <a:gd name="T29" fmla="*/ 187 h 388"/>
                <a:gd name="T30" fmla="*/ 408 w 1111"/>
                <a:gd name="T31" fmla="*/ 196 h 388"/>
                <a:gd name="T32" fmla="*/ 436 w 1111"/>
                <a:gd name="T33" fmla="*/ 205 h 388"/>
                <a:gd name="T34" fmla="*/ 465 w 1111"/>
                <a:gd name="T35" fmla="*/ 219 h 388"/>
                <a:gd name="T36" fmla="*/ 487 w 1111"/>
                <a:gd name="T37" fmla="*/ 228 h 388"/>
                <a:gd name="T38" fmla="*/ 516 w 1111"/>
                <a:gd name="T39" fmla="*/ 236 h 388"/>
                <a:gd name="T40" fmla="*/ 544 w 1111"/>
                <a:gd name="T41" fmla="*/ 245 h 388"/>
                <a:gd name="T42" fmla="*/ 567 w 1111"/>
                <a:gd name="T43" fmla="*/ 254 h 388"/>
                <a:gd name="T44" fmla="*/ 595 w 1111"/>
                <a:gd name="T45" fmla="*/ 263 h 388"/>
                <a:gd name="T46" fmla="*/ 624 w 1111"/>
                <a:gd name="T47" fmla="*/ 268 h 388"/>
                <a:gd name="T48" fmla="*/ 646 w 1111"/>
                <a:gd name="T49" fmla="*/ 277 h 388"/>
                <a:gd name="T50" fmla="*/ 675 w 1111"/>
                <a:gd name="T51" fmla="*/ 285 h 388"/>
                <a:gd name="T52" fmla="*/ 703 w 1111"/>
                <a:gd name="T53" fmla="*/ 294 h 388"/>
                <a:gd name="T54" fmla="*/ 726 w 1111"/>
                <a:gd name="T55" fmla="*/ 299 h 388"/>
                <a:gd name="T56" fmla="*/ 754 w 1111"/>
                <a:gd name="T57" fmla="*/ 308 h 388"/>
                <a:gd name="T58" fmla="*/ 777 w 1111"/>
                <a:gd name="T59" fmla="*/ 317 h 388"/>
                <a:gd name="T60" fmla="*/ 805 w 1111"/>
                <a:gd name="T61" fmla="*/ 321 h 388"/>
                <a:gd name="T62" fmla="*/ 833 w 1111"/>
                <a:gd name="T63" fmla="*/ 330 h 388"/>
                <a:gd name="T64" fmla="*/ 856 w 1111"/>
                <a:gd name="T65" fmla="*/ 334 h 388"/>
                <a:gd name="T66" fmla="*/ 884 w 1111"/>
                <a:gd name="T67" fmla="*/ 343 h 388"/>
                <a:gd name="T68" fmla="*/ 913 w 1111"/>
                <a:gd name="T69" fmla="*/ 348 h 388"/>
                <a:gd name="T70" fmla="*/ 935 w 1111"/>
                <a:gd name="T71" fmla="*/ 352 h 388"/>
                <a:gd name="T72" fmla="*/ 964 w 1111"/>
                <a:gd name="T73" fmla="*/ 361 h 388"/>
                <a:gd name="T74" fmla="*/ 992 w 1111"/>
                <a:gd name="T75" fmla="*/ 366 h 388"/>
                <a:gd name="T76" fmla="*/ 1015 w 1111"/>
                <a:gd name="T77" fmla="*/ 370 h 388"/>
                <a:gd name="T78" fmla="*/ 1043 w 1111"/>
                <a:gd name="T79" fmla="*/ 374 h 388"/>
                <a:gd name="T80" fmla="*/ 1071 w 1111"/>
                <a:gd name="T81" fmla="*/ 383 h 388"/>
                <a:gd name="T82" fmla="*/ 1094 w 1111"/>
                <a:gd name="T83" fmla="*/ 388 h 3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388"/>
                <a:gd name="T128" fmla="*/ 1111 w 1111"/>
                <a:gd name="T129" fmla="*/ 388 h 3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388">
                  <a:moveTo>
                    <a:pt x="0" y="0"/>
                  </a:moveTo>
                  <a:lnTo>
                    <a:pt x="6" y="5"/>
                  </a:lnTo>
                  <a:lnTo>
                    <a:pt x="17" y="9"/>
                  </a:lnTo>
                  <a:lnTo>
                    <a:pt x="23" y="14"/>
                  </a:lnTo>
                  <a:lnTo>
                    <a:pt x="34" y="18"/>
                  </a:lnTo>
                  <a:lnTo>
                    <a:pt x="40" y="23"/>
                  </a:lnTo>
                  <a:lnTo>
                    <a:pt x="51" y="27"/>
                  </a:lnTo>
                  <a:lnTo>
                    <a:pt x="57" y="32"/>
                  </a:lnTo>
                  <a:lnTo>
                    <a:pt x="68" y="41"/>
                  </a:lnTo>
                  <a:lnTo>
                    <a:pt x="74" y="45"/>
                  </a:lnTo>
                  <a:lnTo>
                    <a:pt x="85" y="49"/>
                  </a:lnTo>
                  <a:lnTo>
                    <a:pt x="96" y="54"/>
                  </a:lnTo>
                  <a:lnTo>
                    <a:pt x="102" y="58"/>
                  </a:lnTo>
                  <a:lnTo>
                    <a:pt x="113" y="63"/>
                  </a:lnTo>
                  <a:lnTo>
                    <a:pt x="119" y="67"/>
                  </a:lnTo>
                  <a:lnTo>
                    <a:pt x="130" y="72"/>
                  </a:lnTo>
                  <a:lnTo>
                    <a:pt x="136" y="76"/>
                  </a:lnTo>
                  <a:lnTo>
                    <a:pt x="147" y="81"/>
                  </a:lnTo>
                  <a:lnTo>
                    <a:pt x="153" y="85"/>
                  </a:lnTo>
                  <a:lnTo>
                    <a:pt x="164" y="90"/>
                  </a:lnTo>
                  <a:lnTo>
                    <a:pt x="176" y="94"/>
                  </a:lnTo>
                  <a:lnTo>
                    <a:pt x="181" y="98"/>
                  </a:lnTo>
                  <a:lnTo>
                    <a:pt x="193" y="103"/>
                  </a:lnTo>
                  <a:lnTo>
                    <a:pt x="198" y="107"/>
                  </a:lnTo>
                  <a:lnTo>
                    <a:pt x="210" y="112"/>
                  </a:lnTo>
                  <a:lnTo>
                    <a:pt x="215" y="116"/>
                  </a:lnTo>
                  <a:lnTo>
                    <a:pt x="227" y="116"/>
                  </a:lnTo>
                  <a:lnTo>
                    <a:pt x="232" y="121"/>
                  </a:lnTo>
                  <a:lnTo>
                    <a:pt x="244" y="125"/>
                  </a:lnTo>
                  <a:lnTo>
                    <a:pt x="249" y="130"/>
                  </a:lnTo>
                  <a:lnTo>
                    <a:pt x="261" y="134"/>
                  </a:lnTo>
                  <a:lnTo>
                    <a:pt x="272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295" y="152"/>
                  </a:lnTo>
                  <a:lnTo>
                    <a:pt x="306" y="152"/>
                  </a:lnTo>
                  <a:lnTo>
                    <a:pt x="312" y="156"/>
                  </a:lnTo>
                  <a:lnTo>
                    <a:pt x="323" y="161"/>
                  </a:lnTo>
                  <a:lnTo>
                    <a:pt x="329" y="165"/>
                  </a:lnTo>
                  <a:lnTo>
                    <a:pt x="340" y="170"/>
                  </a:lnTo>
                  <a:lnTo>
                    <a:pt x="351" y="174"/>
                  </a:lnTo>
                  <a:lnTo>
                    <a:pt x="357" y="174"/>
                  </a:lnTo>
                  <a:lnTo>
                    <a:pt x="368" y="179"/>
                  </a:lnTo>
                  <a:lnTo>
                    <a:pt x="374" y="183"/>
                  </a:lnTo>
                  <a:lnTo>
                    <a:pt x="385" y="187"/>
                  </a:lnTo>
                  <a:lnTo>
                    <a:pt x="391" y="192"/>
                  </a:lnTo>
                  <a:lnTo>
                    <a:pt x="402" y="192"/>
                  </a:lnTo>
                  <a:lnTo>
                    <a:pt x="408" y="196"/>
                  </a:lnTo>
                  <a:lnTo>
                    <a:pt x="419" y="201"/>
                  </a:lnTo>
                  <a:lnTo>
                    <a:pt x="425" y="205"/>
                  </a:lnTo>
                  <a:lnTo>
                    <a:pt x="436" y="205"/>
                  </a:lnTo>
                  <a:lnTo>
                    <a:pt x="448" y="210"/>
                  </a:lnTo>
                  <a:lnTo>
                    <a:pt x="453" y="214"/>
                  </a:lnTo>
                  <a:lnTo>
                    <a:pt x="465" y="219"/>
                  </a:lnTo>
                  <a:lnTo>
                    <a:pt x="470" y="219"/>
                  </a:lnTo>
                  <a:lnTo>
                    <a:pt x="482" y="223"/>
                  </a:lnTo>
                  <a:lnTo>
                    <a:pt x="487" y="228"/>
                  </a:lnTo>
                  <a:lnTo>
                    <a:pt x="499" y="228"/>
                  </a:lnTo>
                  <a:lnTo>
                    <a:pt x="504" y="232"/>
                  </a:lnTo>
                  <a:lnTo>
                    <a:pt x="516" y="236"/>
                  </a:lnTo>
                  <a:lnTo>
                    <a:pt x="527" y="236"/>
                  </a:lnTo>
                  <a:lnTo>
                    <a:pt x="533" y="241"/>
                  </a:lnTo>
                  <a:lnTo>
                    <a:pt x="544" y="245"/>
                  </a:lnTo>
                  <a:lnTo>
                    <a:pt x="550" y="245"/>
                  </a:lnTo>
                  <a:lnTo>
                    <a:pt x="561" y="250"/>
                  </a:lnTo>
                  <a:lnTo>
                    <a:pt x="567" y="254"/>
                  </a:lnTo>
                  <a:lnTo>
                    <a:pt x="578" y="254"/>
                  </a:lnTo>
                  <a:lnTo>
                    <a:pt x="584" y="259"/>
                  </a:lnTo>
                  <a:lnTo>
                    <a:pt x="595" y="263"/>
                  </a:lnTo>
                  <a:lnTo>
                    <a:pt x="601" y="263"/>
                  </a:lnTo>
                  <a:lnTo>
                    <a:pt x="612" y="268"/>
                  </a:lnTo>
                  <a:lnTo>
                    <a:pt x="624" y="268"/>
                  </a:lnTo>
                  <a:lnTo>
                    <a:pt x="629" y="272"/>
                  </a:lnTo>
                  <a:lnTo>
                    <a:pt x="641" y="277"/>
                  </a:lnTo>
                  <a:lnTo>
                    <a:pt x="646" y="277"/>
                  </a:lnTo>
                  <a:lnTo>
                    <a:pt x="658" y="281"/>
                  </a:lnTo>
                  <a:lnTo>
                    <a:pt x="663" y="281"/>
                  </a:lnTo>
                  <a:lnTo>
                    <a:pt x="675" y="285"/>
                  </a:lnTo>
                  <a:lnTo>
                    <a:pt x="680" y="290"/>
                  </a:lnTo>
                  <a:lnTo>
                    <a:pt x="692" y="290"/>
                  </a:lnTo>
                  <a:lnTo>
                    <a:pt x="703" y="294"/>
                  </a:lnTo>
                  <a:lnTo>
                    <a:pt x="709" y="294"/>
                  </a:lnTo>
                  <a:lnTo>
                    <a:pt x="720" y="299"/>
                  </a:lnTo>
                  <a:lnTo>
                    <a:pt x="726" y="299"/>
                  </a:lnTo>
                  <a:lnTo>
                    <a:pt x="737" y="303"/>
                  </a:lnTo>
                  <a:lnTo>
                    <a:pt x="743" y="308"/>
                  </a:lnTo>
                  <a:lnTo>
                    <a:pt x="754" y="308"/>
                  </a:lnTo>
                  <a:lnTo>
                    <a:pt x="760" y="312"/>
                  </a:lnTo>
                  <a:lnTo>
                    <a:pt x="771" y="312"/>
                  </a:lnTo>
                  <a:lnTo>
                    <a:pt x="777" y="317"/>
                  </a:lnTo>
                  <a:lnTo>
                    <a:pt x="788" y="317"/>
                  </a:lnTo>
                  <a:lnTo>
                    <a:pt x="799" y="321"/>
                  </a:lnTo>
                  <a:lnTo>
                    <a:pt x="805" y="321"/>
                  </a:lnTo>
                  <a:lnTo>
                    <a:pt x="816" y="326"/>
                  </a:lnTo>
                  <a:lnTo>
                    <a:pt x="822" y="326"/>
                  </a:lnTo>
                  <a:lnTo>
                    <a:pt x="833" y="330"/>
                  </a:lnTo>
                  <a:lnTo>
                    <a:pt x="839" y="330"/>
                  </a:lnTo>
                  <a:lnTo>
                    <a:pt x="850" y="334"/>
                  </a:lnTo>
                  <a:lnTo>
                    <a:pt x="856" y="334"/>
                  </a:lnTo>
                  <a:lnTo>
                    <a:pt x="867" y="339"/>
                  </a:lnTo>
                  <a:lnTo>
                    <a:pt x="873" y="339"/>
                  </a:lnTo>
                  <a:lnTo>
                    <a:pt x="884" y="343"/>
                  </a:lnTo>
                  <a:lnTo>
                    <a:pt x="896" y="343"/>
                  </a:lnTo>
                  <a:lnTo>
                    <a:pt x="901" y="343"/>
                  </a:lnTo>
                  <a:lnTo>
                    <a:pt x="913" y="348"/>
                  </a:lnTo>
                  <a:lnTo>
                    <a:pt x="918" y="348"/>
                  </a:lnTo>
                  <a:lnTo>
                    <a:pt x="930" y="352"/>
                  </a:lnTo>
                  <a:lnTo>
                    <a:pt x="935" y="352"/>
                  </a:lnTo>
                  <a:lnTo>
                    <a:pt x="947" y="357"/>
                  </a:lnTo>
                  <a:lnTo>
                    <a:pt x="952" y="357"/>
                  </a:lnTo>
                  <a:lnTo>
                    <a:pt x="964" y="361"/>
                  </a:lnTo>
                  <a:lnTo>
                    <a:pt x="975" y="361"/>
                  </a:lnTo>
                  <a:lnTo>
                    <a:pt x="981" y="361"/>
                  </a:lnTo>
                  <a:lnTo>
                    <a:pt x="992" y="366"/>
                  </a:lnTo>
                  <a:lnTo>
                    <a:pt x="998" y="366"/>
                  </a:lnTo>
                  <a:lnTo>
                    <a:pt x="1009" y="370"/>
                  </a:lnTo>
                  <a:lnTo>
                    <a:pt x="1015" y="370"/>
                  </a:lnTo>
                  <a:lnTo>
                    <a:pt x="1026" y="374"/>
                  </a:lnTo>
                  <a:lnTo>
                    <a:pt x="1032" y="374"/>
                  </a:lnTo>
                  <a:lnTo>
                    <a:pt x="1043" y="374"/>
                  </a:lnTo>
                  <a:lnTo>
                    <a:pt x="1054" y="379"/>
                  </a:lnTo>
                  <a:lnTo>
                    <a:pt x="1060" y="379"/>
                  </a:lnTo>
                  <a:lnTo>
                    <a:pt x="1071" y="383"/>
                  </a:lnTo>
                  <a:lnTo>
                    <a:pt x="1077" y="383"/>
                  </a:lnTo>
                  <a:lnTo>
                    <a:pt x="1088" y="383"/>
                  </a:lnTo>
                  <a:lnTo>
                    <a:pt x="1094" y="388"/>
                  </a:lnTo>
                  <a:lnTo>
                    <a:pt x="1105" y="388"/>
                  </a:lnTo>
                  <a:lnTo>
                    <a:pt x="1111" y="38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A9A5787A-DE0C-4256-9793-5EFBB1E8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54"/>
              <a:ext cx="1117" cy="125"/>
            </a:xfrm>
            <a:custGeom>
              <a:avLst/>
              <a:gdLst>
                <a:gd name="T0" fmla="*/ 17 w 1117"/>
                <a:gd name="T1" fmla="*/ 4 h 125"/>
                <a:gd name="T2" fmla="*/ 45 w 1117"/>
                <a:gd name="T3" fmla="*/ 9 h 125"/>
                <a:gd name="T4" fmla="*/ 74 w 1117"/>
                <a:gd name="T5" fmla="*/ 13 h 125"/>
                <a:gd name="T6" fmla="*/ 97 w 1117"/>
                <a:gd name="T7" fmla="*/ 18 h 125"/>
                <a:gd name="T8" fmla="*/ 125 w 1117"/>
                <a:gd name="T9" fmla="*/ 22 h 125"/>
                <a:gd name="T10" fmla="*/ 153 w 1117"/>
                <a:gd name="T11" fmla="*/ 27 h 125"/>
                <a:gd name="T12" fmla="*/ 176 w 1117"/>
                <a:gd name="T13" fmla="*/ 31 h 125"/>
                <a:gd name="T14" fmla="*/ 204 w 1117"/>
                <a:gd name="T15" fmla="*/ 35 h 125"/>
                <a:gd name="T16" fmla="*/ 233 w 1117"/>
                <a:gd name="T17" fmla="*/ 40 h 125"/>
                <a:gd name="T18" fmla="*/ 255 w 1117"/>
                <a:gd name="T19" fmla="*/ 44 h 125"/>
                <a:gd name="T20" fmla="*/ 284 w 1117"/>
                <a:gd name="T21" fmla="*/ 49 h 125"/>
                <a:gd name="T22" fmla="*/ 312 w 1117"/>
                <a:gd name="T23" fmla="*/ 53 h 125"/>
                <a:gd name="T24" fmla="*/ 335 w 1117"/>
                <a:gd name="T25" fmla="*/ 53 h 125"/>
                <a:gd name="T26" fmla="*/ 363 w 1117"/>
                <a:gd name="T27" fmla="*/ 58 h 125"/>
                <a:gd name="T28" fmla="*/ 391 w 1117"/>
                <a:gd name="T29" fmla="*/ 62 h 125"/>
                <a:gd name="T30" fmla="*/ 414 w 1117"/>
                <a:gd name="T31" fmla="*/ 67 h 125"/>
                <a:gd name="T32" fmla="*/ 442 w 1117"/>
                <a:gd name="T33" fmla="*/ 67 h 125"/>
                <a:gd name="T34" fmla="*/ 465 w 1117"/>
                <a:gd name="T35" fmla="*/ 71 h 125"/>
                <a:gd name="T36" fmla="*/ 493 w 1117"/>
                <a:gd name="T37" fmla="*/ 76 h 125"/>
                <a:gd name="T38" fmla="*/ 522 w 1117"/>
                <a:gd name="T39" fmla="*/ 76 h 125"/>
                <a:gd name="T40" fmla="*/ 544 w 1117"/>
                <a:gd name="T41" fmla="*/ 80 h 125"/>
                <a:gd name="T42" fmla="*/ 573 w 1117"/>
                <a:gd name="T43" fmla="*/ 84 h 125"/>
                <a:gd name="T44" fmla="*/ 601 w 1117"/>
                <a:gd name="T45" fmla="*/ 84 h 125"/>
                <a:gd name="T46" fmla="*/ 624 w 1117"/>
                <a:gd name="T47" fmla="*/ 89 h 125"/>
                <a:gd name="T48" fmla="*/ 652 w 1117"/>
                <a:gd name="T49" fmla="*/ 89 h 125"/>
                <a:gd name="T50" fmla="*/ 680 w 1117"/>
                <a:gd name="T51" fmla="*/ 93 h 125"/>
                <a:gd name="T52" fmla="*/ 703 w 1117"/>
                <a:gd name="T53" fmla="*/ 93 h 125"/>
                <a:gd name="T54" fmla="*/ 732 w 1117"/>
                <a:gd name="T55" fmla="*/ 98 h 125"/>
                <a:gd name="T56" fmla="*/ 760 w 1117"/>
                <a:gd name="T57" fmla="*/ 102 h 125"/>
                <a:gd name="T58" fmla="*/ 783 w 1117"/>
                <a:gd name="T59" fmla="*/ 102 h 125"/>
                <a:gd name="T60" fmla="*/ 811 w 1117"/>
                <a:gd name="T61" fmla="*/ 107 h 125"/>
                <a:gd name="T62" fmla="*/ 839 w 1117"/>
                <a:gd name="T63" fmla="*/ 107 h 125"/>
                <a:gd name="T64" fmla="*/ 862 w 1117"/>
                <a:gd name="T65" fmla="*/ 107 h 125"/>
                <a:gd name="T66" fmla="*/ 890 w 1117"/>
                <a:gd name="T67" fmla="*/ 111 h 125"/>
                <a:gd name="T68" fmla="*/ 919 w 1117"/>
                <a:gd name="T69" fmla="*/ 111 h 125"/>
                <a:gd name="T70" fmla="*/ 941 w 1117"/>
                <a:gd name="T71" fmla="*/ 116 h 125"/>
                <a:gd name="T72" fmla="*/ 970 w 1117"/>
                <a:gd name="T73" fmla="*/ 116 h 125"/>
                <a:gd name="T74" fmla="*/ 992 w 1117"/>
                <a:gd name="T75" fmla="*/ 120 h 125"/>
                <a:gd name="T76" fmla="*/ 1021 w 1117"/>
                <a:gd name="T77" fmla="*/ 120 h 125"/>
                <a:gd name="T78" fmla="*/ 1049 w 1117"/>
                <a:gd name="T79" fmla="*/ 120 h 125"/>
                <a:gd name="T80" fmla="*/ 1072 w 1117"/>
                <a:gd name="T81" fmla="*/ 125 h 125"/>
                <a:gd name="T82" fmla="*/ 1100 w 1117"/>
                <a:gd name="T83" fmla="*/ 125 h 1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7"/>
                <a:gd name="T127" fmla="*/ 0 h 125"/>
                <a:gd name="T128" fmla="*/ 1117 w 1117"/>
                <a:gd name="T129" fmla="*/ 125 h 1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7" h="125">
                  <a:moveTo>
                    <a:pt x="0" y="0"/>
                  </a:moveTo>
                  <a:lnTo>
                    <a:pt x="11" y="4"/>
                  </a:lnTo>
                  <a:lnTo>
                    <a:pt x="17" y="4"/>
                  </a:lnTo>
                  <a:lnTo>
                    <a:pt x="28" y="4"/>
                  </a:lnTo>
                  <a:lnTo>
                    <a:pt x="40" y="9"/>
                  </a:lnTo>
                  <a:lnTo>
                    <a:pt x="45" y="9"/>
                  </a:lnTo>
                  <a:lnTo>
                    <a:pt x="57" y="13"/>
                  </a:lnTo>
                  <a:lnTo>
                    <a:pt x="63" y="13"/>
                  </a:lnTo>
                  <a:lnTo>
                    <a:pt x="74" y="13"/>
                  </a:lnTo>
                  <a:lnTo>
                    <a:pt x="80" y="18"/>
                  </a:lnTo>
                  <a:lnTo>
                    <a:pt x="91" y="18"/>
                  </a:lnTo>
                  <a:lnTo>
                    <a:pt x="97" y="18"/>
                  </a:lnTo>
                  <a:lnTo>
                    <a:pt x="108" y="22"/>
                  </a:lnTo>
                  <a:lnTo>
                    <a:pt x="114" y="22"/>
                  </a:lnTo>
                  <a:lnTo>
                    <a:pt x="125" y="22"/>
                  </a:lnTo>
                  <a:lnTo>
                    <a:pt x="136" y="27"/>
                  </a:lnTo>
                  <a:lnTo>
                    <a:pt x="142" y="27"/>
                  </a:lnTo>
                  <a:lnTo>
                    <a:pt x="153" y="27"/>
                  </a:lnTo>
                  <a:lnTo>
                    <a:pt x="159" y="31"/>
                  </a:lnTo>
                  <a:lnTo>
                    <a:pt x="170" y="31"/>
                  </a:lnTo>
                  <a:lnTo>
                    <a:pt x="176" y="31"/>
                  </a:lnTo>
                  <a:lnTo>
                    <a:pt x="187" y="31"/>
                  </a:lnTo>
                  <a:lnTo>
                    <a:pt x="193" y="35"/>
                  </a:lnTo>
                  <a:lnTo>
                    <a:pt x="204" y="35"/>
                  </a:lnTo>
                  <a:lnTo>
                    <a:pt x="216" y="35"/>
                  </a:lnTo>
                  <a:lnTo>
                    <a:pt x="221" y="40"/>
                  </a:lnTo>
                  <a:lnTo>
                    <a:pt x="233" y="40"/>
                  </a:lnTo>
                  <a:lnTo>
                    <a:pt x="238" y="40"/>
                  </a:lnTo>
                  <a:lnTo>
                    <a:pt x="250" y="44"/>
                  </a:lnTo>
                  <a:lnTo>
                    <a:pt x="255" y="44"/>
                  </a:lnTo>
                  <a:lnTo>
                    <a:pt x="267" y="44"/>
                  </a:lnTo>
                  <a:lnTo>
                    <a:pt x="272" y="44"/>
                  </a:lnTo>
                  <a:lnTo>
                    <a:pt x="284" y="49"/>
                  </a:lnTo>
                  <a:lnTo>
                    <a:pt x="289" y="49"/>
                  </a:lnTo>
                  <a:lnTo>
                    <a:pt x="301" y="49"/>
                  </a:lnTo>
                  <a:lnTo>
                    <a:pt x="312" y="53"/>
                  </a:lnTo>
                  <a:lnTo>
                    <a:pt x="318" y="53"/>
                  </a:lnTo>
                  <a:lnTo>
                    <a:pt x="329" y="53"/>
                  </a:lnTo>
                  <a:lnTo>
                    <a:pt x="335" y="53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63" y="58"/>
                  </a:lnTo>
                  <a:lnTo>
                    <a:pt x="369" y="58"/>
                  </a:lnTo>
                  <a:lnTo>
                    <a:pt x="380" y="62"/>
                  </a:lnTo>
                  <a:lnTo>
                    <a:pt x="391" y="62"/>
                  </a:lnTo>
                  <a:lnTo>
                    <a:pt x="397" y="62"/>
                  </a:lnTo>
                  <a:lnTo>
                    <a:pt x="408" y="62"/>
                  </a:lnTo>
                  <a:lnTo>
                    <a:pt x="414" y="67"/>
                  </a:lnTo>
                  <a:lnTo>
                    <a:pt x="425" y="67"/>
                  </a:lnTo>
                  <a:lnTo>
                    <a:pt x="431" y="67"/>
                  </a:lnTo>
                  <a:lnTo>
                    <a:pt x="442" y="67"/>
                  </a:lnTo>
                  <a:lnTo>
                    <a:pt x="448" y="71"/>
                  </a:lnTo>
                  <a:lnTo>
                    <a:pt x="459" y="71"/>
                  </a:lnTo>
                  <a:lnTo>
                    <a:pt x="465" y="71"/>
                  </a:lnTo>
                  <a:lnTo>
                    <a:pt x="476" y="71"/>
                  </a:lnTo>
                  <a:lnTo>
                    <a:pt x="488" y="71"/>
                  </a:lnTo>
                  <a:lnTo>
                    <a:pt x="493" y="76"/>
                  </a:lnTo>
                  <a:lnTo>
                    <a:pt x="505" y="76"/>
                  </a:lnTo>
                  <a:lnTo>
                    <a:pt x="510" y="76"/>
                  </a:lnTo>
                  <a:lnTo>
                    <a:pt x="522" y="76"/>
                  </a:lnTo>
                  <a:lnTo>
                    <a:pt x="527" y="80"/>
                  </a:lnTo>
                  <a:lnTo>
                    <a:pt x="539" y="80"/>
                  </a:lnTo>
                  <a:lnTo>
                    <a:pt x="544" y="80"/>
                  </a:lnTo>
                  <a:lnTo>
                    <a:pt x="556" y="80"/>
                  </a:lnTo>
                  <a:lnTo>
                    <a:pt x="567" y="80"/>
                  </a:lnTo>
                  <a:lnTo>
                    <a:pt x="573" y="84"/>
                  </a:lnTo>
                  <a:lnTo>
                    <a:pt x="584" y="84"/>
                  </a:lnTo>
                  <a:lnTo>
                    <a:pt x="590" y="84"/>
                  </a:lnTo>
                  <a:lnTo>
                    <a:pt x="601" y="84"/>
                  </a:lnTo>
                  <a:lnTo>
                    <a:pt x="607" y="84"/>
                  </a:lnTo>
                  <a:lnTo>
                    <a:pt x="618" y="89"/>
                  </a:lnTo>
                  <a:lnTo>
                    <a:pt x="624" y="89"/>
                  </a:lnTo>
                  <a:lnTo>
                    <a:pt x="635" y="89"/>
                  </a:lnTo>
                  <a:lnTo>
                    <a:pt x="641" y="89"/>
                  </a:lnTo>
                  <a:lnTo>
                    <a:pt x="652" y="89"/>
                  </a:lnTo>
                  <a:lnTo>
                    <a:pt x="663" y="93"/>
                  </a:lnTo>
                  <a:lnTo>
                    <a:pt x="669" y="93"/>
                  </a:lnTo>
                  <a:lnTo>
                    <a:pt x="680" y="93"/>
                  </a:lnTo>
                  <a:lnTo>
                    <a:pt x="686" y="93"/>
                  </a:lnTo>
                  <a:lnTo>
                    <a:pt x="698" y="93"/>
                  </a:lnTo>
                  <a:lnTo>
                    <a:pt x="703" y="93"/>
                  </a:lnTo>
                  <a:lnTo>
                    <a:pt x="715" y="98"/>
                  </a:lnTo>
                  <a:lnTo>
                    <a:pt x="720" y="98"/>
                  </a:lnTo>
                  <a:lnTo>
                    <a:pt x="732" y="98"/>
                  </a:lnTo>
                  <a:lnTo>
                    <a:pt x="743" y="98"/>
                  </a:lnTo>
                  <a:lnTo>
                    <a:pt x="749" y="98"/>
                  </a:lnTo>
                  <a:lnTo>
                    <a:pt x="760" y="102"/>
                  </a:lnTo>
                  <a:lnTo>
                    <a:pt x="766" y="102"/>
                  </a:lnTo>
                  <a:lnTo>
                    <a:pt x="777" y="102"/>
                  </a:lnTo>
                  <a:lnTo>
                    <a:pt x="783" y="102"/>
                  </a:lnTo>
                  <a:lnTo>
                    <a:pt x="794" y="102"/>
                  </a:lnTo>
                  <a:lnTo>
                    <a:pt x="800" y="102"/>
                  </a:lnTo>
                  <a:lnTo>
                    <a:pt x="811" y="107"/>
                  </a:lnTo>
                  <a:lnTo>
                    <a:pt x="817" y="107"/>
                  </a:lnTo>
                  <a:lnTo>
                    <a:pt x="828" y="107"/>
                  </a:lnTo>
                  <a:lnTo>
                    <a:pt x="839" y="107"/>
                  </a:lnTo>
                  <a:lnTo>
                    <a:pt x="845" y="107"/>
                  </a:lnTo>
                  <a:lnTo>
                    <a:pt x="856" y="107"/>
                  </a:lnTo>
                  <a:lnTo>
                    <a:pt x="862" y="107"/>
                  </a:lnTo>
                  <a:lnTo>
                    <a:pt x="873" y="111"/>
                  </a:lnTo>
                  <a:lnTo>
                    <a:pt x="879" y="111"/>
                  </a:lnTo>
                  <a:lnTo>
                    <a:pt x="890" y="111"/>
                  </a:lnTo>
                  <a:lnTo>
                    <a:pt x="896" y="111"/>
                  </a:lnTo>
                  <a:lnTo>
                    <a:pt x="907" y="111"/>
                  </a:lnTo>
                  <a:lnTo>
                    <a:pt x="919" y="111"/>
                  </a:lnTo>
                  <a:lnTo>
                    <a:pt x="924" y="116"/>
                  </a:lnTo>
                  <a:lnTo>
                    <a:pt x="936" y="116"/>
                  </a:lnTo>
                  <a:lnTo>
                    <a:pt x="941" y="116"/>
                  </a:lnTo>
                  <a:lnTo>
                    <a:pt x="953" y="116"/>
                  </a:lnTo>
                  <a:lnTo>
                    <a:pt x="958" y="116"/>
                  </a:lnTo>
                  <a:lnTo>
                    <a:pt x="970" y="116"/>
                  </a:lnTo>
                  <a:lnTo>
                    <a:pt x="975" y="116"/>
                  </a:lnTo>
                  <a:lnTo>
                    <a:pt x="987" y="120"/>
                  </a:lnTo>
                  <a:lnTo>
                    <a:pt x="992" y="120"/>
                  </a:lnTo>
                  <a:lnTo>
                    <a:pt x="1004" y="120"/>
                  </a:lnTo>
                  <a:lnTo>
                    <a:pt x="1015" y="120"/>
                  </a:lnTo>
                  <a:lnTo>
                    <a:pt x="1021" y="120"/>
                  </a:lnTo>
                  <a:lnTo>
                    <a:pt x="1032" y="120"/>
                  </a:lnTo>
                  <a:lnTo>
                    <a:pt x="1038" y="120"/>
                  </a:lnTo>
                  <a:lnTo>
                    <a:pt x="1049" y="120"/>
                  </a:lnTo>
                  <a:lnTo>
                    <a:pt x="1055" y="125"/>
                  </a:lnTo>
                  <a:lnTo>
                    <a:pt x="1066" y="125"/>
                  </a:lnTo>
                  <a:lnTo>
                    <a:pt x="1072" y="125"/>
                  </a:lnTo>
                  <a:lnTo>
                    <a:pt x="1083" y="125"/>
                  </a:lnTo>
                  <a:lnTo>
                    <a:pt x="1094" y="125"/>
                  </a:lnTo>
                  <a:lnTo>
                    <a:pt x="1100" y="125"/>
                  </a:lnTo>
                  <a:lnTo>
                    <a:pt x="1111" y="125"/>
                  </a:lnTo>
                  <a:lnTo>
                    <a:pt x="1117" y="12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CFB9433E-B202-4423-B4CB-A57D26903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" y="2379"/>
              <a:ext cx="227" cy="13"/>
            </a:xfrm>
            <a:custGeom>
              <a:avLst/>
              <a:gdLst>
                <a:gd name="T0" fmla="*/ 0 w 227"/>
                <a:gd name="T1" fmla="*/ 0 h 13"/>
                <a:gd name="T2" fmla="*/ 11 w 227"/>
                <a:gd name="T3" fmla="*/ 4 h 13"/>
                <a:gd name="T4" fmla="*/ 17 w 227"/>
                <a:gd name="T5" fmla="*/ 4 h 13"/>
                <a:gd name="T6" fmla="*/ 28 w 227"/>
                <a:gd name="T7" fmla="*/ 4 h 13"/>
                <a:gd name="T8" fmla="*/ 34 w 227"/>
                <a:gd name="T9" fmla="*/ 4 h 13"/>
                <a:gd name="T10" fmla="*/ 45 w 227"/>
                <a:gd name="T11" fmla="*/ 4 h 13"/>
                <a:gd name="T12" fmla="*/ 51 w 227"/>
                <a:gd name="T13" fmla="*/ 4 h 13"/>
                <a:gd name="T14" fmla="*/ 62 w 227"/>
                <a:gd name="T15" fmla="*/ 4 h 13"/>
                <a:gd name="T16" fmla="*/ 74 w 227"/>
                <a:gd name="T17" fmla="*/ 4 h 13"/>
                <a:gd name="T18" fmla="*/ 79 w 227"/>
                <a:gd name="T19" fmla="*/ 4 h 13"/>
                <a:gd name="T20" fmla="*/ 91 w 227"/>
                <a:gd name="T21" fmla="*/ 8 h 13"/>
                <a:gd name="T22" fmla="*/ 96 w 227"/>
                <a:gd name="T23" fmla="*/ 8 h 13"/>
                <a:gd name="T24" fmla="*/ 108 w 227"/>
                <a:gd name="T25" fmla="*/ 8 h 13"/>
                <a:gd name="T26" fmla="*/ 113 w 227"/>
                <a:gd name="T27" fmla="*/ 8 h 13"/>
                <a:gd name="T28" fmla="*/ 125 w 227"/>
                <a:gd name="T29" fmla="*/ 8 h 13"/>
                <a:gd name="T30" fmla="*/ 130 w 227"/>
                <a:gd name="T31" fmla="*/ 8 h 13"/>
                <a:gd name="T32" fmla="*/ 142 w 227"/>
                <a:gd name="T33" fmla="*/ 8 h 13"/>
                <a:gd name="T34" fmla="*/ 153 w 227"/>
                <a:gd name="T35" fmla="*/ 8 h 13"/>
                <a:gd name="T36" fmla="*/ 159 w 227"/>
                <a:gd name="T37" fmla="*/ 8 h 13"/>
                <a:gd name="T38" fmla="*/ 170 w 227"/>
                <a:gd name="T39" fmla="*/ 8 h 13"/>
                <a:gd name="T40" fmla="*/ 176 w 227"/>
                <a:gd name="T41" fmla="*/ 13 h 13"/>
                <a:gd name="T42" fmla="*/ 187 w 227"/>
                <a:gd name="T43" fmla="*/ 13 h 13"/>
                <a:gd name="T44" fmla="*/ 193 w 227"/>
                <a:gd name="T45" fmla="*/ 13 h 13"/>
                <a:gd name="T46" fmla="*/ 204 w 227"/>
                <a:gd name="T47" fmla="*/ 13 h 13"/>
                <a:gd name="T48" fmla="*/ 210 w 227"/>
                <a:gd name="T49" fmla="*/ 13 h 13"/>
                <a:gd name="T50" fmla="*/ 221 w 227"/>
                <a:gd name="T51" fmla="*/ 13 h 13"/>
                <a:gd name="T52" fmla="*/ 227 w 227"/>
                <a:gd name="T53" fmla="*/ 13 h 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7"/>
                <a:gd name="T82" fmla="*/ 0 h 13"/>
                <a:gd name="T83" fmla="*/ 227 w 227"/>
                <a:gd name="T84" fmla="*/ 13 h 1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7" h="13">
                  <a:moveTo>
                    <a:pt x="0" y="0"/>
                  </a:moveTo>
                  <a:lnTo>
                    <a:pt x="11" y="4"/>
                  </a:lnTo>
                  <a:lnTo>
                    <a:pt x="17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45" y="4"/>
                  </a:lnTo>
                  <a:lnTo>
                    <a:pt x="51" y="4"/>
                  </a:lnTo>
                  <a:lnTo>
                    <a:pt x="62" y="4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91" y="8"/>
                  </a:lnTo>
                  <a:lnTo>
                    <a:pt x="96" y="8"/>
                  </a:lnTo>
                  <a:lnTo>
                    <a:pt x="108" y="8"/>
                  </a:lnTo>
                  <a:lnTo>
                    <a:pt x="113" y="8"/>
                  </a:lnTo>
                  <a:lnTo>
                    <a:pt x="125" y="8"/>
                  </a:lnTo>
                  <a:lnTo>
                    <a:pt x="130" y="8"/>
                  </a:lnTo>
                  <a:lnTo>
                    <a:pt x="142" y="8"/>
                  </a:lnTo>
                  <a:lnTo>
                    <a:pt x="153" y="8"/>
                  </a:lnTo>
                  <a:lnTo>
                    <a:pt x="159" y="8"/>
                  </a:lnTo>
                  <a:lnTo>
                    <a:pt x="170" y="8"/>
                  </a:lnTo>
                  <a:lnTo>
                    <a:pt x="176" y="13"/>
                  </a:lnTo>
                  <a:lnTo>
                    <a:pt x="187" y="13"/>
                  </a:lnTo>
                  <a:lnTo>
                    <a:pt x="193" y="13"/>
                  </a:lnTo>
                  <a:lnTo>
                    <a:pt x="204" y="13"/>
                  </a:lnTo>
                  <a:lnTo>
                    <a:pt x="210" y="13"/>
                  </a:lnTo>
                  <a:lnTo>
                    <a:pt x="221" y="13"/>
                  </a:lnTo>
                  <a:lnTo>
                    <a:pt x="227" y="1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A45798A1-17F9-45E2-9D7E-CA48232AB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" y="2623"/>
              <a:ext cx="1111" cy="388"/>
            </a:xfrm>
            <a:custGeom>
              <a:avLst/>
              <a:gdLst>
                <a:gd name="T0" fmla="*/ 17 w 1111"/>
                <a:gd name="T1" fmla="*/ 379 h 388"/>
                <a:gd name="T2" fmla="*/ 40 w 1111"/>
                <a:gd name="T3" fmla="*/ 365 h 388"/>
                <a:gd name="T4" fmla="*/ 68 w 1111"/>
                <a:gd name="T5" fmla="*/ 348 h 388"/>
                <a:gd name="T6" fmla="*/ 96 w 1111"/>
                <a:gd name="T7" fmla="*/ 334 h 388"/>
                <a:gd name="T8" fmla="*/ 119 w 1111"/>
                <a:gd name="T9" fmla="*/ 321 h 388"/>
                <a:gd name="T10" fmla="*/ 147 w 1111"/>
                <a:gd name="T11" fmla="*/ 308 h 388"/>
                <a:gd name="T12" fmla="*/ 176 w 1111"/>
                <a:gd name="T13" fmla="*/ 294 h 388"/>
                <a:gd name="T14" fmla="*/ 198 w 1111"/>
                <a:gd name="T15" fmla="*/ 281 h 388"/>
                <a:gd name="T16" fmla="*/ 227 w 1111"/>
                <a:gd name="T17" fmla="*/ 272 h 388"/>
                <a:gd name="T18" fmla="*/ 249 w 1111"/>
                <a:gd name="T19" fmla="*/ 259 h 388"/>
                <a:gd name="T20" fmla="*/ 278 w 1111"/>
                <a:gd name="T21" fmla="*/ 245 h 388"/>
                <a:gd name="T22" fmla="*/ 306 w 1111"/>
                <a:gd name="T23" fmla="*/ 236 h 388"/>
                <a:gd name="T24" fmla="*/ 329 w 1111"/>
                <a:gd name="T25" fmla="*/ 223 h 388"/>
                <a:gd name="T26" fmla="*/ 357 w 1111"/>
                <a:gd name="T27" fmla="*/ 214 h 388"/>
                <a:gd name="T28" fmla="*/ 385 w 1111"/>
                <a:gd name="T29" fmla="*/ 201 h 388"/>
                <a:gd name="T30" fmla="*/ 408 w 1111"/>
                <a:gd name="T31" fmla="*/ 192 h 388"/>
                <a:gd name="T32" fmla="*/ 436 w 1111"/>
                <a:gd name="T33" fmla="*/ 183 h 388"/>
                <a:gd name="T34" fmla="*/ 465 w 1111"/>
                <a:gd name="T35" fmla="*/ 170 h 388"/>
                <a:gd name="T36" fmla="*/ 487 w 1111"/>
                <a:gd name="T37" fmla="*/ 161 h 388"/>
                <a:gd name="T38" fmla="*/ 516 w 1111"/>
                <a:gd name="T39" fmla="*/ 152 h 388"/>
                <a:gd name="T40" fmla="*/ 544 w 1111"/>
                <a:gd name="T41" fmla="*/ 143 h 388"/>
                <a:gd name="T42" fmla="*/ 567 w 1111"/>
                <a:gd name="T43" fmla="*/ 134 h 388"/>
                <a:gd name="T44" fmla="*/ 595 w 1111"/>
                <a:gd name="T45" fmla="*/ 125 h 388"/>
                <a:gd name="T46" fmla="*/ 624 w 1111"/>
                <a:gd name="T47" fmla="*/ 121 h 388"/>
                <a:gd name="T48" fmla="*/ 646 w 1111"/>
                <a:gd name="T49" fmla="*/ 112 h 388"/>
                <a:gd name="T50" fmla="*/ 675 w 1111"/>
                <a:gd name="T51" fmla="*/ 103 h 388"/>
                <a:gd name="T52" fmla="*/ 703 w 1111"/>
                <a:gd name="T53" fmla="*/ 94 h 388"/>
                <a:gd name="T54" fmla="*/ 726 w 1111"/>
                <a:gd name="T55" fmla="*/ 89 h 388"/>
                <a:gd name="T56" fmla="*/ 754 w 1111"/>
                <a:gd name="T57" fmla="*/ 81 h 388"/>
                <a:gd name="T58" fmla="*/ 777 w 1111"/>
                <a:gd name="T59" fmla="*/ 72 h 388"/>
                <a:gd name="T60" fmla="*/ 805 w 1111"/>
                <a:gd name="T61" fmla="*/ 67 h 388"/>
                <a:gd name="T62" fmla="*/ 833 w 1111"/>
                <a:gd name="T63" fmla="*/ 58 h 388"/>
                <a:gd name="T64" fmla="*/ 856 w 1111"/>
                <a:gd name="T65" fmla="*/ 54 h 388"/>
                <a:gd name="T66" fmla="*/ 884 w 1111"/>
                <a:gd name="T67" fmla="*/ 45 h 388"/>
                <a:gd name="T68" fmla="*/ 913 w 1111"/>
                <a:gd name="T69" fmla="*/ 40 h 388"/>
                <a:gd name="T70" fmla="*/ 935 w 1111"/>
                <a:gd name="T71" fmla="*/ 36 h 388"/>
                <a:gd name="T72" fmla="*/ 964 w 1111"/>
                <a:gd name="T73" fmla="*/ 27 h 388"/>
                <a:gd name="T74" fmla="*/ 992 w 1111"/>
                <a:gd name="T75" fmla="*/ 23 h 388"/>
                <a:gd name="T76" fmla="*/ 1015 w 1111"/>
                <a:gd name="T77" fmla="*/ 18 h 388"/>
                <a:gd name="T78" fmla="*/ 1043 w 1111"/>
                <a:gd name="T79" fmla="*/ 14 h 388"/>
                <a:gd name="T80" fmla="*/ 1071 w 1111"/>
                <a:gd name="T81" fmla="*/ 5 h 388"/>
                <a:gd name="T82" fmla="*/ 1094 w 1111"/>
                <a:gd name="T83" fmla="*/ 0 h 3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1"/>
                <a:gd name="T127" fmla="*/ 0 h 388"/>
                <a:gd name="T128" fmla="*/ 1111 w 1111"/>
                <a:gd name="T129" fmla="*/ 388 h 3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1" h="388">
                  <a:moveTo>
                    <a:pt x="0" y="388"/>
                  </a:moveTo>
                  <a:lnTo>
                    <a:pt x="6" y="383"/>
                  </a:lnTo>
                  <a:lnTo>
                    <a:pt x="17" y="379"/>
                  </a:lnTo>
                  <a:lnTo>
                    <a:pt x="23" y="374"/>
                  </a:lnTo>
                  <a:lnTo>
                    <a:pt x="34" y="370"/>
                  </a:lnTo>
                  <a:lnTo>
                    <a:pt x="40" y="365"/>
                  </a:lnTo>
                  <a:lnTo>
                    <a:pt x="51" y="361"/>
                  </a:lnTo>
                  <a:lnTo>
                    <a:pt x="57" y="357"/>
                  </a:lnTo>
                  <a:lnTo>
                    <a:pt x="68" y="348"/>
                  </a:lnTo>
                  <a:lnTo>
                    <a:pt x="74" y="343"/>
                  </a:lnTo>
                  <a:lnTo>
                    <a:pt x="85" y="339"/>
                  </a:lnTo>
                  <a:lnTo>
                    <a:pt x="96" y="334"/>
                  </a:lnTo>
                  <a:lnTo>
                    <a:pt x="102" y="330"/>
                  </a:lnTo>
                  <a:lnTo>
                    <a:pt x="113" y="325"/>
                  </a:lnTo>
                  <a:lnTo>
                    <a:pt x="119" y="321"/>
                  </a:lnTo>
                  <a:lnTo>
                    <a:pt x="130" y="317"/>
                  </a:lnTo>
                  <a:lnTo>
                    <a:pt x="136" y="312"/>
                  </a:lnTo>
                  <a:lnTo>
                    <a:pt x="147" y="308"/>
                  </a:lnTo>
                  <a:lnTo>
                    <a:pt x="153" y="303"/>
                  </a:lnTo>
                  <a:lnTo>
                    <a:pt x="164" y="299"/>
                  </a:lnTo>
                  <a:lnTo>
                    <a:pt x="176" y="294"/>
                  </a:lnTo>
                  <a:lnTo>
                    <a:pt x="181" y="290"/>
                  </a:lnTo>
                  <a:lnTo>
                    <a:pt x="193" y="285"/>
                  </a:lnTo>
                  <a:lnTo>
                    <a:pt x="198" y="281"/>
                  </a:lnTo>
                  <a:lnTo>
                    <a:pt x="210" y="276"/>
                  </a:lnTo>
                  <a:lnTo>
                    <a:pt x="215" y="272"/>
                  </a:lnTo>
                  <a:lnTo>
                    <a:pt x="227" y="272"/>
                  </a:lnTo>
                  <a:lnTo>
                    <a:pt x="232" y="268"/>
                  </a:lnTo>
                  <a:lnTo>
                    <a:pt x="244" y="263"/>
                  </a:lnTo>
                  <a:lnTo>
                    <a:pt x="249" y="259"/>
                  </a:lnTo>
                  <a:lnTo>
                    <a:pt x="261" y="254"/>
                  </a:lnTo>
                  <a:lnTo>
                    <a:pt x="272" y="250"/>
                  </a:lnTo>
                  <a:lnTo>
                    <a:pt x="278" y="245"/>
                  </a:lnTo>
                  <a:lnTo>
                    <a:pt x="289" y="241"/>
                  </a:lnTo>
                  <a:lnTo>
                    <a:pt x="295" y="236"/>
                  </a:lnTo>
                  <a:lnTo>
                    <a:pt x="306" y="236"/>
                  </a:lnTo>
                  <a:lnTo>
                    <a:pt x="312" y="232"/>
                  </a:lnTo>
                  <a:lnTo>
                    <a:pt x="323" y="227"/>
                  </a:lnTo>
                  <a:lnTo>
                    <a:pt x="329" y="223"/>
                  </a:lnTo>
                  <a:lnTo>
                    <a:pt x="340" y="219"/>
                  </a:lnTo>
                  <a:lnTo>
                    <a:pt x="351" y="214"/>
                  </a:lnTo>
                  <a:lnTo>
                    <a:pt x="357" y="214"/>
                  </a:lnTo>
                  <a:lnTo>
                    <a:pt x="368" y="210"/>
                  </a:lnTo>
                  <a:lnTo>
                    <a:pt x="374" y="205"/>
                  </a:lnTo>
                  <a:lnTo>
                    <a:pt x="385" y="201"/>
                  </a:lnTo>
                  <a:lnTo>
                    <a:pt x="391" y="196"/>
                  </a:lnTo>
                  <a:lnTo>
                    <a:pt x="402" y="196"/>
                  </a:lnTo>
                  <a:lnTo>
                    <a:pt x="408" y="192"/>
                  </a:lnTo>
                  <a:lnTo>
                    <a:pt x="419" y="187"/>
                  </a:lnTo>
                  <a:lnTo>
                    <a:pt x="425" y="183"/>
                  </a:lnTo>
                  <a:lnTo>
                    <a:pt x="436" y="183"/>
                  </a:lnTo>
                  <a:lnTo>
                    <a:pt x="448" y="178"/>
                  </a:lnTo>
                  <a:lnTo>
                    <a:pt x="453" y="174"/>
                  </a:lnTo>
                  <a:lnTo>
                    <a:pt x="465" y="170"/>
                  </a:lnTo>
                  <a:lnTo>
                    <a:pt x="470" y="170"/>
                  </a:lnTo>
                  <a:lnTo>
                    <a:pt x="482" y="165"/>
                  </a:lnTo>
                  <a:lnTo>
                    <a:pt x="487" y="161"/>
                  </a:lnTo>
                  <a:lnTo>
                    <a:pt x="499" y="161"/>
                  </a:lnTo>
                  <a:lnTo>
                    <a:pt x="504" y="156"/>
                  </a:lnTo>
                  <a:lnTo>
                    <a:pt x="516" y="152"/>
                  </a:lnTo>
                  <a:lnTo>
                    <a:pt x="527" y="152"/>
                  </a:lnTo>
                  <a:lnTo>
                    <a:pt x="533" y="147"/>
                  </a:lnTo>
                  <a:lnTo>
                    <a:pt x="544" y="143"/>
                  </a:lnTo>
                  <a:lnTo>
                    <a:pt x="550" y="143"/>
                  </a:lnTo>
                  <a:lnTo>
                    <a:pt x="561" y="138"/>
                  </a:lnTo>
                  <a:lnTo>
                    <a:pt x="567" y="134"/>
                  </a:lnTo>
                  <a:lnTo>
                    <a:pt x="578" y="134"/>
                  </a:lnTo>
                  <a:lnTo>
                    <a:pt x="584" y="130"/>
                  </a:lnTo>
                  <a:lnTo>
                    <a:pt x="595" y="125"/>
                  </a:lnTo>
                  <a:lnTo>
                    <a:pt x="601" y="125"/>
                  </a:lnTo>
                  <a:lnTo>
                    <a:pt x="612" y="121"/>
                  </a:lnTo>
                  <a:lnTo>
                    <a:pt x="624" y="121"/>
                  </a:lnTo>
                  <a:lnTo>
                    <a:pt x="629" y="116"/>
                  </a:lnTo>
                  <a:lnTo>
                    <a:pt x="641" y="112"/>
                  </a:lnTo>
                  <a:lnTo>
                    <a:pt x="646" y="112"/>
                  </a:lnTo>
                  <a:lnTo>
                    <a:pt x="658" y="107"/>
                  </a:lnTo>
                  <a:lnTo>
                    <a:pt x="663" y="107"/>
                  </a:lnTo>
                  <a:lnTo>
                    <a:pt x="675" y="103"/>
                  </a:lnTo>
                  <a:lnTo>
                    <a:pt x="680" y="98"/>
                  </a:lnTo>
                  <a:lnTo>
                    <a:pt x="692" y="98"/>
                  </a:lnTo>
                  <a:lnTo>
                    <a:pt x="703" y="94"/>
                  </a:lnTo>
                  <a:lnTo>
                    <a:pt x="709" y="94"/>
                  </a:lnTo>
                  <a:lnTo>
                    <a:pt x="720" y="89"/>
                  </a:lnTo>
                  <a:lnTo>
                    <a:pt x="726" y="89"/>
                  </a:lnTo>
                  <a:lnTo>
                    <a:pt x="737" y="85"/>
                  </a:lnTo>
                  <a:lnTo>
                    <a:pt x="743" y="81"/>
                  </a:lnTo>
                  <a:lnTo>
                    <a:pt x="754" y="81"/>
                  </a:lnTo>
                  <a:lnTo>
                    <a:pt x="760" y="76"/>
                  </a:lnTo>
                  <a:lnTo>
                    <a:pt x="771" y="76"/>
                  </a:lnTo>
                  <a:lnTo>
                    <a:pt x="777" y="72"/>
                  </a:lnTo>
                  <a:lnTo>
                    <a:pt x="788" y="72"/>
                  </a:lnTo>
                  <a:lnTo>
                    <a:pt x="799" y="67"/>
                  </a:lnTo>
                  <a:lnTo>
                    <a:pt x="805" y="67"/>
                  </a:lnTo>
                  <a:lnTo>
                    <a:pt x="816" y="63"/>
                  </a:lnTo>
                  <a:lnTo>
                    <a:pt x="822" y="63"/>
                  </a:lnTo>
                  <a:lnTo>
                    <a:pt x="833" y="58"/>
                  </a:lnTo>
                  <a:lnTo>
                    <a:pt x="839" y="58"/>
                  </a:lnTo>
                  <a:lnTo>
                    <a:pt x="850" y="54"/>
                  </a:lnTo>
                  <a:lnTo>
                    <a:pt x="856" y="54"/>
                  </a:lnTo>
                  <a:lnTo>
                    <a:pt x="867" y="49"/>
                  </a:lnTo>
                  <a:lnTo>
                    <a:pt x="873" y="49"/>
                  </a:lnTo>
                  <a:lnTo>
                    <a:pt x="884" y="45"/>
                  </a:lnTo>
                  <a:lnTo>
                    <a:pt x="896" y="45"/>
                  </a:lnTo>
                  <a:lnTo>
                    <a:pt x="901" y="45"/>
                  </a:lnTo>
                  <a:lnTo>
                    <a:pt x="913" y="40"/>
                  </a:lnTo>
                  <a:lnTo>
                    <a:pt x="918" y="40"/>
                  </a:lnTo>
                  <a:lnTo>
                    <a:pt x="930" y="36"/>
                  </a:lnTo>
                  <a:lnTo>
                    <a:pt x="935" y="36"/>
                  </a:lnTo>
                  <a:lnTo>
                    <a:pt x="947" y="32"/>
                  </a:lnTo>
                  <a:lnTo>
                    <a:pt x="952" y="32"/>
                  </a:lnTo>
                  <a:lnTo>
                    <a:pt x="964" y="27"/>
                  </a:lnTo>
                  <a:lnTo>
                    <a:pt x="975" y="27"/>
                  </a:lnTo>
                  <a:lnTo>
                    <a:pt x="981" y="27"/>
                  </a:lnTo>
                  <a:lnTo>
                    <a:pt x="992" y="23"/>
                  </a:lnTo>
                  <a:lnTo>
                    <a:pt x="998" y="23"/>
                  </a:lnTo>
                  <a:lnTo>
                    <a:pt x="1009" y="18"/>
                  </a:lnTo>
                  <a:lnTo>
                    <a:pt x="1015" y="18"/>
                  </a:lnTo>
                  <a:lnTo>
                    <a:pt x="1026" y="14"/>
                  </a:lnTo>
                  <a:lnTo>
                    <a:pt x="1032" y="14"/>
                  </a:lnTo>
                  <a:lnTo>
                    <a:pt x="1043" y="14"/>
                  </a:lnTo>
                  <a:lnTo>
                    <a:pt x="1054" y="9"/>
                  </a:lnTo>
                  <a:lnTo>
                    <a:pt x="1060" y="9"/>
                  </a:lnTo>
                  <a:lnTo>
                    <a:pt x="1071" y="5"/>
                  </a:lnTo>
                  <a:lnTo>
                    <a:pt x="1077" y="5"/>
                  </a:lnTo>
                  <a:lnTo>
                    <a:pt x="1088" y="5"/>
                  </a:lnTo>
                  <a:lnTo>
                    <a:pt x="1094" y="0"/>
                  </a:lnTo>
                  <a:lnTo>
                    <a:pt x="1105" y="0"/>
                  </a:lnTo>
                  <a:lnTo>
                    <a:pt x="111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CE064B9-FFFF-44A4-B64E-1C1962876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499"/>
              <a:ext cx="1117" cy="124"/>
            </a:xfrm>
            <a:custGeom>
              <a:avLst/>
              <a:gdLst>
                <a:gd name="T0" fmla="*/ 17 w 1117"/>
                <a:gd name="T1" fmla="*/ 120 h 124"/>
                <a:gd name="T2" fmla="*/ 45 w 1117"/>
                <a:gd name="T3" fmla="*/ 115 h 124"/>
                <a:gd name="T4" fmla="*/ 74 w 1117"/>
                <a:gd name="T5" fmla="*/ 111 h 124"/>
                <a:gd name="T6" fmla="*/ 97 w 1117"/>
                <a:gd name="T7" fmla="*/ 107 h 124"/>
                <a:gd name="T8" fmla="*/ 125 w 1117"/>
                <a:gd name="T9" fmla="*/ 102 h 124"/>
                <a:gd name="T10" fmla="*/ 153 w 1117"/>
                <a:gd name="T11" fmla="*/ 98 h 124"/>
                <a:gd name="T12" fmla="*/ 176 w 1117"/>
                <a:gd name="T13" fmla="*/ 93 h 124"/>
                <a:gd name="T14" fmla="*/ 204 w 1117"/>
                <a:gd name="T15" fmla="*/ 89 h 124"/>
                <a:gd name="T16" fmla="*/ 233 w 1117"/>
                <a:gd name="T17" fmla="*/ 84 h 124"/>
                <a:gd name="T18" fmla="*/ 255 w 1117"/>
                <a:gd name="T19" fmla="*/ 80 h 124"/>
                <a:gd name="T20" fmla="*/ 284 w 1117"/>
                <a:gd name="T21" fmla="*/ 75 h 124"/>
                <a:gd name="T22" fmla="*/ 312 w 1117"/>
                <a:gd name="T23" fmla="*/ 71 h 124"/>
                <a:gd name="T24" fmla="*/ 335 w 1117"/>
                <a:gd name="T25" fmla="*/ 71 h 124"/>
                <a:gd name="T26" fmla="*/ 363 w 1117"/>
                <a:gd name="T27" fmla="*/ 67 h 124"/>
                <a:gd name="T28" fmla="*/ 391 w 1117"/>
                <a:gd name="T29" fmla="*/ 62 h 124"/>
                <a:gd name="T30" fmla="*/ 414 w 1117"/>
                <a:gd name="T31" fmla="*/ 58 h 124"/>
                <a:gd name="T32" fmla="*/ 442 w 1117"/>
                <a:gd name="T33" fmla="*/ 58 h 124"/>
                <a:gd name="T34" fmla="*/ 465 w 1117"/>
                <a:gd name="T35" fmla="*/ 53 h 124"/>
                <a:gd name="T36" fmla="*/ 493 w 1117"/>
                <a:gd name="T37" fmla="*/ 49 h 124"/>
                <a:gd name="T38" fmla="*/ 522 w 1117"/>
                <a:gd name="T39" fmla="*/ 49 h 124"/>
                <a:gd name="T40" fmla="*/ 544 w 1117"/>
                <a:gd name="T41" fmla="*/ 44 h 124"/>
                <a:gd name="T42" fmla="*/ 573 w 1117"/>
                <a:gd name="T43" fmla="*/ 40 h 124"/>
                <a:gd name="T44" fmla="*/ 601 w 1117"/>
                <a:gd name="T45" fmla="*/ 40 h 124"/>
                <a:gd name="T46" fmla="*/ 624 w 1117"/>
                <a:gd name="T47" fmla="*/ 35 h 124"/>
                <a:gd name="T48" fmla="*/ 652 w 1117"/>
                <a:gd name="T49" fmla="*/ 35 h 124"/>
                <a:gd name="T50" fmla="*/ 680 w 1117"/>
                <a:gd name="T51" fmla="*/ 31 h 124"/>
                <a:gd name="T52" fmla="*/ 703 w 1117"/>
                <a:gd name="T53" fmla="*/ 31 h 124"/>
                <a:gd name="T54" fmla="*/ 732 w 1117"/>
                <a:gd name="T55" fmla="*/ 26 h 124"/>
                <a:gd name="T56" fmla="*/ 760 w 1117"/>
                <a:gd name="T57" fmla="*/ 22 h 124"/>
                <a:gd name="T58" fmla="*/ 783 w 1117"/>
                <a:gd name="T59" fmla="*/ 22 h 124"/>
                <a:gd name="T60" fmla="*/ 811 w 1117"/>
                <a:gd name="T61" fmla="*/ 18 h 124"/>
                <a:gd name="T62" fmla="*/ 839 w 1117"/>
                <a:gd name="T63" fmla="*/ 18 h 124"/>
                <a:gd name="T64" fmla="*/ 862 w 1117"/>
                <a:gd name="T65" fmla="*/ 18 h 124"/>
                <a:gd name="T66" fmla="*/ 890 w 1117"/>
                <a:gd name="T67" fmla="*/ 13 h 124"/>
                <a:gd name="T68" fmla="*/ 919 w 1117"/>
                <a:gd name="T69" fmla="*/ 13 h 124"/>
                <a:gd name="T70" fmla="*/ 941 w 1117"/>
                <a:gd name="T71" fmla="*/ 9 h 124"/>
                <a:gd name="T72" fmla="*/ 970 w 1117"/>
                <a:gd name="T73" fmla="*/ 9 h 124"/>
                <a:gd name="T74" fmla="*/ 992 w 1117"/>
                <a:gd name="T75" fmla="*/ 4 h 124"/>
                <a:gd name="T76" fmla="*/ 1021 w 1117"/>
                <a:gd name="T77" fmla="*/ 4 h 124"/>
                <a:gd name="T78" fmla="*/ 1049 w 1117"/>
                <a:gd name="T79" fmla="*/ 4 h 124"/>
                <a:gd name="T80" fmla="*/ 1072 w 1117"/>
                <a:gd name="T81" fmla="*/ 0 h 124"/>
                <a:gd name="T82" fmla="*/ 1100 w 1117"/>
                <a:gd name="T83" fmla="*/ 0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7"/>
                <a:gd name="T127" fmla="*/ 0 h 124"/>
                <a:gd name="T128" fmla="*/ 1117 w 1117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7" h="124">
                  <a:moveTo>
                    <a:pt x="0" y="124"/>
                  </a:moveTo>
                  <a:lnTo>
                    <a:pt x="11" y="120"/>
                  </a:lnTo>
                  <a:lnTo>
                    <a:pt x="17" y="120"/>
                  </a:lnTo>
                  <a:lnTo>
                    <a:pt x="28" y="120"/>
                  </a:lnTo>
                  <a:lnTo>
                    <a:pt x="40" y="115"/>
                  </a:lnTo>
                  <a:lnTo>
                    <a:pt x="45" y="115"/>
                  </a:lnTo>
                  <a:lnTo>
                    <a:pt x="57" y="111"/>
                  </a:lnTo>
                  <a:lnTo>
                    <a:pt x="63" y="111"/>
                  </a:lnTo>
                  <a:lnTo>
                    <a:pt x="74" y="111"/>
                  </a:lnTo>
                  <a:lnTo>
                    <a:pt x="80" y="107"/>
                  </a:lnTo>
                  <a:lnTo>
                    <a:pt x="91" y="107"/>
                  </a:lnTo>
                  <a:lnTo>
                    <a:pt x="97" y="107"/>
                  </a:lnTo>
                  <a:lnTo>
                    <a:pt x="108" y="102"/>
                  </a:lnTo>
                  <a:lnTo>
                    <a:pt x="114" y="102"/>
                  </a:lnTo>
                  <a:lnTo>
                    <a:pt x="125" y="102"/>
                  </a:lnTo>
                  <a:lnTo>
                    <a:pt x="136" y="98"/>
                  </a:lnTo>
                  <a:lnTo>
                    <a:pt x="142" y="98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70" y="93"/>
                  </a:lnTo>
                  <a:lnTo>
                    <a:pt x="176" y="93"/>
                  </a:lnTo>
                  <a:lnTo>
                    <a:pt x="187" y="93"/>
                  </a:lnTo>
                  <a:lnTo>
                    <a:pt x="193" y="89"/>
                  </a:lnTo>
                  <a:lnTo>
                    <a:pt x="204" y="89"/>
                  </a:lnTo>
                  <a:lnTo>
                    <a:pt x="216" y="89"/>
                  </a:lnTo>
                  <a:lnTo>
                    <a:pt x="221" y="84"/>
                  </a:lnTo>
                  <a:lnTo>
                    <a:pt x="233" y="84"/>
                  </a:lnTo>
                  <a:lnTo>
                    <a:pt x="238" y="84"/>
                  </a:lnTo>
                  <a:lnTo>
                    <a:pt x="250" y="80"/>
                  </a:lnTo>
                  <a:lnTo>
                    <a:pt x="255" y="80"/>
                  </a:lnTo>
                  <a:lnTo>
                    <a:pt x="267" y="80"/>
                  </a:lnTo>
                  <a:lnTo>
                    <a:pt x="272" y="80"/>
                  </a:lnTo>
                  <a:lnTo>
                    <a:pt x="284" y="75"/>
                  </a:lnTo>
                  <a:lnTo>
                    <a:pt x="289" y="75"/>
                  </a:lnTo>
                  <a:lnTo>
                    <a:pt x="301" y="75"/>
                  </a:lnTo>
                  <a:lnTo>
                    <a:pt x="312" y="71"/>
                  </a:lnTo>
                  <a:lnTo>
                    <a:pt x="318" y="71"/>
                  </a:lnTo>
                  <a:lnTo>
                    <a:pt x="329" y="71"/>
                  </a:lnTo>
                  <a:lnTo>
                    <a:pt x="335" y="71"/>
                  </a:lnTo>
                  <a:lnTo>
                    <a:pt x="346" y="67"/>
                  </a:lnTo>
                  <a:lnTo>
                    <a:pt x="352" y="67"/>
                  </a:lnTo>
                  <a:lnTo>
                    <a:pt x="363" y="67"/>
                  </a:lnTo>
                  <a:lnTo>
                    <a:pt x="369" y="67"/>
                  </a:lnTo>
                  <a:lnTo>
                    <a:pt x="380" y="62"/>
                  </a:lnTo>
                  <a:lnTo>
                    <a:pt x="391" y="62"/>
                  </a:lnTo>
                  <a:lnTo>
                    <a:pt x="397" y="62"/>
                  </a:lnTo>
                  <a:lnTo>
                    <a:pt x="408" y="62"/>
                  </a:lnTo>
                  <a:lnTo>
                    <a:pt x="414" y="58"/>
                  </a:lnTo>
                  <a:lnTo>
                    <a:pt x="425" y="58"/>
                  </a:lnTo>
                  <a:lnTo>
                    <a:pt x="431" y="58"/>
                  </a:lnTo>
                  <a:lnTo>
                    <a:pt x="442" y="58"/>
                  </a:lnTo>
                  <a:lnTo>
                    <a:pt x="448" y="53"/>
                  </a:lnTo>
                  <a:lnTo>
                    <a:pt x="459" y="53"/>
                  </a:lnTo>
                  <a:lnTo>
                    <a:pt x="465" y="53"/>
                  </a:lnTo>
                  <a:lnTo>
                    <a:pt x="476" y="53"/>
                  </a:lnTo>
                  <a:lnTo>
                    <a:pt x="488" y="53"/>
                  </a:lnTo>
                  <a:lnTo>
                    <a:pt x="493" y="49"/>
                  </a:lnTo>
                  <a:lnTo>
                    <a:pt x="505" y="49"/>
                  </a:lnTo>
                  <a:lnTo>
                    <a:pt x="510" y="49"/>
                  </a:lnTo>
                  <a:lnTo>
                    <a:pt x="522" y="49"/>
                  </a:lnTo>
                  <a:lnTo>
                    <a:pt x="527" y="44"/>
                  </a:lnTo>
                  <a:lnTo>
                    <a:pt x="539" y="44"/>
                  </a:lnTo>
                  <a:lnTo>
                    <a:pt x="544" y="44"/>
                  </a:lnTo>
                  <a:lnTo>
                    <a:pt x="556" y="44"/>
                  </a:lnTo>
                  <a:lnTo>
                    <a:pt x="567" y="44"/>
                  </a:lnTo>
                  <a:lnTo>
                    <a:pt x="573" y="40"/>
                  </a:lnTo>
                  <a:lnTo>
                    <a:pt x="584" y="40"/>
                  </a:lnTo>
                  <a:lnTo>
                    <a:pt x="590" y="40"/>
                  </a:lnTo>
                  <a:lnTo>
                    <a:pt x="601" y="40"/>
                  </a:lnTo>
                  <a:lnTo>
                    <a:pt x="607" y="40"/>
                  </a:lnTo>
                  <a:lnTo>
                    <a:pt x="618" y="35"/>
                  </a:lnTo>
                  <a:lnTo>
                    <a:pt x="624" y="35"/>
                  </a:lnTo>
                  <a:lnTo>
                    <a:pt x="635" y="35"/>
                  </a:lnTo>
                  <a:lnTo>
                    <a:pt x="641" y="35"/>
                  </a:lnTo>
                  <a:lnTo>
                    <a:pt x="652" y="35"/>
                  </a:lnTo>
                  <a:lnTo>
                    <a:pt x="663" y="31"/>
                  </a:lnTo>
                  <a:lnTo>
                    <a:pt x="669" y="31"/>
                  </a:lnTo>
                  <a:lnTo>
                    <a:pt x="680" y="31"/>
                  </a:lnTo>
                  <a:lnTo>
                    <a:pt x="686" y="31"/>
                  </a:lnTo>
                  <a:lnTo>
                    <a:pt x="698" y="31"/>
                  </a:lnTo>
                  <a:lnTo>
                    <a:pt x="703" y="31"/>
                  </a:lnTo>
                  <a:lnTo>
                    <a:pt x="715" y="26"/>
                  </a:lnTo>
                  <a:lnTo>
                    <a:pt x="720" y="26"/>
                  </a:lnTo>
                  <a:lnTo>
                    <a:pt x="732" y="26"/>
                  </a:lnTo>
                  <a:lnTo>
                    <a:pt x="743" y="26"/>
                  </a:lnTo>
                  <a:lnTo>
                    <a:pt x="749" y="26"/>
                  </a:lnTo>
                  <a:lnTo>
                    <a:pt x="760" y="22"/>
                  </a:lnTo>
                  <a:lnTo>
                    <a:pt x="766" y="22"/>
                  </a:lnTo>
                  <a:lnTo>
                    <a:pt x="777" y="22"/>
                  </a:lnTo>
                  <a:lnTo>
                    <a:pt x="783" y="22"/>
                  </a:lnTo>
                  <a:lnTo>
                    <a:pt x="794" y="22"/>
                  </a:lnTo>
                  <a:lnTo>
                    <a:pt x="800" y="22"/>
                  </a:lnTo>
                  <a:lnTo>
                    <a:pt x="811" y="18"/>
                  </a:lnTo>
                  <a:lnTo>
                    <a:pt x="817" y="18"/>
                  </a:lnTo>
                  <a:lnTo>
                    <a:pt x="828" y="18"/>
                  </a:lnTo>
                  <a:lnTo>
                    <a:pt x="839" y="18"/>
                  </a:lnTo>
                  <a:lnTo>
                    <a:pt x="845" y="18"/>
                  </a:lnTo>
                  <a:lnTo>
                    <a:pt x="856" y="18"/>
                  </a:lnTo>
                  <a:lnTo>
                    <a:pt x="862" y="18"/>
                  </a:lnTo>
                  <a:lnTo>
                    <a:pt x="873" y="13"/>
                  </a:lnTo>
                  <a:lnTo>
                    <a:pt x="879" y="13"/>
                  </a:lnTo>
                  <a:lnTo>
                    <a:pt x="890" y="13"/>
                  </a:lnTo>
                  <a:lnTo>
                    <a:pt x="896" y="13"/>
                  </a:lnTo>
                  <a:lnTo>
                    <a:pt x="907" y="13"/>
                  </a:lnTo>
                  <a:lnTo>
                    <a:pt x="919" y="13"/>
                  </a:lnTo>
                  <a:lnTo>
                    <a:pt x="924" y="9"/>
                  </a:lnTo>
                  <a:lnTo>
                    <a:pt x="936" y="9"/>
                  </a:lnTo>
                  <a:lnTo>
                    <a:pt x="941" y="9"/>
                  </a:lnTo>
                  <a:lnTo>
                    <a:pt x="953" y="9"/>
                  </a:lnTo>
                  <a:lnTo>
                    <a:pt x="958" y="9"/>
                  </a:lnTo>
                  <a:lnTo>
                    <a:pt x="970" y="9"/>
                  </a:lnTo>
                  <a:lnTo>
                    <a:pt x="975" y="9"/>
                  </a:lnTo>
                  <a:lnTo>
                    <a:pt x="987" y="4"/>
                  </a:lnTo>
                  <a:lnTo>
                    <a:pt x="992" y="4"/>
                  </a:lnTo>
                  <a:lnTo>
                    <a:pt x="1004" y="4"/>
                  </a:lnTo>
                  <a:lnTo>
                    <a:pt x="1015" y="4"/>
                  </a:lnTo>
                  <a:lnTo>
                    <a:pt x="1021" y="4"/>
                  </a:lnTo>
                  <a:lnTo>
                    <a:pt x="1032" y="4"/>
                  </a:lnTo>
                  <a:lnTo>
                    <a:pt x="1038" y="4"/>
                  </a:lnTo>
                  <a:lnTo>
                    <a:pt x="1049" y="4"/>
                  </a:lnTo>
                  <a:lnTo>
                    <a:pt x="1055" y="0"/>
                  </a:lnTo>
                  <a:lnTo>
                    <a:pt x="1066" y="0"/>
                  </a:lnTo>
                  <a:lnTo>
                    <a:pt x="1072" y="0"/>
                  </a:lnTo>
                  <a:lnTo>
                    <a:pt x="1083" y="0"/>
                  </a:lnTo>
                  <a:lnTo>
                    <a:pt x="1094" y="0"/>
                  </a:lnTo>
                  <a:lnTo>
                    <a:pt x="1100" y="0"/>
                  </a:lnTo>
                  <a:lnTo>
                    <a:pt x="1111" y="0"/>
                  </a:lnTo>
                  <a:lnTo>
                    <a:pt x="1117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BF4C8D05-9E2A-4B93-9ACC-0B4A0B1E7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" y="2485"/>
              <a:ext cx="227" cy="14"/>
            </a:xfrm>
            <a:custGeom>
              <a:avLst/>
              <a:gdLst>
                <a:gd name="T0" fmla="*/ 0 w 227"/>
                <a:gd name="T1" fmla="*/ 14 h 14"/>
                <a:gd name="T2" fmla="*/ 11 w 227"/>
                <a:gd name="T3" fmla="*/ 9 h 14"/>
                <a:gd name="T4" fmla="*/ 17 w 227"/>
                <a:gd name="T5" fmla="*/ 9 h 14"/>
                <a:gd name="T6" fmla="*/ 28 w 227"/>
                <a:gd name="T7" fmla="*/ 9 h 14"/>
                <a:gd name="T8" fmla="*/ 34 w 227"/>
                <a:gd name="T9" fmla="*/ 9 h 14"/>
                <a:gd name="T10" fmla="*/ 45 w 227"/>
                <a:gd name="T11" fmla="*/ 9 h 14"/>
                <a:gd name="T12" fmla="*/ 51 w 227"/>
                <a:gd name="T13" fmla="*/ 9 h 14"/>
                <a:gd name="T14" fmla="*/ 62 w 227"/>
                <a:gd name="T15" fmla="*/ 9 h 14"/>
                <a:gd name="T16" fmla="*/ 74 w 227"/>
                <a:gd name="T17" fmla="*/ 9 h 14"/>
                <a:gd name="T18" fmla="*/ 79 w 227"/>
                <a:gd name="T19" fmla="*/ 9 h 14"/>
                <a:gd name="T20" fmla="*/ 91 w 227"/>
                <a:gd name="T21" fmla="*/ 5 h 14"/>
                <a:gd name="T22" fmla="*/ 96 w 227"/>
                <a:gd name="T23" fmla="*/ 5 h 14"/>
                <a:gd name="T24" fmla="*/ 108 w 227"/>
                <a:gd name="T25" fmla="*/ 5 h 14"/>
                <a:gd name="T26" fmla="*/ 113 w 227"/>
                <a:gd name="T27" fmla="*/ 5 h 14"/>
                <a:gd name="T28" fmla="*/ 125 w 227"/>
                <a:gd name="T29" fmla="*/ 5 h 14"/>
                <a:gd name="T30" fmla="*/ 130 w 227"/>
                <a:gd name="T31" fmla="*/ 5 h 14"/>
                <a:gd name="T32" fmla="*/ 142 w 227"/>
                <a:gd name="T33" fmla="*/ 5 h 14"/>
                <a:gd name="T34" fmla="*/ 153 w 227"/>
                <a:gd name="T35" fmla="*/ 5 h 14"/>
                <a:gd name="T36" fmla="*/ 159 w 227"/>
                <a:gd name="T37" fmla="*/ 5 h 14"/>
                <a:gd name="T38" fmla="*/ 170 w 227"/>
                <a:gd name="T39" fmla="*/ 5 h 14"/>
                <a:gd name="T40" fmla="*/ 176 w 227"/>
                <a:gd name="T41" fmla="*/ 0 h 14"/>
                <a:gd name="T42" fmla="*/ 187 w 227"/>
                <a:gd name="T43" fmla="*/ 0 h 14"/>
                <a:gd name="T44" fmla="*/ 193 w 227"/>
                <a:gd name="T45" fmla="*/ 0 h 14"/>
                <a:gd name="T46" fmla="*/ 204 w 227"/>
                <a:gd name="T47" fmla="*/ 0 h 14"/>
                <a:gd name="T48" fmla="*/ 210 w 227"/>
                <a:gd name="T49" fmla="*/ 0 h 14"/>
                <a:gd name="T50" fmla="*/ 221 w 227"/>
                <a:gd name="T51" fmla="*/ 0 h 14"/>
                <a:gd name="T52" fmla="*/ 227 w 227"/>
                <a:gd name="T53" fmla="*/ 0 h 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7"/>
                <a:gd name="T82" fmla="*/ 0 h 14"/>
                <a:gd name="T83" fmla="*/ 227 w 227"/>
                <a:gd name="T84" fmla="*/ 14 h 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7" h="14">
                  <a:moveTo>
                    <a:pt x="0" y="14"/>
                  </a:moveTo>
                  <a:lnTo>
                    <a:pt x="11" y="9"/>
                  </a:lnTo>
                  <a:lnTo>
                    <a:pt x="17" y="9"/>
                  </a:lnTo>
                  <a:lnTo>
                    <a:pt x="28" y="9"/>
                  </a:lnTo>
                  <a:lnTo>
                    <a:pt x="34" y="9"/>
                  </a:lnTo>
                  <a:lnTo>
                    <a:pt x="45" y="9"/>
                  </a:lnTo>
                  <a:lnTo>
                    <a:pt x="51" y="9"/>
                  </a:lnTo>
                  <a:lnTo>
                    <a:pt x="62" y="9"/>
                  </a:lnTo>
                  <a:lnTo>
                    <a:pt x="74" y="9"/>
                  </a:lnTo>
                  <a:lnTo>
                    <a:pt x="79" y="9"/>
                  </a:lnTo>
                  <a:lnTo>
                    <a:pt x="91" y="5"/>
                  </a:lnTo>
                  <a:lnTo>
                    <a:pt x="96" y="5"/>
                  </a:lnTo>
                  <a:lnTo>
                    <a:pt x="108" y="5"/>
                  </a:lnTo>
                  <a:lnTo>
                    <a:pt x="113" y="5"/>
                  </a:lnTo>
                  <a:lnTo>
                    <a:pt x="125" y="5"/>
                  </a:lnTo>
                  <a:lnTo>
                    <a:pt x="130" y="5"/>
                  </a:lnTo>
                  <a:lnTo>
                    <a:pt x="142" y="5"/>
                  </a:lnTo>
                  <a:lnTo>
                    <a:pt x="153" y="5"/>
                  </a:lnTo>
                  <a:lnTo>
                    <a:pt x="159" y="5"/>
                  </a:lnTo>
                  <a:lnTo>
                    <a:pt x="170" y="5"/>
                  </a:lnTo>
                  <a:lnTo>
                    <a:pt x="176" y="0"/>
                  </a:lnTo>
                  <a:lnTo>
                    <a:pt x="187" y="0"/>
                  </a:lnTo>
                  <a:lnTo>
                    <a:pt x="193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27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9" name="Object 36">
              <a:extLst>
                <a:ext uri="{FF2B5EF4-FFF2-40B4-BE49-F238E27FC236}">
                  <a16:creationId xmlns:a16="http://schemas.microsoft.com/office/drawing/2014/main" id="{D16F8C37-8F43-4DA3-B0EF-2A54FFD46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774"/>
            <a:ext cx="47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4" name="公式" r:id="rId7" imgW="438049" imgH="180855" progId="Equation.3">
                    <p:embed/>
                  </p:oleObj>
                </mc:Choice>
                <mc:Fallback>
                  <p:oleObj name="公式" r:id="rId7" imgW="438049" imgH="180855" progId="Equation.3">
                    <p:embed/>
                    <p:pic>
                      <p:nvPicPr>
                        <p:cNvPr id="59" name="Object 36">
                          <a:extLst>
                            <a:ext uri="{FF2B5EF4-FFF2-40B4-BE49-F238E27FC236}">
                              <a16:creationId xmlns:a16="http://schemas.microsoft.com/office/drawing/2014/main" id="{D16F8C37-8F43-4DA3-B0EF-2A54FFD46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774"/>
                          <a:ext cx="47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37">
              <a:extLst>
                <a:ext uri="{FF2B5EF4-FFF2-40B4-BE49-F238E27FC236}">
                  <a16:creationId xmlns:a16="http://schemas.microsoft.com/office/drawing/2014/main" id="{05C28B4D-3E3B-40EA-AEF2-16F7B5068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659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75417343-075B-43CD-91C3-A3EC35185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546"/>
              <a:ext cx="0" cy="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65501B6A-1982-4C82-B84A-8517FD83E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1" y="2886"/>
              <a:ext cx="6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3" name="Object 40">
              <a:extLst>
                <a:ext uri="{FF2B5EF4-FFF2-40B4-BE49-F238E27FC236}">
                  <a16:creationId xmlns:a16="http://schemas.microsoft.com/office/drawing/2014/main" id="{8775A038-3A78-4868-B41F-944FDDA3BF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9" y="2954"/>
            <a:ext cx="59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5" name="公式" r:id="rId9" imgW="542976" imgH="180855" progId="Equation.3">
                    <p:embed/>
                  </p:oleObj>
                </mc:Choice>
                <mc:Fallback>
                  <p:oleObj name="公式" r:id="rId9" imgW="542976" imgH="180855" progId="Equation.3">
                    <p:embed/>
                    <p:pic>
                      <p:nvPicPr>
                        <p:cNvPr id="63" name="Object 40">
                          <a:extLst>
                            <a:ext uri="{FF2B5EF4-FFF2-40B4-BE49-F238E27FC236}">
                              <a16:creationId xmlns:a16="http://schemas.microsoft.com/office/drawing/2014/main" id="{8775A038-3A78-4868-B41F-944FDDA3BF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2954"/>
                          <a:ext cx="59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41">
              <a:extLst>
                <a:ext uri="{FF2B5EF4-FFF2-40B4-BE49-F238E27FC236}">
                  <a16:creationId xmlns:a16="http://schemas.microsoft.com/office/drawing/2014/main" id="{D8263607-5B5A-4109-B8F9-A48C85B87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682"/>
            <a:ext cx="17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6" name="公式" r:id="rId11" imgW="161841" imgH="209468" progId="Equation.3">
                    <p:embed/>
                  </p:oleObj>
                </mc:Choice>
                <mc:Fallback>
                  <p:oleObj name="公式" r:id="rId11" imgW="161841" imgH="209468" progId="Equation.3">
                    <p:embed/>
                    <p:pic>
                      <p:nvPicPr>
                        <p:cNvPr id="64" name="Object 41">
                          <a:extLst>
                            <a:ext uri="{FF2B5EF4-FFF2-40B4-BE49-F238E27FC236}">
                              <a16:creationId xmlns:a16="http://schemas.microsoft.com/office/drawing/2014/main" id="{D8263607-5B5A-4109-B8F9-A48C85B871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82"/>
                          <a:ext cx="17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42">
              <a:extLst>
                <a:ext uri="{FF2B5EF4-FFF2-40B4-BE49-F238E27FC236}">
                  <a16:creationId xmlns:a16="http://schemas.microsoft.com/office/drawing/2014/main" id="{7CDD540F-2EEB-4A12-9F8B-8870EBE76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4" y="2500"/>
            <a:ext cx="8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7" name="公式" r:id="rId13" imgW="66624" imgH="133347" progId="Equation.3">
                    <p:embed/>
                  </p:oleObj>
                </mc:Choice>
                <mc:Fallback>
                  <p:oleObj name="公式" r:id="rId13" imgW="66624" imgH="133347" progId="Equation.3">
                    <p:embed/>
                    <p:pic>
                      <p:nvPicPr>
                        <p:cNvPr id="65" name="Object 42">
                          <a:extLst>
                            <a:ext uri="{FF2B5EF4-FFF2-40B4-BE49-F238E27FC236}">
                              <a16:creationId xmlns:a16="http://schemas.microsoft.com/office/drawing/2014/main" id="{7CDD540F-2EEB-4A12-9F8B-8870EBE766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2500"/>
                          <a:ext cx="88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43">
              <a:extLst>
                <a:ext uri="{FF2B5EF4-FFF2-40B4-BE49-F238E27FC236}">
                  <a16:creationId xmlns:a16="http://schemas.microsoft.com/office/drawing/2014/main" id="{B5CF4362-9C27-46E1-BFD3-AE675D9EB9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3" y="1457"/>
            <a:ext cx="27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8" name="公式" r:id="rId15" imgW="257057" imgH="180855" progId="Equation.3">
                    <p:embed/>
                  </p:oleObj>
                </mc:Choice>
                <mc:Fallback>
                  <p:oleObj name="公式" r:id="rId15" imgW="257057" imgH="180855" progId="Equation.3">
                    <p:embed/>
                    <p:pic>
                      <p:nvPicPr>
                        <p:cNvPr id="66" name="Object 43">
                          <a:extLst>
                            <a:ext uri="{FF2B5EF4-FFF2-40B4-BE49-F238E27FC236}">
                              <a16:creationId xmlns:a16="http://schemas.microsoft.com/office/drawing/2014/main" id="{B5CF4362-9C27-46E1-BFD3-AE675D9EB9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" y="1457"/>
                          <a:ext cx="27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44">
              <a:extLst>
                <a:ext uri="{FF2B5EF4-FFF2-40B4-BE49-F238E27FC236}">
                  <a16:creationId xmlns:a16="http://schemas.microsoft.com/office/drawing/2014/main" id="{756ACEDC-5E64-4494-996F-69482C442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749"/>
            <a:ext cx="15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9" name="公式" r:id="rId17" imgW="133249" imgH="142795" progId="Equation.3">
                    <p:embed/>
                  </p:oleObj>
                </mc:Choice>
                <mc:Fallback>
                  <p:oleObj name="公式" r:id="rId17" imgW="133249" imgH="142795" progId="Equation.3">
                    <p:embed/>
                    <p:pic>
                      <p:nvPicPr>
                        <p:cNvPr id="67" name="Object 44">
                          <a:extLst>
                            <a:ext uri="{FF2B5EF4-FFF2-40B4-BE49-F238E27FC236}">
                              <a16:creationId xmlns:a16="http://schemas.microsoft.com/office/drawing/2014/main" id="{756ACEDC-5E64-4494-996F-69482C4425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749"/>
                          <a:ext cx="15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45">
              <a:extLst>
                <a:ext uri="{FF2B5EF4-FFF2-40B4-BE49-F238E27FC236}">
                  <a16:creationId xmlns:a16="http://schemas.microsoft.com/office/drawing/2014/main" id="{D5626DF7-A491-4D47-ADDB-00DD4A11B7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3" y="2931"/>
            <a:ext cx="26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0" name="公式" r:id="rId19" imgW="238176" imgH="142795" progId="Equation.3">
                    <p:embed/>
                  </p:oleObj>
                </mc:Choice>
                <mc:Fallback>
                  <p:oleObj name="公式" r:id="rId19" imgW="238176" imgH="142795" progId="Equation.3">
                    <p:embed/>
                    <p:pic>
                      <p:nvPicPr>
                        <p:cNvPr id="68" name="Object 45">
                          <a:extLst>
                            <a:ext uri="{FF2B5EF4-FFF2-40B4-BE49-F238E27FC236}">
                              <a16:creationId xmlns:a16="http://schemas.microsoft.com/office/drawing/2014/main" id="{D5626DF7-A491-4D47-ADDB-00DD4A11B7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2931"/>
                          <a:ext cx="26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46">
              <a:extLst>
                <a:ext uri="{FF2B5EF4-FFF2-40B4-BE49-F238E27FC236}">
                  <a16:creationId xmlns:a16="http://schemas.microsoft.com/office/drawing/2014/main" id="{CE6CFDE2-4AF2-4910-8572-93BD53AFCA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" y="2352"/>
            <a:ext cx="12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1" name="公式" r:id="rId21" imgW="104657" imgH="161960" progId="Equation.3">
                    <p:embed/>
                  </p:oleObj>
                </mc:Choice>
                <mc:Fallback>
                  <p:oleObj name="公式" r:id="rId21" imgW="104657" imgH="161960" progId="Equation.3">
                    <p:embed/>
                    <p:pic>
                      <p:nvPicPr>
                        <p:cNvPr id="69" name="Object 46">
                          <a:extLst>
                            <a:ext uri="{FF2B5EF4-FFF2-40B4-BE49-F238E27FC236}">
                              <a16:creationId xmlns:a16="http://schemas.microsoft.com/office/drawing/2014/main" id="{CE6CFDE2-4AF2-4910-8572-93BD53AFCA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2352"/>
                          <a:ext cx="12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60890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7E1BC5F-A3A7-460F-AFF2-2FF467BC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712789"/>
            <a:ext cx="6366668" cy="51915"/>
          </a:xfrm>
          <a:prstGeom prst="rect">
            <a:avLst/>
          </a:prstGeom>
          <a:solidFill>
            <a:srgbClr val="00589A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ja-JP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728C44-577B-4A57-AF14-05D829AB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4430"/>
            <a:ext cx="6408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讲作业</a:t>
            </a:r>
            <a:endParaRPr lang="en-US" altLang="ja-JP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762292EC-025D-4D6B-8FB5-0CD8EDD61E1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62833" y="1124744"/>
          <a:ext cx="23764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4" name="Equation" r:id="rId3" imgW="1040948" imgH="165028" progId="Equation.DSMT4">
                  <p:embed/>
                </p:oleObj>
              </mc:Choice>
              <mc:Fallback>
                <p:oleObj name="Equation" r:id="rId3" imgW="1040948" imgH="165028" progId="Equation.DSMT4">
                  <p:embed/>
                  <p:pic>
                    <p:nvPicPr>
                      <p:cNvPr id="7" name="Object 13">
                        <a:extLst>
                          <a:ext uri="{FF2B5EF4-FFF2-40B4-BE49-F238E27FC236}">
                            <a16:creationId xmlns:a16="http://schemas.microsoft.com/office/drawing/2014/main" id="{762292EC-025D-4D6B-8FB5-0CD8EDD61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833" y="1124744"/>
                        <a:ext cx="23764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4">
                <a:extLst>
                  <a:ext uri="{FF2B5EF4-FFF2-40B4-BE49-F238E27FC236}">
                    <a16:creationId xmlns:a16="http://schemas.microsoft.com/office/drawing/2014/main" id="{F19ED4BC-844C-47AA-A1AA-62DD3D82581A}"/>
                  </a:ext>
                </a:extLst>
              </p:cNvPr>
              <p:cNvSpPr txBox="1"/>
              <p:nvPr/>
            </p:nvSpPr>
            <p:spPr bwMode="auto">
              <a:xfrm>
                <a:off x="3921125" y="1676400"/>
                <a:ext cx="1866006" cy="8159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14">
                <a:extLst>
                  <a:ext uri="{FF2B5EF4-FFF2-40B4-BE49-F238E27FC236}">
                    <a16:creationId xmlns:a16="http://schemas.microsoft.com/office/drawing/2014/main" id="{F19ED4BC-844C-47AA-A1AA-62DD3D825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25" y="1676400"/>
                <a:ext cx="1866006" cy="815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D885E79B-2DE5-463C-ADD2-190B061C74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28738" y="3457575"/>
          <a:ext cx="61198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5" name="Equation" r:id="rId6" imgW="3263900" imgH="444500" progId="Equation.DSMT4">
                  <p:embed/>
                </p:oleObj>
              </mc:Choice>
              <mc:Fallback>
                <p:oleObj name="Equation" r:id="rId6" imgW="3263900" imgH="444500" progId="Equation.DSMT4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D885E79B-2DE5-463C-ADD2-190B061C7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57575"/>
                        <a:ext cx="61198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6">
            <a:extLst>
              <a:ext uri="{FF2B5EF4-FFF2-40B4-BE49-F238E27FC236}">
                <a16:creationId xmlns:a16="http://schemas.microsoft.com/office/drawing/2014/main" id="{D8EA88B2-5472-485A-991B-0AD49BB04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45" y="1161518"/>
            <a:ext cx="17319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0B136654-62FC-42E0-AF3C-122342E2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02" y="1801019"/>
            <a:ext cx="367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15888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由已知条件和定义，得：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D0CE0412-92AD-4496-A1CA-625B881B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13" y="2664619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取对数得，</a:t>
            </a:r>
          </a:p>
        </p:txBody>
      </p:sp>
      <p:grpSp>
        <p:nvGrpSpPr>
          <p:cNvPr id="13" name="Group 19">
            <a:extLst>
              <a:ext uri="{FF2B5EF4-FFF2-40B4-BE49-F238E27FC236}">
                <a16:creationId xmlns:a16="http://schemas.microsoft.com/office/drawing/2014/main" id="{2B8A8B69-8F1F-4A6D-9F1A-C97690F72836}"/>
              </a:ext>
            </a:extLst>
          </p:cNvPr>
          <p:cNvGrpSpPr>
            <a:grpSpLocks/>
          </p:cNvGrpSpPr>
          <p:nvPr/>
        </p:nvGrpSpPr>
        <p:grpSpPr bwMode="auto">
          <a:xfrm>
            <a:off x="2480990" y="2593182"/>
            <a:ext cx="2235026" cy="835818"/>
            <a:chOff x="1519" y="1616"/>
            <a:chExt cx="1241" cy="434"/>
          </a:xfrm>
        </p:grpSpPr>
        <p:graphicFrame>
          <p:nvGraphicFramePr>
            <p:cNvPr id="14" name="Object 20">
              <a:extLst>
                <a:ext uri="{FF2B5EF4-FFF2-40B4-BE49-F238E27FC236}">
                  <a16:creationId xmlns:a16="http://schemas.microsoft.com/office/drawing/2014/main" id="{3EBA24F9-5566-4573-BFC2-5CDFAE3413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616"/>
            <a:ext cx="817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36" name="Equation" r:id="rId9" imgW="825142" imgH="444307" progId="Equation.DSMT4">
                    <p:embed/>
                  </p:oleObj>
                </mc:Choice>
                <mc:Fallback>
                  <p:oleObj name="Equation" r:id="rId9" imgW="825142" imgH="444307" progId="Equation.DSMT4">
                    <p:embed/>
                    <p:pic>
                      <p:nvPicPr>
                        <p:cNvPr id="14" name="Object 20">
                          <a:extLst>
                            <a:ext uri="{FF2B5EF4-FFF2-40B4-BE49-F238E27FC236}">
                              <a16:creationId xmlns:a16="http://schemas.microsoft.com/office/drawing/2014/main" id="{3EBA24F9-5566-4573-BFC2-5CDFAE3413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616"/>
                          <a:ext cx="817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1">
              <a:extLst>
                <a:ext uri="{FF2B5EF4-FFF2-40B4-BE49-F238E27FC236}">
                  <a16:creationId xmlns:a16="http://schemas.microsoft.com/office/drawing/2014/main" id="{2C494E67-E06F-4B94-A135-42C8E1B83E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1" y="1724"/>
            <a:ext cx="1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37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15" name="Object 21">
                          <a:extLst>
                            <a:ext uri="{FF2B5EF4-FFF2-40B4-BE49-F238E27FC236}">
                              <a16:creationId xmlns:a16="http://schemas.microsoft.com/office/drawing/2014/main" id="{2C494E67-E06F-4B94-A135-42C8E1B83E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" y="1724"/>
                          <a:ext cx="17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7F9AA4DB-82FB-40E2-BDD9-B9F36E54E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703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3">
                <a:extLst>
                  <a:ext uri="{FF2B5EF4-FFF2-40B4-BE49-F238E27FC236}">
                    <a16:creationId xmlns:a16="http://schemas.microsoft.com/office/drawing/2014/main" id="{989942C0-8796-40AF-A029-71954A9C65E1}"/>
                  </a:ext>
                </a:extLst>
              </p:cNvPr>
              <p:cNvSpPr txBox="1"/>
              <p:nvPr/>
            </p:nvSpPr>
            <p:spPr bwMode="auto">
              <a:xfrm>
                <a:off x="531217" y="4394200"/>
                <a:ext cx="8548365" cy="13557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sz="2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st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,⥂    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,    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=0.790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7" name="Object 23">
                <a:extLst>
                  <a:ext uri="{FF2B5EF4-FFF2-40B4-BE49-F238E27FC236}">
                    <a16:creationId xmlns:a16="http://schemas.microsoft.com/office/drawing/2014/main" id="{989942C0-8796-40AF-A029-71954A9C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217" y="4394200"/>
                <a:ext cx="8548365" cy="13557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4">
                <a:extLst>
                  <a:ext uri="{FF2B5EF4-FFF2-40B4-BE49-F238E27FC236}">
                    <a16:creationId xmlns:a16="http://schemas.microsoft.com/office/drawing/2014/main" id="{A868D0CA-FE8E-44F0-A4DB-1C9859180DF8}"/>
                  </a:ext>
                </a:extLst>
              </p:cNvPr>
              <p:cNvSpPr txBox="1"/>
              <p:nvPr/>
            </p:nvSpPr>
            <p:spPr bwMode="auto">
              <a:xfrm>
                <a:off x="320402" y="5749925"/>
                <a:ext cx="9865096" cy="9096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=1.456 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</m:ra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=39.63 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kN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Object 24">
                <a:extLst>
                  <a:ext uri="{FF2B5EF4-FFF2-40B4-BE49-F238E27FC236}">
                    <a16:creationId xmlns:a16="http://schemas.microsoft.com/office/drawing/2014/main" id="{A868D0CA-FE8E-44F0-A4DB-1C985918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02" y="5749925"/>
                <a:ext cx="9865096" cy="9096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3499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B7634CD-B5C3-44B3-BCE4-3778286BA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712789"/>
            <a:ext cx="5646588" cy="45719"/>
          </a:xfrm>
          <a:prstGeom prst="rect">
            <a:avLst/>
          </a:prstGeom>
          <a:solidFill>
            <a:srgbClr val="00589A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ja-JP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B7530F-7D41-4830-82F9-2D82F3DD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0" y="73660"/>
            <a:ext cx="6408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第二讲作业讲评</a:t>
            </a:r>
            <a:endParaRPr lang="en-US" altLang="ja-JP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FC4CB1-E04C-4EF2-B757-423DD3FD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534400" cy="13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船舶振动记录仪的原理图如图所示。重物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连同杆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对于支点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的转动惯量为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求重物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在铅直方向的振动频率。已知弹簧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的弹簧刚度系数是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CE2A6DA9-67D1-4E64-BBA5-C568097DBD2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971800" cy="2286000"/>
            <a:chOff x="912" y="1104"/>
            <a:chExt cx="2064" cy="1632"/>
          </a:xfrm>
        </p:grpSpPr>
        <p:pic>
          <p:nvPicPr>
            <p:cNvPr id="9" name="Picture 13" descr="彩理14-9">
              <a:extLst>
                <a:ext uri="{FF2B5EF4-FFF2-40B4-BE49-F238E27FC236}">
                  <a16:creationId xmlns:a16="http://schemas.microsoft.com/office/drawing/2014/main" id="{E28BE6D5-4699-4DB1-A2EB-0E64B3CAE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104"/>
              <a:ext cx="2064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428858EF-F45C-4BD6-BBCF-ACB7CF09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44"/>
              <a:ext cx="57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20DD9F7-6245-459C-A77F-4097FB21D48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057400"/>
            <a:ext cx="4648200" cy="1625600"/>
            <a:chOff x="2544" y="1488"/>
            <a:chExt cx="2880" cy="1024"/>
          </a:xfrm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73A1E25C-748A-41CF-871D-256A20C34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88"/>
              <a:ext cx="2880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解：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这是单自由度的振动系统。系统的位置可由杆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BD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自水平的平衡位置量起的     角来决定。</a:t>
              </a:r>
            </a:p>
          </p:txBody>
        </p:sp>
        <p:graphicFrame>
          <p:nvGraphicFramePr>
            <p:cNvPr id="13" name="Object 17">
              <a:extLst>
                <a:ext uri="{FF2B5EF4-FFF2-40B4-BE49-F238E27FC236}">
                  <a16:creationId xmlns:a16="http://schemas.microsoft.com/office/drawing/2014/main" id="{2EFE7297-080B-4B7A-8782-42603EDDA8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256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0" r:id="rId4" imgW="126835" imgH="152202" progId="Equation.3">
                    <p:embed/>
                  </p:oleObj>
                </mc:Choice>
                <mc:Fallback>
                  <p:oleObj r:id="rId4" imgW="126835" imgH="152202" progId="Equation.3">
                    <p:embed/>
                    <p:pic>
                      <p:nvPicPr>
                        <p:cNvPr id="13" name="Object 17">
                          <a:extLst>
                            <a:ext uri="{FF2B5EF4-FFF2-40B4-BE49-F238E27FC236}">
                              <a16:creationId xmlns:a16="http://schemas.microsoft.com/office/drawing/2014/main" id="{2EFE7297-080B-4B7A-8782-42603EDDA8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256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C72D7C9-DD0A-46FE-AD67-7808C5E637B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657600"/>
            <a:ext cx="2971800" cy="779463"/>
            <a:chOff x="2544" y="2400"/>
            <a:chExt cx="1872" cy="491"/>
          </a:xfrm>
        </p:grpSpPr>
        <p:graphicFrame>
          <p:nvGraphicFramePr>
            <p:cNvPr id="15" name="Object 19">
              <a:extLst>
                <a:ext uri="{FF2B5EF4-FFF2-40B4-BE49-F238E27FC236}">
                  <a16:creationId xmlns:a16="http://schemas.microsoft.com/office/drawing/2014/main" id="{89790341-16FD-4847-A63B-EE2B20961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400"/>
            <a:ext cx="624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1" r:id="rId6" imgW="444114" imgH="355292" progId="Equation.3">
                    <p:embed/>
                  </p:oleObj>
                </mc:Choice>
                <mc:Fallback>
                  <p:oleObj r:id="rId6" imgW="444114" imgH="355292" progId="Equation.3">
                    <p:embed/>
                    <p:pic>
                      <p:nvPicPr>
                        <p:cNvPr id="15" name="Object 19">
                          <a:extLst>
                            <a:ext uri="{FF2B5EF4-FFF2-40B4-BE49-F238E27FC236}">
                              <a16:creationId xmlns:a16="http://schemas.microsoft.com/office/drawing/2014/main" id="{89790341-16FD-4847-A63B-EE2B20961B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00"/>
                          <a:ext cx="624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A50E6677-FE82-432F-822A-D698ECB1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96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系统的动能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8A0114DA-C84B-4422-A6F6-7E7C058FB52A}"/>
              </a:ext>
            </a:extLst>
          </p:cNvPr>
          <p:cNvGrpSpPr>
            <a:grpSpLocks/>
          </p:cNvGrpSpPr>
          <p:nvPr/>
        </p:nvGrpSpPr>
        <p:grpSpPr bwMode="auto">
          <a:xfrm>
            <a:off x="366464" y="4581128"/>
            <a:ext cx="8382000" cy="544513"/>
            <a:chOff x="480" y="2966"/>
            <a:chExt cx="5280" cy="343"/>
          </a:xfrm>
        </p:grpSpPr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6DEB6FB6-EFD1-4298-A930-B619D39D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66"/>
              <a:ext cx="36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设系统作简谐振动，则其运动方程</a:t>
              </a:r>
            </a:p>
          </p:txBody>
        </p:sp>
        <p:graphicFrame>
          <p:nvGraphicFramePr>
            <p:cNvPr id="19" name="Object 23">
              <a:extLst>
                <a:ext uri="{FF2B5EF4-FFF2-40B4-BE49-F238E27FC236}">
                  <a16:creationId xmlns:a16="http://schemas.microsoft.com/office/drawing/2014/main" id="{2DE2937A-B213-466E-A980-A51A252B0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7" y="2976"/>
            <a:ext cx="171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2" name="Equation" r:id="rId8" imgW="1155700" imgH="228600" progId="Equation.3">
                    <p:embed/>
                  </p:oleObj>
                </mc:Choice>
                <mc:Fallback>
                  <p:oleObj name="Equation" r:id="rId8" imgW="1155700" imgH="228600" progId="Equation.3">
                    <p:embed/>
                    <p:pic>
                      <p:nvPicPr>
                        <p:cNvPr id="19" name="Object 23">
                          <a:extLst>
                            <a:ext uri="{FF2B5EF4-FFF2-40B4-BE49-F238E27FC236}">
                              <a16:creationId xmlns:a16="http://schemas.microsoft.com/office/drawing/2014/main" id="{2DE2937A-B213-466E-A980-A51A252B06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2976"/>
                          <a:ext cx="171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4">
            <a:extLst>
              <a:ext uri="{FF2B5EF4-FFF2-40B4-BE49-F238E27FC236}">
                <a16:creationId xmlns:a16="http://schemas.microsoft.com/office/drawing/2014/main" id="{13D52FE1-C3A6-456F-8175-7F28AAFC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52" y="5246291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tabLst>
                <a:tab pos="2609850" algn="ctr"/>
                <a:tab pos="5221288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tabLst>
                <a:tab pos="2609850" algn="ctr"/>
                <a:tab pos="5221288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609850" algn="ctr"/>
                <a:tab pos="5221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角速度为</a:t>
            </a:r>
          </a:p>
        </p:txBody>
      </p:sp>
      <p:graphicFrame>
        <p:nvGraphicFramePr>
          <p:cNvPr id="21" name="Object 25">
            <a:extLst>
              <a:ext uri="{FF2B5EF4-FFF2-40B4-BE49-F238E27FC236}">
                <a16:creationId xmlns:a16="http://schemas.microsoft.com/office/drawing/2014/main" id="{021B0075-7B8C-4450-84F9-0270B435A0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7202" y="5128816"/>
          <a:ext cx="3276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3" name="Equation" r:id="rId10" imgW="1562100" imgH="368300" progId="Equation.3">
                  <p:embed/>
                </p:oleObj>
              </mc:Choice>
              <mc:Fallback>
                <p:oleObj name="Equation" r:id="rId10" imgW="1562100" imgH="368300" progId="Equation.3">
                  <p:embed/>
                  <p:pic>
                    <p:nvPicPr>
                      <p:cNvPr id="21" name="Object 25">
                        <a:extLst>
                          <a:ext uri="{FF2B5EF4-FFF2-40B4-BE49-F238E27FC236}">
                            <a16:creationId xmlns:a16="http://schemas.microsoft.com/office/drawing/2014/main" id="{021B0075-7B8C-4450-84F9-0270B435A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02" y="5128816"/>
                        <a:ext cx="3276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>
            <a:extLst>
              <a:ext uri="{FF2B5EF4-FFF2-40B4-BE49-F238E27FC236}">
                <a16:creationId xmlns:a16="http://schemas.microsoft.com/office/drawing/2014/main" id="{6791687A-FA74-4628-9587-A6E50BDA6C6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79748" y="5987653"/>
          <a:ext cx="3200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4" name="Equation" r:id="rId12" imgW="1612900" imgH="368300" progId="Equation.3">
                  <p:embed/>
                </p:oleObj>
              </mc:Choice>
              <mc:Fallback>
                <p:oleObj name="Equation" r:id="rId12" imgW="1612900" imgH="368300" progId="Equation.3">
                  <p:embed/>
                  <p:pic>
                    <p:nvPicPr>
                      <p:cNvPr id="22" name="Object 26">
                        <a:extLst>
                          <a:ext uri="{FF2B5EF4-FFF2-40B4-BE49-F238E27FC236}">
                            <a16:creationId xmlns:a16="http://schemas.microsoft.com/office/drawing/2014/main" id="{6791687A-FA74-4628-9587-A6E50BDA6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48" y="5987653"/>
                        <a:ext cx="3200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9">
            <a:extLst>
              <a:ext uri="{FF2B5EF4-FFF2-40B4-BE49-F238E27FC236}">
                <a16:creationId xmlns:a16="http://schemas.microsoft.com/office/drawing/2014/main" id="{190804B3-CADC-4D42-BD36-8F46FA33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2" y="6078139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系统的最大动能为</a:t>
            </a:r>
          </a:p>
        </p:txBody>
      </p:sp>
    </p:spTree>
    <p:extLst>
      <p:ext uri="{BB962C8B-B14F-4D97-AF65-F5344CB8AC3E}">
        <p14:creationId xmlns:p14="http://schemas.microsoft.com/office/powerpoint/2010/main" val="30661272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79A817EF-7C31-452B-A94D-4FAA89D9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712789"/>
            <a:ext cx="5646588" cy="45719"/>
          </a:xfrm>
          <a:prstGeom prst="rect">
            <a:avLst/>
          </a:prstGeom>
          <a:solidFill>
            <a:srgbClr val="00589A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ja-JP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284165D-4ADC-4CFF-B30E-C860A1A3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6868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tabLst>
                <a:tab pos="2609850" algn="ctr"/>
                <a:tab pos="5221288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tabLst>
                <a:tab pos="2609850" algn="ctr"/>
                <a:tab pos="5221288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609850" algn="ctr"/>
                <a:tab pos="5221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09850" algn="ctr"/>
                <a:tab pos="5221288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如取平衡位置为系统的势能零点。设在平衡位置时，弹簧的伸长量为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。此时，弹性力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方向向上。  </a:t>
            </a: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A89177AD-8269-4E2D-9752-88B72A12040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8313" y="2152228"/>
          <a:ext cx="15509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Equation" r:id="rId3" imgW="482391" imgH="152334" progId="Equation.3">
                  <p:embed/>
                </p:oleObj>
              </mc:Choice>
              <mc:Fallback>
                <p:oleObj name="Equation" r:id="rId3" imgW="482391" imgH="152334" progId="Equation.3">
                  <p:embed/>
                  <p:pic>
                    <p:nvPicPr>
                      <p:cNvPr id="7" name="Object 12">
                        <a:extLst>
                          <a:ext uri="{FF2B5EF4-FFF2-40B4-BE49-F238E27FC236}">
                            <a16:creationId xmlns:a16="http://schemas.microsoft.com/office/drawing/2014/main" id="{A89177AD-8269-4E2D-9752-88B72A120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52228"/>
                        <a:ext cx="15509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76AF5240-B8FB-4C50-A15D-084323473D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5513" y="2152228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1" r:id="rId5" imgW="736600" imgH="203200" progId="Equation.3">
                  <p:embed/>
                </p:oleObj>
              </mc:Choice>
              <mc:Fallback>
                <p:oleObj r:id="rId5" imgW="736600" imgH="203200" progId="Equation.3">
                  <p:embed/>
                  <p:pic>
                    <p:nvPicPr>
                      <p:cNvPr id="8" name="Object 13">
                        <a:extLst>
                          <a:ext uri="{FF2B5EF4-FFF2-40B4-BE49-F238E27FC236}">
                            <a16:creationId xmlns:a16="http://schemas.microsoft.com/office/drawing/2014/main" id="{76AF5240-B8FB-4C50-A15D-084323473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52228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36043045-4C8C-47C7-9410-2C7884FF13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27313" y="272849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2" r:id="rId7" imgW="799753" imgH="203112" progId="Equation.3">
                  <p:embed/>
                </p:oleObj>
              </mc:Choice>
              <mc:Fallback>
                <p:oleObj r:id="rId7" imgW="799753" imgH="203112" progId="Equation.3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36043045-4C8C-47C7-9410-2C7884FF1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28490"/>
                        <a:ext cx="198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5">
            <a:extLst>
              <a:ext uri="{FF2B5EF4-FFF2-40B4-BE49-F238E27FC236}">
                <a16:creationId xmlns:a16="http://schemas.microsoft.com/office/drawing/2014/main" id="{B5DD1A4D-786D-4E80-9A1F-734A831B22C8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2079203"/>
            <a:ext cx="2895600" cy="2209800"/>
            <a:chOff x="912" y="1104"/>
            <a:chExt cx="2064" cy="1632"/>
          </a:xfrm>
        </p:grpSpPr>
        <p:pic>
          <p:nvPicPr>
            <p:cNvPr id="11" name="Picture 16" descr="彩理14-9">
              <a:extLst>
                <a:ext uri="{FF2B5EF4-FFF2-40B4-BE49-F238E27FC236}">
                  <a16:creationId xmlns:a16="http://schemas.microsoft.com/office/drawing/2014/main" id="{7D922042-5513-4F7D-90EC-4672DCED5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104"/>
              <a:ext cx="2064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A4483DAE-6660-4197-ACA0-5271B9462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44"/>
              <a:ext cx="57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8">
            <a:extLst>
              <a:ext uri="{FF2B5EF4-FFF2-40B4-BE49-F238E27FC236}">
                <a16:creationId xmlns:a16="http://schemas.microsoft.com/office/drawing/2014/main" id="{63D82A04-30B2-4D74-B9E0-317BEFB5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3172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该系统的势能</a:t>
            </a:r>
          </a:p>
        </p:txBody>
      </p:sp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7BF87526-71BA-46AB-9803-72BE78EDE9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5288" y="3807990"/>
          <a:ext cx="7239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3" r:id="rId10" imgW="3352800" imgH="355600" progId="Equation.3">
                  <p:embed/>
                </p:oleObj>
              </mc:Choice>
              <mc:Fallback>
                <p:oleObj r:id="rId10" imgW="3352800" imgH="355600" progId="Equation.3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7BF87526-71BA-46AB-9803-72BE78EDE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07990"/>
                        <a:ext cx="72390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4CAC9B98-CE62-418C-A881-637EF685F2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5288" y="4494583"/>
          <a:ext cx="1676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4" r:id="rId12" imgW="723586" imgH="355446" progId="Equation.3">
                  <p:embed/>
                </p:oleObj>
              </mc:Choice>
              <mc:Fallback>
                <p:oleObj r:id="rId12" imgW="723586" imgH="355446" progId="Equation.3">
                  <p:embed/>
                  <p:pic>
                    <p:nvPicPr>
                      <p:cNvPr id="15" name="Object 20">
                        <a:extLst>
                          <a:ext uri="{FF2B5EF4-FFF2-40B4-BE49-F238E27FC236}">
                            <a16:creationId xmlns:a16="http://schemas.microsoft.com/office/drawing/2014/main" id="{4CAC9B98-CE62-418C-A881-637EF685F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94583"/>
                        <a:ext cx="1676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8F97A996-A2E5-4BB6-AF84-AA95E818724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11413" y="4528715"/>
          <a:ext cx="36576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5" r:id="rId14" imgW="1726451" imgH="355446" progId="Equation.3">
                  <p:embed/>
                </p:oleObj>
              </mc:Choice>
              <mc:Fallback>
                <p:oleObj r:id="rId14" imgW="1726451" imgH="355446" progId="Equation.3">
                  <p:embed/>
                  <p:pic>
                    <p:nvPicPr>
                      <p:cNvPr id="16" name="Object 21">
                        <a:extLst>
                          <a:ext uri="{FF2B5EF4-FFF2-40B4-BE49-F238E27FC236}">
                            <a16:creationId xmlns:a16="http://schemas.microsoft.com/office/drawing/2014/main" id="{8F97A996-A2E5-4BB6-AF84-AA95E8187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28715"/>
                        <a:ext cx="36576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>
            <a:extLst>
              <a:ext uri="{FF2B5EF4-FFF2-40B4-BE49-F238E27FC236}">
                <a16:creationId xmlns:a16="http://schemas.microsoft.com/office/drawing/2014/main" id="{49AE21B0-A5EF-4FDE-90A6-44DC32C634F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76375" y="5445224"/>
          <a:ext cx="30940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6" name="Equation" r:id="rId16" imgW="1295400" imgH="393700" progId="Equation.3">
                  <p:embed/>
                </p:oleObj>
              </mc:Choice>
              <mc:Fallback>
                <p:oleObj name="Equation" r:id="rId16" imgW="1295400" imgH="393700" progId="Equation.3">
                  <p:embed/>
                  <p:pic>
                    <p:nvPicPr>
                      <p:cNvPr id="17" name="Object 22">
                        <a:extLst>
                          <a:ext uri="{FF2B5EF4-FFF2-40B4-BE49-F238E27FC236}">
                            <a16:creationId xmlns:a16="http://schemas.microsoft.com/office/drawing/2014/main" id="{49AE21B0-A5EF-4FDE-90A6-44DC32C63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45224"/>
                        <a:ext cx="3094038" cy="9286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>
            <a:extLst>
              <a:ext uri="{FF2B5EF4-FFF2-40B4-BE49-F238E27FC236}">
                <a16:creationId xmlns:a16="http://schemas.microsoft.com/office/drawing/2014/main" id="{D800D0C8-3CCF-47A0-9294-00549E72268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03800" y="5320878"/>
          <a:ext cx="15573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7" name="Equation" r:id="rId18" imgW="723586" imgH="495085" progId="Equation.3">
                  <p:embed/>
                </p:oleObj>
              </mc:Choice>
              <mc:Fallback>
                <p:oleObj name="Equation" r:id="rId18" imgW="723586" imgH="495085" progId="Equation.3">
                  <p:embed/>
                  <p:pic>
                    <p:nvPicPr>
                      <p:cNvPr id="18" name="Object 23">
                        <a:extLst>
                          <a:ext uri="{FF2B5EF4-FFF2-40B4-BE49-F238E27FC236}">
                            <a16:creationId xmlns:a16="http://schemas.microsoft.com/office/drawing/2014/main" id="{D800D0C8-3CCF-47A0-9294-00549E722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20878"/>
                        <a:ext cx="15573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179549E2-7D12-4149-B37B-17923805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0" y="73660"/>
            <a:ext cx="6408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第二讲作业讲评</a:t>
            </a:r>
            <a:endParaRPr lang="en-US" altLang="ja-JP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358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B4B24DF-B005-4D19-A923-D5C26EC4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" y="712789"/>
            <a:ext cx="5070475" cy="45719"/>
          </a:xfrm>
          <a:prstGeom prst="rect">
            <a:avLst/>
          </a:prstGeom>
          <a:solidFill>
            <a:srgbClr val="00589A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ja-JP" altLang="en-US" sz="2000" b="1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135EBA-4E34-4A0F-B548-F6C25EB7A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0" y="73660"/>
            <a:ext cx="6408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第三讲 作业</a:t>
            </a:r>
            <a:endParaRPr lang="en-US" altLang="ja-JP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52">
            <a:extLst>
              <a:ext uri="{FF2B5EF4-FFF2-40B4-BE49-F238E27FC236}">
                <a16:creationId xmlns:a16="http://schemas.microsoft.com/office/drawing/2014/main" id="{0FCCC979-A611-45DC-8114-7CB95E1F84A3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233314"/>
            <a:ext cx="3819525" cy="2555875"/>
            <a:chOff x="3152" y="1026"/>
            <a:chExt cx="2406" cy="1610"/>
          </a:xfrm>
        </p:grpSpPr>
        <p:sp>
          <p:nvSpPr>
            <p:cNvPr id="7" name="Rectangle 91">
              <a:extLst>
                <a:ext uri="{FF2B5EF4-FFF2-40B4-BE49-F238E27FC236}">
                  <a16:creationId xmlns:a16="http://schemas.microsoft.com/office/drawing/2014/main" id="{71AD87C2-A221-4C7B-B38A-F1008B78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71"/>
              <a:ext cx="1384" cy="1248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50000">
                  <a:srgbClr val="FFFFFF"/>
                </a:gs>
                <a:gs pos="100000">
                  <a:srgbClr val="6699FF"/>
                </a:gs>
              </a:gsLst>
              <a:lin ang="5400000" scaled="1"/>
            </a:gradFill>
            <a:ln w="50800" algn="ctr">
              <a:noFill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92">
              <a:extLst>
                <a:ext uri="{FF2B5EF4-FFF2-40B4-BE49-F238E27FC236}">
                  <a16:creationId xmlns:a16="http://schemas.microsoft.com/office/drawing/2014/main" id="{617B172B-B941-449E-A7C1-BA1E6F403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137"/>
              <a:ext cx="250" cy="23"/>
            </a:xfrm>
            <a:prstGeom prst="rect">
              <a:avLst/>
            </a:prstGeom>
            <a:noFill/>
            <a:ln w="50800" algn="ctr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93">
              <a:extLst>
                <a:ext uri="{FF2B5EF4-FFF2-40B4-BE49-F238E27FC236}">
                  <a16:creationId xmlns:a16="http://schemas.microsoft.com/office/drawing/2014/main" id="{0A6AE1A4-8AAB-4FD7-A362-096B65D5A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344"/>
              <a:ext cx="181" cy="45"/>
            </a:xfrm>
            <a:prstGeom prst="rect">
              <a:avLst/>
            </a:prstGeom>
            <a:noFill/>
            <a:ln w="50800" algn="ctr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4">
              <a:extLst>
                <a:ext uri="{FF2B5EF4-FFF2-40B4-BE49-F238E27FC236}">
                  <a16:creationId xmlns:a16="http://schemas.microsoft.com/office/drawing/2014/main" id="{75FD8BCE-C0A1-45BB-AFA2-F016319D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350"/>
              <a:ext cx="363" cy="22"/>
            </a:xfrm>
            <a:prstGeom prst="rect">
              <a:avLst/>
            </a:prstGeom>
            <a:noFill/>
            <a:ln w="48260" algn="ctr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5">
              <a:extLst>
                <a:ext uri="{FF2B5EF4-FFF2-40B4-BE49-F238E27FC236}">
                  <a16:creationId xmlns:a16="http://schemas.microsoft.com/office/drawing/2014/main" id="{8419DC6C-52CA-4409-B85E-10B1EB4A7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366"/>
              <a:ext cx="430" cy="794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190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96">
              <a:extLst>
                <a:ext uri="{FF2B5EF4-FFF2-40B4-BE49-F238E27FC236}">
                  <a16:creationId xmlns:a16="http://schemas.microsoft.com/office/drawing/2014/main" id="{AD19661E-6127-493D-B2BA-0D996BD10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7" y="2446"/>
              <a:ext cx="2223" cy="0"/>
            </a:xfrm>
            <a:prstGeom prst="line">
              <a:avLst/>
            </a:prstGeom>
            <a:noFill/>
            <a:ln w="152400">
              <a:pattFill prst="pct30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97">
              <a:extLst>
                <a:ext uri="{FF2B5EF4-FFF2-40B4-BE49-F238E27FC236}">
                  <a16:creationId xmlns:a16="http://schemas.microsoft.com/office/drawing/2014/main" id="{3062A2D9-C6BC-402C-9C73-2482BBBB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177"/>
              <a:ext cx="45" cy="136"/>
            </a:xfrm>
            <a:prstGeom prst="rect">
              <a:avLst/>
            </a:prstGeom>
            <a:gradFill rotWithShape="1">
              <a:gsLst>
                <a:gs pos="0">
                  <a:srgbClr val="CC99FF"/>
                </a:gs>
                <a:gs pos="50000">
                  <a:srgbClr val="FFFFFF"/>
                </a:gs>
                <a:gs pos="100000">
                  <a:srgbClr val="CC99FF"/>
                </a:gs>
              </a:gsLst>
              <a:lin ang="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98">
              <a:extLst>
                <a:ext uri="{FF2B5EF4-FFF2-40B4-BE49-F238E27FC236}">
                  <a16:creationId xmlns:a16="http://schemas.microsoft.com/office/drawing/2014/main" id="{F2392DC0-AB82-49B2-8E95-4865C115D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321"/>
              <a:ext cx="43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99">
              <a:extLst>
                <a:ext uri="{FF2B5EF4-FFF2-40B4-BE49-F238E27FC236}">
                  <a16:creationId xmlns:a16="http://schemas.microsoft.com/office/drawing/2014/main" id="{CC463B3B-CB72-4F41-A0AF-89B53D676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396"/>
              <a:ext cx="222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00">
              <a:extLst>
                <a:ext uri="{FF2B5EF4-FFF2-40B4-BE49-F238E27FC236}">
                  <a16:creationId xmlns:a16="http://schemas.microsoft.com/office/drawing/2014/main" id="{7446A523-7473-4FF3-92D2-2E5635004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2" y="2346"/>
              <a:ext cx="1701" cy="0"/>
            </a:xfrm>
            <a:prstGeom prst="line">
              <a:avLst/>
            </a:prstGeom>
            <a:noFill/>
            <a:ln w="1016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01">
              <a:extLst>
                <a:ext uri="{FF2B5EF4-FFF2-40B4-BE49-F238E27FC236}">
                  <a16:creationId xmlns:a16="http://schemas.microsoft.com/office/drawing/2014/main" id="{495F255C-B89E-451A-8E66-46ECF984D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1026"/>
              <a:ext cx="0" cy="1293"/>
            </a:xfrm>
            <a:prstGeom prst="line">
              <a:avLst/>
            </a:prstGeom>
            <a:noFill/>
            <a:ln w="1016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02">
              <a:extLst>
                <a:ext uri="{FF2B5EF4-FFF2-40B4-BE49-F238E27FC236}">
                  <a16:creationId xmlns:a16="http://schemas.microsoft.com/office/drawing/2014/main" id="{36348616-3A39-43BB-9418-D62602E31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026"/>
              <a:ext cx="0" cy="1293"/>
            </a:xfrm>
            <a:prstGeom prst="line">
              <a:avLst/>
            </a:prstGeom>
            <a:noFill/>
            <a:ln w="1016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03">
              <a:extLst>
                <a:ext uri="{FF2B5EF4-FFF2-40B4-BE49-F238E27FC236}">
                  <a16:creationId xmlns:a16="http://schemas.microsoft.com/office/drawing/2014/main" id="{B4E32D27-66D8-4C4B-900F-92FA78738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366"/>
              <a:ext cx="0" cy="7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04">
              <a:extLst>
                <a:ext uri="{FF2B5EF4-FFF2-40B4-BE49-F238E27FC236}">
                  <a16:creationId xmlns:a16="http://schemas.microsoft.com/office/drawing/2014/main" id="{E04DC5B4-9CAE-407B-9381-871F23432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6" y="1366"/>
              <a:ext cx="0" cy="7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id="{8AE59F67-B17A-4CB8-BF41-311F83971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065"/>
              <a:ext cx="45" cy="295"/>
            </a:xfrm>
            <a:prstGeom prst="rect">
              <a:avLst/>
            </a:prstGeom>
            <a:gradFill rotWithShape="1">
              <a:gsLst>
                <a:gs pos="0">
                  <a:srgbClr val="CC99FF">
                    <a:alpha val="99001"/>
                  </a:srgbClr>
                </a:gs>
                <a:gs pos="50000">
                  <a:srgbClr val="FFFFFF"/>
                </a:gs>
                <a:gs pos="100000">
                  <a:srgbClr val="CC99FF">
                    <a:alpha val="99001"/>
                  </a:srgbClr>
                </a:gs>
              </a:gsLst>
              <a:lin ang="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06">
              <a:extLst>
                <a:ext uri="{FF2B5EF4-FFF2-40B4-BE49-F238E27FC236}">
                  <a16:creationId xmlns:a16="http://schemas.microsoft.com/office/drawing/2014/main" id="{76DD1665-4E8F-43EB-86DA-3A9D47FC1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251"/>
              <a:ext cx="11" cy="9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107">
              <a:extLst>
                <a:ext uri="{FF2B5EF4-FFF2-40B4-BE49-F238E27FC236}">
                  <a16:creationId xmlns:a16="http://schemas.microsoft.com/office/drawing/2014/main" id="{6643EE52-3183-422B-8838-C84B689B2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053"/>
              <a:ext cx="1407" cy="0"/>
            </a:xfrm>
            <a:prstGeom prst="line">
              <a:avLst/>
            </a:prstGeom>
            <a:noFill/>
            <a:ln w="1016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108">
              <a:extLst>
                <a:ext uri="{FF2B5EF4-FFF2-40B4-BE49-F238E27FC236}">
                  <a16:creationId xmlns:a16="http://schemas.microsoft.com/office/drawing/2014/main" id="{359A033E-90F6-4E07-9575-E20710BC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684"/>
              <a:ext cx="385" cy="181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anchor="ctr"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09">
              <a:extLst>
                <a:ext uri="{FF2B5EF4-FFF2-40B4-BE49-F238E27FC236}">
                  <a16:creationId xmlns:a16="http://schemas.microsoft.com/office/drawing/2014/main" id="{AF33ADCC-4C1C-40A5-A4CC-D0D2769F0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1933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18">
              <a:extLst>
                <a:ext uri="{FF2B5EF4-FFF2-40B4-BE49-F238E27FC236}">
                  <a16:creationId xmlns:a16="http://schemas.microsoft.com/office/drawing/2014/main" id="{4A49DC0F-2C10-4A9E-B0F5-46F7D63AB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1929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119">
              <a:extLst>
                <a:ext uri="{FF2B5EF4-FFF2-40B4-BE49-F238E27FC236}">
                  <a16:creationId xmlns:a16="http://schemas.microsoft.com/office/drawing/2014/main" id="{3A92557A-A2AA-4589-9B93-D1BA4DFA5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752"/>
              <a:ext cx="205" cy="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20">
              <a:extLst>
                <a:ext uri="{FF2B5EF4-FFF2-40B4-BE49-F238E27FC236}">
                  <a16:creationId xmlns:a16="http://schemas.microsoft.com/office/drawing/2014/main" id="{F6E731C0-2D7E-44E1-9B04-31C161A2F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7" y="1768"/>
              <a:ext cx="205" cy="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121">
              <a:extLst>
                <a:ext uri="{FF2B5EF4-FFF2-40B4-BE49-F238E27FC236}">
                  <a16:creationId xmlns:a16="http://schemas.microsoft.com/office/drawing/2014/main" id="{FD2909F7-57AC-4B4C-9195-934385502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1594"/>
              <a:ext cx="395" cy="299"/>
            </a:xfrm>
            <a:custGeom>
              <a:avLst/>
              <a:gdLst>
                <a:gd name="T0" fmla="*/ 0 w 395"/>
                <a:gd name="T1" fmla="*/ 170 h 299"/>
                <a:gd name="T2" fmla="*/ 8 w 395"/>
                <a:gd name="T3" fmla="*/ 104 h 299"/>
                <a:gd name="T4" fmla="*/ 26 w 395"/>
                <a:gd name="T5" fmla="*/ 32 h 299"/>
                <a:gd name="T6" fmla="*/ 42 w 395"/>
                <a:gd name="T7" fmla="*/ 44 h 299"/>
                <a:gd name="T8" fmla="*/ 44 w 395"/>
                <a:gd name="T9" fmla="*/ 142 h 299"/>
                <a:gd name="T10" fmla="*/ 46 w 395"/>
                <a:gd name="T11" fmla="*/ 228 h 299"/>
                <a:gd name="T12" fmla="*/ 56 w 395"/>
                <a:gd name="T13" fmla="*/ 246 h 299"/>
                <a:gd name="T14" fmla="*/ 66 w 395"/>
                <a:gd name="T15" fmla="*/ 296 h 299"/>
                <a:gd name="T16" fmla="*/ 80 w 395"/>
                <a:gd name="T17" fmla="*/ 294 h 299"/>
                <a:gd name="T18" fmla="*/ 82 w 395"/>
                <a:gd name="T19" fmla="*/ 186 h 299"/>
                <a:gd name="T20" fmla="*/ 100 w 395"/>
                <a:gd name="T21" fmla="*/ 132 h 299"/>
                <a:gd name="T22" fmla="*/ 110 w 395"/>
                <a:gd name="T23" fmla="*/ 106 h 299"/>
                <a:gd name="T24" fmla="*/ 142 w 395"/>
                <a:gd name="T25" fmla="*/ 0 h 299"/>
                <a:gd name="T26" fmla="*/ 172 w 395"/>
                <a:gd name="T27" fmla="*/ 26 h 299"/>
                <a:gd name="T28" fmla="*/ 164 w 395"/>
                <a:gd name="T29" fmla="*/ 62 h 299"/>
                <a:gd name="T30" fmla="*/ 160 w 395"/>
                <a:gd name="T31" fmla="*/ 74 h 299"/>
                <a:gd name="T32" fmla="*/ 174 w 395"/>
                <a:gd name="T33" fmla="*/ 158 h 299"/>
                <a:gd name="T34" fmla="*/ 188 w 395"/>
                <a:gd name="T35" fmla="*/ 176 h 299"/>
                <a:gd name="T36" fmla="*/ 202 w 395"/>
                <a:gd name="T37" fmla="*/ 192 h 299"/>
                <a:gd name="T38" fmla="*/ 204 w 395"/>
                <a:gd name="T39" fmla="*/ 186 h 299"/>
                <a:gd name="T40" fmla="*/ 206 w 395"/>
                <a:gd name="T41" fmla="*/ 140 h 299"/>
                <a:gd name="T42" fmla="*/ 214 w 395"/>
                <a:gd name="T43" fmla="*/ 128 h 299"/>
                <a:gd name="T44" fmla="*/ 230 w 395"/>
                <a:gd name="T45" fmla="*/ 140 h 299"/>
                <a:gd name="T46" fmla="*/ 236 w 395"/>
                <a:gd name="T47" fmla="*/ 180 h 299"/>
                <a:gd name="T48" fmla="*/ 254 w 395"/>
                <a:gd name="T49" fmla="*/ 204 h 299"/>
                <a:gd name="T50" fmla="*/ 270 w 395"/>
                <a:gd name="T51" fmla="*/ 118 h 299"/>
                <a:gd name="T52" fmla="*/ 276 w 395"/>
                <a:gd name="T53" fmla="*/ 104 h 299"/>
                <a:gd name="T54" fmla="*/ 300 w 395"/>
                <a:gd name="T55" fmla="*/ 114 h 299"/>
                <a:gd name="T56" fmla="*/ 310 w 395"/>
                <a:gd name="T57" fmla="*/ 132 h 299"/>
                <a:gd name="T58" fmla="*/ 314 w 395"/>
                <a:gd name="T59" fmla="*/ 182 h 299"/>
                <a:gd name="T60" fmla="*/ 322 w 395"/>
                <a:gd name="T61" fmla="*/ 178 h 299"/>
                <a:gd name="T62" fmla="*/ 336 w 395"/>
                <a:gd name="T63" fmla="*/ 142 h 299"/>
                <a:gd name="T64" fmla="*/ 366 w 395"/>
                <a:gd name="T65" fmla="*/ 144 h 299"/>
                <a:gd name="T66" fmla="*/ 378 w 395"/>
                <a:gd name="T67" fmla="*/ 166 h 299"/>
                <a:gd name="T68" fmla="*/ 386 w 395"/>
                <a:gd name="T69" fmla="*/ 156 h 2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5"/>
                <a:gd name="T106" fmla="*/ 0 h 299"/>
                <a:gd name="T107" fmla="*/ 395 w 395"/>
                <a:gd name="T108" fmla="*/ 299 h 2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5" h="299">
                  <a:moveTo>
                    <a:pt x="0" y="170"/>
                  </a:moveTo>
                  <a:cubicBezTo>
                    <a:pt x="3" y="148"/>
                    <a:pt x="3" y="125"/>
                    <a:pt x="8" y="104"/>
                  </a:cubicBezTo>
                  <a:cubicBezTo>
                    <a:pt x="10" y="79"/>
                    <a:pt x="3" y="48"/>
                    <a:pt x="26" y="32"/>
                  </a:cubicBezTo>
                  <a:cubicBezTo>
                    <a:pt x="34" y="20"/>
                    <a:pt x="39" y="36"/>
                    <a:pt x="42" y="44"/>
                  </a:cubicBezTo>
                  <a:cubicBezTo>
                    <a:pt x="43" y="77"/>
                    <a:pt x="43" y="109"/>
                    <a:pt x="44" y="142"/>
                  </a:cubicBezTo>
                  <a:cubicBezTo>
                    <a:pt x="45" y="171"/>
                    <a:pt x="45" y="199"/>
                    <a:pt x="46" y="228"/>
                  </a:cubicBezTo>
                  <a:cubicBezTo>
                    <a:pt x="46" y="235"/>
                    <a:pt x="56" y="246"/>
                    <a:pt x="56" y="246"/>
                  </a:cubicBezTo>
                  <a:cubicBezTo>
                    <a:pt x="57" y="262"/>
                    <a:pt x="54" y="284"/>
                    <a:pt x="66" y="296"/>
                  </a:cubicBezTo>
                  <a:cubicBezTo>
                    <a:pt x="71" y="295"/>
                    <a:pt x="79" y="299"/>
                    <a:pt x="80" y="294"/>
                  </a:cubicBezTo>
                  <a:cubicBezTo>
                    <a:pt x="85" y="258"/>
                    <a:pt x="81" y="222"/>
                    <a:pt x="82" y="186"/>
                  </a:cubicBezTo>
                  <a:cubicBezTo>
                    <a:pt x="83" y="166"/>
                    <a:pt x="92" y="150"/>
                    <a:pt x="100" y="132"/>
                  </a:cubicBezTo>
                  <a:cubicBezTo>
                    <a:pt x="104" y="123"/>
                    <a:pt x="110" y="106"/>
                    <a:pt x="110" y="106"/>
                  </a:cubicBezTo>
                  <a:cubicBezTo>
                    <a:pt x="114" y="53"/>
                    <a:pt x="115" y="40"/>
                    <a:pt x="142" y="0"/>
                  </a:cubicBezTo>
                  <a:cubicBezTo>
                    <a:pt x="156" y="5"/>
                    <a:pt x="161" y="17"/>
                    <a:pt x="172" y="26"/>
                  </a:cubicBezTo>
                  <a:cubicBezTo>
                    <a:pt x="170" y="40"/>
                    <a:pt x="168" y="49"/>
                    <a:pt x="164" y="62"/>
                  </a:cubicBezTo>
                  <a:cubicBezTo>
                    <a:pt x="163" y="66"/>
                    <a:pt x="160" y="74"/>
                    <a:pt x="160" y="74"/>
                  </a:cubicBezTo>
                  <a:cubicBezTo>
                    <a:pt x="161" y="128"/>
                    <a:pt x="144" y="138"/>
                    <a:pt x="174" y="158"/>
                  </a:cubicBezTo>
                  <a:cubicBezTo>
                    <a:pt x="184" y="172"/>
                    <a:pt x="179" y="167"/>
                    <a:pt x="188" y="176"/>
                  </a:cubicBezTo>
                  <a:cubicBezTo>
                    <a:pt x="191" y="184"/>
                    <a:pt x="195" y="187"/>
                    <a:pt x="202" y="192"/>
                  </a:cubicBezTo>
                  <a:cubicBezTo>
                    <a:pt x="203" y="190"/>
                    <a:pt x="204" y="188"/>
                    <a:pt x="204" y="186"/>
                  </a:cubicBezTo>
                  <a:cubicBezTo>
                    <a:pt x="205" y="171"/>
                    <a:pt x="203" y="155"/>
                    <a:pt x="206" y="140"/>
                  </a:cubicBezTo>
                  <a:cubicBezTo>
                    <a:pt x="207" y="135"/>
                    <a:pt x="214" y="128"/>
                    <a:pt x="214" y="128"/>
                  </a:cubicBezTo>
                  <a:cubicBezTo>
                    <a:pt x="221" y="132"/>
                    <a:pt x="222" y="137"/>
                    <a:pt x="230" y="140"/>
                  </a:cubicBezTo>
                  <a:cubicBezTo>
                    <a:pt x="241" y="156"/>
                    <a:pt x="232" y="141"/>
                    <a:pt x="236" y="180"/>
                  </a:cubicBezTo>
                  <a:cubicBezTo>
                    <a:pt x="237" y="190"/>
                    <a:pt x="249" y="196"/>
                    <a:pt x="254" y="204"/>
                  </a:cubicBezTo>
                  <a:cubicBezTo>
                    <a:pt x="283" y="185"/>
                    <a:pt x="238" y="134"/>
                    <a:pt x="270" y="118"/>
                  </a:cubicBezTo>
                  <a:cubicBezTo>
                    <a:pt x="273" y="114"/>
                    <a:pt x="271" y="105"/>
                    <a:pt x="276" y="104"/>
                  </a:cubicBezTo>
                  <a:cubicBezTo>
                    <a:pt x="281" y="102"/>
                    <a:pt x="295" y="111"/>
                    <a:pt x="300" y="114"/>
                  </a:cubicBezTo>
                  <a:cubicBezTo>
                    <a:pt x="309" y="128"/>
                    <a:pt x="306" y="121"/>
                    <a:pt x="310" y="132"/>
                  </a:cubicBezTo>
                  <a:cubicBezTo>
                    <a:pt x="311" y="149"/>
                    <a:pt x="311" y="166"/>
                    <a:pt x="314" y="182"/>
                  </a:cubicBezTo>
                  <a:cubicBezTo>
                    <a:pt x="315" y="185"/>
                    <a:pt x="321" y="181"/>
                    <a:pt x="322" y="178"/>
                  </a:cubicBezTo>
                  <a:cubicBezTo>
                    <a:pt x="325" y="167"/>
                    <a:pt x="326" y="149"/>
                    <a:pt x="336" y="142"/>
                  </a:cubicBezTo>
                  <a:cubicBezTo>
                    <a:pt x="346" y="143"/>
                    <a:pt x="356" y="141"/>
                    <a:pt x="366" y="144"/>
                  </a:cubicBezTo>
                  <a:cubicBezTo>
                    <a:pt x="369" y="145"/>
                    <a:pt x="366" y="162"/>
                    <a:pt x="378" y="166"/>
                  </a:cubicBezTo>
                  <a:cubicBezTo>
                    <a:pt x="383" y="164"/>
                    <a:pt x="395" y="161"/>
                    <a:pt x="386" y="156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22">
              <a:extLst>
                <a:ext uri="{FF2B5EF4-FFF2-40B4-BE49-F238E27FC236}">
                  <a16:creationId xmlns:a16="http://schemas.microsoft.com/office/drawing/2014/main" id="{26A21D4B-334A-4D02-872A-1A8A7A58A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638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kumimoji="1" sz="26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har char="•"/>
                <a:defRPr kumimoji="1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har char="–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123">
              <a:extLst>
                <a:ext uri="{FF2B5EF4-FFF2-40B4-BE49-F238E27FC236}">
                  <a16:creationId xmlns:a16="http://schemas.microsoft.com/office/drawing/2014/main" id="{A157CFA0-F856-4623-AB38-88C0D9C64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205"/>
              <a:ext cx="0" cy="31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124">
              <a:extLst>
                <a:ext uri="{FF2B5EF4-FFF2-40B4-BE49-F238E27FC236}">
                  <a16:creationId xmlns:a16="http://schemas.microsoft.com/office/drawing/2014/main" id="{D3D5B052-E568-447C-98C6-03680C847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5" y="2205"/>
              <a:ext cx="0" cy="31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25">
              <a:extLst>
                <a:ext uri="{FF2B5EF4-FFF2-40B4-BE49-F238E27FC236}">
                  <a16:creationId xmlns:a16="http://schemas.microsoft.com/office/drawing/2014/main" id="{DDD13118-4E31-4509-82A5-B0054C517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115"/>
              <a:ext cx="0" cy="52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" name="Object 126">
              <a:extLst>
                <a:ext uri="{FF2B5EF4-FFF2-40B4-BE49-F238E27FC236}">
                  <a16:creationId xmlns:a16="http://schemas.microsoft.com/office/drawing/2014/main" id="{72E79039-E479-4CC5-87AA-F831E04706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2" y="2092"/>
            <a:ext cx="20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00" name="公式" r:id="rId3" imgW="190417" imgH="241195" progId="">
                    <p:embed/>
                  </p:oleObj>
                </mc:Choice>
                <mc:Fallback>
                  <p:oleObj name="公式" r:id="rId3" imgW="190417" imgH="241195" progId="">
                    <p:embed/>
                    <p:pic>
                      <p:nvPicPr>
                        <p:cNvPr id="34" name="Object 126">
                          <a:extLst>
                            <a:ext uri="{FF2B5EF4-FFF2-40B4-BE49-F238E27FC236}">
                              <a16:creationId xmlns:a16="http://schemas.microsoft.com/office/drawing/2014/main" id="{72E79039-E479-4CC5-87AA-F831E0470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2" y="2092"/>
                          <a:ext cx="20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Arc 127">
              <a:extLst>
                <a:ext uri="{FF2B5EF4-FFF2-40B4-BE49-F238E27FC236}">
                  <a16:creationId xmlns:a16="http://schemas.microsoft.com/office/drawing/2014/main" id="{68AFD1F3-37EC-4E9B-87E5-212CC4F897E7}"/>
                </a:ext>
              </a:extLst>
            </p:cNvPr>
            <p:cNvSpPr>
              <a:spLocks/>
            </p:cNvSpPr>
            <p:nvPr/>
          </p:nvSpPr>
          <p:spPr bwMode="auto">
            <a:xfrm rot="-888144" flipH="1" flipV="1">
              <a:off x="4334" y="2021"/>
              <a:ext cx="507" cy="176"/>
            </a:xfrm>
            <a:custGeom>
              <a:avLst/>
              <a:gdLst>
                <a:gd name="T0" fmla="*/ 0 w 19818"/>
                <a:gd name="T1" fmla="*/ 0 h 21258"/>
                <a:gd name="T2" fmla="*/ 0 w 19818"/>
                <a:gd name="T3" fmla="*/ 0 h 21258"/>
                <a:gd name="T4" fmla="*/ 0 w 19818"/>
                <a:gd name="T5" fmla="*/ 0 h 21258"/>
                <a:gd name="T6" fmla="*/ 0 60000 65536"/>
                <a:gd name="T7" fmla="*/ 0 60000 65536"/>
                <a:gd name="T8" fmla="*/ 0 60000 65536"/>
                <a:gd name="T9" fmla="*/ 0 w 19818"/>
                <a:gd name="T10" fmla="*/ 0 h 21258"/>
                <a:gd name="T11" fmla="*/ 19818 w 19818"/>
                <a:gd name="T12" fmla="*/ 21258 h 21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8" h="21258" fill="none" extrusionOk="0">
                  <a:moveTo>
                    <a:pt x="3829" y="0"/>
                  </a:moveTo>
                  <a:cubicBezTo>
                    <a:pt x="10943" y="1281"/>
                    <a:pt x="16943" y="6036"/>
                    <a:pt x="19818" y="12667"/>
                  </a:cubicBezTo>
                </a:path>
                <a:path w="19818" h="21258" stroke="0" extrusionOk="0">
                  <a:moveTo>
                    <a:pt x="3829" y="0"/>
                  </a:moveTo>
                  <a:cubicBezTo>
                    <a:pt x="10943" y="1281"/>
                    <a:pt x="16943" y="6036"/>
                    <a:pt x="19818" y="12667"/>
                  </a:cubicBezTo>
                  <a:lnTo>
                    <a:pt x="0" y="21258"/>
                  </a:lnTo>
                  <a:lnTo>
                    <a:pt x="3829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200" b="1" i="0" u="none" strike="noStrike" kern="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128">
              <a:extLst>
                <a:ext uri="{FF2B5EF4-FFF2-40B4-BE49-F238E27FC236}">
                  <a16:creationId xmlns:a16="http://schemas.microsoft.com/office/drawing/2014/main" id="{C6FC5FFD-7F66-464C-9482-D382F1F3C6D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618" y="2037"/>
              <a:ext cx="453" cy="114"/>
              <a:chOff x="2001" y="1119"/>
              <a:chExt cx="630" cy="114"/>
            </a:xfrm>
          </p:grpSpPr>
          <p:sp>
            <p:nvSpPr>
              <p:cNvPr id="44" name="Line 129">
                <a:extLst>
                  <a:ext uri="{FF2B5EF4-FFF2-40B4-BE49-F238E27FC236}">
                    <a16:creationId xmlns:a16="http://schemas.microsoft.com/office/drawing/2014/main" id="{45E91DA4-F4BB-4058-B451-9755D876C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436" y="1158"/>
                <a:ext cx="1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130">
                <a:extLst>
                  <a:ext uri="{FF2B5EF4-FFF2-40B4-BE49-F238E27FC236}">
                    <a16:creationId xmlns:a16="http://schemas.microsoft.com/office/drawing/2014/main" id="{2299FAB4-F39C-4E04-9297-CA9CFCE27D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263" y="1051"/>
                <a:ext cx="114" cy="250"/>
                <a:chOff x="1859" y="2296"/>
                <a:chExt cx="114" cy="250"/>
              </a:xfrm>
            </p:grpSpPr>
            <p:sp>
              <p:nvSpPr>
                <p:cNvPr id="47" name="Line 131">
                  <a:extLst>
                    <a:ext uri="{FF2B5EF4-FFF2-40B4-BE49-F238E27FC236}">
                      <a16:creationId xmlns:a16="http://schemas.microsoft.com/office/drawing/2014/main" id="{C72D3AD7-40A3-4335-85BD-9A4F23E1D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1904" y="2275"/>
                  <a:ext cx="25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Line 132">
                  <a:extLst>
                    <a:ext uri="{FF2B5EF4-FFF2-40B4-BE49-F238E27FC236}">
                      <a16:creationId xmlns:a16="http://schemas.microsoft.com/office/drawing/2014/main" id="{9EF6C98D-877C-4BAF-8C6D-B0D308163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927" y="2274"/>
                  <a:ext cx="23" cy="6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133">
                  <a:extLst>
                    <a:ext uri="{FF2B5EF4-FFF2-40B4-BE49-F238E27FC236}">
                      <a16:creationId xmlns:a16="http://schemas.microsoft.com/office/drawing/2014/main" id="{C17FB0E2-D840-447C-A703-6A83A676D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1903" y="2326"/>
                  <a:ext cx="25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134">
                  <a:extLst>
                    <a:ext uri="{FF2B5EF4-FFF2-40B4-BE49-F238E27FC236}">
                      <a16:creationId xmlns:a16="http://schemas.microsoft.com/office/drawing/2014/main" id="{E0E0DD46-BC8B-436C-BFAD-B7C4330E3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904" y="2301"/>
                  <a:ext cx="24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35">
                  <a:extLst>
                    <a:ext uri="{FF2B5EF4-FFF2-40B4-BE49-F238E27FC236}">
                      <a16:creationId xmlns:a16="http://schemas.microsoft.com/office/drawing/2014/main" id="{5071C6E7-5D75-4C44-BB55-2B2FD387D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1903" y="2383"/>
                  <a:ext cx="25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36">
                  <a:extLst>
                    <a:ext uri="{FF2B5EF4-FFF2-40B4-BE49-F238E27FC236}">
                      <a16:creationId xmlns:a16="http://schemas.microsoft.com/office/drawing/2014/main" id="{BC6E25D9-DBE6-4DCD-9A81-52AD6C750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904" y="2358"/>
                  <a:ext cx="24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137">
                  <a:extLst>
                    <a:ext uri="{FF2B5EF4-FFF2-40B4-BE49-F238E27FC236}">
                      <a16:creationId xmlns:a16="http://schemas.microsoft.com/office/drawing/2014/main" id="{698CD7FF-1E22-47A1-BB61-2598CCFCBC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1903" y="2435"/>
                  <a:ext cx="25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Line 138">
                  <a:extLst>
                    <a:ext uri="{FF2B5EF4-FFF2-40B4-BE49-F238E27FC236}">
                      <a16:creationId xmlns:a16="http://schemas.microsoft.com/office/drawing/2014/main" id="{7DA4E14A-92A9-4330-AA41-6C8BD2675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904" y="2410"/>
                  <a:ext cx="24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Line 139">
                  <a:extLst>
                    <a:ext uri="{FF2B5EF4-FFF2-40B4-BE49-F238E27FC236}">
                      <a16:creationId xmlns:a16="http://schemas.microsoft.com/office/drawing/2014/main" id="{EB42C97D-4AC2-4270-8932-AF9B332EB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1928" y="2501"/>
                  <a:ext cx="22" cy="6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140">
                  <a:extLst>
                    <a:ext uri="{FF2B5EF4-FFF2-40B4-BE49-F238E27FC236}">
                      <a16:creationId xmlns:a16="http://schemas.microsoft.com/office/drawing/2014/main" id="{BCD3F8E1-D1AA-4819-AA53-5114AA815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904" y="2455"/>
                  <a:ext cx="24" cy="1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200" b="1" i="0" u="none" strike="noStrike" kern="0" cap="none" spc="0" normalizeH="0" baseline="0" noProof="0">
                    <a:ln>
                      <a:noFill/>
                    </a:ln>
                    <a:solidFill>
                      <a:srgbClr val="CC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" name="Line 141">
                <a:extLst>
                  <a:ext uri="{FF2B5EF4-FFF2-40B4-BE49-F238E27FC236}">
                    <a16:creationId xmlns:a16="http://schemas.microsoft.com/office/drawing/2014/main" id="{097D0388-42C4-440F-9BDC-46D869000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001" y="1170"/>
                <a:ext cx="1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145">
              <a:extLst>
                <a:ext uri="{FF2B5EF4-FFF2-40B4-BE49-F238E27FC236}">
                  <a16:creationId xmlns:a16="http://schemas.microsoft.com/office/drawing/2014/main" id="{76419B07-EA1D-4AF7-8B03-0CE662AFF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" y="1864"/>
              <a:ext cx="113" cy="451"/>
              <a:chOff x="3189" y="2174"/>
              <a:chExt cx="113" cy="439"/>
            </a:xfrm>
          </p:grpSpPr>
          <p:sp>
            <p:nvSpPr>
              <p:cNvPr id="38" name="Line 146">
                <a:extLst>
                  <a:ext uri="{FF2B5EF4-FFF2-40B4-BE49-F238E27FC236}">
                    <a16:creationId xmlns:a16="http://schemas.microsoft.com/office/drawing/2014/main" id="{971A5286-C263-4DD4-A82D-FC7C5414C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2438"/>
                <a:ext cx="0" cy="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147">
                <a:extLst>
                  <a:ext uri="{FF2B5EF4-FFF2-40B4-BE49-F238E27FC236}">
                    <a16:creationId xmlns:a16="http://schemas.microsoft.com/office/drawing/2014/main" id="{FA63772F-F015-4B96-A713-E37EE5839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9" y="2433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2FE51F7F-C473-4EDB-8E20-308CBD345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2346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49">
                <a:extLst>
                  <a:ext uri="{FF2B5EF4-FFF2-40B4-BE49-F238E27FC236}">
                    <a16:creationId xmlns:a16="http://schemas.microsoft.com/office/drawing/2014/main" id="{AA252886-7610-4C3E-8494-BB36ED0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7" y="2346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4496B62E-DBFA-4868-BBC0-2660D6DBE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2382"/>
                <a:ext cx="5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151">
                <a:extLst>
                  <a:ext uri="{FF2B5EF4-FFF2-40B4-BE49-F238E27FC236}">
                    <a16:creationId xmlns:a16="http://schemas.microsoft.com/office/drawing/2014/main" id="{F579298F-EBC2-48AC-AF99-A3C1E27D6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5" y="2174"/>
                <a:ext cx="0" cy="2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411189" y="1007033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r>
              <a:rPr kumimoji="0"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振动惯性传感器如右图所示，</a:t>
            </a:r>
          </a:p>
        </p:txBody>
      </p:sp>
      <p:graphicFrame>
        <p:nvGraphicFramePr>
          <p:cNvPr id="58" name="Object 3">
            <a:extLst>
              <a:ext uri="{FF2B5EF4-FFF2-40B4-BE49-F238E27FC236}">
                <a16:creationId xmlns:a16="http://schemas.microsoft.com/office/drawing/2014/main" id="{F99ED832-BD18-48A4-88CC-787B700E50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79780" y="1538210"/>
          <a:ext cx="13684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1" name="公式" r:id="rId5" imgW="685800" imgH="254000" progId="">
                  <p:embed/>
                </p:oleObj>
              </mc:Choice>
              <mc:Fallback>
                <p:oleObj name="公式" r:id="rId5" imgW="685800" imgH="254000" progId="">
                  <p:embed/>
                  <p:pic>
                    <p:nvPicPr>
                      <p:cNvPr id="58" name="Object 3">
                        <a:extLst>
                          <a:ext uri="{FF2B5EF4-FFF2-40B4-BE49-F238E27FC236}">
                            <a16:creationId xmlns:a16="http://schemas.microsoft.com/office/drawing/2014/main" id="{F99ED832-BD18-48A4-88CC-787B700E5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80" y="1538210"/>
                        <a:ext cx="13684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">
            <a:extLst>
              <a:ext uri="{FF2B5EF4-FFF2-40B4-BE49-F238E27FC236}">
                <a16:creationId xmlns:a16="http://schemas.microsoft.com/office/drawing/2014/main" id="{EF19ADD1-FC47-4D8A-BA70-87B3462FD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77" y="1595199"/>
            <a:ext cx="271302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kumimoji="1" sz="3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kumimoji="1" sz="26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已知支撑部件位移</a:t>
            </a:r>
            <a:r>
              <a:rPr kumimoji="0" lang="en-US" altLang="zh-CN" sz="2000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endParaRPr kumimoji="0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Text Box 7">
            <a:extLst>
              <a:ext uri="{FF2B5EF4-FFF2-40B4-BE49-F238E27FC236}">
                <a16:creationId xmlns:a16="http://schemas.microsoft.com/office/drawing/2014/main" id="{B6F4FED2-2074-442A-BFA2-A6ED79E7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2541350"/>
            <a:ext cx="43195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kumimoji="1" sz="3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kumimoji="1" sz="26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0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于支撑部件的</a:t>
            </a:r>
            <a:r>
              <a:rPr kumimoji="0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位移</a:t>
            </a:r>
            <a:endParaRPr kumimoji="0"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把惯性传感器等同于质量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弹簧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阻尼系统，其质量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 g, 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弹簧刚度</a:t>
            </a:r>
            <a:r>
              <a:rPr kumimoji="0"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阻尼系数</a:t>
            </a:r>
            <a:r>
              <a:rPr kumimoji="0"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为待设计参数。</a:t>
            </a:r>
            <a:endParaRPr kumimoji="0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7">
            <a:extLst>
              <a:ext uri="{FF2B5EF4-FFF2-40B4-BE49-F238E27FC236}">
                <a16:creationId xmlns:a16="http://schemas.microsoft.com/office/drawing/2014/main" id="{B6F4FED2-2074-442A-BFA2-A6ED79E7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4767660"/>
            <a:ext cx="8072494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kumimoji="1" sz="3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kumimoji="1" sz="26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None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请结合动力学模型和</a:t>
            </a:r>
            <a:r>
              <a:rPr kumimoji="0"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绘制幅频特性曲线讨论：</a:t>
            </a:r>
            <a:endParaRPr kumimoji="0"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Tx/>
              <a:buNone/>
            </a:pP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）如何设计合理、合适的参数</a:t>
            </a:r>
            <a:r>
              <a:rPr kumimoji="0"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和参数</a:t>
            </a:r>
            <a:r>
              <a:rPr kumimoji="0"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使其能够用于振动</a:t>
            </a:r>
            <a:r>
              <a:rPr kumimoji="0"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位移测量，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并尝试分析不同参数值下的测量误差；</a:t>
            </a:r>
            <a:endParaRPr kumimoji="0"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Tx/>
              <a:buNone/>
            </a:pPr>
            <a:r>
              <a:rPr kumimoji="0"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）如何设计合理、合适的参数</a:t>
            </a:r>
            <a:r>
              <a:rPr kumimoji="0"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和参数</a:t>
            </a:r>
            <a:r>
              <a:rPr kumimoji="0"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使其能够用于振动</a:t>
            </a:r>
            <a:r>
              <a:rPr kumimoji="0"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加速度测量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 并尝试分析不同参数值下的测量误差。</a:t>
            </a:r>
            <a:endParaRPr kumimoji="0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9104" y="2028758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=0.01 mm;  </a:t>
            </a:r>
            <a:r>
              <a:rPr lang="en-US" altLang="zh-CN" sz="2000" i="1" dirty="0" smtClean="0">
                <a:latin typeface="Symbol" pitchFamily="18" charset="2"/>
              </a:rPr>
              <a:t>w</a:t>
            </a:r>
            <a:r>
              <a:rPr lang="en-US" altLang="zh-CN" sz="2000" dirty="0" smtClean="0"/>
              <a:t>=36000 </a:t>
            </a:r>
            <a:r>
              <a:rPr lang="en-US" altLang="zh-CN" sz="2000" dirty="0" err="1" smtClean="0"/>
              <a:t>rad</a:t>
            </a:r>
            <a:r>
              <a:rPr lang="en-US" altLang="zh-CN" sz="2000" dirty="0" smtClean="0"/>
              <a:t>/s</a:t>
            </a:r>
            <a:endParaRPr lang="zh-CN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596" y="426759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开放问题：</a:t>
            </a:r>
          </a:p>
        </p:txBody>
      </p:sp>
    </p:spTree>
    <p:extLst>
      <p:ext uri="{BB962C8B-B14F-4D97-AF65-F5344CB8AC3E}">
        <p14:creationId xmlns:p14="http://schemas.microsoft.com/office/powerpoint/2010/main" val="1223423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9" y="3533922"/>
            <a:ext cx="7550242" cy="3509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71825" y="404664"/>
                <a:ext cx="7003227" cy="330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𝑚𝐷</m:t>
                      </m:r>
                      <m:sSup>
                        <m:sSup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𝑖𝑤𝑡</m:t>
                          </m:r>
                        </m:sup>
                      </m:sSup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𝑚𝑋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𝑐𝑋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kumimoji="0"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0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0" lang="zh-CN" altLang="en-US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0" lang="en-US" altLang="zh-CN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kumimoji="0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25" y="404664"/>
                <a:ext cx="7003227" cy="3301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63688" y="3501008"/>
                <a:ext cx="7003226" cy="497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选择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r>
                      <a:rPr kumimoji="0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360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rad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/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k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prstClr val="black"/>
                        </a:solidFill>
                        <a:latin typeface="等线" panose="020F0502020204030204"/>
                        <a:ea typeface="等线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=25920</m:t>
                    </m:r>
                  </m:oMath>
                </a14:m>
                <a:endParaRPr kumimoji="0"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7003226" cy="497187"/>
              </a:xfrm>
              <a:prstGeom prst="rect">
                <a:avLst/>
              </a:prstGeom>
              <a:blipFill>
                <a:blip r:embed="rId4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8580" y="1329088"/>
            <a:ext cx="133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位移测量</a:t>
            </a:r>
          </a:p>
        </p:txBody>
      </p:sp>
    </p:spTree>
    <p:extLst>
      <p:ext uri="{BB962C8B-B14F-4D97-AF65-F5344CB8AC3E}">
        <p14:creationId xmlns:p14="http://schemas.microsoft.com/office/powerpoint/2010/main" val="330245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>
              <a:lumMod val="85000"/>
              <a:lumOff val="1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ctr">
          <a:defRPr kumimoji="0" sz="2400" b="1" smtClean="0">
            <a:solidFill>
              <a:srgbClr val="000066"/>
            </a:solidFill>
            <a:latin typeface="Calibri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Calibri" pitchFamily="34" charset="0"/>
            <a:ea typeface="黑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2619</Words>
  <Application>Microsoft Office PowerPoint</Application>
  <PresentationFormat>全屏显示(4:3)</PresentationFormat>
  <Paragraphs>106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MS PGothic</vt:lpstr>
      <vt:lpstr>等线</vt:lpstr>
      <vt:lpstr>黑体</vt:lpstr>
      <vt:lpstr>华文中宋</vt:lpstr>
      <vt:lpstr>宋体</vt:lpstr>
      <vt:lpstr>宋体</vt:lpstr>
      <vt:lpstr>微软雅黑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7_Blends</vt:lpstr>
      <vt:lpstr>Equation</vt:lpstr>
      <vt:lpstr>公式</vt:lpstr>
      <vt:lpstr>Microsoft 公式 3.0</vt:lpstr>
      <vt:lpstr>Microsoft Equation 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Chen</dc:creator>
  <cp:lastModifiedBy>TLXXT30</cp:lastModifiedBy>
  <cp:revision>2176</cp:revision>
  <dcterms:created xsi:type="dcterms:W3CDTF">2017-08-10T08:57:01Z</dcterms:created>
  <dcterms:modified xsi:type="dcterms:W3CDTF">2022-04-14T09:34:06Z</dcterms:modified>
</cp:coreProperties>
</file>