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9BBB4-5A3D-4814-88BA-7FF7DEA8BE2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B66C8-571B-4513-83FE-983C2F32A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9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66C8-571B-4513-83FE-983C2F32AE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9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D290F-5AC7-49D9-900E-578DA5821F3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2879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千万不要涂错学号！（</a:t>
            </a:r>
            <a:r>
              <a:rPr lang="en-US" altLang="zh-CN" dirty="0"/>
              <a:t>2014-2015</a:t>
            </a:r>
            <a:r>
              <a:rPr lang="zh-CN" altLang="en-US" dirty="0"/>
              <a:t>春夏学期有</a:t>
            </a:r>
            <a:r>
              <a:rPr lang="en-US" altLang="zh-CN" dirty="0"/>
              <a:t>16</a:t>
            </a:r>
            <a:r>
              <a:rPr lang="zh-CN" altLang="en-US" dirty="0"/>
              <a:t>人涂错，</a:t>
            </a:r>
            <a:r>
              <a:rPr lang="en-US" altLang="zh-CN" dirty="0"/>
              <a:t>2015-2016</a:t>
            </a:r>
            <a:r>
              <a:rPr lang="zh-CN" altLang="en-US" dirty="0"/>
              <a:t>春夏学期有</a:t>
            </a:r>
            <a:r>
              <a:rPr lang="en-US" altLang="zh-CN" dirty="0"/>
              <a:t>12</a:t>
            </a:r>
            <a:r>
              <a:rPr lang="zh-CN" altLang="en-US" dirty="0"/>
              <a:t>人涂错，</a:t>
            </a:r>
            <a:r>
              <a:rPr lang="en-US" altLang="zh-CN" dirty="0"/>
              <a:t>2016-2017</a:t>
            </a:r>
            <a:r>
              <a:rPr lang="zh-CN" altLang="en-US" dirty="0"/>
              <a:t>秋冬学期有</a:t>
            </a:r>
            <a:r>
              <a:rPr lang="en-US" altLang="zh-CN" dirty="0"/>
              <a:t>5</a:t>
            </a:r>
            <a:r>
              <a:rPr lang="zh-CN" altLang="en-US" dirty="0"/>
              <a:t>人）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4128B-0F46-4998-A2B6-F3929C85BE2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425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170A1-0EF6-4B74-9F22-72A00B4B65C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参考整理的复习纲要。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2887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170A1-0EF6-4B74-9F22-72A00B4B65C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参考整理的复习纲要。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2887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32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29/05/2023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具有文本的垂直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5865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（竖排）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29/05/2023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29/05/2023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7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29/05/2023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533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665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29/05/2023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内容占位符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29/05/2023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32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文本占位符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32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内容占位符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内容占位符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幻灯片编号占位符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8" name="日期占位符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29/05/2023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9" name="页脚占位符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幻灯片编号占位符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29/05/2023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带有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665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文本占位符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1865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29/05/2023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带有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665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1865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图片占位符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图片</a:t>
            </a:r>
            <a:endParaRPr lang="ko-KR" altLang="en-US" sz="20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29/05/2023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（竖排）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29/05/2023</a:t>
            </a:fld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5865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b="0" strike="noStrike" cap="none" dirty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800" b="0" strike="noStrike" cap="none" dirty="0"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charset="0"/>
                <a:ea typeface="宋体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29/05/2023</a:t>
            </a:fld>
            <a:endParaRPr lang="ko-KR" altLang="en-US" sz="1800" b="0" strike="noStrike" cap="none" dirty="0"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ctrTitle"/>
          </p:nvPr>
        </p:nvSpPr>
        <p:spPr>
          <a:xfrm>
            <a:off x="734695" y="99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err="1">
                <a:solidFill>
                  <a:schemeClr val="tx1"/>
                </a:solidFill>
                <a:latin typeface="黑体" charset="0"/>
                <a:ea typeface="黑体" charset="0"/>
              </a:rPr>
              <a:t>复习</a:t>
            </a:r>
            <a:r>
              <a:rPr lang="zh-CN" altLang="en-US" sz="5865" b="0" strike="noStrike" cap="none" dirty="0">
                <a:solidFill>
                  <a:schemeClr val="tx1"/>
                </a:solidFill>
                <a:latin typeface="黑体" charset="0"/>
                <a:ea typeface="黑体" charset="0"/>
              </a:rPr>
              <a:t>提醒</a:t>
            </a:r>
            <a:endParaRPr lang="ko-KR" altLang="en-US" sz="5865" b="0" strike="noStrike" cap="none" dirty="0">
              <a:solidFill>
                <a:schemeClr val="tx1"/>
              </a:solidFill>
              <a:latin typeface="黑体" charset="0"/>
              <a:ea typeface="黑体" charset="0"/>
            </a:endParaRPr>
          </a:p>
        </p:txBody>
      </p:sp>
      <p:sp>
        <p:nvSpPr>
          <p:cNvPr id="3" name="文本框 2"/>
          <p:cNvSpPr txBox="1">
            <a:spLocks/>
          </p:cNvSpPr>
          <p:nvPr/>
        </p:nvSpPr>
        <p:spPr>
          <a:xfrm>
            <a:off x="998473" y="1988840"/>
            <a:ext cx="10282103" cy="6470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>
            <a:defPPr>
              <a:defRPr lang="ko-KR"/>
            </a:defPPr>
            <a:lvl1pPr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defRPr sz="3600" b="0" strike="noStrike" cap="none">
                <a:latin typeface="Calibri" charset="0"/>
                <a:ea typeface="宋体" charset="0"/>
              </a:defRPr>
            </a:lvl1pPr>
          </a:lstStyle>
          <a:p>
            <a:r>
              <a:rPr lang="en-US" altLang="ko-KR" dirty="0"/>
              <a:t>1.考试时间：</a:t>
            </a:r>
            <a:r>
              <a:rPr lang="en-US" altLang="ko-KR"/>
              <a:t>06月28 </a:t>
            </a:r>
            <a:r>
              <a:rPr lang="en-US" altLang="ko-KR" dirty="0"/>
              <a:t>日 14:00</a:t>
            </a:r>
            <a:r>
              <a:rPr lang="en-US" altLang="zh-CN" dirty="0"/>
              <a:t>-16:00</a:t>
            </a:r>
            <a:r>
              <a:rPr lang="zh-CN" altLang="en-US" dirty="0"/>
              <a:t>，历时</a:t>
            </a:r>
            <a:r>
              <a:rPr lang="en-US" altLang="zh-CN" dirty="0"/>
              <a:t>120</a:t>
            </a:r>
            <a:r>
              <a:rPr lang="zh-CN" altLang="en-US" dirty="0"/>
              <a:t>分钟</a:t>
            </a:r>
            <a:endParaRPr lang="ko-KR" altLang="en-US" dirty="0"/>
          </a:p>
        </p:txBody>
      </p:sp>
      <p:sp>
        <p:nvSpPr>
          <p:cNvPr id="4" name="文本框 3"/>
          <p:cNvSpPr txBox="1">
            <a:spLocks/>
          </p:cNvSpPr>
          <p:nvPr/>
        </p:nvSpPr>
        <p:spPr>
          <a:xfrm>
            <a:off x="982344" y="2924944"/>
            <a:ext cx="10116185" cy="6470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>
                <a:latin typeface="Calibri" charset="0"/>
                <a:ea typeface="宋体" charset="0"/>
              </a:rPr>
              <a:t>2.考试方式：</a:t>
            </a:r>
            <a:r>
              <a:rPr lang="zh-CN" altLang="en-US" sz="3600" b="1" strike="noStrike" cap="none" dirty="0">
                <a:solidFill>
                  <a:srgbClr val="FF0000"/>
                </a:solidFill>
                <a:latin typeface="Calibri" charset="0"/>
                <a:ea typeface="宋体" charset="0"/>
              </a:rPr>
              <a:t>线下</a:t>
            </a:r>
            <a:r>
              <a:rPr lang="en-US" altLang="ko-KR" sz="3600" b="1" strike="noStrike" cap="none" dirty="0" err="1">
                <a:solidFill>
                  <a:srgbClr val="FF0000"/>
                </a:solidFill>
                <a:latin typeface="Calibri" charset="0"/>
                <a:ea typeface="宋体" charset="0"/>
              </a:rPr>
              <a:t>开卷</a:t>
            </a:r>
            <a:endParaRPr lang="ko-KR" altLang="en-US" sz="3600" b="1" strike="noStrike" cap="none" dirty="0">
              <a:solidFill>
                <a:srgbClr val="FF0000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文本框 4"/>
          <p:cNvSpPr txBox="1">
            <a:spLocks/>
          </p:cNvSpPr>
          <p:nvPr/>
        </p:nvSpPr>
        <p:spPr>
          <a:xfrm>
            <a:off x="980440" y="3934063"/>
            <a:ext cx="10118725" cy="6470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>
                <a:latin typeface="Calibri" charset="0"/>
                <a:ea typeface="宋体" charset="0"/>
              </a:rPr>
              <a:t>3.考试成绩：满分100分</a:t>
            </a:r>
            <a:r>
              <a:rPr lang="zh-CN" altLang="en-US" sz="2400" dirty="0">
                <a:latin typeface="Calibri" charset="0"/>
                <a:ea typeface="宋体" charset="0"/>
              </a:rPr>
              <a:t>（按照</a:t>
            </a:r>
            <a:r>
              <a:rPr lang="en-US" altLang="zh-CN" sz="2400" dirty="0">
                <a:latin typeface="Calibri" charset="0"/>
                <a:ea typeface="宋体" charset="0"/>
              </a:rPr>
              <a:t>40%</a:t>
            </a:r>
            <a:r>
              <a:rPr lang="zh-CN" altLang="en-US" sz="2400" dirty="0">
                <a:latin typeface="Calibri" charset="0"/>
                <a:ea typeface="宋体" charset="0"/>
              </a:rPr>
              <a:t>纳入综合成绩）</a:t>
            </a:r>
            <a:endParaRPr lang="ko-KR" altLang="en-US" sz="3600" b="0" strike="noStrike" cap="none" dirty="0">
              <a:latin typeface="Calibri" charset="0"/>
              <a:ea typeface="宋体" charset="0"/>
            </a:endParaRPr>
          </a:p>
        </p:txBody>
      </p:sp>
      <p:sp>
        <p:nvSpPr>
          <p:cNvPr id="6" name="文本框 5"/>
          <p:cNvSpPr txBox="1">
            <a:spLocks/>
          </p:cNvSpPr>
          <p:nvPr/>
        </p:nvSpPr>
        <p:spPr>
          <a:xfrm>
            <a:off x="992505" y="4778851"/>
            <a:ext cx="9974580" cy="9544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>
                <a:latin typeface="Calibri" charset="0"/>
                <a:ea typeface="宋体" charset="0"/>
              </a:rPr>
              <a:t>4.考试题型：</a:t>
            </a:r>
            <a:endParaRPr lang="ko-KR" altLang="en-US" sz="3600" b="0" strike="noStrike" cap="none" dirty="0">
              <a:latin typeface="Calibri" charset="0"/>
              <a:ea typeface="宋体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rgbClr val="FF0000"/>
                </a:solidFill>
                <a:latin typeface="Calibri" charset="0"/>
                <a:ea typeface="宋体" charset="0"/>
              </a:rPr>
              <a:t>判断题（20题，1分一题）、单选题（20题，1分一题）、不定项选择题（30题，2分一题）</a:t>
            </a:r>
            <a:endParaRPr lang="ko-KR" altLang="en-US" sz="2000" b="1" strike="noStrike" cap="none" dirty="0">
              <a:solidFill>
                <a:srgbClr val="FF0000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关于平时成绩公示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学校要求是建议公示</a:t>
            </a:r>
            <a:endParaRPr lang="en-US" altLang="zh-CN" sz="2400" dirty="0"/>
          </a:p>
          <a:p>
            <a:r>
              <a:rPr lang="en-US" altLang="zh-CN" b="1" dirty="0">
                <a:latin typeface="微软雅黑"/>
                <a:ea typeface="微软雅黑"/>
              </a:rPr>
              <a:t>※</a:t>
            </a:r>
            <a:r>
              <a:rPr lang="zh-CN" altLang="en-US" b="1" dirty="0"/>
              <a:t>根据往年惯例，机改阅卷成绩删除了姓名后在钉群公示，同学们自行计算平时成绩。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479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21" y="2198307"/>
            <a:ext cx="2688299" cy="15162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55" y="2020168"/>
            <a:ext cx="2250988" cy="16882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注意事项</a:t>
            </a: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：考试形式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025" y="1340768"/>
            <a:ext cx="11618383" cy="51844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</a:rPr>
              <a:t>开卷</a:t>
            </a:r>
            <a:endParaRPr lang="en-US" altLang="zh-CN" sz="3600" b="1" dirty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3600" b="1" dirty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微软雅黑" pitchFamily="34" charset="-122"/>
              </a:rPr>
              <a:t>可带：</a:t>
            </a:r>
            <a:endParaRPr lang="en-US" altLang="zh-CN" dirty="0">
              <a:latin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微软雅黑" pitchFamily="34" charset="-122"/>
              </a:rPr>
              <a:t>教材，</a:t>
            </a:r>
            <a:endParaRPr lang="en-US" altLang="zh-CN" dirty="0">
              <a:latin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微软雅黑" pitchFamily="34" charset="-122"/>
              </a:rPr>
              <a:t>复习资料，</a:t>
            </a:r>
            <a:endParaRPr lang="en-US" altLang="zh-CN" dirty="0">
              <a:latin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微软雅黑" pitchFamily="34" charset="-122"/>
              </a:rPr>
              <a:t>打印的课件，</a:t>
            </a:r>
            <a:endParaRPr lang="en-US" altLang="zh-CN" dirty="0">
              <a:latin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微软雅黑" pitchFamily="34" charset="-122"/>
              </a:rPr>
              <a:t>课堂笔记，</a:t>
            </a:r>
            <a:endParaRPr lang="en-US" altLang="zh-CN" dirty="0">
              <a:latin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微软雅黑" pitchFamily="34" charset="-122"/>
              </a:rPr>
              <a:t>其他纸质资料等</a:t>
            </a:r>
            <a:endParaRPr lang="en-US" altLang="zh-CN" dirty="0">
              <a:latin typeface="微软雅黑" pitchFamily="34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微软雅黑" pitchFamily="34" charset="-122"/>
            </a:endParaRPr>
          </a:p>
          <a:p>
            <a:pPr lvl="1">
              <a:lnSpc>
                <a:spcPct val="90000"/>
              </a:lnSpc>
            </a:pPr>
            <a:endParaRPr lang="zh-CN" altLang="en-US" dirty="0">
              <a:latin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</a:rPr>
              <a:t>所有纸质资料都能用，所有其他电子设备不能用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</a:endParaRPr>
          </a:p>
        </p:txBody>
      </p:sp>
      <p:pic>
        <p:nvPicPr>
          <p:cNvPr id="1029" name="Picture 5" descr="C:\Users\Lq\AppData\Local\Microsoft\Windows\Temporary Internet Files\Content.IE5\QT615781\MC90019979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260" y="2352079"/>
            <a:ext cx="2093283" cy="121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Lq\AppData\Local\Microsoft\Windows\Temporary Internet Files\Content.IE5\8OQVFRDO\MC90043466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554" y="1487983"/>
            <a:ext cx="1071933" cy="73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Lq\AppData\Local\Microsoft\Windows\Temporary Internet Files\Content.IE5\8OQVFRDO\MC90043466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32" y="1487982"/>
            <a:ext cx="1071937" cy="73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Lq\AppData\Local\Microsoft\Windows\Temporary Internet Files\Content.IE5\8OQVFRDO\MC90043466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186" y="1487982"/>
            <a:ext cx="1071935" cy="73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5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考前注意事项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239185" y="1484312"/>
            <a:ext cx="11618383" cy="49690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保管好自己的教材 ！</a:t>
            </a:r>
          </a:p>
          <a:p>
            <a:pPr lvl="3"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准备好如下用品：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ym typeface="Wingdings" pitchFamily="2" charset="2"/>
              </a:rPr>
              <a:t>　　</a:t>
            </a:r>
            <a:r>
              <a:rPr lang="en-US" altLang="zh-CN" dirty="0">
                <a:sym typeface="Wingdings" pitchFamily="2" charset="2"/>
              </a:rPr>
              <a:t>2B</a:t>
            </a:r>
            <a:r>
              <a:rPr lang="zh-CN" altLang="en-US" dirty="0"/>
              <a:t>铅笔；</a:t>
            </a:r>
            <a:endParaRPr lang="zh-CN" altLang="en-US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/>
              <a:t>　　橡皮；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　　钢笔 </a:t>
            </a:r>
            <a:r>
              <a:rPr lang="zh-CN" altLang="en-US" sz="1800" dirty="0"/>
              <a:t>或</a:t>
            </a:r>
            <a:r>
              <a:rPr lang="en-US" altLang="zh-CN" dirty="0"/>
              <a:t> </a:t>
            </a:r>
            <a:r>
              <a:rPr lang="zh-CN" altLang="en-US" dirty="0"/>
              <a:t>水笔</a:t>
            </a:r>
            <a:r>
              <a:rPr lang="en-US" altLang="zh-CN" dirty="0"/>
              <a:t> </a:t>
            </a:r>
            <a:r>
              <a:rPr lang="zh-CN" altLang="en-US" sz="1800" dirty="0"/>
              <a:t>或</a:t>
            </a:r>
            <a:r>
              <a:rPr lang="en-US" altLang="zh-CN" dirty="0"/>
              <a:t> </a:t>
            </a:r>
            <a:r>
              <a:rPr lang="zh-CN" altLang="en-US" dirty="0"/>
              <a:t>圆珠笔。</a:t>
            </a:r>
          </a:p>
          <a:p>
            <a:pPr lvl="3"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请</a:t>
            </a:r>
            <a:r>
              <a:rPr lang="zh-CN" altLang="en-US" dirty="0">
                <a:solidFill>
                  <a:srgbClr val="FF0000"/>
                </a:solidFill>
              </a:rPr>
              <a:t>务必</a:t>
            </a:r>
            <a:r>
              <a:rPr lang="zh-CN" altLang="en-US" dirty="0"/>
              <a:t>使用</a:t>
            </a:r>
            <a:r>
              <a:rPr lang="en-US" altLang="zh-CN" dirty="0"/>
              <a:t>2B</a:t>
            </a:r>
            <a:r>
              <a:rPr lang="zh-CN" altLang="en-US" dirty="0"/>
              <a:t>铅笔答题，在答题卡上将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所选答案涂黑！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zh-CN" altLang="en-US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C:\Users\Lq\AppData\Local\Microsoft\Windows\Temporary Internet Files\Content.IE5\14KYJ887\MC90023292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19" y="2780928"/>
            <a:ext cx="716888" cy="51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Lq\AppData\Local\Microsoft\Windows\Temporary Internet Files\Content.IE5\6NQ005UM\MC90029506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1" y="2515854"/>
            <a:ext cx="687023" cy="37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Lq\AppData\Local\Microsoft\Windows\Temporary Internet Files\Content.IE5\JEZHT7LX\MC90032528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" y="3335908"/>
            <a:ext cx="870336" cy="4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59" y="1421904"/>
            <a:ext cx="4116288" cy="30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6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5977FCA6-8582-4B36-A74F-4A6D952B12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382" y="0"/>
            <a:ext cx="5641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3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3DCBE-CF29-4E51-AC06-E3FA7D16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卷面脏污致机改误判</a:t>
            </a:r>
          </a:p>
        </p:txBody>
      </p:sp>
      <p:pic>
        <p:nvPicPr>
          <p:cNvPr id="5" name="内容占位符 4" descr="图片包含 墙壁, 监视器, 室内&#10;&#10;描述已自动生成">
            <a:extLst>
              <a:ext uri="{FF2B5EF4-FFF2-40B4-BE49-F238E27FC236}">
                <a16:creationId xmlns:a16="http://schemas.microsoft.com/office/drawing/2014/main" id="{4173F4B1-216F-49A4-8BB8-21D664FC9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8" y="1412776"/>
            <a:ext cx="9680399" cy="5445224"/>
          </a:xfrm>
        </p:spPr>
      </p:pic>
    </p:spTree>
    <p:extLst>
      <p:ext uri="{BB962C8B-B14F-4D97-AF65-F5344CB8AC3E}">
        <p14:creationId xmlns:p14="http://schemas.microsoft.com/office/powerpoint/2010/main" val="284890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A492B-1263-436F-848C-9F2B4DDC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未留足时间填涂答案</a:t>
            </a:r>
          </a:p>
        </p:txBody>
      </p:sp>
      <p:pic>
        <p:nvPicPr>
          <p:cNvPr id="5" name="内容占位符 4" descr="图片包含 墙壁, 电子产品&#10;&#10;描述已自动生成">
            <a:extLst>
              <a:ext uri="{FF2B5EF4-FFF2-40B4-BE49-F238E27FC236}">
                <a16:creationId xmlns:a16="http://schemas.microsoft.com/office/drawing/2014/main" id="{0BCB6AE0-18B9-4C4C-B509-6B6BDA16E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95" y="1412435"/>
            <a:ext cx="9130011" cy="5445565"/>
          </a:xfrm>
        </p:spPr>
      </p:pic>
    </p:spTree>
    <p:extLst>
      <p:ext uri="{BB962C8B-B14F-4D97-AF65-F5344CB8AC3E}">
        <p14:creationId xmlns:p14="http://schemas.microsoft.com/office/powerpoint/2010/main" val="211827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8802C-6B3E-4019-8F1B-0B3005B8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时间不足填涂</a:t>
            </a:r>
          </a:p>
        </p:txBody>
      </p:sp>
      <p:pic>
        <p:nvPicPr>
          <p:cNvPr id="5" name="内容占位符 4" descr="图片包含 墙壁, 室内, 监视器&#10;&#10;描述已自动生成">
            <a:extLst>
              <a:ext uri="{FF2B5EF4-FFF2-40B4-BE49-F238E27FC236}">
                <a16:creationId xmlns:a16="http://schemas.microsoft.com/office/drawing/2014/main" id="{75E4808B-2DED-4D87-9905-1CB5C80BF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01" y="1412776"/>
            <a:ext cx="9680399" cy="5445224"/>
          </a:xfrm>
        </p:spPr>
      </p:pic>
    </p:spTree>
    <p:extLst>
      <p:ext uri="{BB962C8B-B14F-4D97-AF65-F5344CB8AC3E}">
        <p14:creationId xmlns:p14="http://schemas.microsoft.com/office/powerpoint/2010/main" val="109049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注意事项</a:t>
            </a: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：把握时间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（以下建议答题顺序）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39185" y="1484313"/>
            <a:ext cx="11618383" cy="5041031"/>
          </a:xfrm>
        </p:spPr>
        <p:txBody>
          <a:bodyPr>
            <a:normAutofit/>
          </a:bodyPr>
          <a:lstStyle/>
          <a:p>
            <a:r>
              <a:rPr lang="zh-CN" altLang="en-US" dirty="0"/>
              <a:t>第一优先：不定选题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每题分值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分！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努力从书本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课件中找到相关论述！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若实在无法找到，怎么选？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其次：单选题</a:t>
            </a:r>
            <a:endParaRPr lang="en-US" altLang="zh-CN" dirty="0"/>
          </a:p>
          <a:p>
            <a:r>
              <a:rPr lang="zh-CN" altLang="en-US" dirty="0"/>
              <a:t>最后：判断题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实在找不到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凭常识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感觉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实在没时间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——”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点兵点将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……”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</a:t>
            </a:r>
            <a:endParaRPr lang="en-US" altLang="zh-CN" sz="32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454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注意事项</a:t>
            </a: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：复习方法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考试范围：试题内容</a:t>
            </a:r>
            <a:r>
              <a:rPr lang="zh-CN" altLang="en-US" b="1" dirty="0"/>
              <a:t>以教材为主</a:t>
            </a:r>
            <a:r>
              <a:rPr lang="zh-CN" altLang="en-US" dirty="0"/>
              <a:t>，范围涵盖整本书及我上课的内容（教材相对老旧，内容与我课堂不一致的以课题讲授为准）。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（一）熟悉教材</a:t>
            </a:r>
            <a:endParaRPr lang="en-US" altLang="zh-CN" dirty="0"/>
          </a:p>
          <a:p>
            <a:r>
              <a:rPr lang="zh-CN" altLang="en-US" dirty="0"/>
              <a:t>军事思想类</a:t>
            </a:r>
            <a:r>
              <a:rPr lang="en-US" altLang="zh-CN" dirty="0"/>
              <a:t>&amp;</a:t>
            </a:r>
            <a:r>
              <a:rPr lang="zh-CN" altLang="en-US" dirty="0"/>
              <a:t>战略安全类（上篇及下篇）：</a:t>
            </a:r>
          </a:p>
          <a:p>
            <a:pPr lvl="1"/>
            <a:r>
              <a:rPr lang="en-US" altLang="zh-CN" dirty="0"/>
              <a:t>95%</a:t>
            </a:r>
            <a:r>
              <a:rPr lang="zh-CN" altLang="en-US" dirty="0"/>
              <a:t>的答案可从书中找到；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章内容注意区分；</a:t>
            </a:r>
          </a:p>
          <a:p>
            <a:pPr lvl="1"/>
            <a:r>
              <a:rPr lang="zh-CN" altLang="en-US" dirty="0"/>
              <a:t>看书复习为主。</a:t>
            </a:r>
          </a:p>
          <a:p>
            <a:pPr marL="0" indent="0">
              <a:buNone/>
            </a:pPr>
            <a:r>
              <a:rPr lang="zh-CN" altLang="en-US" dirty="0"/>
              <a:t>（二）力争理解</a:t>
            </a:r>
            <a:endParaRPr lang="en-US" altLang="zh-CN" dirty="0"/>
          </a:p>
          <a:p>
            <a:r>
              <a:rPr lang="zh-CN" altLang="en-US" dirty="0"/>
              <a:t>军事科技类（中篇）</a:t>
            </a:r>
          </a:p>
          <a:p>
            <a:pPr lvl="1"/>
            <a:r>
              <a:rPr lang="zh-CN" altLang="en-US" dirty="0"/>
              <a:t>很多题需要在一定的理解基础上作答，建议看书时以理解为主，配合一些习题掌握知识点；</a:t>
            </a:r>
          </a:p>
          <a:p>
            <a:pPr lvl="1"/>
            <a:r>
              <a:rPr lang="zh-CN" altLang="en-US" dirty="0"/>
              <a:t>以课件结合教材复习。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601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theme/theme1.xml><?xml version="1.0" encoding="utf-8"?>
<a:theme xmlns:a="http://schemas.openxmlformats.org/drawingml/2006/main" name="Office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Pages>1</Pages>
  <Words>453</Words>
  <Characters>0</Characters>
  <Application>Microsoft Office PowerPoint</Application>
  <DocSecurity>0</DocSecurity>
  <PresentationFormat>宽屏</PresentationFormat>
  <Lines>0</Lines>
  <Paragraphs>62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±¼¸²</vt:lpstr>
      <vt:lpstr>黑体</vt:lpstr>
      <vt:lpstr>楷体</vt:lpstr>
      <vt:lpstr>宋体</vt:lpstr>
      <vt:lpstr>微软雅黑</vt:lpstr>
      <vt:lpstr>Calibri</vt:lpstr>
      <vt:lpstr>Wingdings</vt:lpstr>
      <vt:lpstr>Office主题</vt:lpstr>
      <vt:lpstr>复习提醒</vt:lpstr>
      <vt:lpstr>注意事项1：考试形式</vt:lpstr>
      <vt:lpstr>考前注意事项</vt:lpstr>
      <vt:lpstr>PowerPoint 演示文稿</vt:lpstr>
      <vt:lpstr>卷面脏污致机改误判</vt:lpstr>
      <vt:lpstr>未留足时间填涂答案</vt:lpstr>
      <vt:lpstr>时间不足填涂</vt:lpstr>
      <vt:lpstr>注意事项2：把握时间（以下建议答题顺序）</vt:lpstr>
      <vt:lpstr>注意事项3：复习方法</vt:lpstr>
      <vt:lpstr>关于平时成绩公示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复习课</dc:title>
  <dc:creator>Think</dc:creator>
  <cp:lastModifiedBy>247714111@qq.com</cp:lastModifiedBy>
  <cp:revision>49</cp:revision>
  <dcterms:modified xsi:type="dcterms:W3CDTF">2023-05-29T00:54:35Z</dcterms:modified>
</cp:coreProperties>
</file>