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9"/>
  </p:notesMasterIdLst>
  <p:sldIdLst>
    <p:sldId id="256" r:id="rId2"/>
    <p:sldId id="315" r:id="rId3"/>
    <p:sldId id="317" r:id="rId4"/>
    <p:sldId id="262" r:id="rId5"/>
    <p:sldId id="318" r:id="rId6"/>
    <p:sldId id="323" r:id="rId7"/>
    <p:sldId id="270" r:id="rId8"/>
    <p:sldId id="272" r:id="rId9"/>
    <p:sldId id="273" r:id="rId10"/>
    <p:sldId id="267" r:id="rId11"/>
    <p:sldId id="275" r:id="rId12"/>
    <p:sldId id="299" r:id="rId13"/>
    <p:sldId id="276" r:id="rId14"/>
    <p:sldId id="325" r:id="rId15"/>
    <p:sldId id="313" r:id="rId16"/>
    <p:sldId id="295" r:id="rId17"/>
    <p:sldId id="296" r:id="rId18"/>
    <p:sldId id="301" r:id="rId19"/>
    <p:sldId id="300" r:id="rId20"/>
    <p:sldId id="326" r:id="rId21"/>
    <p:sldId id="260" r:id="rId22"/>
    <p:sldId id="261" r:id="rId23"/>
    <p:sldId id="327" r:id="rId24"/>
    <p:sldId id="263" r:id="rId25"/>
    <p:sldId id="264" r:id="rId26"/>
    <p:sldId id="308" r:id="rId27"/>
    <p:sldId id="310" r:id="rId28"/>
    <p:sldId id="312" r:id="rId29"/>
    <p:sldId id="328" r:id="rId30"/>
    <p:sldId id="314" r:id="rId31"/>
    <p:sldId id="316" r:id="rId32"/>
    <p:sldId id="329" r:id="rId33"/>
    <p:sldId id="330" r:id="rId34"/>
    <p:sldId id="274" r:id="rId35"/>
    <p:sldId id="331" r:id="rId36"/>
    <p:sldId id="332" r:id="rId37"/>
    <p:sldId id="278" r:id="rId38"/>
    <p:sldId id="279" r:id="rId39"/>
    <p:sldId id="288" r:id="rId40"/>
    <p:sldId id="319" r:id="rId41"/>
    <p:sldId id="280" r:id="rId42"/>
    <p:sldId id="333" r:id="rId43"/>
    <p:sldId id="304" r:id="rId44"/>
    <p:sldId id="258" r:id="rId45"/>
    <p:sldId id="335" r:id="rId46"/>
    <p:sldId id="351" r:id="rId47"/>
    <p:sldId id="347" r:id="rId48"/>
    <p:sldId id="345" r:id="rId49"/>
    <p:sldId id="346" r:id="rId50"/>
    <p:sldId id="269" r:id="rId51"/>
    <p:sldId id="348" r:id="rId52"/>
    <p:sldId id="352" r:id="rId53"/>
    <p:sldId id="353" r:id="rId54"/>
    <p:sldId id="277" r:id="rId55"/>
    <p:sldId id="354" r:id="rId56"/>
    <p:sldId id="355" r:id="rId57"/>
    <p:sldId id="356" r:id="rId58"/>
    <p:sldId id="357" r:id="rId59"/>
    <p:sldId id="358" r:id="rId60"/>
    <p:sldId id="359" r:id="rId61"/>
    <p:sldId id="283" r:id="rId62"/>
    <p:sldId id="285" r:id="rId63"/>
    <p:sldId id="286" r:id="rId64"/>
    <p:sldId id="360" r:id="rId65"/>
    <p:sldId id="350" r:id="rId66"/>
    <p:sldId id="361" r:id="rId67"/>
    <p:sldId id="287" r:id="rId68"/>
    <p:sldId id="362" r:id="rId69"/>
    <p:sldId id="289" r:id="rId70"/>
    <p:sldId id="290" r:id="rId71"/>
    <p:sldId id="291" r:id="rId72"/>
    <p:sldId id="292" r:id="rId73"/>
    <p:sldId id="293" r:id="rId74"/>
    <p:sldId id="294" r:id="rId75"/>
    <p:sldId id="363" r:id="rId76"/>
    <p:sldId id="364" r:id="rId77"/>
    <p:sldId id="307"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521415D9-36F7-43E2-AB2F-B90AF26B5E84}">
      <p14:sectionLst xmlns:p14="http://schemas.microsoft.com/office/powerpoint/2010/main">
        <p14:section name="默认节" id="{E9D36C84-D4CB-4461-8413-1BF1E7B88844}">
          <p14:sldIdLst>
            <p14:sldId id="256"/>
            <p14:sldId id="315"/>
            <p14:sldId id="317"/>
            <p14:sldId id="262"/>
            <p14:sldId id="318"/>
            <p14:sldId id="323"/>
            <p14:sldId id="270"/>
            <p14:sldId id="272"/>
            <p14:sldId id="273"/>
            <p14:sldId id="267"/>
            <p14:sldId id="275"/>
            <p14:sldId id="299"/>
            <p14:sldId id="276"/>
            <p14:sldId id="325"/>
            <p14:sldId id="313"/>
            <p14:sldId id="295"/>
            <p14:sldId id="296"/>
            <p14:sldId id="301"/>
            <p14:sldId id="300"/>
            <p14:sldId id="326"/>
            <p14:sldId id="260"/>
            <p14:sldId id="261"/>
            <p14:sldId id="327"/>
            <p14:sldId id="263"/>
            <p14:sldId id="264"/>
            <p14:sldId id="308"/>
            <p14:sldId id="310"/>
            <p14:sldId id="312"/>
            <p14:sldId id="328"/>
            <p14:sldId id="314"/>
            <p14:sldId id="316"/>
            <p14:sldId id="329"/>
            <p14:sldId id="330"/>
            <p14:sldId id="274"/>
            <p14:sldId id="331"/>
            <p14:sldId id="332"/>
            <p14:sldId id="278"/>
            <p14:sldId id="279"/>
            <p14:sldId id="288"/>
            <p14:sldId id="319"/>
            <p14:sldId id="280"/>
          </p14:sldIdLst>
        </p14:section>
        <p14:section name="默认节" id="{77A0D739-BB34-4FFA-B28A-FBE2D6845BC1}">
          <p14:sldIdLst>
            <p14:sldId id="333"/>
            <p14:sldId id="304"/>
            <p14:sldId id="258"/>
            <p14:sldId id="335"/>
            <p14:sldId id="351"/>
          </p14:sldIdLst>
        </p14:section>
        <p14:section name="无标题节" id="{C910F5E5-AF23-4C10-ACFC-F185F1C77C87}">
          <p14:sldIdLst>
            <p14:sldId id="347"/>
            <p14:sldId id="345"/>
            <p14:sldId id="346"/>
            <p14:sldId id="269"/>
            <p14:sldId id="348"/>
            <p14:sldId id="352"/>
            <p14:sldId id="353"/>
            <p14:sldId id="277"/>
            <p14:sldId id="354"/>
            <p14:sldId id="355"/>
            <p14:sldId id="356"/>
            <p14:sldId id="357"/>
            <p14:sldId id="358"/>
            <p14:sldId id="359"/>
            <p14:sldId id="283"/>
            <p14:sldId id="285"/>
            <p14:sldId id="286"/>
            <p14:sldId id="360"/>
            <p14:sldId id="350"/>
            <p14:sldId id="361"/>
            <p14:sldId id="287"/>
            <p14:sldId id="362"/>
            <p14:sldId id="289"/>
            <p14:sldId id="290"/>
            <p14:sldId id="291"/>
            <p14:sldId id="292"/>
            <p14:sldId id="293"/>
            <p14:sldId id="294"/>
            <p14:sldId id="363"/>
            <p14:sldId id="364"/>
            <p14:sldId id="3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5" autoAdjust="0"/>
    <p:restoredTop sz="86464" autoAdjust="0"/>
  </p:normalViewPr>
  <p:slideViewPr>
    <p:cSldViewPr>
      <p:cViewPr varScale="1">
        <p:scale>
          <a:sx n="76" d="100"/>
          <a:sy n="76" d="100"/>
        </p:scale>
        <p:origin x="783" y="51"/>
      </p:cViewPr>
      <p:guideLst>
        <p:guide orient="horz" pos="2160"/>
        <p:guide pos="2880"/>
      </p:guideLst>
    </p:cSldViewPr>
  </p:slideViewPr>
  <p:outlineViewPr>
    <p:cViewPr>
      <p:scale>
        <a:sx n="33" d="100"/>
        <a:sy n="33" d="100"/>
      </p:scale>
      <p:origin x="0" y="137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562AB-7957-4074-AF69-544DA37E2C18}" type="datetimeFigureOut">
              <a:rPr lang="zh-CN" altLang="en-US" smtClean="0"/>
              <a:t>2023/6/8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21E45-BFFE-4EB7-AEE2-E3F4D5A1A35D}" type="slidenum">
              <a:rPr lang="zh-CN" altLang="en-US" smtClean="0"/>
              <a:t>‹#›</a:t>
            </a:fld>
            <a:endParaRPr lang="zh-CN" altLang="en-US"/>
          </a:p>
        </p:txBody>
      </p:sp>
    </p:spTree>
    <p:extLst>
      <p:ext uri="{BB962C8B-B14F-4D97-AF65-F5344CB8AC3E}">
        <p14:creationId xmlns:p14="http://schemas.microsoft.com/office/powerpoint/2010/main" val="240696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D5B26-39F9-4594-92CA-B2C6042477D5}"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482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9DA13F7-6B0C-49DA-A011-C42A024AB411}"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F0538F-01C3-4B72-9251-BC7370926C11}"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109115-6D80-48BD-AAB9-9BB868EC3136}"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22275" y="6337300"/>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337300"/>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337300"/>
            <a:ext cx="2133600" cy="476250"/>
          </a:xfrm>
        </p:spPr>
        <p:txBody>
          <a:bodyPr/>
          <a:lstStyle>
            <a:lvl1pPr>
              <a:defRPr/>
            </a:lvl1pPr>
          </a:lstStyle>
          <a:p>
            <a:fld id="{1C1E43DB-A41D-4E75-9467-7F9247093A55}"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22275" y="6337300"/>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33730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337300"/>
            <a:ext cx="2133600" cy="476250"/>
          </a:xfrm>
        </p:spPr>
        <p:txBody>
          <a:bodyPr/>
          <a:lstStyle>
            <a:lvl1pPr>
              <a:defRPr/>
            </a:lvl1pPr>
          </a:lstStyle>
          <a:p>
            <a:fld id="{F547F099-CFD7-4F08-A8FA-1EC4724FA63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9F0530-5BDF-4CF7-8004-E3796D57F09B}"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C16A8E6-A8A0-4672-88CC-052E167AD39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2BCE610-0026-4DB3-A0AF-960C1E97E57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5CBC483-5AC1-492F-9035-000ACF12CCF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97FCD2A-BD44-48DA-A763-4D699732716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BEEBE2B-E6D0-44C3-849E-B9BBAC97FC6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D29D91B-2541-4DD9-BBCD-47D0D8D941D4}"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137D96-C868-41FA-A023-16C358755616}"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2100"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endParaRPr lang="en-US" altLang="zh-CN"/>
          </a:p>
        </p:txBody>
      </p:sp>
      <p:sp>
        <p:nvSpPr>
          <p:cNvPr id="132101"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endParaRPr lang="en-US" altLang="zh-CN"/>
          </a:p>
        </p:txBody>
      </p:sp>
      <p:sp>
        <p:nvSpPr>
          <p:cNvPr id="132102"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fld id="{7DAA3899-F4A3-495B-ADC5-303FC9065B05}" type="slidenum">
              <a:rPr lang="en-US" altLang="zh-CN"/>
              <a:pPr/>
              <a:t>‹#›</a:t>
            </a:fld>
            <a:endParaRPr lang="en-US" altLang="zh-CN"/>
          </a:p>
        </p:txBody>
      </p:sp>
      <p:pic>
        <p:nvPicPr>
          <p:cNvPr id="132103" name="Picture 7" descr="PPT头(航母2)"/>
          <p:cNvPicPr>
            <a:picLocks noChangeAspect="1" noChangeArrowheads="1"/>
          </p:cNvPicPr>
          <p:nvPr/>
        </p:nvPicPr>
        <p:blipFill>
          <a:blip r:embed="rId15" cstate="print"/>
          <a:srcRect/>
          <a:stretch>
            <a:fillRect/>
          </a:stretch>
        </p:blipFill>
        <p:spPr bwMode="auto">
          <a:xfrm>
            <a:off x="0" y="0"/>
            <a:ext cx="9144000" cy="1374775"/>
          </a:xfrm>
          <a:prstGeom prst="rect">
            <a:avLst/>
          </a:prstGeom>
          <a:noFill/>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微软雅黑" pitchFamily="34" charset="-122"/>
        </a:defRPr>
      </a:lvl2pPr>
      <a:lvl3pPr algn="ctr" rtl="0" fontAlgn="base">
        <a:spcBef>
          <a:spcPct val="0"/>
        </a:spcBef>
        <a:spcAft>
          <a:spcPct val="0"/>
        </a:spcAft>
        <a:defRPr sz="4400">
          <a:solidFill>
            <a:schemeClr val="tx2"/>
          </a:solidFill>
          <a:latin typeface="Arial" charset="0"/>
          <a:ea typeface="微软雅黑" pitchFamily="34" charset="-122"/>
        </a:defRPr>
      </a:lvl3pPr>
      <a:lvl4pPr algn="ctr" rtl="0" fontAlgn="base">
        <a:spcBef>
          <a:spcPct val="0"/>
        </a:spcBef>
        <a:spcAft>
          <a:spcPct val="0"/>
        </a:spcAft>
        <a:defRPr sz="4400">
          <a:solidFill>
            <a:schemeClr val="tx2"/>
          </a:solidFill>
          <a:latin typeface="Arial" charset="0"/>
          <a:ea typeface="微软雅黑" pitchFamily="34" charset="-122"/>
        </a:defRPr>
      </a:lvl4pPr>
      <a:lvl5pPr algn="ctr" rtl="0" fontAlgn="base">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550" y="1341438"/>
            <a:ext cx="7772400" cy="1462087"/>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现代侦察技术</a:t>
            </a:r>
          </a:p>
        </p:txBody>
      </p:sp>
      <p:sp>
        <p:nvSpPr>
          <p:cNvPr id="2051" name="Rectangle 3"/>
          <p:cNvSpPr>
            <a:spLocks noGrp="1" noChangeArrowheads="1"/>
          </p:cNvSpPr>
          <p:nvPr>
            <p:ph type="subTitle" idx="1"/>
          </p:nvPr>
        </p:nvSpPr>
        <p:spPr>
          <a:xfrm>
            <a:off x="684213" y="4365625"/>
            <a:ext cx="7920037" cy="1752600"/>
          </a:xfrm>
        </p:spPr>
        <p:txBody>
          <a:bodyPr/>
          <a:lstStyle/>
          <a:p>
            <a:r>
              <a:rPr lang="en-US" altLang="zh-C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Modern Reconnaissance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t>主动式红外夜视仪的特点</a:t>
            </a:r>
          </a:p>
        </p:txBody>
      </p:sp>
      <p:sp>
        <p:nvSpPr>
          <p:cNvPr id="17411" name="Rectangle 3"/>
          <p:cNvSpPr>
            <a:spLocks noGrp="1" noChangeArrowheads="1"/>
          </p:cNvSpPr>
          <p:nvPr>
            <p:ph type="body" idx="1"/>
          </p:nvPr>
        </p:nvSpPr>
        <p:spPr>
          <a:xfrm>
            <a:off x="250825" y="1557338"/>
            <a:ext cx="8415338" cy="5040014"/>
          </a:xfrm>
        </p:spPr>
        <p:txBody>
          <a:bodyPr>
            <a:normAutofit/>
          </a:bodyPr>
          <a:lstStyle/>
          <a:p>
            <a:pPr>
              <a:lnSpc>
                <a:spcPct val="90000"/>
              </a:lnSpc>
            </a:pPr>
            <a:r>
              <a:rPr lang="zh-CN" altLang="en-US" dirty="0"/>
              <a:t>发展较为成熟，造价低廉</a:t>
            </a:r>
          </a:p>
          <a:p>
            <a:pPr>
              <a:lnSpc>
                <a:spcPct val="90000"/>
              </a:lnSpc>
            </a:pPr>
            <a:r>
              <a:rPr lang="zh-CN" altLang="en-US" dirty="0"/>
              <a:t>观察效果较好</a:t>
            </a:r>
          </a:p>
          <a:p>
            <a:pPr>
              <a:lnSpc>
                <a:spcPct val="90000"/>
              </a:lnSpc>
            </a:pPr>
            <a:r>
              <a:rPr lang="zh-CN" altLang="en-US" dirty="0"/>
              <a:t>可探测红外光源</a:t>
            </a:r>
            <a:endParaRPr lang="en-US" altLang="zh-CN" dirty="0"/>
          </a:p>
          <a:p>
            <a:pPr>
              <a:lnSpc>
                <a:spcPct val="90000"/>
              </a:lnSpc>
            </a:pPr>
            <a:r>
              <a:rPr lang="zh-CN" altLang="en-US" dirty="0"/>
              <a:t>具有一定的识别伪装能力</a:t>
            </a:r>
            <a:endParaRPr lang="en-US" altLang="zh-CN" dirty="0"/>
          </a:p>
          <a:p>
            <a:pPr lvl="1">
              <a:lnSpc>
                <a:spcPct val="90000"/>
              </a:lnSpc>
            </a:pPr>
            <a:r>
              <a:rPr lang="zh-CN" altLang="en-US" dirty="0">
                <a:solidFill>
                  <a:schemeClr val="accent6"/>
                </a:solidFill>
              </a:rPr>
              <a:t>利用在近红外波段的反射特性不同</a:t>
            </a:r>
          </a:p>
          <a:p>
            <a:pPr>
              <a:lnSpc>
                <a:spcPct val="90000"/>
              </a:lnSpc>
            </a:pPr>
            <a:r>
              <a:rPr lang="zh-CN" altLang="en-US" dirty="0"/>
              <a:t>易暴露</a:t>
            </a:r>
          </a:p>
          <a:p>
            <a:pPr lvl="1">
              <a:lnSpc>
                <a:spcPct val="90000"/>
              </a:lnSpc>
            </a:pPr>
            <a:endParaRPr lang="zh-CN" altLang="en-US" dirty="0"/>
          </a:p>
          <a:p>
            <a:pPr lvl="1">
              <a:lnSpc>
                <a:spcPct val="90000"/>
              </a:lnSpc>
            </a:pPr>
            <a:r>
              <a:rPr lang="zh-CN" altLang="en-US" dirty="0"/>
              <a:t>观察实用距离一般约</a:t>
            </a:r>
            <a:r>
              <a:rPr lang="en-US" altLang="zh-CN" dirty="0"/>
              <a:t>300</a:t>
            </a:r>
            <a:r>
              <a:rPr lang="zh-CN" altLang="en-US" dirty="0"/>
              <a:t>米</a:t>
            </a:r>
          </a:p>
          <a:p>
            <a:pPr lvl="1">
              <a:lnSpc>
                <a:spcPct val="90000"/>
              </a:lnSpc>
            </a:pPr>
            <a:r>
              <a:rPr lang="zh-CN" altLang="en-US" dirty="0"/>
              <a:t>主要用于近距离侦察与搜索、短射程武器的夜间瞄准和各种车辆的夜间驾驶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微光夜视仪</a:t>
            </a:r>
          </a:p>
        </p:txBody>
      </p:sp>
      <p:sp>
        <p:nvSpPr>
          <p:cNvPr id="30723" name="Rectangle 3"/>
          <p:cNvSpPr>
            <a:spLocks noGrp="1" noChangeArrowheads="1"/>
          </p:cNvSpPr>
          <p:nvPr>
            <p:ph type="body" sz="half" idx="1"/>
          </p:nvPr>
        </p:nvSpPr>
        <p:spPr>
          <a:xfrm>
            <a:off x="250825" y="1557338"/>
            <a:ext cx="8713663" cy="4895998"/>
          </a:xfrm>
        </p:spPr>
        <p:txBody>
          <a:bodyPr/>
          <a:lstStyle/>
          <a:p>
            <a:r>
              <a:rPr lang="zh-CN" altLang="en-US" dirty="0"/>
              <a:t>第一代：级联式像增强器</a:t>
            </a:r>
            <a:r>
              <a:rPr lang="en-US" altLang="zh-CN" dirty="0"/>
              <a:t>(60</a:t>
            </a:r>
            <a:r>
              <a:rPr lang="zh-CN" altLang="en-US" dirty="0"/>
              <a:t>年代</a:t>
            </a:r>
            <a:r>
              <a:rPr lang="en-US" altLang="zh-CN" dirty="0"/>
              <a:t>)</a:t>
            </a:r>
          </a:p>
          <a:p>
            <a:pPr lvl="1"/>
            <a:r>
              <a:rPr lang="zh-CN" altLang="en-US" sz="2400" dirty="0"/>
              <a:t>由光学系统、像增强器、电源组成</a:t>
            </a:r>
          </a:p>
          <a:p>
            <a:pPr lvl="1"/>
            <a:r>
              <a:rPr lang="zh-CN" altLang="en-US" sz="2400" dirty="0"/>
              <a:t>三级级联，放大约</a:t>
            </a:r>
            <a:r>
              <a:rPr lang="en-US" altLang="zh-CN" sz="2400" dirty="0"/>
              <a:t>5</a:t>
            </a:r>
            <a:r>
              <a:rPr lang="zh-CN" altLang="en-US" sz="2400" dirty="0"/>
              <a:t>万倍</a:t>
            </a:r>
            <a:r>
              <a:rPr lang="en-US" altLang="zh-CN" sz="2400" dirty="0"/>
              <a:t>(1/4</a:t>
            </a:r>
            <a:r>
              <a:rPr lang="zh-CN" altLang="en-US" sz="2400" dirty="0"/>
              <a:t>月：约</a:t>
            </a:r>
            <a:r>
              <a:rPr lang="en-US" altLang="zh-CN" sz="2400" dirty="0"/>
              <a:t>145</a:t>
            </a:r>
            <a:r>
              <a:rPr lang="zh-CN" altLang="en-US" sz="2400" dirty="0"/>
              <a:t>米</a:t>
            </a:r>
            <a:r>
              <a:rPr lang="en-US" altLang="zh-CN" sz="2400" dirty="0"/>
              <a:t>)</a:t>
            </a:r>
          </a:p>
          <a:p>
            <a:r>
              <a:rPr lang="zh-CN" altLang="en-US" dirty="0"/>
              <a:t>第二代：像增强器采用微通道板</a:t>
            </a:r>
            <a:r>
              <a:rPr lang="en-US" altLang="zh-CN" dirty="0"/>
              <a:t>(70</a:t>
            </a:r>
            <a:r>
              <a:rPr lang="zh-CN" altLang="en-US" dirty="0"/>
              <a:t>年代</a:t>
            </a:r>
            <a:r>
              <a:rPr lang="en-US" altLang="zh-CN" dirty="0"/>
              <a:t>)</a:t>
            </a:r>
          </a:p>
          <a:p>
            <a:pPr lvl="1"/>
            <a:r>
              <a:rPr lang="zh-CN" altLang="en-US" sz="2400" dirty="0"/>
              <a:t>体积小、重量轻、防强光</a:t>
            </a:r>
            <a:r>
              <a:rPr lang="en-US" altLang="zh-CN" sz="2400" dirty="0"/>
              <a:t>(1/4</a:t>
            </a:r>
            <a:r>
              <a:rPr lang="zh-CN" altLang="en-US" sz="2400" dirty="0"/>
              <a:t>月：约</a:t>
            </a:r>
            <a:r>
              <a:rPr lang="en-US" altLang="zh-CN" sz="2400" dirty="0"/>
              <a:t>225</a:t>
            </a:r>
            <a:r>
              <a:rPr lang="zh-CN" altLang="en-US" sz="2400" dirty="0"/>
              <a:t>米</a:t>
            </a:r>
            <a:r>
              <a:rPr lang="en-US" altLang="zh-CN" sz="2400" dirty="0"/>
              <a:t>)</a:t>
            </a:r>
          </a:p>
          <a:p>
            <a:r>
              <a:rPr lang="zh-CN" altLang="en-US" dirty="0"/>
              <a:t>第三代：采用砷化镓光电阴极和镀离子阻挡膜的微通道板</a:t>
            </a:r>
            <a:r>
              <a:rPr lang="en-US" altLang="zh-CN" dirty="0"/>
              <a:t>(80</a:t>
            </a:r>
            <a:r>
              <a:rPr lang="zh-CN" altLang="en-US" dirty="0"/>
              <a:t>年代</a:t>
            </a:r>
            <a:r>
              <a:rPr lang="en-US" altLang="zh-CN" dirty="0"/>
              <a:t>)</a:t>
            </a:r>
          </a:p>
          <a:p>
            <a:pPr lvl="1"/>
            <a:r>
              <a:rPr lang="zh-CN" altLang="en-US" sz="2400" dirty="0"/>
              <a:t>砷化镓光电阴极提高了微光管的响应能力，并将工作波长延伸</a:t>
            </a:r>
            <a:r>
              <a:rPr lang="zh-CN" altLang="en-US" sz="2400"/>
              <a:t>到近红外</a:t>
            </a:r>
            <a:r>
              <a:rPr lang="zh-CN" altLang="en-US" sz="2000"/>
              <a:t>（能直接看到近红外光）</a:t>
            </a:r>
            <a:r>
              <a:rPr lang="zh-CN" altLang="en-US" sz="2400"/>
              <a:t>。 </a:t>
            </a:r>
            <a:r>
              <a:rPr lang="en-US" altLang="zh-CN" sz="2400" dirty="0"/>
              <a:t>(1/4</a:t>
            </a:r>
            <a:r>
              <a:rPr lang="zh-CN" altLang="en-US" sz="2400" dirty="0"/>
              <a:t>月：约</a:t>
            </a:r>
            <a:r>
              <a:rPr lang="en-US" altLang="zh-CN" sz="2400" dirty="0"/>
              <a:t>355</a:t>
            </a:r>
            <a:r>
              <a:rPr lang="zh-CN" altLang="en-US" sz="2400" dirty="0"/>
              <a:t>米</a:t>
            </a:r>
            <a:r>
              <a:rPr lang="en-US" altLang="zh-CN"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a:t>微光夜视仪的特点</a:t>
            </a:r>
          </a:p>
        </p:txBody>
      </p:sp>
      <p:sp>
        <p:nvSpPr>
          <p:cNvPr id="81923" name="Rectangle 3"/>
          <p:cNvSpPr>
            <a:spLocks noGrp="1" noChangeArrowheads="1"/>
          </p:cNvSpPr>
          <p:nvPr>
            <p:ph type="body" idx="1"/>
          </p:nvPr>
        </p:nvSpPr>
        <p:spPr>
          <a:xfrm>
            <a:off x="250825" y="1557338"/>
            <a:ext cx="8415338" cy="5040014"/>
          </a:xfrm>
        </p:spPr>
        <p:txBody>
          <a:bodyPr>
            <a:normAutofit/>
          </a:bodyPr>
          <a:lstStyle/>
          <a:p>
            <a:pPr>
              <a:lnSpc>
                <a:spcPct val="90000"/>
              </a:lnSpc>
            </a:pPr>
            <a:r>
              <a:rPr lang="zh-CN" altLang="en-US" dirty="0"/>
              <a:t>被动方式工作，不易暴露</a:t>
            </a:r>
          </a:p>
          <a:p>
            <a:pPr>
              <a:lnSpc>
                <a:spcPct val="90000"/>
              </a:lnSpc>
            </a:pPr>
            <a:r>
              <a:rPr lang="zh-CN" altLang="en-US" dirty="0"/>
              <a:t>观察距离能较远</a:t>
            </a:r>
          </a:p>
          <a:p>
            <a:pPr>
              <a:lnSpc>
                <a:spcPct val="90000"/>
              </a:lnSpc>
            </a:pPr>
            <a:r>
              <a:rPr lang="zh-CN" altLang="en-US" dirty="0"/>
              <a:t>体积小、重量轻</a:t>
            </a:r>
          </a:p>
          <a:p>
            <a:pPr>
              <a:lnSpc>
                <a:spcPct val="90000"/>
              </a:lnSpc>
            </a:pPr>
            <a:r>
              <a:rPr lang="zh-CN" altLang="en-US" dirty="0"/>
              <a:t>受 云、雾、霾、沙尘、星月光 等自然环境条件影响大</a:t>
            </a:r>
          </a:p>
          <a:p>
            <a:pPr>
              <a:lnSpc>
                <a:spcPct val="90000"/>
              </a:lnSpc>
            </a:pPr>
            <a:r>
              <a:rPr lang="zh-CN" altLang="en-US" dirty="0"/>
              <a:t>识别伪装的能力弱</a:t>
            </a:r>
            <a:endParaRPr lang="en-US" altLang="zh-CN" dirty="0"/>
          </a:p>
          <a:p>
            <a:pPr lvl="1">
              <a:lnSpc>
                <a:spcPct val="90000"/>
              </a:lnSpc>
            </a:pPr>
            <a:r>
              <a:rPr lang="zh-CN" altLang="en-US" dirty="0">
                <a:solidFill>
                  <a:schemeClr val="accent6"/>
                </a:solidFill>
              </a:rPr>
              <a:t>比主动式红外夜视仪还要弱</a:t>
            </a:r>
          </a:p>
          <a:p>
            <a:pPr>
              <a:lnSpc>
                <a:spcPct val="90000"/>
              </a:lnSpc>
            </a:pPr>
            <a:endParaRPr lang="zh-CN" altLang="en-US" dirty="0"/>
          </a:p>
          <a:p>
            <a:pPr lvl="1">
              <a:lnSpc>
                <a:spcPct val="90000"/>
              </a:lnSpc>
            </a:pPr>
            <a:r>
              <a:rPr lang="zh-CN" altLang="en-US" dirty="0"/>
              <a:t>在星光条件下，可以观察到</a:t>
            </a:r>
            <a:r>
              <a:rPr lang="en-US" altLang="zh-CN" dirty="0"/>
              <a:t>800</a:t>
            </a:r>
            <a:r>
              <a:rPr lang="zh-CN" altLang="en-US" dirty="0"/>
              <a:t>米距离上的人员和</a:t>
            </a:r>
            <a:r>
              <a:rPr lang="en-US" altLang="zh-CN" dirty="0"/>
              <a:t>1.5</a:t>
            </a:r>
            <a:r>
              <a:rPr lang="zh-CN" altLang="en-US" dirty="0"/>
              <a:t>千米距离上的车辆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微光电视</a:t>
            </a:r>
          </a:p>
        </p:txBody>
      </p:sp>
      <p:sp>
        <p:nvSpPr>
          <p:cNvPr id="31747" name="Rectangle 3"/>
          <p:cNvSpPr>
            <a:spLocks noGrp="1" noChangeArrowheads="1"/>
          </p:cNvSpPr>
          <p:nvPr>
            <p:ph type="body" idx="1"/>
          </p:nvPr>
        </p:nvSpPr>
        <p:spPr>
          <a:xfrm>
            <a:off x="250825" y="1557338"/>
            <a:ext cx="8415338" cy="4114800"/>
          </a:xfrm>
        </p:spPr>
        <p:txBody>
          <a:bodyPr/>
          <a:lstStyle/>
          <a:p>
            <a:r>
              <a:rPr lang="zh-CN" altLang="en-US"/>
              <a:t>闭路微光电视</a:t>
            </a:r>
          </a:p>
          <a:p>
            <a:r>
              <a:rPr lang="zh-CN" altLang="en-US"/>
              <a:t>开路微光电视</a:t>
            </a:r>
          </a:p>
          <a:p>
            <a:r>
              <a:rPr lang="zh-CN" altLang="en-US"/>
              <a:t>特点与适用范围</a:t>
            </a:r>
          </a:p>
          <a:p>
            <a:pPr lvl="1"/>
            <a:r>
              <a:rPr lang="zh-CN" altLang="en-US"/>
              <a:t>图像清晰，视距远</a:t>
            </a:r>
          </a:p>
          <a:p>
            <a:pPr lvl="1"/>
            <a:r>
              <a:rPr lang="zh-CN" altLang="en-US"/>
              <a:t>可实现远距离传送和遥控摄像</a:t>
            </a:r>
          </a:p>
          <a:p>
            <a:pPr lvl="1"/>
            <a:r>
              <a:rPr lang="zh-CN" altLang="en-US"/>
              <a:t>耗电多，体积、重量大，操作、维护复杂</a:t>
            </a:r>
          </a:p>
          <a:p>
            <a:pPr lvl="1"/>
            <a:r>
              <a:rPr lang="zh-CN" altLang="en-US"/>
              <a:t>受自然环境条件的影响较大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热像仪</a:t>
            </a:r>
            <a:r>
              <a:rPr lang="en-US" altLang="zh-CN" dirty="0"/>
              <a:t>(</a:t>
            </a:r>
            <a:r>
              <a:rPr lang="zh-CN" altLang="en-US" dirty="0"/>
              <a:t>红外前视系统</a:t>
            </a:r>
            <a:r>
              <a:rPr lang="en-US" altLang="zh-CN" dirty="0"/>
              <a:t>)</a:t>
            </a:r>
            <a:endParaRPr lang="zh-CN" altLang="en-US" dirty="0"/>
          </a:p>
        </p:txBody>
      </p:sp>
      <p:sp>
        <p:nvSpPr>
          <p:cNvPr id="3" name="内容占位符 2"/>
          <p:cNvSpPr>
            <a:spLocks noGrp="1"/>
          </p:cNvSpPr>
          <p:nvPr>
            <p:ph idx="1"/>
          </p:nvPr>
        </p:nvSpPr>
        <p:spPr>
          <a:xfrm>
            <a:off x="179388" y="1484312"/>
            <a:ext cx="8713787" cy="5257056"/>
          </a:xfrm>
        </p:spPr>
        <p:txBody>
          <a:bodyPr>
            <a:normAutofit fontScale="92500" lnSpcReduction="10000"/>
          </a:bodyPr>
          <a:lstStyle/>
          <a:p>
            <a:r>
              <a:rPr lang="zh-CN" altLang="en-US" dirty="0"/>
              <a:t>成像原理</a:t>
            </a:r>
            <a:endParaRPr lang="en-US" altLang="zh-CN" dirty="0"/>
          </a:p>
          <a:p>
            <a:pPr lvl="1"/>
            <a:r>
              <a:rPr lang="zh-CN" altLang="en-US" dirty="0"/>
              <a:t>将接收到的目标辐射的红外线（对应于相应温度高低）通过扫描方式（光机）或焦平面成像</a:t>
            </a:r>
            <a:r>
              <a:rPr lang="zh-CN" altLang="en-US" sz="2000" dirty="0">
                <a:solidFill>
                  <a:schemeClr val="accent6"/>
                </a:solidFill>
              </a:rPr>
              <a:t>（简言之利用温差成像）</a:t>
            </a:r>
            <a:endParaRPr lang="en-US" altLang="zh-CN" dirty="0">
              <a:solidFill>
                <a:schemeClr val="accent6"/>
              </a:solidFill>
            </a:endParaRPr>
          </a:p>
          <a:p>
            <a:pPr lvl="1"/>
            <a:r>
              <a:rPr lang="zh-CN" altLang="en-US" dirty="0"/>
              <a:t>“光</a:t>
            </a:r>
            <a:r>
              <a:rPr lang="zh-CN" altLang="en-US" sz="2200" dirty="0"/>
              <a:t>（红外） </a:t>
            </a:r>
            <a:r>
              <a:rPr lang="zh-CN" altLang="en-US" dirty="0">
                <a:sym typeface="Wingdings"/>
              </a:rPr>
              <a:t></a:t>
            </a:r>
            <a:r>
              <a:rPr lang="zh-CN" altLang="en-US" dirty="0"/>
              <a:t> 电 </a:t>
            </a:r>
            <a:r>
              <a:rPr lang="zh-CN" altLang="en-US" dirty="0">
                <a:sym typeface="Wingdings"/>
              </a:rPr>
              <a:t></a:t>
            </a:r>
            <a:r>
              <a:rPr lang="zh-CN" altLang="en-US" dirty="0"/>
              <a:t> 光</a:t>
            </a:r>
            <a:r>
              <a:rPr lang="zh-CN" altLang="en-US" sz="2200" dirty="0"/>
              <a:t>（可见）</a:t>
            </a:r>
            <a:r>
              <a:rPr lang="zh-CN" altLang="en-US" dirty="0"/>
              <a:t>”两次转换</a:t>
            </a:r>
            <a:endParaRPr lang="en-US" altLang="zh-CN" dirty="0"/>
          </a:p>
          <a:p>
            <a:pPr lvl="1"/>
            <a:r>
              <a:rPr lang="zh-CN" altLang="en-US" dirty="0"/>
              <a:t>相比可见光图像，热像仪图像缺乏层次与立体感</a:t>
            </a:r>
            <a:endParaRPr lang="en-US" altLang="zh-CN" dirty="0"/>
          </a:p>
          <a:p>
            <a:r>
              <a:rPr lang="zh-CN" altLang="en-US" dirty="0"/>
              <a:t>完全被动式的红外夜视仪</a:t>
            </a:r>
          </a:p>
          <a:p>
            <a:r>
              <a:rPr lang="zh-CN" altLang="en-US" dirty="0"/>
              <a:t>工作波段：</a:t>
            </a:r>
            <a:endParaRPr lang="en-US" altLang="zh-CN" dirty="0"/>
          </a:p>
          <a:p>
            <a:pPr lvl="1"/>
            <a:r>
              <a:rPr lang="zh-CN" altLang="en-US" dirty="0"/>
              <a:t>中红外 </a:t>
            </a:r>
            <a:r>
              <a:rPr lang="en-US" altLang="zh-CN" dirty="0"/>
              <a:t>3</a:t>
            </a:r>
            <a:r>
              <a:rPr lang="zh-CN" altLang="en-US" dirty="0"/>
              <a:t>～</a:t>
            </a:r>
            <a:r>
              <a:rPr lang="en-US" altLang="zh-CN" dirty="0"/>
              <a:t>5 </a:t>
            </a:r>
            <a:r>
              <a:rPr lang="en-US" altLang="zh-CN" dirty="0">
                <a:sym typeface="Symbol" pitchFamily="18" charset="2"/>
              </a:rPr>
              <a:t></a:t>
            </a:r>
            <a:r>
              <a:rPr lang="en-US" altLang="zh-CN" dirty="0"/>
              <a:t>m </a:t>
            </a:r>
            <a:r>
              <a:rPr lang="zh-CN" altLang="en-US" dirty="0"/>
              <a:t>及远红外 </a:t>
            </a:r>
            <a:r>
              <a:rPr lang="en-US" altLang="zh-CN" dirty="0"/>
              <a:t>8</a:t>
            </a:r>
            <a:r>
              <a:rPr lang="zh-CN" altLang="en-US" dirty="0"/>
              <a:t>～</a:t>
            </a:r>
            <a:r>
              <a:rPr lang="en-US" altLang="zh-CN" dirty="0"/>
              <a:t>14 </a:t>
            </a:r>
            <a:r>
              <a:rPr lang="en-US" altLang="zh-CN" dirty="0">
                <a:sym typeface="Symbol" pitchFamily="18" charset="2"/>
              </a:rPr>
              <a:t></a:t>
            </a:r>
            <a:r>
              <a:rPr lang="en-US" altLang="zh-CN" dirty="0"/>
              <a:t>m</a:t>
            </a:r>
          </a:p>
          <a:p>
            <a:pPr lvl="3"/>
            <a:endParaRPr lang="en-US" altLang="zh-CN" dirty="0"/>
          </a:p>
          <a:p>
            <a:r>
              <a:rPr lang="zh-CN" altLang="en-US" dirty="0"/>
              <a:t>作用距离一般可在</a:t>
            </a:r>
          </a:p>
          <a:p>
            <a:pPr lvl="1"/>
            <a:r>
              <a:rPr lang="en-US" altLang="zh-CN" dirty="0"/>
              <a:t>1</a:t>
            </a:r>
            <a:r>
              <a:rPr lang="zh-CN" altLang="en-US" dirty="0"/>
              <a:t>千米以内识别人，</a:t>
            </a:r>
            <a:r>
              <a:rPr lang="en-US" altLang="zh-CN" dirty="0"/>
              <a:t>2</a:t>
            </a:r>
            <a:r>
              <a:rPr lang="zh-CN" altLang="en-US" dirty="0"/>
              <a:t>千米以内识别车辆，</a:t>
            </a:r>
            <a:r>
              <a:rPr lang="en-US" altLang="zh-CN" dirty="0"/>
              <a:t>15</a:t>
            </a:r>
            <a:r>
              <a:rPr lang="zh-CN" altLang="en-US" dirty="0"/>
              <a:t>～</a:t>
            </a:r>
            <a:r>
              <a:rPr lang="en-US" altLang="zh-CN" dirty="0"/>
              <a:t>20</a:t>
            </a:r>
            <a:r>
              <a:rPr lang="zh-CN" altLang="en-US" dirty="0"/>
              <a:t>千米以内跟踪飞机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热像仪特点</a:t>
            </a:r>
          </a:p>
        </p:txBody>
      </p:sp>
      <p:sp>
        <p:nvSpPr>
          <p:cNvPr id="108547" name="Rectangle 3"/>
          <p:cNvSpPr>
            <a:spLocks noGrp="1" noChangeArrowheads="1"/>
          </p:cNvSpPr>
          <p:nvPr>
            <p:ph type="body" idx="1"/>
          </p:nvPr>
        </p:nvSpPr>
        <p:spPr>
          <a:xfrm>
            <a:off x="250825" y="1557338"/>
            <a:ext cx="8415338" cy="4895998"/>
          </a:xfrm>
        </p:spPr>
        <p:txBody>
          <a:bodyPr>
            <a:normAutofit/>
          </a:bodyPr>
          <a:lstStyle/>
          <a:p>
            <a:r>
              <a:rPr lang="zh-CN" altLang="en-US" dirty="0"/>
              <a:t>不易被对方发现和干扰</a:t>
            </a:r>
          </a:p>
          <a:p>
            <a:r>
              <a:rPr lang="zh-CN" altLang="en-US" dirty="0"/>
              <a:t>能实现全天候观察，作用</a:t>
            </a:r>
            <a:r>
              <a:rPr lang="zh-CN" altLang="en-US"/>
              <a:t>距离远</a:t>
            </a:r>
            <a:endParaRPr lang="en-US" altLang="zh-CN"/>
          </a:p>
          <a:p>
            <a:pPr lvl="1"/>
            <a:r>
              <a:rPr lang="zh-CN" altLang="en-US"/>
              <a:t>雾霾雨雪、白天黑夜均可观察，只受大雨影响</a:t>
            </a:r>
            <a:endParaRPr lang="zh-CN" altLang="en-US" dirty="0"/>
          </a:p>
          <a:p>
            <a:r>
              <a:rPr lang="zh-CN" altLang="en-US" dirty="0"/>
              <a:t>具有较好的识别伪装</a:t>
            </a:r>
            <a:r>
              <a:rPr lang="zh-CN" altLang="en-US"/>
              <a:t>的能力</a:t>
            </a:r>
            <a:endParaRPr lang="en-US" altLang="zh-CN"/>
          </a:p>
          <a:p>
            <a:pPr lvl="1"/>
            <a:r>
              <a:rPr lang="zh-CN" altLang="en-US"/>
              <a:t>几种夜视仪中能力最强</a:t>
            </a:r>
            <a:endParaRPr lang="zh-CN" altLang="en-US" dirty="0"/>
          </a:p>
          <a:p>
            <a:r>
              <a:rPr lang="zh-CN" altLang="en-US" dirty="0"/>
              <a:t>图像不够清晰，分辨细节的</a:t>
            </a:r>
            <a:r>
              <a:rPr lang="zh-CN" altLang="en-US"/>
              <a:t>能力较弱</a:t>
            </a:r>
            <a:endParaRPr lang="en-US" altLang="zh-CN"/>
          </a:p>
          <a:p>
            <a:pPr lvl="1"/>
            <a:r>
              <a:rPr lang="zh-CN" altLang="en-US"/>
              <a:t>因其利用温差成像，而一般目标温差不大</a:t>
            </a:r>
            <a:endParaRPr lang="zh-CN" altLang="en-US" dirty="0"/>
          </a:p>
          <a:p>
            <a:r>
              <a:rPr lang="zh-CN" altLang="en-US" dirty="0"/>
              <a:t>体积、重量大，结构复杂，成本高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t>对付夜视器材的基本方法</a:t>
            </a:r>
          </a:p>
        </p:txBody>
      </p:sp>
      <p:sp>
        <p:nvSpPr>
          <p:cNvPr id="64515" name="Rectangle 3"/>
          <p:cNvSpPr>
            <a:spLocks noGrp="1" noChangeArrowheads="1"/>
          </p:cNvSpPr>
          <p:nvPr>
            <p:ph type="body" idx="1"/>
          </p:nvPr>
        </p:nvSpPr>
        <p:spPr>
          <a:xfrm>
            <a:off x="250825" y="1557338"/>
            <a:ext cx="8642350" cy="4506912"/>
          </a:xfrm>
        </p:spPr>
        <p:txBody>
          <a:bodyPr/>
          <a:lstStyle/>
          <a:p>
            <a:pPr>
              <a:lnSpc>
                <a:spcPct val="80000"/>
              </a:lnSpc>
            </a:pPr>
            <a:r>
              <a:rPr lang="zh-CN" altLang="en-US" dirty="0"/>
              <a:t>利用遮障和地形地物</a:t>
            </a:r>
          </a:p>
          <a:p>
            <a:pPr>
              <a:lnSpc>
                <a:spcPct val="80000"/>
              </a:lnSpc>
            </a:pPr>
            <a:r>
              <a:rPr lang="zh-CN" altLang="en-US" dirty="0"/>
              <a:t>利用复杂的</a:t>
            </a:r>
            <a:r>
              <a:rPr lang="zh-CN" altLang="en-US"/>
              <a:t>气象条件</a:t>
            </a:r>
            <a:r>
              <a:rPr lang="zh-CN" altLang="en-US" sz="2800"/>
              <a:t>（因条件而异）</a:t>
            </a:r>
            <a:endParaRPr lang="zh-CN" altLang="en-US" sz="2800" dirty="0"/>
          </a:p>
          <a:p>
            <a:pPr>
              <a:lnSpc>
                <a:spcPct val="80000"/>
              </a:lnSpc>
            </a:pPr>
            <a:r>
              <a:rPr lang="zh-CN" altLang="en-US" dirty="0"/>
              <a:t>消除反差</a:t>
            </a:r>
            <a:r>
              <a:rPr lang="zh-CN" altLang="en-US" sz="2800" dirty="0"/>
              <a:t>（针对微光夜视仪、微光电视）</a:t>
            </a:r>
          </a:p>
          <a:p>
            <a:pPr>
              <a:lnSpc>
                <a:spcPct val="80000"/>
              </a:lnSpc>
            </a:pPr>
            <a:r>
              <a:rPr lang="zh-CN" altLang="en-US" dirty="0"/>
              <a:t>消除温差</a:t>
            </a:r>
            <a:r>
              <a:rPr lang="zh-CN" altLang="en-US" sz="2800" dirty="0"/>
              <a:t>（仅针对热像仪）</a:t>
            </a:r>
          </a:p>
          <a:p>
            <a:pPr>
              <a:lnSpc>
                <a:spcPct val="80000"/>
              </a:lnSpc>
            </a:pPr>
            <a:r>
              <a:rPr lang="zh-CN" altLang="en-US" dirty="0"/>
              <a:t>机动规避</a:t>
            </a:r>
          </a:p>
          <a:p>
            <a:pPr>
              <a:lnSpc>
                <a:spcPct val="80000"/>
              </a:lnSpc>
            </a:pPr>
            <a:r>
              <a:rPr lang="zh-CN" altLang="en-US"/>
              <a:t>实施干扰</a:t>
            </a:r>
            <a:r>
              <a:rPr lang="zh-CN" altLang="en-US" sz="2800"/>
              <a:t>（强光干扰只对微光夜视仪有效）</a:t>
            </a:r>
            <a:endParaRPr lang="zh-CN" altLang="en-US" dirty="0"/>
          </a:p>
          <a:p>
            <a:pPr>
              <a:lnSpc>
                <a:spcPct val="80000"/>
              </a:lnSpc>
            </a:pPr>
            <a:r>
              <a:rPr lang="zh-CN" altLang="en-US" dirty="0"/>
              <a:t>火力摧毁</a:t>
            </a:r>
          </a:p>
        </p:txBody>
      </p:sp>
      <p:pic>
        <p:nvPicPr>
          <p:cNvPr id="64516" name="Picture 4" descr="Unprotected &amp; protected vehicle in the thermal range"/>
          <p:cNvPicPr>
            <a:picLocks noChangeAspect="1" noChangeArrowheads="1"/>
          </p:cNvPicPr>
          <p:nvPr/>
        </p:nvPicPr>
        <p:blipFill>
          <a:blip r:embed="rId2" cstate="print"/>
          <a:srcRect/>
          <a:stretch>
            <a:fillRect/>
          </a:stretch>
        </p:blipFill>
        <p:spPr bwMode="auto">
          <a:xfrm>
            <a:off x="579326" y="5085184"/>
            <a:ext cx="3818463" cy="1440160"/>
          </a:xfrm>
          <a:prstGeom prst="rect">
            <a:avLst/>
          </a:prstGeom>
          <a:noFill/>
        </p:spPr>
      </p:pic>
      <p:pic>
        <p:nvPicPr>
          <p:cNvPr id="64517" name="Picture 5" descr="Camouflage against visual, near IR, thermal and radar"/>
          <p:cNvPicPr>
            <a:picLocks noChangeAspect="1" noChangeArrowheads="1"/>
          </p:cNvPicPr>
          <p:nvPr/>
        </p:nvPicPr>
        <p:blipFill>
          <a:blip r:embed="rId3" cstate="print"/>
          <a:srcRect/>
          <a:stretch>
            <a:fillRect/>
          </a:stretch>
        </p:blipFill>
        <p:spPr bwMode="auto">
          <a:xfrm>
            <a:off x="4523697" y="5085184"/>
            <a:ext cx="4370759" cy="14401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subTnLst>
                                    <p:set>
                                      <p:cBhvr override="childStyle">
                                        <p:cTn dur="1" fill="hold" display="0" masterRel="nextClick" afterEffect="1"/>
                                        <p:tgtEl>
                                          <p:spTgt spid="6451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dissolve">
                                      <p:cBhvr>
                                        <p:cTn id="12" dur="500"/>
                                        <p:tgtEl>
                                          <p:spTgt spid="64517"/>
                                        </p:tgtEl>
                                      </p:cBhvr>
                                    </p:animEffect>
                                  </p:childTnLst>
                                  <p:subTnLst>
                                    <p:set>
                                      <p:cBhvr override="childStyle">
                                        <p:cTn dur="1" fill="hold" display="0" masterRel="nextClick" afterEffect="1"/>
                                        <p:tgtEl>
                                          <p:spTgt spid="645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a:t>地面传感器侦察</a:t>
            </a:r>
          </a:p>
        </p:txBody>
      </p:sp>
      <p:sp>
        <p:nvSpPr>
          <p:cNvPr id="65539" name="Rectangle 3"/>
          <p:cNvSpPr>
            <a:spLocks noGrp="1" noChangeArrowheads="1"/>
          </p:cNvSpPr>
          <p:nvPr>
            <p:ph type="body" idx="1"/>
          </p:nvPr>
        </p:nvSpPr>
        <p:spPr>
          <a:xfrm>
            <a:off x="250825" y="1557338"/>
            <a:ext cx="8415338" cy="4114800"/>
          </a:xfrm>
        </p:spPr>
        <p:txBody>
          <a:bodyPr/>
          <a:lstStyle/>
          <a:p>
            <a:r>
              <a:rPr lang="zh-CN" altLang="en-US"/>
              <a:t>探测地面目标运动所引起的电、磁、声、振动及红外辐射等物理量的变化。</a:t>
            </a:r>
          </a:p>
          <a:p>
            <a:r>
              <a:rPr lang="zh-CN" altLang="en-US"/>
              <a:t>振动传感器</a:t>
            </a:r>
          </a:p>
          <a:p>
            <a:r>
              <a:rPr lang="zh-CN" altLang="en-US"/>
              <a:t>声响传感器</a:t>
            </a:r>
          </a:p>
          <a:p>
            <a:r>
              <a:rPr lang="zh-CN" altLang="en-US"/>
              <a:t>磁性传感器</a:t>
            </a:r>
          </a:p>
          <a:p>
            <a:r>
              <a:rPr lang="zh-CN" altLang="en-US"/>
              <a:t>应变电缆传感器</a:t>
            </a:r>
          </a:p>
          <a:p>
            <a:r>
              <a:rPr lang="zh-CN" altLang="en-US"/>
              <a:t>红外传感器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判断题</a:t>
            </a:r>
          </a:p>
        </p:txBody>
      </p:sp>
      <p:sp>
        <p:nvSpPr>
          <p:cNvPr id="87043" name="Rectangle 3"/>
          <p:cNvSpPr>
            <a:spLocks noGrp="1" noChangeArrowheads="1"/>
          </p:cNvSpPr>
          <p:nvPr>
            <p:ph type="body" idx="1"/>
          </p:nvPr>
        </p:nvSpPr>
        <p:spPr>
          <a:xfrm>
            <a:off x="250824" y="1412776"/>
            <a:ext cx="8750331" cy="5328592"/>
          </a:xfrm>
        </p:spPr>
        <p:txBody>
          <a:bodyPr>
            <a:normAutofit fontScale="77500" lnSpcReduction="20000"/>
          </a:bodyPr>
          <a:lstStyle/>
          <a:p>
            <a:r>
              <a:rPr lang="zh-CN" altLang="en-US" dirty="0"/>
              <a:t>热像仪是工作在远红外电磁波段的夜视仪器。</a:t>
            </a:r>
            <a:endParaRPr lang="en-US" altLang="zh-CN" dirty="0"/>
          </a:p>
          <a:p>
            <a:pPr lvl="1"/>
            <a:r>
              <a:rPr lang="en-US" altLang="zh-CN" dirty="0"/>
              <a:t>(.F.)</a:t>
            </a:r>
            <a:r>
              <a:rPr lang="zh-CN" altLang="en-US" dirty="0"/>
              <a:t>（中红外及远红外）</a:t>
            </a:r>
            <a:endParaRPr lang="en-US" altLang="zh-CN" dirty="0"/>
          </a:p>
          <a:p>
            <a:r>
              <a:rPr lang="zh-CN" altLang="en-US" dirty="0"/>
              <a:t>微光夜视仪结构小巧，观察能力强，能发现伪装。</a:t>
            </a:r>
            <a:endParaRPr lang="en-US" altLang="zh-CN" dirty="0"/>
          </a:p>
          <a:p>
            <a:pPr lvl="1"/>
            <a:r>
              <a:rPr lang="en-US" altLang="zh-CN" dirty="0"/>
              <a:t>(.F.)</a:t>
            </a:r>
          </a:p>
          <a:p>
            <a:r>
              <a:rPr lang="zh-CN" altLang="en-US" dirty="0"/>
              <a:t>热像仪通过辨别目标与背景的温差进行侦察，故发现目标能力很强。</a:t>
            </a:r>
            <a:endParaRPr lang="en-US" altLang="zh-CN" dirty="0"/>
          </a:p>
          <a:p>
            <a:pPr lvl="1"/>
            <a:r>
              <a:rPr lang="en-US" altLang="zh-CN" dirty="0"/>
              <a:t>(.T.)</a:t>
            </a:r>
          </a:p>
          <a:p>
            <a:r>
              <a:rPr lang="zh-CN" altLang="en-US" dirty="0"/>
              <a:t>主动式红外夜视仪主要通过探测目标辐射的近红外线发现目标。</a:t>
            </a:r>
            <a:endParaRPr lang="en-US" altLang="zh-CN" dirty="0"/>
          </a:p>
          <a:p>
            <a:pPr lvl="1"/>
            <a:r>
              <a:rPr lang="en-US" altLang="zh-CN" dirty="0"/>
              <a:t>(.F.)</a:t>
            </a:r>
          </a:p>
          <a:p>
            <a:r>
              <a:rPr lang="zh-CN" altLang="en-US" dirty="0"/>
              <a:t>绿色植物的反射率与绿色涂料相似，所以近红外侦察器材较难揭露用绿色涂料伪装的目标。</a:t>
            </a:r>
            <a:endParaRPr lang="en-US" altLang="zh-CN" dirty="0"/>
          </a:p>
          <a:p>
            <a:pPr lvl="1"/>
            <a:r>
              <a:rPr lang="en-US" altLang="zh-CN" dirty="0"/>
              <a:t>(.F.)</a:t>
            </a:r>
          </a:p>
          <a:p>
            <a:r>
              <a:rPr lang="zh-CN" altLang="en-US" dirty="0"/>
              <a:t>主动式红外夜视仪具有图象清晰、隐蔽性好等特点。</a:t>
            </a:r>
            <a:endParaRPr lang="en-US" altLang="zh-CN" dirty="0"/>
          </a:p>
          <a:p>
            <a:pPr lvl="1"/>
            <a:r>
              <a:rPr lang="en-US" altLang="zh-CN" dirty="0"/>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dissolve">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dissolve">
                                      <p:cBhvr>
                                        <p:cTn id="17" dur="500"/>
                                        <p:tgtEl>
                                          <p:spTgt spid="87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dissolve">
                                      <p:cBhvr>
                                        <p:cTn id="22" dur="500"/>
                                        <p:tgtEl>
                                          <p:spTgt spid="87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dissolve">
                                      <p:cBhvr>
                                        <p:cTn id="27" dur="500"/>
                                        <p:tgtEl>
                                          <p:spTgt spid="87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dissolve">
                                      <p:cBhvr>
                                        <p:cTn id="32" dur="500"/>
                                        <p:tgtEl>
                                          <p:spTgt spid="87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dissolve">
                                      <p:cBhvr>
                                        <p:cTn id="37" dur="500"/>
                                        <p:tgtEl>
                                          <p:spTgt spid="87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Effect transition="in" filter="dissolve">
                                      <p:cBhvr>
                                        <p:cTn id="42" dur="500"/>
                                        <p:tgtEl>
                                          <p:spTgt spid="870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7043">
                                            <p:txEl>
                                              <p:pRg st="8" end="8"/>
                                            </p:txEl>
                                          </p:spTgt>
                                        </p:tgtEl>
                                        <p:attrNameLst>
                                          <p:attrName>style.visibility</p:attrName>
                                        </p:attrNameLst>
                                      </p:cBhvr>
                                      <p:to>
                                        <p:strVal val="visible"/>
                                      </p:to>
                                    </p:set>
                                    <p:animEffect transition="in" filter="dissolve">
                                      <p:cBhvr>
                                        <p:cTn id="47" dur="500"/>
                                        <p:tgtEl>
                                          <p:spTgt spid="87043">
                                            <p:txEl>
                                              <p:pRg st="8" end="8"/>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7043">
                                            <p:txEl>
                                              <p:pRg st="9" end="9"/>
                                            </p:txEl>
                                          </p:spTgt>
                                        </p:tgtEl>
                                        <p:attrNameLst>
                                          <p:attrName>style.visibility</p:attrName>
                                        </p:attrNameLst>
                                      </p:cBhvr>
                                      <p:to>
                                        <p:strVal val="visible"/>
                                      </p:to>
                                    </p:set>
                                    <p:animEffect transition="in" filter="dissolve">
                                      <p:cBhvr>
                                        <p:cTn id="50" dur="500"/>
                                        <p:tgtEl>
                                          <p:spTgt spid="8704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043">
                                            <p:txEl>
                                              <p:pRg st="10" end="10"/>
                                            </p:txEl>
                                          </p:spTgt>
                                        </p:tgtEl>
                                        <p:attrNameLst>
                                          <p:attrName>style.visibility</p:attrName>
                                        </p:attrNameLst>
                                      </p:cBhvr>
                                      <p:to>
                                        <p:strVal val="visible"/>
                                      </p:to>
                                    </p:set>
                                    <p:animEffect transition="in" filter="dissolve">
                                      <p:cBhvr>
                                        <p:cTn id="55" dur="500"/>
                                        <p:tgtEl>
                                          <p:spTgt spid="87043">
                                            <p:txEl>
                                              <p:pRg st="10" end="10"/>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87043">
                                            <p:txEl>
                                              <p:pRg st="11" end="11"/>
                                            </p:txEl>
                                          </p:spTgt>
                                        </p:tgtEl>
                                        <p:attrNameLst>
                                          <p:attrName>style.visibility</p:attrName>
                                        </p:attrNameLst>
                                      </p:cBhvr>
                                      <p:to>
                                        <p:strVal val="visible"/>
                                      </p:to>
                                    </p:set>
                                    <p:animEffect transition="in" filter="dissolve">
                                      <p:cBhvr>
                                        <p:cTn id="58" dur="500"/>
                                        <p:tgtEl>
                                          <p:spTgt spid="870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不定选题</a:t>
            </a:r>
          </a:p>
        </p:txBody>
      </p:sp>
      <p:sp>
        <p:nvSpPr>
          <p:cNvPr id="86019" name="Rectangle 3"/>
          <p:cNvSpPr>
            <a:spLocks noGrp="1" noChangeArrowheads="1"/>
          </p:cNvSpPr>
          <p:nvPr>
            <p:ph type="body" idx="1"/>
          </p:nvPr>
        </p:nvSpPr>
        <p:spPr>
          <a:xfrm>
            <a:off x="250825" y="1557338"/>
            <a:ext cx="8415338" cy="4968006"/>
          </a:xfrm>
        </p:spPr>
        <p:txBody>
          <a:bodyPr>
            <a:normAutofit fontScale="85000" lnSpcReduction="10000"/>
          </a:bodyPr>
          <a:lstStyle/>
          <a:p>
            <a:r>
              <a:rPr lang="zh-CN" altLang="en-US" dirty="0"/>
              <a:t>热成像仪的特点有</a:t>
            </a:r>
            <a:r>
              <a:rPr lang="zh-CN" altLang="en-US" dirty="0">
                <a:sym typeface="Wingdings" panose="05000000000000000000" pitchFamily="2" charset="2"/>
              </a:rPr>
              <a:t>： （</a:t>
            </a:r>
            <a:r>
              <a:rPr lang="en-US" altLang="zh-CN" dirty="0" err="1">
                <a:sym typeface="Wingdings" panose="05000000000000000000" pitchFamily="2" charset="2"/>
              </a:rPr>
              <a:t>abcd</a:t>
            </a:r>
            <a:r>
              <a:rPr lang="zh-CN" altLang="en-US" dirty="0">
                <a:sym typeface="Wingdings" panose="05000000000000000000" pitchFamily="2" charset="2"/>
              </a:rPr>
              <a:t>）</a:t>
            </a:r>
            <a:br>
              <a:rPr lang="zh-CN" altLang="en-US" dirty="0"/>
            </a:br>
            <a:r>
              <a:rPr lang="en-US" altLang="zh-CN" sz="2800" dirty="0"/>
              <a:t>a</a:t>
            </a:r>
            <a:r>
              <a:rPr lang="zh-CN" altLang="en-US" sz="2800" dirty="0"/>
              <a:t>、隐蔽性好		</a:t>
            </a:r>
            <a:r>
              <a:rPr lang="en-US" altLang="zh-CN" sz="2800" dirty="0"/>
              <a:t>b</a:t>
            </a:r>
            <a:r>
              <a:rPr lang="zh-CN" altLang="en-US" sz="2800" dirty="0"/>
              <a:t>、能发现伪装	</a:t>
            </a:r>
            <a:br>
              <a:rPr lang="zh-CN" altLang="en-US" sz="2800" dirty="0"/>
            </a:br>
            <a:r>
              <a:rPr lang="en-US" altLang="zh-CN" sz="2800" dirty="0"/>
              <a:t>c</a:t>
            </a:r>
            <a:r>
              <a:rPr lang="zh-CN" altLang="en-US" sz="2800" dirty="0"/>
              <a:t>、受天候影响小	</a:t>
            </a:r>
            <a:r>
              <a:rPr lang="en-US" altLang="zh-CN" sz="2800" dirty="0"/>
              <a:t>	d</a:t>
            </a:r>
            <a:r>
              <a:rPr lang="zh-CN" altLang="en-US" sz="2800" dirty="0"/>
              <a:t>、观察距离较远</a:t>
            </a:r>
            <a:endParaRPr lang="en-US" altLang="zh-CN" sz="2800" dirty="0"/>
          </a:p>
          <a:p>
            <a:r>
              <a:rPr lang="zh-CN" altLang="en-US" dirty="0"/>
              <a:t>对付主动式红外夜视仪的方法有： （</a:t>
            </a:r>
            <a:r>
              <a:rPr lang="en-US" altLang="zh-CN" dirty="0" err="1"/>
              <a:t>abc</a:t>
            </a:r>
            <a:r>
              <a:rPr lang="zh-CN" altLang="en-US" dirty="0"/>
              <a:t>）</a:t>
            </a:r>
            <a:br>
              <a:rPr lang="zh-CN" altLang="en-US" dirty="0"/>
            </a:br>
            <a:r>
              <a:rPr lang="en-US" altLang="zh-CN" sz="2800" dirty="0"/>
              <a:t>a</a:t>
            </a:r>
            <a:r>
              <a:rPr lang="zh-CN" altLang="en-US" sz="2800" dirty="0"/>
              <a:t>、机动规避		</a:t>
            </a:r>
            <a:r>
              <a:rPr lang="en-US" altLang="zh-CN" sz="2800" dirty="0"/>
              <a:t>b</a:t>
            </a:r>
            <a:r>
              <a:rPr lang="zh-CN" altLang="en-US" sz="2800" dirty="0"/>
              <a:t>、利用地形及遮障</a:t>
            </a:r>
            <a:br>
              <a:rPr lang="zh-CN" altLang="en-US" sz="2800" dirty="0"/>
            </a:br>
            <a:r>
              <a:rPr lang="en-US" altLang="zh-CN" sz="2800" dirty="0"/>
              <a:t>c</a:t>
            </a:r>
            <a:r>
              <a:rPr lang="zh-CN" altLang="en-US" sz="2800" dirty="0"/>
              <a:t>、合理利用天气	</a:t>
            </a:r>
            <a:r>
              <a:rPr lang="en-US" altLang="zh-CN" sz="2800" dirty="0"/>
              <a:t>	d</a:t>
            </a:r>
            <a:r>
              <a:rPr lang="zh-CN" altLang="en-US" sz="2800" dirty="0"/>
              <a:t>、实施强光干扰</a:t>
            </a:r>
            <a:endParaRPr lang="en-US" altLang="zh-CN" sz="2800" dirty="0"/>
          </a:p>
          <a:p>
            <a:pPr marL="609600" indent="-609600"/>
            <a:r>
              <a:rPr lang="zh-CN" altLang="en-US" dirty="0"/>
              <a:t>主动式红外夜视仪的特点有： （</a:t>
            </a:r>
            <a:r>
              <a:rPr lang="en-US" altLang="zh-CN" dirty="0"/>
              <a:t>a</a:t>
            </a:r>
            <a:r>
              <a:rPr lang="zh-CN" altLang="en-US" dirty="0"/>
              <a:t>）</a:t>
            </a:r>
          </a:p>
          <a:p>
            <a:pPr marL="990600" lvl="1" indent="-533400">
              <a:buNone/>
            </a:pPr>
            <a:r>
              <a:rPr lang="en-US" altLang="zh-CN" dirty="0"/>
              <a:t>a. </a:t>
            </a:r>
            <a:r>
              <a:rPr lang="zh-CN" altLang="en-US" dirty="0"/>
              <a:t>发展较成熟且造价低廉		</a:t>
            </a:r>
            <a:r>
              <a:rPr lang="en-US" altLang="zh-CN" dirty="0"/>
              <a:t>b. </a:t>
            </a:r>
            <a:r>
              <a:rPr lang="zh-CN" altLang="en-US" dirty="0"/>
              <a:t>观察效果比较差</a:t>
            </a:r>
          </a:p>
          <a:p>
            <a:pPr marL="990600" lvl="1" indent="-533400">
              <a:buNone/>
            </a:pPr>
            <a:r>
              <a:rPr lang="en-US" altLang="zh-CN" dirty="0"/>
              <a:t>c. </a:t>
            </a:r>
            <a:r>
              <a:rPr lang="zh-CN" altLang="en-US" dirty="0"/>
              <a:t>受环境照明条件的影响较大	</a:t>
            </a:r>
            <a:r>
              <a:rPr lang="en-US" altLang="zh-CN" dirty="0"/>
              <a:t>	d. </a:t>
            </a:r>
            <a:r>
              <a:rPr lang="zh-CN" altLang="en-US" dirty="0"/>
              <a:t>无识别伪装能力</a:t>
            </a:r>
            <a:endParaRPr lang="en-US" altLang="zh-CN" dirty="0">
              <a:solidFill>
                <a:schemeClr val="tx2"/>
              </a:solidFill>
            </a:endParaRPr>
          </a:p>
          <a:p>
            <a:pPr marL="609600" indent="-609600"/>
            <a:r>
              <a:rPr lang="zh-CN" altLang="en-US" dirty="0"/>
              <a:t>对付微光夜视设备的措施有： （</a:t>
            </a:r>
            <a:r>
              <a:rPr lang="en-US" altLang="zh-CN" dirty="0" err="1"/>
              <a:t>abc</a:t>
            </a:r>
            <a:r>
              <a:rPr lang="zh-CN" altLang="en-US" dirty="0"/>
              <a:t>）</a:t>
            </a:r>
          </a:p>
          <a:p>
            <a:pPr marL="990600" lvl="1" indent="-533400">
              <a:buNone/>
            </a:pPr>
            <a:r>
              <a:rPr lang="en-US" altLang="zh-CN" dirty="0"/>
              <a:t>a. </a:t>
            </a:r>
            <a:r>
              <a:rPr lang="zh-CN" altLang="en-US" dirty="0"/>
              <a:t>利用强光干扰</a:t>
            </a:r>
            <a:r>
              <a:rPr lang="en-US" altLang="zh-CN" dirty="0"/>
              <a:t>	</a:t>
            </a:r>
            <a:r>
              <a:rPr lang="zh-CN" altLang="en-US" dirty="0"/>
              <a:t>	</a:t>
            </a:r>
            <a:r>
              <a:rPr lang="en-US" altLang="zh-CN" dirty="0"/>
              <a:t>b. </a:t>
            </a:r>
            <a:r>
              <a:rPr lang="zh-CN" altLang="en-US" dirty="0"/>
              <a:t>加强伪装隐蔽</a:t>
            </a:r>
          </a:p>
          <a:p>
            <a:pPr marL="990600" lvl="1" indent="-533400">
              <a:buNone/>
            </a:pPr>
            <a:r>
              <a:rPr lang="en-US" altLang="zh-CN" dirty="0"/>
              <a:t>c. </a:t>
            </a:r>
            <a:r>
              <a:rPr lang="zh-CN" altLang="en-US" dirty="0"/>
              <a:t>利用恶劣天候	</a:t>
            </a:r>
            <a:r>
              <a:rPr lang="en-US" altLang="zh-CN" dirty="0"/>
              <a:t>	d. </a:t>
            </a:r>
            <a:r>
              <a:rPr lang="zh-CN" altLang="en-US" dirty="0"/>
              <a:t>消除目标与背景的温差</a:t>
            </a:r>
            <a:endParaRPr lang="en-US" altLang="zh-CN"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dissolve">
                                      <p:cBhvr>
                                        <p:cTn id="12" dur="500"/>
                                        <p:tgtEl>
                                          <p:spTgt spid="8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dissolve">
                                      <p:cBhvr>
                                        <p:cTn id="17" dur="500"/>
                                        <p:tgtEl>
                                          <p:spTgt spid="8601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6019">
                                            <p:txEl>
                                              <p:pRg st="3" end="3"/>
                                            </p:txEl>
                                          </p:spTgt>
                                        </p:tgtEl>
                                        <p:attrNameLst>
                                          <p:attrName>style.visibility</p:attrName>
                                        </p:attrNameLst>
                                      </p:cBhvr>
                                      <p:to>
                                        <p:strVal val="visible"/>
                                      </p:to>
                                    </p:set>
                                    <p:animEffect transition="in" filter="dissolve">
                                      <p:cBhvr>
                                        <p:cTn id="20" dur="500"/>
                                        <p:tgtEl>
                                          <p:spTgt spid="8601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dissolve">
                                      <p:cBhvr>
                                        <p:cTn id="23" dur="500"/>
                                        <p:tgtEl>
                                          <p:spTgt spid="860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6019">
                                            <p:txEl>
                                              <p:pRg st="5" end="5"/>
                                            </p:txEl>
                                          </p:spTgt>
                                        </p:tgtEl>
                                        <p:attrNameLst>
                                          <p:attrName>style.visibility</p:attrName>
                                        </p:attrNameLst>
                                      </p:cBhvr>
                                      <p:to>
                                        <p:strVal val="visible"/>
                                      </p:to>
                                    </p:set>
                                    <p:animEffect transition="in" filter="dissolve">
                                      <p:cBhvr>
                                        <p:cTn id="28" dur="500"/>
                                        <p:tgtEl>
                                          <p:spTgt spid="86019">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6019">
                                            <p:txEl>
                                              <p:pRg st="6" end="6"/>
                                            </p:txEl>
                                          </p:spTgt>
                                        </p:tgtEl>
                                        <p:attrNameLst>
                                          <p:attrName>style.visibility</p:attrName>
                                        </p:attrNameLst>
                                      </p:cBhvr>
                                      <p:to>
                                        <p:strVal val="visible"/>
                                      </p:to>
                                    </p:set>
                                    <p:animEffect transition="in" filter="dissolve">
                                      <p:cBhvr>
                                        <p:cTn id="31" dur="500"/>
                                        <p:tgtEl>
                                          <p:spTgt spid="86019">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6019">
                                            <p:txEl>
                                              <p:pRg st="7" end="7"/>
                                            </p:txEl>
                                          </p:spTgt>
                                        </p:tgtEl>
                                        <p:attrNameLst>
                                          <p:attrName>style.visibility</p:attrName>
                                        </p:attrNameLst>
                                      </p:cBhvr>
                                      <p:to>
                                        <p:strVal val="visible"/>
                                      </p:to>
                                    </p:set>
                                    <p:animEffect transition="in" filter="dissolve">
                                      <p:cBhvr>
                                        <p:cTn id="34" dur="500"/>
                                        <p:tgtEl>
                                          <p:spTgt spid="860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z="4800"/>
              <a:t>电磁波</a:t>
            </a:r>
          </a:p>
        </p:txBody>
      </p:sp>
      <p:sp>
        <p:nvSpPr>
          <p:cNvPr id="114691" name="Rectangle 3"/>
          <p:cNvSpPr>
            <a:spLocks noGrp="1" noChangeArrowheads="1"/>
          </p:cNvSpPr>
          <p:nvPr>
            <p:ph type="body" idx="1"/>
          </p:nvPr>
        </p:nvSpPr>
        <p:spPr>
          <a:xfrm>
            <a:off x="179388" y="1484313"/>
            <a:ext cx="8713787" cy="5040312"/>
          </a:xfrm>
        </p:spPr>
        <p:txBody>
          <a:bodyPr/>
          <a:lstStyle/>
          <a:p>
            <a:r>
              <a:rPr lang="zh-CN" altLang="en-US"/>
              <a:t>可见光：</a:t>
            </a:r>
            <a:r>
              <a:rPr lang="en-US" altLang="zh-CN"/>
              <a:t>0.4</a:t>
            </a:r>
            <a:r>
              <a:rPr lang="zh-CN" altLang="en-US"/>
              <a:t>～</a:t>
            </a:r>
            <a:r>
              <a:rPr lang="en-US" altLang="zh-CN"/>
              <a:t>0.76 </a:t>
            </a:r>
            <a:r>
              <a:rPr lang="en-US" altLang="zh-CN">
                <a:sym typeface="Symbol" pitchFamily="18" charset="2"/>
              </a:rPr>
              <a:t>m</a:t>
            </a:r>
          </a:p>
          <a:p>
            <a:r>
              <a:rPr lang="zh-CN" altLang="en-US">
                <a:sym typeface="Symbol" pitchFamily="18" charset="2"/>
              </a:rPr>
              <a:t>红外线：</a:t>
            </a:r>
            <a:r>
              <a:rPr lang="en-US" altLang="zh-CN">
                <a:sym typeface="Symbol" pitchFamily="18" charset="2"/>
              </a:rPr>
              <a:t>0.76</a:t>
            </a:r>
            <a:r>
              <a:rPr lang="zh-CN" altLang="en-US">
                <a:sym typeface="Symbol" pitchFamily="18" charset="2"/>
              </a:rPr>
              <a:t>～</a:t>
            </a:r>
            <a:r>
              <a:rPr lang="en-US" altLang="zh-CN">
                <a:sym typeface="Symbol" pitchFamily="18" charset="2"/>
              </a:rPr>
              <a:t>1000 m</a:t>
            </a:r>
          </a:p>
          <a:p>
            <a:pPr lvl="1"/>
            <a:r>
              <a:rPr lang="zh-CN" altLang="en-US">
                <a:sym typeface="Symbol" pitchFamily="18" charset="2"/>
              </a:rPr>
              <a:t>近红外：</a:t>
            </a:r>
            <a:r>
              <a:rPr lang="en-US" altLang="zh-CN">
                <a:sym typeface="Symbol" pitchFamily="18" charset="2"/>
              </a:rPr>
              <a:t>0.76</a:t>
            </a:r>
            <a:r>
              <a:rPr lang="zh-CN" altLang="en-US">
                <a:sym typeface="Symbol" pitchFamily="18" charset="2"/>
              </a:rPr>
              <a:t>～</a:t>
            </a:r>
            <a:r>
              <a:rPr lang="en-US" altLang="zh-CN">
                <a:sym typeface="Symbol" pitchFamily="18" charset="2"/>
              </a:rPr>
              <a:t>3 m</a:t>
            </a:r>
          </a:p>
          <a:p>
            <a:pPr lvl="1"/>
            <a:r>
              <a:rPr lang="zh-CN" altLang="en-US">
                <a:sym typeface="Symbol" pitchFamily="18" charset="2"/>
              </a:rPr>
              <a:t>中红外：</a:t>
            </a:r>
            <a:r>
              <a:rPr lang="en-US" altLang="zh-CN">
                <a:sym typeface="Symbol" pitchFamily="18" charset="2"/>
              </a:rPr>
              <a:t>3</a:t>
            </a:r>
            <a:r>
              <a:rPr lang="zh-CN" altLang="en-US">
                <a:sym typeface="Symbol" pitchFamily="18" charset="2"/>
              </a:rPr>
              <a:t>～</a:t>
            </a:r>
            <a:r>
              <a:rPr lang="en-US" altLang="zh-CN">
                <a:sym typeface="Symbol" pitchFamily="18" charset="2"/>
              </a:rPr>
              <a:t>6 m</a:t>
            </a:r>
          </a:p>
          <a:p>
            <a:pPr lvl="1"/>
            <a:r>
              <a:rPr lang="zh-CN" altLang="en-US">
                <a:sym typeface="Symbol" pitchFamily="18" charset="2"/>
              </a:rPr>
              <a:t>远红外：</a:t>
            </a:r>
            <a:r>
              <a:rPr lang="en-US" altLang="zh-CN">
                <a:sym typeface="Symbol" pitchFamily="18" charset="2"/>
              </a:rPr>
              <a:t>6</a:t>
            </a:r>
            <a:r>
              <a:rPr lang="zh-CN" altLang="en-US">
                <a:sym typeface="Symbol" pitchFamily="18" charset="2"/>
              </a:rPr>
              <a:t>～</a:t>
            </a:r>
            <a:r>
              <a:rPr lang="en-US" altLang="zh-CN">
                <a:sym typeface="Symbol" pitchFamily="18" charset="2"/>
              </a:rPr>
              <a:t>25 m</a:t>
            </a:r>
          </a:p>
          <a:p>
            <a:pPr lvl="1"/>
            <a:r>
              <a:rPr lang="zh-CN" altLang="en-US">
                <a:sym typeface="Symbol" pitchFamily="18" charset="2"/>
              </a:rPr>
              <a:t>极远红外：</a:t>
            </a:r>
            <a:r>
              <a:rPr lang="en-US" altLang="zh-CN">
                <a:sym typeface="Symbol" pitchFamily="18" charset="2"/>
              </a:rPr>
              <a:t>25</a:t>
            </a:r>
            <a:r>
              <a:rPr lang="zh-CN" altLang="en-US">
                <a:sym typeface="Symbol" pitchFamily="18" charset="2"/>
              </a:rPr>
              <a:t>～</a:t>
            </a:r>
            <a:r>
              <a:rPr lang="en-US" altLang="zh-CN">
                <a:sym typeface="Symbol" pitchFamily="18" charset="2"/>
              </a:rPr>
              <a:t>1000 m</a:t>
            </a:r>
          </a:p>
          <a:p>
            <a:r>
              <a:rPr lang="zh-CN" altLang="en-US">
                <a:sym typeface="Symbol" pitchFamily="18" charset="2"/>
              </a:rPr>
              <a:t>紫外线：</a:t>
            </a:r>
            <a:r>
              <a:rPr lang="en-US" altLang="zh-CN">
                <a:sym typeface="Symbol" pitchFamily="18" charset="2"/>
              </a:rPr>
              <a:t>0.01</a:t>
            </a:r>
            <a:r>
              <a:rPr lang="zh-CN" altLang="en-US">
                <a:sym typeface="Symbol" pitchFamily="18" charset="2"/>
              </a:rPr>
              <a:t>～</a:t>
            </a:r>
            <a:r>
              <a:rPr lang="en-US" altLang="zh-CN">
                <a:sym typeface="Symbol" pitchFamily="18" charset="2"/>
              </a:rPr>
              <a:t>0.4 m</a:t>
            </a:r>
          </a:p>
          <a:p>
            <a:r>
              <a:rPr lang="zh-CN" altLang="en-US">
                <a:sym typeface="Symbol" pitchFamily="18" charset="2"/>
              </a:rPr>
              <a:t>微波：</a:t>
            </a:r>
            <a:r>
              <a:rPr lang="en-US" altLang="zh-CN">
                <a:sym typeface="Symbol" pitchFamily="18" charset="2"/>
              </a:rPr>
              <a:t>1mm</a:t>
            </a:r>
            <a:r>
              <a:rPr lang="zh-CN" altLang="en-US">
                <a:sym typeface="Symbol" pitchFamily="18" charset="2"/>
              </a:rPr>
              <a:t>～</a:t>
            </a:r>
            <a:r>
              <a:rPr lang="en-US" altLang="zh-CN">
                <a:sym typeface="Symbol" pitchFamily="18" charset="2"/>
              </a:rPr>
              <a:t>1m</a:t>
            </a:r>
          </a:p>
          <a:p>
            <a:pPr lvl="1"/>
            <a:r>
              <a:rPr lang="en-US" altLang="zh-CN">
                <a:sym typeface="Symbol" pitchFamily="18" charset="2"/>
              </a:rPr>
              <a:t>(</a:t>
            </a:r>
            <a:r>
              <a:rPr lang="zh-CN" altLang="en-US">
                <a:sym typeface="Symbol" pitchFamily="18" charset="2"/>
              </a:rPr>
              <a:t>又分毫米波、厘米波、分米波</a:t>
            </a:r>
            <a:r>
              <a:rPr lang="en-US" altLang="zh-CN">
                <a:sym typeface="Symbol" pitchFamily="18" charset="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540296" y="2349178"/>
            <a:ext cx="7772400" cy="1008062"/>
          </a:xfrm>
        </p:spPr>
        <p:txBody>
          <a:bodyPr/>
          <a:lstStyle/>
          <a:p>
            <a:pPr eaLnBrk="1" hangingPunct="1"/>
            <a:r>
              <a:rPr lang="zh-CN" altLang="en-US" sz="6600" dirty="0"/>
              <a:t>电子对抗技术</a:t>
            </a:r>
          </a:p>
        </p:txBody>
      </p:sp>
      <p:sp>
        <p:nvSpPr>
          <p:cNvPr id="4100" name="Rectangle 3"/>
          <p:cNvSpPr>
            <a:spLocks noGrp="1" noChangeArrowheads="1"/>
          </p:cNvSpPr>
          <p:nvPr>
            <p:ph type="subTitle" idx="1"/>
          </p:nvPr>
        </p:nvSpPr>
        <p:spPr>
          <a:xfrm>
            <a:off x="1835696" y="3789040"/>
            <a:ext cx="4568825" cy="766763"/>
          </a:xfrm>
        </p:spPr>
        <p:txBody>
          <a:bodyPr/>
          <a:lstStyle/>
          <a:p>
            <a:pPr eaLnBrk="1" hangingPunct="1"/>
            <a:r>
              <a:rPr lang="en-US" altLang="zh-CN" sz="3600"/>
              <a:t>Electronic Warfare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电子对抗的范围（按频谱）</a:t>
            </a:r>
          </a:p>
        </p:txBody>
      </p:sp>
      <p:sp>
        <p:nvSpPr>
          <p:cNvPr id="7171" name="Rectangle 3"/>
          <p:cNvSpPr>
            <a:spLocks noGrp="1" noChangeArrowheads="1"/>
          </p:cNvSpPr>
          <p:nvPr>
            <p:ph type="body" idx="1"/>
          </p:nvPr>
        </p:nvSpPr>
        <p:spPr/>
        <p:txBody>
          <a:bodyPr/>
          <a:lstStyle/>
          <a:p>
            <a:pPr eaLnBrk="1" hangingPunct="1"/>
            <a:r>
              <a:rPr lang="zh-CN" altLang="en-US"/>
              <a:t>水声对抗</a:t>
            </a:r>
          </a:p>
          <a:p>
            <a:pPr eaLnBrk="1" hangingPunct="1"/>
            <a:r>
              <a:rPr lang="zh-CN" altLang="en-US"/>
              <a:t>射频对抗</a:t>
            </a:r>
          </a:p>
          <a:p>
            <a:pPr lvl="1" eaLnBrk="1" hangingPunct="1"/>
            <a:r>
              <a:rPr lang="zh-CN" altLang="en-US"/>
              <a:t>电子侦察</a:t>
            </a:r>
            <a:r>
              <a:rPr lang="en-US" altLang="zh-CN"/>
              <a:t>/</a:t>
            </a:r>
            <a:r>
              <a:rPr lang="zh-CN" altLang="en-US"/>
              <a:t>反侦察</a:t>
            </a:r>
          </a:p>
          <a:p>
            <a:pPr lvl="2" eaLnBrk="1" hangingPunct="1"/>
            <a:r>
              <a:rPr lang="en-US" altLang="zh-CN">
                <a:solidFill>
                  <a:srgbClr val="5F5F5F"/>
                </a:solidFill>
              </a:rPr>
              <a:t>(</a:t>
            </a:r>
            <a:r>
              <a:rPr lang="zh-CN" altLang="en-US">
                <a:solidFill>
                  <a:srgbClr val="5F5F5F"/>
                </a:solidFill>
              </a:rPr>
              <a:t>隐身与反隐身</a:t>
            </a:r>
            <a:r>
              <a:rPr lang="en-US" altLang="zh-CN">
                <a:solidFill>
                  <a:srgbClr val="5F5F5F"/>
                </a:solidFill>
              </a:rPr>
              <a:t>)</a:t>
            </a:r>
          </a:p>
          <a:p>
            <a:pPr lvl="1" eaLnBrk="1" hangingPunct="1"/>
            <a:r>
              <a:rPr lang="zh-CN" altLang="en-US"/>
              <a:t>电子干扰</a:t>
            </a:r>
            <a:r>
              <a:rPr lang="en-US" altLang="zh-CN"/>
              <a:t>/</a:t>
            </a:r>
            <a:r>
              <a:rPr lang="zh-CN" altLang="en-US"/>
              <a:t>反干扰</a:t>
            </a:r>
          </a:p>
          <a:p>
            <a:pPr lvl="1" eaLnBrk="1" hangingPunct="1"/>
            <a:r>
              <a:rPr lang="zh-CN" altLang="en-US"/>
              <a:t>电子摧毁与反摧毁</a:t>
            </a:r>
          </a:p>
          <a:p>
            <a:pPr eaLnBrk="1" hangingPunct="1"/>
            <a:r>
              <a:rPr lang="zh-CN" altLang="en-US"/>
              <a:t>光电对抗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电子对抗的手段</a:t>
            </a:r>
          </a:p>
        </p:txBody>
      </p:sp>
      <p:sp>
        <p:nvSpPr>
          <p:cNvPr id="10243" name="Rectangle 3"/>
          <p:cNvSpPr>
            <a:spLocks noGrp="1" noChangeArrowheads="1"/>
          </p:cNvSpPr>
          <p:nvPr>
            <p:ph type="body" idx="1"/>
          </p:nvPr>
        </p:nvSpPr>
        <p:spPr/>
        <p:txBody>
          <a:bodyPr/>
          <a:lstStyle/>
          <a:p>
            <a:pPr eaLnBrk="1" hangingPunct="1"/>
            <a:r>
              <a:rPr lang="zh-CN" altLang="en-US">
                <a:latin typeface="Times New Roman" pitchFamily="18" charset="0"/>
              </a:rPr>
              <a:t>电子侦察与反侦察</a:t>
            </a:r>
          </a:p>
          <a:p>
            <a:pPr lvl="1" eaLnBrk="1" hangingPunct="1"/>
            <a:r>
              <a:rPr lang="zh-CN" altLang="en-US">
                <a:latin typeface="Times New Roman" pitchFamily="18" charset="0"/>
              </a:rPr>
              <a:t>（隐身与反隐身）</a:t>
            </a:r>
          </a:p>
          <a:p>
            <a:pPr lvl="1" eaLnBrk="1" hangingPunct="1"/>
            <a:r>
              <a:rPr lang="zh-CN" altLang="en-US">
                <a:latin typeface="Times New Roman" pitchFamily="18" charset="0"/>
              </a:rPr>
              <a:t>（制导与反制导）</a:t>
            </a:r>
          </a:p>
          <a:p>
            <a:pPr eaLnBrk="1" hangingPunct="1"/>
            <a:r>
              <a:rPr lang="zh-CN" altLang="en-US">
                <a:latin typeface="Times New Roman" pitchFamily="18" charset="0"/>
              </a:rPr>
              <a:t>电子干扰与反干扰</a:t>
            </a:r>
          </a:p>
          <a:p>
            <a:pPr lvl="1" eaLnBrk="1" hangingPunct="1"/>
            <a:r>
              <a:rPr lang="zh-CN" altLang="en-US">
                <a:latin typeface="Times New Roman" pitchFamily="18" charset="0"/>
              </a:rPr>
              <a:t>（电子欺骗与反欺骗）</a:t>
            </a:r>
            <a:endParaRPr lang="zh-CN" altLang="en-US" sz="3300">
              <a:latin typeface="Times New Roman" pitchFamily="18" charset="0"/>
            </a:endParaRPr>
          </a:p>
          <a:p>
            <a:pPr eaLnBrk="1" hangingPunct="1"/>
            <a:r>
              <a:rPr lang="zh-CN" altLang="en-US">
                <a:latin typeface="Times New Roman" pitchFamily="18" charset="0"/>
              </a:rPr>
              <a:t>火力摧毁与反摧毁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无线电通信对抗</a:t>
            </a:r>
          </a:p>
        </p:txBody>
      </p:sp>
      <p:sp>
        <p:nvSpPr>
          <p:cNvPr id="11267" name="Rectangle 3"/>
          <p:cNvSpPr>
            <a:spLocks noGrp="1" noChangeArrowheads="1"/>
          </p:cNvSpPr>
          <p:nvPr>
            <p:ph type="body" idx="1"/>
          </p:nvPr>
        </p:nvSpPr>
        <p:spPr>
          <a:xfrm>
            <a:off x="250825" y="1484313"/>
            <a:ext cx="8415338" cy="4897437"/>
          </a:xfrm>
        </p:spPr>
        <p:txBody>
          <a:bodyPr/>
          <a:lstStyle/>
          <a:p>
            <a:pPr eaLnBrk="1" hangingPunct="1"/>
            <a:r>
              <a:rPr lang="zh-CN" altLang="en-US">
                <a:solidFill>
                  <a:srgbClr val="FF3300"/>
                </a:solidFill>
                <a:latin typeface="Times New Roman" pitchFamily="18" charset="0"/>
                <a:ea typeface="黑体" pitchFamily="2" charset="-122"/>
              </a:rPr>
              <a:t>含义：</a:t>
            </a:r>
            <a:r>
              <a:rPr lang="zh-CN" altLang="en-US">
                <a:latin typeface="Times New Roman" pitchFamily="18" charset="0"/>
              </a:rPr>
              <a:t>对敌方无线电通信进行电子侦察、干扰和己方无线电通信设备实施反侦察、反干扰进行的电磁斗争。</a:t>
            </a:r>
          </a:p>
          <a:p>
            <a:pPr eaLnBrk="1" hangingPunct="1"/>
            <a:r>
              <a:rPr lang="zh-CN" altLang="en-US">
                <a:solidFill>
                  <a:srgbClr val="FF3300"/>
                </a:solidFill>
                <a:latin typeface="Times New Roman" pitchFamily="18" charset="0"/>
                <a:ea typeface="黑体" pitchFamily="2" charset="-122"/>
              </a:rPr>
              <a:t>目的：</a:t>
            </a:r>
            <a:r>
              <a:rPr lang="zh-CN" altLang="en-US">
                <a:latin typeface="Times New Roman" pitchFamily="18" charset="0"/>
              </a:rPr>
              <a:t>阻碍或削弱</a:t>
            </a:r>
            <a:br>
              <a:rPr lang="zh-CN" altLang="en-US">
                <a:latin typeface="Times New Roman" pitchFamily="18" charset="0"/>
              </a:rPr>
            </a:br>
            <a:r>
              <a:rPr lang="zh-CN" altLang="en-US">
                <a:latin typeface="Times New Roman" pitchFamily="18" charset="0"/>
              </a:rPr>
              <a:t>敌方无线电通信，</a:t>
            </a:r>
            <a:br>
              <a:rPr lang="zh-CN" altLang="en-US">
                <a:latin typeface="Times New Roman" pitchFamily="18" charset="0"/>
              </a:rPr>
            </a:br>
            <a:r>
              <a:rPr lang="zh-CN" altLang="en-US">
                <a:latin typeface="Times New Roman" pitchFamily="18" charset="0"/>
              </a:rPr>
              <a:t>同时保护己方无线</a:t>
            </a:r>
            <a:br>
              <a:rPr lang="zh-CN" altLang="en-US">
                <a:latin typeface="Times New Roman" pitchFamily="18" charset="0"/>
              </a:rPr>
            </a:br>
            <a:r>
              <a:rPr lang="zh-CN" altLang="en-US">
                <a:latin typeface="Times New Roman" pitchFamily="18" charset="0"/>
              </a:rPr>
              <a:t>电通信设备的效能</a:t>
            </a:r>
            <a:br>
              <a:rPr lang="zh-CN" altLang="en-US">
                <a:latin typeface="Times New Roman" pitchFamily="18" charset="0"/>
              </a:rPr>
            </a:br>
            <a:r>
              <a:rPr lang="zh-CN" altLang="en-US">
                <a:latin typeface="Times New Roman" pitchFamily="18" charset="0"/>
              </a:rPr>
              <a:t>得到充分发挥。</a:t>
            </a:r>
          </a:p>
        </p:txBody>
      </p:sp>
      <p:pic>
        <p:nvPicPr>
          <p:cNvPr id="11268" name="Picture 5" descr="217045_0"/>
          <p:cNvPicPr>
            <a:picLocks noChangeAspect="1" noChangeArrowheads="1"/>
          </p:cNvPicPr>
          <p:nvPr/>
        </p:nvPicPr>
        <p:blipFill>
          <a:blip r:embed="rId2" cstate="print"/>
          <a:srcRect/>
          <a:stretch>
            <a:fillRect/>
          </a:stretch>
        </p:blipFill>
        <p:spPr bwMode="auto">
          <a:xfrm>
            <a:off x="4140200" y="3068638"/>
            <a:ext cx="4787900" cy="32083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无线电通信侦察</a:t>
            </a:r>
          </a:p>
        </p:txBody>
      </p:sp>
      <p:sp>
        <p:nvSpPr>
          <p:cNvPr id="14339" name="Rectangle 3"/>
          <p:cNvSpPr>
            <a:spLocks noGrp="1" noChangeArrowheads="1"/>
          </p:cNvSpPr>
          <p:nvPr>
            <p:ph type="body" idx="1"/>
          </p:nvPr>
        </p:nvSpPr>
        <p:spPr/>
        <p:txBody>
          <a:bodyPr>
            <a:normAutofit/>
          </a:bodyPr>
          <a:lstStyle/>
          <a:p>
            <a:pPr eaLnBrk="1" hangingPunct="1"/>
            <a:r>
              <a:rPr lang="zh-CN" altLang="en-US" dirty="0">
                <a:solidFill>
                  <a:srgbClr val="FF3300"/>
                </a:solidFill>
                <a:latin typeface="Times New Roman" pitchFamily="18" charset="0"/>
                <a:ea typeface="黑体" pitchFamily="2" charset="-122"/>
              </a:rPr>
              <a:t>内容：</a:t>
            </a:r>
            <a:r>
              <a:rPr lang="zh-CN" altLang="en-US" dirty="0">
                <a:latin typeface="Times New Roman" pitchFamily="18" charset="0"/>
              </a:rPr>
              <a:t>对敌方各种无线电通信设施所发射的无线电通信信号和指挥联络信号进行搜索、定位、检测、识别、记录和分析，从而获取敌方电子设备的技术参数、类别、用途、配置等。</a:t>
            </a:r>
            <a:endParaRPr lang="en-US" altLang="zh-CN" dirty="0">
              <a:latin typeface="Times New Roman" pitchFamily="18" charset="0"/>
            </a:endParaRPr>
          </a:p>
          <a:p>
            <a:pPr eaLnBrk="1" hangingPunct="1"/>
            <a:r>
              <a:rPr lang="zh-CN" altLang="en-US" dirty="0">
                <a:solidFill>
                  <a:srgbClr val="FF3300"/>
                </a:solidFill>
                <a:latin typeface="Times New Roman" pitchFamily="18" charset="0"/>
                <a:ea typeface="黑体" pitchFamily="2" charset="-122"/>
              </a:rPr>
              <a:t>基本任务：</a:t>
            </a:r>
            <a:r>
              <a:rPr lang="zh-CN" altLang="en-US" dirty="0">
                <a:latin typeface="Times New Roman" pitchFamily="18" charset="0"/>
              </a:rPr>
              <a:t>情报侦察、技术侦察</a:t>
            </a:r>
          </a:p>
          <a:p>
            <a:pPr eaLnBrk="1" hangingPunct="1"/>
            <a:r>
              <a:rPr lang="zh-CN" altLang="en-US" dirty="0">
                <a:solidFill>
                  <a:srgbClr val="FF3300"/>
                </a:solidFill>
                <a:latin typeface="Times New Roman" pitchFamily="18" charset="0"/>
                <a:ea typeface="黑体" pitchFamily="2" charset="-122"/>
              </a:rPr>
              <a:t>侦察设备：</a:t>
            </a:r>
            <a:r>
              <a:rPr lang="zh-CN" altLang="en-US" dirty="0">
                <a:latin typeface="Times New Roman" pitchFamily="18" charset="0"/>
              </a:rPr>
              <a:t>各种长波、短波、超短波和微波无线电接受机、测向机以及各类信号分析设备等；使用这些侦察设备组成地面侦察站、电子侦察飞机、电子侦察船、电子侦察卫星等。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200" dirty="0">
                <a:solidFill>
                  <a:schemeClr val="tx1"/>
                </a:solidFill>
                <a:latin typeface="Times New Roman" pitchFamily="18" charset="0"/>
              </a:rPr>
              <a:t>无线电通信侦察过程</a:t>
            </a:r>
          </a:p>
        </p:txBody>
      </p:sp>
      <p:sp>
        <p:nvSpPr>
          <p:cNvPr id="15363" name="Text Box 4"/>
          <p:cNvSpPr txBox="1">
            <a:spLocks noChangeArrowheads="1"/>
          </p:cNvSpPr>
          <p:nvPr/>
        </p:nvSpPr>
        <p:spPr bwMode="auto">
          <a:xfrm>
            <a:off x="1679575" y="1674813"/>
            <a:ext cx="803275" cy="466725"/>
          </a:xfrm>
          <a:prstGeom prst="rect">
            <a:avLst/>
          </a:prstGeom>
          <a:noFill/>
          <a:ln w="9525">
            <a:solidFill>
              <a:schemeClr val="tx1"/>
            </a:solidFill>
            <a:miter lim="800000"/>
            <a:headEnd/>
            <a:tailEnd/>
          </a:ln>
        </p:spPr>
        <p:txBody>
          <a:bodyPr wrap="none">
            <a:spAutoFit/>
          </a:bodyPr>
          <a:lstStyle/>
          <a:p>
            <a:r>
              <a:rPr kumimoji="1" lang="zh-CN" altLang="en-US" sz="2400">
                <a:latin typeface="微软雅黑" pitchFamily="34" charset="-122"/>
              </a:rPr>
              <a:t>开始</a:t>
            </a:r>
          </a:p>
        </p:txBody>
      </p:sp>
      <p:sp>
        <p:nvSpPr>
          <p:cNvPr id="15364" name="AutoShape 5"/>
          <p:cNvSpPr>
            <a:spLocks noChangeArrowheads="1"/>
          </p:cNvSpPr>
          <p:nvPr/>
        </p:nvSpPr>
        <p:spPr bwMode="auto">
          <a:xfrm>
            <a:off x="1450975" y="24161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收到</a:t>
            </a:r>
          </a:p>
        </p:txBody>
      </p:sp>
      <p:sp>
        <p:nvSpPr>
          <p:cNvPr id="15365" name="Rectangle 6"/>
          <p:cNvSpPr>
            <a:spLocks noChangeArrowheads="1"/>
          </p:cNvSpPr>
          <p:nvPr/>
        </p:nvSpPr>
        <p:spPr bwMode="auto">
          <a:xfrm>
            <a:off x="1603375" y="39401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锁定</a:t>
            </a:r>
          </a:p>
        </p:txBody>
      </p:sp>
      <p:sp>
        <p:nvSpPr>
          <p:cNvPr id="15366" name="Rectangle 7"/>
          <p:cNvSpPr>
            <a:spLocks noChangeArrowheads="1"/>
          </p:cNvSpPr>
          <p:nvPr/>
        </p:nvSpPr>
        <p:spPr bwMode="auto">
          <a:xfrm>
            <a:off x="1527175" y="47783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破译</a:t>
            </a:r>
          </a:p>
        </p:txBody>
      </p:sp>
      <p:sp>
        <p:nvSpPr>
          <p:cNvPr id="15367" name="AutoShape 8"/>
          <p:cNvSpPr>
            <a:spLocks noChangeArrowheads="1"/>
          </p:cNvSpPr>
          <p:nvPr/>
        </p:nvSpPr>
        <p:spPr bwMode="auto">
          <a:xfrm>
            <a:off x="335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成功</a:t>
            </a:r>
          </a:p>
        </p:txBody>
      </p:sp>
      <p:sp>
        <p:nvSpPr>
          <p:cNvPr id="15368" name="Rectangle 9"/>
          <p:cNvSpPr>
            <a:spLocks noChangeArrowheads="1"/>
          </p:cNvSpPr>
          <p:nvPr/>
        </p:nvSpPr>
        <p:spPr bwMode="auto">
          <a:xfrm>
            <a:off x="3279775" y="3559175"/>
            <a:ext cx="13716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通知上级</a:t>
            </a:r>
          </a:p>
        </p:txBody>
      </p:sp>
      <p:sp>
        <p:nvSpPr>
          <p:cNvPr id="15369" name="Rectangle 10"/>
          <p:cNvSpPr>
            <a:spLocks noChangeArrowheads="1"/>
          </p:cNvSpPr>
          <p:nvPr/>
        </p:nvSpPr>
        <p:spPr bwMode="auto">
          <a:xfrm>
            <a:off x="4956175" y="4854575"/>
            <a:ext cx="15240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通知干扰机</a:t>
            </a:r>
          </a:p>
        </p:txBody>
      </p:sp>
      <p:sp>
        <p:nvSpPr>
          <p:cNvPr id="15370" name="AutoShape 11"/>
          <p:cNvSpPr>
            <a:spLocks noChangeArrowheads="1"/>
          </p:cNvSpPr>
          <p:nvPr/>
        </p:nvSpPr>
        <p:spPr bwMode="auto">
          <a:xfrm>
            <a:off x="716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收完</a:t>
            </a:r>
          </a:p>
        </p:txBody>
      </p:sp>
      <p:sp>
        <p:nvSpPr>
          <p:cNvPr id="15371" name="Line 12"/>
          <p:cNvSpPr>
            <a:spLocks noChangeShapeType="1"/>
          </p:cNvSpPr>
          <p:nvPr/>
        </p:nvSpPr>
        <p:spPr bwMode="auto">
          <a:xfrm>
            <a:off x="2060575" y="2187575"/>
            <a:ext cx="0" cy="228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2" name="Line 13"/>
          <p:cNvSpPr>
            <a:spLocks noChangeShapeType="1"/>
          </p:cNvSpPr>
          <p:nvPr/>
        </p:nvSpPr>
        <p:spPr bwMode="auto">
          <a:xfrm>
            <a:off x="2060575" y="36353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3" name="Line 14"/>
          <p:cNvSpPr>
            <a:spLocks noChangeShapeType="1"/>
          </p:cNvSpPr>
          <p:nvPr/>
        </p:nvSpPr>
        <p:spPr bwMode="auto">
          <a:xfrm>
            <a:off x="2060575" y="44735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4" name="Line 15"/>
          <p:cNvSpPr>
            <a:spLocks noChangeShapeType="1"/>
          </p:cNvSpPr>
          <p:nvPr/>
        </p:nvSpPr>
        <p:spPr bwMode="auto">
          <a:xfrm>
            <a:off x="2441575" y="5159375"/>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5" name="Line 16"/>
          <p:cNvSpPr>
            <a:spLocks noChangeShapeType="1"/>
          </p:cNvSpPr>
          <p:nvPr/>
        </p:nvSpPr>
        <p:spPr bwMode="auto">
          <a:xfrm>
            <a:off x="4575175" y="5159375"/>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6" name="Line 17"/>
          <p:cNvSpPr>
            <a:spLocks noChangeShapeType="1"/>
          </p:cNvSpPr>
          <p:nvPr/>
        </p:nvSpPr>
        <p:spPr bwMode="auto">
          <a:xfrm>
            <a:off x="6480175" y="5159375"/>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7" name="Line 18"/>
          <p:cNvSpPr>
            <a:spLocks noChangeShapeType="1"/>
          </p:cNvSpPr>
          <p:nvPr/>
        </p:nvSpPr>
        <p:spPr bwMode="auto">
          <a:xfrm flipV="1">
            <a:off x="3965575" y="42449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8" name="Line 19"/>
          <p:cNvSpPr>
            <a:spLocks noChangeShapeType="1"/>
          </p:cNvSpPr>
          <p:nvPr/>
        </p:nvSpPr>
        <p:spPr bwMode="auto">
          <a:xfrm>
            <a:off x="7775575" y="5768975"/>
            <a:ext cx="0" cy="228600"/>
          </a:xfrm>
          <a:prstGeom prst="line">
            <a:avLst/>
          </a:prstGeom>
          <a:noFill/>
          <a:ln w="9525">
            <a:solidFill>
              <a:schemeClr val="tx1"/>
            </a:solidFill>
            <a:round/>
            <a:headEnd/>
            <a:tailEnd/>
          </a:ln>
        </p:spPr>
        <p:txBody>
          <a:bodyPr wrap="none" anchor="ctr"/>
          <a:lstStyle/>
          <a:p>
            <a:endParaRPr lang="zh-CN" altLang="en-US"/>
          </a:p>
        </p:txBody>
      </p:sp>
      <p:sp>
        <p:nvSpPr>
          <p:cNvPr id="15379" name="Line 20"/>
          <p:cNvSpPr>
            <a:spLocks noChangeShapeType="1"/>
          </p:cNvSpPr>
          <p:nvPr/>
        </p:nvSpPr>
        <p:spPr bwMode="auto">
          <a:xfrm flipH="1">
            <a:off x="1146175" y="5997575"/>
            <a:ext cx="6629400" cy="0"/>
          </a:xfrm>
          <a:prstGeom prst="line">
            <a:avLst/>
          </a:prstGeom>
          <a:noFill/>
          <a:ln w="9525">
            <a:solidFill>
              <a:schemeClr val="tx1"/>
            </a:solidFill>
            <a:round/>
            <a:headEnd/>
            <a:tailEnd/>
          </a:ln>
        </p:spPr>
        <p:txBody>
          <a:bodyPr wrap="none" anchor="ctr"/>
          <a:lstStyle/>
          <a:p>
            <a:endParaRPr lang="zh-CN" altLang="en-US"/>
          </a:p>
        </p:txBody>
      </p:sp>
      <p:sp>
        <p:nvSpPr>
          <p:cNvPr id="15380" name="Line 21"/>
          <p:cNvSpPr>
            <a:spLocks noChangeShapeType="1"/>
          </p:cNvSpPr>
          <p:nvPr/>
        </p:nvSpPr>
        <p:spPr bwMode="auto">
          <a:xfrm flipV="1">
            <a:off x="1146175" y="4244975"/>
            <a:ext cx="0" cy="1752600"/>
          </a:xfrm>
          <a:prstGeom prst="line">
            <a:avLst/>
          </a:prstGeom>
          <a:noFill/>
          <a:ln w="9525">
            <a:solidFill>
              <a:schemeClr val="tx1"/>
            </a:solidFill>
            <a:round/>
            <a:headEnd/>
            <a:tailEnd/>
          </a:ln>
        </p:spPr>
        <p:txBody>
          <a:bodyPr wrap="none" anchor="ctr"/>
          <a:lstStyle/>
          <a:p>
            <a:endParaRPr lang="zh-CN" altLang="en-US"/>
          </a:p>
        </p:txBody>
      </p:sp>
      <p:sp>
        <p:nvSpPr>
          <p:cNvPr id="15381" name="Line 22"/>
          <p:cNvSpPr>
            <a:spLocks noChangeShapeType="1"/>
          </p:cNvSpPr>
          <p:nvPr/>
        </p:nvSpPr>
        <p:spPr bwMode="auto">
          <a:xfrm>
            <a:off x="1146175" y="4244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2" name="Line 23"/>
          <p:cNvSpPr>
            <a:spLocks noChangeShapeType="1"/>
          </p:cNvSpPr>
          <p:nvPr/>
        </p:nvSpPr>
        <p:spPr bwMode="auto">
          <a:xfrm flipV="1">
            <a:off x="7775575" y="1806575"/>
            <a:ext cx="0" cy="2743200"/>
          </a:xfrm>
          <a:prstGeom prst="line">
            <a:avLst/>
          </a:prstGeom>
          <a:noFill/>
          <a:ln w="9525">
            <a:solidFill>
              <a:schemeClr val="tx1"/>
            </a:solidFill>
            <a:round/>
            <a:headEnd/>
            <a:tailEnd/>
          </a:ln>
        </p:spPr>
        <p:txBody>
          <a:bodyPr wrap="none" anchor="ctr"/>
          <a:lstStyle/>
          <a:p>
            <a:endParaRPr lang="zh-CN" altLang="en-US"/>
          </a:p>
        </p:txBody>
      </p:sp>
      <p:sp>
        <p:nvSpPr>
          <p:cNvPr id="15383" name="Line 24"/>
          <p:cNvSpPr>
            <a:spLocks noChangeShapeType="1"/>
          </p:cNvSpPr>
          <p:nvPr/>
        </p:nvSpPr>
        <p:spPr bwMode="auto">
          <a:xfrm flipH="1">
            <a:off x="2517775" y="1806575"/>
            <a:ext cx="5257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4" name="Line 25"/>
          <p:cNvSpPr>
            <a:spLocks noChangeShapeType="1"/>
          </p:cNvSpPr>
          <p:nvPr/>
        </p:nvSpPr>
        <p:spPr bwMode="auto">
          <a:xfrm>
            <a:off x="4651375" y="3863975"/>
            <a:ext cx="2057400" cy="0"/>
          </a:xfrm>
          <a:prstGeom prst="line">
            <a:avLst/>
          </a:prstGeom>
          <a:noFill/>
          <a:ln w="9525">
            <a:solidFill>
              <a:schemeClr val="tx1"/>
            </a:solidFill>
            <a:round/>
            <a:headEnd/>
            <a:tailEnd/>
          </a:ln>
        </p:spPr>
        <p:txBody>
          <a:bodyPr wrap="none" anchor="ctr"/>
          <a:lstStyle/>
          <a:p>
            <a:endParaRPr lang="zh-CN" altLang="en-US"/>
          </a:p>
        </p:txBody>
      </p:sp>
      <p:sp>
        <p:nvSpPr>
          <p:cNvPr id="15385" name="Line 26"/>
          <p:cNvSpPr>
            <a:spLocks noChangeShapeType="1"/>
          </p:cNvSpPr>
          <p:nvPr/>
        </p:nvSpPr>
        <p:spPr bwMode="auto">
          <a:xfrm>
            <a:off x="6708775" y="3863975"/>
            <a:ext cx="0" cy="1295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6" name="Rectangle 27"/>
          <p:cNvSpPr>
            <a:spLocks noChangeArrowheads="1"/>
          </p:cNvSpPr>
          <p:nvPr/>
        </p:nvSpPr>
        <p:spPr bwMode="auto">
          <a:xfrm>
            <a:off x="3203575" y="2492375"/>
            <a:ext cx="2133600" cy="914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改变频率、方向</a:t>
            </a:r>
          </a:p>
          <a:p>
            <a:pPr algn="ctr"/>
            <a:r>
              <a:rPr kumimoji="1" lang="zh-CN" altLang="en-US" sz="2400">
                <a:latin typeface="微软雅黑" pitchFamily="34" charset="-122"/>
              </a:rPr>
              <a:t>解调方式</a:t>
            </a:r>
          </a:p>
        </p:txBody>
      </p:sp>
      <p:sp>
        <p:nvSpPr>
          <p:cNvPr id="15387" name="Line 28"/>
          <p:cNvSpPr>
            <a:spLocks noChangeShapeType="1"/>
          </p:cNvSpPr>
          <p:nvPr/>
        </p:nvSpPr>
        <p:spPr bwMode="auto">
          <a:xfrm>
            <a:off x="2670175" y="3101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8" name="Line 29"/>
          <p:cNvSpPr>
            <a:spLocks noChangeShapeType="1"/>
          </p:cNvSpPr>
          <p:nvPr/>
        </p:nvSpPr>
        <p:spPr bwMode="auto">
          <a:xfrm flipV="1">
            <a:off x="4117975" y="1806575"/>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9" name="Text Box 30"/>
          <p:cNvSpPr txBox="1">
            <a:spLocks noChangeArrowheads="1"/>
          </p:cNvSpPr>
          <p:nvPr/>
        </p:nvSpPr>
        <p:spPr bwMode="auto">
          <a:xfrm>
            <a:off x="1587500" y="3371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0" name="Text Box 31"/>
          <p:cNvSpPr txBox="1">
            <a:spLocks noChangeArrowheads="1"/>
          </p:cNvSpPr>
          <p:nvPr/>
        </p:nvSpPr>
        <p:spPr bwMode="auto">
          <a:xfrm>
            <a:off x="2593975" y="3101975"/>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1" name="Text Box 32"/>
          <p:cNvSpPr txBox="1">
            <a:spLocks noChangeArrowheads="1"/>
          </p:cNvSpPr>
          <p:nvPr/>
        </p:nvSpPr>
        <p:spPr bwMode="auto">
          <a:xfrm>
            <a:off x="4406900" y="45910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2" name="Text Box 33"/>
          <p:cNvSpPr txBox="1">
            <a:spLocks noChangeArrowheads="1"/>
          </p:cNvSpPr>
          <p:nvPr/>
        </p:nvSpPr>
        <p:spPr bwMode="auto">
          <a:xfrm>
            <a:off x="3416300" y="42100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3" name="Text Box 34"/>
          <p:cNvSpPr txBox="1">
            <a:spLocks noChangeArrowheads="1"/>
          </p:cNvSpPr>
          <p:nvPr/>
        </p:nvSpPr>
        <p:spPr bwMode="auto">
          <a:xfrm>
            <a:off x="7988300" y="55816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4" name="Text Box 35"/>
          <p:cNvSpPr txBox="1">
            <a:spLocks noChangeArrowheads="1"/>
          </p:cNvSpPr>
          <p:nvPr/>
        </p:nvSpPr>
        <p:spPr bwMode="auto">
          <a:xfrm>
            <a:off x="7988300" y="4133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无线电通信干扰</a:t>
            </a:r>
          </a:p>
        </p:txBody>
      </p:sp>
      <p:sp>
        <p:nvSpPr>
          <p:cNvPr id="19459" name="Rectangle 3"/>
          <p:cNvSpPr>
            <a:spLocks noGrp="1" noChangeArrowheads="1"/>
          </p:cNvSpPr>
          <p:nvPr>
            <p:ph type="body" idx="1"/>
          </p:nvPr>
        </p:nvSpPr>
        <p:spPr/>
        <p:txBody>
          <a:bodyPr/>
          <a:lstStyle/>
          <a:p>
            <a:pPr eaLnBrk="1" hangingPunct="1"/>
            <a:r>
              <a:rPr lang="zh-CN" altLang="en-US" sz="3400" dirty="0">
                <a:solidFill>
                  <a:srgbClr val="FF3300"/>
                </a:solidFill>
                <a:ea typeface="黑体" pitchFamily="2" charset="-122"/>
              </a:rPr>
              <a:t>概念：</a:t>
            </a:r>
            <a:r>
              <a:rPr lang="zh-CN" altLang="en-US" sz="3000" dirty="0">
                <a:latin typeface="Times New Roman" pitchFamily="18" charset="0"/>
              </a:rPr>
              <a:t>发射干扰信号，使敌方的无线电通信设备不能正常工作。是无线电通信对抗的核心。</a:t>
            </a:r>
            <a:endParaRPr lang="zh-CN" altLang="en-US" sz="3400" dirty="0">
              <a:latin typeface="Times New Roman" pitchFamily="18" charset="0"/>
            </a:endParaRPr>
          </a:p>
          <a:p>
            <a:pPr eaLnBrk="1" hangingPunct="1"/>
            <a:r>
              <a:rPr lang="zh-CN" altLang="en-US" sz="3400" dirty="0">
                <a:solidFill>
                  <a:srgbClr val="FF3300"/>
                </a:solidFill>
                <a:ea typeface="黑体" pitchFamily="2" charset="-122"/>
              </a:rPr>
              <a:t>种类：</a:t>
            </a:r>
            <a:endParaRPr lang="zh-CN" altLang="en-US" sz="3600" dirty="0">
              <a:latin typeface="Times New Roman" pitchFamily="18" charset="0"/>
            </a:endParaRPr>
          </a:p>
          <a:p>
            <a:pPr lvl="2" eaLnBrk="1" hangingPunct="1"/>
            <a:r>
              <a:rPr lang="zh-CN" altLang="en-US" sz="2800" dirty="0">
                <a:latin typeface="Times New Roman" pitchFamily="18" charset="0"/>
              </a:rPr>
              <a:t>压制性干扰</a:t>
            </a:r>
          </a:p>
          <a:p>
            <a:pPr lvl="3" eaLnBrk="1" hangingPunct="1"/>
            <a:r>
              <a:rPr lang="zh-CN" altLang="en-US" sz="2400" noProof="1">
                <a:latin typeface="Times New Roman" pitchFamily="18" charset="0"/>
              </a:rPr>
              <a:t>瞄准式干扰</a:t>
            </a:r>
            <a:r>
              <a:rPr lang="zh-CN" altLang="zh-CN" sz="2400" noProof="1">
                <a:latin typeface="Times New Roman" pitchFamily="18" charset="0"/>
              </a:rPr>
              <a:t>：</a:t>
            </a:r>
            <a:r>
              <a:rPr lang="zh-CN" altLang="en-US" sz="2400" noProof="1">
                <a:latin typeface="Times New Roman" pitchFamily="18" charset="0"/>
              </a:rPr>
              <a:t>针对敌方某个通信网（专向）的工作频率施放干扰。</a:t>
            </a:r>
          </a:p>
          <a:p>
            <a:pPr lvl="3" eaLnBrk="1" hangingPunct="1"/>
            <a:r>
              <a:rPr lang="zh-CN" altLang="en-US" sz="2400" noProof="1">
                <a:latin typeface="Times New Roman" pitchFamily="18" charset="0"/>
              </a:rPr>
              <a:t>阻塞式干扰：能同时干扰一个频段范围内的不同工作频率的多部电台。</a:t>
            </a:r>
          </a:p>
          <a:p>
            <a:pPr lvl="3" eaLnBrk="1" hangingPunct="1"/>
            <a:r>
              <a:rPr lang="zh-CN" altLang="en-US" sz="2400" noProof="1">
                <a:latin typeface="Times New Roman" pitchFamily="18" charset="0"/>
              </a:rPr>
              <a:t>半瞄准式干扰（</a:t>
            </a:r>
            <a:r>
              <a:rPr lang="zh-CN" altLang="en-US" sz="2400" noProof="1">
                <a:solidFill>
                  <a:schemeClr val="accent2"/>
                </a:solidFill>
                <a:latin typeface="Times New Roman" pitchFamily="18" charset="0"/>
              </a:rPr>
              <a:t>扫频式干扰</a:t>
            </a:r>
            <a:r>
              <a:rPr lang="zh-CN" altLang="en-US" sz="2400" noProof="1">
                <a:latin typeface="Times New Roman" pitchFamily="18" charset="0"/>
              </a:rPr>
              <a:t>）：介于两者之间。</a:t>
            </a:r>
            <a:endParaRPr lang="zh-CN" altLang="en-US" sz="2400" dirty="0">
              <a:latin typeface="Times New Roman" pitchFamily="18" charset="0"/>
            </a:endParaRPr>
          </a:p>
          <a:p>
            <a:pPr lvl="2" eaLnBrk="1" hangingPunct="1"/>
            <a:r>
              <a:rPr lang="zh-CN" altLang="en-US" sz="2800" dirty="0">
                <a:latin typeface="Times New Roman" pitchFamily="18" charset="0"/>
              </a:rPr>
              <a:t>欺骗性干扰</a:t>
            </a:r>
            <a:r>
              <a:rPr lang="zh-CN" altLang="en-US" dirty="0">
                <a:latin typeface="Times New Roman" pitchFamily="18" charset="0"/>
              </a:rPr>
              <a:t>（无线电冒充）</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无线电通信压制性干扰</a:t>
            </a:r>
          </a:p>
        </p:txBody>
      </p:sp>
      <p:sp>
        <p:nvSpPr>
          <p:cNvPr id="21507" name="Rectangle 3"/>
          <p:cNvSpPr>
            <a:spLocks noGrp="1" noChangeArrowheads="1"/>
          </p:cNvSpPr>
          <p:nvPr>
            <p:ph type="body" idx="1"/>
          </p:nvPr>
        </p:nvSpPr>
        <p:spPr/>
        <p:txBody>
          <a:bodyPr/>
          <a:lstStyle/>
          <a:p>
            <a:pPr eaLnBrk="1" hangingPunct="1"/>
            <a:r>
              <a:rPr lang="zh-CN" altLang="en-US" dirty="0"/>
              <a:t>瞄准式干扰</a:t>
            </a:r>
          </a:p>
          <a:p>
            <a:pPr lvl="1" eaLnBrk="1" hangingPunct="1"/>
            <a:r>
              <a:rPr lang="zh-CN" altLang="en-US" dirty="0"/>
              <a:t>通常用于干扰敌短波通信</a:t>
            </a:r>
          </a:p>
          <a:p>
            <a:pPr lvl="1" eaLnBrk="1" hangingPunct="1"/>
            <a:r>
              <a:rPr lang="zh-CN" altLang="en-US" dirty="0"/>
              <a:t>种类：断续、连续、自动、试探性</a:t>
            </a:r>
          </a:p>
          <a:p>
            <a:pPr eaLnBrk="1" hangingPunct="1"/>
            <a:r>
              <a:rPr lang="zh-CN" altLang="en-US" dirty="0"/>
              <a:t>阻塞式干扰</a:t>
            </a:r>
          </a:p>
          <a:p>
            <a:pPr lvl="1" eaLnBrk="1" hangingPunct="1"/>
            <a:r>
              <a:rPr lang="zh-CN" altLang="en-US" dirty="0"/>
              <a:t>通常用于干扰敌超短波通信</a:t>
            </a:r>
          </a:p>
          <a:p>
            <a:pPr eaLnBrk="1" hangingPunct="1"/>
            <a:r>
              <a:rPr lang="zh-CN" altLang="en-US" dirty="0"/>
              <a:t>半瞄准式干扰（扫频式</a:t>
            </a:r>
            <a:r>
              <a:rPr lang="en-US" altLang="zh-CN" dirty="0"/>
              <a:t>/</a:t>
            </a:r>
            <a:r>
              <a:rPr lang="zh-CN" altLang="en-US" dirty="0"/>
              <a:t>扫描式干扰）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无线电通信反侦察</a:t>
            </a:r>
          </a:p>
        </p:txBody>
      </p:sp>
      <p:sp>
        <p:nvSpPr>
          <p:cNvPr id="23555" name="Rectangle 3"/>
          <p:cNvSpPr>
            <a:spLocks noGrp="1" noChangeArrowheads="1"/>
          </p:cNvSpPr>
          <p:nvPr>
            <p:ph type="body" idx="1"/>
          </p:nvPr>
        </p:nvSpPr>
        <p:spPr/>
        <p:txBody>
          <a:bodyPr>
            <a:normAutofit fontScale="92500" lnSpcReduction="10000"/>
          </a:bodyPr>
          <a:lstStyle/>
          <a:p>
            <a:pPr eaLnBrk="1" hangingPunct="1"/>
            <a:r>
              <a:rPr lang="zh-CN" altLang="en-US" noProof="1">
                <a:latin typeface="Times New Roman" pitchFamily="18" charset="0"/>
              </a:rPr>
              <a:t>控制无线电波发射的时机</a:t>
            </a:r>
            <a:endParaRPr lang="zh-CN" altLang="en-US" dirty="0">
              <a:latin typeface="Times New Roman" pitchFamily="18" charset="0"/>
            </a:endParaRPr>
          </a:p>
          <a:p>
            <a:pPr eaLnBrk="1" hangingPunct="1"/>
            <a:r>
              <a:rPr lang="zh-CN" altLang="en-US" noProof="1">
                <a:latin typeface="Times New Roman" pitchFamily="18" charset="0"/>
              </a:rPr>
              <a:t>控制无线电波的发射方向、范围</a:t>
            </a:r>
            <a:endParaRPr lang="en-US" altLang="zh-CN" noProof="1">
              <a:latin typeface="Times New Roman" pitchFamily="18" charset="0"/>
            </a:endParaRPr>
          </a:p>
          <a:p>
            <a:pPr lvl="1" eaLnBrk="1" hangingPunct="1"/>
            <a:r>
              <a:rPr lang="zh-CN" altLang="en-US" noProof="1">
                <a:latin typeface="Times New Roman" pitchFamily="18" charset="0"/>
              </a:rPr>
              <a:t>发射功率越小，敌方越难侦察到</a:t>
            </a:r>
            <a:endParaRPr lang="zh-CN" altLang="en-US" dirty="0">
              <a:latin typeface="Times New Roman" pitchFamily="18" charset="0"/>
            </a:endParaRPr>
          </a:p>
          <a:p>
            <a:pPr eaLnBrk="1" hangingPunct="1"/>
            <a:r>
              <a:rPr lang="zh-CN" altLang="en-US" noProof="1">
                <a:latin typeface="Times New Roman" pitchFamily="18" charset="0"/>
              </a:rPr>
              <a:t>采用快速电报通信</a:t>
            </a:r>
            <a:endParaRPr lang="en-US" altLang="zh-CN" noProof="1">
              <a:latin typeface="Times New Roman" pitchFamily="18" charset="0"/>
            </a:endParaRPr>
          </a:p>
          <a:p>
            <a:pPr lvl="1" eaLnBrk="1" hangingPunct="1"/>
            <a:r>
              <a:rPr lang="zh-CN" altLang="en-US" noProof="1">
                <a:latin typeface="Times New Roman" pitchFamily="18" charset="0"/>
              </a:rPr>
              <a:t>缩短电波暴露在空中的时间</a:t>
            </a:r>
            <a:endParaRPr lang="zh-CN" altLang="en-US" dirty="0">
              <a:latin typeface="Times New Roman" pitchFamily="18" charset="0"/>
            </a:endParaRPr>
          </a:p>
          <a:p>
            <a:pPr eaLnBrk="1" hangingPunct="1"/>
            <a:r>
              <a:rPr lang="zh-CN" altLang="en-US" noProof="1">
                <a:latin typeface="Times New Roman" pitchFamily="18" charset="0"/>
              </a:rPr>
              <a:t>采用保密通信</a:t>
            </a:r>
            <a:endParaRPr lang="en-US" altLang="zh-CN" noProof="1">
              <a:latin typeface="Times New Roman" pitchFamily="18" charset="0"/>
            </a:endParaRPr>
          </a:p>
          <a:p>
            <a:pPr lvl="1" eaLnBrk="1" hangingPunct="1"/>
            <a:r>
              <a:rPr lang="zh-CN" altLang="en-US" dirty="0">
                <a:latin typeface="Times New Roman" pitchFamily="18" charset="0"/>
              </a:rPr>
              <a:t>防情报侦察</a:t>
            </a:r>
          </a:p>
          <a:p>
            <a:pPr eaLnBrk="1" hangingPunct="1"/>
            <a:r>
              <a:rPr lang="zh-CN" altLang="en-US" noProof="1">
                <a:latin typeface="Times New Roman" pitchFamily="18" charset="0"/>
              </a:rPr>
              <a:t>采用不易被侦收的通信体制</a:t>
            </a:r>
            <a:endParaRPr lang="en-US" altLang="zh-CN" noProof="1">
              <a:latin typeface="Times New Roman" pitchFamily="18" charset="0"/>
            </a:endParaRPr>
          </a:p>
          <a:p>
            <a:pPr lvl="1" eaLnBrk="1" hangingPunct="1"/>
            <a:r>
              <a:rPr lang="zh-CN" altLang="en-US" noProof="1">
                <a:latin typeface="Times New Roman" pitchFamily="18" charset="0"/>
              </a:rPr>
              <a:t>激光通信、微波</a:t>
            </a:r>
            <a:r>
              <a:rPr lang="zh-CN" altLang="zh-CN" dirty="0">
                <a:latin typeface="Times New Roman" pitchFamily="18" charset="0"/>
              </a:rPr>
              <a:t>接力</a:t>
            </a:r>
            <a:r>
              <a:rPr lang="zh-CN" dirty="0">
                <a:latin typeface="Times New Roman" pitchFamily="18" charset="0"/>
              </a:rPr>
              <a:t>通信等</a:t>
            </a:r>
            <a:endParaRPr lang="en-US" altLang="zh-CN" dirty="0">
              <a:latin typeface="Times New Roman" pitchFamily="18" charset="0"/>
            </a:endParaRPr>
          </a:p>
          <a:p>
            <a:pPr eaLnBrk="1" hangingPunct="1"/>
            <a:r>
              <a:rPr lang="zh-CN" altLang="en-US" dirty="0">
                <a:latin typeface="Times New Roman" pitchFamily="18" charset="0"/>
              </a:rPr>
              <a:t>设置假电台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无线电通信反干扰</a:t>
            </a:r>
          </a:p>
        </p:txBody>
      </p:sp>
      <p:sp>
        <p:nvSpPr>
          <p:cNvPr id="24579" name="Rectangle 3"/>
          <p:cNvSpPr>
            <a:spLocks noGrp="1" noChangeArrowheads="1"/>
          </p:cNvSpPr>
          <p:nvPr>
            <p:ph type="body" idx="1"/>
          </p:nvPr>
        </p:nvSpPr>
        <p:spPr/>
        <p:txBody>
          <a:bodyPr/>
          <a:lstStyle/>
          <a:p>
            <a:pPr eaLnBrk="1" hangingPunct="1"/>
            <a:r>
              <a:rPr lang="zh-CN" altLang="en-US" noProof="1">
                <a:latin typeface="Times New Roman" pitchFamily="18" charset="0"/>
              </a:rPr>
              <a:t>提高收信端信号强度</a:t>
            </a:r>
            <a:endParaRPr lang="zh-CN" altLang="en-US" dirty="0">
              <a:latin typeface="Times New Roman" pitchFamily="18" charset="0"/>
            </a:endParaRPr>
          </a:p>
          <a:p>
            <a:pPr lvl="1" eaLnBrk="1" hangingPunct="1"/>
            <a:r>
              <a:rPr lang="zh-CN" altLang="en-US" dirty="0">
                <a:latin typeface="Times New Roman" pitchFamily="18" charset="0"/>
              </a:rPr>
              <a:t>增大发射功率、增设中继站</a:t>
            </a:r>
          </a:p>
          <a:p>
            <a:pPr eaLnBrk="1" hangingPunct="1"/>
            <a:r>
              <a:rPr lang="zh-CN" altLang="en-US" noProof="1">
                <a:latin typeface="Times New Roman" pitchFamily="18" charset="0"/>
              </a:rPr>
              <a:t>采用抗干扰能力强的通信方式</a:t>
            </a:r>
            <a:endParaRPr lang="zh-CN" altLang="en-US" dirty="0">
              <a:latin typeface="Times New Roman" pitchFamily="18" charset="0"/>
            </a:endParaRPr>
          </a:p>
          <a:p>
            <a:pPr lvl="1" eaLnBrk="1" hangingPunct="1"/>
            <a:r>
              <a:rPr lang="zh-CN" altLang="en-US" dirty="0">
                <a:latin typeface="Times New Roman" pitchFamily="18" charset="0"/>
              </a:rPr>
              <a:t>数字保密通信（也可反侦察）、对流层散射通信等</a:t>
            </a:r>
          </a:p>
          <a:p>
            <a:pPr eaLnBrk="1" hangingPunct="1"/>
            <a:r>
              <a:rPr lang="zh-CN" altLang="en-US" noProof="1">
                <a:latin typeface="Times New Roman" pitchFamily="18" charset="0"/>
              </a:rPr>
              <a:t>采用扩频技术</a:t>
            </a:r>
            <a:endParaRPr lang="zh-CN" altLang="en-US" dirty="0">
              <a:latin typeface="Times New Roman" pitchFamily="18" charset="0"/>
            </a:endParaRPr>
          </a:p>
          <a:p>
            <a:pPr lvl="1" eaLnBrk="1" hangingPunct="1"/>
            <a:r>
              <a:rPr lang="zh-CN" altLang="en-US" dirty="0">
                <a:latin typeface="Times New Roman" pitchFamily="18" charset="0"/>
              </a:rPr>
              <a:t>宽频带通信</a:t>
            </a:r>
          </a:p>
          <a:p>
            <a:pPr lvl="1" eaLnBrk="1" hangingPunct="1"/>
            <a:r>
              <a:rPr lang="zh-CN" altLang="en-US" dirty="0">
                <a:latin typeface="Times New Roman" pitchFamily="18" charset="0"/>
              </a:rPr>
              <a:t>主要形式：直接序列式、跳频式</a:t>
            </a:r>
            <a:endParaRPr lang="en-US" altLang="zh-CN" dirty="0">
              <a:latin typeface="Times New Roman" pitchFamily="18" charset="0"/>
            </a:endParaRPr>
          </a:p>
          <a:p>
            <a:pPr lvl="1" eaLnBrk="1" hangingPunct="1"/>
            <a:r>
              <a:rPr lang="zh-CN" altLang="en-US" dirty="0">
                <a:latin typeface="Times New Roman" pitchFamily="18" charset="0"/>
              </a:rPr>
              <a:t>（同时也可反侦察）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波谱特性</a:t>
            </a:r>
            <a:r>
              <a:rPr lang="en-US" altLang="zh-CN"/>
              <a:t>(1)</a:t>
            </a:r>
          </a:p>
        </p:txBody>
      </p:sp>
      <p:sp>
        <p:nvSpPr>
          <p:cNvPr id="116739" name="Rectangle 3"/>
          <p:cNvSpPr>
            <a:spLocks noGrp="1" noChangeArrowheads="1"/>
          </p:cNvSpPr>
          <p:nvPr>
            <p:ph type="body" idx="1"/>
          </p:nvPr>
        </p:nvSpPr>
        <p:spPr/>
        <p:txBody>
          <a:bodyPr>
            <a:normAutofit/>
          </a:bodyPr>
          <a:lstStyle/>
          <a:p>
            <a:r>
              <a:rPr lang="zh-CN" altLang="en-US" dirty="0"/>
              <a:t>波谱特性：物体发射与反射电磁波的能力随波长的变化关系，是探测与区分目标的主要依据。</a:t>
            </a:r>
          </a:p>
          <a:p>
            <a:r>
              <a:rPr lang="zh-CN" altLang="en-US" dirty="0"/>
              <a:t>热辐射：</a:t>
            </a:r>
          </a:p>
          <a:p>
            <a:pPr lvl="1"/>
            <a:r>
              <a:rPr lang="zh-CN" altLang="en-US" dirty="0"/>
              <a:t>发射电磁波的能力与材料种类、温度、表面特性及颜色有关</a:t>
            </a:r>
            <a:endParaRPr lang="en-US" altLang="zh-CN" dirty="0"/>
          </a:p>
          <a:p>
            <a:pPr lvl="1"/>
            <a:r>
              <a:rPr lang="zh-CN" altLang="en-US" dirty="0"/>
              <a:t>发射率是探测与识别目标的重要依据</a:t>
            </a:r>
          </a:p>
          <a:p>
            <a:r>
              <a:rPr lang="zh-CN" altLang="en-US" dirty="0"/>
              <a:t>最大辐射波长 </a:t>
            </a:r>
            <a:r>
              <a:rPr lang="zh-CN" altLang="en-US" dirty="0">
                <a:sym typeface="Symbol" pitchFamily="18" charset="2"/>
              </a:rPr>
              <a:t></a:t>
            </a:r>
            <a:r>
              <a:rPr lang="en-US" altLang="zh-CN" baseline="-25000">
                <a:sym typeface="Symbol" pitchFamily="18" charset="2"/>
              </a:rPr>
              <a:t>max</a:t>
            </a:r>
            <a:r>
              <a:rPr lang="zh-CN" altLang="en-US" baseline="-25000">
                <a:sym typeface="Symbol" pitchFamily="18" charset="2"/>
              </a:rPr>
              <a:t> </a:t>
            </a:r>
            <a:r>
              <a:rPr lang="zh-CN" altLang="en-US"/>
              <a:t>与绝对温度值 </a:t>
            </a:r>
            <a:r>
              <a:rPr lang="en-US" altLang="zh-CN"/>
              <a:t>T</a:t>
            </a:r>
            <a:r>
              <a:rPr lang="zh-CN" altLang="en-US" sz="2400"/>
              <a:t> </a:t>
            </a:r>
            <a:r>
              <a:rPr lang="zh-CN" altLang="en-US"/>
              <a:t>的</a:t>
            </a:r>
            <a:r>
              <a:rPr lang="zh-CN" altLang="en-US" dirty="0"/>
              <a:t>关系：</a:t>
            </a:r>
            <a:br>
              <a:rPr lang="en-US" altLang="zh-CN" dirty="0"/>
            </a:br>
            <a:br>
              <a:rPr lang="en-US" altLang="zh-CN" sz="1600" dirty="0"/>
            </a:br>
            <a:r>
              <a:rPr lang="en-US" altLang="zh-CN" sz="2800" dirty="0"/>
              <a:t>	</a:t>
            </a:r>
            <a:r>
              <a:rPr lang="zh-CN" altLang="en-US" sz="2800" dirty="0">
                <a:sym typeface="Symbol" pitchFamily="18" charset="2"/>
              </a:rPr>
              <a:t></a:t>
            </a:r>
            <a:r>
              <a:rPr lang="en-US" altLang="zh-CN" sz="2800" baseline="-25000" dirty="0">
                <a:sym typeface="Symbol" pitchFamily="18" charset="2"/>
              </a:rPr>
              <a:t>max</a:t>
            </a:r>
            <a:r>
              <a:rPr lang="en-US" altLang="zh-CN" sz="2800" dirty="0">
                <a:sym typeface="Symbol" pitchFamily="18" charset="2"/>
              </a:rPr>
              <a:t> • T </a:t>
            </a:r>
            <a:r>
              <a:rPr lang="zh-CN" altLang="en-US" sz="2800" dirty="0">
                <a:sym typeface="Symbol" pitchFamily="18" charset="2"/>
              </a:rPr>
              <a:t>＝ </a:t>
            </a:r>
            <a:r>
              <a:rPr lang="en-US" altLang="zh-CN" sz="2800" dirty="0">
                <a:sym typeface="Symbol" pitchFamily="18" charset="2"/>
              </a:rPr>
              <a:t>2898</a:t>
            </a:r>
            <a:r>
              <a:rPr lang="zh-CN" altLang="en-US" sz="2800" dirty="0">
                <a:sym typeface="Symbol" pitchFamily="18" charset="2"/>
              </a:rPr>
              <a:t> （维恩 </a:t>
            </a:r>
            <a:r>
              <a:rPr lang="en-US" altLang="zh-CN" sz="2800" dirty="0">
                <a:sym typeface="Symbol" pitchFamily="18" charset="2"/>
              </a:rPr>
              <a:t>Wien</a:t>
            </a:r>
            <a:r>
              <a:rPr lang="zh-CN" altLang="en-US" sz="2800" dirty="0">
                <a:sym typeface="Symbol" pitchFamily="18" charset="2"/>
              </a:rPr>
              <a:t> 公式）</a:t>
            </a:r>
            <a:endParaRPr lang="en-US" altLang="zh-CN" sz="2800" dirty="0">
              <a:sym typeface="Symbol" pitchFamily="18" charset="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判断题</a:t>
            </a:r>
          </a:p>
        </p:txBody>
      </p:sp>
      <p:sp>
        <p:nvSpPr>
          <p:cNvPr id="109571" name="Rectangle 3"/>
          <p:cNvSpPr>
            <a:spLocks noGrp="1" noChangeArrowheads="1"/>
          </p:cNvSpPr>
          <p:nvPr>
            <p:ph type="body" idx="1"/>
          </p:nvPr>
        </p:nvSpPr>
        <p:spPr>
          <a:xfrm>
            <a:off x="179388" y="1484312"/>
            <a:ext cx="8713787" cy="5113040"/>
          </a:xfrm>
        </p:spPr>
        <p:txBody>
          <a:bodyPr>
            <a:normAutofit fontScale="92500" lnSpcReduction="20000"/>
          </a:bodyPr>
          <a:lstStyle/>
          <a:p>
            <a:pPr eaLnBrk="1" hangingPunct="1"/>
            <a:r>
              <a:rPr lang="zh-CN" altLang="en-US" dirty="0"/>
              <a:t>当无线电通信受到干扰时，可通过增大发射功率的方法反干扰。</a:t>
            </a:r>
          </a:p>
          <a:p>
            <a:pPr lvl="1" eaLnBrk="1" hangingPunct="1"/>
            <a:r>
              <a:rPr lang="en-US" altLang="zh-CN" dirty="0"/>
              <a:t>.T.</a:t>
            </a:r>
            <a:endParaRPr lang="zh-CN" altLang="en-US" dirty="0"/>
          </a:p>
          <a:p>
            <a:pPr eaLnBrk="1" hangingPunct="1"/>
            <a:r>
              <a:rPr lang="zh-CN" altLang="en-US" dirty="0"/>
              <a:t>人工按键发报是无线电通信反侦察的一种手段。</a:t>
            </a:r>
          </a:p>
          <a:p>
            <a:pPr lvl="1" eaLnBrk="1" hangingPunct="1"/>
            <a:r>
              <a:rPr lang="en-US" altLang="zh-CN" dirty="0"/>
              <a:t>.F.</a:t>
            </a:r>
            <a:endParaRPr lang="zh-CN" altLang="en-US" dirty="0">
              <a:solidFill>
                <a:schemeClr val="hlink"/>
              </a:solidFill>
            </a:endParaRPr>
          </a:p>
          <a:p>
            <a:pPr eaLnBrk="1" hangingPunct="1"/>
            <a:r>
              <a:rPr lang="zh-CN" altLang="en-US" dirty="0"/>
              <a:t>使用无线电静默可以对付敌方的无线电干扰。 </a:t>
            </a:r>
          </a:p>
          <a:p>
            <a:pPr lvl="1" eaLnBrk="1" hangingPunct="1"/>
            <a:r>
              <a:rPr lang="en-US" altLang="zh-CN" dirty="0"/>
              <a:t>.F.</a:t>
            </a:r>
          </a:p>
          <a:p>
            <a:pPr eaLnBrk="1" hangingPunct="1"/>
            <a:r>
              <a:rPr lang="zh-CN" altLang="en-US" dirty="0"/>
              <a:t>采用宽频带通信是对付敌无线电干扰的有效措施。</a:t>
            </a:r>
          </a:p>
          <a:p>
            <a:pPr lvl="1" eaLnBrk="1" hangingPunct="1"/>
            <a:r>
              <a:rPr lang="en-US" altLang="zh-CN" dirty="0"/>
              <a:t>.T.</a:t>
            </a:r>
            <a:endParaRPr lang="zh-CN" altLang="en-US" dirty="0"/>
          </a:p>
          <a:p>
            <a:pPr eaLnBrk="1" hangingPunct="1"/>
            <a:r>
              <a:rPr lang="zh-CN" altLang="en-US" dirty="0"/>
              <a:t>对无线电通信的干扰，既可以是有源干扰，也可以是无源干扰。</a:t>
            </a:r>
          </a:p>
          <a:p>
            <a:pPr lvl="1" eaLnBrk="1" hangingPunct="1"/>
            <a:r>
              <a:rPr lang="en-US" altLang="zh-CN" dirty="0"/>
              <a:t>.F.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9571">
                                            <p:txEl>
                                              <p:pRg st="7" end="7"/>
                                            </p:txEl>
                                          </p:spTgt>
                                        </p:tgtEl>
                                        <p:attrNameLst>
                                          <p:attrName>style.visibility</p:attrName>
                                        </p:attrNameLst>
                                      </p:cBhvr>
                                      <p:to>
                                        <p:strVal val="visible"/>
                                      </p:to>
                                    </p:set>
                                    <p:animEffect transition="in" filter="dissolve">
                                      <p:cBhvr>
                                        <p:cTn id="40" dur="500"/>
                                        <p:tgtEl>
                                          <p:spTgt spid="1095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9571">
                                            <p:txEl>
                                              <p:pRg st="8" end="8"/>
                                            </p:txEl>
                                          </p:spTgt>
                                        </p:tgtEl>
                                        <p:attrNameLst>
                                          <p:attrName>style.visibility</p:attrName>
                                        </p:attrNameLst>
                                      </p:cBhvr>
                                      <p:to>
                                        <p:strVal val="visible"/>
                                      </p:to>
                                    </p:set>
                                    <p:animEffect transition="in" filter="dissolve">
                                      <p:cBhvr>
                                        <p:cTn id="45" dur="500"/>
                                        <p:tgtEl>
                                          <p:spTgt spid="109571">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9571">
                                            <p:txEl>
                                              <p:pRg st="9" end="9"/>
                                            </p:txEl>
                                          </p:spTgt>
                                        </p:tgtEl>
                                        <p:attrNameLst>
                                          <p:attrName>style.visibility</p:attrName>
                                        </p:attrNameLst>
                                      </p:cBhvr>
                                      <p:to>
                                        <p:strVal val="visible"/>
                                      </p:to>
                                    </p:set>
                                    <p:animEffect transition="in" filter="dissolve">
                                      <p:cBhvr>
                                        <p:cTn id="48" dur="500"/>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不定选题</a:t>
            </a:r>
          </a:p>
        </p:txBody>
      </p:sp>
      <p:sp>
        <p:nvSpPr>
          <p:cNvPr id="111619" name="Rectangle 3"/>
          <p:cNvSpPr>
            <a:spLocks noGrp="1" noChangeArrowheads="1"/>
          </p:cNvSpPr>
          <p:nvPr>
            <p:ph type="body" idx="1"/>
          </p:nvPr>
        </p:nvSpPr>
        <p:spPr>
          <a:xfrm>
            <a:off x="179388" y="1484312"/>
            <a:ext cx="8713787" cy="5185047"/>
          </a:xfrm>
        </p:spPr>
        <p:txBody>
          <a:bodyPr>
            <a:normAutofit fontScale="77500" lnSpcReduction="20000"/>
          </a:bodyPr>
          <a:lstStyle/>
          <a:p>
            <a:pPr eaLnBrk="1" hangingPunct="1"/>
            <a:r>
              <a:rPr lang="zh-CN" altLang="en-US" sz="3100" dirty="0"/>
              <a:t>无线电通信反干扰的方法有：</a:t>
            </a:r>
          </a:p>
          <a:p>
            <a:pPr lvl="1" eaLnBrk="1" hangingPunct="1"/>
            <a:r>
              <a:rPr lang="en-US" altLang="zh-CN" sz="2600" dirty="0"/>
              <a:t>a</a:t>
            </a:r>
            <a:r>
              <a:rPr lang="zh-CN" altLang="en-US" sz="2600" dirty="0"/>
              <a:t>、增大发射功率		</a:t>
            </a:r>
            <a:r>
              <a:rPr lang="en-US" altLang="zh-CN" sz="2600" dirty="0"/>
              <a:t>b</a:t>
            </a:r>
            <a:r>
              <a:rPr lang="zh-CN" altLang="en-US" sz="2600" dirty="0"/>
              <a:t>、改变工作频率</a:t>
            </a:r>
          </a:p>
          <a:p>
            <a:pPr lvl="1" eaLnBrk="1" hangingPunct="1"/>
            <a:r>
              <a:rPr lang="en-US" altLang="zh-CN" sz="2600" dirty="0"/>
              <a:t>c</a:t>
            </a:r>
            <a:r>
              <a:rPr lang="zh-CN" altLang="en-US" sz="2600" dirty="0"/>
              <a:t>、提高接受机的灵敏度	</a:t>
            </a:r>
            <a:r>
              <a:rPr lang="en-US" altLang="zh-CN" sz="2600" dirty="0"/>
              <a:t>d</a:t>
            </a:r>
            <a:r>
              <a:rPr lang="zh-CN" altLang="en-US" sz="2600" dirty="0"/>
              <a:t>、设置假电台</a:t>
            </a:r>
          </a:p>
          <a:p>
            <a:pPr lvl="1" eaLnBrk="1" hangingPunct="1"/>
            <a:r>
              <a:rPr lang="en-US" altLang="zh-CN" sz="2600" dirty="0"/>
              <a:t>(</a:t>
            </a:r>
            <a:r>
              <a:rPr lang="en-US" altLang="zh-CN" sz="2600" dirty="0" err="1"/>
              <a:t>ab</a:t>
            </a:r>
            <a:r>
              <a:rPr lang="en-US" altLang="zh-CN" sz="2600" dirty="0"/>
              <a:t>)</a:t>
            </a:r>
          </a:p>
          <a:p>
            <a:pPr eaLnBrk="1" hangingPunct="1"/>
            <a:r>
              <a:rPr lang="zh-CN" altLang="en-US" sz="3100" dirty="0"/>
              <a:t>对付敌电子干扰，无线电通信设备可采用的方法有：</a:t>
            </a:r>
          </a:p>
          <a:p>
            <a:pPr lvl="1" eaLnBrk="1" hangingPunct="1"/>
            <a:r>
              <a:rPr lang="en-US" altLang="zh-CN" sz="2600" dirty="0"/>
              <a:t>a</a:t>
            </a:r>
            <a:r>
              <a:rPr lang="zh-CN" altLang="en-US" sz="2600" dirty="0"/>
              <a:t>、采用跳频通信	  </a:t>
            </a:r>
            <a:r>
              <a:rPr lang="en-US" altLang="zh-CN" sz="2600" dirty="0"/>
              <a:t>	b</a:t>
            </a:r>
            <a:r>
              <a:rPr lang="zh-CN" altLang="en-US" sz="2600" dirty="0"/>
              <a:t>、增大发射功率</a:t>
            </a:r>
          </a:p>
          <a:p>
            <a:pPr lvl="1" eaLnBrk="1" hangingPunct="1"/>
            <a:r>
              <a:rPr lang="en-US" altLang="zh-CN" sz="2600" dirty="0"/>
              <a:t>c</a:t>
            </a:r>
            <a:r>
              <a:rPr lang="zh-CN" altLang="en-US" sz="2600" dirty="0"/>
              <a:t>、采用无线电静默	</a:t>
            </a:r>
            <a:r>
              <a:rPr lang="en-US" altLang="zh-CN" sz="2600" dirty="0"/>
              <a:t>d</a:t>
            </a:r>
            <a:r>
              <a:rPr lang="zh-CN" altLang="en-US" sz="2600" dirty="0"/>
              <a:t>、尽量采用有线电通信 </a:t>
            </a:r>
          </a:p>
          <a:p>
            <a:pPr lvl="1" eaLnBrk="1" hangingPunct="1"/>
            <a:r>
              <a:rPr lang="en-US" altLang="zh-CN" sz="2600" dirty="0"/>
              <a:t>(</a:t>
            </a:r>
            <a:r>
              <a:rPr lang="en-US" altLang="zh-CN" sz="2600" dirty="0" err="1"/>
              <a:t>ab</a:t>
            </a:r>
            <a:r>
              <a:rPr lang="en-US" altLang="zh-CN" sz="2600" dirty="0"/>
              <a:t>)</a:t>
            </a:r>
          </a:p>
          <a:p>
            <a:pPr eaLnBrk="1" hangingPunct="1">
              <a:lnSpc>
                <a:spcPct val="90000"/>
              </a:lnSpc>
            </a:pPr>
            <a:r>
              <a:rPr lang="zh-CN" altLang="en-US" sz="3100" dirty="0"/>
              <a:t>无线电通信反侦察的方法有：</a:t>
            </a:r>
          </a:p>
          <a:p>
            <a:pPr lvl="1" eaLnBrk="1" hangingPunct="1">
              <a:lnSpc>
                <a:spcPct val="90000"/>
              </a:lnSpc>
            </a:pPr>
            <a:r>
              <a:rPr lang="en-US" altLang="zh-CN" sz="2600" dirty="0"/>
              <a:t>a. </a:t>
            </a:r>
            <a:r>
              <a:rPr lang="zh-CN" altLang="en-US" sz="2600" dirty="0"/>
              <a:t>采用数字保密通信	</a:t>
            </a:r>
            <a:r>
              <a:rPr lang="en-US" altLang="zh-CN" sz="2600" dirty="0"/>
              <a:t>b. </a:t>
            </a:r>
            <a:r>
              <a:rPr lang="zh-CN" altLang="en-US" sz="2600" dirty="0"/>
              <a:t>采用微波接力通信</a:t>
            </a:r>
          </a:p>
          <a:p>
            <a:pPr lvl="1" eaLnBrk="1" hangingPunct="1">
              <a:lnSpc>
                <a:spcPct val="90000"/>
              </a:lnSpc>
            </a:pPr>
            <a:r>
              <a:rPr lang="en-US" altLang="zh-CN" sz="2600" dirty="0"/>
              <a:t>c. </a:t>
            </a:r>
            <a:r>
              <a:rPr lang="zh-CN" altLang="en-US" sz="2600" dirty="0"/>
              <a:t>采用有线电通信	</a:t>
            </a:r>
            <a:r>
              <a:rPr lang="en-US" altLang="zh-CN" sz="2600" dirty="0"/>
              <a:t>d. </a:t>
            </a:r>
            <a:r>
              <a:rPr lang="zh-CN" altLang="en-US" sz="2600" dirty="0"/>
              <a:t>采用快速电报通信</a:t>
            </a:r>
          </a:p>
          <a:p>
            <a:pPr lvl="1" eaLnBrk="1" hangingPunct="1">
              <a:lnSpc>
                <a:spcPct val="90000"/>
              </a:lnSpc>
            </a:pPr>
            <a:r>
              <a:rPr lang="en-US" altLang="zh-CN" sz="2600" dirty="0"/>
              <a:t>(</a:t>
            </a:r>
            <a:r>
              <a:rPr lang="en-US" altLang="zh-CN" sz="2600" dirty="0" err="1"/>
              <a:t>abd</a:t>
            </a:r>
            <a:r>
              <a:rPr lang="en-US" altLang="zh-CN" sz="2600" dirty="0"/>
              <a:t>)</a:t>
            </a:r>
          </a:p>
          <a:p>
            <a:pPr eaLnBrk="1" hangingPunct="1">
              <a:lnSpc>
                <a:spcPct val="90000"/>
              </a:lnSpc>
            </a:pPr>
            <a:r>
              <a:rPr lang="zh-CN" altLang="en-US" sz="3100" dirty="0"/>
              <a:t>对敌无线电通信实施瞄准式干扰的基本方法有：</a:t>
            </a:r>
          </a:p>
          <a:p>
            <a:pPr lvl="1" eaLnBrk="1" hangingPunct="1">
              <a:lnSpc>
                <a:spcPct val="90000"/>
              </a:lnSpc>
            </a:pPr>
            <a:r>
              <a:rPr lang="en-US" altLang="zh-CN" sz="2600" dirty="0"/>
              <a:t>a. </a:t>
            </a:r>
            <a:r>
              <a:rPr lang="zh-CN" altLang="en-US" sz="2600" dirty="0"/>
              <a:t>断续干扰		</a:t>
            </a:r>
            <a:r>
              <a:rPr lang="en-US" altLang="zh-CN" sz="2600" dirty="0"/>
              <a:t>b. </a:t>
            </a:r>
            <a:r>
              <a:rPr lang="zh-CN" altLang="en-US" sz="2600" dirty="0"/>
              <a:t>连续干扰</a:t>
            </a:r>
          </a:p>
          <a:p>
            <a:pPr lvl="1" eaLnBrk="1" hangingPunct="1">
              <a:lnSpc>
                <a:spcPct val="90000"/>
              </a:lnSpc>
            </a:pPr>
            <a:r>
              <a:rPr lang="en-US" altLang="zh-CN" sz="2600" dirty="0"/>
              <a:t>c. </a:t>
            </a:r>
            <a:r>
              <a:rPr lang="zh-CN" altLang="en-US" sz="2600" dirty="0"/>
              <a:t>自动干扰		</a:t>
            </a:r>
            <a:r>
              <a:rPr lang="en-US" altLang="zh-CN" sz="2600" dirty="0"/>
              <a:t>d. </a:t>
            </a:r>
            <a:r>
              <a:rPr lang="zh-CN" altLang="en-US" sz="2600" dirty="0"/>
              <a:t>试探性干扰</a:t>
            </a:r>
          </a:p>
          <a:p>
            <a:pPr lvl="1" eaLnBrk="1" hangingPunct="1">
              <a:lnSpc>
                <a:spcPct val="90000"/>
              </a:lnSpc>
            </a:pPr>
            <a:r>
              <a:rPr lang="en-US" altLang="zh-CN" sz="2600" dirty="0"/>
              <a:t>(</a:t>
            </a:r>
            <a:r>
              <a:rPr lang="en-US" altLang="zh-CN" sz="2600" dirty="0" err="1"/>
              <a:t>abcd</a:t>
            </a:r>
            <a:r>
              <a:rPr lang="en-US" altLang="zh-CN"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dissolve">
                                      <p:cBhvr>
                                        <p:cTn id="10" dur="500"/>
                                        <p:tgtEl>
                                          <p:spTgt spid="111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dissolve">
                                      <p:cBhvr>
                                        <p:cTn id="13" dur="500"/>
                                        <p:tgtEl>
                                          <p:spTgt spid="111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dissolve">
                                      <p:cBhvr>
                                        <p:cTn id="16" dur="500"/>
                                        <p:tgtEl>
                                          <p:spTgt spid="1116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dissolve">
                                      <p:cBhvr>
                                        <p:cTn id="21" dur="500"/>
                                        <p:tgtEl>
                                          <p:spTgt spid="1116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dissolve">
                                      <p:cBhvr>
                                        <p:cTn id="24" dur="500"/>
                                        <p:tgtEl>
                                          <p:spTgt spid="111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1619">
                                            <p:txEl>
                                              <p:pRg st="6" end="6"/>
                                            </p:txEl>
                                          </p:spTgt>
                                        </p:tgtEl>
                                        <p:attrNameLst>
                                          <p:attrName>style.visibility</p:attrName>
                                        </p:attrNameLst>
                                      </p:cBhvr>
                                      <p:to>
                                        <p:strVal val="visible"/>
                                      </p:to>
                                    </p:set>
                                    <p:animEffect transition="in" filter="dissolve">
                                      <p:cBhvr>
                                        <p:cTn id="27" dur="500"/>
                                        <p:tgtEl>
                                          <p:spTgt spid="111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1619">
                                            <p:txEl>
                                              <p:pRg st="7" end="7"/>
                                            </p:txEl>
                                          </p:spTgt>
                                        </p:tgtEl>
                                        <p:attrNameLst>
                                          <p:attrName>style.visibility</p:attrName>
                                        </p:attrNameLst>
                                      </p:cBhvr>
                                      <p:to>
                                        <p:strVal val="visible"/>
                                      </p:to>
                                    </p:set>
                                    <p:animEffect transition="in" filter="dissolve">
                                      <p:cBhvr>
                                        <p:cTn id="30" dur="500"/>
                                        <p:tgtEl>
                                          <p:spTgt spid="11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1619">
                                            <p:txEl>
                                              <p:pRg st="8" end="8"/>
                                            </p:txEl>
                                          </p:spTgt>
                                        </p:tgtEl>
                                        <p:attrNameLst>
                                          <p:attrName>style.visibility</p:attrName>
                                        </p:attrNameLst>
                                      </p:cBhvr>
                                      <p:to>
                                        <p:strVal val="visible"/>
                                      </p:to>
                                    </p:set>
                                    <p:animEffect transition="in" filter="dissolve">
                                      <p:cBhvr>
                                        <p:cTn id="35" dur="500"/>
                                        <p:tgtEl>
                                          <p:spTgt spid="111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619">
                                            <p:txEl>
                                              <p:pRg st="9" end="9"/>
                                            </p:txEl>
                                          </p:spTgt>
                                        </p:tgtEl>
                                        <p:attrNameLst>
                                          <p:attrName>style.visibility</p:attrName>
                                        </p:attrNameLst>
                                      </p:cBhvr>
                                      <p:to>
                                        <p:strVal val="visible"/>
                                      </p:to>
                                    </p:set>
                                    <p:animEffect transition="in" filter="dissolve">
                                      <p:cBhvr>
                                        <p:cTn id="38" dur="500"/>
                                        <p:tgtEl>
                                          <p:spTgt spid="111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1619">
                                            <p:txEl>
                                              <p:pRg st="10" end="10"/>
                                            </p:txEl>
                                          </p:spTgt>
                                        </p:tgtEl>
                                        <p:attrNameLst>
                                          <p:attrName>style.visibility</p:attrName>
                                        </p:attrNameLst>
                                      </p:cBhvr>
                                      <p:to>
                                        <p:strVal val="visible"/>
                                      </p:to>
                                    </p:set>
                                    <p:animEffect transition="in" filter="dissolve">
                                      <p:cBhvr>
                                        <p:cTn id="41" dur="500"/>
                                        <p:tgtEl>
                                          <p:spTgt spid="111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1619">
                                            <p:txEl>
                                              <p:pRg st="11" end="11"/>
                                            </p:txEl>
                                          </p:spTgt>
                                        </p:tgtEl>
                                        <p:attrNameLst>
                                          <p:attrName>style.visibility</p:attrName>
                                        </p:attrNameLst>
                                      </p:cBhvr>
                                      <p:to>
                                        <p:strVal val="visible"/>
                                      </p:to>
                                    </p:set>
                                    <p:animEffect transition="in" filter="dissolve">
                                      <p:cBhvr>
                                        <p:cTn id="44" dur="500"/>
                                        <p:tgtEl>
                                          <p:spTgt spid="1116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1619">
                                            <p:txEl>
                                              <p:pRg st="12" end="12"/>
                                            </p:txEl>
                                          </p:spTgt>
                                        </p:tgtEl>
                                        <p:attrNameLst>
                                          <p:attrName>style.visibility</p:attrName>
                                        </p:attrNameLst>
                                      </p:cBhvr>
                                      <p:to>
                                        <p:strVal val="visible"/>
                                      </p:to>
                                    </p:set>
                                    <p:animEffect transition="in" filter="dissolve">
                                      <p:cBhvr>
                                        <p:cTn id="49" dur="500"/>
                                        <p:tgtEl>
                                          <p:spTgt spid="111619">
                                            <p:txEl>
                                              <p:pRg st="12" end="1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1619">
                                            <p:txEl>
                                              <p:pRg st="13" end="13"/>
                                            </p:txEl>
                                          </p:spTgt>
                                        </p:tgtEl>
                                        <p:attrNameLst>
                                          <p:attrName>style.visibility</p:attrName>
                                        </p:attrNameLst>
                                      </p:cBhvr>
                                      <p:to>
                                        <p:strVal val="visible"/>
                                      </p:to>
                                    </p:set>
                                    <p:animEffect transition="in" filter="dissolve">
                                      <p:cBhvr>
                                        <p:cTn id="52" dur="500"/>
                                        <p:tgtEl>
                                          <p:spTgt spid="11161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1619">
                                            <p:txEl>
                                              <p:pRg st="14" end="14"/>
                                            </p:txEl>
                                          </p:spTgt>
                                        </p:tgtEl>
                                        <p:attrNameLst>
                                          <p:attrName>style.visibility</p:attrName>
                                        </p:attrNameLst>
                                      </p:cBhvr>
                                      <p:to>
                                        <p:strVal val="visible"/>
                                      </p:to>
                                    </p:set>
                                    <p:animEffect transition="in" filter="dissolve">
                                      <p:cBhvr>
                                        <p:cTn id="55" dur="500"/>
                                        <p:tgtEl>
                                          <p:spTgt spid="11161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1619">
                                            <p:txEl>
                                              <p:pRg st="15" end="15"/>
                                            </p:txEl>
                                          </p:spTgt>
                                        </p:tgtEl>
                                        <p:attrNameLst>
                                          <p:attrName>style.visibility</p:attrName>
                                        </p:attrNameLst>
                                      </p:cBhvr>
                                      <p:to>
                                        <p:strVal val="visible"/>
                                      </p:to>
                                    </p:set>
                                    <p:animEffect transition="in" filter="dissolve">
                                      <p:cBhvr>
                                        <p:cTn id="58" dur="500"/>
                                        <p:tgtEl>
                                          <p:spTgt spid="1116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雷达对抗</a:t>
            </a:r>
          </a:p>
        </p:txBody>
      </p:sp>
      <p:sp>
        <p:nvSpPr>
          <p:cNvPr id="32771" name="Rectangle 3"/>
          <p:cNvSpPr>
            <a:spLocks noGrp="1" noChangeArrowheads="1"/>
          </p:cNvSpPr>
          <p:nvPr>
            <p:ph type="body" idx="1"/>
          </p:nvPr>
        </p:nvSpPr>
        <p:spPr/>
        <p:txBody>
          <a:bodyPr/>
          <a:lstStyle/>
          <a:p>
            <a:pPr eaLnBrk="1" hangingPunct="1"/>
            <a:r>
              <a:rPr lang="zh-CN" altLang="en-US">
                <a:solidFill>
                  <a:srgbClr val="FF3300"/>
                </a:solidFill>
                <a:ea typeface="黑体" pitchFamily="2" charset="-122"/>
              </a:rPr>
              <a:t>含义：</a:t>
            </a:r>
            <a:r>
              <a:rPr lang="zh-CN" altLang="en-US">
                <a:latin typeface="Times New Roman" pitchFamily="18" charset="0"/>
              </a:rPr>
              <a:t>对敌方雷达进行电子侦察、干扰、摧毁和己方雷达反侦察、反干扰、反摧毁的战斗行动。</a:t>
            </a:r>
          </a:p>
          <a:p>
            <a:pPr eaLnBrk="1" hangingPunct="1"/>
            <a:r>
              <a:rPr lang="zh-CN" altLang="en-US">
                <a:solidFill>
                  <a:srgbClr val="FF3300"/>
                </a:solidFill>
                <a:ea typeface="黑体" pitchFamily="2" charset="-122"/>
              </a:rPr>
              <a:t>目的：</a:t>
            </a:r>
            <a:r>
              <a:rPr lang="zh-CN" altLang="en-US">
                <a:latin typeface="Times New Roman" pitchFamily="18" charset="0"/>
              </a:rPr>
              <a:t>降低或破坏敌方雷达发现和跟踪目标的能力，保证己方雷达发挥正常效能。</a:t>
            </a:r>
          </a:p>
        </p:txBody>
      </p:sp>
      <p:pic>
        <p:nvPicPr>
          <p:cNvPr id="32772" name="Picture 4" descr="223579_0"/>
          <p:cNvPicPr>
            <a:picLocks noChangeAspect="1" noChangeArrowheads="1"/>
          </p:cNvPicPr>
          <p:nvPr/>
        </p:nvPicPr>
        <p:blipFill>
          <a:blip r:embed="rId2" cstate="print"/>
          <a:srcRect/>
          <a:stretch>
            <a:fillRect/>
          </a:stretch>
        </p:blipFill>
        <p:spPr bwMode="auto">
          <a:xfrm>
            <a:off x="5795963" y="4221163"/>
            <a:ext cx="2987675" cy="20415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雷达对抗的特点与要求</a:t>
            </a:r>
          </a:p>
        </p:txBody>
      </p:sp>
      <p:sp>
        <p:nvSpPr>
          <p:cNvPr id="35843" name="Rectangle 3"/>
          <p:cNvSpPr>
            <a:spLocks noGrp="1" noChangeArrowheads="1"/>
          </p:cNvSpPr>
          <p:nvPr>
            <p:ph type="body" idx="1"/>
          </p:nvPr>
        </p:nvSpPr>
        <p:spPr>
          <a:xfrm>
            <a:off x="179388" y="1484313"/>
            <a:ext cx="8785225" cy="4824412"/>
          </a:xfrm>
        </p:spPr>
        <p:txBody>
          <a:bodyPr/>
          <a:lstStyle/>
          <a:p>
            <a:pPr eaLnBrk="1" hangingPunct="1">
              <a:lnSpc>
                <a:spcPct val="80000"/>
              </a:lnSpc>
            </a:pPr>
            <a:r>
              <a:rPr lang="zh-CN" altLang="en-US" sz="3100">
                <a:latin typeface="宋体" charset="-122"/>
              </a:rPr>
              <a:t>宽频带。</a:t>
            </a:r>
          </a:p>
          <a:p>
            <a:pPr eaLnBrk="1" hangingPunct="1">
              <a:lnSpc>
                <a:spcPct val="80000"/>
              </a:lnSpc>
            </a:pPr>
            <a:r>
              <a:rPr lang="zh-CN" altLang="en-US" sz="3100">
                <a:latin typeface="宋体" charset="-122"/>
              </a:rPr>
              <a:t>圆极化和多种极化。</a:t>
            </a:r>
          </a:p>
          <a:p>
            <a:pPr eaLnBrk="1" hangingPunct="1">
              <a:lnSpc>
                <a:spcPct val="80000"/>
              </a:lnSpc>
            </a:pPr>
            <a:r>
              <a:rPr lang="zh-CN" altLang="en-US" sz="3100">
                <a:latin typeface="宋体" charset="-122"/>
              </a:rPr>
              <a:t>大功率。</a:t>
            </a:r>
          </a:p>
          <a:p>
            <a:pPr eaLnBrk="1" hangingPunct="1">
              <a:lnSpc>
                <a:spcPct val="80000"/>
              </a:lnSpc>
            </a:pPr>
            <a:r>
              <a:rPr lang="zh-CN" altLang="en-US" sz="3100">
                <a:latin typeface="宋体" charset="-122"/>
              </a:rPr>
              <a:t>全频段、全空域的侦察干扰能力。</a:t>
            </a:r>
          </a:p>
          <a:p>
            <a:pPr eaLnBrk="1" hangingPunct="1">
              <a:lnSpc>
                <a:spcPct val="80000"/>
              </a:lnSpc>
            </a:pPr>
            <a:r>
              <a:rPr lang="zh-CN" altLang="en-US" sz="3100">
                <a:latin typeface="宋体" charset="-122"/>
              </a:rPr>
              <a:t>实时快速的信号处理能力。</a:t>
            </a:r>
          </a:p>
          <a:p>
            <a:pPr eaLnBrk="1" hangingPunct="1">
              <a:lnSpc>
                <a:spcPct val="80000"/>
              </a:lnSpc>
            </a:pPr>
            <a:r>
              <a:rPr lang="zh-CN" altLang="en-US" sz="3100">
                <a:latin typeface="宋体" charset="-122"/>
              </a:rPr>
              <a:t>能准确获取雷达的各种参数，具有掌握各种雷达</a:t>
            </a:r>
            <a:r>
              <a:rPr lang="zh-CN" altLang="en-US" sz="3100">
                <a:latin typeface="Times New Roman" pitchFamily="18" charset="0"/>
              </a:rPr>
              <a:t>“</a:t>
            </a:r>
            <a:r>
              <a:rPr lang="zh-CN" altLang="en-US" sz="3100">
                <a:latin typeface="宋体" charset="-122"/>
              </a:rPr>
              <a:t>指纹</a:t>
            </a:r>
            <a:r>
              <a:rPr lang="zh-CN" altLang="en-US" sz="3100">
                <a:latin typeface="Times New Roman" pitchFamily="18" charset="0"/>
              </a:rPr>
              <a:t>”</a:t>
            </a:r>
            <a:r>
              <a:rPr lang="zh-CN" altLang="en-US" sz="3100">
                <a:latin typeface="宋体" charset="-122"/>
              </a:rPr>
              <a:t>的能力。</a:t>
            </a:r>
          </a:p>
          <a:p>
            <a:pPr eaLnBrk="1" hangingPunct="1">
              <a:lnSpc>
                <a:spcPct val="80000"/>
              </a:lnSpc>
            </a:pPr>
            <a:r>
              <a:rPr lang="zh-CN" altLang="en-US" sz="3100">
                <a:latin typeface="宋体" charset="-122"/>
              </a:rPr>
              <a:t>综合使用多种对抗技术、对付多部雷达的能力。</a:t>
            </a:r>
          </a:p>
          <a:p>
            <a:pPr eaLnBrk="1" hangingPunct="1">
              <a:lnSpc>
                <a:spcPct val="80000"/>
              </a:lnSpc>
            </a:pPr>
            <a:r>
              <a:rPr lang="zh-CN" altLang="en-US" sz="3100">
                <a:latin typeface="宋体" charset="-122"/>
              </a:rPr>
              <a:t>具有多种技术储备，技术新，换代快，对雷达技术发展具有快速反应能力。</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雷达侦察</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a:ea typeface="黑体" pitchFamily="2" charset="-122"/>
              </a:rPr>
              <a:t>特点</a:t>
            </a:r>
          </a:p>
          <a:p>
            <a:pPr lvl="1" eaLnBrk="1" hangingPunct="1">
              <a:lnSpc>
                <a:spcPct val="90000"/>
              </a:lnSpc>
            </a:pPr>
            <a:r>
              <a:rPr lang="zh-CN" altLang="en-US" noProof="1">
                <a:latin typeface="Times New Roman" pitchFamily="18" charset="0"/>
              </a:rPr>
              <a:t>作用距离远</a:t>
            </a:r>
            <a:r>
              <a:rPr lang="zh-CN" altLang="en-US" sz="2400" noProof="1">
                <a:latin typeface="Times New Roman" pitchFamily="18" charset="0"/>
              </a:rPr>
              <a:t>（接收的是雷达站的直射波）</a:t>
            </a:r>
            <a:endParaRPr lang="zh-CN" altLang="en-US">
              <a:latin typeface="Times New Roman" pitchFamily="18" charset="0"/>
            </a:endParaRPr>
          </a:p>
          <a:p>
            <a:pPr lvl="1" eaLnBrk="1" hangingPunct="1">
              <a:lnSpc>
                <a:spcPct val="90000"/>
              </a:lnSpc>
            </a:pPr>
            <a:r>
              <a:rPr lang="zh-CN" altLang="en-US" noProof="1">
                <a:latin typeface="Times New Roman" pitchFamily="18" charset="0"/>
              </a:rPr>
              <a:t>获取的目标多而准</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预警时间长</a:t>
            </a:r>
            <a:endParaRPr lang="zh-CN" altLang="en-US">
              <a:latin typeface="Times New Roman" pitchFamily="18" charset="0"/>
            </a:endParaRPr>
          </a:p>
          <a:p>
            <a:pPr lvl="1" eaLnBrk="1" hangingPunct="1">
              <a:lnSpc>
                <a:spcPct val="90000"/>
              </a:lnSpc>
            </a:pPr>
            <a:r>
              <a:rPr lang="zh-CN" altLang="en-US" noProof="1">
                <a:latin typeface="Times New Roman" pitchFamily="18" charset="0"/>
              </a:rPr>
              <a:t>隐蔽性好</a:t>
            </a:r>
          </a:p>
          <a:p>
            <a:pPr eaLnBrk="1" hangingPunct="1">
              <a:lnSpc>
                <a:spcPct val="90000"/>
              </a:lnSpc>
            </a:pPr>
            <a:r>
              <a:rPr lang="zh-CN" altLang="en-US">
                <a:ea typeface="黑体" pitchFamily="2" charset="-122"/>
              </a:rPr>
              <a:t>局限性</a:t>
            </a:r>
          </a:p>
          <a:p>
            <a:pPr lvl="1" eaLnBrk="1" hangingPunct="1">
              <a:lnSpc>
                <a:spcPct val="90000"/>
              </a:lnSpc>
            </a:pPr>
            <a:r>
              <a:rPr lang="zh-CN" altLang="en-US" noProof="1">
                <a:latin typeface="Times New Roman" pitchFamily="18" charset="0"/>
              </a:rPr>
              <a:t>获得情报完全依赖于雷达的发射</a:t>
            </a:r>
            <a:endParaRPr lang="zh-CN" altLang="en-US">
              <a:latin typeface="Times New Roman" pitchFamily="18" charset="0"/>
            </a:endParaRPr>
          </a:p>
          <a:p>
            <a:pPr lvl="1" eaLnBrk="1" hangingPunct="1">
              <a:lnSpc>
                <a:spcPct val="90000"/>
              </a:lnSpc>
            </a:pPr>
            <a:r>
              <a:rPr lang="zh-CN" altLang="en-US" noProof="1">
                <a:latin typeface="Times New Roman" pitchFamily="18" charset="0"/>
              </a:rPr>
              <a:t>只能测向，不能直接测距</a:t>
            </a:r>
            <a:endParaRPr lang="zh-CN" altLang="en-US">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雷达干扰</a:t>
            </a:r>
          </a:p>
        </p:txBody>
      </p:sp>
      <p:sp>
        <p:nvSpPr>
          <p:cNvPr id="37891" name="Rectangle 3"/>
          <p:cNvSpPr>
            <a:spLocks noGrp="1" noChangeArrowheads="1"/>
          </p:cNvSpPr>
          <p:nvPr>
            <p:ph type="body" idx="1"/>
          </p:nvPr>
        </p:nvSpPr>
        <p:spPr>
          <a:xfrm>
            <a:off x="179388" y="1484313"/>
            <a:ext cx="8785225" cy="4824412"/>
          </a:xfrm>
        </p:spPr>
        <p:txBody>
          <a:bodyPr/>
          <a:lstStyle/>
          <a:p>
            <a:pPr eaLnBrk="1" hangingPunct="1">
              <a:lnSpc>
                <a:spcPct val="120000"/>
              </a:lnSpc>
            </a:pPr>
            <a:r>
              <a:rPr lang="zh-CN" altLang="en-US">
                <a:solidFill>
                  <a:srgbClr val="FF3300"/>
                </a:solidFill>
                <a:ea typeface="黑体" pitchFamily="2" charset="-122"/>
              </a:rPr>
              <a:t>含义：</a:t>
            </a:r>
            <a:r>
              <a:rPr lang="zh-CN" altLang="en-US">
                <a:latin typeface="Times New Roman" pitchFamily="18" charset="0"/>
              </a:rPr>
              <a:t>利用雷达干扰设备发射干扰波，或利用能反射或能衰减无线电波的器材反射或衰减雷达波。</a:t>
            </a:r>
          </a:p>
          <a:p>
            <a:pPr eaLnBrk="1" hangingPunct="1">
              <a:lnSpc>
                <a:spcPct val="120000"/>
              </a:lnSpc>
            </a:pPr>
            <a:r>
              <a:rPr lang="zh-CN" altLang="en-US">
                <a:solidFill>
                  <a:srgbClr val="FF3300"/>
                </a:solidFill>
                <a:ea typeface="黑体" pitchFamily="2" charset="-122"/>
              </a:rPr>
              <a:t>分类：</a:t>
            </a:r>
          </a:p>
          <a:p>
            <a:pPr lvl="1" eaLnBrk="1" hangingPunct="1">
              <a:lnSpc>
                <a:spcPct val="110000"/>
              </a:lnSpc>
            </a:pPr>
            <a:r>
              <a:rPr lang="zh-CN" altLang="en-US">
                <a:latin typeface="Times New Roman" pitchFamily="18" charset="0"/>
              </a:rPr>
              <a:t>有意的有源的干扰</a:t>
            </a:r>
          </a:p>
          <a:p>
            <a:pPr lvl="1" eaLnBrk="1" hangingPunct="1">
              <a:lnSpc>
                <a:spcPct val="110000"/>
              </a:lnSpc>
            </a:pPr>
            <a:r>
              <a:rPr lang="zh-CN" altLang="en-US">
                <a:latin typeface="Times New Roman" pitchFamily="18" charset="0"/>
              </a:rPr>
              <a:t>有意的无源的干扰</a:t>
            </a:r>
            <a:r>
              <a:rPr lang="zh-CN" altLang="en-US" sz="2400">
                <a:latin typeface="Times New Roman" pitchFamily="18" charset="0"/>
              </a:rPr>
              <a:t>（金属箔条</a:t>
            </a:r>
            <a:r>
              <a:rPr lang="en-US" altLang="zh-CN" sz="2400">
                <a:latin typeface="Times New Roman" pitchFamily="18" charset="0"/>
              </a:rPr>
              <a:t>/</a:t>
            </a:r>
            <a:r>
              <a:rPr lang="zh-CN" altLang="en-US" sz="2400">
                <a:latin typeface="Times New Roman" pitchFamily="18" charset="0"/>
              </a:rPr>
              <a:t>干扰丝，角反射器等）</a:t>
            </a:r>
            <a:endParaRPr lang="zh-CN" altLang="en-US">
              <a:latin typeface="Times New Roman" pitchFamily="18" charset="0"/>
            </a:endParaRPr>
          </a:p>
          <a:p>
            <a:pPr lvl="1" eaLnBrk="1" hangingPunct="1">
              <a:lnSpc>
                <a:spcPct val="110000"/>
              </a:lnSpc>
            </a:pPr>
            <a:r>
              <a:rPr lang="zh-CN" altLang="en-US">
                <a:latin typeface="Times New Roman" pitchFamily="18" charset="0"/>
              </a:rPr>
              <a:t>无意的有源的干扰</a:t>
            </a:r>
          </a:p>
          <a:p>
            <a:pPr lvl="1" eaLnBrk="1" hangingPunct="1">
              <a:lnSpc>
                <a:spcPct val="110000"/>
              </a:lnSpc>
            </a:pPr>
            <a:r>
              <a:rPr lang="zh-CN" altLang="en-US">
                <a:latin typeface="Times New Roman" pitchFamily="18" charset="0"/>
              </a:rPr>
              <a:t>无意的无源的干扰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雷达干扰种类</a:t>
            </a:r>
          </a:p>
        </p:txBody>
      </p:sp>
      <p:graphicFrame>
        <p:nvGraphicFramePr>
          <p:cNvPr id="27653" name="Object 5"/>
          <p:cNvGraphicFramePr>
            <a:graphicFrameLocks noGrp="1" noChangeAspect="1"/>
          </p:cNvGraphicFramePr>
          <p:nvPr>
            <p:ph idx="1"/>
          </p:nvPr>
        </p:nvGraphicFramePr>
        <p:xfrm>
          <a:off x="539552" y="1484784"/>
          <a:ext cx="8136904" cy="5373216"/>
        </p:xfrm>
        <a:graphic>
          <a:graphicData uri="http://schemas.openxmlformats.org/presentationml/2006/ole">
            <mc:AlternateContent xmlns:mc="http://schemas.openxmlformats.org/markup-compatibility/2006">
              <mc:Choice xmlns:v="urn:schemas-microsoft-com:vml" Requires="v">
                <p:oleObj name="文档" r:id="rId2" imgW="5414534" imgH="4009085" progId="Word.Document.8">
                  <p:embed/>
                </p:oleObj>
              </mc:Choice>
              <mc:Fallback>
                <p:oleObj name="文档" r:id="rId2" imgW="5414534" imgH="4009085" progId="Word.Document.8">
                  <p:embed/>
                  <p:pic>
                    <p:nvPicPr>
                      <p:cNvPr id="276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8136904" cy="537321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subTnLst>
                                    <p:set>
                                      <p:cBhvr override="childStyle">
                                        <p:cTn dur="1" fill="hold" display="0" masterRel="nextClick" afterEffect="1"/>
                                        <p:tgtEl>
                                          <p:spTgt spid="276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雷达反侦察</a:t>
            </a:r>
          </a:p>
        </p:txBody>
      </p:sp>
      <p:sp>
        <p:nvSpPr>
          <p:cNvPr id="40963" name="Rectangle 3"/>
          <p:cNvSpPr>
            <a:spLocks noGrp="1" noChangeArrowheads="1"/>
          </p:cNvSpPr>
          <p:nvPr>
            <p:ph type="body" idx="1"/>
          </p:nvPr>
        </p:nvSpPr>
        <p:spPr/>
        <p:txBody>
          <a:bodyPr/>
          <a:lstStyle/>
          <a:p>
            <a:pPr eaLnBrk="1" hangingPunct="1"/>
            <a:r>
              <a:rPr lang="zh-CN" altLang="en-US" noProof="1">
                <a:latin typeface="Times New Roman" pitchFamily="18" charset="0"/>
              </a:rPr>
              <a:t>控制雷达开机时间</a:t>
            </a:r>
            <a:endParaRPr lang="zh-CN" altLang="en-US">
              <a:latin typeface="Times New Roman" pitchFamily="18" charset="0"/>
            </a:endParaRPr>
          </a:p>
          <a:p>
            <a:pPr eaLnBrk="1" hangingPunct="1"/>
            <a:r>
              <a:rPr lang="zh-CN" altLang="en-US" noProof="1">
                <a:latin typeface="Times New Roman" pitchFamily="18" charset="0"/>
              </a:rPr>
              <a:t>控制雷达工作频率的使用</a:t>
            </a:r>
            <a:endParaRPr lang="zh-CN" altLang="en-US">
              <a:latin typeface="Times New Roman" pitchFamily="18" charset="0"/>
            </a:endParaRPr>
          </a:p>
          <a:p>
            <a:pPr eaLnBrk="1" hangingPunct="1"/>
            <a:r>
              <a:rPr lang="zh-CN" altLang="en-US" noProof="1">
                <a:latin typeface="Times New Roman" pitchFamily="18" charset="0"/>
              </a:rPr>
              <a:t>隐蔽雷达和新式雷达的启用必须经过批准</a:t>
            </a:r>
            <a:endParaRPr lang="zh-CN" altLang="en-US">
              <a:latin typeface="Times New Roman" pitchFamily="18" charset="0"/>
            </a:endParaRPr>
          </a:p>
          <a:p>
            <a:pPr eaLnBrk="1" hangingPunct="1"/>
            <a:r>
              <a:rPr lang="zh-CN" altLang="en-US" noProof="1">
                <a:latin typeface="Times New Roman" pitchFamily="18" charset="0"/>
              </a:rPr>
              <a:t>实施更换可能被敌侦悉的雷达阵地</a:t>
            </a:r>
            <a:endParaRPr lang="zh-CN" altLang="en-US">
              <a:latin typeface="Times New Roman" pitchFamily="18" charset="0"/>
            </a:endParaRPr>
          </a:p>
          <a:p>
            <a:pPr eaLnBrk="1" hangingPunct="1"/>
            <a:r>
              <a:rPr lang="zh-CN" altLang="en-US" noProof="1">
                <a:latin typeface="Times New Roman" pitchFamily="18" charset="0"/>
              </a:rPr>
              <a:t>设置假雷达，并发射假的雷达信号</a:t>
            </a:r>
            <a:endParaRPr lang="zh-CN" altLang="en-US">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雷达反干扰</a:t>
            </a:r>
          </a:p>
        </p:txBody>
      </p:sp>
      <p:sp>
        <p:nvSpPr>
          <p:cNvPr id="41987" name="Rectangle 3"/>
          <p:cNvSpPr>
            <a:spLocks noGrp="1" noChangeArrowheads="1"/>
          </p:cNvSpPr>
          <p:nvPr>
            <p:ph type="body" idx="1"/>
          </p:nvPr>
        </p:nvSpPr>
        <p:spPr/>
        <p:txBody>
          <a:bodyPr>
            <a:normAutofit lnSpcReduction="10000"/>
          </a:bodyPr>
          <a:lstStyle/>
          <a:p>
            <a:pPr eaLnBrk="1" hangingPunct="1"/>
            <a:r>
              <a:rPr lang="zh-CN" altLang="en-US" noProof="1">
                <a:latin typeface="Times New Roman" pitchFamily="18" charset="0"/>
              </a:rPr>
              <a:t>增大雷达的发射功率或增大脉冲的宽度</a:t>
            </a:r>
            <a:endParaRPr lang="zh-CN" altLang="en-US" dirty="0">
              <a:latin typeface="Times New Roman" pitchFamily="18" charset="0"/>
            </a:endParaRPr>
          </a:p>
          <a:p>
            <a:pPr eaLnBrk="1" hangingPunct="1"/>
            <a:r>
              <a:rPr lang="zh-CN" altLang="en-US" noProof="1">
                <a:latin typeface="Times New Roman" pitchFamily="18" charset="0"/>
              </a:rPr>
              <a:t>改变雷达的工作频率</a:t>
            </a:r>
            <a:endParaRPr lang="en-US" altLang="zh-CN" noProof="1">
              <a:latin typeface="Times New Roman" pitchFamily="18" charset="0"/>
            </a:endParaRPr>
          </a:p>
          <a:p>
            <a:pPr lvl="1" eaLnBrk="1" hangingPunct="1"/>
            <a:r>
              <a:rPr lang="zh-CN" altLang="en-US" noProof="1">
                <a:latin typeface="Times New Roman" pitchFamily="18" charset="0"/>
              </a:rPr>
              <a:t>最常用，跳频、频率捷变反干扰</a:t>
            </a:r>
            <a:endParaRPr lang="zh-CN" altLang="en-US" dirty="0">
              <a:latin typeface="Times New Roman" pitchFamily="18" charset="0"/>
            </a:endParaRPr>
          </a:p>
          <a:p>
            <a:pPr eaLnBrk="1" hangingPunct="1"/>
            <a:r>
              <a:rPr lang="zh-CN" altLang="en-US" noProof="1">
                <a:latin typeface="Times New Roman" pitchFamily="18" charset="0"/>
              </a:rPr>
              <a:t>扩展雷达的工作频率</a:t>
            </a:r>
            <a:endParaRPr lang="en-US" altLang="zh-CN" noProof="1">
              <a:latin typeface="Times New Roman" pitchFamily="18" charset="0"/>
            </a:endParaRPr>
          </a:p>
          <a:p>
            <a:pPr lvl="1" eaLnBrk="1" hangingPunct="1"/>
            <a:r>
              <a:rPr lang="zh-CN" altLang="en-US" dirty="0">
                <a:latin typeface="Times New Roman" pitchFamily="18" charset="0"/>
              </a:rPr>
              <a:t>同时也可反侦察</a:t>
            </a:r>
          </a:p>
          <a:p>
            <a:pPr eaLnBrk="1" hangingPunct="1"/>
            <a:r>
              <a:rPr lang="zh-CN" altLang="en-US" noProof="1">
                <a:latin typeface="Times New Roman" pitchFamily="18" charset="0"/>
              </a:rPr>
              <a:t>采用隐蔽扫描</a:t>
            </a:r>
            <a:endParaRPr lang="en-US" altLang="zh-CN" noProof="1">
              <a:latin typeface="Times New Roman" pitchFamily="18" charset="0"/>
            </a:endParaRPr>
          </a:p>
          <a:p>
            <a:pPr lvl="1" eaLnBrk="1" hangingPunct="1"/>
            <a:r>
              <a:rPr lang="zh-CN" altLang="en-US" noProof="1">
                <a:latin typeface="Times New Roman" pitchFamily="18" charset="0"/>
              </a:rPr>
              <a:t>双基地、多基地雷达等</a:t>
            </a:r>
            <a:endParaRPr lang="en-US" altLang="zh-CN" noProof="1">
              <a:latin typeface="Times New Roman" pitchFamily="18" charset="0"/>
            </a:endParaRPr>
          </a:p>
          <a:p>
            <a:pPr eaLnBrk="1" hangingPunct="1"/>
            <a:r>
              <a:rPr lang="zh-CN" altLang="en-US" noProof="1">
                <a:latin typeface="Times New Roman" pitchFamily="18" charset="0"/>
              </a:rPr>
              <a:t>提高雷达天线的方向性</a:t>
            </a:r>
            <a:r>
              <a:rPr lang="zh-CN" altLang="en-US" sz="2400" noProof="1">
                <a:latin typeface="Times New Roman" pitchFamily="18" charset="0"/>
              </a:rPr>
              <a:t>（使雷达天线的波束变窄）</a:t>
            </a:r>
            <a:endParaRPr lang="zh-CN" altLang="en-US" dirty="0">
              <a:latin typeface="Times New Roman" pitchFamily="18" charset="0"/>
            </a:endParaRPr>
          </a:p>
          <a:p>
            <a:pPr eaLnBrk="1" hangingPunct="1"/>
            <a:r>
              <a:rPr lang="zh-CN" altLang="en-US" noProof="1">
                <a:latin typeface="Times New Roman" pitchFamily="18" charset="0"/>
              </a:rPr>
              <a:t>采用动目标显示</a:t>
            </a:r>
            <a:r>
              <a:rPr lang="zh-CN" altLang="en-US" sz="2400" noProof="1">
                <a:latin typeface="Times New Roman" pitchFamily="18" charset="0"/>
              </a:rPr>
              <a:t>（对抗无源干扰）</a:t>
            </a:r>
            <a:endParaRPr lang="zh-CN" altLang="en-US" sz="2400" dirty="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判断题</a:t>
            </a:r>
          </a:p>
        </p:txBody>
      </p:sp>
      <p:sp>
        <p:nvSpPr>
          <p:cNvPr id="48131" name="Rectangle 3"/>
          <p:cNvSpPr>
            <a:spLocks noGrp="1" noChangeArrowheads="1"/>
          </p:cNvSpPr>
          <p:nvPr>
            <p:ph type="body" idx="1"/>
          </p:nvPr>
        </p:nvSpPr>
        <p:spPr>
          <a:xfrm>
            <a:off x="179388" y="1484313"/>
            <a:ext cx="8785225" cy="4897437"/>
          </a:xfrm>
        </p:spPr>
        <p:txBody>
          <a:bodyPr/>
          <a:lstStyle/>
          <a:p>
            <a:pPr eaLnBrk="1" hangingPunct="1"/>
            <a:r>
              <a:rPr lang="zh-CN" altLang="en-US" dirty="0">
                <a:latin typeface="Times New Roman" pitchFamily="18" charset="0"/>
              </a:rPr>
              <a:t>在雷达对抗中，通过改变频率的方式可对付无源干扰。</a:t>
            </a:r>
          </a:p>
          <a:p>
            <a:pPr lvl="1" eaLnBrk="1" hangingPunct="1"/>
            <a:r>
              <a:rPr lang="en-US" altLang="zh-CN" dirty="0"/>
              <a:t>.F.</a:t>
            </a:r>
          </a:p>
          <a:p>
            <a:pPr eaLnBrk="1" hangingPunct="1"/>
            <a:r>
              <a:rPr lang="zh-CN" altLang="en-US" dirty="0"/>
              <a:t>在雷达对抗中，动目标显示技术是用来对付有源干扰的一种技术。</a:t>
            </a:r>
          </a:p>
          <a:p>
            <a:pPr lvl="1" eaLnBrk="1" hangingPunct="1"/>
            <a:r>
              <a:rPr lang="en-US" altLang="zh-CN" dirty="0"/>
              <a:t>.F.</a:t>
            </a:r>
            <a:endParaRPr lang="zh-CN" altLang="en-US" dirty="0">
              <a:solidFill>
                <a:schemeClr val="hlink"/>
              </a:solidFill>
              <a:latin typeface="Times New Roman" pitchFamily="18" charset="0"/>
            </a:endParaRPr>
          </a:p>
          <a:p>
            <a:pPr eaLnBrk="1" hangingPunct="1"/>
            <a:r>
              <a:rPr lang="zh-CN" altLang="en-US" dirty="0"/>
              <a:t>对敌雷达或通信设备，都可采用欺骗性干扰或压制性干扰。</a:t>
            </a:r>
          </a:p>
          <a:p>
            <a:pPr lvl="1" eaLnBrk="1" hangingPunct="1"/>
            <a:r>
              <a:rPr lang="en-US" altLang="zh-CN"/>
              <a:t>.T.</a:t>
            </a:r>
            <a:endParaRPr lang="zh-CN" altLang="en-US" dirty="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fade">
                                      <p:cBhvr>
                                        <p:cTn id="10" dur="10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fade">
                                      <p:cBhvr>
                                        <p:cTn id="15" dur="1000"/>
                                        <p:tgtEl>
                                          <p:spTgt spid="48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fade">
                                      <p:cBhvr>
                                        <p:cTn id="20" dur="10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fade">
                                      <p:cBhvr>
                                        <p:cTn id="25" dur="10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fade">
                                      <p:cBhvr>
                                        <p:cTn id="30" dur="10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noChangeArrowheads="1"/>
          </p:cNvSpPr>
          <p:nvPr>
            <p:ph type="title"/>
          </p:nvPr>
        </p:nvSpPr>
        <p:spPr/>
        <p:txBody>
          <a:bodyPr/>
          <a:lstStyle/>
          <a:p>
            <a:r>
              <a:rPr lang="zh-CN" altLang="en-US"/>
              <a:t>波谱特性</a:t>
            </a:r>
            <a:r>
              <a:rPr lang="en-US" altLang="zh-CN"/>
              <a:t>(2)</a:t>
            </a:r>
          </a:p>
        </p:txBody>
      </p:sp>
      <p:sp>
        <p:nvSpPr>
          <p:cNvPr id="12291" name="Rectangle 3"/>
          <p:cNvSpPr>
            <a:spLocks noGrp="1" noChangeArrowheads="1"/>
          </p:cNvSpPr>
          <p:nvPr>
            <p:ph type="body" sz="half" idx="1"/>
          </p:nvPr>
        </p:nvSpPr>
        <p:spPr>
          <a:xfrm>
            <a:off x="250825" y="1557338"/>
            <a:ext cx="8135938" cy="4114800"/>
          </a:xfrm>
        </p:spPr>
        <p:txBody>
          <a:bodyPr/>
          <a:lstStyle/>
          <a:p>
            <a:pPr>
              <a:lnSpc>
                <a:spcPct val="120000"/>
              </a:lnSpc>
            </a:pPr>
            <a:r>
              <a:rPr lang="zh-CN" altLang="en-US"/>
              <a:t>反射特性：</a:t>
            </a:r>
          </a:p>
          <a:p>
            <a:pPr lvl="1"/>
            <a:r>
              <a:rPr lang="zh-CN" altLang="en-US">
                <a:sym typeface="Symbol" pitchFamily="18" charset="2"/>
              </a:rPr>
              <a:t>同一物体对不同</a:t>
            </a:r>
            <a:br>
              <a:rPr lang="zh-CN" altLang="en-US">
                <a:sym typeface="Symbol" pitchFamily="18" charset="2"/>
              </a:rPr>
            </a:br>
            <a:r>
              <a:rPr lang="zh-CN" altLang="en-US">
                <a:sym typeface="Symbol" pitchFamily="18" charset="2"/>
              </a:rPr>
              <a:t>波长的电磁波的</a:t>
            </a:r>
            <a:br>
              <a:rPr lang="zh-CN" altLang="en-US">
                <a:sym typeface="Symbol" pitchFamily="18" charset="2"/>
              </a:rPr>
            </a:br>
            <a:r>
              <a:rPr lang="zh-CN" altLang="en-US">
                <a:sym typeface="Symbol" pitchFamily="18" charset="2"/>
              </a:rPr>
              <a:t>反射能力不同</a:t>
            </a:r>
          </a:p>
          <a:p>
            <a:pPr lvl="1"/>
            <a:r>
              <a:rPr lang="zh-CN" altLang="en-US">
                <a:sym typeface="Symbol" pitchFamily="18" charset="2"/>
              </a:rPr>
              <a:t>不同物体对同一</a:t>
            </a:r>
            <a:br>
              <a:rPr lang="zh-CN" altLang="en-US">
                <a:sym typeface="Symbol" pitchFamily="18" charset="2"/>
              </a:rPr>
            </a:br>
            <a:r>
              <a:rPr lang="zh-CN" altLang="en-US">
                <a:sym typeface="Symbol" pitchFamily="18" charset="2"/>
              </a:rPr>
              <a:t>波长的电磁波的</a:t>
            </a:r>
            <a:br>
              <a:rPr lang="zh-CN" altLang="en-US">
                <a:sym typeface="Symbol" pitchFamily="18" charset="2"/>
              </a:rPr>
            </a:br>
            <a:r>
              <a:rPr lang="zh-CN" altLang="en-US">
                <a:sym typeface="Symbol" pitchFamily="18" charset="2"/>
              </a:rPr>
              <a:t>反射能力不同</a:t>
            </a:r>
          </a:p>
        </p:txBody>
      </p:sp>
      <p:pic>
        <p:nvPicPr>
          <p:cNvPr id="12295" name="Picture 7"/>
          <p:cNvPicPr>
            <a:picLocks noGrp="1" noChangeAspect="1" noChangeArrowheads="1"/>
          </p:cNvPicPr>
          <p:nvPr>
            <p:ph sz="quarter" idx="2"/>
          </p:nvPr>
        </p:nvPicPr>
        <p:blipFill>
          <a:blip r:embed="rId2" cstate="print"/>
          <a:srcRect/>
          <a:stretch>
            <a:fillRect/>
          </a:stretch>
        </p:blipFill>
        <p:spPr>
          <a:xfrm>
            <a:off x="3635375" y="2276475"/>
            <a:ext cx="5508625" cy="3746500"/>
          </a:xfrm>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不定选题</a:t>
            </a:r>
          </a:p>
        </p:txBody>
      </p:sp>
      <p:sp>
        <p:nvSpPr>
          <p:cNvPr id="3" name="内容占位符 2"/>
          <p:cNvSpPr>
            <a:spLocks noGrp="1"/>
          </p:cNvSpPr>
          <p:nvPr>
            <p:ph idx="1"/>
          </p:nvPr>
        </p:nvSpPr>
        <p:spPr>
          <a:xfrm>
            <a:off x="179388" y="1484312"/>
            <a:ext cx="8713787" cy="5113039"/>
          </a:xfrm>
        </p:spPr>
        <p:txBody>
          <a:bodyPr>
            <a:normAutofit fontScale="77500" lnSpcReduction="20000"/>
          </a:bodyPr>
          <a:lstStyle/>
          <a:p>
            <a:pPr eaLnBrk="1" hangingPunct="1"/>
            <a:r>
              <a:rPr lang="zh-CN" altLang="en-US" sz="3400"/>
              <a:t>雷达有源干扰有以下等方法：	（</a:t>
            </a:r>
            <a:r>
              <a:rPr lang="en-US" altLang="zh-CN" sz="3400"/>
              <a:t>ab</a:t>
            </a:r>
            <a:r>
              <a:rPr lang="zh-CN" altLang="en-US" sz="3400"/>
              <a:t>）</a:t>
            </a:r>
            <a:endParaRPr lang="en-US" altLang="zh-CN" sz="3600"/>
          </a:p>
          <a:p>
            <a:pPr lvl="1" eaLnBrk="1" hangingPunct="1"/>
            <a:r>
              <a:rPr lang="en-US" altLang="zh-CN" sz="2900"/>
              <a:t>a. </a:t>
            </a:r>
            <a:r>
              <a:rPr lang="zh-CN" altLang="en-US" sz="2900"/>
              <a:t>扫频式干扰</a:t>
            </a:r>
            <a:r>
              <a:rPr lang="en-US" altLang="zh-CN" sz="2900"/>
              <a:t>		b. </a:t>
            </a:r>
            <a:r>
              <a:rPr lang="zh-CN" altLang="en-US" sz="2900"/>
              <a:t>距离欺骗</a:t>
            </a:r>
          </a:p>
          <a:p>
            <a:pPr lvl="1" eaLnBrk="1" hangingPunct="1"/>
            <a:r>
              <a:rPr lang="en-US" altLang="zh-CN" sz="2900"/>
              <a:t>c. </a:t>
            </a:r>
            <a:r>
              <a:rPr lang="zh-CN" altLang="en-US" sz="2900"/>
              <a:t>利用角反射器</a:t>
            </a:r>
            <a:r>
              <a:rPr lang="en-US" altLang="zh-CN" sz="2900"/>
              <a:t>		d. </a:t>
            </a:r>
            <a:r>
              <a:rPr lang="zh-CN" altLang="en-US" sz="2900"/>
              <a:t>利用箔条</a:t>
            </a:r>
            <a:endParaRPr lang="en-US" altLang="zh-CN" sz="2900"/>
          </a:p>
          <a:p>
            <a:pPr eaLnBrk="1" hangingPunct="1"/>
            <a:r>
              <a:rPr lang="zh-CN" altLang="en-US" sz="3400"/>
              <a:t>雷达对抗中，无源对抗的方法有：（</a:t>
            </a:r>
            <a:r>
              <a:rPr lang="en-US" altLang="zh-CN" sz="3400"/>
              <a:t>bcd</a:t>
            </a:r>
            <a:r>
              <a:rPr lang="zh-CN" altLang="en-US" sz="3400"/>
              <a:t>）</a:t>
            </a:r>
            <a:endParaRPr lang="en-US" altLang="zh-CN" sz="3600"/>
          </a:p>
          <a:p>
            <a:pPr lvl="1" eaLnBrk="1" hangingPunct="1"/>
            <a:r>
              <a:rPr lang="en-US" altLang="zh-CN" sz="2900"/>
              <a:t>a. </a:t>
            </a:r>
            <a:r>
              <a:rPr lang="zh-CN" altLang="en-US" sz="2900"/>
              <a:t>改变工作频率</a:t>
            </a:r>
            <a:r>
              <a:rPr lang="en-US" altLang="zh-CN" sz="2900"/>
              <a:t>		b. </a:t>
            </a:r>
            <a:r>
              <a:rPr lang="zh-CN" altLang="en-US" sz="2900"/>
              <a:t>利用反射性器材</a:t>
            </a:r>
          </a:p>
          <a:p>
            <a:pPr lvl="1" eaLnBrk="1" hangingPunct="1"/>
            <a:r>
              <a:rPr lang="en-US" altLang="zh-CN" sz="2900"/>
              <a:t>c. </a:t>
            </a:r>
            <a:r>
              <a:rPr lang="zh-CN" altLang="en-US" sz="2900"/>
              <a:t>利用吸收性器材	</a:t>
            </a:r>
            <a:r>
              <a:rPr lang="en-US" altLang="zh-CN" sz="2900"/>
              <a:t>d. </a:t>
            </a:r>
            <a:r>
              <a:rPr lang="zh-CN" altLang="en-US" sz="2900"/>
              <a:t>利用隐身技术</a:t>
            </a:r>
            <a:endParaRPr lang="en-US" altLang="zh-CN" sz="3000"/>
          </a:p>
          <a:p>
            <a:pPr eaLnBrk="1" hangingPunct="1"/>
            <a:r>
              <a:rPr lang="zh-CN" altLang="en-US" sz="3400"/>
              <a:t>雷达对付敌干扰丝干扰，可采用的方法是： （</a:t>
            </a:r>
            <a:r>
              <a:rPr lang="en-US" altLang="zh-CN" sz="3400"/>
              <a:t>d</a:t>
            </a:r>
            <a:r>
              <a:rPr lang="zh-CN" altLang="en-US" sz="3400"/>
              <a:t>）</a:t>
            </a:r>
            <a:endParaRPr lang="en-US" altLang="zh-CN"/>
          </a:p>
          <a:p>
            <a:pPr lvl="1" eaLnBrk="1" hangingPunct="1"/>
            <a:r>
              <a:rPr lang="en-US" altLang="zh-CN" sz="2600"/>
              <a:t>a. </a:t>
            </a:r>
            <a:r>
              <a:rPr lang="zh-CN" altLang="en-US" sz="2600"/>
              <a:t>无线电静默	</a:t>
            </a:r>
            <a:r>
              <a:rPr lang="en-US" altLang="zh-CN" sz="2600"/>
              <a:t>b. </a:t>
            </a:r>
            <a:r>
              <a:rPr lang="zh-CN" altLang="en-US" sz="2600"/>
              <a:t>增加发射功率 </a:t>
            </a:r>
            <a:r>
              <a:rPr lang="en-US" altLang="zh-CN" sz="2600"/>
              <a:t>c. </a:t>
            </a:r>
            <a:r>
              <a:rPr lang="zh-CN" altLang="en-US" sz="2600"/>
              <a:t>改变工作频率 </a:t>
            </a:r>
            <a:r>
              <a:rPr lang="en-US" altLang="zh-CN" sz="2600"/>
              <a:t>d. </a:t>
            </a:r>
            <a:r>
              <a:rPr lang="zh-CN" altLang="en-US" sz="2600"/>
              <a:t>动目标显示</a:t>
            </a:r>
            <a:endParaRPr lang="en-US" altLang="zh-CN" sz="2600"/>
          </a:p>
          <a:p>
            <a:pPr eaLnBrk="1" hangingPunct="1"/>
            <a:r>
              <a:rPr lang="zh-CN" altLang="en-US" sz="3400"/>
              <a:t>对付敌雷达侦察，可采用的方法有： （</a:t>
            </a:r>
            <a:r>
              <a:rPr lang="en-US" altLang="zh-CN" sz="3400"/>
              <a:t>ad</a:t>
            </a:r>
            <a:r>
              <a:rPr lang="zh-CN" altLang="en-US" sz="3400"/>
              <a:t>）</a:t>
            </a:r>
          </a:p>
          <a:p>
            <a:pPr marL="990600" lvl="1" indent="-533400" eaLnBrk="1" hangingPunct="1"/>
            <a:r>
              <a:rPr lang="en-US" altLang="zh-CN" sz="2600"/>
              <a:t>a. </a:t>
            </a:r>
            <a:r>
              <a:rPr lang="zh-CN" altLang="en-US" sz="2600"/>
              <a:t>关机				</a:t>
            </a:r>
            <a:r>
              <a:rPr lang="en-US" altLang="zh-CN" sz="2600"/>
              <a:t>b. </a:t>
            </a:r>
            <a:r>
              <a:rPr lang="zh-CN" altLang="en-US" sz="2600"/>
              <a:t>增大发射功率</a:t>
            </a:r>
          </a:p>
          <a:p>
            <a:pPr marL="990600" lvl="1" indent="-533400" eaLnBrk="1" hangingPunct="1"/>
            <a:r>
              <a:rPr lang="en-US" altLang="zh-CN" sz="2600"/>
              <a:t>c. </a:t>
            </a:r>
            <a:r>
              <a:rPr lang="zh-CN" altLang="en-US" sz="2600"/>
              <a:t>使用方向性好的天线		</a:t>
            </a:r>
            <a:r>
              <a:rPr lang="en-US" altLang="zh-CN" sz="2600"/>
              <a:t>d. </a:t>
            </a:r>
            <a:r>
              <a:rPr lang="zh-CN" altLang="en-US" sz="2600"/>
              <a:t>改变雷达工作频率</a:t>
            </a:r>
            <a:endParaRPr lang="en-US" altLang="zh-CN" sz="2600"/>
          </a:p>
          <a:p>
            <a:pPr marL="590550" indent="-533400" eaLnBrk="1" hangingPunct="1"/>
            <a:r>
              <a:rPr lang="zh-CN" altLang="en-US" sz="3500"/>
              <a:t>雷达对抗中的雷达侦察的特点有： （</a:t>
            </a:r>
            <a:r>
              <a:rPr lang="en-US" altLang="zh-CN" sz="3500"/>
              <a:t>abc</a:t>
            </a:r>
            <a:r>
              <a:rPr lang="zh-CN" altLang="en-US" sz="3500"/>
              <a:t>）</a:t>
            </a:r>
          </a:p>
          <a:p>
            <a:pPr marL="990600" lvl="1" indent="-533400" eaLnBrk="1" hangingPunct="1"/>
            <a:r>
              <a:rPr lang="en-US" altLang="zh-CN" sz="2600"/>
              <a:t>a. </a:t>
            </a:r>
            <a:r>
              <a:rPr lang="zh-CN" altLang="en-US" sz="2600"/>
              <a:t>作用距离远		</a:t>
            </a:r>
            <a:r>
              <a:rPr lang="en-US" altLang="zh-CN" sz="2600"/>
              <a:t>b. </a:t>
            </a:r>
            <a:r>
              <a:rPr lang="zh-CN" altLang="en-US" sz="2600"/>
              <a:t>隐蔽性好</a:t>
            </a:r>
          </a:p>
          <a:p>
            <a:pPr marL="990600" lvl="1" indent="-533400" eaLnBrk="1" hangingPunct="1"/>
            <a:r>
              <a:rPr lang="en-US" altLang="zh-CN" sz="2600"/>
              <a:t>c. </a:t>
            </a:r>
            <a:r>
              <a:rPr lang="zh-CN" altLang="en-US" sz="2600"/>
              <a:t>预警时间长		</a:t>
            </a:r>
            <a:r>
              <a:rPr lang="en-US" altLang="zh-CN" sz="2600"/>
              <a:t>d. </a:t>
            </a:r>
            <a:r>
              <a:rPr lang="zh-CN" altLang="en-US" sz="2600"/>
              <a:t>能够直接测距</a:t>
            </a:r>
            <a:endParaRPr lang="zh-CN" altLang="en-US" sz="3100"/>
          </a:p>
        </p:txBody>
      </p:sp>
    </p:spTree>
    <p:extLst>
      <p:ext uri="{BB962C8B-B14F-4D97-AF65-F5344CB8AC3E}">
        <p14:creationId xmlns:p14="http://schemas.microsoft.com/office/powerpoint/2010/main" val="2400209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外层空间的电子对抗</a:t>
            </a:r>
          </a:p>
        </p:txBody>
      </p:sp>
      <p:sp>
        <p:nvSpPr>
          <p:cNvPr id="46083" name="Rectangle 3"/>
          <p:cNvSpPr>
            <a:spLocks noGrp="1" noChangeArrowheads="1"/>
          </p:cNvSpPr>
          <p:nvPr>
            <p:ph type="body" idx="1"/>
          </p:nvPr>
        </p:nvSpPr>
        <p:spPr/>
        <p:txBody>
          <a:bodyPr/>
          <a:lstStyle/>
          <a:p>
            <a:pPr eaLnBrk="1" hangingPunct="1">
              <a:lnSpc>
                <a:spcPct val="80000"/>
              </a:lnSpc>
            </a:pPr>
            <a:r>
              <a:rPr lang="zh-CN" altLang="en-US" sz="3000">
                <a:solidFill>
                  <a:srgbClr val="FF3300"/>
                </a:solidFill>
                <a:ea typeface="黑体" pitchFamily="2" charset="-122"/>
              </a:rPr>
              <a:t>特点：</a:t>
            </a:r>
            <a:r>
              <a:rPr lang="zh-CN" altLang="en-US" sz="3000">
                <a:latin typeface="Times New Roman" pitchFamily="18" charset="0"/>
              </a:rPr>
              <a:t>适于激光和红外光谱的传播。</a:t>
            </a:r>
          </a:p>
          <a:p>
            <a:pPr eaLnBrk="1" hangingPunct="1">
              <a:lnSpc>
                <a:spcPct val="80000"/>
              </a:lnSpc>
              <a:spcBef>
                <a:spcPct val="30000"/>
              </a:spcBef>
            </a:pPr>
            <a:r>
              <a:rPr lang="zh-CN" altLang="en-US" sz="3000">
                <a:solidFill>
                  <a:srgbClr val="FF3300"/>
                </a:solidFill>
                <a:ea typeface="黑体" pitchFamily="2" charset="-122"/>
              </a:rPr>
              <a:t>方法：</a:t>
            </a:r>
          </a:p>
          <a:p>
            <a:pPr lvl="1" eaLnBrk="1" hangingPunct="1">
              <a:lnSpc>
                <a:spcPct val="80000"/>
              </a:lnSpc>
              <a:spcBef>
                <a:spcPct val="30000"/>
              </a:spcBef>
            </a:pPr>
            <a:r>
              <a:rPr lang="zh-CN" altLang="en-US" sz="2400" noProof="1">
                <a:latin typeface="Times New Roman" pitchFamily="18" charset="0"/>
              </a:rPr>
              <a:t>对卫星的自爆系统的干扰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对卫星机动发动机天线和电源的干扰</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夺取胶卷情报</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干扰光电系统</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制造假信号、欺骗卫星上的接收设备。</a:t>
            </a:r>
            <a:endParaRPr lang="zh-CN" altLang="en-US" sz="2400">
              <a:latin typeface="Times New Roman" pitchFamily="18" charset="0"/>
            </a:endParaRPr>
          </a:p>
          <a:p>
            <a:pPr lvl="1" eaLnBrk="1" hangingPunct="1">
              <a:lnSpc>
                <a:spcPct val="80000"/>
              </a:lnSpc>
              <a:spcBef>
                <a:spcPct val="30000"/>
              </a:spcBef>
            </a:pPr>
            <a:r>
              <a:rPr lang="zh-CN" altLang="en-US" sz="2400" noProof="1">
                <a:latin typeface="Times New Roman" pitchFamily="18" charset="0"/>
              </a:rPr>
              <a:t>干扰破坏靶场或基地的跟踪、遥控指令设备</a:t>
            </a:r>
            <a:endParaRPr lang="zh-CN" altLang="en-US">
              <a:latin typeface="Times New Roman" pitchFamily="18" charset="0"/>
            </a:endParaRPr>
          </a:p>
          <a:p>
            <a:pPr eaLnBrk="1" hangingPunct="1">
              <a:lnSpc>
                <a:spcPct val="80000"/>
              </a:lnSpc>
              <a:spcBef>
                <a:spcPct val="30000"/>
              </a:spcBef>
            </a:pPr>
            <a:r>
              <a:rPr lang="zh-CN" altLang="en-US" sz="3000">
                <a:solidFill>
                  <a:srgbClr val="FF3300"/>
                </a:solidFill>
                <a:ea typeface="黑体" pitchFamily="2" charset="-122"/>
              </a:rPr>
              <a:t>卫星的反干扰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87624" y="1340768"/>
            <a:ext cx="6696670" cy="3240658"/>
          </a:xfrm>
        </p:spPr>
        <p:txBody>
          <a:bodyPr/>
          <a:lstStyle/>
          <a:p>
            <a:r>
              <a:rPr lang="zh-CN" altLang="en-US" sz="6000" dirty="0"/>
              <a:t>军用航天技术</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a:t>军用航天技术的分类</a:t>
            </a:r>
          </a:p>
        </p:txBody>
      </p:sp>
      <p:sp>
        <p:nvSpPr>
          <p:cNvPr id="89091" name="Rectangle 3"/>
          <p:cNvSpPr>
            <a:spLocks noGrp="1" noChangeArrowheads="1"/>
          </p:cNvSpPr>
          <p:nvPr>
            <p:ph idx="1"/>
          </p:nvPr>
        </p:nvSpPr>
        <p:spPr>
          <a:xfrm>
            <a:off x="250825" y="1484313"/>
            <a:ext cx="8569325" cy="4897437"/>
          </a:xfrm>
        </p:spPr>
        <p:txBody>
          <a:bodyPr/>
          <a:lstStyle/>
          <a:p>
            <a:r>
              <a:rPr lang="zh-CN" altLang="en-US"/>
              <a:t>运载火箭技术</a:t>
            </a:r>
          </a:p>
          <a:p>
            <a:r>
              <a:rPr lang="zh-CN" altLang="en-US"/>
              <a:t>军用卫星类型</a:t>
            </a:r>
          </a:p>
          <a:p>
            <a:pPr lvl="1"/>
            <a:r>
              <a:rPr lang="zh-CN" altLang="en-US"/>
              <a:t>侦察卫星</a:t>
            </a:r>
          </a:p>
          <a:p>
            <a:pPr lvl="1"/>
            <a:r>
              <a:rPr lang="zh-CN" altLang="en-US"/>
              <a:t>通信卫星</a:t>
            </a:r>
          </a:p>
          <a:p>
            <a:pPr lvl="1"/>
            <a:r>
              <a:rPr lang="zh-CN" altLang="en-US"/>
              <a:t>导航卫星</a:t>
            </a:r>
          </a:p>
          <a:p>
            <a:pPr lvl="1"/>
            <a:r>
              <a:rPr lang="zh-CN" altLang="en-US"/>
              <a:t>测地卫星</a:t>
            </a:r>
          </a:p>
          <a:p>
            <a:pPr lvl="1"/>
            <a:r>
              <a:rPr lang="zh-CN" altLang="en-US"/>
              <a:t>气象卫星</a:t>
            </a:r>
          </a:p>
          <a:p>
            <a:pPr lvl="1"/>
            <a:r>
              <a:rPr lang="zh-CN" altLang="en-US"/>
              <a:t>攻击卫星（反卫星、对空、对地</a:t>
            </a:r>
            <a:r>
              <a:rPr lang="en-US" altLang="zh-CN">
                <a:latin typeface="微软雅黑"/>
              </a:rPr>
              <a:t>……</a:t>
            </a:r>
            <a:r>
              <a:rPr lang="zh-CN" altLang="en-US"/>
              <a:t>）</a:t>
            </a:r>
          </a:p>
          <a:p>
            <a:r>
              <a:rPr lang="zh-CN" altLang="en-US"/>
              <a:t>载人航天器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运载火箭技术</a:t>
            </a:r>
          </a:p>
        </p:txBody>
      </p:sp>
      <p:sp>
        <p:nvSpPr>
          <p:cNvPr id="8195" name="Rectangle 3"/>
          <p:cNvSpPr>
            <a:spLocks noGrp="1" noChangeArrowheads="1"/>
          </p:cNvSpPr>
          <p:nvPr>
            <p:ph idx="1"/>
          </p:nvPr>
        </p:nvSpPr>
        <p:spPr>
          <a:xfrm>
            <a:off x="250825" y="1484313"/>
            <a:ext cx="8199438" cy="5041031"/>
          </a:xfrm>
        </p:spPr>
        <p:txBody>
          <a:bodyPr>
            <a:normAutofit lnSpcReduction="10000"/>
          </a:bodyPr>
          <a:lstStyle/>
          <a:p>
            <a:r>
              <a:rPr lang="zh-CN" altLang="en-US" dirty="0"/>
              <a:t>按使用能源分：</a:t>
            </a:r>
          </a:p>
          <a:p>
            <a:pPr lvl="1"/>
            <a:r>
              <a:rPr lang="zh-CN" altLang="en-US" dirty="0"/>
              <a:t>化学火箭</a:t>
            </a:r>
          </a:p>
          <a:p>
            <a:pPr lvl="2"/>
            <a:r>
              <a:rPr lang="zh-CN" altLang="en-US" dirty="0"/>
              <a:t>固体火箭</a:t>
            </a:r>
          </a:p>
          <a:p>
            <a:pPr lvl="2"/>
            <a:r>
              <a:rPr lang="zh-CN" altLang="en-US" dirty="0"/>
              <a:t>液体火箭</a:t>
            </a:r>
          </a:p>
          <a:p>
            <a:pPr lvl="2"/>
            <a:r>
              <a:rPr lang="zh-CN" altLang="en-US" dirty="0"/>
              <a:t>固液混合型推进剂火箭</a:t>
            </a:r>
          </a:p>
          <a:p>
            <a:pPr lvl="1"/>
            <a:r>
              <a:rPr lang="zh-CN" altLang="en-US" dirty="0"/>
              <a:t>核火箭</a:t>
            </a:r>
          </a:p>
          <a:p>
            <a:pPr lvl="1"/>
            <a:r>
              <a:rPr lang="zh-CN" altLang="en-US" dirty="0"/>
              <a:t>电火箭</a:t>
            </a:r>
          </a:p>
          <a:p>
            <a:pPr lvl="1"/>
            <a:r>
              <a:rPr lang="zh-CN" altLang="en-US" dirty="0"/>
              <a:t>光火箭</a:t>
            </a:r>
          </a:p>
          <a:p>
            <a:r>
              <a:rPr lang="zh-CN" altLang="en-US" dirty="0"/>
              <a:t>运载火箭最初均由弹道导弹改装而来</a:t>
            </a:r>
            <a:endParaRPr lang="en-US" altLang="zh-CN" dirty="0"/>
          </a:p>
          <a:p>
            <a:pPr lvl="1"/>
            <a:r>
              <a:rPr lang="zh-CN" altLang="en-US" dirty="0">
                <a:solidFill>
                  <a:schemeClr val="accent6"/>
                </a:solidFill>
              </a:rPr>
              <a:t>最早发射现代火箭的国家是德国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dirty="0"/>
              <a:t>火箭技术的发展趋势</a:t>
            </a:r>
          </a:p>
        </p:txBody>
      </p:sp>
      <p:sp>
        <p:nvSpPr>
          <p:cNvPr id="153603" name="Rectangle 3"/>
          <p:cNvSpPr>
            <a:spLocks noGrp="1" noChangeArrowheads="1"/>
          </p:cNvSpPr>
          <p:nvPr>
            <p:ph idx="1"/>
          </p:nvPr>
        </p:nvSpPr>
        <p:spPr>
          <a:xfrm>
            <a:off x="250825" y="1484313"/>
            <a:ext cx="8559800" cy="4579937"/>
          </a:xfrm>
        </p:spPr>
        <p:txBody>
          <a:bodyPr/>
          <a:lstStyle/>
          <a:p>
            <a:pPr>
              <a:lnSpc>
                <a:spcPct val="90000"/>
              </a:lnSpc>
            </a:pPr>
            <a:r>
              <a:rPr lang="zh-CN" altLang="en-US" sz="2800" dirty="0"/>
              <a:t>按适用及可靠的原则设计</a:t>
            </a:r>
          </a:p>
          <a:p>
            <a:pPr>
              <a:lnSpc>
                <a:spcPct val="90000"/>
              </a:lnSpc>
            </a:pPr>
            <a:r>
              <a:rPr lang="zh-CN" altLang="en-US" sz="2800" dirty="0"/>
              <a:t>研制新型火箭（现有改进</a:t>
            </a:r>
            <a:r>
              <a:rPr lang="en-US" altLang="zh-CN" sz="2800" dirty="0"/>
              <a:t>/</a:t>
            </a:r>
            <a:r>
              <a:rPr lang="zh-CN" altLang="en-US" sz="2800" dirty="0"/>
              <a:t>全新）</a:t>
            </a:r>
          </a:p>
          <a:p>
            <a:pPr>
              <a:lnSpc>
                <a:spcPct val="90000"/>
              </a:lnSpc>
            </a:pPr>
            <a:r>
              <a:rPr lang="zh-CN" altLang="en-US" sz="2800" dirty="0"/>
              <a:t>发展载人兼运货及运货专用的两种火箭</a:t>
            </a:r>
          </a:p>
          <a:p>
            <a:pPr>
              <a:lnSpc>
                <a:spcPct val="90000"/>
              </a:lnSpc>
            </a:pPr>
            <a:r>
              <a:rPr lang="zh-CN" altLang="en-US" sz="2800" dirty="0"/>
              <a:t>捆绑助推器</a:t>
            </a:r>
          </a:p>
          <a:p>
            <a:pPr>
              <a:lnSpc>
                <a:spcPct val="90000"/>
              </a:lnSpc>
            </a:pPr>
            <a:r>
              <a:rPr lang="zh-CN" altLang="en-US" sz="2800" dirty="0"/>
              <a:t>芯级普遍采用大推力液氢液氧发动机</a:t>
            </a:r>
          </a:p>
          <a:p>
            <a:pPr>
              <a:lnSpc>
                <a:spcPct val="90000"/>
              </a:lnSpc>
            </a:pPr>
            <a:r>
              <a:rPr lang="zh-CN" altLang="en-US" sz="2800" dirty="0"/>
              <a:t>固体与液体助推器并用</a:t>
            </a:r>
          </a:p>
          <a:p>
            <a:pPr>
              <a:lnSpc>
                <a:spcPct val="90000"/>
              </a:lnSpc>
            </a:pPr>
            <a:r>
              <a:rPr lang="zh-CN" altLang="en-US" sz="2800" dirty="0"/>
              <a:t>主要使用碳氢类燃料，淘汰有毒推进剂</a:t>
            </a:r>
          </a:p>
          <a:p>
            <a:pPr>
              <a:lnSpc>
                <a:spcPct val="90000"/>
              </a:lnSpc>
            </a:pPr>
            <a:r>
              <a:rPr lang="zh-CN" altLang="en-US" sz="2800" dirty="0"/>
              <a:t>助推器与芯级贵重部件重复使用</a:t>
            </a:r>
          </a:p>
          <a:p>
            <a:pPr>
              <a:lnSpc>
                <a:spcPct val="90000"/>
              </a:lnSpc>
            </a:pPr>
            <a:r>
              <a:rPr lang="zh-CN" altLang="en-US" sz="2800" dirty="0"/>
              <a:t>重视发展小型运载火箭（固体）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卫星</a:t>
            </a:r>
            <a:r>
              <a:rPr lang="zh-CN" altLang="en-US"/>
              <a:t>的轨道倾角与星下点轨迹</a:t>
            </a:r>
            <a:endParaRPr lang="zh-CN" altLang="en-US" dirty="0"/>
          </a:p>
        </p:txBody>
      </p:sp>
      <p:sp>
        <p:nvSpPr>
          <p:cNvPr id="3" name="文本占位符 2"/>
          <p:cNvSpPr>
            <a:spLocks noGrp="1"/>
          </p:cNvSpPr>
          <p:nvPr>
            <p:ph type="body" sz="half" idx="1"/>
          </p:nvPr>
        </p:nvSpPr>
        <p:spPr>
          <a:xfrm>
            <a:off x="179388" y="1556792"/>
            <a:ext cx="8641084" cy="1368151"/>
          </a:xfrm>
        </p:spPr>
        <p:txBody>
          <a:bodyPr>
            <a:normAutofit fontScale="77500" lnSpcReduction="20000"/>
          </a:bodyPr>
          <a:lstStyle/>
          <a:p>
            <a:r>
              <a:rPr lang="zh-CN" altLang="en-US"/>
              <a:t>轨道倾角：卫星</a:t>
            </a:r>
            <a:r>
              <a:rPr lang="zh-CN" altLang="en-US" dirty="0"/>
              <a:t>的运行平面与地球赤道平面之间</a:t>
            </a:r>
            <a:r>
              <a:rPr lang="zh-CN" altLang="en-US"/>
              <a:t>的夹角</a:t>
            </a:r>
            <a:endParaRPr lang="en-US" altLang="zh-CN"/>
          </a:p>
          <a:p>
            <a:r>
              <a:rPr lang="zh-CN" altLang="en-US"/>
              <a:t>星下点：轨道上的卫星与地心连线在地球表面上的交点</a:t>
            </a:r>
            <a:endParaRPr lang="zh-CN" altLang="en-US" dirty="0"/>
          </a:p>
        </p:txBody>
      </p:sp>
      <p:pic>
        <p:nvPicPr>
          <p:cNvPr id="5" name="Picture 7" descr="SatIncline"/>
          <p:cNvPicPr>
            <a:picLocks noGrp="1" noChangeAspect="1" noChangeArrowheads="1"/>
          </p:cNvPicPr>
          <p:nvPr>
            <p:ph sz="half" idx="2"/>
          </p:nvPr>
        </p:nvPicPr>
        <p:blipFill>
          <a:blip r:embed="rId2" cstate="print"/>
          <a:stretch>
            <a:fillRect/>
          </a:stretch>
        </p:blipFill>
        <p:spPr>
          <a:xfrm>
            <a:off x="18323" y="3068960"/>
            <a:ext cx="3270311" cy="2794629"/>
          </a:xfrm>
          <a:noFill/>
          <a:ln/>
        </p:spPr>
      </p:pic>
      <p:pic>
        <p:nvPicPr>
          <p:cNvPr id="6" name="图片 5" descr="星下点轨迹.jpg"/>
          <p:cNvPicPr>
            <a:picLocks noChangeAspect="1"/>
          </p:cNvPicPr>
          <p:nvPr/>
        </p:nvPicPr>
        <p:blipFill>
          <a:blip r:embed="rId3" cstate="print"/>
          <a:stretch>
            <a:fillRect/>
          </a:stretch>
        </p:blipFill>
        <p:spPr>
          <a:xfrm>
            <a:off x="3419872" y="2731042"/>
            <a:ext cx="5724128" cy="3886844"/>
          </a:xfrm>
          <a:prstGeom prst="rect">
            <a:avLst/>
          </a:prstGeom>
        </p:spPr>
      </p:pic>
    </p:spTree>
    <p:extLst>
      <p:ext uri="{BB962C8B-B14F-4D97-AF65-F5344CB8AC3E}">
        <p14:creationId xmlns:p14="http://schemas.microsoft.com/office/powerpoint/2010/main" val="49956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dirty="0"/>
              <a:t>两种特殊轨道</a:t>
            </a:r>
          </a:p>
        </p:txBody>
      </p:sp>
      <p:sp>
        <p:nvSpPr>
          <p:cNvPr id="181251" name="Rectangle 3"/>
          <p:cNvSpPr>
            <a:spLocks noGrp="1" noChangeArrowheads="1"/>
          </p:cNvSpPr>
          <p:nvPr>
            <p:ph idx="1"/>
          </p:nvPr>
        </p:nvSpPr>
        <p:spPr>
          <a:xfrm>
            <a:off x="179388" y="1484312"/>
            <a:ext cx="8713787" cy="5041031"/>
          </a:xfrm>
        </p:spPr>
        <p:txBody>
          <a:bodyPr>
            <a:normAutofit/>
          </a:bodyPr>
          <a:lstStyle/>
          <a:p>
            <a:r>
              <a:rPr lang="zh-CN" altLang="en-US" dirty="0"/>
              <a:t>地球同步轨道</a:t>
            </a:r>
            <a:r>
              <a:rPr lang="en-US" altLang="zh-CN" dirty="0"/>
              <a:t>(GEO)</a:t>
            </a:r>
          </a:p>
          <a:p>
            <a:pPr lvl="1"/>
            <a:r>
              <a:rPr lang="zh-CN" altLang="en-US" dirty="0"/>
              <a:t>位于赤道轨道，高度</a:t>
            </a:r>
            <a:r>
              <a:rPr lang="en-US" altLang="zh-CN" dirty="0"/>
              <a:t>35786</a:t>
            </a:r>
            <a:r>
              <a:rPr lang="zh-CN" altLang="en-US" dirty="0"/>
              <a:t>千米</a:t>
            </a:r>
            <a:endParaRPr lang="en-US" altLang="zh-CN" dirty="0"/>
          </a:p>
          <a:p>
            <a:pPr lvl="1"/>
            <a:r>
              <a:rPr lang="zh-CN" altLang="en-US" dirty="0"/>
              <a:t>可能运行于该轨道的军用卫星有：</a:t>
            </a:r>
            <a:endParaRPr lang="en-US" altLang="zh-CN" dirty="0"/>
          </a:p>
          <a:p>
            <a:pPr lvl="2"/>
            <a:r>
              <a:rPr lang="zh-CN" altLang="en-US" dirty="0"/>
              <a:t>通信卫星、电子侦察卫星、气象卫星、导航卫星</a:t>
            </a:r>
            <a:r>
              <a:rPr lang="zh-CN" altLang="en-US" sz="1800" dirty="0"/>
              <a:t>（</a:t>
            </a:r>
            <a:r>
              <a:rPr lang="zh-CN" altLang="en-US" sz="1800"/>
              <a:t>北斗），</a:t>
            </a:r>
            <a:r>
              <a:rPr lang="zh-CN" altLang="en-US"/>
              <a:t>成像侦察卫星（目前仅中国高分四号）</a:t>
            </a:r>
            <a:endParaRPr lang="zh-CN" altLang="en-US" dirty="0"/>
          </a:p>
          <a:p>
            <a:r>
              <a:rPr lang="zh-CN" altLang="en-US" dirty="0"/>
              <a:t>太阳同步轨道</a:t>
            </a:r>
            <a:r>
              <a:rPr lang="en-US" altLang="zh-CN" dirty="0"/>
              <a:t>(SSO)</a:t>
            </a:r>
          </a:p>
          <a:p>
            <a:pPr lvl="1"/>
            <a:r>
              <a:rPr lang="zh-CN" altLang="en-US" dirty="0"/>
              <a:t>一种逆行轨道，卫星的轨道平面绕地球自转轴的旋转方向、角速度与地球绕太阳公转的方向和角速度相同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dirty="0"/>
              <a:t>军用卫星</a:t>
            </a:r>
          </a:p>
        </p:txBody>
      </p:sp>
      <p:sp>
        <p:nvSpPr>
          <p:cNvPr id="179203" name="Rectangle 3"/>
          <p:cNvSpPr>
            <a:spLocks noGrp="1" noChangeArrowheads="1"/>
          </p:cNvSpPr>
          <p:nvPr>
            <p:ph idx="1"/>
          </p:nvPr>
        </p:nvSpPr>
        <p:spPr/>
        <p:txBody>
          <a:bodyPr/>
          <a:lstStyle/>
          <a:p>
            <a:r>
              <a:rPr lang="zh-CN" altLang="en-US"/>
              <a:t>含义：以军事意图为目的的各种环绕地球运行的无人航天器的总称。</a:t>
            </a:r>
          </a:p>
          <a:p>
            <a:r>
              <a:rPr lang="zh-CN" altLang="en-US"/>
              <a:t>按用途分类：</a:t>
            </a:r>
          </a:p>
          <a:p>
            <a:pPr lvl="2"/>
            <a:r>
              <a:rPr lang="zh-CN" altLang="en-US" sz="2800"/>
              <a:t>军事侦察卫星</a:t>
            </a:r>
          </a:p>
          <a:p>
            <a:pPr lvl="2"/>
            <a:r>
              <a:rPr lang="zh-CN" altLang="en-US" sz="2800"/>
              <a:t>军用通信卫星</a:t>
            </a:r>
          </a:p>
          <a:p>
            <a:pPr lvl="2"/>
            <a:r>
              <a:rPr lang="zh-CN" altLang="en-US" sz="2800"/>
              <a:t>军用导航卫星</a:t>
            </a:r>
          </a:p>
          <a:p>
            <a:pPr lvl="2"/>
            <a:r>
              <a:rPr lang="zh-CN" altLang="en-US" sz="2800"/>
              <a:t>军事测地卫星</a:t>
            </a:r>
          </a:p>
          <a:p>
            <a:pPr lvl="2"/>
            <a:r>
              <a:rPr lang="zh-CN" altLang="en-US" sz="2800"/>
              <a:t>军事气象卫星</a:t>
            </a:r>
          </a:p>
          <a:p>
            <a:pPr lvl="2"/>
            <a:r>
              <a:rPr lang="zh-CN" altLang="en-US" sz="2800"/>
              <a:t>反卫星卫星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dirty="0"/>
              <a:t>侦察卫星</a:t>
            </a:r>
          </a:p>
        </p:txBody>
      </p:sp>
      <p:sp>
        <p:nvSpPr>
          <p:cNvPr id="180227" name="Rectangle 3"/>
          <p:cNvSpPr>
            <a:spLocks noGrp="1" noChangeArrowheads="1"/>
          </p:cNvSpPr>
          <p:nvPr>
            <p:ph idx="1"/>
          </p:nvPr>
        </p:nvSpPr>
        <p:spPr/>
        <p:txBody>
          <a:bodyPr/>
          <a:lstStyle/>
          <a:p>
            <a:r>
              <a:rPr lang="zh-CN" altLang="en-US"/>
              <a:t>目的：获取各种军事情报</a:t>
            </a:r>
          </a:p>
          <a:p>
            <a:r>
              <a:rPr lang="zh-CN" altLang="en-US"/>
              <a:t>特点：速度快、范围广、限制少、生存能力强等</a:t>
            </a:r>
          </a:p>
          <a:p>
            <a:r>
              <a:rPr lang="zh-CN" altLang="en-US"/>
              <a:t>类别：</a:t>
            </a:r>
          </a:p>
          <a:p>
            <a:pPr lvl="1"/>
            <a:r>
              <a:rPr lang="zh-CN" altLang="en-US"/>
              <a:t>成像侦察卫星</a:t>
            </a:r>
          </a:p>
          <a:p>
            <a:pPr lvl="1"/>
            <a:r>
              <a:rPr lang="zh-CN" altLang="en-US"/>
              <a:t>电子侦察卫星</a:t>
            </a:r>
          </a:p>
          <a:p>
            <a:pPr lvl="1"/>
            <a:r>
              <a:rPr lang="zh-CN" altLang="en-US"/>
              <a:t>导弹预警卫星</a:t>
            </a:r>
          </a:p>
          <a:p>
            <a:pPr lvl="1"/>
            <a:r>
              <a:rPr lang="zh-CN" altLang="en-US"/>
              <a:t>海洋监视卫星</a:t>
            </a:r>
          </a:p>
          <a:p>
            <a:pPr lvl="1"/>
            <a:r>
              <a:rPr lang="zh-CN" altLang="en-US"/>
              <a:t>核爆炸监视卫星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大气窗口</a:t>
            </a:r>
          </a:p>
        </p:txBody>
      </p:sp>
      <p:sp>
        <p:nvSpPr>
          <p:cNvPr id="117763" name="Rectangle 3"/>
          <p:cNvSpPr>
            <a:spLocks noGrp="1" noChangeArrowheads="1"/>
          </p:cNvSpPr>
          <p:nvPr>
            <p:ph type="body" idx="1"/>
          </p:nvPr>
        </p:nvSpPr>
        <p:spPr/>
        <p:txBody>
          <a:bodyPr/>
          <a:lstStyle/>
          <a:p>
            <a:r>
              <a:rPr lang="zh-CN" altLang="en-US" dirty="0"/>
              <a:t>大气分子对不同波段的电磁波有不同程度的吸收作用</a:t>
            </a:r>
          </a:p>
          <a:p>
            <a:r>
              <a:rPr lang="zh-CN" altLang="en-US" dirty="0"/>
              <a:t>大气窗口：较少被</a:t>
            </a:r>
            <a:r>
              <a:rPr lang="zh-CN" altLang="en-US"/>
              <a:t>大气吸收的电磁波段</a:t>
            </a:r>
            <a:endParaRPr lang="zh-CN" altLang="en-US" dirty="0"/>
          </a:p>
          <a:p>
            <a:pPr lvl="1"/>
            <a:r>
              <a:rPr lang="en-US" altLang="zh-CN" dirty="0">
                <a:solidFill>
                  <a:schemeClr val="tx2"/>
                </a:solidFill>
              </a:rPr>
              <a:t>0.3</a:t>
            </a:r>
            <a:r>
              <a:rPr lang="zh-CN" altLang="en-US" dirty="0">
                <a:solidFill>
                  <a:schemeClr val="tx2"/>
                </a:solidFill>
              </a:rPr>
              <a:t>～</a:t>
            </a:r>
            <a:r>
              <a:rPr lang="en-US" altLang="zh-CN" dirty="0">
                <a:solidFill>
                  <a:schemeClr val="tx2"/>
                </a:solidFill>
              </a:rPr>
              <a:t>1.3 </a:t>
            </a:r>
            <a:r>
              <a:rPr lang="en-US" altLang="zh-CN" dirty="0">
                <a:solidFill>
                  <a:schemeClr val="tx2"/>
                </a:solidFill>
                <a:sym typeface="Symbol" pitchFamily="18" charset="2"/>
              </a:rPr>
              <a:t>m</a:t>
            </a:r>
            <a:r>
              <a:rPr lang="zh-CN" altLang="en-US" dirty="0">
                <a:sym typeface="Symbol" pitchFamily="18" charset="2"/>
              </a:rPr>
              <a:t>：可见光，部分紫</a:t>
            </a:r>
            <a:r>
              <a:rPr lang="zh-CN" altLang="en-US">
                <a:sym typeface="Symbol" pitchFamily="18" charset="2"/>
              </a:rPr>
              <a:t>外、部分近红外</a:t>
            </a:r>
            <a:endParaRPr lang="zh-CN" altLang="en-US" dirty="0">
              <a:sym typeface="Symbol" pitchFamily="18" charset="2"/>
            </a:endParaRPr>
          </a:p>
          <a:p>
            <a:pPr lvl="1"/>
            <a:r>
              <a:rPr lang="zh-CN" altLang="zh-CN" dirty="0">
                <a:sym typeface="Symbol" pitchFamily="18" charset="2"/>
              </a:rPr>
              <a:t>1.4～2.5 </a:t>
            </a:r>
            <a:r>
              <a:rPr lang="en-US" altLang="zh-CN" dirty="0">
                <a:sym typeface="Symbol" pitchFamily="18" charset="2"/>
              </a:rPr>
              <a:t>m</a:t>
            </a:r>
            <a:r>
              <a:rPr lang="zh-CN" altLang="en-US">
                <a:sym typeface="Symbol" pitchFamily="18" charset="2"/>
              </a:rPr>
              <a:t>：近红外</a:t>
            </a:r>
            <a:r>
              <a:rPr lang="zh-CN" altLang="en-US" sz="2400">
                <a:sym typeface="Symbol" pitchFamily="18" charset="2"/>
              </a:rPr>
              <a:t>（反射光谱，应用少）</a:t>
            </a:r>
            <a:endParaRPr lang="zh-CN" altLang="en-US" sz="2400" dirty="0">
              <a:sym typeface="Symbol" pitchFamily="18" charset="2"/>
            </a:endParaRPr>
          </a:p>
          <a:p>
            <a:pPr lvl="1"/>
            <a:r>
              <a:rPr lang="zh-CN" altLang="zh-CN" dirty="0">
                <a:solidFill>
                  <a:schemeClr val="tx2"/>
                </a:solidFill>
                <a:sym typeface="Symbol" pitchFamily="18" charset="2"/>
              </a:rPr>
              <a:t>3～5 </a:t>
            </a:r>
            <a:r>
              <a:rPr lang="en-US" altLang="zh-CN" dirty="0">
                <a:solidFill>
                  <a:schemeClr val="tx2"/>
                </a:solidFill>
                <a:sym typeface="Symbol" pitchFamily="18" charset="2"/>
              </a:rPr>
              <a:t>m</a:t>
            </a:r>
            <a:r>
              <a:rPr lang="zh-CN" altLang="en-US" dirty="0">
                <a:sym typeface="Symbol" pitchFamily="18" charset="2"/>
              </a:rPr>
              <a:t>：中红外，发射与反射光谱</a:t>
            </a:r>
          </a:p>
          <a:p>
            <a:pPr lvl="1"/>
            <a:r>
              <a:rPr lang="zh-CN" altLang="zh-CN" dirty="0">
                <a:solidFill>
                  <a:schemeClr val="tx2"/>
                </a:solidFill>
                <a:sym typeface="Symbol" pitchFamily="18" charset="2"/>
              </a:rPr>
              <a:t>8～14 </a:t>
            </a:r>
            <a:r>
              <a:rPr lang="en-US" altLang="zh-CN" dirty="0">
                <a:solidFill>
                  <a:schemeClr val="tx2"/>
                </a:solidFill>
                <a:sym typeface="Symbol" pitchFamily="18" charset="2"/>
              </a:rPr>
              <a:t>m</a:t>
            </a:r>
            <a:r>
              <a:rPr lang="zh-CN" altLang="en-US" dirty="0">
                <a:solidFill>
                  <a:schemeClr val="tx2"/>
                </a:solidFill>
                <a:sym typeface="Symbol" pitchFamily="18" charset="2"/>
              </a:rPr>
              <a:t>（</a:t>
            </a:r>
            <a:r>
              <a:rPr lang="en-US" altLang="zh-CN" dirty="0">
                <a:solidFill>
                  <a:schemeClr val="tx2"/>
                </a:solidFill>
                <a:sym typeface="Symbol" pitchFamily="18" charset="2"/>
              </a:rPr>
              <a:t>8~12</a:t>
            </a:r>
            <a:r>
              <a:rPr lang="zh-CN" altLang="en-US" dirty="0">
                <a:solidFill>
                  <a:schemeClr val="tx2"/>
                </a:solidFill>
                <a:sym typeface="Symbol" pitchFamily="18" charset="2"/>
              </a:rPr>
              <a:t>）</a:t>
            </a:r>
            <a:r>
              <a:rPr lang="zh-CN" altLang="en-US" dirty="0">
                <a:sym typeface="Symbol" pitchFamily="18" charset="2"/>
              </a:rPr>
              <a:t>：远红外，热辐射波段</a:t>
            </a:r>
          </a:p>
          <a:p>
            <a:pPr lvl="1" algn="just"/>
            <a:r>
              <a:rPr lang="zh-CN" altLang="zh-CN" dirty="0">
                <a:sym typeface="Symbol" pitchFamily="18" charset="2"/>
              </a:rPr>
              <a:t>&gt;1.5 </a:t>
            </a:r>
            <a:r>
              <a:rPr lang="en-US" altLang="zh-CN" dirty="0">
                <a:sym typeface="Symbol" pitchFamily="18" charset="2"/>
              </a:rPr>
              <a:t>cm</a:t>
            </a:r>
            <a:r>
              <a:rPr lang="zh-CN" altLang="en-US" dirty="0">
                <a:sym typeface="Symbol" pitchFamily="18" charset="2"/>
              </a:rPr>
              <a:t>：微波及无线电波</a:t>
            </a:r>
            <a:r>
              <a:rPr lang="zh-CN" altLang="en-US" sz="2000" dirty="0">
                <a:sym typeface="Symbol" pitchFamily="18" charset="2"/>
              </a:rPr>
              <a:t>（超短波、短波、中波、长波等）</a:t>
            </a:r>
            <a:endParaRPr lang="zh-CN" altLang="en-US" dirty="0">
              <a:sym typeface="Symbol" pitchFamily="18"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成像侦察卫星</a:t>
            </a:r>
          </a:p>
        </p:txBody>
      </p:sp>
      <p:sp>
        <p:nvSpPr>
          <p:cNvPr id="27651" name="Rectangle 3"/>
          <p:cNvSpPr>
            <a:spLocks noGrp="1" noChangeArrowheads="1"/>
          </p:cNvSpPr>
          <p:nvPr>
            <p:ph type="body" sz="half" idx="1"/>
          </p:nvPr>
        </p:nvSpPr>
        <p:spPr>
          <a:xfrm>
            <a:off x="250825" y="1484312"/>
            <a:ext cx="8713788" cy="5041031"/>
          </a:xfrm>
        </p:spPr>
        <p:txBody>
          <a:bodyPr>
            <a:normAutofit fontScale="92500" lnSpcReduction="10000"/>
          </a:bodyPr>
          <a:lstStyle/>
          <a:p>
            <a:r>
              <a:rPr lang="zh-CN" altLang="en-US" dirty="0"/>
              <a:t>从空间获取军事情报的主要手段</a:t>
            </a:r>
          </a:p>
          <a:p>
            <a:r>
              <a:rPr lang="zh-CN" altLang="en-US" dirty="0"/>
              <a:t>按原理：分</a:t>
            </a:r>
            <a:r>
              <a:rPr lang="zh-CN" altLang="en-US" dirty="0">
                <a:solidFill>
                  <a:srgbClr val="FF3300"/>
                </a:solidFill>
              </a:rPr>
              <a:t>光学成像</a:t>
            </a:r>
            <a:r>
              <a:rPr lang="zh-CN" altLang="en-US" dirty="0"/>
              <a:t>与</a:t>
            </a:r>
            <a:r>
              <a:rPr lang="zh-CN" altLang="en-US" dirty="0">
                <a:solidFill>
                  <a:srgbClr val="FF3300"/>
                </a:solidFill>
              </a:rPr>
              <a:t>雷达成像卫星</a:t>
            </a:r>
            <a:r>
              <a:rPr lang="zh-CN" altLang="en-US" dirty="0"/>
              <a:t>两大类</a:t>
            </a:r>
          </a:p>
          <a:p>
            <a:r>
              <a:rPr lang="zh-CN" altLang="en-US" dirty="0"/>
              <a:t>按用途：分</a:t>
            </a:r>
            <a:r>
              <a:rPr lang="zh-CN" altLang="en-US" dirty="0">
                <a:solidFill>
                  <a:srgbClr val="FF3300"/>
                </a:solidFill>
              </a:rPr>
              <a:t>普查型</a:t>
            </a:r>
            <a:r>
              <a:rPr lang="zh-CN" altLang="en-US" dirty="0"/>
              <a:t>与</a:t>
            </a:r>
            <a:r>
              <a:rPr lang="zh-CN" altLang="en-US" dirty="0">
                <a:solidFill>
                  <a:srgbClr val="FF3300"/>
                </a:solidFill>
              </a:rPr>
              <a:t>详查型</a:t>
            </a:r>
            <a:r>
              <a:rPr lang="zh-CN" altLang="en-US" dirty="0"/>
              <a:t>两类</a:t>
            </a:r>
          </a:p>
          <a:p>
            <a:r>
              <a:rPr lang="zh-CN" altLang="en-US" dirty="0"/>
              <a:t>卫星地面分辨力</a:t>
            </a:r>
            <a:r>
              <a:rPr lang="en-US" altLang="zh-CN" dirty="0"/>
              <a:t>S</a:t>
            </a:r>
            <a:r>
              <a:rPr lang="zh-CN" altLang="en-US" dirty="0"/>
              <a:t>：</a:t>
            </a:r>
          </a:p>
          <a:p>
            <a:pPr lvl="1"/>
            <a:r>
              <a:rPr lang="en-US" altLang="zh-CN" dirty="0"/>
              <a:t>H</a:t>
            </a:r>
            <a:r>
              <a:rPr lang="en-US" altLang="zh-CN" dirty="0">
                <a:latin typeface="微软雅黑"/>
              </a:rPr>
              <a:t>——</a:t>
            </a:r>
            <a:r>
              <a:rPr lang="zh-CN" altLang="en-US" dirty="0"/>
              <a:t>卫星轨道高度</a:t>
            </a:r>
            <a:r>
              <a:rPr lang="en-US" altLang="zh-CN" dirty="0"/>
              <a:t>(m)</a:t>
            </a:r>
          </a:p>
          <a:p>
            <a:pPr lvl="1"/>
            <a:r>
              <a:rPr lang="en-US" altLang="zh-CN" dirty="0"/>
              <a:t>F</a:t>
            </a:r>
            <a:r>
              <a:rPr lang="en-US" altLang="zh-CN" dirty="0">
                <a:latin typeface="微软雅黑"/>
              </a:rPr>
              <a:t>——</a:t>
            </a:r>
            <a:r>
              <a:rPr lang="zh-CN" altLang="en-US" dirty="0"/>
              <a:t>相机焦距</a:t>
            </a:r>
            <a:r>
              <a:rPr lang="en-US" altLang="zh-CN" dirty="0"/>
              <a:t>(m)</a:t>
            </a:r>
          </a:p>
          <a:p>
            <a:pPr lvl="1"/>
            <a:r>
              <a:rPr lang="en-US" altLang="zh-CN" dirty="0"/>
              <a:t>R</a:t>
            </a:r>
            <a:r>
              <a:rPr lang="en-US" altLang="zh-CN" dirty="0">
                <a:latin typeface="微软雅黑"/>
              </a:rPr>
              <a:t>——</a:t>
            </a:r>
            <a:r>
              <a:rPr lang="zh-CN" altLang="en-US" dirty="0"/>
              <a:t>照相系统分辨力</a:t>
            </a:r>
            <a:r>
              <a:rPr lang="en-US" altLang="zh-CN" dirty="0"/>
              <a:t>(</a:t>
            </a:r>
            <a:r>
              <a:rPr lang="zh-CN" altLang="en-US" dirty="0"/>
              <a:t>线对</a:t>
            </a:r>
            <a:r>
              <a:rPr lang="en-US" altLang="zh-CN" dirty="0"/>
              <a:t>/mm)</a:t>
            </a:r>
          </a:p>
          <a:p>
            <a:r>
              <a:rPr lang="zh-CN" altLang="en-US" dirty="0"/>
              <a:t>目前最高分辨率：光学</a:t>
            </a:r>
            <a:r>
              <a:rPr lang="en-US" altLang="zh-CN" dirty="0"/>
              <a:t>0.1m</a:t>
            </a:r>
            <a:r>
              <a:rPr lang="zh-CN" altLang="en-US" dirty="0"/>
              <a:t>，雷达</a:t>
            </a:r>
            <a:r>
              <a:rPr lang="en-US" altLang="zh-CN" dirty="0"/>
              <a:t>0.3m</a:t>
            </a:r>
          </a:p>
          <a:p>
            <a:pPr lvl="1"/>
            <a:r>
              <a:rPr lang="zh-CN" altLang="en-US" dirty="0">
                <a:solidFill>
                  <a:schemeClr val="accent6"/>
                </a:solidFill>
              </a:rPr>
              <a:t>美国的 </a:t>
            </a:r>
            <a:r>
              <a:rPr lang="en-US" altLang="zh-CN" dirty="0">
                <a:solidFill>
                  <a:schemeClr val="accent6"/>
                </a:solidFill>
              </a:rPr>
              <a:t>Keyhole</a:t>
            </a:r>
            <a:r>
              <a:rPr lang="zh-CN" altLang="en-US" dirty="0">
                <a:solidFill>
                  <a:schemeClr val="accent6"/>
                </a:solidFill>
              </a:rPr>
              <a:t>（锁眼）是光学成像侦察卫星，</a:t>
            </a:r>
            <a:br>
              <a:rPr lang="en-US" altLang="zh-CN" dirty="0">
                <a:solidFill>
                  <a:schemeClr val="accent6"/>
                </a:solidFill>
              </a:rPr>
            </a:br>
            <a:r>
              <a:rPr lang="en-US" altLang="zh-CN" dirty="0">
                <a:solidFill>
                  <a:schemeClr val="accent6"/>
                </a:solidFill>
              </a:rPr>
              <a:t>Lacrosse</a:t>
            </a:r>
            <a:r>
              <a:rPr lang="zh-CN" altLang="en-US" dirty="0">
                <a:solidFill>
                  <a:schemeClr val="accent6"/>
                </a:solidFill>
              </a:rPr>
              <a:t>（长曲棍球）是雷达成像侦察卫星</a:t>
            </a:r>
            <a:endParaRPr lang="en-US" altLang="zh-CN" dirty="0">
              <a:solidFill>
                <a:schemeClr val="accent6"/>
              </a:solidFill>
            </a:endParaRPr>
          </a:p>
        </p:txBody>
      </p:sp>
      <p:graphicFrame>
        <p:nvGraphicFramePr>
          <p:cNvPr id="27652" name="Object 4"/>
          <p:cNvGraphicFramePr>
            <a:graphicFrameLocks noGrp="1" noChangeAspect="1"/>
          </p:cNvGraphicFramePr>
          <p:nvPr>
            <p:ph sz="half" idx="2"/>
          </p:nvPr>
        </p:nvGraphicFramePr>
        <p:xfrm>
          <a:off x="5580063" y="3448050"/>
          <a:ext cx="2422525" cy="863600"/>
        </p:xfrm>
        <a:graphic>
          <a:graphicData uri="http://schemas.openxmlformats.org/presentationml/2006/ole">
            <mc:AlternateContent xmlns:mc="http://schemas.openxmlformats.org/markup-compatibility/2006">
              <mc:Choice xmlns:v="urn:schemas-microsoft-com:vml" Requires="v">
                <p:oleObj name="公式" r:id="rId2" imgW="1104840" imgH="393480" progId="Equation.3">
                  <p:embed/>
                </p:oleObj>
              </mc:Choice>
              <mc:Fallback>
                <p:oleObj name="公式" r:id="rId2" imgW="1104840" imgH="393480" progId="Equation.3">
                  <p:embed/>
                  <p:pic>
                    <p:nvPicPr>
                      <p:cNvPr id="276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3448050"/>
                        <a:ext cx="24225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dirty="0"/>
              <a:t>光学与雷达成像侦察卫星比较</a:t>
            </a:r>
          </a:p>
        </p:txBody>
      </p:sp>
      <p:graphicFrame>
        <p:nvGraphicFramePr>
          <p:cNvPr id="4" name="内容占位符 3"/>
          <p:cNvGraphicFramePr>
            <a:graphicFrameLocks noGrp="1"/>
          </p:cNvGraphicFramePr>
          <p:nvPr>
            <p:ph idx="1"/>
          </p:nvPr>
        </p:nvGraphicFramePr>
        <p:xfrm>
          <a:off x="179388" y="1484313"/>
          <a:ext cx="8713788" cy="3897678"/>
        </p:xfrm>
        <a:graphic>
          <a:graphicData uri="http://schemas.openxmlformats.org/drawingml/2006/table">
            <a:tbl>
              <a:tblPr firstRow="1" bandRow="1">
                <a:tableStyleId>{5C22544A-7EE6-4342-B048-85BDC9FD1C3A}</a:tableStyleId>
              </a:tblPr>
              <a:tblGrid>
                <a:gridCol w="2904596">
                  <a:extLst>
                    <a:ext uri="{9D8B030D-6E8A-4147-A177-3AD203B41FA5}">
                      <a16:colId xmlns:a16="http://schemas.microsoft.com/office/drawing/2014/main" val="20000"/>
                    </a:ext>
                  </a:extLst>
                </a:gridCol>
                <a:gridCol w="2904596">
                  <a:extLst>
                    <a:ext uri="{9D8B030D-6E8A-4147-A177-3AD203B41FA5}">
                      <a16:colId xmlns:a16="http://schemas.microsoft.com/office/drawing/2014/main" val="20001"/>
                    </a:ext>
                  </a:extLst>
                </a:gridCol>
                <a:gridCol w="2904596">
                  <a:extLst>
                    <a:ext uri="{9D8B030D-6E8A-4147-A177-3AD203B41FA5}">
                      <a16:colId xmlns:a16="http://schemas.microsoft.com/office/drawing/2014/main" val="20002"/>
                    </a:ext>
                  </a:extLst>
                </a:gridCol>
              </a:tblGrid>
              <a:tr h="667895">
                <a:tc>
                  <a:txBody>
                    <a:bodyPr/>
                    <a:lstStyle/>
                    <a:p>
                      <a:pPr algn="ctr"/>
                      <a:r>
                        <a:rPr lang="zh-CN" altLang="en-US" sz="3200" dirty="0">
                          <a:solidFill>
                            <a:schemeClr val="accent2"/>
                          </a:solidFill>
                        </a:rPr>
                        <a:t>项目</a:t>
                      </a:r>
                    </a:p>
                  </a:txBody>
                  <a:tcPr anchor="ctr"/>
                </a:tc>
                <a:tc>
                  <a:txBody>
                    <a:bodyPr/>
                    <a:lstStyle/>
                    <a:p>
                      <a:pPr algn="ctr"/>
                      <a:r>
                        <a:rPr lang="zh-CN" altLang="en-US" sz="3200" dirty="0">
                          <a:solidFill>
                            <a:schemeClr val="accent2"/>
                          </a:solidFill>
                        </a:rPr>
                        <a:t>光学成像</a:t>
                      </a:r>
                    </a:p>
                  </a:txBody>
                  <a:tcPr anchor="ctr"/>
                </a:tc>
                <a:tc>
                  <a:txBody>
                    <a:bodyPr/>
                    <a:lstStyle/>
                    <a:p>
                      <a:pPr algn="ctr"/>
                      <a:r>
                        <a:rPr lang="zh-CN" altLang="en-US" sz="3200" dirty="0">
                          <a:solidFill>
                            <a:schemeClr val="accent2"/>
                          </a:solidFill>
                        </a:rPr>
                        <a:t>雷达成像</a:t>
                      </a:r>
                    </a:p>
                  </a:txBody>
                  <a:tcPr anchor="ctr"/>
                </a:tc>
                <a:extLst>
                  <a:ext uri="{0D108BD9-81ED-4DB2-BD59-A6C34878D82A}">
                    <a16:rowId xmlns:a16="http://schemas.microsoft.com/office/drawing/2014/main" val="10000"/>
                  </a:ext>
                </a:extLst>
              </a:tr>
              <a:tr h="1089723">
                <a:tc>
                  <a:txBody>
                    <a:bodyPr/>
                    <a:lstStyle/>
                    <a:p>
                      <a:pPr algn="ctr"/>
                      <a:r>
                        <a:rPr lang="zh-CN" altLang="en-US" sz="2800" dirty="0"/>
                        <a:t>分辨力</a:t>
                      </a:r>
                    </a:p>
                  </a:txBody>
                  <a:tcPr anchor="ctr"/>
                </a:tc>
                <a:tc>
                  <a:txBody>
                    <a:bodyPr/>
                    <a:lstStyle/>
                    <a:p>
                      <a:pPr algn="ctr"/>
                      <a:r>
                        <a:rPr lang="zh-CN" altLang="en-US" sz="2800" dirty="0"/>
                        <a:t>较高</a:t>
                      </a:r>
                      <a:endParaRPr lang="en-US" altLang="zh-CN" sz="2800" dirty="0"/>
                    </a:p>
                    <a:p>
                      <a:pPr algn="ctr"/>
                      <a:r>
                        <a:rPr lang="zh-CN" altLang="en-US" sz="2800" dirty="0"/>
                        <a:t>（最高</a:t>
                      </a:r>
                      <a:r>
                        <a:rPr lang="en-US" altLang="zh-CN" sz="2800" dirty="0"/>
                        <a:t>0.1m</a:t>
                      </a:r>
                      <a:r>
                        <a:rPr lang="zh-CN" altLang="en-US" sz="2800" dirty="0"/>
                        <a:t>）</a:t>
                      </a:r>
                    </a:p>
                  </a:txBody>
                  <a:tcPr anchor="ctr"/>
                </a:tc>
                <a:tc>
                  <a:txBody>
                    <a:bodyPr/>
                    <a:lstStyle/>
                    <a:p>
                      <a:pPr algn="ctr"/>
                      <a:r>
                        <a:rPr lang="zh-CN" altLang="en-US" sz="2800" dirty="0"/>
                        <a:t>较低</a:t>
                      </a:r>
                      <a:endParaRPr lang="en-US" altLang="zh-CN" sz="2800" dirty="0"/>
                    </a:p>
                    <a:p>
                      <a:pPr algn="ctr"/>
                      <a:r>
                        <a:rPr lang="zh-CN" altLang="en-US" sz="2800" dirty="0"/>
                        <a:t>（最高</a:t>
                      </a:r>
                      <a:r>
                        <a:rPr lang="en-US" altLang="zh-CN" sz="2800" dirty="0"/>
                        <a:t>0.3m</a:t>
                      </a:r>
                      <a:r>
                        <a:rPr lang="zh-CN" altLang="en-US" sz="2800" dirty="0"/>
                        <a:t>）</a:t>
                      </a:r>
                    </a:p>
                  </a:txBody>
                  <a:tcPr anchor="ctr"/>
                </a:tc>
                <a:extLst>
                  <a:ext uri="{0D108BD9-81ED-4DB2-BD59-A6C34878D82A}">
                    <a16:rowId xmlns:a16="http://schemas.microsoft.com/office/drawing/2014/main" val="10001"/>
                  </a:ext>
                </a:extLst>
              </a:tr>
              <a:tr h="597590">
                <a:tc>
                  <a:txBody>
                    <a:bodyPr/>
                    <a:lstStyle/>
                    <a:p>
                      <a:pPr algn="ctr"/>
                      <a:r>
                        <a:rPr lang="zh-CN" altLang="en-US" sz="2800" dirty="0"/>
                        <a:t>易受天气影响</a:t>
                      </a:r>
                    </a:p>
                  </a:txBody>
                  <a:tcPr anchor="ctr"/>
                </a:tc>
                <a:tc>
                  <a:txBody>
                    <a:bodyPr/>
                    <a:lstStyle/>
                    <a:p>
                      <a:pPr algn="ctr"/>
                      <a:r>
                        <a:rPr lang="zh-CN" altLang="en-US" sz="2800" dirty="0"/>
                        <a:t>是</a:t>
                      </a:r>
                    </a:p>
                  </a:txBody>
                  <a:tcPr anchor="ctr"/>
                </a:tc>
                <a:tc>
                  <a:txBody>
                    <a:bodyPr/>
                    <a:lstStyle/>
                    <a:p>
                      <a:pPr algn="ctr"/>
                      <a:r>
                        <a:rPr lang="zh-CN" altLang="en-US" sz="2800" dirty="0"/>
                        <a:t>否</a:t>
                      </a:r>
                    </a:p>
                  </a:txBody>
                  <a:tcPr anchor="ctr"/>
                </a:tc>
                <a:extLst>
                  <a:ext uri="{0D108BD9-81ED-4DB2-BD59-A6C34878D82A}">
                    <a16:rowId xmlns:a16="http://schemas.microsoft.com/office/drawing/2014/main" val="10002"/>
                  </a:ext>
                </a:extLst>
              </a:tr>
              <a:tr h="597590">
                <a:tc>
                  <a:txBody>
                    <a:bodyPr/>
                    <a:lstStyle/>
                    <a:p>
                      <a:pPr algn="ctr"/>
                      <a:r>
                        <a:rPr lang="zh-CN" altLang="en-US" sz="2800" dirty="0"/>
                        <a:t>识别伪装能力</a:t>
                      </a:r>
                    </a:p>
                  </a:txBody>
                  <a:tcPr anchor="ctr"/>
                </a:tc>
                <a:tc>
                  <a:txBody>
                    <a:bodyPr/>
                    <a:lstStyle/>
                    <a:p>
                      <a:pPr algn="ctr"/>
                      <a:r>
                        <a:rPr lang="zh-CN" altLang="en-US" sz="2800" dirty="0"/>
                        <a:t>差</a:t>
                      </a:r>
                    </a:p>
                  </a:txBody>
                  <a:tcPr anchor="ctr"/>
                </a:tc>
                <a:tc>
                  <a:txBody>
                    <a:bodyPr/>
                    <a:lstStyle/>
                    <a:p>
                      <a:pPr algn="ctr"/>
                      <a:r>
                        <a:rPr lang="zh-CN" altLang="en-US" sz="2800" dirty="0"/>
                        <a:t>较好</a:t>
                      </a:r>
                    </a:p>
                  </a:txBody>
                  <a:tcPr anchor="ctr"/>
                </a:tc>
                <a:extLst>
                  <a:ext uri="{0D108BD9-81ED-4DB2-BD59-A6C34878D82A}">
                    <a16:rowId xmlns:a16="http://schemas.microsoft.com/office/drawing/2014/main" val="10003"/>
                  </a:ext>
                </a:extLst>
              </a:tr>
              <a:tr h="597590">
                <a:tc>
                  <a:txBody>
                    <a:bodyPr/>
                    <a:lstStyle/>
                    <a:p>
                      <a:pPr algn="ctr"/>
                      <a:r>
                        <a:rPr lang="zh-CN" altLang="en-US" sz="2800" dirty="0"/>
                        <a:t>代表卫星</a:t>
                      </a:r>
                    </a:p>
                  </a:txBody>
                  <a:tcPr anchor="ctr"/>
                </a:tc>
                <a:tc>
                  <a:txBody>
                    <a:bodyPr/>
                    <a:lstStyle/>
                    <a:p>
                      <a:pPr algn="ctr"/>
                      <a:r>
                        <a:rPr lang="zh-CN" altLang="en-US" sz="2800" dirty="0"/>
                        <a:t>锁眼</a:t>
                      </a:r>
                      <a:endParaRPr lang="en-US" altLang="zh-CN" sz="2800" dirty="0"/>
                    </a:p>
                    <a:p>
                      <a:pPr algn="ctr"/>
                      <a:r>
                        <a:rPr lang="en-US" altLang="zh-CN" sz="2800" dirty="0"/>
                        <a:t>(Keyhole</a:t>
                      </a:r>
                      <a:r>
                        <a:rPr lang="zh-CN" altLang="en-US" sz="2800" dirty="0"/>
                        <a:t>）</a:t>
                      </a:r>
                    </a:p>
                  </a:txBody>
                  <a:tcPr anchor="ctr"/>
                </a:tc>
                <a:tc>
                  <a:txBody>
                    <a:bodyPr/>
                    <a:lstStyle/>
                    <a:p>
                      <a:pPr algn="ctr"/>
                      <a:r>
                        <a:rPr lang="zh-CN" altLang="en-US" sz="2800" dirty="0"/>
                        <a:t>长曲棍球</a:t>
                      </a:r>
                      <a:endParaRPr lang="en-US" altLang="zh-CN" sz="2800" dirty="0"/>
                    </a:p>
                    <a:p>
                      <a:pPr algn="ctr"/>
                      <a:r>
                        <a:rPr lang="en-US" altLang="zh-CN" sz="2800" dirty="0"/>
                        <a:t>(Lacrosse)</a:t>
                      </a:r>
                      <a:endParaRPr lang="zh-CN" altLang="en-US" sz="2800" dirty="0"/>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成像侦察卫星</a:t>
            </a:r>
          </a:p>
        </p:txBody>
      </p:sp>
      <p:sp>
        <p:nvSpPr>
          <p:cNvPr id="29699" name="Rectangle 3"/>
          <p:cNvSpPr>
            <a:spLocks noGrp="1" noChangeArrowheads="1"/>
          </p:cNvSpPr>
          <p:nvPr>
            <p:ph idx="1"/>
          </p:nvPr>
        </p:nvSpPr>
        <p:spPr>
          <a:xfrm>
            <a:off x="250825" y="1484313"/>
            <a:ext cx="8642350" cy="4824412"/>
          </a:xfrm>
        </p:spPr>
        <p:txBody>
          <a:bodyPr/>
          <a:lstStyle/>
          <a:p>
            <a:r>
              <a:rPr lang="zh-CN" altLang="en-US"/>
              <a:t>局限性：</a:t>
            </a:r>
          </a:p>
          <a:p>
            <a:pPr lvl="1"/>
            <a:r>
              <a:rPr lang="zh-CN" altLang="en-US"/>
              <a:t>只能沿预定轨道飞行，无法跟踪运动目标</a:t>
            </a:r>
          </a:p>
          <a:p>
            <a:pPr lvl="1"/>
            <a:r>
              <a:rPr lang="zh-CN" altLang="en-US"/>
              <a:t>获得的情报在时间上不连续</a:t>
            </a:r>
          </a:p>
          <a:p>
            <a:pPr lvl="1"/>
            <a:r>
              <a:rPr lang="zh-CN" altLang="en-US"/>
              <a:t>照相侦察卫星受气象影响较大，夜间侦察效果差</a:t>
            </a:r>
          </a:p>
          <a:p>
            <a:pPr lvl="1"/>
            <a:r>
              <a:rPr lang="zh-CN" altLang="en-US"/>
              <a:t>存在侦察空白</a:t>
            </a:r>
          </a:p>
          <a:p>
            <a:pPr lvl="1"/>
            <a:r>
              <a:rPr lang="zh-CN" altLang="en-US"/>
              <a:t>回收侦察照片技术较复杂</a:t>
            </a:r>
            <a:r>
              <a:rPr lang="zh-CN" altLang="en-US" sz="2000"/>
              <a:t>（电子成像方式可避免此问题）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t>电子侦察卫星</a:t>
            </a:r>
          </a:p>
        </p:txBody>
      </p:sp>
      <p:sp>
        <p:nvSpPr>
          <p:cNvPr id="39939" name="Rectangle 3"/>
          <p:cNvSpPr>
            <a:spLocks noGrp="1" noChangeArrowheads="1"/>
          </p:cNvSpPr>
          <p:nvPr>
            <p:ph idx="1"/>
          </p:nvPr>
        </p:nvSpPr>
        <p:spPr>
          <a:xfrm>
            <a:off x="250825" y="1484313"/>
            <a:ext cx="8199438" cy="4114800"/>
          </a:xfrm>
        </p:spPr>
        <p:txBody>
          <a:bodyPr/>
          <a:lstStyle/>
          <a:p>
            <a:r>
              <a:rPr lang="zh-CN" altLang="en-US"/>
              <a:t>目的：侦收敌方电子设备的电磁辐射信号以获取军事情报</a:t>
            </a:r>
          </a:p>
          <a:p>
            <a:r>
              <a:rPr lang="zh-CN" altLang="en-US"/>
              <a:t>任务：</a:t>
            </a:r>
          </a:p>
          <a:p>
            <a:pPr lvl="1"/>
            <a:r>
              <a:rPr lang="zh-CN" altLang="en-US">
                <a:latin typeface="Times New Roman" pitchFamily="18" charset="0"/>
              </a:rPr>
              <a:t>侦察敌方雷达的位置、使用频率等参数（为战略轰炸机、导弹突防和电子干扰提供数据）</a:t>
            </a:r>
          </a:p>
          <a:p>
            <a:pPr lvl="1"/>
            <a:r>
              <a:rPr lang="zh-CN" altLang="en-US">
                <a:latin typeface="Times New Roman" pitchFamily="18" charset="0"/>
              </a:rPr>
              <a:t>探测敌方军用电台和发信设施的位置（以便窃听和破坏）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导弹</a:t>
            </a:r>
            <a:r>
              <a:rPr lang="zh-CN" altLang="en-US"/>
              <a:t>预警卫星（</a:t>
            </a:r>
            <a:r>
              <a:rPr lang="en-US" altLang="zh-CN"/>
              <a:t>DSP</a:t>
            </a:r>
            <a:r>
              <a:rPr lang="zh-CN" altLang="en-US"/>
              <a:t>）</a:t>
            </a:r>
            <a:endParaRPr lang="zh-CN" altLang="en-US" dirty="0"/>
          </a:p>
        </p:txBody>
      </p:sp>
      <p:sp>
        <p:nvSpPr>
          <p:cNvPr id="40963" name="Rectangle 3"/>
          <p:cNvSpPr>
            <a:spLocks noGrp="1" noChangeArrowheads="1"/>
          </p:cNvSpPr>
          <p:nvPr>
            <p:ph idx="1"/>
          </p:nvPr>
        </p:nvSpPr>
        <p:spPr>
          <a:xfrm>
            <a:off x="250824" y="1484312"/>
            <a:ext cx="8713663" cy="5041031"/>
          </a:xfrm>
        </p:spPr>
        <p:txBody>
          <a:bodyPr>
            <a:normAutofit/>
          </a:bodyPr>
          <a:lstStyle/>
          <a:p>
            <a:r>
              <a:rPr lang="zh-CN" altLang="en-US" dirty="0"/>
              <a:t>目的：</a:t>
            </a:r>
            <a:r>
              <a:rPr lang="zh-CN" altLang="en-US" sz="2800" dirty="0"/>
              <a:t>利用红外探测等遥感装置，测量敌方战略导弹的发射与飞行参数，并进行报警</a:t>
            </a:r>
          </a:p>
          <a:p>
            <a:r>
              <a:rPr lang="zh-CN" altLang="en-US" dirty="0"/>
              <a:t>当前问题：</a:t>
            </a:r>
          </a:p>
          <a:p>
            <a:pPr lvl="1"/>
            <a:r>
              <a:rPr lang="zh-CN" altLang="en-US" dirty="0"/>
              <a:t>只能监视导弹飞行的主动段</a:t>
            </a:r>
          </a:p>
          <a:p>
            <a:pPr lvl="1"/>
            <a:r>
              <a:rPr lang="zh-CN" altLang="en-US" dirty="0"/>
              <a:t>只能探测飞出稠密大气层的导弹</a:t>
            </a:r>
          </a:p>
          <a:p>
            <a:pPr lvl="1"/>
            <a:r>
              <a:rPr lang="zh-CN" altLang="en-US" dirty="0"/>
              <a:t>不能完全排除虚警</a:t>
            </a:r>
          </a:p>
          <a:p>
            <a:r>
              <a:rPr lang="zh-CN" altLang="en-US" dirty="0"/>
              <a:t>美国：</a:t>
            </a:r>
            <a:endParaRPr lang="en-US" altLang="zh-CN" dirty="0"/>
          </a:p>
          <a:p>
            <a:pPr lvl="1"/>
            <a:r>
              <a:rPr lang="en-US" altLang="zh-CN" dirty="0"/>
              <a:t>NMD</a:t>
            </a:r>
            <a:r>
              <a:rPr lang="zh-CN" altLang="en-US" dirty="0"/>
              <a:t>系统的重要组成部分之一</a:t>
            </a:r>
            <a:endParaRPr lang="en-US" altLang="zh-CN" dirty="0"/>
          </a:p>
          <a:p>
            <a:pPr lvl="1"/>
            <a:r>
              <a:rPr lang="zh-CN" altLang="en-US" dirty="0">
                <a:solidFill>
                  <a:schemeClr val="accent6"/>
                </a:solidFill>
              </a:rPr>
              <a:t>搭载在</a:t>
            </a:r>
            <a:r>
              <a:rPr lang="en-US" altLang="zh-CN" dirty="0">
                <a:solidFill>
                  <a:schemeClr val="accent6"/>
                </a:solidFill>
              </a:rPr>
              <a:t>GPS</a:t>
            </a:r>
            <a:r>
              <a:rPr lang="zh-CN" altLang="en-US" dirty="0">
                <a:solidFill>
                  <a:schemeClr val="accent6"/>
                </a:solidFill>
              </a:rPr>
              <a:t>卫星上</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海洋与核爆炸监视卫星</a:t>
            </a:r>
          </a:p>
        </p:txBody>
      </p:sp>
      <p:sp>
        <p:nvSpPr>
          <p:cNvPr id="41987" name="Rectangle 3"/>
          <p:cNvSpPr>
            <a:spLocks noGrp="1" noChangeArrowheads="1"/>
          </p:cNvSpPr>
          <p:nvPr>
            <p:ph idx="1"/>
          </p:nvPr>
        </p:nvSpPr>
        <p:spPr>
          <a:xfrm>
            <a:off x="250825" y="1484313"/>
            <a:ext cx="8199438" cy="4114800"/>
          </a:xfrm>
        </p:spPr>
        <p:txBody>
          <a:bodyPr/>
          <a:lstStyle/>
          <a:p>
            <a:pPr>
              <a:lnSpc>
                <a:spcPct val="110000"/>
              </a:lnSpc>
            </a:pPr>
            <a:r>
              <a:rPr lang="zh-CN" altLang="en-US"/>
              <a:t>海洋监视卫星的目的：</a:t>
            </a:r>
          </a:p>
          <a:p>
            <a:pPr lvl="1">
              <a:lnSpc>
                <a:spcPct val="110000"/>
              </a:lnSpc>
            </a:pPr>
            <a:r>
              <a:rPr lang="zh-CN" altLang="en-US"/>
              <a:t>监视全球水面舰只和水下潜艇的活动</a:t>
            </a:r>
          </a:p>
          <a:p>
            <a:pPr lvl="1">
              <a:lnSpc>
                <a:spcPct val="110000"/>
              </a:lnSpc>
            </a:pPr>
            <a:r>
              <a:rPr lang="zh-CN" altLang="en-US">
                <a:latin typeface="Times New Roman" pitchFamily="18" charset="0"/>
              </a:rPr>
              <a:t>有时提供舰船之间、舰岸之间的通信</a:t>
            </a:r>
            <a:endParaRPr lang="zh-CN" altLang="en-US"/>
          </a:p>
          <a:p>
            <a:pPr>
              <a:lnSpc>
                <a:spcPct val="110000"/>
              </a:lnSpc>
            </a:pPr>
            <a:r>
              <a:rPr lang="zh-CN" altLang="en-US"/>
              <a:t>核爆炸监视卫星的目的：</a:t>
            </a:r>
          </a:p>
          <a:p>
            <a:pPr lvl="1">
              <a:lnSpc>
                <a:spcPct val="110000"/>
              </a:lnSpc>
            </a:pPr>
            <a:r>
              <a:rPr lang="zh-CN" altLang="en-US"/>
              <a:t>监视大气层及外层空间的核爆炸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反卫星侦察的方法</a:t>
            </a:r>
          </a:p>
        </p:txBody>
      </p:sp>
      <p:sp>
        <p:nvSpPr>
          <p:cNvPr id="43011" name="Rectangle 3"/>
          <p:cNvSpPr>
            <a:spLocks noGrp="1" noChangeArrowheads="1"/>
          </p:cNvSpPr>
          <p:nvPr>
            <p:ph idx="1"/>
          </p:nvPr>
        </p:nvSpPr>
        <p:spPr>
          <a:xfrm>
            <a:off x="250825" y="1484313"/>
            <a:ext cx="8199438" cy="4114800"/>
          </a:xfrm>
        </p:spPr>
        <p:txBody>
          <a:bodyPr/>
          <a:lstStyle/>
          <a:p>
            <a:r>
              <a:rPr lang="zh-CN" altLang="en-US">
                <a:latin typeface="Times New Roman" pitchFamily="18" charset="0"/>
              </a:rPr>
              <a:t>掌握卫星运行规律，实施机动规避</a:t>
            </a:r>
          </a:p>
          <a:p>
            <a:r>
              <a:rPr lang="zh-CN" altLang="en-US">
                <a:latin typeface="Times New Roman" pitchFamily="18" charset="0"/>
              </a:rPr>
              <a:t>针对卫星侦察手段，改变活动方式</a:t>
            </a:r>
          </a:p>
          <a:p>
            <a:r>
              <a:rPr lang="zh-CN" altLang="en-US">
                <a:latin typeface="Times New Roman" pitchFamily="18" charset="0"/>
              </a:rPr>
              <a:t>研究图像分析过程，加强伪装隐蔽</a:t>
            </a:r>
          </a:p>
          <a:p>
            <a:r>
              <a:rPr lang="zh-CN" altLang="en-US">
                <a:latin typeface="Times New Roman" pitchFamily="18" charset="0"/>
              </a:rPr>
              <a:t>破坏卫星系统</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t>例题</a:t>
            </a:r>
          </a:p>
        </p:txBody>
      </p:sp>
      <p:sp>
        <p:nvSpPr>
          <p:cNvPr id="120835" name="Rectangle 3"/>
          <p:cNvSpPr>
            <a:spLocks noGrp="1" noChangeArrowheads="1"/>
          </p:cNvSpPr>
          <p:nvPr>
            <p:ph idx="1"/>
          </p:nvPr>
        </p:nvSpPr>
        <p:spPr>
          <a:xfrm>
            <a:off x="250825" y="1484313"/>
            <a:ext cx="8713788" cy="5040312"/>
          </a:xfrm>
        </p:spPr>
        <p:txBody>
          <a:bodyPr>
            <a:normAutofit/>
          </a:bodyPr>
          <a:lstStyle/>
          <a:p>
            <a:pPr marL="533400" indent="-533400">
              <a:lnSpc>
                <a:spcPct val="90000"/>
              </a:lnSpc>
            </a:pPr>
            <a:r>
              <a:rPr lang="zh-CN" altLang="en-US" sz="2800" dirty="0"/>
              <a:t>侦察卫星运行高度越高，则侦察范围越大，故高度越高越好。</a:t>
            </a:r>
          </a:p>
          <a:p>
            <a:pPr marL="914400" lvl="1" indent="-457200">
              <a:lnSpc>
                <a:spcPct val="90000"/>
              </a:lnSpc>
            </a:pPr>
            <a:r>
              <a:rPr lang="en-US" altLang="zh-CN" sz="2400" dirty="0"/>
              <a:t>(.F.)</a:t>
            </a:r>
          </a:p>
          <a:p>
            <a:pPr marL="533400" indent="-533400">
              <a:lnSpc>
                <a:spcPct val="90000"/>
              </a:lnSpc>
            </a:pPr>
            <a:r>
              <a:rPr lang="zh-CN" altLang="en-US" sz="2800" dirty="0"/>
              <a:t>影响照相侦察卫星分辨力的因素有：</a:t>
            </a:r>
          </a:p>
          <a:p>
            <a:pPr marL="914400" lvl="1" indent="-457200">
              <a:lnSpc>
                <a:spcPct val="90000"/>
              </a:lnSpc>
            </a:pPr>
            <a:r>
              <a:rPr lang="en-US" altLang="zh-CN" sz="2400" dirty="0"/>
              <a:t>a. </a:t>
            </a:r>
            <a:r>
              <a:rPr lang="zh-CN" altLang="en-US" sz="2400" dirty="0"/>
              <a:t>轨道倾角			</a:t>
            </a:r>
            <a:r>
              <a:rPr lang="en-US" altLang="zh-CN" sz="2400" dirty="0"/>
              <a:t>b. </a:t>
            </a:r>
            <a:r>
              <a:rPr lang="zh-CN" altLang="en-US" sz="2400" dirty="0"/>
              <a:t>相机焦距</a:t>
            </a:r>
          </a:p>
          <a:p>
            <a:pPr marL="914400" lvl="1" indent="-457200">
              <a:lnSpc>
                <a:spcPct val="90000"/>
              </a:lnSpc>
            </a:pPr>
            <a:r>
              <a:rPr lang="en-US" altLang="zh-CN" sz="2400" dirty="0"/>
              <a:t>c. </a:t>
            </a:r>
            <a:r>
              <a:rPr lang="zh-CN" altLang="en-US" sz="2400" dirty="0"/>
              <a:t>感光材料分辨率		</a:t>
            </a:r>
            <a:r>
              <a:rPr lang="en-US" altLang="zh-CN" sz="2400" dirty="0"/>
              <a:t>d. </a:t>
            </a:r>
            <a:r>
              <a:rPr lang="zh-CN" altLang="en-US" sz="2400" dirty="0"/>
              <a:t>卫星速度</a:t>
            </a:r>
          </a:p>
          <a:p>
            <a:pPr marL="914400" lvl="1" indent="-457200">
              <a:lnSpc>
                <a:spcPct val="90000"/>
              </a:lnSpc>
            </a:pPr>
            <a:r>
              <a:rPr lang="en-US" altLang="zh-CN" sz="2400" dirty="0"/>
              <a:t>(</a:t>
            </a:r>
            <a:r>
              <a:rPr lang="en-US" altLang="zh-CN" sz="2400" dirty="0" err="1"/>
              <a:t>bcd</a:t>
            </a:r>
            <a:r>
              <a:rPr lang="en-US" altLang="zh-CN" sz="2400" dirty="0"/>
              <a:t>)</a:t>
            </a:r>
          </a:p>
          <a:p>
            <a:pPr marL="533400" indent="-533400">
              <a:lnSpc>
                <a:spcPct val="90000"/>
              </a:lnSpc>
            </a:pPr>
            <a:r>
              <a:rPr lang="zh-CN" altLang="en-US" sz="2400" dirty="0"/>
              <a:t>某成像侦察卫星</a:t>
            </a:r>
            <a:r>
              <a:rPr lang="zh-CN" altLang="en-US" sz="2800" dirty="0"/>
              <a:t>的轨道倾角为</a:t>
            </a:r>
            <a:r>
              <a:rPr lang="en-US" altLang="zh-CN" sz="2800" dirty="0"/>
              <a:t>60</a:t>
            </a:r>
            <a:r>
              <a:rPr lang="en-US" altLang="zh-CN" sz="2800" dirty="0">
                <a:latin typeface="微软雅黑"/>
              </a:rPr>
              <a:t>º</a:t>
            </a:r>
            <a:r>
              <a:rPr lang="zh-CN" altLang="en-US" sz="2800" dirty="0"/>
              <a:t>，则它一天内观察某一固定目标的最大次数为：</a:t>
            </a:r>
          </a:p>
          <a:p>
            <a:pPr marL="914400" lvl="1" indent="-457200">
              <a:lnSpc>
                <a:spcPct val="90000"/>
              </a:lnSpc>
            </a:pPr>
            <a:r>
              <a:rPr lang="en-US" altLang="zh-CN" sz="2400" dirty="0"/>
              <a:t>a</a:t>
            </a:r>
            <a:r>
              <a:rPr lang="zh-CN" altLang="en-US" sz="2400" dirty="0"/>
              <a:t>、</a:t>
            </a:r>
            <a:r>
              <a:rPr lang="en-US" altLang="zh-CN" sz="2400" dirty="0"/>
              <a:t>1</a:t>
            </a:r>
            <a:r>
              <a:rPr lang="zh-CN" altLang="en-US" sz="2400" dirty="0"/>
              <a:t>次	</a:t>
            </a:r>
            <a:r>
              <a:rPr lang="en-US" altLang="zh-CN" sz="2400" dirty="0"/>
              <a:t>b</a:t>
            </a:r>
            <a:r>
              <a:rPr lang="zh-CN" altLang="en-US" sz="2400" dirty="0"/>
              <a:t>、</a:t>
            </a:r>
            <a:r>
              <a:rPr lang="en-US" altLang="zh-CN" sz="2400" dirty="0"/>
              <a:t>2</a:t>
            </a:r>
            <a:r>
              <a:rPr lang="zh-CN" altLang="en-US" sz="2400" dirty="0"/>
              <a:t>次	</a:t>
            </a:r>
            <a:r>
              <a:rPr lang="en-US" altLang="zh-CN" sz="2400" dirty="0"/>
              <a:t>c</a:t>
            </a:r>
            <a:r>
              <a:rPr lang="zh-CN" altLang="en-US" sz="2400" dirty="0"/>
              <a:t>、</a:t>
            </a:r>
            <a:r>
              <a:rPr lang="en-US" altLang="zh-CN" sz="2400" dirty="0"/>
              <a:t>17</a:t>
            </a:r>
            <a:r>
              <a:rPr lang="zh-CN" altLang="en-US" sz="2400" dirty="0"/>
              <a:t>次	</a:t>
            </a:r>
            <a:r>
              <a:rPr lang="en-US" altLang="zh-CN" sz="2400" dirty="0"/>
              <a:t>d</a:t>
            </a:r>
            <a:r>
              <a:rPr lang="zh-CN" altLang="en-US" sz="2400" dirty="0"/>
              <a:t>、</a:t>
            </a:r>
            <a:r>
              <a:rPr lang="en-US" altLang="zh-CN" sz="2400" dirty="0"/>
              <a:t>18</a:t>
            </a:r>
            <a:r>
              <a:rPr lang="zh-CN" altLang="en-US" sz="2400" dirty="0"/>
              <a:t>次 </a:t>
            </a:r>
          </a:p>
          <a:p>
            <a:pPr marL="914400" lvl="1" indent="-457200">
              <a:lnSpc>
                <a:spcPct val="90000"/>
              </a:lnSpc>
            </a:pPr>
            <a:r>
              <a:rPr lang="en-US" altLang="zh-CN" sz="2400" dirty="0"/>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0835">
                                            <p:txEl>
                                              <p:pRg st="3" end="3"/>
                                            </p:txEl>
                                          </p:spTgt>
                                        </p:tgtEl>
                                        <p:attrNameLst>
                                          <p:attrName>style.visibility</p:attrName>
                                        </p:attrNameLst>
                                      </p:cBhvr>
                                      <p:to>
                                        <p:strVal val="visible"/>
                                      </p:to>
                                    </p:set>
                                    <p:anim calcmode="lin" valueType="num">
                                      <p:cBhvr additive="base">
                                        <p:cTn id="23"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0835">
                                            <p:txEl>
                                              <p:pRg st="4" end="4"/>
                                            </p:txEl>
                                          </p:spTgt>
                                        </p:tgtEl>
                                        <p:attrNameLst>
                                          <p:attrName>style.visibility</p:attrName>
                                        </p:attrNameLst>
                                      </p:cBhvr>
                                      <p:to>
                                        <p:strVal val="visible"/>
                                      </p:to>
                                    </p:set>
                                    <p:anim calcmode="lin" valueType="num">
                                      <p:cBhvr additive="base">
                                        <p:cTn id="27"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0835">
                                            <p:txEl>
                                              <p:pRg st="5" end="5"/>
                                            </p:txEl>
                                          </p:spTgt>
                                        </p:tgtEl>
                                        <p:attrNameLst>
                                          <p:attrName>style.visibility</p:attrName>
                                        </p:attrNameLst>
                                      </p:cBhvr>
                                      <p:to>
                                        <p:strVal val="visible"/>
                                      </p:to>
                                    </p:set>
                                    <p:anim calcmode="lin" valueType="num">
                                      <p:cBhvr additive="base">
                                        <p:cTn id="33"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08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0835">
                                            <p:txEl>
                                              <p:pRg st="6" end="6"/>
                                            </p:txEl>
                                          </p:spTgt>
                                        </p:tgtEl>
                                        <p:attrNameLst>
                                          <p:attrName>style.visibility</p:attrName>
                                        </p:attrNameLst>
                                      </p:cBhvr>
                                      <p:to>
                                        <p:strVal val="visible"/>
                                      </p:to>
                                    </p:set>
                                    <p:anim calcmode="lin" valueType="num">
                                      <p:cBhvr additive="base">
                                        <p:cTn id="39"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083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0835">
                                            <p:txEl>
                                              <p:pRg st="7" end="7"/>
                                            </p:txEl>
                                          </p:spTgt>
                                        </p:tgtEl>
                                        <p:attrNameLst>
                                          <p:attrName>style.visibility</p:attrName>
                                        </p:attrNameLst>
                                      </p:cBhvr>
                                      <p:to>
                                        <p:strVal val="visible"/>
                                      </p:to>
                                    </p:set>
                                    <p:anim calcmode="lin" valueType="num">
                                      <p:cBhvr additive="base">
                                        <p:cTn id="43" dur="500" fill="hold"/>
                                        <p:tgtEl>
                                          <p:spTgt spid="1208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08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0835">
                                            <p:txEl>
                                              <p:pRg st="8" end="8"/>
                                            </p:txEl>
                                          </p:spTgt>
                                        </p:tgtEl>
                                        <p:attrNameLst>
                                          <p:attrName>style.visibility</p:attrName>
                                        </p:attrNameLst>
                                      </p:cBhvr>
                                      <p:to>
                                        <p:strVal val="visible"/>
                                      </p:to>
                                    </p:set>
                                    <p:anim calcmode="lin" valueType="num">
                                      <p:cBhvr additive="base">
                                        <p:cTn id="49" dur="500" fill="hold"/>
                                        <p:tgtEl>
                                          <p:spTgt spid="1208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08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a:t>军事通信卫星</a:t>
            </a:r>
          </a:p>
        </p:txBody>
      </p:sp>
      <p:sp>
        <p:nvSpPr>
          <p:cNvPr id="122883" name="Rectangle 3"/>
          <p:cNvSpPr>
            <a:spLocks noGrp="1" noChangeArrowheads="1"/>
          </p:cNvSpPr>
          <p:nvPr>
            <p:ph idx="1"/>
          </p:nvPr>
        </p:nvSpPr>
        <p:spPr>
          <a:xfrm>
            <a:off x="250825" y="1484313"/>
            <a:ext cx="8199438" cy="4114800"/>
          </a:xfrm>
        </p:spPr>
        <p:txBody>
          <a:bodyPr/>
          <a:lstStyle/>
          <a:p>
            <a:r>
              <a:rPr lang="en-US" altLang="zh-CN" dirty="0"/>
              <a:t>1960</a:t>
            </a:r>
            <a:r>
              <a:rPr lang="zh-CN" altLang="en-US" dirty="0"/>
              <a:t>年</a:t>
            </a:r>
            <a:r>
              <a:rPr lang="en-US" altLang="zh-CN" dirty="0"/>
              <a:t>8</a:t>
            </a:r>
            <a:r>
              <a:rPr lang="zh-CN" altLang="en-US" dirty="0"/>
              <a:t>月，美国发射了第一颗通信用卫星</a:t>
            </a:r>
            <a:r>
              <a:rPr lang="zh-CN" altLang="en-US" dirty="0">
                <a:latin typeface="微软雅黑"/>
              </a:rPr>
              <a:t>“</a:t>
            </a:r>
            <a:r>
              <a:rPr lang="zh-CN" altLang="en-US" dirty="0"/>
              <a:t>回声</a:t>
            </a:r>
            <a:r>
              <a:rPr lang="en-US" altLang="zh-CN" dirty="0"/>
              <a:t>1</a:t>
            </a:r>
            <a:r>
              <a:rPr lang="zh-CN" altLang="en-US" dirty="0"/>
              <a:t>号</a:t>
            </a:r>
            <a:r>
              <a:rPr lang="zh-CN" altLang="en-US" dirty="0">
                <a:latin typeface="微软雅黑"/>
              </a:rPr>
              <a:t>”</a:t>
            </a:r>
            <a:r>
              <a:rPr lang="zh-CN" altLang="en-US" dirty="0"/>
              <a:t>，直径</a:t>
            </a:r>
            <a:r>
              <a:rPr lang="en-US" altLang="zh-CN" dirty="0"/>
              <a:t>30</a:t>
            </a:r>
            <a:r>
              <a:rPr lang="zh-CN" altLang="en-US" dirty="0"/>
              <a:t>米。实为镀铝塑料薄膜制成的气球</a:t>
            </a:r>
            <a:r>
              <a:rPr lang="zh-CN" altLang="en-US" sz="2400"/>
              <a:t>（并非实用</a:t>
            </a:r>
            <a:r>
              <a:rPr lang="zh-CN" altLang="en-US" sz="2400" dirty="0"/>
              <a:t>的通信卫星）</a:t>
            </a:r>
          </a:p>
          <a:p>
            <a:r>
              <a:rPr lang="en-US" altLang="zh-CN" b="1" dirty="0"/>
              <a:t>1963</a:t>
            </a:r>
            <a:r>
              <a:rPr lang="zh-CN" altLang="en-US" b="1" dirty="0"/>
              <a:t>年</a:t>
            </a:r>
            <a:r>
              <a:rPr lang="en-US" altLang="zh-CN" dirty="0"/>
              <a:t>2</a:t>
            </a:r>
            <a:r>
              <a:rPr lang="zh-CN" altLang="en-US" dirty="0"/>
              <a:t>月，美国发射</a:t>
            </a:r>
            <a:r>
              <a:rPr lang="zh-CN" altLang="en-US" b="1" dirty="0"/>
              <a:t>第一颗</a:t>
            </a:r>
            <a:r>
              <a:rPr lang="zh-CN" altLang="en-US" dirty="0"/>
              <a:t>地球同步轨道通信卫星</a:t>
            </a:r>
          </a:p>
          <a:p>
            <a:r>
              <a:rPr lang="en-US" altLang="zh-CN" dirty="0"/>
              <a:t>1976</a:t>
            </a:r>
            <a:r>
              <a:rPr lang="zh-CN" altLang="en-US" dirty="0"/>
              <a:t>年美国开始研制跟踪和数据中继卫星（</a:t>
            </a:r>
            <a:r>
              <a:rPr lang="en-US" altLang="zh-CN" dirty="0"/>
              <a:t>TDRS</a:t>
            </a:r>
            <a:r>
              <a:rPr lang="zh-CN" altLang="en-US"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t>军事通信卫星</a:t>
            </a:r>
          </a:p>
        </p:txBody>
      </p:sp>
      <p:sp>
        <p:nvSpPr>
          <p:cNvPr id="44035" name="Rectangle 3"/>
          <p:cNvSpPr>
            <a:spLocks noGrp="1" noChangeArrowheads="1"/>
          </p:cNvSpPr>
          <p:nvPr>
            <p:ph idx="1"/>
          </p:nvPr>
        </p:nvSpPr>
        <p:spPr>
          <a:xfrm>
            <a:off x="250825" y="1484313"/>
            <a:ext cx="8199438" cy="4114800"/>
          </a:xfrm>
        </p:spPr>
        <p:txBody>
          <a:bodyPr/>
          <a:lstStyle/>
          <a:p>
            <a:r>
              <a:rPr lang="zh-CN" altLang="en-US"/>
              <a:t>在军事通讯中起着越来越大的作用</a:t>
            </a:r>
          </a:p>
          <a:p>
            <a:r>
              <a:rPr lang="zh-CN" altLang="en-US"/>
              <a:t>特点：</a:t>
            </a:r>
          </a:p>
          <a:p>
            <a:pPr lvl="1"/>
            <a:r>
              <a:rPr lang="zh-CN" altLang="en-US"/>
              <a:t>覆盖范围大</a:t>
            </a:r>
          </a:p>
          <a:p>
            <a:pPr lvl="1"/>
            <a:r>
              <a:rPr lang="zh-CN" altLang="en-US"/>
              <a:t>通信距离远</a:t>
            </a:r>
          </a:p>
          <a:p>
            <a:pPr lvl="1"/>
            <a:r>
              <a:rPr lang="zh-CN" altLang="en-US"/>
              <a:t>通信容量大</a:t>
            </a:r>
          </a:p>
          <a:p>
            <a:pPr lvl="1"/>
            <a:r>
              <a:rPr lang="zh-CN" altLang="en-US"/>
              <a:t>传输质量高</a:t>
            </a:r>
          </a:p>
          <a:p>
            <a:pPr lvl="1"/>
            <a:r>
              <a:rPr lang="zh-CN" altLang="en-US"/>
              <a:t>机动性和生存能力强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dirty="0"/>
              <a:t>照相侦察</a:t>
            </a:r>
          </a:p>
        </p:txBody>
      </p:sp>
      <p:sp>
        <p:nvSpPr>
          <p:cNvPr id="122883" name="Rectangle 3"/>
          <p:cNvSpPr>
            <a:spLocks noGrp="1" noChangeArrowheads="1"/>
          </p:cNvSpPr>
          <p:nvPr>
            <p:ph type="body" idx="1"/>
          </p:nvPr>
        </p:nvSpPr>
        <p:spPr/>
        <p:txBody>
          <a:bodyPr/>
          <a:lstStyle/>
          <a:p>
            <a:r>
              <a:rPr lang="zh-CN" altLang="en-US" dirty="0"/>
              <a:t>种类：可见光、红外、紫外、多光谱</a:t>
            </a:r>
            <a:endParaRPr lang="zh-CN" altLang="en-US" dirty="0">
              <a:solidFill>
                <a:schemeClr val="accent2"/>
              </a:solidFill>
            </a:endParaRPr>
          </a:p>
          <a:p>
            <a:pPr>
              <a:lnSpc>
                <a:spcPct val="80000"/>
              </a:lnSpc>
            </a:pPr>
            <a:r>
              <a:rPr lang="zh-CN" altLang="en-US" dirty="0"/>
              <a:t>地面照相：可见光或红外</a:t>
            </a:r>
          </a:p>
          <a:p>
            <a:pPr>
              <a:lnSpc>
                <a:spcPct val="80000"/>
              </a:lnSpc>
            </a:pPr>
            <a:r>
              <a:rPr lang="zh-CN" altLang="en-US" dirty="0"/>
              <a:t>空中照相</a:t>
            </a:r>
          </a:p>
          <a:p>
            <a:pPr lvl="1"/>
            <a:r>
              <a:rPr lang="zh-CN" altLang="en-US" dirty="0"/>
              <a:t>低空：</a:t>
            </a:r>
            <a:r>
              <a:rPr lang="en-US" altLang="zh-CN" dirty="0"/>
              <a:t>&lt; 1 km</a:t>
            </a:r>
          </a:p>
          <a:p>
            <a:pPr lvl="1"/>
            <a:r>
              <a:rPr lang="zh-CN" altLang="en-US" dirty="0"/>
              <a:t>高空：</a:t>
            </a:r>
            <a:r>
              <a:rPr lang="en-US" altLang="zh-CN" dirty="0"/>
              <a:t>20 km</a:t>
            </a:r>
          </a:p>
          <a:p>
            <a:pPr>
              <a:lnSpc>
                <a:spcPct val="70000"/>
              </a:lnSpc>
            </a:pPr>
            <a:r>
              <a:rPr lang="zh-CN" altLang="en-US" dirty="0"/>
              <a:t>卫星照相</a:t>
            </a:r>
          </a:p>
          <a:p>
            <a:pPr lvl="1">
              <a:lnSpc>
                <a:spcPct val="80000"/>
              </a:lnSpc>
            </a:pPr>
            <a:r>
              <a:rPr lang="zh-CN" altLang="en-US" dirty="0"/>
              <a:t>可见光</a:t>
            </a:r>
          </a:p>
          <a:p>
            <a:pPr lvl="1">
              <a:lnSpc>
                <a:spcPct val="80000"/>
              </a:lnSpc>
            </a:pPr>
            <a:r>
              <a:rPr lang="zh-CN" altLang="en-US" dirty="0"/>
              <a:t>红外</a:t>
            </a:r>
          </a:p>
          <a:p>
            <a:pPr lvl="1">
              <a:lnSpc>
                <a:spcPct val="80000"/>
              </a:lnSpc>
            </a:pPr>
            <a:r>
              <a:rPr lang="zh-CN" altLang="en-US" dirty="0"/>
              <a:t>紫外（雪地侦察）</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a:t>军事导航卫星</a:t>
            </a:r>
          </a:p>
        </p:txBody>
      </p:sp>
      <p:sp>
        <p:nvSpPr>
          <p:cNvPr id="148483" name="Rectangle 3"/>
          <p:cNvSpPr>
            <a:spLocks noGrp="1" noChangeArrowheads="1"/>
          </p:cNvSpPr>
          <p:nvPr>
            <p:ph idx="1"/>
          </p:nvPr>
        </p:nvSpPr>
        <p:spPr>
          <a:xfrm>
            <a:off x="250825" y="1484313"/>
            <a:ext cx="8559800" cy="4114800"/>
          </a:xfrm>
        </p:spPr>
        <p:txBody>
          <a:bodyPr/>
          <a:lstStyle/>
          <a:p>
            <a:r>
              <a:rPr lang="zh-CN" altLang="en-US" dirty="0"/>
              <a:t>在轨运行：</a:t>
            </a:r>
          </a:p>
          <a:p>
            <a:pPr lvl="1"/>
            <a:r>
              <a:rPr lang="zh-CN" altLang="en-US" dirty="0"/>
              <a:t>美国：</a:t>
            </a:r>
            <a:r>
              <a:rPr lang="en-US" altLang="zh-CN" dirty="0"/>
              <a:t>Global Positioning System</a:t>
            </a:r>
          </a:p>
          <a:p>
            <a:pPr lvl="1"/>
            <a:r>
              <a:rPr lang="zh-CN" altLang="en-US" dirty="0"/>
              <a:t>俄罗斯：</a:t>
            </a:r>
            <a:r>
              <a:rPr lang="en-US" altLang="zh-CN" dirty="0"/>
              <a:t>GLONASS</a:t>
            </a:r>
          </a:p>
          <a:p>
            <a:pPr lvl="1"/>
            <a:r>
              <a:rPr lang="zh-CN" altLang="en-US" dirty="0"/>
              <a:t>中国：</a:t>
            </a:r>
            <a:r>
              <a:rPr lang="zh-CN" altLang="en-US" dirty="0">
                <a:latin typeface="微软雅黑"/>
              </a:rPr>
              <a:t>“</a:t>
            </a:r>
            <a:r>
              <a:rPr lang="zh-CN" altLang="en-US" dirty="0"/>
              <a:t>北斗</a:t>
            </a:r>
            <a:r>
              <a:rPr lang="zh-CN" altLang="en-US" dirty="0">
                <a:latin typeface="微软雅黑"/>
              </a:rPr>
              <a:t>”</a:t>
            </a:r>
            <a:r>
              <a:rPr lang="zh-CN" altLang="en-US" dirty="0"/>
              <a:t>（亚太区域导航）</a:t>
            </a:r>
          </a:p>
          <a:p>
            <a:pPr lvl="1"/>
            <a:r>
              <a:rPr lang="zh-CN" altLang="en-US" dirty="0"/>
              <a:t>欧盟：</a:t>
            </a:r>
            <a:r>
              <a:rPr lang="en-US" altLang="zh-CN" dirty="0"/>
              <a:t>Galileo</a:t>
            </a:r>
            <a:r>
              <a:rPr lang="zh-CN" altLang="en-US" dirty="0"/>
              <a:t>（试运行）</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军事测地卫星</a:t>
            </a:r>
          </a:p>
        </p:txBody>
      </p:sp>
      <p:sp>
        <p:nvSpPr>
          <p:cNvPr id="49155" name="Rectangle 3"/>
          <p:cNvSpPr>
            <a:spLocks noGrp="1" noChangeArrowheads="1"/>
          </p:cNvSpPr>
          <p:nvPr>
            <p:ph idx="1"/>
          </p:nvPr>
        </p:nvSpPr>
        <p:spPr>
          <a:xfrm>
            <a:off x="250825" y="1484313"/>
            <a:ext cx="8199438" cy="4114800"/>
          </a:xfrm>
        </p:spPr>
        <p:txBody>
          <a:bodyPr/>
          <a:lstStyle/>
          <a:p>
            <a:r>
              <a:rPr lang="zh-CN" altLang="en-US"/>
              <a:t>目的：</a:t>
            </a:r>
          </a:p>
          <a:p>
            <a:pPr lvl="1"/>
            <a:r>
              <a:rPr lang="zh-CN" altLang="en-US">
                <a:latin typeface="Times New Roman" pitchFamily="18" charset="0"/>
              </a:rPr>
              <a:t>测定地球的形状及大小、地球重力场的分布、地面的城市、村庄和军事目标的地理位置等。</a:t>
            </a:r>
          </a:p>
          <a:p>
            <a:r>
              <a:rPr lang="zh-CN" altLang="en-US">
                <a:latin typeface="Times New Roman" pitchFamily="18" charset="0"/>
              </a:rPr>
              <a:t>特点：</a:t>
            </a:r>
          </a:p>
          <a:p>
            <a:pPr lvl="1"/>
            <a:r>
              <a:rPr lang="zh-CN" altLang="en-US">
                <a:latin typeface="Times New Roman" pitchFamily="18" charset="0"/>
              </a:rPr>
              <a:t>周期短、精度高</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天基武器系统</a:t>
            </a:r>
          </a:p>
        </p:txBody>
      </p:sp>
      <p:sp>
        <p:nvSpPr>
          <p:cNvPr id="51203" name="Rectangle 3"/>
          <p:cNvSpPr>
            <a:spLocks noGrp="1" noChangeArrowheads="1"/>
          </p:cNvSpPr>
          <p:nvPr>
            <p:ph idx="1"/>
          </p:nvPr>
        </p:nvSpPr>
        <p:spPr>
          <a:xfrm>
            <a:off x="250825" y="1484313"/>
            <a:ext cx="8199438" cy="4114800"/>
          </a:xfrm>
        </p:spPr>
        <p:txBody>
          <a:bodyPr/>
          <a:lstStyle/>
          <a:p>
            <a:r>
              <a:rPr lang="zh-CN" altLang="en-US"/>
              <a:t>含义：</a:t>
            </a:r>
          </a:p>
          <a:p>
            <a:pPr lvl="1"/>
            <a:r>
              <a:rPr lang="zh-CN" altLang="en-US"/>
              <a:t>攻击敌方航天器用的卫星及卫星平台</a:t>
            </a:r>
          </a:p>
          <a:p>
            <a:r>
              <a:rPr lang="zh-CN" altLang="en-US"/>
              <a:t>分类：</a:t>
            </a:r>
          </a:p>
          <a:p>
            <a:pPr lvl="1"/>
            <a:r>
              <a:rPr lang="zh-CN" altLang="en-US"/>
              <a:t>反卫星武器系统</a:t>
            </a:r>
          </a:p>
          <a:p>
            <a:pPr lvl="1"/>
            <a:r>
              <a:rPr lang="zh-CN" altLang="en-US"/>
              <a:t>定向能（激光、粒子束、微波等）武器系统</a:t>
            </a:r>
          </a:p>
          <a:p>
            <a:pPr lvl="1"/>
            <a:r>
              <a:rPr lang="zh-CN" altLang="en-US"/>
              <a:t>空间反弹道导弹武器系统</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载人航天器</a:t>
            </a:r>
          </a:p>
        </p:txBody>
      </p:sp>
      <p:sp>
        <p:nvSpPr>
          <p:cNvPr id="52227" name="Rectangle 3"/>
          <p:cNvSpPr>
            <a:spLocks noGrp="1" noChangeArrowheads="1"/>
          </p:cNvSpPr>
          <p:nvPr>
            <p:ph idx="1"/>
          </p:nvPr>
        </p:nvSpPr>
        <p:spPr>
          <a:xfrm>
            <a:off x="179388" y="1412875"/>
            <a:ext cx="8785225" cy="4895850"/>
          </a:xfrm>
        </p:spPr>
        <p:txBody>
          <a:bodyPr/>
          <a:lstStyle/>
          <a:p>
            <a:r>
              <a:rPr lang="zh-CN" altLang="en-US"/>
              <a:t>载人飞船（宇宙飞船）</a:t>
            </a:r>
          </a:p>
          <a:p>
            <a:r>
              <a:rPr lang="zh-CN" altLang="en-US"/>
              <a:t>航天站（</a:t>
            </a:r>
            <a:r>
              <a:rPr lang="zh-CN" altLang="en-US" sz="2600"/>
              <a:t>又称</a:t>
            </a:r>
            <a:r>
              <a:rPr lang="zh-CN" altLang="en-US"/>
              <a:t>太空站、空间站）</a:t>
            </a:r>
          </a:p>
          <a:p>
            <a:r>
              <a:rPr lang="zh-CN" altLang="en-US"/>
              <a:t>航天飞机</a:t>
            </a:r>
          </a:p>
          <a:p>
            <a:pPr lvl="1"/>
            <a:r>
              <a:rPr lang="zh-CN" altLang="en-US" noProof="1">
                <a:latin typeface="Times New Roman" pitchFamily="18" charset="0"/>
              </a:rPr>
              <a:t>充当太空间谍</a:t>
            </a:r>
          </a:p>
          <a:p>
            <a:pPr lvl="1" algn="just"/>
            <a:r>
              <a:rPr lang="zh-CN" altLang="en-US" noProof="1">
                <a:latin typeface="Times New Roman" pitchFamily="18" charset="0"/>
              </a:rPr>
              <a:t>作为侦察、通信、导航等军用卫星的理想运载器和发射场</a:t>
            </a:r>
          </a:p>
          <a:p>
            <a:pPr lvl="1" algn="just"/>
            <a:r>
              <a:rPr lang="zh-CN" altLang="en-US" noProof="1">
                <a:latin typeface="Times New Roman" pitchFamily="18" charset="0"/>
              </a:rPr>
              <a:t>担负拦截和捕获太空“敌人”等军事任务</a:t>
            </a:r>
          </a:p>
          <a:p>
            <a:pPr lvl="1" algn="just"/>
            <a:r>
              <a:rPr lang="zh-CN" altLang="en-US" noProof="1">
                <a:latin typeface="Times New Roman" pitchFamily="18" charset="0"/>
              </a:rPr>
              <a:t>充当太空武器的理想试验基地</a:t>
            </a:r>
          </a:p>
          <a:p>
            <a:pPr lvl="1" algn="just"/>
            <a:r>
              <a:rPr lang="zh-CN" altLang="en-US" noProof="1">
                <a:latin typeface="Times New Roman" pitchFamily="18" charset="0"/>
              </a:rPr>
              <a:t>充当太空维护（加“油”、维修）站和转运站</a:t>
            </a:r>
            <a:endParaRPr lang="zh-CN" alt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dissolve">
                                      <p:cBhvr>
                                        <p:cTn id="7" dur="500"/>
                                        <p:tgtEl>
                                          <p:spTgt spid="522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dissolve">
                                      <p:cBhvr>
                                        <p:cTn id="10" dur="500"/>
                                        <p:tgtEl>
                                          <p:spTgt spid="522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dissolve">
                                      <p:cBhvr>
                                        <p:cTn id="13" dur="500"/>
                                        <p:tgtEl>
                                          <p:spTgt spid="522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227">
                                            <p:txEl>
                                              <p:pRg st="3" end="3"/>
                                            </p:txEl>
                                          </p:spTgt>
                                        </p:tgtEl>
                                        <p:attrNameLst>
                                          <p:attrName>style.visibility</p:attrName>
                                        </p:attrNameLst>
                                      </p:cBhvr>
                                      <p:to>
                                        <p:strVal val="visible"/>
                                      </p:to>
                                    </p:set>
                                    <p:animEffect transition="in" filter="dissolve">
                                      <p:cBhvr>
                                        <p:cTn id="18" dur="500"/>
                                        <p:tgtEl>
                                          <p:spTgt spid="52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dissolve">
                                      <p:cBhvr>
                                        <p:cTn id="23" dur="500"/>
                                        <p:tgtEl>
                                          <p:spTgt spid="52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227">
                                            <p:txEl>
                                              <p:pRg st="5" end="5"/>
                                            </p:txEl>
                                          </p:spTgt>
                                        </p:tgtEl>
                                        <p:attrNameLst>
                                          <p:attrName>style.visibility</p:attrName>
                                        </p:attrNameLst>
                                      </p:cBhvr>
                                      <p:to>
                                        <p:strVal val="visible"/>
                                      </p:to>
                                    </p:set>
                                    <p:animEffect transition="in" filter="dissolve">
                                      <p:cBhvr>
                                        <p:cTn id="28" dur="500"/>
                                        <p:tgtEl>
                                          <p:spTgt spid="5222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Effect transition="in" filter="dissolve">
                                      <p:cBhvr>
                                        <p:cTn id="33" dur="500"/>
                                        <p:tgtEl>
                                          <p:spTgt spid="5222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2227">
                                            <p:txEl>
                                              <p:pRg st="7" end="7"/>
                                            </p:txEl>
                                          </p:spTgt>
                                        </p:tgtEl>
                                        <p:attrNameLst>
                                          <p:attrName>style.visibility</p:attrName>
                                        </p:attrNameLst>
                                      </p:cBhvr>
                                      <p:to>
                                        <p:strVal val="visible"/>
                                      </p:to>
                                    </p:set>
                                    <p:animEffect transition="in" filter="dissolve">
                                      <p:cBhvr>
                                        <p:cTn id="38"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dirty="0"/>
              <a:t>空间站</a:t>
            </a:r>
          </a:p>
        </p:txBody>
      </p:sp>
      <p:sp>
        <p:nvSpPr>
          <p:cNvPr id="147459" name="Rectangle 3"/>
          <p:cNvSpPr>
            <a:spLocks noGrp="1" noChangeArrowheads="1"/>
          </p:cNvSpPr>
          <p:nvPr>
            <p:ph idx="1"/>
          </p:nvPr>
        </p:nvSpPr>
        <p:spPr>
          <a:xfrm>
            <a:off x="250824" y="1484312"/>
            <a:ext cx="8713663" cy="4825007"/>
          </a:xfrm>
        </p:spPr>
        <p:txBody>
          <a:bodyPr>
            <a:normAutofit lnSpcReduction="10000"/>
          </a:bodyPr>
          <a:lstStyle/>
          <a:p>
            <a:r>
              <a:rPr lang="en-US" altLang="zh-CN" dirty="0">
                <a:latin typeface="Tahoma" pitchFamily="34" charset="0"/>
                <a:ea typeface="Tahoma" pitchFamily="34" charset="0"/>
                <a:cs typeface="Tahoma" pitchFamily="34" charset="0"/>
              </a:rPr>
              <a:t>1971</a:t>
            </a:r>
            <a:r>
              <a:rPr lang="zh-CN" altLang="en-US" dirty="0">
                <a:latin typeface="Tahoma" pitchFamily="34" charset="0"/>
                <a:ea typeface="微软雅黑" pitchFamily="34" charset="-122"/>
                <a:cs typeface="Tahoma" pitchFamily="34" charset="0"/>
              </a:rPr>
              <a:t>年，前苏联发射“礼炮</a:t>
            </a:r>
            <a:r>
              <a:rPr lang="en-US" altLang="zh-CN" dirty="0">
                <a:latin typeface="Tahoma" pitchFamily="34" charset="0"/>
                <a:ea typeface="Tahoma" pitchFamily="34" charset="0"/>
                <a:cs typeface="Tahoma" pitchFamily="34" charset="0"/>
              </a:rPr>
              <a:t>-1</a:t>
            </a:r>
            <a:r>
              <a:rPr lang="zh-CN" altLang="en-US" dirty="0">
                <a:latin typeface="Tahoma" pitchFamily="34" charset="0"/>
                <a:ea typeface="微软雅黑" pitchFamily="34" charset="-122"/>
                <a:cs typeface="Tahoma" pitchFamily="34" charset="0"/>
              </a:rPr>
              <a:t>号”，美国</a:t>
            </a:r>
            <a:r>
              <a:rPr lang="en-US" altLang="zh-CN" dirty="0">
                <a:latin typeface="Tahoma" pitchFamily="34" charset="0"/>
                <a:ea typeface="Tahoma" pitchFamily="34" charset="0"/>
                <a:cs typeface="Tahoma" pitchFamily="34" charset="0"/>
              </a:rPr>
              <a:t>73</a:t>
            </a:r>
            <a:r>
              <a:rPr lang="zh-CN" altLang="en-US" dirty="0">
                <a:latin typeface="Tahoma" pitchFamily="34" charset="0"/>
                <a:ea typeface="微软雅黑" pitchFamily="34" charset="-122"/>
                <a:cs typeface="Tahoma" pitchFamily="34" charset="0"/>
              </a:rPr>
              <a:t>年实施“天空实验室”计划</a:t>
            </a:r>
            <a:endParaRPr lang="en-US" altLang="zh-CN" dirty="0">
              <a:latin typeface="Tahoma" pitchFamily="34" charset="0"/>
              <a:ea typeface="微软雅黑" pitchFamily="34" charset="-122"/>
              <a:cs typeface="Tahoma" pitchFamily="34" charset="0"/>
            </a:endParaRPr>
          </a:p>
          <a:p>
            <a:r>
              <a:rPr lang="zh-CN" altLang="en-US" dirty="0">
                <a:latin typeface="Tahoma" pitchFamily="34" charset="0"/>
                <a:ea typeface="微软雅黑" pitchFamily="34" charset="-122"/>
                <a:cs typeface="Tahoma" pitchFamily="34" charset="0"/>
              </a:rPr>
              <a:t>国际空间站</a:t>
            </a:r>
            <a:endParaRPr lang="en-US" altLang="zh-CN" dirty="0">
              <a:latin typeface="Tahoma" pitchFamily="34" charset="0"/>
              <a:ea typeface="微软雅黑" pitchFamily="34" charset="-122"/>
              <a:cs typeface="Tahoma" pitchFamily="34" charset="0"/>
            </a:endParaRPr>
          </a:p>
          <a:p>
            <a:pPr lvl="1"/>
            <a:r>
              <a:rPr lang="zh-CN" altLang="en-US" dirty="0"/>
              <a:t>由美国、俄罗斯、欧洲航天局、日本、加拿大等建造</a:t>
            </a:r>
          </a:p>
          <a:p>
            <a:pPr lvl="1"/>
            <a:r>
              <a:rPr lang="zh-CN" altLang="en-US" dirty="0"/>
              <a:t>原预计</a:t>
            </a:r>
            <a:r>
              <a:rPr lang="en-US" altLang="zh-CN" dirty="0"/>
              <a:t>2007</a:t>
            </a:r>
            <a:r>
              <a:rPr lang="zh-CN" altLang="en-US" dirty="0"/>
              <a:t>年建成（已严重滞后）</a:t>
            </a:r>
          </a:p>
          <a:p>
            <a:pPr lvl="1"/>
            <a:r>
              <a:rPr lang="zh-CN" altLang="en-US" dirty="0"/>
              <a:t>建成后总重</a:t>
            </a:r>
            <a:r>
              <a:rPr lang="en-US" altLang="zh-CN" dirty="0"/>
              <a:t>420</a:t>
            </a:r>
            <a:r>
              <a:rPr lang="zh-CN" altLang="en-US" dirty="0"/>
              <a:t>吨，</a:t>
            </a:r>
            <a:r>
              <a:rPr lang="zh-CN" altLang="en-US" sz="2400" dirty="0"/>
              <a:t>工作寿命</a:t>
            </a:r>
            <a:r>
              <a:rPr lang="en-US" altLang="zh-CN" sz="2400" dirty="0"/>
              <a:t>10</a:t>
            </a:r>
            <a:r>
              <a:rPr lang="zh-CN" altLang="en-US" sz="2400" dirty="0"/>
              <a:t>～</a:t>
            </a:r>
            <a:r>
              <a:rPr lang="en-US" altLang="zh-CN" sz="2400" dirty="0"/>
              <a:t>15</a:t>
            </a:r>
            <a:r>
              <a:rPr lang="zh-CN" altLang="en-US" sz="2400" dirty="0"/>
              <a:t>年，最多可同时接纳</a:t>
            </a:r>
            <a:r>
              <a:rPr lang="en-US" altLang="zh-CN" sz="2400" dirty="0"/>
              <a:t>7</a:t>
            </a:r>
            <a:r>
              <a:rPr lang="zh-CN" altLang="en-US" sz="2400" dirty="0"/>
              <a:t>名航天员</a:t>
            </a:r>
          </a:p>
          <a:p>
            <a:pPr lvl="1"/>
            <a:r>
              <a:rPr lang="en-US" altLang="zh-CN" sz="2400" dirty="0"/>
              <a:t>6</a:t>
            </a:r>
            <a:r>
              <a:rPr lang="zh-CN" altLang="en-US" sz="2400" dirty="0"/>
              <a:t>个实验舱可提供</a:t>
            </a:r>
            <a:r>
              <a:rPr lang="en-US" altLang="zh-CN" sz="2400" dirty="0"/>
              <a:t>40</a:t>
            </a:r>
            <a:r>
              <a:rPr lang="zh-CN" altLang="en-US" sz="2400" dirty="0"/>
              <a:t>个研究机柜和</a:t>
            </a:r>
            <a:r>
              <a:rPr lang="en-US" altLang="zh-CN" sz="2400" dirty="0"/>
              <a:t>110</a:t>
            </a:r>
            <a:r>
              <a:rPr lang="zh-CN" altLang="en-US" sz="2400" dirty="0"/>
              <a:t>千瓦的电能</a:t>
            </a:r>
            <a:endParaRPr lang="en-US" altLang="zh-CN" sz="2400" dirty="0"/>
          </a:p>
          <a:p>
            <a:r>
              <a:rPr lang="zh-CN" altLang="en-US">
                <a:latin typeface="Tahoma" pitchFamily="34" charset="0"/>
                <a:ea typeface="微软雅黑" pitchFamily="34" charset="-122"/>
                <a:cs typeface="Tahoma" pitchFamily="34" charset="0"/>
              </a:rPr>
              <a:t>中国“天宫”系列</a:t>
            </a:r>
            <a:endParaRPr lang="zh-CN" altLang="en-US" dirty="0">
              <a:latin typeface="Tahoma" pitchFamily="34" charset="0"/>
              <a:ea typeface="微软雅黑" pitchFamily="34" charset="-122"/>
              <a:cs typeface="Tahoma"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zh-CN" altLang="en-US" dirty="0"/>
              <a:t>可能运行在地球同步轨道的军用卫星有：</a:t>
            </a:r>
            <a:endParaRPr lang="en-US" altLang="zh-CN" dirty="0"/>
          </a:p>
          <a:p>
            <a:pPr lvl="1"/>
            <a:r>
              <a:rPr lang="en-US" altLang="zh-CN" dirty="0"/>
              <a:t>a. </a:t>
            </a:r>
            <a:r>
              <a:rPr lang="zh-CN" altLang="en-US" dirty="0"/>
              <a:t>成像侦察卫星</a:t>
            </a:r>
            <a:r>
              <a:rPr lang="en-US" altLang="zh-CN"/>
              <a:t>		b</a:t>
            </a:r>
            <a:r>
              <a:rPr lang="en-US" altLang="zh-CN" dirty="0"/>
              <a:t>. </a:t>
            </a:r>
            <a:r>
              <a:rPr lang="zh-CN" altLang="en-US" dirty="0"/>
              <a:t>电子侦察卫星</a:t>
            </a:r>
            <a:endParaRPr lang="en-US" altLang="zh-CN" dirty="0"/>
          </a:p>
          <a:p>
            <a:pPr lvl="1"/>
            <a:r>
              <a:rPr lang="en-US" altLang="zh-CN" dirty="0"/>
              <a:t>c. </a:t>
            </a:r>
            <a:r>
              <a:rPr lang="zh-CN" altLang="en-US" dirty="0"/>
              <a:t>气象卫星</a:t>
            </a:r>
            <a:r>
              <a:rPr lang="en-US" altLang="zh-CN" dirty="0"/>
              <a:t>	</a:t>
            </a:r>
            <a:r>
              <a:rPr lang="en-US" altLang="zh-CN"/>
              <a:t>		d</a:t>
            </a:r>
            <a:r>
              <a:rPr lang="en-US" altLang="zh-CN" dirty="0"/>
              <a:t>. </a:t>
            </a:r>
            <a:r>
              <a:rPr lang="zh-CN" altLang="en-US" dirty="0"/>
              <a:t>通信卫星</a:t>
            </a:r>
            <a:endParaRPr lang="en-US" altLang="zh-CN" dirty="0"/>
          </a:p>
          <a:p>
            <a:pPr lvl="1"/>
            <a:r>
              <a:rPr lang="zh-CN" altLang="en-US"/>
              <a:t>（</a:t>
            </a:r>
            <a:r>
              <a:rPr lang="en-US" altLang="zh-CN"/>
              <a:t>abcd</a:t>
            </a:r>
            <a:r>
              <a:rPr lang="en-US" altLang="zh-CN" dirty="0"/>
              <a:t>)</a:t>
            </a:r>
          </a:p>
          <a:p>
            <a:r>
              <a:rPr lang="zh-CN" altLang="en-US"/>
              <a:t>可具有</a:t>
            </a:r>
            <a:r>
              <a:rPr lang="zh-CN" altLang="en-US" dirty="0"/>
              <a:t>军事用途的航天器有：</a:t>
            </a:r>
            <a:endParaRPr lang="en-US" altLang="zh-CN" dirty="0"/>
          </a:p>
          <a:p>
            <a:pPr lvl="1"/>
            <a:r>
              <a:rPr lang="en-US" altLang="zh-CN" dirty="0"/>
              <a:t>a. </a:t>
            </a:r>
            <a:r>
              <a:rPr lang="zh-CN" altLang="en-US" dirty="0"/>
              <a:t>人造地球卫星</a:t>
            </a:r>
            <a:r>
              <a:rPr lang="en-US" altLang="zh-CN"/>
              <a:t>		b</a:t>
            </a:r>
            <a:r>
              <a:rPr lang="en-US" altLang="zh-CN" dirty="0"/>
              <a:t>. </a:t>
            </a:r>
            <a:r>
              <a:rPr lang="zh-CN" altLang="en-US" dirty="0"/>
              <a:t>航天飞机</a:t>
            </a:r>
            <a:endParaRPr lang="en-US" altLang="zh-CN" dirty="0"/>
          </a:p>
          <a:p>
            <a:pPr lvl="1"/>
            <a:r>
              <a:rPr lang="en-US" altLang="zh-CN" dirty="0"/>
              <a:t>c. </a:t>
            </a:r>
            <a:r>
              <a:rPr lang="zh-CN" altLang="en-US" dirty="0"/>
              <a:t>空间站</a:t>
            </a:r>
            <a:r>
              <a:rPr lang="en-US" altLang="zh-CN" dirty="0"/>
              <a:t>	</a:t>
            </a:r>
            <a:r>
              <a:rPr lang="en-US" altLang="zh-CN"/>
              <a:t>		d</a:t>
            </a:r>
            <a:r>
              <a:rPr lang="en-US" altLang="zh-CN" dirty="0"/>
              <a:t>. </a:t>
            </a:r>
            <a:r>
              <a:rPr lang="zh-CN" altLang="en-US" dirty="0"/>
              <a:t>深空探测器</a:t>
            </a:r>
            <a:endParaRPr lang="en-US" altLang="zh-CN" dirty="0"/>
          </a:p>
          <a:p>
            <a:pPr lvl="1"/>
            <a:r>
              <a:rPr lang="zh-CN" altLang="en-US" dirty="0"/>
              <a:t>（</a:t>
            </a:r>
            <a:r>
              <a:rPr lang="en-US" altLang="zh-CN" dirty="0" err="1"/>
              <a:t>abc</a:t>
            </a:r>
            <a:r>
              <a:rPr lang="zh-CN" altLang="en-US" dirty="0"/>
              <a:t>）</a:t>
            </a:r>
          </a:p>
        </p:txBody>
      </p:sp>
    </p:spTree>
    <p:extLst>
      <p:ext uri="{BB962C8B-B14F-4D97-AF65-F5344CB8AC3E}">
        <p14:creationId xmlns:p14="http://schemas.microsoft.com/office/powerpoint/2010/main" val="267910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sz="7200"/>
              <a:t>指挥自动化技术</a:t>
            </a:r>
          </a:p>
        </p:txBody>
      </p:sp>
      <p:sp>
        <p:nvSpPr>
          <p:cNvPr id="2051" name="Rectangle 3"/>
          <p:cNvSpPr>
            <a:spLocks noGrp="1" noChangeArrowheads="1"/>
          </p:cNvSpPr>
          <p:nvPr>
            <p:ph type="subTitle" idx="1"/>
          </p:nvPr>
        </p:nvSpPr>
        <p:spPr>
          <a:xfrm>
            <a:off x="1116013" y="3886200"/>
            <a:ext cx="6985000" cy="2207096"/>
          </a:xfrm>
        </p:spPr>
        <p:txBody>
          <a:bodyPr>
            <a:normAutofit/>
          </a:bodyPr>
          <a:lstStyle/>
          <a:p>
            <a:pPr>
              <a:lnSpc>
                <a:spcPct val="80000"/>
              </a:lnSpc>
            </a:pPr>
            <a:r>
              <a:rPr lang="en-US" altLang="zh-CN"/>
              <a:t>Command, Control, Communication, Computer, Intelligence, Surveillance, Reconnaissance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我军对指挥自动化的定义</a:t>
            </a:r>
          </a:p>
        </p:txBody>
      </p:sp>
      <p:sp>
        <p:nvSpPr>
          <p:cNvPr id="78851" name="Rectangle 3"/>
          <p:cNvSpPr>
            <a:spLocks noGrp="1" noChangeArrowheads="1"/>
          </p:cNvSpPr>
          <p:nvPr>
            <p:ph idx="1"/>
          </p:nvPr>
        </p:nvSpPr>
        <p:spPr/>
        <p:txBody>
          <a:bodyPr/>
          <a:lstStyle/>
          <a:p>
            <a:r>
              <a:rPr lang="zh-CN" altLang="en-US"/>
              <a:t>在军队指挥体系中建立和运用指挥自动化系统，辅助指挥员和指挥机关实现科学、高效的指挥控制与管理的活动。</a:t>
            </a:r>
          </a:p>
          <a:p>
            <a:r>
              <a:rPr lang="zh-CN" altLang="en-US"/>
              <a:t>是军队现代化建设的重要目标</a:t>
            </a:r>
          </a:p>
          <a:p>
            <a:r>
              <a:rPr lang="zh-CN" altLang="en-US"/>
              <a:t>强调增强军队联合作战能力和信息作战能力</a:t>
            </a:r>
          </a:p>
          <a:p>
            <a:r>
              <a:rPr lang="zh-CN" altLang="en-US"/>
              <a:t>内涵与外延不断扩大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指挥自动化系统分类</a:t>
            </a:r>
            <a:r>
              <a:rPr lang="en-US" altLang="zh-CN"/>
              <a:t>(</a:t>
            </a:r>
            <a:r>
              <a:rPr lang="zh-CN" altLang="en-US"/>
              <a:t>按层次</a:t>
            </a:r>
            <a:r>
              <a:rPr lang="en-US" altLang="zh-CN"/>
              <a:t>)</a:t>
            </a:r>
          </a:p>
        </p:txBody>
      </p:sp>
      <p:sp>
        <p:nvSpPr>
          <p:cNvPr id="79875" name="Rectangle 3"/>
          <p:cNvSpPr>
            <a:spLocks noGrp="1" noChangeArrowheads="1"/>
          </p:cNvSpPr>
          <p:nvPr>
            <p:ph idx="1"/>
          </p:nvPr>
        </p:nvSpPr>
        <p:spPr/>
        <p:txBody>
          <a:bodyPr/>
          <a:lstStyle/>
          <a:p>
            <a:r>
              <a:rPr lang="zh-CN" altLang="en-US"/>
              <a:t>战略指挥自动化系统</a:t>
            </a:r>
          </a:p>
          <a:p>
            <a:r>
              <a:rPr lang="zh-CN" altLang="en-US"/>
              <a:t>战役指挥自动化系统</a:t>
            </a:r>
          </a:p>
          <a:p>
            <a:pPr lvl="1"/>
            <a:r>
              <a:rPr lang="zh-CN" altLang="en-US"/>
              <a:t>包括战区</a:t>
            </a:r>
            <a:r>
              <a:rPr lang="en-US" altLang="zh-CN"/>
              <a:t>C3I</a:t>
            </a:r>
            <a:r>
              <a:rPr lang="zh-CN" altLang="en-US"/>
              <a:t>、各军兵种战役</a:t>
            </a:r>
            <a:r>
              <a:rPr lang="en-US" altLang="zh-CN"/>
              <a:t>C3I</a:t>
            </a:r>
          </a:p>
          <a:p>
            <a:r>
              <a:rPr lang="zh-CN" altLang="en-US"/>
              <a:t>战术指挥自动化系统及作战平台</a:t>
            </a:r>
          </a:p>
          <a:p>
            <a:pPr lvl="1"/>
            <a:r>
              <a:rPr lang="zh-CN" altLang="en-US"/>
              <a:t>各军兵种师旅级</a:t>
            </a:r>
            <a:r>
              <a:rPr lang="en-US" altLang="zh-CN"/>
              <a:t>C3I</a:t>
            </a:r>
          </a:p>
          <a:p>
            <a:r>
              <a:rPr lang="zh-CN" altLang="en-US"/>
              <a:t>单兵指挥自动化系统</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战略指挥自动化系统</a:t>
            </a:r>
          </a:p>
        </p:txBody>
      </p:sp>
      <p:sp>
        <p:nvSpPr>
          <p:cNvPr id="80899" name="Rectangle 3"/>
          <p:cNvSpPr>
            <a:spLocks noGrp="1" noChangeArrowheads="1"/>
          </p:cNvSpPr>
          <p:nvPr>
            <p:ph idx="1"/>
          </p:nvPr>
        </p:nvSpPr>
        <p:spPr/>
        <p:txBody>
          <a:bodyPr/>
          <a:lstStyle/>
          <a:p>
            <a:r>
              <a:rPr lang="zh-CN" altLang="en-US"/>
              <a:t>保障最高统帅部或各军种执行战略指挥任务</a:t>
            </a:r>
          </a:p>
          <a:p>
            <a:r>
              <a:rPr lang="zh-CN" altLang="en-US"/>
              <a:t>包括国家军事指挥中心、 国防通信网、战略情报系统等</a:t>
            </a:r>
          </a:p>
          <a:p>
            <a:r>
              <a:rPr lang="zh-CN" altLang="en-US"/>
              <a:t>国家军事指挥中心是核心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多光谱侦察</a:t>
            </a:r>
          </a:p>
        </p:txBody>
      </p:sp>
      <p:sp>
        <p:nvSpPr>
          <p:cNvPr id="23555" name="Rectangle 3"/>
          <p:cNvSpPr>
            <a:spLocks noGrp="1" noChangeArrowheads="1"/>
          </p:cNvSpPr>
          <p:nvPr>
            <p:ph type="body" sz="half" idx="1"/>
          </p:nvPr>
        </p:nvSpPr>
        <p:spPr>
          <a:xfrm>
            <a:off x="179388" y="1484313"/>
            <a:ext cx="8641084" cy="4824412"/>
          </a:xfrm>
        </p:spPr>
        <p:txBody>
          <a:bodyPr>
            <a:normAutofit lnSpcReduction="10000"/>
          </a:bodyPr>
          <a:lstStyle/>
          <a:p>
            <a:r>
              <a:rPr lang="zh-CN" altLang="en-US" dirty="0"/>
              <a:t>将目标光谱划分成若干窄的光谱带，同时进行照相或扫描。</a:t>
            </a:r>
            <a:endParaRPr lang="en-US" altLang="zh-CN" dirty="0"/>
          </a:p>
          <a:p>
            <a:r>
              <a:rPr lang="zh-CN" altLang="en-US" dirty="0"/>
              <a:t>多光谱照相： </a:t>
            </a:r>
            <a:r>
              <a:rPr lang="en-US" altLang="zh-CN" dirty="0"/>
              <a:t>0.35</a:t>
            </a:r>
            <a:r>
              <a:rPr lang="zh-CN" altLang="en-US" dirty="0"/>
              <a:t>～</a:t>
            </a:r>
            <a:r>
              <a:rPr lang="en-US" altLang="zh-CN" dirty="0"/>
              <a:t>1.35 </a:t>
            </a:r>
            <a:r>
              <a:rPr lang="en-US" altLang="zh-CN" dirty="0">
                <a:sym typeface="Symbol" pitchFamily="18" charset="2"/>
              </a:rPr>
              <a:t></a:t>
            </a:r>
            <a:r>
              <a:rPr lang="en-US" altLang="zh-CN" dirty="0"/>
              <a:t>m</a:t>
            </a:r>
          </a:p>
          <a:p>
            <a:pPr lvl="1"/>
            <a:r>
              <a:rPr lang="zh-CN" altLang="en-US" dirty="0"/>
              <a:t>多相机型</a:t>
            </a:r>
          </a:p>
          <a:p>
            <a:pPr lvl="1"/>
            <a:r>
              <a:rPr lang="zh-CN" altLang="en-US" dirty="0"/>
              <a:t>多镜头型</a:t>
            </a:r>
          </a:p>
          <a:p>
            <a:pPr lvl="1"/>
            <a:r>
              <a:rPr lang="zh-CN" altLang="en-US" dirty="0"/>
              <a:t>单镜头多胶片型</a:t>
            </a:r>
            <a:endParaRPr lang="en-US" altLang="zh-CN" dirty="0"/>
          </a:p>
          <a:p>
            <a:r>
              <a:rPr lang="zh-CN" altLang="en-US" dirty="0"/>
              <a:t>多光谱扫描</a:t>
            </a:r>
            <a:endParaRPr lang="en-US" altLang="zh-CN" dirty="0"/>
          </a:p>
          <a:p>
            <a:pPr lvl="1"/>
            <a:r>
              <a:rPr lang="zh-CN" altLang="en-US" dirty="0"/>
              <a:t>利用光学</a:t>
            </a:r>
            <a:r>
              <a:rPr lang="en-US" altLang="zh-CN" dirty="0"/>
              <a:t>/</a:t>
            </a:r>
            <a:r>
              <a:rPr lang="zh-CN" altLang="en-US" dirty="0"/>
              <a:t>机械方法接收地面目标反射或发射的电磁波，分成若干波谱段（通道）同时进行探测。</a:t>
            </a:r>
          </a:p>
          <a:p>
            <a:pPr lvl="1"/>
            <a:r>
              <a:rPr lang="zh-CN" altLang="en-US" dirty="0"/>
              <a:t>工作波段范围宽（近紫外～远红外），通道多</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战役指挥自动化系统</a:t>
            </a:r>
          </a:p>
        </p:txBody>
      </p:sp>
      <p:sp>
        <p:nvSpPr>
          <p:cNvPr id="81923" name="Rectangle 3"/>
          <p:cNvSpPr>
            <a:spLocks noGrp="1" noChangeArrowheads="1"/>
          </p:cNvSpPr>
          <p:nvPr>
            <p:ph idx="1"/>
          </p:nvPr>
        </p:nvSpPr>
        <p:spPr/>
        <p:txBody>
          <a:bodyPr/>
          <a:lstStyle/>
          <a:p>
            <a:r>
              <a:rPr lang="zh-CN" altLang="en-US"/>
              <a:t>保障执行战役指挥任务</a:t>
            </a:r>
          </a:p>
          <a:p>
            <a:r>
              <a:rPr lang="zh-CN" altLang="en-US"/>
              <a:t>包括战区</a:t>
            </a:r>
            <a:r>
              <a:rPr lang="en-US" altLang="zh-CN"/>
              <a:t>C3I</a:t>
            </a:r>
            <a:r>
              <a:rPr lang="zh-CN" altLang="en-US"/>
              <a:t>、陆军战役</a:t>
            </a:r>
            <a:r>
              <a:rPr lang="en-US" altLang="zh-CN"/>
              <a:t>C3I</a:t>
            </a:r>
            <a:r>
              <a:rPr lang="zh-CN" altLang="en-US"/>
              <a:t>、海军战役</a:t>
            </a:r>
            <a:r>
              <a:rPr lang="en-US" altLang="zh-CN"/>
              <a:t>C3I</a:t>
            </a:r>
            <a:r>
              <a:rPr lang="zh-CN" altLang="en-US"/>
              <a:t>、空军战役</a:t>
            </a:r>
            <a:r>
              <a:rPr lang="en-US" altLang="zh-CN"/>
              <a:t>C3I</a:t>
            </a:r>
            <a:r>
              <a:rPr lang="zh-CN" altLang="en-US"/>
              <a:t>、战略导弹部队</a:t>
            </a:r>
            <a:r>
              <a:rPr lang="en-US" altLang="zh-CN"/>
              <a:t>C3I</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战术指挥自动化系统</a:t>
            </a:r>
          </a:p>
        </p:txBody>
      </p:sp>
      <p:sp>
        <p:nvSpPr>
          <p:cNvPr id="82947" name="Rectangle 3"/>
          <p:cNvSpPr>
            <a:spLocks noGrp="1" noChangeArrowheads="1"/>
          </p:cNvSpPr>
          <p:nvPr>
            <p:ph idx="1"/>
          </p:nvPr>
        </p:nvSpPr>
        <p:spPr/>
        <p:txBody>
          <a:bodyPr/>
          <a:lstStyle/>
          <a:p>
            <a:r>
              <a:rPr lang="zh-CN" altLang="en-US"/>
              <a:t>保障执行战斗指挥任务</a:t>
            </a:r>
          </a:p>
          <a:p>
            <a:r>
              <a:rPr lang="zh-CN" altLang="en-US"/>
              <a:t>包括陆军师旅</a:t>
            </a:r>
            <a:r>
              <a:rPr lang="en-US" altLang="zh-CN"/>
              <a:t>C3I</a:t>
            </a:r>
            <a:r>
              <a:rPr lang="zh-CN" altLang="en-US"/>
              <a:t>，海军基地、舰艇支队、海上编队</a:t>
            </a:r>
            <a:r>
              <a:rPr lang="en-US" altLang="zh-CN"/>
              <a:t>C3I</a:t>
            </a:r>
            <a:r>
              <a:rPr lang="zh-CN" altLang="en-US"/>
              <a:t>，空军航空兵师</a:t>
            </a:r>
            <a:r>
              <a:rPr lang="en-US" altLang="zh-CN"/>
              <a:t>(</a:t>
            </a:r>
            <a:r>
              <a:rPr lang="zh-CN" altLang="en-US"/>
              <a:t>联队</a:t>
            </a:r>
            <a:r>
              <a:rPr lang="en-US" altLang="zh-CN"/>
              <a:t>)</a:t>
            </a:r>
            <a:r>
              <a:rPr lang="zh-CN" altLang="en-US"/>
              <a:t>和空降师</a:t>
            </a:r>
            <a:r>
              <a:rPr lang="en-US" altLang="zh-CN"/>
              <a:t>C3I</a:t>
            </a:r>
            <a:r>
              <a:rPr lang="zh-CN" altLang="en-US"/>
              <a:t>，地地导弹旅</a:t>
            </a:r>
            <a:r>
              <a:rPr lang="en-US" altLang="zh-CN"/>
              <a:t>C3I</a:t>
            </a:r>
            <a:r>
              <a:rPr lang="zh-CN" altLang="en-US"/>
              <a:t>等</a:t>
            </a:r>
          </a:p>
          <a:p>
            <a:r>
              <a:rPr lang="zh-CN" altLang="en-US"/>
              <a:t>要求机动性强、实时性高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作战平台指挥自动化系统</a:t>
            </a:r>
          </a:p>
        </p:txBody>
      </p:sp>
      <p:sp>
        <p:nvSpPr>
          <p:cNvPr id="83971" name="Rectangle 3"/>
          <p:cNvSpPr>
            <a:spLocks noGrp="1" noChangeArrowheads="1"/>
          </p:cNvSpPr>
          <p:nvPr>
            <p:ph idx="1"/>
          </p:nvPr>
        </p:nvSpPr>
        <p:spPr/>
        <p:txBody>
          <a:bodyPr/>
          <a:lstStyle/>
          <a:p>
            <a:r>
              <a:rPr lang="zh-CN" altLang="en-US"/>
              <a:t>亦称武器控制系统</a:t>
            </a:r>
          </a:p>
          <a:p>
            <a:r>
              <a:rPr lang="zh-CN" altLang="en-US"/>
              <a:t>既能控制战役战术武器，又能控制单个的战略武器</a:t>
            </a:r>
          </a:p>
          <a:p>
            <a:r>
              <a:rPr lang="zh-CN" altLang="en-US"/>
              <a:t>通常包括警戒系统、目标分配系统、引导系统和武器本身</a:t>
            </a:r>
          </a:p>
          <a:p>
            <a:r>
              <a:rPr lang="zh-CN" altLang="en-US"/>
              <a:t>实现从发现目标、区分目标、引导攻击到判明打击效果全过程的自动化</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单兵指挥自动化系统</a:t>
            </a:r>
          </a:p>
        </p:txBody>
      </p:sp>
      <p:sp>
        <p:nvSpPr>
          <p:cNvPr id="84995" name="Rectangle 3"/>
          <p:cNvSpPr>
            <a:spLocks noGrp="1" noChangeArrowheads="1"/>
          </p:cNvSpPr>
          <p:nvPr>
            <p:ph idx="1"/>
          </p:nvPr>
        </p:nvSpPr>
        <p:spPr/>
        <p:txBody>
          <a:bodyPr/>
          <a:lstStyle/>
          <a:p>
            <a:r>
              <a:rPr lang="zh-CN" altLang="en-US"/>
              <a:t>又称单兵数字化设备，是保障单兵执行作战任务的信息系统</a:t>
            </a:r>
          </a:p>
          <a:p>
            <a:r>
              <a:rPr lang="zh-CN" altLang="en-US"/>
              <a:t>包括整体式头盔子系统、单兵武器子系统、个人便携式计算机</a:t>
            </a:r>
            <a:r>
              <a:rPr lang="en-US" altLang="zh-CN"/>
              <a:t>/</a:t>
            </a:r>
            <a:r>
              <a:rPr lang="zh-CN" altLang="en-US"/>
              <a:t>通信子系统、</a:t>
            </a:r>
            <a:r>
              <a:rPr lang="en-US" altLang="zh-CN"/>
              <a:t>GPS</a:t>
            </a:r>
            <a:r>
              <a:rPr lang="zh-CN" altLang="en-US"/>
              <a:t>系统和生存子系统等</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指挥自动化系统的一般构成</a:t>
            </a:r>
          </a:p>
        </p:txBody>
      </p:sp>
      <p:sp>
        <p:nvSpPr>
          <p:cNvPr id="86019" name="Rectangle 3"/>
          <p:cNvSpPr>
            <a:spLocks noGrp="1" noChangeArrowheads="1"/>
          </p:cNvSpPr>
          <p:nvPr>
            <p:ph idx="1"/>
          </p:nvPr>
        </p:nvSpPr>
        <p:spPr/>
        <p:txBody>
          <a:bodyPr/>
          <a:lstStyle/>
          <a:p>
            <a:r>
              <a:rPr lang="zh-CN" altLang="en-US"/>
              <a:t>指挥控制分系统</a:t>
            </a:r>
          </a:p>
          <a:p>
            <a:r>
              <a:rPr lang="zh-CN" altLang="en-US"/>
              <a:t>通信分系统</a:t>
            </a:r>
          </a:p>
          <a:p>
            <a:r>
              <a:rPr lang="zh-CN" altLang="en-US"/>
              <a:t>情报分系统</a:t>
            </a:r>
          </a:p>
          <a:p>
            <a:r>
              <a:rPr lang="zh-CN" altLang="en-US"/>
              <a:t>电子对抗分系统</a:t>
            </a:r>
          </a:p>
          <a:p>
            <a:r>
              <a:rPr lang="zh-CN" altLang="en-US"/>
              <a:t>综合保障分系统</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指挥自动化的功能</a:t>
            </a:r>
          </a:p>
        </p:txBody>
      </p:sp>
      <p:sp>
        <p:nvSpPr>
          <p:cNvPr id="87043" name="Rectangle 3"/>
          <p:cNvSpPr>
            <a:spLocks noGrp="1" noChangeArrowheads="1"/>
          </p:cNvSpPr>
          <p:nvPr>
            <p:ph idx="1"/>
          </p:nvPr>
        </p:nvSpPr>
        <p:spPr/>
        <p:txBody>
          <a:bodyPr/>
          <a:lstStyle/>
          <a:p>
            <a:r>
              <a:rPr lang="zh-CN" altLang="en-US"/>
              <a:t>信息功能</a:t>
            </a:r>
          </a:p>
          <a:p>
            <a:pPr lvl="1"/>
            <a:r>
              <a:rPr lang="zh-CN" altLang="en-US"/>
              <a:t>信息的采集、传递、处理、存储与检索、显示</a:t>
            </a:r>
          </a:p>
          <a:p>
            <a:r>
              <a:rPr lang="zh-CN" altLang="en-US"/>
              <a:t>计算功能</a:t>
            </a:r>
          </a:p>
          <a:p>
            <a:r>
              <a:rPr lang="zh-CN" altLang="en-US"/>
              <a:t>决策功能</a:t>
            </a:r>
          </a:p>
          <a:p>
            <a:pPr lvl="1"/>
            <a:r>
              <a:rPr lang="zh-CN" altLang="en-US"/>
              <a:t>作战决策、军事专家系统、作战模拟</a:t>
            </a:r>
          </a:p>
          <a:p>
            <a:r>
              <a:rPr lang="zh-CN" altLang="en-US"/>
              <a:t>监控功能</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指挥自动化系统的主要技术</a:t>
            </a:r>
          </a:p>
        </p:txBody>
      </p:sp>
      <p:sp>
        <p:nvSpPr>
          <p:cNvPr id="88067" name="Rectangle 3"/>
          <p:cNvSpPr>
            <a:spLocks noGrp="1" noChangeArrowheads="1"/>
          </p:cNvSpPr>
          <p:nvPr>
            <p:ph idx="1"/>
          </p:nvPr>
        </p:nvSpPr>
        <p:spPr/>
        <p:txBody>
          <a:bodyPr/>
          <a:lstStyle/>
          <a:p>
            <a:r>
              <a:rPr lang="zh-CN" altLang="en-US"/>
              <a:t>计算机及其网络技术</a:t>
            </a:r>
          </a:p>
          <a:p>
            <a:r>
              <a:rPr lang="zh-CN" altLang="en-US"/>
              <a:t>情报侦察与预警探测技术</a:t>
            </a:r>
          </a:p>
          <a:p>
            <a:r>
              <a:rPr lang="zh-CN" altLang="en-US"/>
              <a:t>通信技术</a:t>
            </a:r>
          </a:p>
          <a:p>
            <a:pPr lvl="1"/>
            <a:r>
              <a:rPr lang="zh-CN" altLang="en-US"/>
              <a:t>数字通信、光通信、卫星通信、野战综合通信</a:t>
            </a:r>
          </a:p>
          <a:p>
            <a:r>
              <a:rPr lang="zh-CN" altLang="en-US"/>
              <a:t>综合集成技术</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例题</a:t>
            </a:r>
          </a:p>
        </p:txBody>
      </p:sp>
      <p:sp>
        <p:nvSpPr>
          <p:cNvPr id="111619" name="Rectangle 3"/>
          <p:cNvSpPr>
            <a:spLocks noGrp="1" noChangeArrowheads="1"/>
          </p:cNvSpPr>
          <p:nvPr>
            <p:ph idx="1"/>
          </p:nvPr>
        </p:nvSpPr>
        <p:spPr/>
        <p:txBody>
          <a:bodyPr/>
          <a:lstStyle/>
          <a:p>
            <a:pPr marL="609600" indent="-609600"/>
            <a:r>
              <a:rPr lang="zh-CN" altLang="en-US"/>
              <a:t>指挥自动化系统的核心是：</a:t>
            </a:r>
            <a:r>
              <a:rPr lang="en-US" altLang="zh-CN"/>
              <a:t>(a)</a:t>
            </a:r>
          </a:p>
          <a:p>
            <a:pPr marL="990600" lvl="1" indent="-533400"/>
            <a:r>
              <a:rPr lang="en-US" altLang="zh-CN"/>
              <a:t>a. </a:t>
            </a:r>
            <a:r>
              <a:rPr lang="zh-CN" altLang="en-US"/>
              <a:t>指挥控制分系统	</a:t>
            </a:r>
            <a:r>
              <a:rPr lang="en-US" altLang="zh-CN"/>
              <a:t>b. </a:t>
            </a:r>
            <a:r>
              <a:rPr lang="zh-CN" altLang="en-US"/>
              <a:t>情报分系统</a:t>
            </a:r>
          </a:p>
          <a:p>
            <a:pPr marL="990600" lvl="1" indent="-533400"/>
            <a:r>
              <a:rPr lang="en-US" altLang="zh-CN"/>
              <a:t>c. </a:t>
            </a:r>
            <a:r>
              <a:rPr lang="zh-CN" altLang="en-US"/>
              <a:t>通信分系统		</a:t>
            </a:r>
            <a:r>
              <a:rPr lang="en-US" altLang="zh-CN"/>
              <a:t>d. </a:t>
            </a:r>
            <a:r>
              <a:rPr lang="zh-CN" altLang="en-US"/>
              <a:t>综合保障分系统</a:t>
            </a:r>
          </a:p>
          <a:p>
            <a:pPr marL="609600" indent="-609600"/>
            <a:r>
              <a:rPr lang="zh-CN" altLang="en-US"/>
              <a:t>光通信技术中，对潜通信是用：</a:t>
            </a:r>
            <a:r>
              <a:rPr lang="en-US" altLang="zh-CN"/>
              <a:t>(c)</a:t>
            </a:r>
          </a:p>
          <a:p>
            <a:pPr marL="990600" lvl="1" indent="-533400"/>
            <a:r>
              <a:rPr lang="en-US" altLang="zh-CN"/>
              <a:t>a. </a:t>
            </a:r>
            <a:r>
              <a:rPr lang="zh-CN" altLang="en-US"/>
              <a:t>光纤通信		</a:t>
            </a:r>
            <a:r>
              <a:rPr lang="en-US" altLang="zh-CN"/>
              <a:t>b. </a:t>
            </a:r>
            <a:r>
              <a:rPr lang="zh-CN" altLang="en-US"/>
              <a:t>大气激光通信</a:t>
            </a:r>
          </a:p>
          <a:p>
            <a:pPr marL="990600" lvl="1" indent="-533400"/>
            <a:r>
              <a:rPr lang="en-US" altLang="zh-CN"/>
              <a:t>c. </a:t>
            </a:r>
            <a:r>
              <a:rPr lang="zh-CN" altLang="en-US"/>
              <a:t>蓝绿色激光通信	</a:t>
            </a:r>
            <a:r>
              <a:rPr lang="en-US" altLang="zh-CN"/>
              <a:t>d. </a:t>
            </a:r>
            <a:r>
              <a:rPr lang="zh-CN" altLang="en-US"/>
              <a:t>红外通信</a:t>
            </a:r>
          </a:p>
          <a:p>
            <a:pPr marL="609600" indent="-609600"/>
            <a:r>
              <a:rPr lang="zh-CN" altLang="en-US"/>
              <a:t>通信容量最大的通信方式是：</a:t>
            </a:r>
            <a:r>
              <a:rPr lang="en-US" altLang="zh-CN"/>
              <a:t>(d)</a:t>
            </a:r>
          </a:p>
          <a:p>
            <a:pPr marL="990600" lvl="1" indent="-533400"/>
            <a:r>
              <a:rPr lang="en-US" altLang="zh-CN"/>
              <a:t>a. </a:t>
            </a:r>
            <a:r>
              <a:rPr lang="zh-CN" altLang="en-US"/>
              <a:t>有线电通信		</a:t>
            </a:r>
            <a:r>
              <a:rPr lang="en-US" altLang="zh-CN"/>
              <a:t>b. </a:t>
            </a:r>
            <a:r>
              <a:rPr lang="zh-CN" altLang="en-US"/>
              <a:t>无线电通信</a:t>
            </a:r>
          </a:p>
          <a:p>
            <a:pPr marL="990600" lvl="1" indent="-533400"/>
            <a:r>
              <a:rPr lang="en-US" altLang="zh-CN"/>
              <a:t>c. </a:t>
            </a:r>
            <a:r>
              <a:rPr lang="zh-CN" altLang="en-US"/>
              <a:t>卫星通信		</a:t>
            </a:r>
            <a:r>
              <a:rPr lang="en-US" altLang="zh-CN"/>
              <a:t>d. </a:t>
            </a:r>
            <a:r>
              <a:rPr lang="zh-CN" altLang="en-US"/>
              <a:t>激光通信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a:t>夜视技术与器材</a:t>
            </a:r>
          </a:p>
        </p:txBody>
      </p:sp>
      <p:sp>
        <p:nvSpPr>
          <p:cNvPr id="25603" name="Rectangle 3"/>
          <p:cNvSpPr>
            <a:spLocks noGrp="1" noChangeArrowheads="1"/>
          </p:cNvSpPr>
          <p:nvPr>
            <p:ph type="body" sz="half" idx="1"/>
          </p:nvPr>
        </p:nvSpPr>
        <p:spPr>
          <a:xfrm>
            <a:off x="250825" y="1557338"/>
            <a:ext cx="8280400" cy="4291012"/>
          </a:xfrm>
        </p:spPr>
        <p:txBody>
          <a:bodyPr/>
          <a:lstStyle/>
          <a:p>
            <a:r>
              <a:rPr lang="zh-CN" altLang="en-US"/>
              <a:t>夜间侦察的途径</a:t>
            </a:r>
          </a:p>
          <a:p>
            <a:pPr lvl="1">
              <a:buClr>
                <a:schemeClr val="folHlink"/>
              </a:buClr>
              <a:buSzPct val="60000"/>
            </a:pPr>
            <a:r>
              <a:rPr lang="zh-CN" altLang="en-US"/>
              <a:t>光谱转换</a:t>
            </a:r>
            <a:r>
              <a:rPr lang="en-US" altLang="zh-CN"/>
              <a:t>(</a:t>
            </a:r>
            <a:r>
              <a:rPr lang="zh-CN" altLang="en-US"/>
              <a:t>红外 </a:t>
            </a:r>
            <a:r>
              <a:rPr lang="zh-CN" altLang="en-US">
                <a:sym typeface="Wingdings" pitchFamily="2" charset="2"/>
              </a:rPr>
              <a:t></a:t>
            </a:r>
            <a:r>
              <a:rPr lang="zh-CN" altLang="en-US"/>
              <a:t> 可见光</a:t>
            </a:r>
            <a:r>
              <a:rPr lang="en-US" altLang="zh-CN"/>
              <a:t>)</a:t>
            </a:r>
          </a:p>
          <a:p>
            <a:pPr lvl="1">
              <a:buClr>
                <a:schemeClr val="folHlink"/>
              </a:buClr>
              <a:buSzPct val="60000"/>
            </a:pPr>
            <a:r>
              <a:rPr lang="zh-CN" altLang="en-US"/>
              <a:t>亮度增强</a:t>
            </a:r>
            <a:r>
              <a:rPr lang="en-US" altLang="zh-CN"/>
              <a:t>(</a:t>
            </a:r>
            <a:r>
              <a:rPr lang="zh-CN" altLang="en-US"/>
              <a:t>微光 </a:t>
            </a:r>
            <a:r>
              <a:rPr lang="zh-CN" altLang="en-US">
                <a:sym typeface="Wingdings" pitchFamily="2" charset="2"/>
              </a:rPr>
              <a:t></a:t>
            </a:r>
            <a:r>
              <a:rPr lang="zh-CN" altLang="en-US"/>
              <a:t>电子图像 </a:t>
            </a:r>
            <a:r>
              <a:rPr lang="zh-CN" altLang="en-US">
                <a:sym typeface="Wingdings" pitchFamily="2" charset="2"/>
              </a:rPr>
              <a:t></a:t>
            </a:r>
            <a:r>
              <a:rPr lang="zh-CN" altLang="en-US"/>
              <a:t>可见光</a:t>
            </a:r>
            <a:r>
              <a:rPr lang="en-US" altLang="zh-CN"/>
              <a:t>)</a:t>
            </a:r>
          </a:p>
          <a:p>
            <a:r>
              <a:rPr lang="zh-CN" altLang="en-US"/>
              <a:t>夜视器材</a:t>
            </a:r>
          </a:p>
          <a:p>
            <a:pPr lvl="1">
              <a:buClr>
                <a:schemeClr val="folHlink"/>
              </a:buClr>
              <a:buSzPct val="60000"/>
            </a:pPr>
            <a:r>
              <a:rPr lang="zh-CN" altLang="en-US"/>
              <a:t>主动式红外夜视仪</a:t>
            </a:r>
          </a:p>
          <a:p>
            <a:pPr lvl="1">
              <a:buClr>
                <a:schemeClr val="folHlink"/>
              </a:buClr>
              <a:buSzPct val="60000"/>
            </a:pPr>
            <a:r>
              <a:rPr lang="zh-CN" altLang="en-US"/>
              <a:t>微光夜视仪</a:t>
            </a:r>
          </a:p>
          <a:p>
            <a:pPr lvl="1">
              <a:buClr>
                <a:schemeClr val="folHlink"/>
              </a:buClr>
              <a:buSzPct val="60000"/>
            </a:pPr>
            <a:r>
              <a:rPr lang="zh-CN" altLang="en-US"/>
              <a:t>微光电视</a:t>
            </a:r>
          </a:p>
          <a:p>
            <a:pPr lvl="1">
              <a:buClr>
                <a:schemeClr val="folHlink"/>
              </a:buClr>
              <a:buSzPct val="60000"/>
            </a:pPr>
            <a:r>
              <a:rPr lang="zh-CN" altLang="en-US"/>
              <a:t>热像仪</a:t>
            </a:r>
          </a:p>
        </p:txBody>
      </p:sp>
      <p:pic>
        <p:nvPicPr>
          <p:cNvPr id="25608" name="Picture 8" descr="night-vision"/>
          <p:cNvPicPr>
            <a:picLocks noChangeAspect="1" noChangeArrowheads="1"/>
          </p:cNvPicPr>
          <p:nvPr/>
        </p:nvPicPr>
        <p:blipFill>
          <a:blip r:embed="rId2" cstate="print"/>
          <a:srcRect/>
          <a:stretch>
            <a:fillRect/>
          </a:stretch>
        </p:blipFill>
        <p:spPr bwMode="auto">
          <a:xfrm>
            <a:off x="4067944" y="3287925"/>
            <a:ext cx="5004048" cy="32573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a:t>主动式红外夜视仪的主要结构</a:t>
            </a:r>
          </a:p>
        </p:txBody>
      </p:sp>
      <p:sp>
        <p:nvSpPr>
          <p:cNvPr id="26627" name="Rectangle 3"/>
          <p:cNvSpPr>
            <a:spLocks noGrp="1" noChangeArrowheads="1"/>
          </p:cNvSpPr>
          <p:nvPr>
            <p:ph type="body" sz="half" idx="1"/>
          </p:nvPr>
        </p:nvSpPr>
        <p:spPr>
          <a:xfrm>
            <a:off x="250825" y="1557338"/>
            <a:ext cx="4452938" cy="5112022"/>
          </a:xfrm>
        </p:spPr>
        <p:txBody>
          <a:bodyPr/>
          <a:lstStyle/>
          <a:p>
            <a:r>
              <a:rPr lang="zh-CN" altLang="en-US" dirty="0"/>
              <a:t>原理：</a:t>
            </a:r>
            <a:endParaRPr lang="en-US" altLang="zh-CN" dirty="0"/>
          </a:p>
          <a:p>
            <a:pPr lvl="1"/>
            <a:r>
              <a:rPr lang="zh-CN" altLang="en-US" dirty="0"/>
              <a:t>工作在近红外波段：</a:t>
            </a:r>
            <a:r>
              <a:rPr lang="en-US" altLang="zh-CN" dirty="0"/>
              <a:t>0.76</a:t>
            </a:r>
            <a:r>
              <a:rPr lang="zh-CN" altLang="en-US" dirty="0"/>
              <a:t>～</a:t>
            </a:r>
            <a:r>
              <a:rPr lang="en-US" altLang="zh-CN" dirty="0"/>
              <a:t>1.2 </a:t>
            </a:r>
            <a:r>
              <a:rPr lang="en-US" altLang="zh-CN" dirty="0">
                <a:latin typeface="Tahoma"/>
                <a:cs typeface="Tahoma" pitchFamily="34" charset="0"/>
              </a:rPr>
              <a:t>µ</a:t>
            </a:r>
            <a:r>
              <a:rPr lang="en-US" altLang="zh-CN" dirty="0">
                <a:cs typeface="Tahoma" pitchFamily="34" charset="0"/>
              </a:rPr>
              <a:t>m</a:t>
            </a:r>
            <a:endParaRPr lang="en-US" altLang="zh-CN" dirty="0"/>
          </a:p>
          <a:p>
            <a:r>
              <a:rPr lang="zh-CN" altLang="en-US" dirty="0"/>
              <a:t>主要结构：</a:t>
            </a:r>
            <a:endParaRPr lang="en-US" altLang="zh-CN" dirty="0"/>
          </a:p>
          <a:p>
            <a:pPr lvl="1"/>
            <a:r>
              <a:rPr lang="zh-CN" altLang="en-US" dirty="0"/>
              <a:t>红外探照灯</a:t>
            </a:r>
          </a:p>
          <a:p>
            <a:pPr lvl="1"/>
            <a:r>
              <a:rPr lang="zh-CN" altLang="en-US" dirty="0"/>
              <a:t>红外光学系统</a:t>
            </a:r>
          </a:p>
          <a:p>
            <a:pPr lvl="1"/>
            <a:r>
              <a:rPr lang="zh-CN" altLang="en-US" dirty="0"/>
              <a:t>红外变像管</a:t>
            </a:r>
          </a:p>
          <a:p>
            <a:pPr lvl="1"/>
            <a:r>
              <a:rPr lang="zh-CN" altLang="en-US" dirty="0"/>
              <a:t>电源</a:t>
            </a:r>
            <a:endParaRPr lang="en-US" altLang="zh-CN" dirty="0"/>
          </a:p>
        </p:txBody>
      </p:sp>
      <p:pic>
        <p:nvPicPr>
          <p:cNvPr id="5" name="图片 4" descr="主动红外夜视原理图.jpg"/>
          <p:cNvPicPr>
            <a:picLocks noChangeAspect="1"/>
          </p:cNvPicPr>
          <p:nvPr/>
        </p:nvPicPr>
        <p:blipFill>
          <a:blip r:embed="rId2" cstate="print"/>
          <a:stretch>
            <a:fillRect/>
          </a:stretch>
        </p:blipFill>
        <p:spPr>
          <a:xfrm>
            <a:off x="3563888" y="2996952"/>
            <a:ext cx="4845974" cy="3598246"/>
          </a:xfrm>
          <a:prstGeom prst="rect">
            <a:avLst/>
          </a:prstGeom>
        </p:spPr>
      </p:pic>
      <p:pic>
        <p:nvPicPr>
          <p:cNvPr id="26628" name="Picture 4"/>
          <p:cNvPicPr>
            <a:picLocks noGrp="1" noChangeAspect="1" noChangeArrowheads="1"/>
          </p:cNvPicPr>
          <p:nvPr>
            <p:ph sz="half" idx="2"/>
          </p:nvPr>
        </p:nvPicPr>
        <p:blipFill>
          <a:blip r:embed="rId3" cstate="print"/>
          <a:srcRect/>
          <a:stretch>
            <a:fillRect/>
          </a:stretch>
        </p:blipFill>
        <p:spPr>
          <a:xfrm>
            <a:off x="7452320" y="1412776"/>
            <a:ext cx="1551149" cy="2076528"/>
          </a:xfrm>
          <a:noFill/>
          <a:ln/>
        </p:spPr>
      </p:pic>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我的课件</Template>
  <TotalTime>515</TotalTime>
  <Words>4338</Words>
  <Application>Microsoft Office PowerPoint</Application>
  <PresentationFormat>全屏显示(4:3)</PresentationFormat>
  <Paragraphs>590</Paragraphs>
  <Slides>77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7" baseType="lpstr">
      <vt:lpstr>等线</vt:lpstr>
      <vt:lpstr>宋体</vt:lpstr>
      <vt:lpstr>微软雅黑</vt:lpstr>
      <vt:lpstr>Arial</vt:lpstr>
      <vt:lpstr>Tahoma</vt:lpstr>
      <vt:lpstr>Times New Roman</vt:lpstr>
      <vt:lpstr>Wingdings</vt:lpstr>
      <vt:lpstr>default</vt:lpstr>
      <vt:lpstr>文档</vt:lpstr>
      <vt:lpstr>公式</vt:lpstr>
      <vt:lpstr>现代侦察技术</vt:lpstr>
      <vt:lpstr>电磁波</vt:lpstr>
      <vt:lpstr>波谱特性(1)</vt:lpstr>
      <vt:lpstr>波谱特性(2)</vt:lpstr>
      <vt:lpstr>大气窗口</vt:lpstr>
      <vt:lpstr>照相侦察</vt:lpstr>
      <vt:lpstr>多光谱侦察</vt:lpstr>
      <vt:lpstr>夜视技术与器材</vt:lpstr>
      <vt:lpstr>主动式红外夜视仪的主要结构</vt:lpstr>
      <vt:lpstr>主动式红外夜视仪的特点</vt:lpstr>
      <vt:lpstr>微光夜视仪</vt:lpstr>
      <vt:lpstr>微光夜视仪的特点</vt:lpstr>
      <vt:lpstr>微光电视</vt:lpstr>
      <vt:lpstr>热像仪(红外前视系统)</vt:lpstr>
      <vt:lpstr>热像仪特点</vt:lpstr>
      <vt:lpstr>对付夜视器材的基本方法</vt:lpstr>
      <vt:lpstr>地面传感器侦察</vt:lpstr>
      <vt:lpstr>例题——判断题</vt:lpstr>
      <vt:lpstr>例题——不定选题</vt:lpstr>
      <vt:lpstr>电子对抗技术</vt:lpstr>
      <vt:lpstr>电子对抗的范围（按频谱）</vt:lpstr>
      <vt:lpstr>电子对抗的手段</vt:lpstr>
      <vt:lpstr>无线电通信对抗</vt:lpstr>
      <vt:lpstr>无线电通信侦察</vt:lpstr>
      <vt:lpstr>无线电通信侦察过程</vt:lpstr>
      <vt:lpstr>无线电通信干扰</vt:lpstr>
      <vt:lpstr>无线电通信压制性干扰</vt:lpstr>
      <vt:lpstr>无线电通信反侦察</vt:lpstr>
      <vt:lpstr>无线电通信反干扰</vt:lpstr>
      <vt:lpstr>判断题</vt:lpstr>
      <vt:lpstr>不定选题</vt:lpstr>
      <vt:lpstr>雷达对抗</vt:lpstr>
      <vt:lpstr>雷达对抗的特点与要求</vt:lpstr>
      <vt:lpstr>雷达侦察</vt:lpstr>
      <vt:lpstr>雷达干扰</vt:lpstr>
      <vt:lpstr>雷达干扰种类</vt:lpstr>
      <vt:lpstr>雷达反侦察</vt:lpstr>
      <vt:lpstr>雷达反干扰</vt:lpstr>
      <vt:lpstr>判断题</vt:lpstr>
      <vt:lpstr>不定选题</vt:lpstr>
      <vt:lpstr>外层空间的电子对抗</vt:lpstr>
      <vt:lpstr>军用航天技术</vt:lpstr>
      <vt:lpstr>军用航天技术的分类</vt:lpstr>
      <vt:lpstr>运载火箭技术</vt:lpstr>
      <vt:lpstr>火箭技术的发展趋势</vt:lpstr>
      <vt:lpstr>卫星的轨道倾角与星下点轨迹</vt:lpstr>
      <vt:lpstr>两种特殊轨道</vt:lpstr>
      <vt:lpstr>军用卫星</vt:lpstr>
      <vt:lpstr>侦察卫星</vt:lpstr>
      <vt:lpstr>成像侦察卫星</vt:lpstr>
      <vt:lpstr>光学与雷达成像侦察卫星比较</vt:lpstr>
      <vt:lpstr>成像侦察卫星</vt:lpstr>
      <vt:lpstr>电子侦察卫星</vt:lpstr>
      <vt:lpstr>导弹预警卫星（DSP）</vt:lpstr>
      <vt:lpstr>海洋与核爆炸监视卫星</vt:lpstr>
      <vt:lpstr>反卫星侦察的方法</vt:lpstr>
      <vt:lpstr>例题</vt:lpstr>
      <vt:lpstr>军事通信卫星</vt:lpstr>
      <vt:lpstr>军事通信卫星</vt:lpstr>
      <vt:lpstr>军事导航卫星</vt:lpstr>
      <vt:lpstr>军事测地卫星</vt:lpstr>
      <vt:lpstr>天基武器系统</vt:lpstr>
      <vt:lpstr>载人航天器</vt:lpstr>
      <vt:lpstr>空间站</vt:lpstr>
      <vt:lpstr>例题</vt:lpstr>
      <vt:lpstr>指挥自动化技术</vt:lpstr>
      <vt:lpstr>我军对指挥自动化的定义</vt:lpstr>
      <vt:lpstr>指挥自动化系统分类(按层次)</vt:lpstr>
      <vt:lpstr>战略指挥自动化系统</vt:lpstr>
      <vt:lpstr>战役指挥自动化系统</vt:lpstr>
      <vt:lpstr>战术指挥自动化系统</vt:lpstr>
      <vt:lpstr>作战平台指挥自动化系统</vt:lpstr>
      <vt:lpstr>单兵指挥自动化系统</vt:lpstr>
      <vt:lpstr>指挥自动化系统的一般构成</vt:lpstr>
      <vt:lpstr>指挥自动化的功能</vt:lpstr>
      <vt:lpstr>指挥自动化系统的主要技术</vt:lpstr>
      <vt:lpstr>例题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现代侦察技术</dc:title>
  <dc:creator>吕强</dc:creator>
  <cp:lastModifiedBy>侃 刘</cp:lastModifiedBy>
  <cp:revision>43</cp:revision>
  <dcterms:created xsi:type="dcterms:W3CDTF">1900-12-31T16:00:00Z</dcterms:created>
  <dcterms:modified xsi:type="dcterms:W3CDTF">2023-06-08T13:49:20Z</dcterms:modified>
</cp:coreProperties>
</file>