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3" r:id="rId3"/>
    <p:sldId id="268" r:id="rId4"/>
    <p:sldId id="266" r:id="rId5"/>
    <p:sldId id="279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1"/>
    <a:srgbClr val="3E536E"/>
    <a:srgbClr val="869EAA"/>
    <a:srgbClr val="C8D7DE"/>
    <a:srgbClr val="3E4245"/>
    <a:srgbClr val="97A7A4"/>
    <a:srgbClr val="FAE091"/>
    <a:srgbClr val="DEA9CC"/>
    <a:srgbClr val="F3A37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pPr/>
              <a:t>2023/4/2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4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8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760FE-701D-41CA-A85B-12B0959F47ED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63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38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5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3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0D77-9FC5-4284-A366-12E6E2930E27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620D77-9FC5-4284-A366-12E6E2930E27}" type="datetimeFigureOut">
              <a:rPr lang="zh-CN" altLang="en-US" smtClean="0"/>
              <a:pPr/>
              <a:t>2023/4/2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0ECBB-EFA0-4B67-A466-676224D861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C2520D6-45F6-4019-9F0A-45C8FF3E6779}"/>
              </a:ext>
            </a:extLst>
          </p:cNvPr>
          <p:cNvGrpSpPr/>
          <p:nvPr/>
        </p:nvGrpSpPr>
        <p:grpSpPr>
          <a:xfrm>
            <a:off x="2241713" y="28136"/>
            <a:ext cx="7458877" cy="6798365"/>
            <a:chOff x="2241713" y="0"/>
            <a:chExt cx="7458877" cy="679836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7DC064D-58C7-4F47-BB35-4E869DBCD5D3}"/>
                </a:ext>
              </a:extLst>
            </p:cNvPr>
            <p:cNvSpPr/>
            <p:nvPr/>
          </p:nvSpPr>
          <p:spPr>
            <a:xfrm>
              <a:off x="2902225" y="0"/>
              <a:ext cx="6798365" cy="6798365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DC6C3A-119F-4223-824A-94297E8B28B4}"/>
                </a:ext>
              </a:extLst>
            </p:cNvPr>
            <p:cNvSpPr/>
            <p:nvPr/>
          </p:nvSpPr>
          <p:spPr>
            <a:xfrm>
              <a:off x="2241713" y="506435"/>
              <a:ext cx="2785403" cy="2785403"/>
            </a:xfrm>
            <a:prstGeom prst="ellipse">
              <a:avLst/>
            </a:prstGeom>
            <a:solidFill>
              <a:srgbClr val="C8D7DE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634414" y="2989562"/>
            <a:ext cx="5783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E9EE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国内技术创新推动经济发展的主要目标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10802" y="1476708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53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3E53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出自【趣你的PPT】(微信:qunideppt)：最优质的PPT资源库"/>
          <p:cNvCxnSpPr>
            <a:cxnSpLocks/>
          </p:cNvCxnSpPr>
          <p:nvPr/>
        </p:nvCxnSpPr>
        <p:spPr>
          <a:xfrm>
            <a:off x="1397895" y="3342180"/>
            <a:ext cx="4295782" cy="0"/>
          </a:xfrm>
          <a:prstGeom prst="line">
            <a:avLst/>
          </a:prstGeom>
          <a:ln w="38100">
            <a:solidFill>
              <a:srgbClr val="3E53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530542" y="1332614"/>
            <a:ext cx="4565458" cy="173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习近平主席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dirty="0"/>
              <a:t>向</a:t>
            </a:r>
            <a:r>
              <a:rPr lang="en-US" altLang="zh-CN" dirty="0"/>
              <a:t>2021</a:t>
            </a:r>
            <a:r>
              <a:rPr lang="zh-CN" altLang="en-US" dirty="0"/>
              <a:t>中关村论坛视频致贺中指出：“中国高度重视科技创新，致力于推动全球科技创新协作，将以更加开放的态度加强国际科技交流，积极参与全球创新网络，共同推进基础研究，推动</a:t>
            </a:r>
            <a:r>
              <a:rPr lang="zh-CN" altLang="en-US" b="1" dirty="0">
                <a:solidFill>
                  <a:srgbClr val="FF0000"/>
                </a:solidFill>
              </a:rPr>
              <a:t>科技成果转化</a:t>
            </a:r>
            <a:r>
              <a:rPr lang="zh-CN" altLang="en-US" dirty="0"/>
              <a:t>。”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69F556-B4CA-4C60-AA74-2C4A188A89BB}"/>
              </a:ext>
            </a:extLst>
          </p:cNvPr>
          <p:cNvSpPr/>
          <p:nvPr/>
        </p:nvSpPr>
        <p:spPr>
          <a:xfrm>
            <a:off x="1530542" y="3595474"/>
            <a:ext cx="4494064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杜江峰院士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也指出：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/>
              <a:t>建议做强创新链，加大平台引进力度，加强与国内外高水平大学、科研机构和领军企业合作，探索建立融科学研究、</a:t>
            </a:r>
            <a:r>
              <a:rPr lang="zh-CN" altLang="en-US" b="1" dirty="0">
                <a:solidFill>
                  <a:srgbClr val="FF0000"/>
                </a:solidFill>
              </a:rPr>
              <a:t>成果转化</a:t>
            </a:r>
            <a:r>
              <a:rPr lang="zh-CN" altLang="en-US" dirty="0"/>
              <a:t>、人才培养为一体的新型研发机构，提供精准全方位的</a:t>
            </a:r>
            <a:r>
              <a:rPr lang="zh-CN" altLang="en-US" b="1" dirty="0">
                <a:solidFill>
                  <a:srgbClr val="FF0000"/>
                </a:solidFill>
              </a:rPr>
              <a:t>科技成果转移转化</a:t>
            </a:r>
            <a:r>
              <a:rPr lang="zh-CN" altLang="en-US" dirty="0"/>
              <a:t>指导服务，做好</a:t>
            </a:r>
            <a:r>
              <a:rPr lang="zh-CN" altLang="en-US" b="1" dirty="0">
                <a:solidFill>
                  <a:srgbClr val="FF0000"/>
                </a:solidFill>
              </a:rPr>
              <a:t>成果转化</a:t>
            </a:r>
            <a:r>
              <a:rPr lang="zh-CN" altLang="en-US" dirty="0"/>
              <a:t>的“引路者”和“护航人”。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C6AE4A-DF88-4480-B37A-1D2C41DFC798}"/>
              </a:ext>
            </a:extLst>
          </p:cNvPr>
          <p:cNvGrpSpPr/>
          <p:nvPr/>
        </p:nvGrpSpPr>
        <p:grpSpPr>
          <a:xfrm>
            <a:off x="0" y="105131"/>
            <a:ext cx="12360812" cy="4410883"/>
            <a:chOff x="0" y="105131"/>
            <a:chExt cx="12360812" cy="44108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4BAA3AA-9CC7-4BD1-802A-1E777B4CECB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03C802A-9E76-475C-B2F3-7CD2D4469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D46131B-7891-4757-9AE5-3653D0F9DABF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83DD3E3-8F93-4279-9553-70DEBE0AB20F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2D5C254-B065-4DF0-881F-821E34EF4BC2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BF9AD1B-990B-458D-8520-33C7F0780790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A11A64C-60D5-4A36-8FB8-29846AB8BC91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7FC25521-17FA-43D7-99F7-083D73591D07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AB82ACA-8F5A-4ED7-AF64-28D27CFCF480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33069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E536E"/>
                  </a:solidFill>
                </a:rPr>
                <a:t>提高科技成果转化率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85A4409-48F5-6595-9B7B-605EF6077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91" y="1392066"/>
            <a:ext cx="5311466" cy="46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36399" y="2372039"/>
            <a:ext cx="4251217" cy="401841"/>
            <a:chOff x="1465568" y="2733745"/>
            <a:chExt cx="4251217" cy="401841"/>
          </a:xfrm>
        </p:grpSpPr>
        <p:sp>
          <p:nvSpPr>
            <p:cNvPr id="16" name="出自【趣你的PPT】(微信:qunideppt)：最优质的PPT资源库"/>
            <p:cNvSpPr/>
            <p:nvPr/>
          </p:nvSpPr>
          <p:spPr>
            <a:xfrm>
              <a:off x="1465568" y="2786500"/>
              <a:ext cx="296333" cy="296333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38736" y="2733745"/>
              <a:ext cx="3678049" cy="40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800" dirty="0">
                  <a:solidFill>
                    <a:srgbClr val="333333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强化企业科技创新主体地位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36399" y="3189180"/>
            <a:ext cx="4382354" cy="423236"/>
            <a:chOff x="1465568" y="3550886"/>
            <a:chExt cx="4382354" cy="423236"/>
          </a:xfrm>
        </p:grpSpPr>
        <p:sp>
          <p:nvSpPr>
            <p:cNvPr id="18" name="出自【趣你的PPT】(微信:qunideppt)：最优质的PPT资源库"/>
            <p:cNvSpPr/>
            <p:nvPr/>
          </p:nvSpPr>
          <p:spPr>
            <a:xfrm>
              <a:off x="1465568" y="3677789"/>
              <a:ext cx="296333" cy="296333"/>
            </a:xfrm>
            <a:prstGeom prst="ellipse">
              <a:avLst/>
            </a:prstGeom>
            <a:solidFill>
              <a:srgbClr val="869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38736" y="3550886"/>
              <a:ext cx="3809186" cy="40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800" dirty="0">
                  <a:solidFill>
                    <a:srgbClr val="333333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发挥科技型骨干企业引领支撑作用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36399" y="4080469"/>
            <a:ext cx="4121522" cy="734240"/>
            <a:chOff x="1465568" y="4442175"/>
            <a:chExt cx="4121522" cy="734240"/>
          </a:xfrm>
        </p:grpSpPr>
        <p:sp>
          <p:nvSpPr>
            <p:cNvPr id="20" name="出自【趣你的PPT】(微信:qunideppt)：最优质的PPT资源库"/>
            <p:cNvSpPr/>
            <p:nvPr/>
          </p:nvSpPr>
          <p:spPr>
            <a:xfrm>
              <a:off x="1465568" y="4569078"/>
              <a:ext cx="296333" cy="296333"/>
            </a:xfrm>
            <a:prstGeom prst="ellipse">
              <a:avLst/>
            </a:prstGeom>
            <a:solidFill>
              <a:srgbClr val="3E5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38736" y="4442175"/>
              <a:ext cx="3548354" cy="734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800" dirty="0">
                  <a:solidFill>
                    <a:srgbClr val="333333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营造有利于科技型中小微企业成长的良好环境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3CD0CB-E00F-4135-8564-637640C94A50}"/>
              </a:ext>
            </a:extLst>
          </p:cNvPr>
          <p:cNvGrpSpPr/>
          <p:nvPr/>
        </p:nvGrpSpPr>
        <p:grpSpPr>
          <a:xfrm>
            <a:off x="0" y="105131"/>
            <a:ext cx="12360812" cy="6541635"/>
            <a:chOff x="0" y="105131"/>
            <a:chExt cx="12360812" cy="65416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9B237AD-4D5D-4801-91A3-0FB076C89DD7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C3F6C53-D250-4F4E-8870-AC9AE9138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C0A65BB-E590-4651-B6C9-A84777038497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9DB4623-C75F-4276-9018-A8C63034C21A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90E01C59-4448-44A6-BFBD-9BEF3EF3EBBA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291DD55-EBB0-402C-AA93-741FDDD3AE13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F33B153-79CA-4D6D-B602-0CCC50DAE492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5C867C9F-2E7B-4573-ADAB-BEFF9E0D07E4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0F5B2D5-A827-4873-97E4-E1A09137C4F8}"/>
                </a:ext>
              </a:extLst>
            </p:cNvPr>
            <p:cNvSpPr txBox="1"/>
            <p:nvPr/>
          </p:nvSpPr>
          <p:spPr>
            <a:xfrm>
              <a:off x="368930" y="1209063"/>
              <a:ext cx="615553" cy="54377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E536E"/>
                  </a:solidFill>
                </a:rPr>
                <a:t>推动创新链、产业链深度融合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A04267-6A89-FD60-379F-4F5657094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48" y="1894020"/>
            <a:ext cx="5072704" cy="34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Text"/>
          <p:cNvSpPr txBox="1"/>
          <p:nvPr/>
        </p:nvSpPr>
        <p:spPr>
          <a:xfrm>
            <a:off x="6464231" y="1709086"/>
            <a:ext cx="4519565" cy="482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>培育产学研深度融合的创新体系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ooter Text"/>
          <p:cNvSpPr txBox="1"/>
          <p:nvPr/>
        </p:nvSpPr>
        <p:spPr>
          <a:xfrm>
            <a:off x="6464231" y="3424646"/>
            <a:ext cx="49938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支持企业联合高校、科研院所等组建创新联合体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ooter Text"/>
          <p:cNvSpPr txBox="1"/>
          <p:nvPr/>
        </p:nvSpPr>
        <p:spPr>
          <a:xfrm>
            <a:off x="6464231" y="4845986"/>
            <a:ext cx="4519565" cy="482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>打造关键技术自主创新的“核心圈”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5C6C2B-DB10-4CB6-8360-DE7253497A8E}"/>
              </a:ext>
            </a:extLst>
          </p:cNvPr>
          <p:cNvGrpSpPr/>
          <p:nvPr/>
        </p:nvGrpSpPr>
        <p:grpSpPr>
          <a:xfrm>
            <a:off x="0" y="105131"/>
            <a:ext cx="12360812" cy="6179219"/>
            <a:chOff x="0" y="105131"/>
            <a:chExt cx="12360812" cy="617921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C1CBDF-9794-47E7-8E82-FB98D9E2972E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B95307D-F63A-4DF3-A9F8-119845B5C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B05D2B4-8516-4EBA-A995-BAA0BEEED2A0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D5F14C28-5A18-48ED-91E0-501A1453FA38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1D15A63C-1D13-4CA8-9F91-BB18FC67677A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F2FCBDA5-C191-4C94-9E9D-F52437D68475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D4C1F70-640B-47C6-BAF6-313959CD1677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D27DE8A1-EFC3-45E4-9E10-27E5427DBF85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D774BB2-9AC1-47C2-9FD5-11FC38461F49}"/>
                </a:ext>
              </a:extLst>
            </p:cNvPr>
            <p:cNvSpPr txBox="1"/>
            <p:nvPr/>
          </p:nvSpPr>
          <p:spPr>
            <a:xfrm>
              <a:off x="368918" y="1209064"/>
              <a:ext cx="615553" cy="50752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E536E"/>
                  </a:solidFill>
                </a:rPr>
                <a:t>加强企业主导的产学研深度融合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2FC456-0881-DDF6-B739-10952EF0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07" y="1382186"/>
            <a:ext cx="4401841" cy="4638917"/>
          </a:xfrm>
          <a:prstGeom prst="rect">
            <a:avLst/>
          </a:prstGeom>
        </p:spPr>
      </p:pic>
      <p:sp>
        <p:nvSpPr>
          <p:cNvPr id="6" name="出自【趣你的PPT】(微信:qunideppt)：最优质的PPT资源库">
            <a:extLst>
              <a:ext uri="{FF2B5EF4-FFF2-40B4-BE49-F238E27FC236}">
                <a16:creationId xmlns:a16="http://schemas.microsoft.com/office/drawing/2014/main" id="{F8E03D61-2DC3-5275-8713-F34AA2CF30B4}"/>
              </a:ext>
            </a:extLst>
          </p:cNvPr>
          <p:cNvSpPr/>
          <p:nvPr/>
        </p:nvSpPr>
        <p:spPr>
          <a:xfrm>
            <a:off x="5884073" y="1910412"/>
            <a:ext cx="296333" cy="296333"/>
          </a:xfrm>
          <a:prstGeom prst="ellipse">
            <a:avLst/>
          </a:prstGeom>
          <a:solidFill>
            <a:srgbClr val="3E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出自【趣你的PPT】(微信:qunideppt)：最优质的PPT资源库">
            <a:extLst>
              <a:ext uri="{FF2B5EF4-FFF2-40B4-BE49-F238E27FC236}">
                <a16:creationId xmlns:a16="http://schemas.microsoft.com/office/drawing/2014/main" id="{0C9BC84B-B07E-805E-565E-F44383EA8034}"/>
              </a:ext>
            </a:extLst>
          </p:cNvPr>
          <p:cNvSpPr/>
          <p:nvPr/>
        </p:nvSpPr>
        <p:spPr>
          <a:xfrm>
            <a:off x="5884073" y="3424646"/>
            <a:ext cx="296333" cy="296333"/>
          </a:xfrm>
          <a:prstGeom prst="ellipse">
            <a:avLst/>
          </a:prstGeom>
          <a:solidFill>
            <a:srgbClr val="3E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出自【趣你的PPT】(微信:qunideppt)：最优质的PPT资源库">
            <a:extLst>
              <a:ext uri="{FF2B5EF4-FFF2-40B4-BE49-F238E27FC236}">
                <a16:creationId xmlns:a16="http://schemas.microsoft.com/office/drawing/2014/main" id="{76E0E69B-2510-0B72-3017-4EE9D175DAA3}"/>
              </a:ext>
            </a:extLst>
          </p:cNvPr>
          <p:cNvSpPr/>
          <p:nvPr/>
        </p:nvSpPr>
        <p:spPr>
          <a:xfrm>
            <a:off x="5884073" y="5060503"/>
            <a:ext cx="296333" cy="296333"/>
          </a:xfrm>
          <a:prstGeom prst="ellipse">
            <a:avLst/>
          </a:prstGeom>
          <a:solidFill>
            <a:srgbClr val="3E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2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32C5D5-2221-4248-815B-5F3E924246DD}"/>
              </a:ext>
            </a:extLst>
          </p:cNvPr>
          <p:cNvSpPr/>
          <p:nvPr/>
        </p:nvSpPr>
        <p:spPr>
          <a:xfrm>
            <a:off x="5093592" y="2740551"/>
            <a:ext cx="2134177" cy="2134177"/>
          </a:xfrm>
          <a:prstGeom prst="ellipse">
            <a:avLst/>
          </a:prstGeom>
          <a:solidFill>
            <a:schemeClr val="bg1"/>
          </a:solidFill>
          <a:ln>
            <a:solidFill>
              <a:srgbClr val="3E53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rapezoid 6"/>
          <p:cNvSpPr/>
          <p:nvPr/>
        </p:nvSpPr>
        <p:spPr>
          <a:xfrm rot="3600000">
            <a:off x="6751338" y="2804416"/>
            <a:ext cx="1622833" cy="442404"/>
          </a:xfrm>
          <a:prstGeom prst="trapezoid">
            <a:avLst>
              <a:gd name="adj" fmla="val 95888"/>
            </a:avLst>
          </a:prstGeom>
          <a:solidFill>
            <a:srgbClr val="3E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Trapezoid 12"/>
          <p:cNvSpPr/>
          <p:nvPr/>
        </p:nvSpPr>
        <p:spPr>
          <a:xfrm rot="18000000" flipV="1">
            <a:off x="6751338" y="4434376"/>
            <a:ext cx="1622833" cy="442404"/>
          </a:xfrm>
          <a:prstGeom prst="trapezoid">
            <a:avLst>
              <a:gd name="adj" fmla="val 95888"/>
            </a:avLst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Trapezoid 11"/>
          <p:cNvSpPr/>
          <p:nvPr/>
        </p:nvSpPr>
        <p:spPr>
          <a:xfrm rot="18000000" flipH="1">
            <a:off x="3925969" y="2804414"/>
            <a:ext cx="1622833" cy="442404"/>
          </a:xfrm>
          <a:prstGeom prst="trapezoid">
            <a:avLst>
              <a:gd name="adj" fmla="val 95888"/>
            </a:avLst>
          </a:prstGeom>
          <a:solidFill>
            <a:srgbClr val="869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Trapezoid 13"/>
          <p:cNvSpPr/>
          <p:nvPr/>
        </p:nvSpPr>
        <p:spPr>
          <a:xfrm rot="3600000" flipH="1" flipV="1">
            <a:off x="3925969" y="4434374"/>
            <a:ext cx="1622833" cy="442404"/>
          </a:xfrm>
          <a:prstGeom prst="trapezoid">
            <a:avLst>
              <a:gd name="adj" fmla="val 95888"/>
            </a:avLst>
          </a:prstGeom>
          <a:solidFill>
            <a:srgbClr val="3E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Freeform 65"/>
          <p:cNvSpPr>
            <a:spLocks noEditPoints="1"/>
          </p:cNvSpPr>
          <p:nvPr/>
        </p:nvSpPr>
        <p:spPr bwMode="auto">
          <a:xfrm>
            <a:off x="5692869" y="3423976"/>
            <a:ext cx="914400" cy="833239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3E536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8294282" y="2469792"/>
            <a:ext cx="28197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8294282" y="4298592"/>
            <a:ext cx="28197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工业互联网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1148415" y="2469792"/>
            <a:ext cx="28197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40"/>
          <p:cNvSpPr txBox="1"/>
          <p:nvPr/>
        </p:nvSpPr>
        <p:spPr>
          <a:xfrm>
            <a:off x="1148415" y="4298592"/>
            <a:ext cx="28197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B08743B-BAD2-4CE0-BA70-FBCE6C6C6F4C}"/>
              </a:ext>
            </a:extLst>
          </p:cNvPr>
          <p:cNvGrpSpPr/>
          <p:nvPr/>
        </p:nvGrpSpPr>
        <p:grpSpPr>
          <a:xfrm>
            <a:off x="0" y="105131"/>
            <a:ext cx="12360812" cy="6179222"/>
            <a:chOff x="0" y="105131"/>
            <a:chExt cx="12360812" cy="617922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E048C02-7202-4235-945E-6EF64566E450}"/>
                </a:ext>
              </a:extLst>
            </p:cNvPr>
            <p:cNvGrpSpPr/>
            <p:nvPr/>
          </p:nvGrpSpPr>
          <p:grpSpPr>
            <a:xfrm>
              <a:off x="0" y="105131"/>
              <a:ext cx="12360812" cy="943439"/>
              <a:chOff x="0" y="105131"/>
              <a:chExt cx="12360812" cy="943439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2DB9D78-E2F7-4DA7-92AE-DE168DAC0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647"/>
                <a:ext cx="12360812" cy="0"/>
              </a:xfrm>
              <a:prstGeom prst="line">
                <a:avLst/>
              </a:prstGeom>
              <a:ln w="25400">
                <a:solidFill>
                  <a:srgbClr val="3E53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37F34BD-5980-47EA-A5D5-C5D37CB6DABA}"/>
                  </a:ext>
                </a:extLst>
              </p:cNvPr>
              <p:cNvGrpSpPr/>
              <p:nvPr/>
            </p:nvGrpSpPr>
            <p:grpSpPr>
              <a:xfrm>
                <a:off x="204976" y="105131"/>
                <a:ext cx="943439" cy="943439"/>
                <a:chOff x="788172" y="795226"/>
                <a:chExt cx="1405397" cy="1405397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DB79CC05-4333-41B3-9A0E-53FEC0D29770}"/>
                    </a:ext>
                  </a:extLst>
                </p:cNvPr>
                <p:cNvSpPr/>
                <p:nvPr/>
              </p:nvSpPr>
              <p:spPr>
                <a:xfrm>
                  <a:off x="942535" y="953280"/>
                  <a:ext cx="1096672" cy="1096672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81076D6-1569-4390-B23C-5293854E1FC0}"/>
                    </a:ext>
                  </a:extLst>
                </p:cNvPr>
                <p:cNvSpPr/>
                <p:nvPr/>
              </p:nvSpPr>
              <p:spPr>
                <a:xfrm>
                  <a:off x="788172" y="795226"/>
                  <a:ext cx="1405397" cy="1405397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48FB10B-3F0E-48F2-987C-D4F45ED4DA21}"/>
                  </a:ext>
                </a:extLst>
              </p:cNvPr>
              <p:cNvGrpSpPr/>
              <p:nvPr/>
            </p:nvGrpSpPr>
            <p:grpSpPr>
              <a:xfrm>
                <a:off x="11458129" y="366570"/>
                <a:ext cx="414154" cy="414154"/>
                <a:chOff x="3032665" y="1391170"/>
                <a:chExt cx="682180" cy="682180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31010D6-3AA2-4768-BAFD-1D70E485C234}"/>
                    </a:ext>
                  </a:extLst>
                </p:cNvPr>
                <p:cNvSpPr/>
                <p:nvPr/>
              </p:nvSpPr>
              <p:spPr>
                <a:xfrm>
                  <a:off x="3150019" y="1518977"/>
                  <a:ext cx="424445" cy="424445"/>
                </a:xfrm>
                <a:prstGeom prst="ellipse">
                  <a:avLst/>
                </a:prstGeom>
                <a:solidFill>
                  <a:srgbClr val="3E53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53497520-9F99-452A-A3F8-BAA10FF1F12E}"/>
                    </a:ext>
                  </a:extLst>
                </p:cNvPr>
                <p:cNvSpPr/>
                <p:nvPr/>
              </p:nvSpPr>
              <p:spPr>
                <a:xfrm>
                  <a:off x="3032665" y="1391170"/>
                  <a:ext cx="682180" cy="682180"/>
                </a:xfrm>
                <a:prstGeom prst="ellipse">
                  <a:avLst/>
                </a:prstGeom>
                <a:noFill/>
                <a:ln>
                  <a:solidFill>
                    <a:srgbClr val="3E53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F6EEB16-C31C-4336-9E5F-0D712C51BFE3}"/>
                </a:ext>
              </a:extLst>
            </p:cNvPr>
            <p:cNvSpPr txBox="1"/>
            <p:nvPr/>
          </p:nvSpPr>
          <p:spPr>
            <a:xfrm>
              <a:off x="368921" y="1209064"/>
              <a:ext cx="615553" cy="50752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E536E"/>
                  </a:solidFill>
                </a:rPr>
                <a:t>加强科技成果在产业中的应用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4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9" grpId="0" animBg="1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简约素雅毕业答辩PPT模板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F3F3F"/>
      </a:accent2>
      <a:accent3>
        <a:srgbClr val="4472C4"/>
      </a:accent3>
      <a:accent4>
        <a:srgbClr val="3F3F3F"/>
      </a:accent4>
      <a:accent5>
        <a:srgbClr val="4472C4"/>
      </a:accent5>
      <a:accent6>
        <a:srgbClr val="3F3F3F"/>
      </a:accent6>
      <a:hlink>
        <a:srgbClr val="4472C4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222</Words>
  <Application>Microsoft Office PowerPoint</Application>
  <PresentationFormat>宽屏</PresentationFormat>
  <Paragraphs>23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大气简约素雅毕业答辩PPT模板</dc:title>
  <dc:creator>阿飞</dc:creator>
  <cp:lastModifiedBy>刘 侃</cp:lastModifiedBy>
  <cp:revision>44</cp:revision>
  <dcterms:created xsi:type="dcterms:W3CDTF">2017-04-15T05:24:19Z</dcterms:created>
  <dcterms:modified xsi:type="dcterms:W3CDTF">2023-04-02T06:11:34Z</dcterms:modified>
</cp:coreProperties>
</file>