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0" r:id="rId6"/>
    <p:sldId id="262" r:id="rId7"/>
    <p:sldId id="261"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660"/>
  </p:normalViewPr>
  <p:slideViewPr>
    <p:cSldViewPr snapToGrid="0">
      <p:cViewPr varScale="1">
        <p:scale>
          <a:sx n="99" d="100"/>
          <a:sy n="99" d="100"/>
        </p:scale>
        <p:origin x="5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4BC62-1025-4EA6-8C7C-9DB8B2A12A9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707B99E-90F3-4A7D-BEFB-A0816D3210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C25978B-064F-485C-BAAC-C370323B0052}"/>
              </a:ext>
            </a:extLst>
          </p:cNvPr>
          <p:cNvSpPr>
            <a:spLocks noGrp="1"/>
          </p:cNvSpPr>
          <p:nvPr>
            <p:ph type="dt" sz="half" idx="10"/>
          </p:nvPr>
        </p:nvSpPr>
        <p:spPr/>
        <p:txBody>
          <a:bodyPr/>
          <a:lstStyle/>
          <a:p>
            <a:fld id="{CAF7F3C0-23F5-4F4A-B062-A72C5D4BC19D}"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B8A5F747-70AC-48AA-A1D2-24AE9102B4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99469D-8E56-4F17-9980-D0DEE8700A9C}"/>
              </a:ext>
            </a:extLst>
          </p:cNvPr>
          <p:cNvSpPr>
            <a:spLocks noGrp="1"/>
          </p:cNvSpPr>
          <p:nvPr>
            <p:ph type="sldNum" sz="quarter" idx="12"/>
          </p:nvPr>
        </p:nvSpPr>
        <p:spPr/>
        <p:txBody>
          <a:bodyPr/>
          <a:lstStyle/>
          <a:p>
            <a:fld id="{4B61CD6E-D55D-4F0E-BF7D-D0EE04D16061}" type="slidenum">
              <a:rPr lang="zh-CN" altLang="en-US" smtClean="0"/>
              <a:t>‹#›</a:t>
            </a:fld>
            <a:endParaRPr lang="zh-CN" altLang="en-US"/>
          </a:p>
        </p:txBody>
      </p:sp>
    </p:spTree>
    <p:extLst>
      <p:ext uri="{BB962C8B-B14F-4D97-AF65-F5344CB8AC3E}">
        <p14:creationId xmlns:p14="http://schemas.microsoft.com/office/powerpoint/2010/main" val="2837639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71E22-C1F8-479F-92BA-1EA0EF954A7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E017E05-C022-40A6-80BF-C1DA72082F5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E7EA83-22A8-4E99-A113-B227583DCBBB}"/>
              </a:ext>
            </a:extLst>
          </p:cNvPr>
          <p:cNvSpPr>
            <a:spLocks noGrp="1"/>
          </p:cNvSpPr>
          <p:nvPr>
            <p:ph type="dt" sz="half" idx="10"/>
          </p:nvPr>
        </p:nvSpPr>
        <p:spPr/>
        <p:txBody>
          <a:bodyPr/>
          <a:lstStyle/>
          <a:p>
            <a:fld id="{CAF7F3C0-23F5-4F4A-B062-A72C5D4BC19D}"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3628A2B3-D836-4588-A916-265D1AED7B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8ED90C-7AF3-412C-BAE5-7B89E0FDD458}"/>
              </a:ext>
            </a:extLst>
          </p:cNvPr>
          <p:cNvSpPr>
            <a:spLocks noGrp="1"/>
          </p:cNvSpPr>
          <p:nvPr>
            <p:ph type="sldNum" sz="quarter" idx="12"/>
          </p:nvPr>
        </p:nvSpPr>
        <p:spPr/>
        <p:txBody>
          <a:bodyPr/>
          <a:lstStyle/>
          <a:p>
            <a:fld id="{4B61CD6E-D55D-4F0E-BF7D-D0EE04D16061}" type="slidenum">
              <a:rPr lang="zh-CN" altLang="en-US" smtClean="0"/>
              <a:t>‹#›</a:t>
            </a:fld>
            <a:endParaRPr lang="zh-CN" altLang="en-US"/>
          </a:p>
        </p:txBody>
      </p:sp>
    </p:spTree>
    <p:extLst>
      <p:ext uri="{BB962C8B-B14F-4D97-AF65-F5344CB8AC3E}">
        <p14:creationId xmlns:p14="http://schemas.microsoft.com/office/powerpoint/2010/main" val="2737212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37E8C9F-046F-488F-BFF0-54EF5CA3106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295E9C4-C340-4D0E-93B0-462B03B8D03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824843-A4F5-4176-9AD0-CA03848A3CC3}"/>
              </a:ext>
            </a:extLst>
          </p:cNvPr>
          <p:cNvSpPr>
            <a:spLocks noGrp="1"/>
          </p:cNvSpPr>
          <p:nvPr>
            <p:ph type="dt" sz="half" idx="10"/>
          </p:nvPr>
        </p:nvSpPr>
        <p:spPr/>
        <p:txBody>
          <a:bodyPr/>
          <a:lstStyle/>
          <a:p>
            <a:fld id="{CAF7F3C0-23F5-4F4A-B062-A72C5D4BC19D}"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A2694EE9-777F-471E-9A3A-00453A2A9C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8E326A-FA99-4A3D-9270-949D24F7497C}"/>
              </a:ext>
            </a:extLst>
          </p:cNvPr>
          <p:cNvSpPr>
            <a:spLocks noGrp="1"/>
          </p:cNvSpPr>
          <p:nvPr>
            <p:ph type="sldNum" sz="quarter" idx="12"/>
          </p:nvPr>
        </p:nvSpPr>
        <p:spPr/>
        <p:txBody>
          <a:bodyPr/>
          <a:lstStyle/>
          <a:p>
            <a:fld id="{4B61CD6E-D55D-4F0E-BF7D-D0EE04D16061}" type="slidenum">
              <a:rPr lang="zh-CN" altLang="en-US" smtClean="0"/>
              <a:t>‹#›</a:t>
            </a:fld>
            <a:endParaRPr lang="zh-CN" altLang="en-US"/>
          </a:p>
        </p:txBody>
      </p:sp>
    </p:spTree>
    <p:extLst>
      <p:ext uri="{BB962C8B-B14F-4D97-AF65-F5344CB8AC3E}">
        <p14:creationId xmlns:p14="http://schemas.microsoft.com/office/powerpoint/2010/main" val="4014919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251B05-62D8-4CBB-A65E-74C429CD689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0512CA6-C118-4E96-A8BF-65F4B563789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318F4D-5848-4F48-BE16-109CAE468865}"/>
              </a:ext>
            </a:extLst>
          </p:cNvPr>
          <p:cNvSpPr>
            <a:spLocks noGrp="1"/>
          </p:cNvSpPr>
          <p:nvPr>
            <p:ph type="dt" sz="half" idx="10"/>
          </p:nvPr>
        </p:nvSpPr>
        <p:spPr/>
        <p:txBody>
          <a:bodyPr/>
          <a:lstStyle/>
          <a:p>
            <a:fld id="{CAF7F3C0-23F5-4F4A-B062-A72C5D4BC19D}"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7CD1DC51-BE94-4E4B-9D83-DDB2E8F719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8CDB21-B868-4B8F-9923-82366F23C4E1}"/>
              </a:ext>
            </a:extLst>
          </p:cNvPr>
          <p:cNvSpPr>
            <a:spLocks noGrp="1"/>
          </p:cNvSpPr>
          <p:nvPr>
            <p:ph type="sldNum" sz="quarter" idx="12"/>
          </p:nvPr>
        </p:nvSpPr>
        <p:spPr/>
        <p:txBody>
          <a:bodyPr/>
          <a:lstStyle/>
          <a:p>
            <a:fld id="{4B61CD6E-D55D-4F0E-BF7D-D0EE04D16061}" type="slidenum">
              <a:rPr lang="zh-CN" altLang="en-US" smtClean="0"/>
              <a:t>‹#›</a:t>
            </a:fld>
            <a:endParaRPr lang="zh-CN" altLang="en-US"/>
          </a:p>
        </p:txBody>
      </p:sp>
    </p:spTree>
    <p:extLst>
      <p:ext uri="{BB962C8B-B14F-4D97-AF65-F5344CB8AC3E}">
        <p14:creationId xmlns:p14="http://schemas.microsoft.com/office/powerpoint/2010/main" val="3304530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0D79CE-70FC-43CA-8609-8819376FEDE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809183B-84A0-4105-A278-40AD9E97BB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78AAF38-AB73-42F2-BE4F-D657C44CF696}"/>
              </a:ext>
            </a:extLst>
          </p:cNvPr>
          <p:cNvSpPr>
            <a:spLocks noGrp="1"/>
          </p:cNvSpPr>
          <p:nvPr>
            <p:ph type="dt" sz="half" idx="10"/>
          </p:nvPr>
        </p:nvSpPr>
        <p:spPr/>
        <p:txBody>
          <a:bodyPr/>
          <a:lstStyle/>
          <a:p>
            <a:fld id="{CAF7F3C0-23F5-4F4A-B062-A72C5D4BC19D}"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C15E8CD1-031D-405D-B879-C0C0B4557A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F4D295-ED71-46C2-91CD-3CBF4CEAAEEF}"/>
              </a:ext>
            </a:extLst>
          </p:cNvPr>
          <p:cNvSpPr>
            <a:spLocks noGrp="1"/>
          </p:cNvSpPr>
          <p:nvPr>
            <p:ph type="sldNum" sz="quarter" idx="12"/>
          </p:nvPr>
        </p:nvSpPr>
        <p:spPr/>
        <p:txBody>
          <a:bodyPr/>
          <a:lstStyle/>
          <a:p>
            <a:fld id="{4B61CD6E-D55D-4F0E-BF7D-D0EE04D16061}" type="slidenum">
              <a:rPr lang="zh-CN" altLang="en-US" smtClean="0"/>
              <a:t>‹#›</a:t>
            </a:fld>
            <a:endParaRPr lang="zh-CN" altLang="en-US"/>
          </a:p>
        </p:txBody>
      </p:sp>
    </p:spTree>
    <p:extLst>
      <p:ext uri="{BB962C8B-B14F-4D97-AF65-F5344CB8AC3E}">
        <p14:creationId xmlns:p14="http://schemas.microsoft.com/office/powerpoint/2010/main" val="1579636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420D6B-2829-4BC1-9FCB-4BC71186D6B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8B9DC96-308E-4F7A-A55D-6FB26466F78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CCCC654-174A-44BC-A1F7-0ECA0AC71E0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041D9D8-385C-4787-AE86-142E09E55381}"/>
              </a:ext>
            </a:extLst>
          </p:cNvPr>
          <p:cNvSpPr>
            <a:spLocks noGrp="1"/>
          </p:cNvSpPr>
          <p:nvPr>
            <p:ph type="dt" sz="half" idx="10"/>
          </p:nvPr>
        </p:nvSpPr>
        <p:spPr/>
        <p:txBody>
          <a:bodyPr/>
          <a:lstStyle/>
          <a:p>
            <a:fld id="{CAF7F3C0-23F5-4F4A-B062-A72C5D4BC19D}" type="datetimeFigureOut">
              <a:rPr lang="zh-CN" altLang="en-US" smtClean="0"/>
              <a:t>2023/3/30</a:t>
            </a:fld>
            <a:endParaRPr lang="zh-CN" altLang="en-US"/>
          </a:p>
        </p:txBody>
      </p:sp>
      <p:sp>
        <p:nvSpPr>
          <p:cNvPr id="6" name="页脚占位符 5">
            <a:extLst>
              <a:ext uri="{FF2B5EF4-FFF2-40B4-BE49-F238E27FC236}">
                <a16:creationId xmlns:a16="http://schemas.microsoft.com/office/drawing/2014/main" id="{55E7CD8B-1DEC-4594-9D23-61894929E3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ADD36E7-5EDE-4917-8100-50022FE602CE}"/>
              </a:ext>
            </a:extLst>
          </p:cNvPr>
          <p:cNvSpPr>
            <a:spLocks noGrp="1"/>
          </p:cNvSpPr>
          <p:nvPr>
            <p:ph type="sldNum" sz="quarter" idx="12"/>
          </p:nvPr>
        </p:nvSpPr>
        <p:spPr/>
        <p:txBody>
          <a:bodyPr/>
          <a:lstStyle/>
          <a:p>
            <a:fld id="{4B61CD6E-D55D-4F0E-BF7D-D0EE04D16061}" type="slidenum">
              <a:rPr lang="zh-CN" altLang="en-US" smtClean="0"/>
              <a:t>‹#›</a:t>
            </a:fld>
            <a:endParaRPr lang="zh-CN" altLang="en-US"/>
          </a:p>
        </p:txBody>
      </p:sp>
    </p:spTree>
    <p:extLst>
      <p:ext uri="{BB962C8B-B14F-4D97-AF65-F5344CB8AC3E}">
        <p14:creationId xmlns:p14="http://schemas.microsoft.com/office/powerpoint/2010/main" val="2880967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88F074-8D95-4A97-9B1F-B7D6806A79C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BF49731-69EE-46F5-9C27-AA8F73FBFD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07856C2-64FA-48EC-9D1D-D098EEAC855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9520995-4929-4A03-877C-73D484F49A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560FAF1-E05A-4EEC-8C19-33AA6E2F699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8B10274-4EDA-478F-8CFE-A607015E520A}"/>
              </a:ext>
            </a:extLst>
          </p:cNvPr>
          <p:cNvSpPr>
            <a:spLocks noGrp="1"/>
          </p:cNvSpPr>
          <p:nvPr>
            <p:ph type="dt" sz="half" idx="10"/>
          </p:nvPr>
        </p:nvSpPr>
        <p:spPr/>
        <p:txBody>
          <a:bodyPr/>
          <a:lstStyle/>
          <a:p>
            <a:fld id="{CAF7F3C0-23F5-4F4A-B062-A72C5D4BC19D}" type="datetimeFigureOut">
              <a:rPr lang="zh-CN" altLang="en-US" smtClean="0"/>
              <a:t>2023/3/30</a:t>
            </a:fld>
            <a:endParaRPr lang="zh-CN" altLang="en-US"/>
          </a:p>
        </p:txBody>
      </p:sp>
      <p:sp>
        <p:nvSpPr>
          <p:cNvPr id="8" name="页脚占位符 7">
            <a:extLst>
              <a:ext uri="{FF2B5EF4-FFF2-40B4-BE49-F238E27FC236}">
                <a16:creationId xmlns:a16="http://schemas.microsoft.com/office/drawing/2014/main" id="{B30D4B8E-FC67-49E3-82C0-676F8B15233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0B0E699-BA52-4282-9381-8F6662C03FE7}"/>
              </a:ext>
            </a:extLst>
          </p:cNvPr>
          <p:cNvSpPr>
            <a:spLocks noGrp="1"/>
          </p:cNvSpPr>
          <p:nvPr>
            <p:ph type="sldNum" sz="quarter" idx="12"/>
          </p:nvPr>
        </p:nvSpPr>
        <p:spPr/>
        <p:txBody>
          <a:bodyPr/>
          <a:lstStyle/>
          <a:p>
            <a:fld id="{4B61CD6E-D55D-4F0E-BF7D-D0EE04D16061}" type="slidenum">
              <a:rPr lang="zh-CN" altLang="en-US" smtClean="0"/>
              <a:t>‹#›</a:t>
            </a:fld>
            <a:endParaRPr lang="zh-CN" altLang="en-US"/>
          </a:p>
        </p:txBody>
      </p:sp>
    </p:spTree>
    <p:extLst>
      <p:ext uri="{BB962C8B-B14F-4D97-AF65-F5344CB8AC3E}">
        <p14:creationId xmlns:p14="http://schemas.microsoft.com/office/powerpoint/2010/main" val="212308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70843A-CD6C-4C13-A97E-49B269FE47E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4C880F7-C1B5-4C90-BF1E-9DFAD522FA01}"/>
              </a:ext>
            </a:extLst>
          </p:cNvPr>
          <p:cNvSpPr>
            <a:spLocks noGrp="1"/>
          </p:cNvSpPr>
          <p:nvPr>
            <p:ph type="dt" sz="half" idx="10"/>
          </p:nvPr>
        </p:nvSpPr>
        <p:spPr/>
        <p:txBody>
          <a:bodyPr/>
          <a:lstStyle/>
          <a:p>
            <a:fld id="{CAF7F3C0-23F5-4F4A-B062-A72C5D4BC19D}" type="datetimeFigureOut">
              <a:rPr lang="zh-CN" altLang="en-US" smtClean="0"/>
              <a:t>2023/3/30</a:t>
            </a:fld>
            <a:endParaRPr lang="zh-CN" altLang="en-US"/>
          </a:p>
        </p:txBody>
      </p:sp>
      <p:sp>
        <p:nvSpPr>
          <p:cNvPr id="4" name="页脚占位符 3">
            <a:extLst>
              <a:ext uri="{FF2B5EF4-FFF2-40B4-BE49-F238E27FC236}">
                <a16:creationId xmlns:a16="http://schemas.microsoft.com/office/drawing/2014/main" id="{976BB5F0-D186-4336-B241-2C2FA5660BA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802D51A-5267-428D-A251-A5B5D1BD0845}"/>
              </a:ext>
            </a:extLst>
          </p:cNvPr>
          <p:cNvSpPr>
            <a:spLocks noGrp="1"/>
          </p:cNvSpPr>
          <p:nvPr>
            <p:ph type="sldNum" sz="quarter" idx="12"/>
          </p:nvPr>
        </p:nvSpPr>
        <p:spPr/>
        <p:txBody>
          <a:bodyPr/>
          <a:lstStyle/>
          <a:p>
            <a:fld id="{4B61CD6E-D55D-4F0E-BF7D-D0EE04D16061}" type="slidenum">
              <a:rPr lang="zh-CN" altLang="en-US" smtClean="0"/>
              <a:t>‹#›</a:t>
            </a:fld>
            <a:endParaRPr lang="zh-CN" altLang="en-US"/>
          </a:p>
        </p:txBody>
      </p:sp>
    </p:spTree>
    <p:extLst>
      <p:ext uri="{BB962C8B-B14F-4D97-AF65-F5344CB8AC3E}">
        <p14:creationId xmlns:p14="http://schemas.microsoft.com/office/powerpoint/2010/main" val="2364602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3AF11E1-7D02-44DE-91E1-0466554FBB55}"/>
              </a:ext>
            </a:extLst>
          </p:cNvPr>
          <p:cNvSpPr>
            <a:spLocks noGrp="1"/>
          </p:cNvSpPr>
          <p:nvPr>
            <p:ph type="dt" sz="half" idx="10"/>
          </p:nvPr>
        </p:nvSpPr>
        <p:spPr/>
        <p:txBody>
          <a:bodyPr/>
          <a:lstStyle/>
          <a:p>
            <a:fld id="{CAF7F3C0-23F5-4F4A-B062-A72C5D4BC19D}" type="datetimeFigureOut">
              <a:rPr lang="zh-CN" altLang="en-US" smtClean="0"/>
              <a:t>2023/3/30</a:t>
            </a:fld>
            <a:endParaRPr lang="zh-CN" altLang="en-US"/>
          </a:p>
        </p:txBody>
      </p:sp>
      <p:sp>
        <p:nvSpPr>
          <p:cNvPr id="3" name="页脚占位符 2">
            <a:extLst>
              <a:ext uri="{FF2B5EF4-FFF2-40B4-BE49-F238E27FC236}">
                <a16:creationId xmlns:a16="http://schemas.microsoft.com/office/drawing/2014/main" id="{ACB7DE51-2996-4820-A9EE-44DCC55220E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9869793-2960-43B6-BEF0-D78F3FFBA8B0}"/>
              </a:ext>
            </a:extLst>
          </p:cNvPr>
          <p:cNvSpPr>
            <a:spLocks noGrp="1"/>
          </p:cNvSpPr>
          <p:nvPr>
            <p:ph type="sldNum" sz="quarter" idx="12"/>
          </p:nvPr>
        </p:nvSpPr>
        <p:spPr/>
        <p:txBody>
          <a:bodyPr/>
          <a:lstStyle/>
          <a:p>
            <a:fld id="{4B61CD6E-D55D-4F0E-BF7D-D0EE04D16061}" type="slidenum">
              <a:rPr lang="zh-CN" altLang="en-US" smtClean="0"/>
              <a:t>‹#›</a:t>
            </a:fld>
            <a:endParaRPr lang="zh-CN" altLang="en-US"/>
          </a:p>
        </p:txBody>
      </p:sp>
    </p:spTree>
    <p:extLst>
      <p:ext uri="{BB962C8B-B14F-4D97-AF65-F5344CB8AC3E}">
        <p14:creationId xmlns:p14="http://schemas.microsoft.com/office/powerpoint/2010/main" val="993647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8A5B79-19B8-4E95-BDE4-166C8697114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9B55BC8-3AE8-4598-A58F-518CDC6E01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C980CA2-A809-42FA-8CFB-E07DA4A96D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058DBE6-1AF8-4180-B330-920D3E4B8A5A}"/>
              </a:ext>
            </a:extLst>
          </p:cNvPr>
          <p:cNvSpPr>
            <a:spLocks noGrp="1"/>
          </p:cNvSpPr>
          <p:nvPr>
            <p:ph type="dt" sz="half" idx="10"/>
          </p:nvPr>
        </p:nvSpPr>
        <p:spPr/>
        <p:txBody>
          <a:bodyPr/>
          <a:lstStyle/>
          <a:p>
            <a:fld id="{CAF7F3C0-23F5-4F4A-B062-A72C5D4BC19D}" type="datetimeFigureOut">
              <a:rPr lang="zh-CN" altLang="en-US" smtClean="0"/>
              <a:t>2023/3/30</a:t>
            </a:fld>
            <a:endParaRPr lang="zh-CN" altLang="en-US"/>
          </a:p>
        </p:txBody>
      </p:sp>
      <p:sp>
        <p:nvSpPr>
          <p:cNvPr id="6" name="页脚占位符 5">
            <a:extLst>
              <a:ext uri="{FF2B5EF4-FFF2-40B4-BE49-F238E27FC236}">
                <a16:creationId xmlns:a16="http://schemas.microsoft.com/office/drawing/2014/main" id="{9B2E75AE-6E8F-4A2C-8C06-A4767FF22E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110CA0-C756-4C12-B5B0-C64D2981CACE}"/>
              </a:ext>
            </a:extLst>
          </p:cNvPr>
          <p:cNvSpPr>
            <a:spLocks noGrp="1"/>
          </p:cNvSpPr>
          <p:nvPr>
            <p:ph type="sldNum" sz="quarter" idx="12"/>
          </p:nvPr>
        </p:nvSpPr>
        <p:spPr/>
        <p:txBody>
          <a:bodyPr/>
          <a:lstStyle/>
          <a:p>
            <a:fld id="{4B61CD6E-D55D-4F0E-BF7D-D0EE04D16061}" type="slidenum">
              <a:rPr lang="zh-CN" altLang="en-US" smtClean="0"/>
              <a:t>‹#›</a:t>
            </a:fld>
            <a:endParaRPr lang="zh-CN" altLang="en-US"/>
          </a:p>
        </p:txBody>
      </p:sp>
    </p:spTree>
    <p:extLst>
      <p:ext uri="{BB962C8B-B14F-4D97-AF65-F5344CB8AC3E}">
        <p14:creationId xmlns:p14="http://schemas.microsoft.com/office/powerpoint/2010/main" val="1008131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166722-C513-4F47-8644-47CED116BC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F234D2F-4A60-4668-8170-B0DF9F9D63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B94F1AC-EFD6-4506-A45C-56A84ECDA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AC61AA6-E2D2-4F4B-97AF-A2FF4DC6B562}"/>
              </a:ext>
            </a:extLst>
          </p:cNvPr>
          <p:cNvSpPr>
            <a:spLocks noGrp="1"/>
          </p:cNvSpPr>
          <p:nvPr>
            <p:ph type="dt" sz="half" idx="10"/>
          </p:nvPr>
        </p:nvSpPr>
        <p:spPr/>
        <p:txBody>
          <a:bodyPr/>
          <a:lstStyle/>
          <a:p>
            <a:fld id="{CAF7F3C0-23F5-4F4A-B062-A72C5D4BC19D}" type="datetimeFigureOut">
              <a:rPr lang="zh-CN" altLang="en-US" smtClean="0"/>
              <a:t>2023/3/30</a:t>
            </a:fld>
            <a:endParaRPr lang="zh-CN" altLang="en-US"/>
          </a:p>
        </p:txBody>
      </p:sp>
      <p:sp>
        <p:nvSpPr>
          <p:cNvPr id="6" name="页脚占位符 5">
            <a:extLst>
              <a:ext uri="{FF2B5EF4-FFF2-40B4-BE49-F238E27FC236}">
                <a16:creationId xmlns:a16="http://schemas.microsoft.com/office/drawing/2014/main" id="{8377026B-2A09-43B8-9C1D-429EA37F5B9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6FA6A01-E50B-46C6-BCA8-13F4B0F37876}"/>
              </a:ext>
            </a:extLst>
          </p:cNvPr>
          <p:cNvSpPr>
            <a:spLocks noGrp="1"/>
          </p:cNvSpPr>
          <p:nvPr>
            <p:ph type="sldNum" sz="quarter" idx="12"/>
          </p:nvPr>
        </p:nvSpPr>
        <p:spPr/>
        <p:txBody>
          <a:bodyPr/>
          <a:lstStyle/>
          <a:p>
            <a:fld id="{4B61CD6E-D55D-4F0E-BF7D-D0EE04D16061}" type="slidenum">
              <a:rPr lang="zh-CN" altLang="en-US" smtClean="0"/>
              <a:t>‹#›</a:t>
            </a:fld>
            <a:endParaRPr lang="zh-CN" altLang="en-US"/>
          </a:p>
        </p:txBody>
      </p:sp>
    </p:spTree>
    <p:extLst>
      <p:ext uri="{BB962C8B-B14F-4D97-AF65-F5344CB8AC3E}">
        <p14:creationId xmlns:p14="http://schemas.microsoft.com/office/powerpoint/2010/main" val="3138178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E99DFA2-81A2-45F8-80F6-43130952DB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1A4AEDA-55F6-4766-A72E-99D7F893F7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677A93-F743-4660-B437-8B8E7D675C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F7F3C0-23F5-4F4A-B062-A72C5D4BC19D}"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61361FDE-CDD3-41F6-B113-836EF18300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EABE64F-BC25-48C6-9187-3214DF86C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1CD6E-D55D-4F0E-BF7D-D0EE04D16061}" type="slidenum">
              <a:rPr lang="zh-CN" altLang="en-US" smtClean="0"/>
              <a:t>‹#›</a:t>
            </a:fld>
            <a:endParaRPr lang="zh-CN" altLang="en-US"/>
          </a:p>
        </p:txBody>
      </p:sp>
    </p:spTree>
    <p:extLst>
      <p:ext uri="{BB962C8B-B14F-4D97-AF65-F5344CB8AC3E}">
        <p14:creationId xmlns:p14="http://schemas.microsoft.com/office/powerpoint/2010/main" val="506981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97AA7F-3E85-4F42-BA5C-C03BE990B8AA}"/>
              </a:ext>
            </a:extLst>
          </p:cNvPr>
          <p:cNvSpPr>
            <a:spLocks noGrp="1"/>
          </p:cNvSpPr>
          <p:nvPr>
            <p:ph type="ctrTitle"/>
          </p:nvPr>
        </p:nvSpPr>
        <p:spPr/>
        <p:txBody>
          <a:bodyPr/>
          <a:lstStyle/>
          <a:p>
            <a:r>
              <a:rPr lang="zh-CN" altLang="en-US" dirty="0"/>
              <a:t>技术推动经济发展的阶段</a:t>
            </a:r>
          </a:p>
        </p:txBody>
      </p:sp>
      <p:sp>
        <p:nvSpPr>
          <p:cNvPr id="3" name="副标题 2">
            <a:extLst>
              <a:ext uri="{FF2B5EF4-FFF2-40B4-BE49-F238E27FC236}">
                <a16:creationId xmlns:a16="http://schemas.microsoft.com/office/drawing/2014/main" id="{1759BC0E-7D98-4DB3-BBAF-7B8304A3DF19}"/>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011844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BE042-FD76-433B-AD1A-D60D69ADC277}"/>
              </a:ext>
            </a:extLst>
          </p:cNvPr>
          <p:cNvSpPr>
            <a:spLocks noGrp="1"/>
          </p:cNvSpPr>
          <p:nvPr>
            <p:ph type="title"/>
          </p:nvPr>
        </p:nvSpPr>
        <p:spPr/>
        <p:txBody>
          <a:bodyPr/>
          <a:lstStyle/>
          <a:p>
            <a:r>
              <a:rPr lang="zh-CN" altLang="en-US" dirty="0"/>
              <a:t>技术对经济发展的作用</a:t>
            </a:r>
          </a:p>
        </p:txBody>
      </p:sp>
      <p:sp>
        <p:nvSpPr>
          <p:cNvPr id="3" name="内容占位符 2">
            <a:extLst>
              <a:ext uri="{FF2B5EF4-FFF2-40B4-BE49-F238E27FC236}">
                <a16:creationId xmlns:a16="http://schemas.microsoft.com/office/drawing/2014/main" id="{E099AFB0-DD4A-485B-9E23-6DF96D691904}"/>
              </a:ext>
            </a:extLst>
          </p:cNvPr>
          <p:cNvSpPr>
            <a:spLocks noGrp="1"/>
          </p:cNvSpPr>
          <p:nvPr>
            <p:ph idx="1"/>
          </p:nvPr>
        </p:nvSpPr>
        <p:spPr/>
        <p:txBody>
          <a:bodyPr/>
          <a:lstStyle/>
          <a:p>
            <a:r>
              <a:rPr lang="zh-CN" altLang="en-US" dirty="0"/>
              <a:t>中国经济进入新发展阶段，新发展理念有五个关键词，创新、协调、绿色、开放、共享。新发展理念五个关键词排在第一位的是创新，纵观人类经济发展历史，促进经济增长、改善生活水平，最根本的因素是技术进步。</a:t>
            </a:r>
          </a:p>
          <a:p>
            <a:endParaRPr lang="zh-CN" altLang="en-US" dirty="0"/>
          </a:p>
          <a:p>
            <a:r>
              <a:rPr lang="zh-CN" altLang="en-US" dirty="0"/>
              <a:t>在过去，人们认为技术进步是外生的，是某些偶然因素导致的。现在越来越多的人认为技术进步本身是内生的，是人们的创新活动带来的，所以科技创新或者更广范围的，包括经济模式创新是促进技术进步、促进经济增长、提升我们生活水平的根本力量。</a:t>
            </a:r>
          </a:p>
        </p:txBody>
      </p:sp>
    </p:spTree>
    <p:extLst>
      <p:ext uri="{BB962C8B-B14F-4D97-AF65-F5344CB8AC3E}">
        <p14:creationId xmlns:p14="http://schemas.microsoft.com/office/powerpoint/2010/main" val="3671766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88C6E8-6ACF-408B-A61F-78C488F5ED87}"/>
              </a:ext>
            </a:extLst>
          </p:cNvPr>
          <p:cNvSpPr>
            <a:spLocks noGrp="1"/>
          </p:cNvSpPr>
          <p:nvPr>
            <p:ph type="title"/>
          </p:nvPr>
        </p:nvSpPr>
        <p:spPr/>
        <p:txBody>
          <a:bodyPr/>
          <a:lstStyle/>
          <a:p>
            <a:r>
              <a:rPr lang="en-US" altLang="zh-CN" dirty="0"/>
              <a:t>Stage 1——</a:t>
            </a:r>
            <a:r>
              <a:rPr lang="zh-CN" altLang="en-US" dirty="0"/>
              <a:t>规模经济</a:t>
            </a:r>
          </a:p>
        </p:txBody>
      </p:sp>
      <p:sp>
        <p:nvSpPr>
          <p:cNvPr id="3" name="内容占位符 2">
            <a:extLst>
              <a:ext uri="{FF2B5EF4-FFF2-40B4-BE49-F238E27FC236}">
                <a16:creationId xmlns:a16="http://schemas.microsoft.com/office/drawing/2014/main" id="{ED39A015-B733-4A5B-89DF-30F15809279B}"/>
              </a:ext>
            </a:extLst>
          </p:cNvPr>
          <p:cNvSpPr>
            <a:spLocks noGrp="1"/>
          </p:cNvSpPr>
          <p:nvPr>
            <p:ph idx="1"/>
          </p:nvPr>
        </p:nvSpPr>
        <p:spPr/>
        <p:txBody>
          <a:bodyPr/>
          <a:lstStyle/>
          <a:p>
            <a:r>
              <a:rPr lang="zh-CN" altLang="en-US" dirty="0"/>
              <a:t>回顾过去几十年，在全球化的时代，全球的创新和技术进步对生产力的提升，对生活水平提升的影响，都可以简要的被总结为</a:t>
            </a:r>
            <a:r>
              <a:rPr lang="en-US" altLang="zh-CN" dirty="0"/>
              <a:t>G2</a:t>
            </a:r>
            <a:r>
              <a:rPr lang="zh-CN" altLang="en-US" dirty="0"/>
              <a:t>模式，这个</a:t>
            </a:r>
            <a:r>
              <a:rPr lang="en-US" altLang="zh-CN" dirty="0"/>
              <a:t>G2</a:t>
            </a:r>
            <a:r>
              <a:rPr lang="zh-CN" altLang="en-US" dirty="0"/>
              <a:t>模式就是美国和中国之间的合作。</a:t>
            </a:r>
          </a:p>
          <a:p>
            <a:endParaRPr lang="zh-CN" altLang="en-US" dirty="0"/>
          </a:p>
          <a:p>
            <a:r>
              <a:rPr lang="zh-CN" altLang="en-US" dirty="0"/>
              <a:t>从创新的角度来讲，我们可以说美国在前沿做技术创新，这样的技术创新通过商业化的引入，改善、促进生产力的提升，促进全世界的生活水平的提升。商业化的引入，需要什么呢？它需要规模，有了大的、生产性的规模，有了大的市场，才能够快速降低商业化的成本。</a:t>
            </a:r>
          </a:p>
        </p:txBody>
      </p:sp>
    </p:spTree>
    <p:extLst>
      <p:ext uri="{BB962C8B-B14F-4D97-AF65-F5344CB8AC3E}">
        <p14:creationId xmlns:p14="http://schemas.microsoft.com/office/powerpoint/2010/main" val="641410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A2C0B-BF8E-4C18-8474-B9A46968F548}"/>
              </a:ext>
            </a:extLst>
          </p:cNvPr>
          <p:cNvSpPr>
            <a:spLocks noGrp="1"/>
          </p:cNvSpPr>
          <p:nvPr>
            <p:ph type="title"/>
          </p:nvPr>
        </p:nvSpPr>
        <p:spPr/>
        <p:txBody>
          <a:bodyPr/>
          <a:lstStyle/>
          <a:p>
            <a:r>
              <a:rPr lang="en-US" altLang="zh-CN" dirty="0"/>
              <a:t>Stage 1——</a:t>
            </a:r>
            <a:r>
              <a:rPr lang="zh-CN" altLang="en-US" dirty="0"/>
              <a:t>规模经济</a:t>
            </a:r>
          </a:p>
        </p:txBody>
      </p:sp>
      <p:sp>
        <p:nvSpPr>
          <p:cNvPr id="3" name="内容占位符 2">
            <a:extLst>
              <a:ext uri="{FF2B5EF4-FFF2-40B4-BE49-F238E27FC236}">
                <a16:creationId xmlns:a16="http://schemas.microsoft.com/office/drawing/2014/main" id="{1140A0CD-83D5-42F3-9A7B-267D3DB6CE34}"/>
              </a:ext>
            </a:extLst>
          </p:cNvPr>
          <p:cNvSpPr>
            <a:spLocks noGrp="1"/>
          </p:cNvSpPr>
          <p:nvPr>
            <p:ph idx="1"/>
          </p:nvPr>
        </p:nvSpPr>
        <p:spPr>
          <a:xfrm>
            <a:off x="838200" y="1481070"/>
            <a:ext cx="10515600" cy="5177307"/>
          </a:xfrm>
        </p:spPr>
        <p:txBody>
          <a:bodyPr>
            <a:normAutofit lnSpcReduction="10000"/>
          </a:bodyPr>
          <a:lstStyle/>
          <a:p>
            <a:r>
              <a:rPr lang="zh-CN" altLang="en-US" dirty="0"/>
              <a:t>所以过去几十年中美的</a:t>
            </a:r>
            <a:r>
              <a:rPr lang="en-US" altLang="zh-CN" dirty="0"/>
              <a:t>G2</a:t>
            </a:r>
            <a:r>
              <a:rPr lang="zh-CN" altLang="en-US" dirty="0"/>
              <a:t>合作模式，美国在前沿创新，中国则提供了世界上最大的生产能力、制造业能力和最大的市场。在这个过程中，美国的企业通过技术创新的商业化引入，赚了很多钱，这些资源支持他们继续创新，继续站在技术的前沿，所以美国是受益的。</a:t>
            </a:r>
          </a:p>
          <a:p>
            <a:r>
              <a:rPr lang="zh-CN" altLang="en-US" dirty="0"/>
              <a:t>在这个过程中，中国也是受益的，中国通过技术创新的商业化引入，在制造业过程中，通过干中学、学中干，技术追赶快速提升，所以过去这几十年，尤其过去这三十年，中国的技术进步非常快。中国和前沿西方国家，尤其是美国前沿水平的差距快速地缩小，所以中国在这个过程中也是受益的。</a:t>
            </a:r>
          </a:p>
          <a:p>
            <a:r>
              <a:rPr lang="zh-CN" altLang="en-US" dirty="0"/>
              <a:t>全球都是受益的，受益于中美之间科技创新的合作。一个新的发明创造的商业化，引入单位成本快速下降，全球受益。当然，现在这样的模式遇到新的挑战，尤其是地缘政治这些因素推动的、所谓逆全球化的新的形势之下，这样一个合作模式遇到挑战。</a:t>
            </a:r>
          </a:p>
          <a:p>
            <a:endParaRPr lang="zh-CN" altLang="en-US" dirty="0"/>
          </a:p>
        </p:txBody>
      </p:sp>
    </p:spTree>
    <p:extLst>
      <p:ext uri="{BB962C8B-B14F-4D97-AF65-F5344CB8AC3E}">
        <p14:creationId xmlns:p14="http://schemas.microsoft.com/office/powerpoint/2010/main" val="638343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4F4E4B-3DFB-4EE1-BF57-984034C9A197}"/>
              </a:ext>
            </a:extLst>
          </p:cNvPr>
          <p:cNvSpPr>
            <a:spLocks noGrp="1"/>
          </p:cNvSpPr>
          <p:nvPr>
            <p:ph type="title"/>
          </p:nvPr>
        </p:nvSpPr>
        <p:spPr/>
        <p:txBody>
          <a:bodyPr/>
          <a:lstStyle/>
          <a:p>
            <a:r>
              <a:rPr lang="en-US" altLang="zh-CN" dirty="0"/>
              <a:t>Stage 2——</a:t>
            </a:r>
            <a:r>
              <a:rPr lang="zh-CN" altLang="en-US" dirty="0"/>
              <a:t>技术创新</a:t>
            </a:r>
          </a:p>
        </p:txBody>
      </p:sp>
      <p:sp>
        <p:nvSpPr>
          <p:cNvPr id="3" name="内容占位符 2">
            <a:extLst>
              <a:ext uri="{FF2B5EF4-FFF2-40B4-BE49-F238E27FC236}">
                <a16:creationId xmlns:a16="http://schemas.microsoft.com/office/drawing/2014/main" id="{6B0AC6C3-B5F8-482E-9187-5189E5E725CB}"/>
              </a:ext>
            </a:extLst>
          </p:cNvPr>
          <p:cNvSpPr>
            <a:spLocks noGrp="1"/>
          </p:cNvSpPr>
          <p:nvPr>
            <p:ph idx="1"/>
          </p:nvPr>
        </p:nvSpPr>
        <p:spPr/>
        <p:txBody>
          <a:bodyPr/>
          <a:lstStyle/>
          <a:p>
            <a:r>
              <a:rPr lang="zh-CN" altLang="en-US" dirty="0"/>
              <a:t>所以促进创新，发挥好规模经济两个重要的前提，一个是人口规模，另外一个是市场经济。但是市场经济怎么样促进科技创新，它也有一些新的特征。比如说科技创新，知识型经济是公共品，一个人的发明创造整个社会享受，而发明创造需要投入，面临很多不确定性。所以收益是社会的，投入是自己的，而投入的成功概率又有很大的不确定性，所以导致一个科技创新领域的结果，就是个体、个人机构在研发投入人力资本的培养，这样是低于社会所需要的理想水平的。在这种情况下，就需要政府的支持，政府和市场建立伙伴关系。</a:t>
            </a:r>
          </a:p>
        </p:txBody>
      </p:sp>
    </p:spTree>
    <p:extLst>
      <p:ext uri="{BB962C8B-B14F-4D97-AF65-F5344CB8AC3E}">
        <p14:creationId xmlns:p14="http://schemas.microsoft.com/office/powerpoint/2010/main" val="3700739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3F8CB-744A-43AF-8318-D282F491CDC3}"/>
              </a:ext>
            </a:extLst>
          </p:cNvPr>
          <p:cNvSpPr>
            <a:spLocks noGrp="1"/>
          </p:cNvSpPr>
          <p:nvPr>
            <p:ph type="title"/>
          </p:nvPr>
        </p:nvSpPr>
        <p:spPr/>
        <p:txBody>
          <a:bodyPr/>
          <a:lstStyle/>
          <a:p>
            <a:r>
              <a:rPr lang="en-US" altLang="zh-CN" dirty="0"/>
              <a:t>Stage 2——</a:t>
            </a:r>
            <a:r>
              <a:rPr lang="zh-CN" altLang="en-US" dirty="0"/>
              <a:t>技术创新</a:t>
            </a:r>
          </a:p>
        </p:txBody>
      </p:sp>
      <p:sp>
        <p:nvSpPr>
          <p:cNvPr id="3" name="内容占位符 2">
            <a:extLst>
              <a:ext uri="{FF2B5EF4-FFF2-40B4-BE49-F238E27FC236}">
                <a16:creationId xmlns:a16="http://schemas.microsoft.com/office/drawing/2014/main" id="{D70FC760-5BB2-4B91-A3C9-7BCF8349D7BD}"/>
              </a:ext>
            </a:extLst>
          </p:cNvPr>
          <p:cNvSpPr>
            <a:spLocks noGrp="1"/>
          </p:cNvSpPr>
          <p:nvPr>
            <p:ph idx="1"/>
          </p:nvPr>
        </p:nvSpPr>
        <p:spPr/>
        <p:txBody>
          <a:bodyPr/>
          <a:lstStyle/>
          <a:p>
            <a:pPr algn="l"/>
            <a:r>
              <a:rPr lang="zh-CN" altLang="en-US" b="0" i="0" dirty="0">
                <a:solidFill>
                  <a:srgbClr val="222222"/>
                </a:solidFill>
                <a:effectLst/>
                <a:latin typeface="arial" panose="020B0604020202020204" pitchFamily="34" charset="0"/>
              </a:rPr>
              <a:t>政府的支持体现在两个方面：</a:t>
            </a:r>
          </a:p>
          <a:p>
            <a:pPr algn="l"/>
            <a:r>
              <a:rPr lang="zh-CN" altLang="en-US" b="1" i="0" dirty="0">
                <a:solidFill>
                  <a:srgbClr val="333333"/>
                </a:solidFill>
                <a:effectLst/>
                <a:latin typeface="arial" panose="020B0604020202020204" pitchFamily="34" charset="0"/>
              </a:rPr>
              <a:t>一是直接投入，</a:t>
            </a:r>
            <a:r>
              <a:rPr lang="zh-CN" altLang="en-US" b="0" i="0" dirty="0">
                <a:solidFill>
                  <a:srgbClr val="222222"/>
                </a:solidFill>
                <a:effectLst/>
                <a:latin typeface="arial" panose="020B0604020202020204" pitchFamily="34" charset="0"/>
              </a:rPr>
              <a:t>改善教育，增加研发投入，尤其是对一些创新项目的直接支持。</a:t>
            </a:r>
          </a:p>
          <a:p>
            <a:pPr algn="l"/>
            <a:r>
              <a:rPr lang="zh-CN" altLang="en-US" b="1" i="0" dirty="0">
                <a:solidFill>
                  <a:srgbClr val="333333"/>
                </a:solidFill>
                <a:effectLst/>
                <a:latin typeface="arial" panose="020B0604020202020204" pitchFamily="34" charset="0"/>
              </a:rPr>
              <a:t>二是设立设计，</a:t>
            </a:r>
            <a:r>
              <a:rPr lang="zh-CN" altLang="en-US" b="0" i="0" dirty="0">
                <a:solidFill>
                  <a:srgbClr val="222222"/>
                </a:solidFill>
                <a:effectLst/>
                <a:latin typeface="arial" panose="020B0604020202020204" pitchFamily="34" charset="0"/>
              </a:rPr>
              <a:t>建立一个好的、充分竞争的市场机制，这体现知识产权保护、资本市场等。</a:t>
            </a:r>
          </a:p>
          <a:p>
            <a:endParaRPr lang="zh-CN" altLang="en-US" dirty="0"/>
          </a:p>
        </p:txBody>
      </p:sp>
    </p:spTree>
    <p:extLst>
      <p:ext uri="{BB962C8B-B14F-4D97-AF65-F5344CB8AC3E}">
        <p14:creationId xmlns:p14="http://schemas.microsoft.com/office/powerpoint/2010/main" val="1002734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885D0-79D2-4E17-B27B-FAA41BB5DD0C}"/>
              </a:ext>
            </a:extLst>
          </p:cNvPr>
          <p:cNvSpPr>
            <a:spLocks noGrp="1"/>
          </p:cNvSpPr>
          <p:nvPr>
            <p:ph type="title"/>
          </p:nvPr>
        </p:nvSpPr>
        <p:spPr/>
        <p:txBody>
          <a:bodyPr/>
          <a:lstStyle/>
          <a:p>
            <a:r>
              <a:rPr lang="en-US" altLang="zh-CN" dirty="0"/>
              <a:t>Stage 3——</a:t>
            </a:r>
            <a:r>
              <a:rPr lang="zh-CN" altLang="en-US" dirty="0"/>
              <a:t>专利</a:t>
            </a:r>
            <a:r>
              <a:rPr lang="en-US" altLang="zh-CN" dirty="0"/>
              <a:t>&amp;</a:t>
            </a:r>
            <a:r>
              <a:rPr lang="zh-CN" altLang="en-US" dirty="0"/>
              <a:t>品牌</a:t>
            </a:r>
          </a:p>
        </p:txBody>
      </p:sp>
      <p:sp>
        <p:nvSpPr>
          <p:cNvPr id="3" name="内容占位符 2">
            <a:extLst>
              <a:ext uri="{FF2B5EF4-FFF2-40B4-BE49-F238E27FC236}">
                <a16:creationId xmlns:a16="http://schemas.microsoft.com/office/drawing/2014/main" id="{91DD0530-7627-4BB3-9F89-E2C043D2B80C}"/>
              </a:ext>
            </a:extLst>
          </p:cNvPr>
          <p:cNvSpPr>
            <a:spLocks noGrp="1"/>
          </p:cNvSpPr>
          <p:nvPr>
            <p:ph idx="1"/>
          </p:nvPr>
        </p:nvSpPr>
        <p:spPr/>
        <p:txBody>
          <a:bodyPr/>
          <a:lstStyle/>
          <a:p>
            <a:pPr algn="l"/>
            <a:r>
              <a:rPr lang="en-US" altLang="zh-CN" b="0" i="0" dirty="0">
                <a:solidFill>
                  <a:srgbClr val="4D4D4D"/>
                </a:solidFill>
                <a:effectLst/>
                <a:latin typeface="微软雅黑" panose="020B0503020204020204" pitchFamily="34" charset="-122"/>
                <a:ea typeface="微软雅黑" panose="020B0503020204020204" pitchFamily="34" charset="-122"/>
              </a:rPr>
              <a:t>Background </a:t>
            </a:r>
            <a:r>
              <a:rPr lang="zh-CN" altLang="en-US" b="0" i="0" dirty="0">
                <a:solidFill>
                  <a:srgbClr val="4D4D4D"/>
                </a:solidFill>
                <a:effectLst/>
                <a:latin typeface="微软雅黑" panose="020B0503020204020204" pitchFamily="34" charset="-122"/>
                <a:ea typeface="微软雅黑" panose="020B0503020204020204" pitchFamily="34" charset="-122"/>
              </a:rPr>
              <a:t>高新技术对美国经济的促进作用</a:t>
            </a:r>
          </a:p>
          <a:p>
            <a:pPr algn="l"/>
            <a:r>
              <a:rPr lang="en-US" altLang="zh-CN" b="0" i="0" dirty="0">
                <a:solidFill>
                  <a:srgbClr val="444444"/>
                </a:solidFill>
                <a:effectLst/>
                <a:latin typeface="微软雅黑" panose="020B0503020204020204" pitchFamily="34" charset="-122"/>
                <a:ea typeface="微软雅黑" panose="020B0503020204020204" pitchFamily="34" charset="-122"/>
              </a:rPr>
              <a:t>1 </a:t>
            </a:r>
            <a:r>
              <a:rPr lang="zh-CN" altLang="en-US" b="0" i="0" dirty="0">
                <a:solidFill>
                  <a:srgbClr val="444444"/>
                </a:solidFill>
                <a:effectLst/>
                <a:latin typeface="微软雅黑" panose="020B0503020204020204" pitchFamily="34" charset="-122"/>
                <a:ea typeface="微软雅黑" panose="020B0503020204020204" pitchFamily="34" charset="-122"/>
              </a:rPr>
              <a:t>高新技术有利于美国资源的利用率提高，从而实现低投入，高效率。提高了经济的飞速发展</a:t>
            </a:r>
          </a:p>
          <a:p>
            <a:pPr algn="l"/>
            <a:r>
              <a:rPr lang="en-US" altLang="zh-CN" b="0" i="0" dirty="0">
                <a:solidFill>
                  <a:srgbClr val="444444"/>
                </a:solidFill>
                <a:effectLst/>
                <a:latin typeface="微软雅黑" panose="020B0503020204020204" pitchFamily="34" charset="-122"/>
                <a:ea typeface="微软雅黑" panose="020B0503020204020204" pitchFamily="34" charset="-122"/>
              </a:rPr>
              <a:t>2 </a:t>
            </a:r>
            <a:r>
              <a:rPr lang="zh-CN" altLang="en-US" b="0" i="0" dirty="0">
                <a:solidFill>
                  <a:srgbClr val="444444"/>
                </a:solidFill>
                <a:effectLst/>
                <a:latin typeface="微软雅黑" panose="020B0503020204020204" pitchFamily="34" charset="-122"/>
                <a:ea typeface="微软雅黑" panose="020B0503020204020204" pitchFamily="34" charset="-122"/>
              </a:rPr>
              <a:t>高新技术有利于美国实现的科技垄断，想世界有</a:t>
            </a:r>
            <a:r>
              <a:rPr lang="en-US" altLang="zh-CN" b="0" i="0" dirty="0">
                <a:solidFill>
                  <a:srgbClr val="444444"/>
                </a:solidFill>
                <a:effectLst/>
                <a:latin typeface="微软雅黑" panose="020B0503020204020204" pitchFamily="34" charset="-122"/>
                <a:ea typeface="微软雅黑" panose="020B0503020204020204" pitchFamily="34" charset="-122"/>
              </a:rPr>
              <a:t>42%</a:t>
            </a:r>
            <a:r>
              <a:rPr lang="zh-CN" altLang="en-US" b="0" i="0" dirty="0">
                <a:solidFill>
                  <a:srgbClr val="444444"/>
                </a:solidFill>
                <a:effectLst/>
                <a:latin typeface="微软雅黑" panose="020B0503020204020204" pitchFamily="34" charset="-122"/>
                <a:ea typeface="微软雅黑" panose="020B0503020204020204" pitchFamily="34" charset="-122"/>
              </a:rPr>
              <a:t>的专利技术在美国，也就是其他国家使用产品会要缴纳额外的专利费，从而又提高了经济的发展。</a:t>
            </a:r>
          </a:p>
          <a:p>
            <a:pPr algn="l"/>
            <a:r>
              <a:rPr lang="en-US" altLang="zh-CN" b="0" i="0" dirty="0">
                <a:solidFill>
                  <a:srgbClr val="444444"/>
                </a:solidFill>
                <a:effectLst/>
                <a:latin typeface="微软雅黑" panose="020B0503020204020204" pitchFamily="34" charset="-122"/>
                <a:ea typeface="微软雅黑" panose="020B0503020204020204" pitchFamily="34" charset="-122"/>
              </a:rPr>
              <a:t>3 </a:t>
            </a:r>
            <a:r>
              <a:rPr lang="zh-CN" altLang="en-US" b="0" i="0" dirty="0">
                <a:solidFill>
                  <a:srgbClr val="444444"/>
                </a:solidFill>
                <a:effectLst/>
                <a:latin typeface="微软雅黑" panose="020B0503020204020204" pitchFamily="34" charset="-122"/>
                <a:ea typeface="微软雅黑" panose="020B0503020204020204" pitchFamily="34" charset="-122"/>
              </a:rPr>
              <a:t>高新技术使美国成为了超级大国，有了绝对性的地位，使世界的通用金钱为美元，这样有利于美国对经济的调控，从而提高了经济的发展。</a:t>
            </a:r>
          </a:p>
          <a:p>
            <a:endParaRPr lang="zh-CN" altLang="en-US" dirty="0"/>
          </a:p>
        </p:txBody>
      </p:sp>
    </p:spTree>
    <p:extLst>
      <p:ext uri="{BB962C8B-B14F-4D97-AF65-F5344CB8AC3E}">
        <p14:creationId xmlns:p14="http://schemas.microsoft.com/office/powerpoint/2010/main" val="1703519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DAC04-2922-43EF-994D-2AE6BCCC16D5}"/>
              </a:ext>
            </a:extLst>
          </p:cNvPr>
          <p:cNvSpPr>
            <a:spLocks noGrp="1"/>
          </p:cNvSpPr>
          <p:nvPr>
            <p:ph type="title"/>
          </p:nvPr>
        </p:nvSpPr>
        <p:spPr/>
        <p:txBody>
          <a:bodyPr/>
          <a:lstStyle/>
          <a:p>
            <a:r>
              <a:rPr lang="en-US" altLang="zh-CN" dirty="0"/>
              <a:t>Stage 3——</a:t>
            </a:r>
            <a:r>
              <a:rPr lang="zh-CN" altLang="en-US" dirty="0"/>
              <a:t>专利</a:t>
            </a:r>
            <a:r>
              <a:rPr lang="en-US" altLang="zh-CN" dirty="0"/>
              <a:t>&amp;</a:t>
            </a:r>
            <a:r>
              <a:rPr lang="zh-CN" altLang="en-US" dirty="0"/>
              <a:t>品牌</a:t>
            </a:r>
          </a:p>
        </p:txBody>
      </p:sp>
      <p:sp>
        <p:nvSpPr>
          <p:cNvPr id="3" name="内容占位符 2">
            <a:extLst>
              <a:ext uri="{FF2B5EF4-FFF2-40B4-BE49-F238E27FC236}">
                <a16:creationId xmlns:a16="http://schemas.microsoft.com/office/drawing/2014/main" id="{560C0088-F50D-49BD-ADF5-64A525781A50}"/>
              </a:ext>
            </a:extLst>
          </p:cNvPr>
          <p:cNvSpPr>
            <a:spLocks noGrp="1"/>
          </p:cNvSpPr>
          <p:nvPr>
            <p:ph idx="1"/>
          </p:nvPr>
        </p:nvSpPr>
        <p:spPr/>
        <p:txBody>
          <a:bodyPr/>
          <a:lstStyle/>
          <a:p>
            <a:r>
              <a:rPr lang="zh-CN" altLang="en-US" b="0" i="0" dirty="0">
                <a:solidFill>
                  <a:srgbClr val="222222"/>
                </a:solidFill>
                <a:effectLst/>
                <a:latin typeface="arial" panose="020B0604020202020204" pitchFamily="34" charset="0"/>
              </a:rPr>
              <a:t>正是因为，欧美发达国家在科技创新和技术进步方面遥遥领先，发展中国家必须使用欧美国家的核心技术和关键零部件，因此发展中国家的利润很大一部分到了发达国家手上。发展中国家沦为给发达国家打工的地位，发展中国家都在为发达国家打工，发达国家如何不富？</a:t>
            </a:r>
            <a:endParaRPr lang="en-US" altLang="zh-CN" b="0" i="0" dirty="0">
              <a:solidFill>
                <a:srgbClr val="222222"/>
              </a:solidFill>
              <a:effectLst/>
              <a:latin typeface="arial" panose="020B0604020202020204" pitchFamily="34" charset="0"/>
            </a:endParaRPr>
          </a:p>
          <a:p>
            <a:r>
              <a:rPr lang="zh-CN" altLang="en-US" b="0" i="0" dirty="0">
                <a:solidFill>
                  <a:srgbClr val="222222"/>
                </a:solidFill>
                <a:effectLst/>
                <a:latin typeface="arial" panose="020B0604020202020204" pitchFamily="34" charset="0"/>
              </a:rPr>
              <a:t>发达国家拥有品牌，发展中国家没有品牌，发展中国家必须使用发达国家的品牌，使用别人的品牌实质上还是给别人打工。毫无疑问的是，发展中国家之所以没有品牌，正是没有核心技术和关键零部件的结果。在现实中，使用别人的核心和关键零部件，就必须使用别人的品牌。</a:t>
            </a:r>
            <a:endParaRPr lang="zh-CN" altLang="en-US" dirty="0"/>
          </a:p>
        </p:txBody>
      </p:sp>
    </p:spTree>
    <p:extLst>
      <p:ext uri="{BB962C8B-B14F-4D97-AF65-F5344CB8AC3E}">
        <p14:creationId xmlns:p14="http://schemas.microsoft.com/office/powerpoint/2010/main" val="198256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0F973-068C-41D8-A3DA-0C4B377199A8}"/>
              </a:ext>
            </a:extLst>
          </p:cNvPr>
          <p:cNvSpPr>
            <a:spLocks noGrp="1"/>
          </p:cNvSpPr>
          <p:nvPr>
            <p:ph type="title"/>
          </p:nvPr>
        </p:nvSpPr>
        <p:spPr/>
        <p:txBody>
          <a:bodyPr/>
          <a:lstStyle/>
          <a:p>
            <a:r>
              <a:rPr lang="en-US" altLang="zh-CN" dirty="0"/>
              <a:t>Stage 3——</a:t>
            </a:r>
            <a:r>
              <a:rPr lang="zh-CN" altLang="en-US" dirty="0"/>
              <a:t>专利</a:t>
            </a:r>
            <a:r>
              <a:rPr lang="en-US" altLang="zh-CN" dirty="0"/>
              <a:t>&amp;</a:t>
            </a:r>
            <a:r>
              <a:rPr lang="zh-CN" altLang="en-US" dirty="0"/>
              <a:t>品牌</a:t>
            </a:r>
          </a:p>
        </p:txBody>
      </p:sp>
      <p:sp>
        <p:nvSpPr>
          <p:cNvPr id="3" name="内容占位符 2">
            <a:extLst>
              <a:ext uri="{FF2B5EF4-FFF2-40B4-BE49-F238E27FC236}">
                <a16:creationId xmlns:a16="http://schemas.microsoft.com/office/drawing/2014/main" id="{2A3C72E0-4E74-4531-B80C-1BA7493F1CD4}"/>
              </a:ext>
            </a:extLst>
          </p:cNvPr>
          <p:cNvSpPr>
            <a:spLocks noGrp="1"/>
          </p:cNvSpPr>
          <p:nvPr>
            <p:ph idx="1"/>
          </p:nvPr>
        </p:nvSpPr>
        <p:spPr/>
        <p:txBody>
          <a:bodyPr/>
          <a:lstStyle/>
          <a:p>
            <a:pPr algn="l"/>
            <a:r>
              <a:rPr lang="zh-CN" altLang="en-US" b="0" i="0" dirty="0">
                <a:solidFill>
                  <a:srgbClr val="222222"/>
                </a:solidFill>
                <a:effectLst/>
                <a:latin typeface="arial" panose="020B0604020202020204" pitchFamily="34" charset="0"/>
              </a:rPr>
              <a:t>可以肯定的，发达国家之所以富裕，正是因为发达国家拥有领先的技术和强大的品牌，发展中国家必须使用发达国家的技术和品牌的结果。</a:t>
            </a:r>
          </a:p>
          <a:p>
            <a:pPr algn="l"/>
            <a:r>
              <a:rPr lang="zh-CN" altLang="en-US" b="0" i="0" dirty="0">
                <a:solidFill>
                  <a:srgbClr val="222222"/>
                </a:solidFill>
                <a:effectLst/>
                <a:latin typeface="arial" panose="020B0604020202020204" pitchFamily="34" charset="0"/>
              </a:rPr>
              <a:t>对于中国经济发展来说，必须意识到技术和品牌的重要性。说到底，如果中国经济不解决核心技术和关键零部件甚至是品牌依赖进口的问题，中国不可能富裕起来。</a:t>
            </a:r>
          </a:p>
          <a:p>
            <a:endParaRPr lang="zh-CN" altLang="en-US" dirty="0"/>
          </a:p>
        </p:txBody>
      </p:sp>
    </p:spTree>
    <p:extLst>
      <p:ext uri="{BB962C8B-B14F-4D97-AF65-F5344CB8AC3E}">
        <p14:creationId xmlns:p14="http://schemas.microsoft.com/office/powerpoint/2010/main" val="18728534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1003</Words>
  <Application>Microsoft Office PowerPoint</Application>
  <PresentationFormat>宽屏</PresentationFormat>
  <Paragraphs>30</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等线</vt:lpstr>
      <vt:lpstr>等线 Light</vt:lpstr>
      <vt:lpstr>微软雅黑</vt:lpstr>
      <vt:lpstr>Arial</vt:lpstr>
      <vt:lpstr>Arial</vt:lpstr>
      <vt:lpstr>Office 主题​​</vt:lpstr>
      <vt:lpstr>技术推动经济发展的阶段</vt:lpstr>
      <vt:lpstr>技术对经济发展的作用</vt:lpstr>
      <vt:lpstr>Stage 1——规模经济</vt:lpstr>
      <vt:lpstr>Stage 1——规模经济</vt:lpstr>
      <vt:lpstr>Stage 2——技术创新</vt:lpstr>
      <vt:lpstr>Stage 2——技术创新</vt:lpstr>
      <vt:lpstr>Stage 3——专利&amp;品牌</vt:lpstr>
      <vt:lpstr>Stage 3——专利&amp;品牌</vt:lpstr>
      <vt:lpstr>Stage 3——专利&amp;品牌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姚 润宇</dc:creator>
  <cp:lastModifiedBy>姚 润宇</cp:lastModifiedBy>
  <cp:revision>3</cp:revision>
  <dcterms:created xsi:type="dcterms:W3CDTF">2023-03-30T14:37:06Z</dcterms:created>
  <dcterms:modified xsi:type="dcterms:W3CDTF">2023-03-30T14:51:58Z</dcterms:modified>
</cp:coreProperties>
</file>