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2"/>
  </p:notesMasterIdLst>
  <p:sldIdLst>
    <p:sldId id="299" r:id="rId2"/>
    <p:sldId id="442" r:id="rId3"/>
    <p:sldId id="397" r:id="rId4"/>
    <p:sldId id="300" r:id="rId5"/>
    <p:sldId id="301" r:id="rId6"/>
    <p:sldId id="424" r:id="rId7"/>
    <p:sldId id="425" r:id="rId8"/>
    <p:sldId id="416" r:id="rId9"/>
    <p:sldId id="426" r:id="rId10"/>
    <p:sldId id="418" r:id="rId11"/>
    <p:sldId id="443" r:id="rId12"/>
    <p:sldId id="419" r:id="rId13"/>
    <p:sldId id="325" r:id="rId14"/>
    <p:sldId id="326" r:id="rId15"/>
    <p:sldId id="427" r:id="rId16"/>
    <p:sldId id="351" r:id="rId17"/>
    <p:sldId id="428" r:id="rId18"/>
    <p:sldId id="429" r:id="rId19"/>
    <p:sldId id="400" r:id="rId20"/>
    <p:sldId id="327" r:id="rId21"/>
    <p:sldId id="328" r:id="rId22"/>
    <p:sldId id="444" r:id="rId23"/>
    <p:sldId id="445" r:id="rId24"/>
    <p:sldId id="446" r:id="rId25"/>
    <p:sldId id="431" r:id="rId26"/>
    <p:sldId id="331" r:id="rId27"/>
    <p:sldId id="332" r:id="rId28"/>
    <p:sldId id="334" r:id="rId29"/>
    <p:sldId id="387" r:id="rId30"/>
    <p:sldId id="358" r:id="rId31"/>
    <p:sldId id="365" r:id="rId32"/>
    <p:sldId id="430" r:id="rId33"/>
    <p:sldId id="432" r:id="rId34"/>
    <p:sldId id="434" r:id="rId35"/>
    <p:sldId id="433" r:id="rId36"/>
    <p:sldId id="435" r:id="rId37"/>
    <p:sldId id="436" r:id="rId38"/>
    <p:sldId id="437" r:id="rId39"/>
    <p:sldId id="438" r:id="rId40"/>
    <p:sldId id="440" r:id="rId41"/>
    <p:sldId id="441" r:id="rId42"/>
    <p:sldId id="350" r:id="rId43"/>
    <p:sldId id="411" r:id="rId44"/>
    <p:sldId id="413" r:id="rId45"/>
    <p:sldId id="414" r:id="rId46"/>
    <p:sldId id="353" r:id="rId47"/>
    <p:sldId id="354" r:id="rId48"/>
    <p:sldId id="355" r:id="rId49"/>
    <p:sldId id="370" r:id="rId50"/>
    <p:sldId id="356" r:id="rId51"/>
    <p:sldId id="371" r:id="rId52"/>
    <p:sldId id="372" r:id="rId53"/>
    <p:sldId id="373" r:id="rId54"/>
    <p:sldId id="374" r:id="rId55"/>
    <p:sldId id="375" r:id="rId56"/>
    <p:sldId id="391" r:id="rId57"/>
    <p:sldId id="392" r:id="rId58"/>
    <p:sldId id="394" r:id="rId59"/>
    <p:sldId id="395" r:id="rId60"/>
    <p:sldId id="381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912"/>
    <a:srgbClr val="CC0000"/>
    <a:srgbClr val="FC2A1A"/>
    <a:srgbClr val="3318FE"/>
    <a:srgbClr val="671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903" autoAdjust="0"/>
  </p:normalViewPr>
  <p:slideViewPr>
    <p:cSldViewPr snapToGrid="0"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png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wmf"/><Relationship Id="rId2" Type="http://schemas.openxmlformats.org/officeDocument/2006/relationships/image" Target="../media/image48.png"/><Relationship Id="rId1" Type="http://schemas.openxmlformats.org/officeDocument/2006/relationships/image" Target="../media/image47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image" Target="../media/image118.png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image" Target="../media/image121.png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23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image" Target="../media/image132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png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image" Target="../media/image135.png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image" Target="../media/image140.png"/><Relationship Id="rId4" Type="http://schemas.openxmlformats.org/officeDocument/2006/relationships/image" Target="../media/image143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1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1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1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D456CD5-1C82-4956-B098-500EFC94AB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227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03C048-E7E8-4C87-8B24-2A111A773CD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758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0ADD8-123E-4BB7-80AA-CCE8BFB308B6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971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E32B2-364E-4BD4-9EBF-F02B5B8D1AE0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795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BF5962-82F7-460F-B92E-C1F2D2EDBC8F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739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7584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584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FF5A2-E939-45A4-90E9-819BB0FEA7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5A01-C3EC-484B-80CD-3782CCD3B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5F2BE-A4FB-4475-A435-258F909C43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22E85-1B6C-404E-9577-F688BE5FCA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FE460-9C71-47DC-8FBD-BE4C0DDB10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3C7FF-2CB0-48E3-98F6-887E311E8A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B7BD2-08CD-44FE-AEC5-0436F0C83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C0874-4429-4EA7-945C-E65563EA0E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3EBAF-B4B1-446E-AD6A-06D53D48C6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8EA66-038B-40D9-9166-C8A0336EE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97DE0-5532-4152-93FB-B903B7D2D2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DE949-0BD5-4494-A0B2-9C32AB966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2DC9E-29F8-4AE0-B52D-08118B2271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AC482-DFA4-40E5-9578-21954AC2B3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66E67-7A1F-47EF-BC6D-D38A29D4C5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E2C080-724D-4372-A4B8-DE04AB82C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68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0975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7475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5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5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6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7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pSp>
            <p:nvGrpSpPr>
              <p:cNvPr id="40976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7478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8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79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7480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  <p:sp>
          <p:nvSpPr>
            <p:cNvPr id="7480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81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40971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7481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81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81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40963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64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481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818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81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37802294-BA77-4880-9B78-A22CA38A5E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8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12" Type="http://schemas.openxmlformats.org/officeDocument/2006/relationships/oleObject" Target="../embeddings/oleObject17.bin"/><Relationship Id="rId2" Type="http://schemas.openxmlformats.org/officeDocument/2006/relationships/vmlDrawing" Target="../drawings/vmlDrawing7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2" Type="http://schemas.openxmlformats.org/officeDocument/2006/relationships/vmlDrawing" Target="../drawings/vmlDrawing8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30.png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1.png"/><Relationship Id="rId4" Type="http://schemas.openxmlformats.org/officeDocument/2006/relationships/image" Target="../media/image33.wmf"/><Relationship Id="rId9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pn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6.wmf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45.png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51.png"/><Relationship Id="rId18" Type="http://schemas.openxmlformats.org/officeDocument/2006/relationships/oleObject" Target="../embeddings/oleObject3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8.png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53.wmf"/><Relationship Id="rId2" Type="http://schemas.openxmlformats.org/officeDocument/2006/relationships/vmlDrawing" Target="../drawings/vmlDrawing13.vml"/><Relationship Id="rId16" Type="http://schemas.openxmlformats.org/officeDocument/2006/relationships/oleObject" Target="../embeddings/oleObject36.bin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54.png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9.png"/><Relationship Id="rId1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4.png"/><Relationship Id="rId12" Type="http://schemas.openxmlformats.org/officeDocument/2006/relationships/oleObject" Target="../embeddings/oleObject43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6.png"/><Relationship Id="rId5" Type="http://schemas.openxmlformats.org/officeDocument/2006/relationships/image" Target="../media/image63.png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9.png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68.png"/><Relationship Id="rId4" Type="http://schemas.openxmlformats.org/officeDocument/2006/relationships/oleObject" Target="../embeddings/oleObject4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oleObject" Target="../embeddings/oleObject46.bin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3.wmf"/><Relationship Id="rId9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84.png"/><Relationship Id="rId4" Type="http://schemas.openxmlformats.org/officeDocument/2006/relationships/oleObject" Target="../embeddings/oleObject5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101.png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1.bin"/><Relationship Id="rId20" Type="http://schemas.openxmlformats.org/officeDocument/2006/relationships/image" Target="../media/image103.png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98.wmf"/><Relationship Id="rId19" Type="http://schemas.openxmlformats.org/officeDocument/2006/relationships/image" Target="../media/image102.png"/><Relationship Id="rId4" Type="http://schemas.openxmlformats.org/officeDocument/2006/relationships/image" Target="../media/image9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9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png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6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11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9.png"/><Relationship Id="rId5" Type="http://schemas.openxmlformats.org/officeDocument/2006/relationships/oleObject" Target="../embeddings/oleObject66.bin"/><Relationship Id="rId4" Type="http://schemas.openxmlformats.org/officeDocument/2006/relationships/image" Target="../media/image11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22.png"/><Relationship Id="rId5" Type="http://schemas.openxmlformats.org/officeDocument/2006/relationships/oleObject" Target="../embeddings/oleObject68.bin"/><Relationship Id="rId4" Type="http://schemas.openxmlformats.org/officeDocument/2006/relationships/image" Target="../media/image12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4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12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28.wmf"/><Relationship Id="rId4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30.png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3.png"/><Relationship Id="rId5" Type="http://schemas.openxmlformats.org/officeDocument/2006/relationships/oleObject" Target="../embeddings/oleObject77.bin"/><Relationship Id="rId4" Type="http://schemas.openxmlformats.org/officeDocument/2006/relationships/image" Target="../media/image1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6.png"/><Relationship Id="rId5" Type="http://schemas.openxmlformats.org/officeDocument/2006/relationships/oleObject" Target="../embeddings/oleObject80.bin"/><Relationship Id="rId4" Type="http://schemas.openxmlformats.org/officeDocument/2006/relationships/image" Target="../media/image13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1.png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143.png"/><Relationship Id="rId4" Type="http://schemas.openxmlformats.org/officeDocument/2006/relationships/image" Target="../media/image140.png"/><Relationship Id="rId9" Type="http://schemas.openxmlformats.org/officeDocument/2006/relationships/oleObject" Target="../embeddings/oleObject8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4" descr="图片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853486"/>
            <a:ext cx="8840788" cy="1698625"/>
          </a:xfrm>
        </p:spPr>
        <p:txBody>
          <a:bodyPr/>
          <a:lstStyle/>
          <a:p>
            <a:pPr algn="ctr" eaLnBrk="1" hangingPunct="1">
              <a:defRPr/>
            </a:pPr>
            <a:br>
              <a:rPr lang="en-US" altLang="zh-CN" sz="4000" dirty="0">
                <a:solidFill>
                  <a:srgbClr val="FC2A1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    方程求根</a:t>
            </a:r>
            <a:br>
              <a:rPr lang="zh-CN" altLang="en-US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en-US" altLang="zh-CN" b="1" dirty="0">
              <a:solidFill>
                <a:srgbClr val="FC2A1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07218" y="3326184"/>
            <a:ext cx="38587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400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Zeros and Roots</a:t>
            </a:r>
            <a:endParaRPr lang="zh-CN" altLang="en-US" sz="4400" b="1" dirty="0">
              <a:solidFill>
                <a:srgbClr val="FC2A1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039813"/>
          </a:xfrm>
          <a:noFill/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080912"/>
                </a:solidFill>
              </a:rPr>
              <a:t>例题</a:t>
            </a:r>
            <a:r>
              <a:rPr lang="en-US" altLang="zh-CN" sz="3200" dirty="0">
                <a:solidFill>
                  <a:srgbClr val="080912"/>
                </a:solidFill>
              </a:rPr>
              <a:t>1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443927"/>
              </p:ext>
            </p:extLst>
          </p:nvPr>
        </p:nvGraphicFramePr>
        <p:xfrm>
          <a:off x="958056" y="1416844"/>
          <a:ext cx="707548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1" name="位图图像" r:id="rId3" imgW="4896533" imgH="809738" progId="PBrush">
                  <p:embed/>
                </p:oleObj>
              </mc:Choice>
              <mc:Fallback>
                <p:oleObj name="位图图像" r:id="rId3" imgW="4896533" imgH="809738" progId="PBrush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56" y="1416844"/>
                        <a:ext cx="7075487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331380"/>
              </p:ext>
            </p:extLst>
          </p:nvPr>
        </p:nvGraphicFramePr>
        <p:xfrm>
          <a:off x="1907350" y="2543591"/>
          <a:ext cx="4848225" cy="350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2" name="位图图像" r:id="rId5" imgW="3277057" imgH="2371429" progId="PBrush">
                  <p:embed/>
                </p:oleObj>
              </mc:Choice>
              <mc:Fallback>
                <p:oleObj name="位图图像" r:id="rId5" imgW="3277057" imgH="2371429" progId="PBrush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50" y="2543591"/>
                        <a:ext cx="4848225" cy="350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440508"/>
              </p:ext>
            </p:extLst>
          </p:nvPr>
        </p:nvGraphicFramePr>
        <p:xfrm>
          <a:off x="3289190" y="5889850"/>
          <a:ext cx="2736913" cy="655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3" name="位图图像" r:id="rId7" imgW="1352381" imgH="323981" progId="PBrush">
                  <p:embed/>
                </p:oleObj>
              </mc:Choice>
              <mc:Fallback>
                <p:oleObj name="位图图像" r:id="rId7" imgW="1352381" imgH="323981" progId="PBrush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190" y="5889850"/>
                        <a:ext cx="2736913" cy="6552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163" y="304800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方程求根：二分法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方程求根：二分法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884" y="870775"/>
            <a:ext cx="61722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4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153991"/>
              </p:ext>
            </p:extLst>
          </p:nvPr>
        </p:nvGraphicFramePr>
        <p:xfrm>
          <a:off x="0" y="721297"/>
          <a:ext cx="9144000" cy="368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位图图像" r:id="rId3" imgW="8609524" imgH="2629267" progId="PBrush">
                  <p:embed/>
                </p:oleObj>
              </mc:Choice>
              <mc:Fallback>
                <p:oleObj name="位图图像" r:id="rId3" imgW="8609524" imgH="2629267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21297"/>
                        <a:ext cx="9144000" cy="368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948948"/>
              </p:ext>
            </p:extLst>
          </p:nvPr>
        </p:nvGraphicFramePr>
        <p:xfrm>
          <a:off x="0" y="4511104"/>
          <a:ext cx="914400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位图图像" r:id="rId5" imgW="8495238" imgH="971686" progId="PBrush">
                  <p:embed/>
                </p:oleObj>
              </mc:Choice>
              <mc:Fallback>
                <p:oleObj name="位图图像" r:id="rId5" imgW="8495238" imgH="9716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11104"/>
                        <a:ext cx="914400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方程求根：二分法</a:t>
            </a: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557460" y="5053076"/>
            <a:ext cx="4864163" cy="0"/>
          </a:xfrm>
          <a:prstGeom prst="line">
            <a:avLst/>
          </a:prstGeom>
          <a:noFill/>
          <a:ln w="28575" cap="sq">
            <a:solidFill>
              <a:srgbClr val="FC2A1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3755580" y="5534660"/>
            <a:ext cx="5251260" cy="0"/>
          </a:xfrm>
          <a:prstGeom prst="line">
            <a:avLst/>
          </a:prstGeom>
          <a:noFill/>
          <a:ln w="28575" cap="sq">
            <a:solidFill>
              <a:srgbClr val="FC2A1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812925" y="1893888"/>
            <a:ext cx="6778625" cy="590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000"/>
              <a:t>是否可以将它转换成线性方程进行求解？如何转化？</a:t>
            </a: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1804988" y="1333500"/>
          <a:ext cx="36337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位图图像" r:id="rId4" imgW="2285714" imgH="371527" progId="PBrush">
                  <p:embed/>
                </p:oleObj>
              </mc:Choice>
              <mc:Fallback>
                <p:oleObj name="位图图像" r:id="rId4" imgW="2285714" imgH="37152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333500"/>
                        <a:ext cx="36337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7DE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78695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916113" y="2551113"/>
          <a:ext cx="40449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位图图像" r:id="rId6" imgW="2752381" imgH="314286" progId="PBrush">
                  <p:embed/>
                </p:oleObj>
              </mc:Choice>
              <mc:Fallback>
                <p:oleObj name="位图图像" r:id="rId6" imgW="2752381" imgH="314286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2551113"/>
                        <a:ext cx="40449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7DE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78695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6" name="Object 6"/>
          <p:cNvGraphicFramePr>
            <a:graphicFrameLocks noChangeAspect="1"/>
          </p:cNvGraphicFramePr>
          <p:nvPr/>
        </p:nvGraphicFramePr>
        <p:xfrm>
          <a:off x="1939925" y="3238500"/>
          <a:ext cx="35909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位图图像" r:id="rId8" imgW="2238687" imgH="380852" progId="PBrush">
                  <p:embed/>
                </p:oleObj>
              </mc:Choice>
              <mc:Fallback>
                <p:oleObj name="位图图像" r:id="rId8" imgW="2238687" imgH="380852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238500"/>
                        <a:ext cx="35909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7DE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78695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5526088" y="3244850"/>
          <a:ext cx="814387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位图图像" r:id="rId10" imgW="457143" imgH="343039" progId="PBrush">
                  <p:embed/>
                </p:oleObj>
              </mc:Choice>
              <mc:Fallback>
                <p:oleObj name="位图图像" r:id="rId10" imgW="457143" imgH="343039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244850"/>
                        <a:ext cx="814387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7DE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78695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8" name="Object 8"/>
          <p:cNvGraphicFramePr>
            <a:graphicFrameLocks noChangeAspect="1"/>
          </p:cNvGraphicFramePr>
          <p:nvPr/>
        </p:nvGraphicFramePr>
        <p:xfrm>
          <a:off x="1820863" y="4511675"/>
          <a:ext cx="56927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位图图像" r:id="rId12" imgW="3772427" imgH="552527" progId="PBrush">
                  <p:embed/>
                </p:oleObj>
              </mc:Choice>
              <mc:Fallback>
                <p:oleObj name="位图图像" r:id="rId12" imgW="3772427" imgH="55252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4511675"/>
                        <a:ext cx="569277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7DE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78695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84238"/>
            <a:ext cx="7772400" cy="563562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华文新魏" pitchFamily="2" charset="-122"/>
              </a:rPr>
              <a:t>几何意义</a:t>
            </a:r>
          </a:p>
        </p:txBody>
      </p:sp>
      <p:graphicFrame>
        <p:nvGraphicFramePr>
          <p:cNvPr id="164867" name="Object 3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2395538" y="1574800"/>
          <a:ext cx="5605462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位图图像" r:id="rId4" imgW="3153215" imgH="2314286" progId="PBrush">
                  <p:embed/>
                </p:oleObj>
              </mc:Choice>
              <mc:Fallback>
                <p:oleObj name="位图图像" r:id="rId4" imgW="3153215" imgH="231428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1574800"/>
                        <a:ext cx="5605462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4559300" y="4413250"/>
            <a:ext cx="0" cy="573088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>
            <a:off x="4173538" y="4440238"/>
            <a:ext cx="377825" cy="547687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747057"/>
              </p:ext>
            </p:extLst>
          </p:nvPr>
        </p:nvGraphicFramePr>
        <p:xfrm>
          <a:off x="1649412" y="5816600"/>
          <a:ext cx="56927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位图图像" r:id="rId6" imgW="3772427" imgH="552527" progId="PBrush">
                  <p:embed/>
                </p:oleObj>
              </mc:Choice>
              <mc:Fallback>
                <p:oleObj name="位图图像" r:id="rId6" imgW="3772427" imgH="55252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2" y="5816600"/>
                        <a:ext cx="569277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27DE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78695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762" y="1447555"/>
            <a:ext cx="6947662" cy="233590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2500"/>
          <a:stretch/>
        </p:blipFill>
        <p:spPr>
          <a:xfrm>
            <a:off x="32892" y="4128235"/>
            <a:ext cx="9088139" cy="1669061"/>
          </a:xfrm>
          <a:prstGeom prst="rect">
            <a:avLst/>
          </a:prstGeom>
        </p:spPr>
      </p:pic>
      <p:sp>
        <p:nvSpPr>
          <p:cNvPr id="6" name="Line 3"/>
          <p:cNvSpPr>
            <a:spLocks noChangeShapeType="1"/>
          </p:cNvSpPr>
          <p:nvPr/>
        </p:nvSpPr>
        <p:spPr bwMode="auto">
          <a:xfrm flipV="1">
            <a:off x="446722" y="5413248"/>
            <a:ext cx="5716334" cy="20828"/>
          </a:xfrm>
          <a:prstGeom prst="line">
            <a:avLst/>
          </a:prstGeom>
          <a:noFill/>
          <a:ln w="28575" cap="sq">
            <a:solidFill>
              <a:srgbClr val="FC2A1A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0662"/>
            <a:ext cx="9144000" cy="1157288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80912"/>
                </a:solidFill>
              </a:rPr>
              <a:t>例：求平方根的牛顿迭代法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86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137475"/>
              </p:ext>
            </p:extLst>
          </p:nvPr>
        </p:nvGraphicFramePr>
        <p:xfrm>
          <a:off x="5008563" y="2998295"/>
          <a:ext cx="2667000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公式" r:id="rId3" imgW="914400" imgH="596880" progId="Equation.3">
                  <p:embed/>
                </p:oleObj>
              </mc:Choice>
              <mc:Fallback>
                <p:oleObj name="公式" r:id="rId3" imgW="914400" imgH="596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2998295"/>
                        <a:ext cx="2667000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42988" y="40433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008191"/>
              </p:ext>
            </p:extLst>
          </p:nvPr>
        </p:nvGraphicFramePr>
        <p:xfrm>
          <a:off x="5614988" y="809323"/>
          <a:ext cx="9255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公式" r:id="rId5" imgW="317160" imgH="215640" progId="Equation.3">
                  <p:embed/>
                </p:oleObj>
              </mc:Choice>
              <mc:Fallback>
                <p:oleObj name="公式" r:id="rId5" imgW="31716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809323"/>
                        <a:ext cx="92551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380295"/>
              </p:ext>
            </p:extLst>
          </p:nvPr>
        </p:nvGraphicFramePr>
        <p:xfrm>
          <a:off x="850964" y="1892045"/>
          <a:ext cx="2711165" cy="65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公式" r:id="rId7" imgW="939600" imgH="228600" progId="Equation.3">
                  <p:embed/>
                </p:oleObj>
              </mc:Choice>
              <mc:Fallback>
                <p:oleObj name="公式" r:id="rId7" imgW="939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64" y="1892045"/>
                        <a:ext cx="2711165" cy="655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608800"/>
              </p:ext>
            </p:extLst>
          </p:nvPr>
        </p:nvGraphicFramePr>
        <p:xfrm>
          <a:off x="467884" y="3238500"/>
          <a:ext cx="3965575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5" name="公式" r:id="rId9" imgW="1218960" imgH="469800" progId="Equation.3">
                  <p:embed/>
                </p:oleObj>
              </mc:Choice>
              <mc:Fallback>
                <p:oleObj name="公式" r:id="rId9" imgW="121896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84" y="3238500"/>
                        <a:ext cx="3965575" cy="151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8667" name="Picture 1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42988" y="4908101"/>
            <a:ext cx="6322885" cy="183666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27735" y="1625342"/>
            <a:ext cx="4014216" cy="1188759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0" y="3119438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86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623118"/>
              </p:ext>
            </p:extLst>
          </p:nvPr>
        </p:nvGraphicFramePr>
        <p:xfrm>
          <a:off x="5130102" y="4550386"/>
          <a:ext cx="264953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公式" r:id="rId3" imgW="914400" imgH="596880" progId="Equation.3">
                  <p:embed/>
                </p:oleObj>
              </mc:Choice>
              <mc:Fallback>
                <p:oleObj name="公式" r:id="rId3" imgW="914400" imgH="5968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102" y="4550386"/>
                        <a:ext cx="264953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42988" y="40433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131822"/>
              </p:ext>
            </p:extLst>
          </p:nvPr>
        </p:nvGraphicFramePr>
        <p:xfrm>
          <a:off x="1654111" y="3234319"/>
          <a:ext cx="9255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公式" r:id="rId5" imgW="317160" imgH="215640" progId="Equation.3">
                  <p:embed/>
                </p:oleObj>
              </mc:Choice>
              <mc:Fallback>
                <p:oleObj name="公式" r:id="rId5" imgW="3171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11" y="3234319"/>
                        <a:ext cx="925512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68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163" y="4047087"/>
            <a:ext cx="4032250" cy="2590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327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83853"/>
              </p:ext>
            </p:extLst>
          </p:nvPr>
        </p:nvGraphicFramePr>
        <p:xfrm>
          <a:off x="5241769" y="3178450"/>
          <a:ext cx="14954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公式" r:id="rId8" imgW="393480" imgH="228600" progId="Equation.3">
                  <p:embed/>
                </p:oleObj>
              </mc:Choice>
              <mc:Fallback>
                <p:oleObj name="公式" r:id="rId8" imgW="3934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769" y="3178450"/>
                        <a:ext cx="14954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97567" y="3306264"/>
            <a:ext cx="92653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i="1" dirty="0">
                <a:solidFill>
                  <a:srgbClr val="0809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M=2</a:t>
            </a:r>
            <a:endParaRPr lang="zh-CN" altLang="en-US" sz="3600" i="1" dirty="0">
              <a:solidFill>
                <a:srgbClr val="08091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436" y="988911"/>
            <a:ext cx="6798755" cy="19056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54" y="1220066"/>
            <a:ext cx="752792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667249"/>
              </p:ext>
            </p:extLst>
          </p:nvPr>
        </p:nvGraphicFramePr>
        <p:xfrm>
          <a:off x="1188085" y="5219794"/>
          <a:ext cx="25098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公式" r:id="rId4" imgW="774360" imgH="228600" progId="Equation.3">
                  <p:embed/>
                </p:oleObj>
              </mc:Choice>
              <mc:Fallback>
                <p:oleObj name="公式" r:id="rId4" imgW="774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085" y="5219794"/>
                        <a:ext cx="2509838" cy="706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5321" y="2801002"/>
            <a:ext cx="27093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912"/>
                </a:solidFill>
                <a:latin typeface="+mn-ea"/>
                <a:ea typeface="+mn-ea"/>
              </a:rPr>
              <a:t>牛顿法的局限性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354" y="3406539"/>
            <a:ext cx="6372225" cy="1343025"/>
          </a:xfrm>
          <a:prstGeom prst="rect">
            <a:avLst/>
          </a:prstGeom>
        </p:spPr>
      </p:pic>
      <p:sp>
        <p:nvSpPr>
          <p:cNvPr id="11" name="TextBox 5"/>
          <p:cNvSpPr txBox="1"/>
          <p:nvPr/>
        </p:nvSpPr>
        <p:spPr>
          <a:xfrm>
            <a:off x="538163" y="5359621"/>
            <a:ext cx="54534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080912"/>
                </a:solidFill>
                <a:latin typeface="+mn-ea"/>
                <a:ea typeface="+mn-ea"/>
              </a:rPr>
              <a:t>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471488"/>
            <a:ext cx="3505200" cy="2971800"/>
            <a:chOff x="1296" y="1056"/>
            <a:chExt cx="2208" cy="1872"/>
          </a:xfrm>
        </p:grpSpPr>
        <p:sp>
          <p:nvSpPr>
            <p:cNvPr id="68714" name="Line 3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5" name="Line 4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6" name="Text Box 5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8717" name="Text Box 6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8718" name="Line 7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9" name="Text Box 8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 = x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29200" y="3748088"/>
            <a:ext cx="3505200" cy="2971800"/>
            <a:chOff x="1296" y="1056"/>
            <a:chExt cx="2208" cy="1872"/>
          </a:xfrm>
        </p:grpSpPr>
        <p:sp>
          <p:nvSpPr>
            <p:cNvPr id="68708" name="Line 10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9" name="Line 11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0" name="Text Box 12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8711" name="Text Box 13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8712" name="Line 14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3" name="Text Box 15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 = x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953000" y="471488"/>
            <a:ext cx="3505200" cy="2971800"/>
            <a:chOff x="1296" y="1056"/>
            <a:chExt cx="2208" cy="1872"/>
          </a:xfrm>
        </p:grpSpPr>
        <p:sp>
          <p:nvSpPr>
            <p:cNvPr id="68702" name="Line 17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3" name="Line 18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4" name="Text Box 19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8705" name="Text Box 20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8706" name="Line 21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7" name="Text Box 22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 = 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381000" y="3748088"/>
            <a:ext cx="3505200" cy="2971800"/>
            <a:chOff x="1296" y="1056"/>
            <a:chExt cx="2208" cy="1872"/>
          </a:xfrm>
        </p:grpSpPr>
        <p:sp>
          <p:nvSpPr>
            <p:cNvPr id="68696" name="Line 24"/>
            <p:cNvSpPr>
              <a:spLocks noChangeShapeType="1"/>
            </p:cNvSpPr>
            <p:nvPr/>
          </p:nvSpPr>
          <p:spPr bwMode="auto">
            <a:xfrm>
              <a:off x="1296" y="2784"/>
              <a:ext cx="22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7" name="Line 25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18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8" name="Text Box 26"/>
            <p:cNvSpPr txBox="1">
              <a:spLocks noChangeArrowheads="1"/>
            </p:cNvSpPr>
            <p:nvPr/>
          </p:nvSpPr>
          <p:spPr bwMode="auto">
            <a:xfrm>
              <a:off x="3312" y="259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68699" name="Text Box 27"/>
            <p:cNvSpPr txBox="1">
              <a:spLocks noChangeArrowheads="1"/>
            </p:cNvSpPr>
            <p:nvPr/>
          </p:nvSpPr>
          <p:spPr bwMode="auto">
            <a:xfrm>
              <a:off x="1344" y="1056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8700" name="Line 28"/>
            <p:cNvSpPr>
              <a:spLocks noChangeShapeType="1"/>
            </p:cNvSpPr>
            <p:nvPr/>
          </p:nvSpPr>
          <p:spPr bwMode="auto">
            <a:xfrm flipV="1">
              <a:off x="1344" y="1296"/>
              <a:ext cx="1488" cy="14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1" name="Text Box 29"/>
            <p:cNvSpPr txBox="1">
              <a:spLocks noChangeArrowheads="1"/>
            </p:cNvSpPr>
            <p:nvPr/>
          </p:nvSpPr>
          <p:spPr bwMode="auto">
            <a:xfrm>
              <a:off x="2832" y="1104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 = x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019800" y="1995488"/>
            <a:ext cx="533400" cy="1509712"/>
            <a:chOff x="3888" y="1152"/>
            <a:chExt cx="336" cy="951"/>
          </a:xfrm>
        </p:grpSpPr>
        <p:sp>
          <p:nvSpPr>
            <p:cNvPr id="68694" name="Line 34"/>
            <p:cNvSpPr>
              <a:spLocks noChangeShapeType="1"/>
            </p:cNvSpPr>
            <p:nvPr/>
          </p:nvSpPr>
          <p:spPr bwMode="auto">
            <a:xfrm>
              <a:off x="4055" y="1152"/>
              <a:ext cx="0" cy="76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5" name="Text Box 35"/>
            <p:cNvSpPr txBox="1">
              <a:spLocks noChangeArrowheads="1"/>
            </p:cNvSpPr>
            <p:nvPr/>
          </p:nvSpPr>
          <p:spPr bwMode="auto">
            <a:xfrm>
              <a:off x="3888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rgbClr val="FF0000"/>
                  </a:solidFill>
                  <a:latin typeface="Times New Roman" pitchFamily="18" charset="0"/>
                </a:rPr>
                <a:t>x*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251075" y="4433888"/>
            <a:ext cx="533400" cy="2347912"/>
            <a:chOff x="1536" y="624"/>
            <a:chExt cx="336" cy="1479"/>
          </a:xfrm>
        </p:grpSpPr>
        <p:sp>
          <p:nvSpPr>
            <p:cNvPr id="68692" name="Line 37"/>
            <p:cNvSpPr>
              <a:spLocks noChangeShapeType="1"/>
            </p:cNvSpPr>
            <p:nvPr/>
          </p:nvSpPr>
          <p:spPr bwMode="auto">
            <a:xfrm>
              <a:off x="1680" y="624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3" name="Text Box 38"/>
            <p:cNvSpPr txBox="1">
              <a:spLocks noChangeArrowheads="1"/>
            </p:cNvSpPr>
            <p:nvPr/>
          </p:nvSpPr>
          <p:spPr bwMode="auto">
            <a:xfrm>
              <a:off x="1536" y="1872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rgbClr val="FF0000"/>
                  </a:solidFill>
                  <a:latin typeface="Times New Roman" pitchFamily="18" charset="0"/>
                </a:rPr>
                <a:t>x*</a:t>
              </a:r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6172200" y="5195888"/>
            <a:ext cx="533400" cy="1585912"/>
            <a:chOff x="3984" y="3168"/>
            <a:chExt cx="336" cy="999"/>
          </a:xfrm>
        </p:grpSpPr>
        <p:sp>
          <p:nvSpPr>
            <p:cNvPr id="68690" name="Line 40"/>
            <p:cNvSpPr>
              <a:spLocks noChangeShapeType="1"/>
            </p:cNvSpPr>
            <p:nvPr/>
          </p:nvSpPr>
          <p:spPr bwMode="auto">
            <a:xfrm>
              <a:off x="4128" y="3168"/>
              <a:ext cx="0" cy="8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1" name="Text Box 41"/>
            <p:cNvSpPr txBox="1">
              <a:spLocks noChangeArrowheads="1"/>
            </p:cNvSpPr>
            <p:nvPr/>
          </p:nvSpPr>
          <p:spPr bwMode="auto">
            <a:xfrm>
              <a:off x="3984" y="393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rgbClr val="FF0000"/>
                  </a:solidFill>
                  <a:latin typeface="Times New Roman" pitchFamily="18" charset="0"/>
                </a:rPr>
                <a:t>x*</a:t>
              </a:r>
            </a:p>
          </p:txBody>
        </p:sp>
      </p:grpSp>
      <p:grpSp>
        <p:nvGrpSpPr>
          <p:cNvPr id="9" name="Group 42"/>
          <p:cNvGrpSpPr>
            <a:grpSpLocks/>
          </p:cNvGrpSpPr>
          <p:nvPr/>
        </p:nvGrpSpPr>
        <p:grpSpPr bwMode="auto">
          <a:xfrm>
            <a:off x="228600" y="1081088"/>
            <a:ext cx="3505200" cy="1143000"/>
            <a:chOff x="240" y="576"/>
            <a:chExt cx="2208" cy="720"/>
          </a:xfrm>
        </p:grpSpPr>
        <p:sp>
          <p:nvSpPr>
            <p:cNvPr id="68688" name="Freeform 43"/>
            <p:cNvSpPr>
              <a:spLocks/>
            </p:cNvSpPr>
            <p:nvPr/>
          </p:nvSpPr>
          <p:spPr bwMode="auto">
            <a:xfrm>
              <a:off x="240" y="616"/>
              <a:ext cx="2016" cy="680"/>
            </a:xfrm>
            <a:custGeom>
              <a:avLst/>
              <a:gdLst>
                <a:gd name="T0" fmla="*/ 0 w 2016"/>
                <a:gd name="T1" fmla="*/ 680 h 680"/>
                <a:gd name="T2" fmla="*/ 336 w 2016"/>
                <a:gd name="T3" fmla="*/ 392 h 680"/>
                <a:gd name="T4" fmla="*/ 720 w 2016"/>
                <a:gd name="T5" fmla="*/ 200 h 680"/>
                <a:gd name="T6" fmla="*/ 1200 w 2016"/>
                <a:gd name="T7" fmla="*/ 56 h 680"/>
                <a:gd name="T8" fmla="*/ 1584 w 2016"/>
                <a:gd name="T9" fmla="*/ 8 h 680"/>
                <a:gd name="T10" fmla="*/ 2016 w 2016"/>
                <a:gd name="T11" fmla="*/ 8 h 6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16"/>
                <a:gd name="T19" fmla="*/ 0 h 680"/>
                <a:gd name="T20" fmla="*/ 2016 w 2016"/>
                <a:gd name="T21" fmla="*/ 680 h 6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16" h="680">
                  <a:moveTo>
                    <a:pt x="0" y="680"/>
                  </a:moveTo>
                  <a:cubicBezTo>
                    <a:pt x="108" y="576"/>
                    <a:pt x="216" y="472"/>
                    <a:pt x="336" y="392"/>
                  </a:cubicBezTo>
                  <a:cubicBezTo>
                    <a:pt x="456" y="312"/>
                    <a:pt x="576" y="256"/>
                    <a:pt x="720" y="200"/>
                  </a:cubicBezTo>
                  <a:cubicBezTo>
                    <a:pt x="864" y="144"/>
                    <a:pt x="1056" y="88"/>
                    <a:pt x="1200" y="56"/>
                  </a:cubicBezTo>
                  <a:cubicBezTo>
                    <a:pt x="1344" y="24"/>
                    <a:pt x="1448" y="16"/>
                    <a:pt x="1584" y="8"/>
                  </a:cubicBezTo>
                  <a:cubicBezTo>
                    <a:pt x="1720" y="0"/>
                    <a:pt x="1868" y="4"/>
                    <a:pt x="2016" y="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9" name="Text Box 44"/>
            <p:cNvSpPr txBox="1">
              <a:spLocks noChangeArrowheads="1"/>
            </p:cNvSpPr>
            <p:nvPr/>
          </p:nvSpPr>
          <p:spPr bwMode="auto">
            <a:xfrm>
              <a:off x="1872" y="57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y=g</a:t>
              </a:r>
              <a:r>
                <a:rPr kumimoji="0" lang="en-US" altLang="zh-CN" sz="1800" b="1">
                  <a:latin typeface="Times New Roman" pitchFamily="18" charset="0"/>
                </a:rPr>
                <a:t>(</a:t>
              </a: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5410200" y="1081088"/>
            <a:ext cx="3048000" cy="1284287"/>
            <a:chOff x="3504" y="624"/>
            <a:chExt cx="1920" cy="739"/>
          </a:xfrm>
        </p:grpSpPr>
        <p:sp>
          <p:nvSpPr>
            <p:cNvPr id="68686" name="Freeform 46"/>
            <p:cNvSpPr>
              <a:spLocks/>
            </p:cNvSpPr>
            <p:nvPr/>
          </p:nvSpPr>
          <p:spPr bwMode="auto">
            <a:xfrm>
              <a:off x="3504" y="624"/>
              <a:ext cx="1632" cy="720"/>
            </a:xfrm>
            <a:custGeom>
              <a:avLst/>
              <a:gdLst>
                <a:gd name="T0" fmla="*/ 0 w 1632"/>
                <a:gd name="T1" fmla="*/ 0 h 720"/>
                <a:gd name="T2" fmla="*/ 144 w 1632"/>
                <a:gd name="T3" fmla="*/ 240 h 720"/>
                <a:gd name="T4" fmla="*/ 384 w 1632"/>
                <a:gd name="T5" fmla="*/ 432 h 720"/>
                <a:gd name="T6" fmla="*/ 720 w 1632"/>
                <a:gd name="T7" fmla="*/ 576 h 720"/>
                <a:gd name="T8" fmla="*/ 1104 w 1632"/>
                <a:gd name="T9" fmla="*/ 672 h 720"/>
                <a:gd name="T10" fmla="*/ 1632 w 1632"/>
                <a:gd name="T11" fmla="*/ 720 h 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32"/>
                <a:gd name="T19" fmla="*/ 0 h 720"/>
                <a:gd name="T20" fmla="*/ 1632 w 1632"/>
                <a:gd name="T21" fmla="*/ 720 h 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32" h="720">
                  <a:moveTo>
                    <a:pt x="0" y="0"/>
                  </a:moveTo>
                  <a:cubicBezTo>
                    <a:pt x="40" y="84"/>
                    <a:pt x="80" y="168"/>
                    <a:pt x="144" y="240"/>
                  </a:cubicBezTo>
                  <a:cubicBezTo>
                    <a:pt x="208" y="312"/>
                    <a:pt x="288" y="376"/>
                    <a:pt x="384" y="432"/>
                  </a:cubicBezTo>
                  <a:cubicBezTo>
                    <a:pt x="480" y="488"/>
                    <a:pt x="600" y="536"/>
                    <a:pt x="720" y="576"/>
                  </a:cubicBezTo>
                  <a:cubicBezTo>
                    <a:pt x="840" y="616"/>
                    <a:pt x="952" y="648"/>
                    <a:pt x="1104" y="672"/>
                  </a:cubicBezTo>
                  <a:cubicBezTo>
                    <a:pt x="1256" y="696"/>
                    <a:pt x="1444" y="708"/>
                    <a:pt x="1632" y="72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7" name="Text Box 47"/>
            <p:cNvSpPr txBox="1">
              <a:spLocks noChangeArrowheads="1"/>
            </p:cNvSpPr>
            <p:nvPr/>
          </p:nvSpPr>
          <p:spPr bwMode="auto">
            <a:xfrm>
              <a:off x="4848" y="1152"/>
              <a:ext cx="57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y=g</a:t>
              </a:r>
              <a:r>
                <a:rPr kumimoji="0" lang="en-US" altLang="zh-CN" sz="1800" b="1">
                  <a:latin typeface="Times New Roman" pitchFamily="18" charset="0"/>
                </a:rPr>
                <a:t>(</a:t>
              </a: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457200" y="3976688"/>
            <a:ext cx="2286000" cy="2743200"/>
            <a:chOff x="384" y="2400"/>
            <a:chExt cx="1440" cy="1728"/>
          </a:xfrm>
        </p:grpSpPr>
        <p:sp>
          <p:nvSpPr>
            <p:cNvPr id="68684" name="Freeform 49"/>
            <p:cNvSpPr>
              <a:spLocks/>
            </p:cNvSpPr>
            <p:nvPr/>
          </p:nvSpPr>
          <p:spPr bwMode="auto">
            <a:xfrm>
              <a:off x="384" y="2400"/>
              <a:ext cx="1392" cy="1728"/>
            </a:xfrm>
            <a:custGeom>
              <a:avLst/>
              <a:gdLst>
                <a:gd name="T0" fmla="*/ 0 w 1392"/>
                <a:gd name="T1" fmla="*/ 1728 h 1728"/>
                <a:gd name="T2" fmla="*/ 432 w 1392"/>
                <a:gd name="T3" fmla="*/ 1536 h 1728"/>
                <a:gd name="T4" fmla="*/ 816 w 1392"/>
                <a:gd name="T5" fmla="*/ 1104 h 1728"/>
                <a:gd name="T6" fmla="*/ 1152 w 1392"/>
                <a:gd name="T7" fmla="*/ 576 h 1728"/>
                <a:gd name="T8" fmla="*/ 1392 w 1392"/>
                <a:gd name="T9" fmla="*/ 0 h 17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728"/>
                <a:gd name="T17" fmla="*/ 1392 w 1392"/>
                <a:gd name="T18" fmla="*/ 1728 h 17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728">
                  <a:moveTo>
                    <a:pt x="0" y="1728"/>
                  </a:moveTo>
                  <a:cubicBezTo>
                    <a:pt x="148" y="1684"/>
                    <a:pt x="296" y="1640"/>
                    <a:pt x="432" y="1536"/>
                  </a:cubicBezTo>
                  <a:cubicBezTo>
                    <a:pt x="568" y="1432"/>
                    <a:pt x="696" y="1264"/>
                    <a:pt x="816" y="1104"/>
                  </a:cubicBezTo>
                  <a:cubicBezTo>
                    <a:pt x="936" y="944"/>
                    <a:pt x="1056" y="760"/>
                    <a:pt x="1152" y="576"/>
                  </a:cubicBezTo>
                  <a:cubicBezTo>
                    <a:pt x="1248" y="392"/>
                    <a:pt x="1320" y="196"/>
                    <a:pt x="1392" y="0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5" name="Text Box 50"/>
            <p:cNvSpPr txBox="1">
              <a:spLocks noChangeArrowheads="1"/>
            </p:cNvSpPr>
            <p:nvPr/>
          </p:nvSpPr>
          <p:spPr bwMode="auto">
            <a:xfrm>
              <a:off x="1248" y="2400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y=g</a:t>
              </a:r>
              <a:r>
                <a:rPr kumimoji="0" lang="en-US" altLang="zh-CN" sz="1800" b="1">
                  <a:latin typeface="Times New Roman" pitchFamily="18" charset="0"/>
                </a:rPr>
                <a:t>(</a:t>
              </a: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5257800" y="3976688"/>
            <a:ext cx="2514600" cy="2057400"/>
            <a:chOff x="3408" y="2400"/>
            <a:chExt cx="1584" cy="1296"/>
          </a:xfrm>
        </p:grpSpPr>
        <p:sp>
          <p:nvSpPr>
            <p:cNvPr id="68682" name="Freeform 52"/>
            <p:cNvSpPr>
              <a:spLocks/>
            </p:cNvSpPr>
            <p:nvPr/>
          </p:nvSpPr>
          <p:spPr bwMode="auto">
            <a:xfrm>
              <a:off x="3888" y="2400"/>
              <a:ext cx="1104" cy="1296"/>
            </a:xfrm>
            <a:custGeom>
              <a:avLst/>
              <a:gdLst>
                <a:gd name="T0" fmla="*/ 0 w 1104"/>
                <a:gd name="T1" fmla="*/ 0 h 1296"/>
                <a:gd name="T2" fmla="*/ 96 w 1104"/>
                <a:gd name="T3" fmla="*/ 528 h 1296"/>
                <a:gd name="T4" fmla="*/ 336 w 1104"/>
                <a:gd name="T5" fmla="*/ 864 h 1296"/>
                <a:gd name="T6" fmla="*/ 672 w 1104"/>
                <a:gd name="T7" fmla="*/ 1152 h 1296"/>
                <a:gd name="T8" fmla="*/ 1104 w 1104"/>
                <a:gd name="T9" fmla="*/ 1296 h 1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04"/>
                <a:gd name="T16" fmla="*/ 0 h 1296"/>
                <a:gd name="T17" fmla="*/ 1104 w 1104"/>
                <a:gd name="T18" fmla="*/ 1296 h 1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04" h="1296">
                  <a:moveTo>
                    <a:pt x="0" y="0"/>
                  </a:moveTo>
                  <a:cubicBezTo>
                    <a:pt x="20" y="192"/>
                    <a:pt x="40" y="384"/>
                    <a:pt x="96" y="528"/>
                  </a:cubicBezTo>
                  <a:cubicBezTo>
                    <a:pt x="152" y="672"/>
                    <a:pt x="240" y="760"/>
                    <a:pt x="336" y="864"/>
                  </a:cubicBezTo>
                  <a:cubicBezTo>
                    <a:pt x="432" y="968"/>
                    <a:pt x="544" y="1080"/>
                    <a:pt x="672" y="1152"/>
                  </a:cubicBezTo>
                  <a:cubicBezTo>
                    <a:pt x="800" y="1224"/>
                    <a:pt x="952" y="1260"/>
                    <a:pt x="1104" y="129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3" name="Text Box 53"/>
            <p:cNvSpPr txBox="1">
              <a:spLocks noChangeArrowheads="1"/>
            </p:cNvSpPr>
            <p:nvPr/>
          </p:nvSpPr>
          <p:spPr bwMode="auto">
            <a:xfrm>
              <a:off x="3408" y="2496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y=g</a:t>
              </a:r>
              <a:r>
                <a:rPr kumimoji="0" lang="en-US" altLang="zh-CN" sz="1800" b="1">
                  <a:latin typeface="Times New Roman" pitchFamily="18" charset="0"/>
                </a:rPr>
                <a:t>(</a:t>
              </a: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533400" y="1385888"/>
            <a:ext cx="457200" cy="2119312"/>
            <a:chOff x="432" y="768"/>
            <a:chExt cx="288" cy="1335"/>
          </a:xfrm>
        </p:grpSpPr>
        <p:sp>
          <p:nvSpPr>
            <p:cNvPr id="68679" name="Line 55"/>
            <p:cNvSpPr>
              <a:spLocks noChangeShapeType="1"/>
            </p:cNvSpPr>
            <p:nvPr/>
          </p:nvSpPr>
          <p:spPr bwMode="auto">
            <a:xfrm>
              <a:off x="57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0" name="Text Box 56"/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81" name="Text Box 57"/>
            <p:cNvSpPr txBox="1">
              <a:spLocks noChangeArrowheads="1"/>
            </p:cNvSpPr>
            <p:nvPr/>
          </p:nvSpPr>
          <p:spPr bwMode="auto">
            <a:xfrm>
              <a:off x="432" y="76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762000" y="1766888"/>
            <a:ext cx="1371600" cy="1738312"/>
            <a:chOff x="576" y="1008"/>
            <a:chExt cx="864" cy="1095"/>
          </a:xfrm>
        </p:grpSpPr>
        <p:sp>
          <p:nvSpPr>
            <p:cNvPr id="68676" name="Line 59"/>
            <p:cNvSpPr>
              <a:spLocks noChangeShapeType="1"/>
            </p:cNvSpPr>
            <p:nvPr/>
          </p:nvSpPr>
          <p:spPr bwMode="auto">
            <a:xfrm>
              <a:off x="576" y="1008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7" name="Line 60"/>
            <p:cNvSpPr>
              <a:spLocks noChangeShapeType="1"/>
            </p:cNvSpPr>
            <p:nvPr/>
          </p:nvSpPr>
          <p:spPr bwMode="auto">
            <a:xfrm>
              <a:off x="1296" y="1008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8" name="Text Box 61"/>
            <p:cNvSpPr txBox="1">
              <a:spLocks noChangeArrowheads="1"/>
            </p:cNvSpPr>
            <p:nvPr/>
          </p:nvSpPr>
          <p:spPr bwMode="auto">
            <a:xfrm>
              <a:off x="1200" y="18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grpSp>
        <p:nvGrpSpPr>
          <p:cNvPr id="15" name="Group 62"/>
          <p:cNvGrpSpPr>
            <a:grpSpLocks/>
          </p:cNvGrpSpPr>
          <p:nvPr/>
        </p:nvGrpSpPr>
        <p:grpSpPr bwMode="auto">
          <a:xfrm>
            <a:off x="1676400" y="928688"/>
            <a:ext cx="381000" cy="838200"/>
            <a:chOff x="1152" y="480"/>
            <a:chExt cx="240" cy="528"/>
          </a:xfrm>
        </p:grpSpPr>
        <p:sp>
          <p:nvSpPr>
            <p:cNvPr id="68674" name="Text Box 63"/>
            <p:cNvSpPr txBox="1">
              <a:spLocks noChangeArrowheads="1"/>
            </p:cNvSpPr>
            <p:nvPr/>
          </p:nvSpPr>
          <p:spPr bwMode="auto">
            <a:xfrm>
              <a:off x="1152" y="48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75" name="Line 64"/>
            <p:cNvSpPr>
              <a:spLocks noChangeShapeType="1"/>
            </p:cNvSpPr>
            <p:nvPr/>
          </p:nvSpPr>
          <p:spPr bwMode="auto">
            <a:xfrm flipV="1">
              <a:off x="1296" y="7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1905000" y="1309688"/>
            <a:ext cx="457200" cy="1905000"/>
            <a:chOff x="1296" y="720"/>
            <a:chExt cx="288" cy="1200"/>
          </a:xfrm>
        </p:grpSpPr>
        <p:sp>
          <p:nvSpPr>
            <p:cNvPr id="68672" name="Line 66"/>
            <p:cNvSpPr>
              <a:spLocks noChangeShapeType="1"/>
            </p:cNvSpPr>
            <p:nvPr/>
          </p:nvSpPr>
          <p:spPr bwMode="auto">
            <a:xfrm>
              <a:off x="1296" y="7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3" name="Line 67"/>
            <p:cNvSpPr>
              <a:spLocks noChangeShapeType="1"/>
            </p:cNvSpPr>
            <p:nvPr/>
          </p:nvSpPr>
          <p:spPr bwMode="auto">
            <a:xfrm>
              <a:off x="1584" y="720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8052" name="Text Box 68"/>
          <p:cNvSpPr txBox="1">
            <a:spLocks noChangeArrowheads="1"/>
          </p:cNvSpPr>
          <p:nvPr/>
        </p:nvSpPr>
        <p:spPr bwMode="auto">
          <a:xfrm>
            <a:off x="2819400" y="1766888"/>
            <a:ext cx="914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0" lang="en-US" altLang="zh-CN" sz="4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7" name="Group 69"/>
          <p:cNvGrpSpPr>
            <a:grpSpLocks/>
          </p:cNvGrpSpPr>
          <p:nvPr/>
        </p:nvGrpSpPr>
        <p:grpSpPr bwMode="auto">
          <a:xfrm>
            <a:off x="5334000" y="852488"/>
            <a:ext cx="457200" cy="2652712"/>
            <a:chOff x="3456" y="432"/>
            <a:chExt cx="288" cy="1671"/>
          </a:xfrm>
        </p:grpSpPr>
        <p:sp>
          <p:nvSpPr>
            <p:cNvPr id="68669" name="Line 70"/>
            <p:cNvSpPr>
              <a:spLocks noChangeShapeType="1"/>
            </p:cNvSpPr>
            <p:nvPr/>
          </p:nvSpPr>
          <p:spPr bwMode="auto">
            <a:xfrm>
              <a:off x="355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0" name="Text Box 71"/>
            <p:cNvSpPr txBox="1">
              <a:spLocks noChangeArrowheads="1"/>
            </p:cNvSpPr>
            <p:nvPr/>
          </p:nvSpPr>
          <p:spPr bwMode="auto">
            <a:xfrm>
              <a:off x="3456" y="18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71" name="Text Box 72"/>
            <p:cNvSpPr txBox="1">
              <a:spLocks noChangeArrowheads="1"/>
            </p:cNvSpPr>
            <p:nvPr/>
          </p:nvSpPr>
          <p:spPr bwMode="auto">
            <a:xfrm>
              <a:off x="3504" y="43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sp>
        <p:nvSpPr>
          <p:cNvPr id="298057" name="Line 73"/>
          <p:cNvSpPr>
            <a:spLocks noChangeShapeType="1"/>
          </p:cNvSpPr>
          <p:nvPr/>
        </p:nvSpPr>
        <p:spPr bwMode="auto">
          <a:xfrm>
            <a:off x="5486400" y="1233488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6858000" y="1233488"/>
            <a:ext cx="381000" cy="2271712"/>
            <a:chOff x="4416" y="672"/>
            <a:chExt cx="240" cy="1431"/>
          </a:xfrm>
        </p:grpSpPr>
        <p:sp>
          <p:nvSpPr>
            <p:cNvPr id="68667" name="Line 75"/>
            <p:cNvSpPr>
              <a:spLocks noChangeShapeType="1"/>
            </p:cNvSpPr>
            <p:nvPr/>
          </p:nvSpPr>
          <p:spPr bwMode="auto">
            <a:xfrm>
              <a:off x="4512" y="672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Text Box 76"/>
            <p:cNvSpPr txBox="1">
              <a:spLocks noChangeArrowheads="1"/>
            </p:cNvSpPr>
            <p:nvPr/>
          </p:nvSpPr>
          <p:spPr bwMode="auto">
            <a:xfrm>
              <a:off x="4416" y="18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grpSp>
        <p:nvGrpSpPr>
          <p:cNvPr id="19" name="Group 77"/>
          <p:cNvGrpSpPr>
            <a:grpSpLocks/>
          </p:cNvGrpSpPr>
          <p:nvPr/>
        </p:nvGrpSpPr>
        <p:grpSpPr bwMode="auto">
          <a:xfrm>
            <a:off x="6019800" y="2147888"/>
            <a:ext cx="1371600" cy="1066800"/>
            <a:chOff x="3888" y="1248"/>
            <a:chExt cx="864" cy="672"/>
          </a:xfrm>
        </p:grpSpPr>
        <p:sp>
          <p:nvSpPr>
            <p:cNvPr id="68664" name="Text Box 78"/>
            <p:cNvSpPr txBox="1">
              <a:spLocks noChangeArrowheads="1"/>
            </p:cNvSpPr>
            <p:nvPr/>
          </p:nvSpPr>
          <p:spPr bwMode="auto">
            <a:xfrm>
              <a:off x="4512" y="1248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65" name="Line 79"/>
            <p:cNvSpPr>
              <a:spLocks noChangeShapeType="1"/>
            </p:cNvSpPr>
            <p:nvPr/>
          </p:nvSpPr>
          <p:spPr bwMode="auto">
            <a:xfrm flipH="1">
              <a:off x="3888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Line 80"/>
            <p:cNvSpPr>
              <a:spLocks noChangeShapeType="1"/>
            </p:cNvSpPr>
            <p:nvPr/>
          </p:nvSpPr>
          <p:spPr bwMode="auto">
            <a:xfrm>
              <a:off x="3888" y="1296"/>
              <a:ext cx="0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8065" name="Text Box 81"/>
          <p:cNvSpPr txBox="1">
            <a:spLocks noChangeArrowheads="1"/>
          </p:cNvSpPr>
          <p:nvPr/>
        </p:nvSpPr>
        <p:spPr bwMode="auto">
          <a:xfrm>
            <a:off x="7315200" y="1157288"/>
            <a:ext cx="914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 b="1">
                <a:solidFill>
                  <a:srgbClr val="FF00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kumimoji="0" lang="en-US" altLang="zh-CN" sz="48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20" name="Group 82"/>
          <p:cNvGrpSpPr>
            <a:grpSpLocks/>
          </p:cNvGrpSpPr>
          <p:nvPr/>
        </p:nvGrpSpPr>
        <p:grpSpPr bwMode="auto">
          <a:xfrm>
            <a:off x="1905000" y="5043488"/>
            <a:ext cx="533400" cy="1738312"/>
            <a:chOff x="1296" y="3072"/>
            <a:chExt cx="336" cy="1095"/>
          </a:xfrm>
        </p:grpSpPr>
        <p:sp>
          <p:nvSpPr>
            <p:cNvPr id="68661" name="Text Box 83"/>
            <p:cNvSpPr txBox="1">
              <a:spLocks noChangeArrowheads="1"/>
            </p:cNvSpPr>
            <p:nvPr/>
          </p:nvSpPr>
          <p:spPr bwMode="auto">
            <a:xfrm>
              <a:off x="1296" y="39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62" name="Line 84"/>
            <p:cNvSpPr>
              <a:spLocks noChangeShapeType="1"/>
            </p:cNvSpPr>
            <p:nvPr/>
          </p:nvSpPr>
          <p:spPr bwMode="auto">
            <a:xfrm flipV="1">
              <a:off x="139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Text Box 85"/>
            <p:cNvSpPr txBox="1">
              <a:spLocks noChangeArrowheads="1"/>
            </p:cNvSpPr>
            <p:nvPr/>
          </p:nvSpPr>
          <p:spPr bwMode="auto">
            <a:xfrm>
              <a:off x="1392" y="30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grpSp>
        <p:nvGrpSpPr>
          <p:cNvPr id="21" name="Group 86"/>
          <p:cNvGrpSpPr>
            <a:grpSpLocks/>
          </p:cNvGrpSpPr>
          <p:nvPr/>
        </p:nvGrpSpPr>
        <p:grpSpPr bwMode="auto">
          <a:xfrm>
            <a:off x="1524000" y="5272088"/>
            <a:ext cx="533400" cy="1509712"/>
            <a:chOff x="1056" y="3216"/>
            <a:chExt cx="336" cy="951"/>
          </a:xfrm>
        </p:grpSpPr>
        <p:sp>
          <p:nvSpPr>
            <p:cNvPr id="68658" name="Line 87"/>
            <p:cNvSpPr>
              <a:spLocks noChangeShapeType="1"/>
            </p:cNvSpPr>
            <p:nvPr/>
          </p:nvSpPr>
          <p:spPr bwMode="auto">
            <a:xfrm flipH="1">
              <a:off x="1152" y="321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88"/>
            <p:cNvSpPr>
              <a:spLocks noChangeShapeType="1"/>
            </p:cNvSpPr>
            <p:nvPr/>
          </p:nvSpPr>
          <p:spPr bwMode="auto">
            <a:xfrm>
              <a:off x="1152" y="3216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Text Box 89"/>
            <p:cNvSpPr txBox="1">
              <a:spLocks noChangeArrowheads="1"/>
            </p:cNvSpPr>
            <p:nvPr/>
          </p:nvSpPr>
          <p:spPr bwMode="auto">
            <a:xfrm>
              <a:off x="1056" y="39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grpSp>
        <p:nvGrpSpPr>
          <p:cNvPr id="22" name="Group 90"/>
          <p:cNvGrpSpPr>
            <a:grpSpLocks/>
          </p:cNvGrpSpPr>
          <p:nvPr/>
        </p:nvGrpSpPr>
        <p:grpSpPr bwMode="auto">
          <a:xfrm>
            <a:off x="1143000" y="5653088"/>
            <a:ext cx="914400" cy="838200"/>
            <a:chOff x="816" y="3456"/>
            <a:chExt cx="576" cy="528"/>
          </a:xfrm>
        </p:grpSpPr>
        <p:sp>
          <p:nvSpPr>
            <p:cNvPr id="68655" name="Text Box 91"/>
            <p:cNvSpPr txBox="1">
              <a:spLocks noChangeArrowheads="1"/>
            </p:cNvSpPr>
            <p:nvPr/>
          </p:nvSpPr>
          <p:spPr bwMode="auto">
            <a:xfrm>
              <a:off x="1152" y="345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56" name="Line 92"/>
            <p:cNvSpPr>
              <a:spLocks noChangeShapeType="1"/>
            </p:cNvSpPr>
            <p:nvPr/>
          </p:nvSpPr>
          <p:spPr bwMode="auto">
            <a:xfrm flipH="1">
              <a:off x="816" y="355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Line 93"/>
            <p:cNvSpPr>
              <a:spLocks noChangeShapeType="1"/>
            </p:cNvSpPr>
            <p:nvPr/>
          </p:nvSpPr>
          <p:spPr bwMode="auto">
            <a:xfrm>
              <a:off x="816" y="355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8078" name="Text Box 94"/>
          <p:cNvSpPr txBox="1">
            <a:spLocks noChangeArrowheads="1"/>
          </p:cNvSpPr>
          <p:nvPr/>
        </p:nvSpPr>
        <p:spPr bwMode="auto">
          <a:xfrm>
            <a:off x="2819400" y="4891088"/>
            <a:ext cx="914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>
                <a:solidFill>
                  <a:srgbClr val="FF0000"/>
                </a:solidFill>
                <a:latin typeface="Times New Roman" pitchFamily="18" charset="0"/>
                <a:sym typeface="Webdings" pitchFamily="18" charset="2"/>
              </a:rPr>
              <a:t></a:t>
            </a:r>
            <a:endParaRPr kumimoji="0" lang="en-US" altLang="zh-CN" sz="4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8079" name="Line 95"/>
          <p:cNvSpPr>
            <a:spLocks noChangeShapeType="1"/>
          </p:cNvSpPr>
          <p:nvPr/>
        </p:nvSpPr>
        <p:spPr bwMode="auto">
          <a:xfrm>
            <a:off x="6096000" y="458628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3" name="Group 96"/>
          <p:cNvGrpSpPr>
            <a:grpSpLocks/>
          </p:cNvGrpSpPr>
          <p:nvPr/>
        </p:nvGrpSpPr>
        <p:grpSpPr bwMode="auto">
          <a:xfrm>
            <a:off x="5791200" y="4357688"/>
            <a:ext cx="533400" cy="2424112"/>
            <a:chOff x="3744" y="2640"/>
            <a:chExt cx="336" cy="1527"/>
          </a:xfrm>
        </p:grpSpPr>
        <p:sp>
          <p:nvSpPr>
            <p:cNvPr id="68652" name="Text Box 97"/>
            <p:cNvSpPr txBox="1">
              <a:spLocks noChangeArrowheads="1"/>
            </p:cNvSpPr>
            <p:nvPr/>
          </p:nvSpPr>
          <p:spPr bwMode="auto">
            <a:xfrm>
              <a:off x="3840" y="39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53" name="Line 98"/>
            <p:cNvSpPr>
              <a:spLocks noChangeShapeType="1"/>
            </p:cNvSpPr>
            <p:nvPr/>
          </p:nvSpPr>
          <p:spPr bwMode="auto">
            <a:xfrm flipV="1">
              <a:off x="3936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4" name="Text Box 99"/>
            <p:cNvSpPr txBox="1">
              <a:spLocks noChangeArrowheads="1"/>
            </p:cNvSpPr>
            <p:nvPr/>
          </p:nvSpPr>
          <p:spPr bwMode="auto">
            <a:xfrm>
              <a:off x="3744" y="264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0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grpSp>
        <p:nvGrpSpPr>
          <p:cNvPr id="24" name="Group 100"/>
          <p:cNvGrpSpPr>
            <a:grpSpLocks/>
          </p:cNvGrpSpPr>
          <p:nvPr/>
        </p:nvGrpSpPr>
        <p:grpSpPr bwMode="auto">
          <a:xfrm>
            <a:off x="6858000" y="4586288"/>
            <a:ext cx="381000" cy="2195512"/>
            <a:chOff x="4416" y="2784"/>
            <a:chExt cx="240" cy="1383"/>
          </a:xfrm>
        </p:grpSpPr>
        <p:sp>
          <p:nvSpPr>
            <p:cNvPr id="68650" name="Line 101"/>
            <p:cNvSpPr>
              <a:spLocks noChangeShapeType="1"/>
            </p:cNvSpPr>
            <p:nvPr/>
          </p:nvSpPr>
          <p:spPr bwMode="auto">
            <a:xfrm>
              <a:off x="4512" y="2784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Text Box 102"/>
            <p:cNvSpPr txBox="1">
              <a:spLocks noChangeArrowheads="1"/>
            </p:cNvSpPr>
            <p:nvPr/>
          </p:nvSpPr>
          <p:spPr bwMode="auto">
            <a:xfrm>
              <a:off x="4416" y="393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x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</p:grpSp>
      <p:grpSp>
        <p:nvGrpSpPr>
          <p:cNvPr id="25" name="Group 103"/>
          <p:cNvGrpSpPr>
            <a:grpSpLocks/>
          </p:cNvGrpSpPr>
          <p:nvPr/>
        </p:nvGrpSpPr>
        <p:grpSpPr bwMode="auto">
          <a:xfrm>
            <a:off x="5867400" y="5424488"/>
            <a:ext cx="1524000" cy="1066800"/>
            <a:chOff x="3792" y="3312"/>
            <a:chExt cx="960" cy="672"/>
          </a:xfrm>
        </p:grpSpPr>
        <p:sp>
          <p:nvSpPr>
            <p:cNvPr id="68647" name="Text Box 104"/>
            <p:cNvSpPr txBox="1">
              <a:spLocks noChangeArrowheads="1"/>
            </p:cNvSpPr>
            <p:nvPr/>
          </p:nvSpPr>
          <p:spPr bwMode="auto">
            <a:xfrm>
              <a:off x="4512" y="331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  <a:r>
                <a:rPr kumimoji="0" lang="en-US" altLang="zh-CN" sz="1800" b="1" baseline="-25000">
                  <a:latin typeface="Times New Roman" pitchFamily="18" charset="0"/>
                </a:rPr>
                <a:t>1</a:t>
              </a:r>
              <a:endParaRPr kumimoji="0" lang="en-US" altLang="zh-CN" sz="1800" b="1" i="1">
                <a:latin typeface="Times New Roman" pitchFamily="18" charset="0"/>
              </a:endParaRPr>
            </a:p>
          </p:txBody>
        </p:sp>
        <p:sp>
          <p:nvSpPr>
            <p:cNvPr id="68648" name="Line 105"/>
            <p:cNvSpPr>
              <a:spLocks noChangeShapeType="1"/>
            </p:cNvSpPr>
            <p:nvPr/>
          </p:nvSpPr>
          <p:spPr bwMode="auto">
            <a:xfrm flipH="1">
              <a:off x="3792" y="3513"/>
              <a:ext cx="6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106"/>
            <p:cNvSpPr>
              <a:spLocks noChangeShapeType="1"/>
            </p:cNvSpPr>
            <p:nvPr/>
          </p:nvSpPr>
          <p:spPr bwMode="auto">
            <a:xfrm>
              <a:off x="3792" y="350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8091" name="Text Box 107"/>
          <p:cNvSpPr txBox="1">
            <a:spLocks noChangeArrowheads="1"/>
          </p:cNvSpPr>
          <p:nvPr/>
        </p:nvSpPr>
        <p:spPr bwMode="auto">
          <a:xfrm>
            <a:off x="7391400" y="4814888"/>
            <a:ext cx="9144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4800">
                <a:solidFill>
                  <a:srgbClr val="FF0000"/>
                </a:solidFill>
                <a:latin typeface="Times New Roman" pitchFamily="18" charset="0"/>
                <a:sym typeface="Webdings" pitchFamily="18" charset="2"/>
              </a:rPr>
              <a:t></a:t>
            </a:r>
            <a:endParaRPr kumimoji="0" lang="en-US" altLang="zh-CN" sz="480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8640" name="Text Box 113"/>
          <p:cNvSpPr txBox="1">
            <a:spLocks noChangeArrowheads="1"/>
          </p:cNvSpPr>
          <p:nvPr/>
        </p:nvSpPr>
        <p:spPr bwMode="auto">
          <a:xfrm>
            <a:off x="6061075" y="150336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latin typeface="Times New Roman" pitchFamily="18" charset="0"/>
              </a:rPr>
              <a:t>p</a:t>
            </a:r>
          </a:p>
        </p:txBody>
      </p:sp>
      <p:grpSp>
        <p:nvGrpSpPr>
          <p:cNvPr id="26" name="Group 118"/>
          <p:cNvGrpSpPr>
            <a:grpSpLocks/>
          </p:cNvGrpSpPr>
          <p:nvPr/>
        </p:nvGrpSpPr>
        <p:grpSpPr bwMode="auto">
          <a:xfrm>
            <a:off x="2286000" y="749300"/>
            <a:ext cx="533400" cy="2755900"/>
            <a:chOff x="1440" y="472"/>
            <a:chExt cx="336" cy="1736"/>
          </a:xfrm>
        </p:grpSpPr>
        <p:sp>
          <p:nvSpPr>
            <p:cNvPr id="68644" name="Line 31"/>
            <p:cNvSpPr>
              <a:spLocks noChangeShapeType="1"/>
            </p:cNvSpPr>
            <p:nvPr/>
          </p:nvSpPr>
          <p:spPr bwMode="auto">
            <a:xfrm>
              <a:off x="1584" y="729"/>
              <a:ext cx="0" cy="129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Text Box 32"/>
            <p:cNvSpPr txBox="1">
              <a:spLocks noChangeArrowheads="1"/>
            </p:cNvSpPr>
            <p:nvPr/>
          </p:nvSpPr>
          <p:spPr bwMode="auto">
            <a:xfrm>
              <a:off x="1440" y="1977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solidFill>
                    <a:srgbClr val="FF0000"/>
                  </a:solidFill>
                  <a:latin typeface="Times New Roman" pitchFamily="18" charset="0"/>
                </a:rPr>
                <a:t>x*</a:t>
              </a:r>
            </a:p>
          </p:txBody>
        </p:sp>
        <p:sp>
          <p:nvSpPr>
            <p:cNvPr id="68646" name="Text Box 115"/>
            <p:cNvSpPr txBox="1">
              <a:spLocks noChangeArrowheads="1"/>
            </p:cNvSpPr>
            <p:nvPr/>
          </p:nvSpPr>
          <p:spPr bwMode="auto">
            <a:xfrm>
              <a:off x="1444" y="472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1800" b="1" i="1"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68642" name="Text Box 116"/>
          <p:cNvSpPr txBox="1">
            <a:spLocks noChangeArrowheads="1"/>
          </p:cNvSpPr>
          <p:nvPr/>
        </p:nvSpPr>
        <p:spPr bwMode="auto">
          <a:xfrm>
            <a:off x="2478088" y="437515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latin typeface="Times New Roman" pitchFamily="18" charset="0"/>
              </a:rPr>
              <a:t>p</a:t>
            </a:r>
          </a:p>
        </p:txBody>
      </p:sp>
      <p:sp>
        <p:nvSpPr>
          <p:cNvPr id="68643" name="Text Box 117"/>
          <p:cNvSpPr txBox="1">
            <a:spLocks noChangeArrowheads="1"/>
          </p:cNvSpPr>
          <p:nvPr/>
        </p:nvSpPr>
        <p:spPr bwMode="auto">
          <a:xfrm>
            <a:off x="6265863" y="4767263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CN" sz="1800" b="1" i="1" dirty="0">
                <a:latin typeface="Times New Roman" pitchFamily="18" charset="0"/>
              </a:rPr>
              <a:t>p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9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29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98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8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29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8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8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52" grpId="0" autoUpdateAnimBg="0"/>
      <p:bldP spid="298057" grpId="0" animBg="1"/>
      <p:bldP spid="298065" grpId="0" autoUpdateAnimBg="0"/>
      <p:bldP spid="298078" grpId="0" autoUpdateAnimBg="0"/>
      <p:bldP spid="298079" grpId="0" animBg="1"/>
      <p:bldP spid="298091" grpId="0" autoUpdateAnimBg="0"/>
      <p:bldP spid="68640" grpId="0"/>
      <p:bldP spid="68642" grpId="0"/>
      <p:bldP spid="686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5344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方程求根与解方程组的区别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230821" y="5430236"/>
                <a:ext cx="6767512" cy="706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2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b="1" i="1" kern="0" smtClea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3200" b="1" i="1" kern="0">
                                  <a:solidFill>
                                    <a:srgbClr val="080912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3200" b="1" i="1" kern="0">
                                      <a:solidFill>
                                        <a:srgbClr val="080912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3200" b="1" i="1" kern="0">
                                          <a:solidFill>
                                            <a:srgbClr val="080912"/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200" b="1" i="1" kern="0">
                                          <a:solidFill>
                                            <a:srgbClr val="080912"/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2"/>
                                          <a:cs typeface="Times New Roman" panose="020206030504050203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sz="3200" b="1" i="1" kern="0" smtClean="0">
                                          <a:solidFill>
                                            <a:srgbClr val="080912"/>
                                          </a:solidFill>
                                          <a:latin typeface="Cambria Math" panose="02040503050406030204" pitchFamily="18" charset="0"/>
                                          <a:ea typeface="Arial Unicode MS" panose="020B0604020202020204" pitchFamily="34" charset="-122"/>
                                          <a:cs typeface="Times New Roman" panose="02020603050405020304" pitchFamily="18" charset="0"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en-US" altLang="zh-CN" sz="3200" b="1" i="1" kern="0">
                                      <a:solidFill>
                                        <a:srgbClr val="080912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3200" b="1" i="1" kern="0" smtClean="0">
                                      <a:solidFill>
                                        <a:srgbClr val="080912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2"/>
                                      <a:cs typeface="Times New Roman" panose="020206030504050203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  <m:r>
                                <a:rPr lang="en-US" altLang="zh-CN" sz="3200" b="1" i="1" kern="0" smtClean="0">
                                  <a:solidFill>
                                    <a:srgbClr val="080912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3200" b="1" i="1" kern="0">
                                  <a:solidFill>
                                    <a:srgbClr val="080912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kern="0" smtClean="0">
                                  <a:solidFill>
                                    <a:srgbClr val="080912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2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3200" b="1" i="1" ker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kern="0" smtClea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3200" b="1" i="1" kern="0" smtClean="0">
                          <a:solidFill>
                            <a:srgbClr val="080912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3200" b="1" i="1" kern="0" smtClea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3200" b="1" i="1" kern="0">
                                  <a:solidFill>
                                    <a:srgbClr val="080912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kern="0">
                                  <a:solidFill>
                                    <a:srgbClr val="080912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kern="0" smtClean="0">
                                  <a:solidFill>
                                    <a:srgbClr val="080912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 ker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3200" b="1" i="1" kern="0" smtClea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3200" b="1" i="1" kern="0">
                          <a:solidFill>
                            <a:srgbClr val="080912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ker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ker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kern="0" smtClea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3200" b="1" i="1" kern="0" smtClean="0">
                          <a:solidFill>
                            <a:srgbClr val="080912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3200" b="1" i="1" kern="0">
                          <a:solidFill>
                            <a:srgbClr val="080912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 kern="0" smtClea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ker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3200" b="1" i="1" kern="0" smtClean="0">
                              <a:solidFill>
                                <a:srgbClr val="080912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3200" b="1" i="1" kern="0" smtClean="0">
                          <a:solidFill>
                            <a:srgbClr val="080912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3200" b="1" i="1" kern="0" smtClean="0">
                          <a:solidFill>
                            <a:srgbClr val="080912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2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3200" b="1" i="1" kern="0" dirty="0">
                  <a:solidFill>
                    <a:srgbClr val="080912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0821" y="5430236"/>
                <a:ext cx="6767512" cy="70643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12" y="1930972"/>
            <a:ext cx="73152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10312" y="1297559"/>
            <a:ext cx="84915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18F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线性方程组的形式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56032" y="4829366"/>
            <a:ext cx="84915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3318FE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方程求根的形式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20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711486"/>
            <a:ext cx="6051550" cy="606425"/>
          </a:xfrm>
        </p:spPr>
        <p:txBody>
          <a:bodyPr/>
          <a:lstStyle/>
          <a:p>
            <a:pPr eaLnBrk="1" hangingPunct="1"/>
            <a:r>
              <a:rPr lang="zh-CN" altLang="en-US" sz="2800"/>
              <a:t>牛顿迭代法的收敛性判断</a:t>
            </a:r>
          </a:p>
        </p:txBody>
      </p:sp>
      <p:graphicFrame>
        <p:nvGraphicFramePr>
          <p:cNvPr id="1658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202607"/>
              </p:ext>
            </p:extLst>
          </p:nvPr>
        </p:nvGraphicFramePr>
        <p:xfrm>
          <a:off x="700088" y="2857500"/>
          <a:ext cx="751522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位图图像" r:id="rId4" imgW="5334745" imgH="1561905" progId="PBrush">
                  <p:embed/>
                </p:oleObj>
              </mc:Choice>
              <mc:Fallback>
                <p:oleObj name="位图图像" r:id="rId4" imgW="5334745" imgH="1561905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857500"/>
                        <a:ext cx="7515225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Line 8"/>
          <p:cNvSpPr>
            <a:spLocks noChangeShapeType="1"/>
          </p:cNvSpPr>
          <p:nvPr/>
        </p:nvSpPr>
        <p:spPr bwMode="auto">
          <a:xfrm flipV="1">
            <a:off x="1824831" y="3891217"/>
            <a:ext cx="3802063" cy="0"/>
          </a:xfrm>
          <a:prstGeom prst="line">
            <a:avLst/>
          </a:prstGeom>
          <a:noFill/>
          <a:ln w="254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 flipV="1">
            <a:off x="1826419" y="4518279"/>
            <a:ext cx="2876550" cy="0"/>
          </a:xfrm>
          <a:prstGeom prst="line">
            <a:avLst/>
          </a:prstGeom>
          <a:noFill/>
          <a:ln w="254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5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332667"/>
              </p:ext>
            </p:extLst>
          </p:nvPr>
        </p:nvGraphicFramePr>
        <p:xfrm>
          <a:off x="2077720" y="1601058"/>
          <a:ext cx="213995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公式" r:id="rId6" imgW="660240" imgH="253800" progId="Equation.3">
                  <p:embed/>
                </p:oleObj>
              </mc:Choice>
              <mc:Fallback>
                <p:oleObj name="公式" r:id="rId6" imgW="66024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720" y="1601058"/>
                        <a:ext cx="2139950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69925"/>
            <a:ext cx="2673350" cy="568325"/>
          </a:xfrm>
        </p:spPr>
        <p:txBody>
          <a:bodyPr/>
          <a:lstStyle/>
          <a:p>
            <a:pPr eaLnBrk="1" hangingPunct="1"/>
            <a:r>
              <a:rPr lang="zh-CN" altLang="en-US" sz="2800"/>
              <a:t>定理</a:t>
            </a:r>
            <a:r>
              <a:rPr lang="en-US" altLang="zh-CN" sz="2800"/>
              <a:t>3</a:t>
            </a:r>
            <a:r>
              <a:rPr lang="zh-CN" altLang="en-US" sz="2800"/>
              <a:t>证明</a:t>
            </a:r>
          </a:p>
        </p:txBody>
      </p:sp>
      <p:graphicFrame>
        <p:nvGraphicFramePr>
          <p:cNvPr id="166915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568575" y="1346200"/>
          <a:ext cx="12763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2" name="位图图像" r:id="rId4" imgW="676369" imgH="409632" progId="PBrush">
                  <p:embed/>
                </p:oleObj>
              </mc:Choice>
              <mc:Fallback>
                <p:oleObj name="位图图像" r:id="rId4" imgW="676369" imgH="409632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1346200"/>
                        <a:ext cx="1276350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937000" y="1414463"/>
            <a:ext cx="781050" cy="5794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Times New Roman" pitchFamily="18" charset="0"/>
              </a:rPr>
              <a:t>=</a:t>
            </a:r>
            <a:r>
              <a:rPr lang="zh-CN" altLang="en-US" sz="3200">
                <a:latin typeface="Times New Roman" pitchFamily="18" charset="0"/>
              </a:rPr>
              <a:t>？</a:t>
            </a: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3846513" y="1343025"/>
          <a:ext cx="20431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3" name="位图图像" r:id="rId6" imgW="1324160" imgH="514422" progId="PBrush">
                  <p:embed/>
                </p:oleObj>
              </mc:Choice>
              <mc:Fallback>
                <p:oleObj name="位图图像" r:id="rId6" imgW="1324160" imgH="51442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343025"/>
                        <a:ext cx="20431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Object 6"/>
          <p:cNvGraphicFramePr>
            <a:graphicFrameLocks noChangeAspect="1"/>
          </p:cNvGraphicFramePr>
          <p:nvPr/>
        </p:nvGraphicFramePr>
        <p:xfrm>
          <a:off x="3457575" y="5322888"/>
          <a:ext cx="1873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4" name="位图图像" r:id="rId8" imgW="1142857" imgH="343039" progId="PBrush">
                  <p:embed/>
                </p:oleObj>
              </mc:Choice>
              <mc:Fallback>
                <p:oleObj name="位图图像" r:id="rId8" imgW="1142857" imgH="343039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75" y="5322888"/>
                        <a:ext cx="1873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2538413" y="2530475"/>
          <a:ext cx="35242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" name="位图图像" r:id="rId10" imgW="1971950" imgH="333333" progId="PBrush">
                  <p:embed/>
                </p:oleObj>
              </mc:Choice>
              <mc:Fallback>
                <p:oleObj name="位图图像" r:id="rId10" imgW="1971950" imgH="333333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2530475"/>
                        <a:ext cx="35242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2535238" y="3246438"/>
          <a:ext cx="8810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" name="位图图像" r:id="rId12" imgW="657317" imgH="390580" progId="PBrush">
                  <p:embed/>
                </p:oleObj>
              </mc:Choice>
              <mc:Fallback>
                <p:oleObj name="位图图像" r:id="rId12" imgW="657317" imgH="390580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3246438"/>
                        <a:ext cx="8810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3389313" y="3249613"/>
          <a:ext cx="24399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7" name="位图图像" r:id="rId14" imgW="1438095" imgH="314286" progId="PBrush">
                  <p:embed/>
                </p:oleObj>
              </mc:Choice>
              <mc:Fallback>
                <p:oleObj name="位图图像" r:id="rId14" imgW="1438095" imgH="314286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3249613"/>
                        <a:ext cx="24399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9"/>
          <p:cNvSpPr>
            <a:spLocks noChangeArrowheads="1"/>
          </p:cNvSpPr>
          <p:nvPr/>
        </p:nvSpPr>
        <p:spPr bwMode="auto">
          <a:xfrm>
            <a:off x="1885950" y="31242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166930" name="Object 18"/>
          <p:cNvGraphicFramePr>
            <a:graphicFrameLocks noChangeAspect="1"/>
          </p:cNvGraphicFramePr>
          <p:nvPr/>
        </p:nvGraphicFramePr>
        <p:xfrm>
          <a:off x="220663" y="3986213"/>
          <a:ext cx="86010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8" name="Equation" r:id="rId16" imgW="4686120" imgH="533160" progId="Equation.3">
                  <p:embed/>
                </p:oleObj>
              </mc:Choice>
              <mc:Fallback>
                <p:oleObj name="Equation" r:id="rId16" imgW="4686120" imgH="533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3986213"/>
                        <a:ext cx="860107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20"/>
          <p:cNvGraphicFramePr>
            <a:graphicFrameLocks noChangeAspect="1"/>
          </p:cNvGraphicFramePr>
          <p:nvPr/>
        </p:nvGraphicFramePr>
        <p:xfrm>
          <a:off x="5995988" y="1309688"/>
          <a:ext cx="2714625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9" name="位图图像" r:id="rId18" imgW="1666667" imgH="523810" progId="PBrush">
                  <p:embed/>
                </p:oleObj>
              </mc:Choice>
              <mc:Fallback>
                <p:oleObj name="位图图像" r:id="rId18" imgW="1666667" imgH="523810" progId="PBrush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1309688"/>
                        <a:ext cx="2714625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33" name="Line 21"/>
          <p:cNvSpPr>
            <a:spLocks noChangeShapeType="1"/>
          </p:cNvSpPr>
          <p:nvPr/>
        </p:nvSpPr>
        <p:spPr bwMode="auto">
          <a:xfrm>
            <a:off x="228600" y="4383088"/>
            <a:ext cx="8539163" cy="0"/>
          </a:xfrm>
          <a:prstGeom prst="line">
            <a:avLst/>
          </a:prstGeom>
          <a:noFill/>
          <a:ln w="28575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66934" name="Line 22"/>
          <p:cNvSpPr>
            <a:spLocks noChangeShapeType="1"/>
          </p:cNvSpPr>
          <p:nvPr/>
        </p:nvSpPr>
        <p:spPr bwMode="auto">
          <a:xfrm flipV="1">
            <a:off x="179388" y="4924425"/>
            <a:ext cx="7356475" cy="14288"/>
          </a:xfrm>
          <a:prstGeom prst="line">
            <a:avLst/>
          </a:prstGeom>
          <a:noFill/>
          <a:ln w="28575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utoUpdateAnimBg="0"/>
      <p:bldP spid="166933" grpId="0" animBg="1"/>
      <p:bldP spid="1669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14" y="1390840"/>
            <a:ext cx="8986086" cy="285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3675" y="4387976"/>
            <a:ext cx="4648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</p:spTree>
    <p:extLst>
      <p:ext uri="{BB962C8B-B14F-4D97-AF65-F5344CB8AC3E}">
        <p14:creationId xmlns:p14="http://schemas.microsoft.com/office/powerpoint/2010/main" val="2302418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009992"/>
              </p:ext>
            </p:extLst>
          </p:nvPr>
        </p:nvGraphicFramePr>
        <p:xfrm>
          <a:off x="237744" y="1183196"/>
          <a:ext cx="6865292" cy="5674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位图图像" r:id="rId3" imgW="4723810" imgH="3905795" progId="PBrush">
                  <p:embed/>
                </p:oleObj>
              </mc:Choice>
              <mc:Fallback>
                <p:oleObj name="位图图像" r:id="rId3" imgW="4723810" imgH="3905795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44" y="1183196"/>
                        <a:ext cx="6865292" cy="5674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8881" y="630746"/>
            <a:ext cx="46482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459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3" y="1492858"/>
            <a:ext cx="3600450" cy="8191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88475" y="1640823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80912"/>
                </a:solidFill>
              </a:rPr>
              <a:t>例：</a:t>
            </a:r>
            <a:endParaRPr lang="zh-CN" altLang="en-US" sz="28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53678"/>
            <a:ext cx="8986086" cy="285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8070" r="5457"/>
          <a:stretch/>
        </p:blipFill>
        <p:spPr>
          <a:xfrm>
            <a:off x="5218758" y="1056218"/>
            <a:ext cx="3767328" cy="326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7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8785" y="1220818"/>
            <a:ext cx="18325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80912"/>
                </a:solidFill>
                <a:latin typeface="+mn-ea"/>
                <a:ea typeface="+mn-ea"/>
              </a:rPr>
              <a:t>求解误差</a:t>
            </a:r>
          </a:p>
        </p:txBody>
      </p:sp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460" y="3715618"/>
            <a:ext cx="3267075" cy="1108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077" y="2178254"/>
            <a:ext cx="5627843" cy="11647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689" y="5083873"/>
            <a:ext cx="554355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7" name="Object 3"/>
          <p:cNvGraphicFramePr>
            <a:graphicFrameLocks noGrp="1" noChangeAspect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3887918392"/>
              </p:ext>
            </p:extLst>
          </p:nvPr>
        </p:nvGraphicFramePr>
        <p:xfrm>
          <a:off x="890016" y="1122108"/>
          <a:ext cx="4876800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" name="位图图像" r:id="rId4" imgW="3742857" imgH="1009791" progId="PBrush">
                  <p:embed/>
                </p:oleObj>
              </mc:Choice>
              <mc:Fallback>
                <p:oleObj name="位图图像" r:id="rId4" imgW="3742857" imgH="1009791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016" y="1122108"/>
                        <a:ext cx="4876800" cy="1316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362200" y="2819400"/>
          <a:ext cx="16764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0" name="位图图像" r:id="rId6" imgW="1104762" imgH="466543" progId="PBrush">
                  <p:embed/>
                </p:oleObj>
              </mc:Choice>
              <mc:Fallback>
                <p:oleObj name="位图图像" r:id="rId6" imgW="1104762" imgH="46654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819400"/>
                        <a:ext cx="16764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4419600" y="2971800"/>
          <a:ext cx="12192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1" name="位图图像" r:id="rId8" imgW="809738" imgH="304923" progId="PBrush">
                  <p:embed/>
                </p:oleObj>
              </mc:Choice>
              <mc:Fallback>
                <p:oleObj name="位图图像" r:id="rId8" imgW="809738" imgH="304923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971800"/>
                        <a:ext cx="12192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2362200" y="3733800"/>
          <a:ext cx="46482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name="位图图像" r:id="rId10" imgW="3419952" imgH="571731" progId="PBrush">
                  <p:embed/>
                </p:oleObj>
              </mc:Choice>
              <mc:Fallback>
                <p:oleObj name="位图图像" r:id="rId10" imgW="3419952" imgH="57173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0"/>
                        <a:ext cx="46482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2362200" y="4724400"/>
          <a:ext cx="58674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3" name="位图图像" r:id="rId12" imgW="4258269" imgH="762106" progId="PBrush">
                  <p:embed/>
                </p:oleObj>
              </mc:Choice>
              <mc:Fallback>
                <p:oleObj name="位图图像" r:id="rId12" imgW="4258269" imgH="762106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724400"/>
                        <a:ext cx="58674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Grp="1" noChangeAspect="1"/>
          </p:cNvGraphicFramePr>
          <p:nvPr>
            <p:ph type="body" idx="1"/>
          </p:nvPr>
        </p:nvGraphicFramePr>
        <p:xfrm>
          <a:off x="838200" y="762000"/>
          <a:ext cx="76200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6" name="位图图像" r:id="rId4" imgW="6942857" imgH="2333333" progId="PBrush">
                  <p:embed/>
                </p:oleObj>
              </mc:Choice>
              <mc:Fallback>
                <p:oleObj name="位图图像" r:id="rId4" imgW="6942857" imgH="2333333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62000"/>
                        <a:ext cx="7620000" cy="2562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0" y="3505200"/>
          <a:ext cx="9144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7" name="位图图像" r:id="rId6" imgW="8819048" imgH="1800476" progId="PBrush">
                  <p:embed/>
                </p:oleObj>
              </mc:Choice>
              <mc:Fallback>
                <p:oleObj name="位图图像" r:id="rId6" imgW="8819048" imgH="1800476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05200"/>
                        <a:ext cx="9144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BCBC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rgbClr val="0000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F5F5F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1200150" y="2400300"/>
            <a:ext cx="6742113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9636" name="Group 4"/>
          <p:cNvGrpSpPr>
            <a:grpSpLocks/>
          </p:cNvGrpSpPr>
          <p:nvPr/>
        </p:nvGrpSpPr>
        <p:grpSpPr bwMode="auto">
          <a:xfrm>
            <a:off x="244475" y="1250060"/>
            <a:ext cx="8623300" cy="4611243"/>
            <a:chOff x="-3" y="-3"/>
            <a:chExt cx="5310" cy="1302"/>
          </a:xfrm>
        </p:grpSpPr>
        <p:grpSp>
          <p:nvGrpSpPr>
            <p:cNvPr id="69637" name="Group 5"/>
            <p:cNvGrpSpPr>
              <a:grpSpLocks/>
            </p:cNvGrpSpPr>
            <p:nvPr/>
          </p:nvGrpSpPr>
          <p:grpSpPr bwMode="auto">
            <a:xfrm>
              <a:off x="0" y="0"/>
              <a:ext cx="5304" cy="1296"/>
              <a:chOff x="0" y="0"/>
              <a:chExt cx="5304" cy="1296"/>
            </a:xfrm>
          </p:grpSpPr>
          <p:grpSp>
            <p:nvGrpSpPr>
              <p:cNvPr id="69639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304" cy="1296"/>
                <a:chOff x="0" y="0"/>
                <a:chExt cx="5304" cy="1296"/>
              </a:xfrm>
            </p:grpSpPr>
            <p:sp>
              <p:nvSpPr>
                <p:cNvPr id="69641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0" cy="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69642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304" cy="1296"/>
                  <a:chOff x="0" y="0"/>
                  <a:chExt cx="5304" cy="1296"/>
                </a:xfrm>
              </p:grpSpPr>
              <p:sp>
                <p:nvSpPr>
                  <p:cNvPr id="6964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5299" cy="164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pPr algn="ctr"/>
                    <a:r>
                      <a:rPr lang="zh-CN" altLang="en-US" sz="2800" b="1">
                        <a:latin typeface="宋体" pitchFamily="2" charset="-122"/>
                      </a:rPr>
                      <a:t>牛顿法解方程之混沌情况</a:t>
                    </a:r>
                    <a:r>
                      <a:rPr lang="zh-CN" altLang="en-US" sz="2800">
                        <a:latin typeface="宋体" pitchFamily="2" charset="-122"/>
                      </a:rPr>
                      <a:t> </a:t>
                    </a:r>
                  </a:p>
                </p:txBody>
              </p:sp>
              <p:sp>
                <p:nvSpPr>
                  <p:cNvPr id="69644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164"/>
                    <a:ext cx="5304" cy="1132"/>
                  </a:xfrm>
                  <a:prstGeom prst="rect">
                    <a:avLst/>
                  </a:prstGeom>
                  <a:noFill/>
                  <a:ln w="12700" cap="sq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r>
                      <a:rPr lang="en-US" altLang="zh-CN" sz="2800" dirty="0">
                        <a:latin typeface="Times New Roman" pitchFamily="18" charset="0"/>
                      </a:rPr>
                      <a:t> </a:t>
                    </a:r>
                    <a:r>
                      <a:rPr lang="en-US" altLang="zh-CN" sz="2800" b="1" dirty="0">
                        <a:latin typeface="Times New Roman" pitchFamily="18" charset="0"/>
                      </a:rPr>
                      <a:t>  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牛顿法解复方程专题：对复方程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f(z) =0 , f(z)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为复多项式函数，设函数 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g(z) = z - f(z) / f</a:t>
                    </a:r>
                    <a:r>
                      <a:rPr lang="en-US" altLang="zh-CN" sz="2800" b="1" dirty="0">
                        <a:latin typeface="Times New Roman" pitchFamily="18" charset="0"/>
                        <a:ea typeface="华文新魏" pitchFamily="2" charset="-122"/>
                      </a:rPr>
                      <a:t>‘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(z) ,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其中 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f</a:t>
                    </a:r>
                    <a:r>
                      <a:rPr lang="en-US" altLang="zh-CN" sz="2800" b="1" dirty="0">
                        <a:latin typeface="Times New Roman" pitchFamily="18" charset="0"/>
                        <a:ea typeface="华文新魏" pitchFamily="2" charset="-122"/>
                      </a:rPr>
                      <a:t>’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(z)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为函数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f(z)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的导函数。则函 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g(Z)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就是复多项式方程求解的牛顿迭代公式。对于选定的起始点， 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g(z)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迭代大多都会收敛于多项式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f(z) = 0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的某个根，但也可能存在许多点，使 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g(z)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迭代根本就不收敛，甚至可能出现混沌的状态。</a:t>
                    </a:r>
                    <a:r>
                      <a:rPr lang="zh-CN" altLang="en-US" sz="2800" b="1" dirty="0">
                        <a:latin typeface="Times New Roman" pitchFamily="18" charset="0"/>
                        <a:ea typeface="华文新魏" pitchFamily="2" charset="-122"/>
                      </a:rPr>
                      <a:t> </a:t>
                    </a:r>
                    <a:b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</a:br>
                    <a:r>
                      <a:rPr lang="zh-CN" altLang="en-US" sz="2800" b="1" dirty="0">
                        <a:latin typeface="Times New Roman" pitchFamily="18" charset="0"/>
                        <a:ea typeface="华文新魏" pitchFamily="2" charset="-122"/>
                      </a:rPr>
                      <a:t>   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 程序中的函数为 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f(z) = </a:t>
                    </a:r>
                    <a:r>
                      <a:rPr lang="en-US" altLang="zh-CN" sz="2800" b="1" dirty="0" err="1">
                        <a:latin typeface="华文新魏" pitchFamily="2" charset="-122"/>
                        <a:ea typeface="华文新魏" pitchFamily="2" charset="-122"/>
                      </a:rPr>
                      <a:t>z^n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 - 1 , n&gt;= 2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， 也就是求解方程 </a:t>
                    </a:r>
                    <a:r>
                      <a:rPr lang="en-US" altLang="zh-CN" sz="2800" b="1" dirty="0" err="1">
                        <a:latin typeface="华文新魏" pitchFamily="2" charset="-122"/>
                        <a:ea typeface="华文新魏" pitchFamily="2" charset="-122"/>
                      </a:rPr>
                      <a:t>z^n</a:t>
                    </a:r>
                    <a:r>
                      <a:rPr lang="en-US" altLang="zh-CN" sz="2800" b="1" dirty="0">
                        <a:latin typeface="华文新魏" pitchFamily="2" charset="-122"/>
                        <a:ea typeface="华文新魏" pitchFamily="2" charset="-122"/>
                      </a:rPr>
                      <a:t> = 1 </a:t>
                    </a:r>
                    <a: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  <a:t>的根。</a:t>
                    </a:r>
                    <a:br>
                      <a:rPr lang="zh-CN" altLang="en-US" sz="2800" b="1" dirty="0">
                        <a:latin typeface="华文新魏" pitchFamily="2" charset="-122"/>
                        <a:ea typeface="华文新魏" pitchFamily="2" charset="-122"/>
                      </a:rPr>
                    </a:br>
                    <a:br>
                      <a:rPr lang="zh-CN" altLang="en-US" sz="2800" dirty="0">
                        <a:latin typeface="Times New Roman" pitchFamily="18" charset="0"/>
                      </a:rPr>
                    </a:br>
                    <a:endParaRPr lang="zh-CN" altLang="en-US" sz="2800" dirty="0">
                      <a:latin typeface="Times New Roman" pitchFamily="18" charset="0"/>
                    </a:endParaRPr>
                  </a:p>
                </p:txBody>
              </p:sp>
            </p:grpSp>
          </p:grpSp>
          <p:sp>
            <p:nvSpPr>
              <p:cNvPr id="69640" name="Rectangl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304" cy="1296"/>
              </a:xfrm>
              <a:prstGeom prst="rect">
                <a:avLst/>
              </a:prstGeom>
              <a:noFill/>
              <a:ln w="7" cap="sq">
                <a:solidFill>
                  <a:srgbClr val="A0A0A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9638" name="Rectangle 12"/>
            <p:cNvSpPr>
              <a:spLocks noChangeArrowheads="1"/>
            </p:cNvSpPr>
            <p:nvPr/>
          </p:nvSpPr>
          <p:spPr bwMode="auto">
            <a:xfrm>
              <a:off x="-3" y="-3"/>
              <a:ext cx="5310" cy="1302"/>
            </a:xfrm>
            <a:prstGeom prst="rect">
              <a:avLst/>
            </a:prstGeom>
            <a:noFill/>
            <a:ln w="9525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zh-CN"/>
            </a:p>
          </p:txBody>
        </p: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方程求根：牛顿法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6" descr="4301.gif (4792 bytes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479425"/>
            <a:ext cx="2566987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7" descr="43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313" y="4633913"/>
            <a:ext cx="5888037" cy="222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03600" y="203200"/>
            <a:ext cx="4313238" cy="4248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692150" y="3373438"/>
            <a:ext cx="1882775" cy="1555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FC2A1A"/>
                </a:solidFill>
                <a:ea typeface="华文新魏" pitchFamily="2" charset="-122"/>
              </a:rPr>
              <a:t>混沌混合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508" y="1142428"/>
            <a:ext cx="8534400" cy="4652963"/>
            <a:chOff x="129" y="1123"/>
            <a:chExt cx="5376" cy="2931"/>
          </a:xfrm>
        </p:grpSpPr>
        <p:sp>
          <p:nvSpPr>
            <p:cNvPr id="1031" name="Rectangle 5"/>
            <p:cNvSpPr>
              <a:spLocks noChangeArrowheads="1"/>
            </p:cNvSpPr>
            <p:nvPr/>
          </p:nvSpPr>
          <p:spPr bwMode="auto">
            <a:xfrm>
              <a:off x="129" y="1123"/>
              <a:ext cx="5376" cy="29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代数方程的求根问题是一个古老的数学问题。理论上，  次代数方程在复数域内一定有  个根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考虑重数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。早在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16</a:t>
              </a: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世纪就找到了三次、四次方程的求根公式，但直到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19</a:t>
              </a: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世纪才证明大于等于</a:t>
              </a:r>
              <a:r>
                <a:rPr lang="en-US" altLang="zh-CN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  <a:r>
                <a:rPr lang="zh-CN" altLang="en-US" sz="28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次的一般代数方程式不能用代数公式求解，而对于超越方程就复杂的多，如果有解，其解可能是一个或几个，也可能是无穷多个。一般也不存在根的解析表达式。因此需要研究数值方法求得满足一定精度要求的根的近似解。</a:t>
              </a:r>
              <a:r>
                <a:rPr lang="zh-CN" altLang="en-US" sz="32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102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2259930"/>
                </p:ext>
              </p:extLst>
            </p:nvPr>
          </p:nvGraphicFramePr>
          <p:xfrm>
            <a:off x="3637" y="1583"/>
            <a:ext cx="26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" r:id="rId4" imgW="126835" imgH="139518" progId="Equation.3">
                    <p:embed/>
                  </p:oleObj>
                </mc:Choice>
                <mc:Fallback>
                  <p:oleObj r:id="rId4" imgW="126835" imgH="13951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1583"/>
                          <a:ext cx="266" cy="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2859162"/>
                </p:ext>
              </p:extLst>
            </p:nvPr>
          </p:nvGraphicFramePr>
          <p:xfrm>
            <a:off x="508" y="1583"/>
            <a:ext cx="24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r:id="rId6" imgW="126835" imgH="139518" progId="Equation.3">
                    <p:embed/>
                  </p:oleObj>
                </mc:Choice>
                <mc:Fallback>
                  <p:oleObj r:id="rId6" imgW="126835" imgH="13951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" y="1583"/>
                          <a:ext cx="24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104" name="Object 16"/>
          <p:cNvGraphicFramePr>
            <a:graphicFrameLocks noChangeAspect="1"/>
          </p:cNvGraphicFramePr>
          <p:nvPr/>
        </p:nvGraphicFramePr>
        <p:xfrm>
          <a:off x="603250" y="1309688"/>
          <a:ext cx="31591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公式" r:id="rId3" imgW="1117440" imgH="431640" progId="Equation.3">
                  <p:embed/>
                </p:oleObj>
              </mc:Choice>
              <mc:Fallback>
                <p:oleObj name="公式" r:id="rId3" imgW="111744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309688"/>
                        <a:ext cx="3159125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05" name="Object 17"/>
          <p:cNvGraphicFramePr>
            <a:graphicFrameLocks noChangeAspect="1"/>
          </p:cNvGraphicFramePr>
          <p:nvPr/>
        </p:nvGraphicFramePr>
        <p:xfrm>
          <a:off x="577850" y="2897188"/>
          <a:ext cx="34274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公式" r:id="rId5" imgW="1206360" imgH="228600" progId="Equation.3">
                  <p:embed/>
                </p:oleObj>
              </mc:Choice>
              <mc:Fallback>
                <p:oleObj name="公式" r:id="rId5" imgW="120636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897188"/>
                        <a:ext cx="3427413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7106" name="Picture 1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8188" y="1193800"/>
            <a:ext cx="4595812" cy="34432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217107" name="Object 19"/>
          <p:cNvGraphicFramePr>
            <a:graphicFrameLocks noChangeAspect="1"/>
          </p:cNvGraphicFramePr>
          <p:nvPr/>
        </p:nvGraphicFramePr>
        <p:xfrm>
          <a:off x="296863" y="4656138"/>
          <a:ext cx="46529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公式" r:id="rId8" imgW="1638000" imgH="291960" progId="Equation.3">
                  <p:embed/>
                </p:oleObj>
              </mc:Choice>
              <mc:Fallback>
                <p:oleObj name="公式" r:id="rId8" imgW="1638000" imgH="2919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4656138"/>
                        <a:ext cx="46529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牛顿法失效的一个例子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2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5733511"/>
              </p:ext>
            </p:extLst>
          </p:nvPr>
        </p:nvGraphicFramePr>
        <p:xfrm>
          <a:off x="1434846" y="3608451"/>
          <a:ext cx="6337554" cy="3107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BMP 图像" r:id="rId3" imgW="3589331" imgH="1760373" progId="PBrush">
                  <p:embed/>
                </p:oleObj>
              </mc:Choice>
              <mc:Fallback>
                <p:oleObj name="BMP 图像" r:id="rId3" imgW="3589331" imgH="1760373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4846" y="3608451"/>
                        <a:ext cx="6337554" cy="3107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4504" name="Picture 8"/>
          <p:cNvPicPr>
            <a:picLocks noChangeAspect="1" noChangeArrowheads="1"/>
          </p:cNvPicPr>
          <p:nvPr/>
        </p:nvPicPr>
        <p:blipFill rotWithShape="1">
          <a:blip r:embed="rId5" cstate="print"/>
          <a:srcRect r="18895"/>
          <a:stretch/>
        </p:blipFill>
        <p:spPr bwMode="auto">
          <a:xfrm>
            <a:off x="4273011" y="1493309"/>
            <a:ext cx="4313205" cy="219318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方程求根：割线法</a:t>
            </a:r>
          </a:p>
        </p:txBody>
      </p:sp>
      <p:sp>
        <p:nvSpPr>
          <p:cNvPr id="3" name="矩形 2"/>
          <p:cNvSpPr/>
          <p:nvPr/>
        </p:nvSpPr>
        <p:spPr>
          <a:xfrm>
            <a:off x="292608" y="855472"/>
            <a:ext cx="8851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80912"/>
                </a:solidFill>
              </a:rPr>
              <a:t>牛顿法利用一个初始值和函数求导，难以求导怎么办？</a:t>
            </a:r>
          </a:p>
        </p:txBody>
      </p:sp>
      <p:sp>
        <p:nvSpPr>
          <p:cNvPr id="9" name="矩形 8"/>
          <p:cNvSpPr/>
          <p:nvPr/>
        </p:nvSpPr>
        <p:spPr>
          <a:xfrm>
            <a:off x="202311" y="2190253"/>
            <a:ext cx="4401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80912"/>
                </a:solidFill>
              </a:rPr>
              <a:t>割线法利用</a:t>
            </a:r>
            <a:r>
              <a:rPr lang="en-US" altLang="zh-CN" sz="2800" dirty="0">
                <a:solidFill>
                  <a:srgbClr val="080912"/>
                </a:solidFill>
              </a:rPr>
              <a:t>2</a:t>
            </a:r>
            <a:r>
              <a:rPr lang="zh-CN" altLang="en-US" sz="2800" dirty="0">
                <a:solidFill>
                  <a:srgbClr val="080912"/>
                </a:solidFill>
              </a:rPr>
              <a:t>个初始值，计算割线斜率，替代求导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8550" y="1130300"/>
            <a:ext cx="6551613" cy="2424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297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67125" y="3748088"/>
            <a:ext cx="4470400" cy="31099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496888" y="4027488"/>
          <a:ext cx="9159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公式" r:id="rId5" imgW="241200" imgH="215640" progId="Equation.3">
                  <p:embed/>
                </p:oleObj>
              </mc:Choice>
              <mc:Fallback>
                <p:oleObj name="公式" r:id="rId5" imgW="24120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027488"/>
                        <a:ext cx="91598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方程求根：割线法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98513" y="1227138"/>
            <a:ext cx="18325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80912"/>
                </a:solidFill>
                <a:latin typeface="+mn-ea"/>
                <a:ea typeface="+mn-ea"/>
              </a:rPr>
              <a:t>误差估计</a:t>
            </a:r>
          </a:p>
        </p:txBody>
      </p:sp>
      <p:pic>
        <p:nvPicPr>
          <p:cNvPr id="3317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1971675"/>
            <a:ext cx="5949950" cy="1257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317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7538" y="3576638"/>
            <a:ext cx="3517900" cy="638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方程求根：割线法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312706"/>
              </p:ext>
            </p:extLst>
          </p:nvPr>
        </p:nvGraphicFramePr>
        <p:xfrm>
          <a:off x="28575" y="2073170"/>
          <a:ext cx="4876800" cy="261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2" name="位图图像" r:id="rId4" imgW="3304762" imgH="1771429" progId="PBrush">
                  <p:embed/>
                </p:oleObj>
              </mc:Choice>
              <mc:Fallback>
                <p:oleObj name="位图图像" r:id="rId4" imgW="3304762" imgH="177142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2073170"/>
                        <a:ext cx="4876800" cy="2614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10"/>
          <p:cNvSpPr txBox="1">
            <a:spLocks noChangeArrowheads="1"/>
          </p:cNvSpPr>
          <p:nvPr/>
        </p:nvSpPr>
        <p:spPr bwMode="auto">
          <a:xfrm>
            <a:off x="948817" y="5158010"/>
            <a:ext cx="2438400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800" dirty="0"/>
              <a:t>抛物线插值</a:t>
            </a:r>
          </a:p>
        </p:txBody>
      </p:sp>
      <p:graphicFrame>
        <p:nvGraphicFramePr>
          <p:cNvPr id="256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250931"/>
              </p:ext>
            </p:extLst>
          </p:nvPr>
        </p:nvGraphicFramePr>
        <p:xfrm>
          <a:off x="4841367" y="1707251"/>
          <a:ext cx="3962400" cy="334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3" name="位图图像" r:id="rId6" imgW="2943636" imgH="2486372" progId="PBrush">
                  <p:embed/>
                </p:oleObj>
              </mc:Choice>
              <mc:Fallback>
                <p:oleObj name="位图图像" r:id="rId6" imgW="2943636" imgH="248637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367" y="1707251"/>
                        <a:ext cx="3962400" cy="334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3405" y="5912072"/>
            <a:ext cx="5999162" cy="560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方程求根：逆二次插值</a:t>
            </a:r>
          </a:p>
        </p:txBody>
      </p:sp>
      <p:sp>
        <p:nvSpPr>
          <p:cNvPr id="8" name="矩形 7"/>
          <p:cNvSpPr/>
          <p:nvPr/>
        </p:nvSpPr>
        <p:spPr>
          <a:xfrm>
            <a:off x="156590" y="937705"/>
            <a:ext cx="89142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080912"/>
                </a:solidFill>
              </a:rPr>
              <a:t>利用三个初始值，计算抛物线，计算抛物线与</a:t>
            </a:r>
            <a:r>
              <a:rPr lang="en-US" altLang="zh-CN" sz="2800" dirty="0">
                <a:solidFill>
                  <a:srgbClr val="080912"/>
                </a:solidFill>
              </a:rPr>
              <a:t>x</a:t>
            </a:r>
            <a:r>
              <a:rPr lang="zh-CN" altLang="en-US" sz="2800" dirty="0">
                <a:solidFill>
                  <a:srgbClr val="080912"/>
                </a:solidFill>
              </a:rPr>
              <a:t>轴的交点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2675" y="1157288"/>
            <a:ext cx="4906963" cy="949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650" y="1878013"/>
            <a:ext cx="8035925" cy="22082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74650" y="29686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方程求根：逆二次插值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413" y="4496128"/>
            <a:ext cx="3600450" cy="8191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256571" y="4644093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80912"/>
                </a:solidFill>
              </a:rPr>
              <a:t>用逆二次插值法解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119015" y="5725181"/>
            <a:ext cx="88408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逆二次插值法解快接近解的时候收敛的很快，但不稳定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Box 2"/>
          <p:cNvSpPr txBox="1">
            <a:spLocks noChangeArrowheads="1"/>
          </p:cNvSpPr>
          <p:nvPr/>
        </p:nvSpPr>
        <p:spPr bwMode="auto">
          <a:xfrm>
            <a:off x="538163" y="1135063"/>
            <a:ext cx="83296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</a:rPr>
              <a:t>核心：将二分法的可靠性和割线法及</a:t>
            </a:r>
            <a:r>
              <a:rPr lang="en-US" altLang="zh-CN" sz="2800" b="1" dirty="0">
                <a:solidFill>
                  <a:schemeClr val="accent5">
                    <a:lumMod val="10000"/>
                  </a:schemeClr>
                </a:solidFill>
              </a:rPr>
              <a:t>IQI</a:t>
            </a:r>
            <a:r>
              <a:rPr lang="zh-CN" altLang="en-US" sz="2800" b="1" dirty="0">
                <a:solidFill>
                  <a:schemeClr val="accent5">
                    <a:lumMod val="10000"/>
                  </a:schemeClr>
                </a:solidFill>
              </a:rPr>
              <a:t>算法的收敛速度结合起来：</a:t>
            </a:r>
            <a:endParaRPr lang="en-US" altLang="zh-CN" sz="2800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</a:t>
            </a:r>
            <a:r>
              <a:rPr lang="en-US" altLang="zh-CN" b="1" kern="0" dirty="0" err="1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Zeroin</a:t>
            </a: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998"/>
            <a:ext cx="9144000" cy="370048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矩形 4"/>
          <p:cNvSpPr>
            <a:spLocks noChangeArrowheads="1"/>
          </p:cNvSpPr>
          <p:nvPr/>
        </p:nvSpPr>
        <p:spPr bwMode="auto">
          <a:xfrm>
            <a:off x="210503" y="740855"/>
            <a:ext cx="72120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bessj0 = inline('</a:t>
            </a:r>
            <a:r>
              <a:rPr lang="en-US" altLang="zh-CN" dirty="0" err="1"/>
              <a:t>besselj</a:t>
            </a:r>
            <a:r>
              <a:rPr lang="en-US" altLang="zh-CN" dirty="0"/>
              <a:t>(0,x)');</a:t>
            </a:r>
          </a:p>
          <a:p>
            <a:r>
              <a:rPr lang="en-US" altLang="zh-CN" dirty="0"/>
              <a:t>for n = 1:10</a:t>
            </a:r>
          </a:p>
          <a:p>
            <a:r>
              <a:rPr lang="pt-BR" altLang="zh-CN" dirty="0"/>
              <a:t>   z(n) = fzerotx(bessj0,[(n-1) n]*pi);</a:t>
            </a:r>
          </a:p>
          <a:p>
            <a:r>
              <a:rPr lang="en-US" altLang="zh-CN" dirty="0"/>
              <a:t>end</a:t>
            </a:r>
          </a:p>
          <a:p>
            <a:r>
              <a:rPr lang="en-US" altLang="zh-CN" dirty="0"/>
              <a:t>x = 0:pi/50:10*pi</a:t>
            </a:r>
          </a:p>
          <a:p>
            <a:r>
              <a:rPr lang="en-US" altLang="zh-CN" dirty="0"/>
              <a:t>y = </a:t>
            </a:r>
            <a:r>
              <a:rPr lang="en-US" altLang="zh-CN" dirty="0" err="1"/>
              <a:t>besselj</a:t>
            </a:r>
            <a:r>
              <a:rPr lang="en-US" altLang="zh-CN" dirty="0"/>
              <a:t>(0,x);</a:t>
            </a:r>
          </a:p>
          <a:p>
            <a:r>
              <a:rPr lang="en-US" altLang="zh-CN" dirty="0"/>
              <a:t>figure</a:t>
            </a:r>
          </a:p>
          <a:p>
            <a:r>
              <a:rPr lang="en-US" altLang="zh-CN" dirty="0"/>
              <a:t>plot(</a:t>
            </a:r>
            <a:r>
              <a:rPr lang="en-US" altLang="zh-CN" dirty="0" err="1"/>
              <a:t>z,zeros</a:t>
            </a:r>
            <a:r>
              <a:rPr lang="en-US" altLang="zh-CN" dirty="0"/>
              <a:t>(1,10),'o',</a:t>
            </a:r>
            <a:r>
              <a:rPr lang="en-US" altLang="zh-CN" dirty="0" err="1"/>
              <a:t>x,y</a:t>
            </a:r>
            <a:r>
              <a:rPr lang="en-US" altLang="zh-CN" dirty="0"/>
              <a:t>,'-')</a:t>
            </a:r>
          </a:p>
          <a:p>
            <a:r>
              <a:rPr lang="en-US" altLang="zh-CN" dirty="0"/>
              <a:t>line([0 10*pi],[0 0],'</a:t>
            </a:r>
            <a:r>
              <a:rPr lang="en-US" altLang="zh-CN" dirty="0" err="1"/>
              <a:t>color','black</a:t>
            </a:r>
            <a:r>
              <a:rPr lang="en-US" altLang="zh-CN" dirty="0"/>
              <a:t>')</a:t>
            </a:r>
          </a:p>
          <a:p>
            <a:r>
              <a:rPr lang="pt-BR" altLang="zh-CN" dirty="0"/>
              <a:t>axis([0 10*pi -0.5 1.0])</a:t>
            </a:r>
          </a:p>
        </p:txBody>
      </p:sp>
      <p:pic>
        <p:nvPicPr>
          <p:cNvPr id="7578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457" r="13813"/>
          <a:stretch/>
        </p:blipFill>
        <p:spPr bwMode="auto">
          <a:xfrm>
            <a:off x="4928616" y="2377440"/>
            <a:ext cx="4215384" cy="412394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163" y="240792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</a:t>
            </a:r>
            <a:r>
              <a:rPr lang="en-US" altLang="zh-CN" b="1" kern="0" dirty="0" err="1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Zeroin</a:t>
            </a: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0200"/>
            <a:ext cx="9144000" cy="571500"/>
          </a:xfrm>
        </p:spPr>
        <p:txBody>
          <a:bodyPr/>
          <a:lstStyle/>
          <a:p>
            <a:pPr eaLnBrk="1" hangingPunct="1"/>
            <a:r>
              <a:rPr lang="en-US" altLang="zh-CN" b="1" dirty="0" err="1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fzerogui</a:t>
            </a:r>
            <a:endParaRPr lang="zh-CN" altLang="en-US" b="1" dirty="0">
              <a:solidFill>
                <a:srgbClr val="FC2A1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6803" name="矩形 5"/>
          <p:cNvSpPr>
            <a:spLocks noChangeArrowheads="1"/>
          </p:cNvSpPr>
          <p:nvPr/>
        </p:nvSpPr>
        <p:spPr bwMode="auto">
          <a:xfrm>
            <a:off x="2878138" y="473075"/>
            <a:ext cx="5168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fzerogui</a:t>
            </a:r>
            <a:r>
              <a:rPr lang="en-US" altLang="zh-CN" dirty="0"/>
              <a:t>(@(x)</a:t>
            </a:r>
            <a:r>
              <a:rPr lang="en-US" altLang="zh-CN" dirty="0" err="1"/>
              <a:t>besselj</a:t>
            </a:r>
            <a:r>
              <a:rPr lang="en-US" altLang="zh-CN" dirty="0"/>
              <a:t>(0,x),[0,3.83])</a:t>
            </a:r>
            <a:endParaRPr lang="zh-CN" altLang="en-US" dirty="0"/>
          </a:p>
        </p:txBody>
      </p:sp>
      <p:pic>
        <p:nvPicPr>
          <p:cNvPr id="7680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438" y="1014413"/>
            <a:ext cx="3743325" cy="30972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680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2650" y="1054100"/>
            <a:ext cx="3525838" cy="28860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680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0238" y="3970338"/>
            <a:ext cx="4554537" cy="28876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680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40313" y="3902075"/>
            <a:ext cx="3794125" cy="29559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0200"/>
            <a:ext cx="9144000" cy="5715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寻找函数为某个值的解和反向插值</a:t>
            </a:r>
          </a:p>
        </p:txBody>
      </p:sp>
      <p:grpSp>
        <p:nvGrpSpPr>
          <p:cNvPr id="26636" name="组合 18"/>
          <p:cNvGrpSpPr>
            <a:grpSpLocks/>
          </p:cNvGrpSpPr>
          <p:nvPr/>
        </p:nvGrpSpPr>
        <p:grpSpPr bwMode="auto">
          <a:xfrm>
            <a:off x="1173163" y="1301750"/>
            <a:ext cx="6161087" cy="1992313"/>
            <a:chOff x="1398494" y="1366221"/>
            <a:chExt cx="6162264" cy="1992398"/>
          </a:xfrm>
        </p:grpSpPr>
        <p:sp>
          <p:nvSpPr>
            <p:cNvPr id="26644" name="TextBox 7"/>
            <p:cNvSpPr txBox="1">
              <a:spLocks noChangeArrowheads="1"/>
            </p:cNvSpPr>
            <p:nvPr/>
          </p:nvSpPr>
          <p:spPr bwMode="auto">
            <a:xfrm>
              <a:off x="1398494" y="1366221"/>
              <a:ext cx="6162264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（</a:t>
              </a:r>
              <a:r>
                <a:rPr lang="en-US" altLang="zh-CN" dirty="0"/>
                <a:t>1</a:t>
              </a:r>
              <a:r>
                <a:rPr lang="zh-CN" altLang="en-US" dirty="0"/>
                <a:t>）给定一个函数       和值   ，求   使得</a:t>
              </a:r>
              <a:endParaRPr lang="en-US" altLang="zh-CN" dirty="0"/>
            </a:p>
            <a:p>
              <a:r>
                <a:rPr lang="en-US" altLang="zh-CN" dirty="0"/>
                <a:t>                </a:t>
              </a:r>
              <a:r>
                <a:rPr lang="zh-CN" altLang="en-US" dirty="0"/>
                <a:t>；</a:t>
              </a:r>
              <a:endParaRPr lang="en-US" altLang="zh-CN" dirty="0"/>
            </a:p>
            <a:p>
              <a:r>
                <a:rPr lang="zh-CN" altLang="en-US" dirty="0"/>
                <a:t>（</a:t>
              </a:r>
              <a:r>
                <a:rPr lang="en-US" altLang="zh-CN" dirty="0"/>
                <a:t>2</a:t>
              </a:r>
              <a:r>
                <a:rPr lang="zh-CN" altLang="en-US" dirty="0"/>
                <a:t>）给定对未知函数      采样得到的一些数</a:t>
              </a:r>
              <a:endParaRPr lang="en-US" altLang="zh-CN" dirty="0"/>
            </a:p>
            <a:p>
              <a:r>
                <a:rPr lang="en-US" altLang="zh-CN" dirty="0"/>
                <a:t>       </a:t>
              </a:r>
              <a:r>
                <a:rPr lang="zh-CN" altLang="en-US" dirty="0"/>
                <a:t>据点         ，以及一个值  ，求   使得</a:t>
              </a:r>
              <a:endParaRPr lang="en-US" altLang="zh-CN" dirty="0"/>
            </a:p>
          </p:txBody>
        </p:sp>
        <p:graphicFrame>
          <p:nvGraphicFramePr>
            <p:cNvPr id="26626" name="Object 2"/>
            <p:cNvGraphicFramePr>
              <a:graphicFrameLocks noChangeAspect="1"/>
            </p:cNvGraphicFramePr>
            <p:nvPr/>
          </p:nvGraphicFramePr>
          <p:xfrm>
            <a:off x="5433657" y="2582658"/>
            <a:ext cx="160319" cy="243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1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3657" y="2582658"/>
                          <a:ext cx="160319" cy="243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4161324" y="1449219"/>
            <a:ext cx="449262" cy="347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2" name="公式" r:id="rId5" imgW="355320" imgH="203040" progId="Equation.3">
                    <p:embed/>
                  </p:oleObj>
                </mc:Choice>
                <mc:Fallback>
                  <p:oleObj name="公式" r:id="rId5" imgW="355320" imgH="2030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324" y="1449219"/>
                          <a:ext cx="449262" cy="347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6348413" y="1446213"/>
            <a:ext cx="1603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3" name="公式" r:id="rId7" imgW="126720" imgH="203040" progId="Equation.3">
                    <p:embed/>
                  </p:oleObj>
                </mc:Choice>
                <mc:Fallback>
                  <p:oleObj name="公式" r:id="rId7" imgW="126720" imgH="2030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8413" y="1446213"/>
                          <a:ext cx="160337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2029704" y="1768513"/>
            <a:ext cx="907134" cy="3628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4" name="公式" r:id="rId9" imgW="596880" imgH="203040" progId="Equation.3">
                    <p:embed/>
                  </p:oleObj>
                </mc:Choice>
                <mc:Fallback>
                  <p:oleObj name="公式" r:id="rId9" imgW="596880" imgH="203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9704" y="1768513"/>
                          <a:ext cx="907134" cy="3628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4430526" y="2192412"/>
            <a:ext cx="449262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5" name="公式" r:id="rId11" imgW="355320" imgH="203040" progId="Equation.3">
                    <p:embed/>
                  </p:oleObj>
                </mc:Choice>
                <mc:Fallback>
                  <p:oleObj name="公式" r:id="rId11" imgW="355320" imgH="2030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0526" y="2192412"/>
                          <a:ext cx="449262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7"/>
            <p:cNvGraphicFramePr>
              <a:graphicFrameLocks noChangeAspect="1"/>
            </p:cNvGraphicFramePr>
            <p:nvPr/>
          </p:nvGraphicFramePr>
          <p:xfrm>
            <a:off x="2063432" y="2984836"/>
            <a:ext cx="906462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6" name="公式" r:id="rId12" imgW="596880" imgH="203040" progId="Equation.3">
                    <p:embed/>
                  </p:oleObj>
                </mc:Choice>
                <mc:Fallback>
                  <p:oleObj name="公式" r:id="rId12" imgW="596880" imgH="2030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432" y="2984836"/>
                          <a:ext cx="906462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2786305" y="2520763"/>
            <a:ext cx="802249" cy="437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7" name="公式" r:id="rId13" imgW="495000" imgH="228600" progId="Equation.3">
                    <p:embed/>
                  </p:oleObj>
                </mc:Choice>
                <mc:Fallback>
                  <p:oleObj name="公式" r:id="rId13" imgW="4950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6305" y="2520763"/>
                          <a:ext cx="802249" cy="437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5380972" y="1464815"/>
            <a:ext cx="160337" cy="242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8" name="公式" r:id="rId15" imgW="126720" imgH="164880" progId="Equation.3">
                    <p:embed/>
                  </p:oleObj>
                </mc:Choice>
                <mc:Fallback>
                  <p:oleObj name="公式" r:id="rId15" imgW="12672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0972" y="1464815"/>
                          <a:ext cx="160337" cy="242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4" name="Object 10"/>
            <p:cNvGraphicFramePr>
              <a:graphicFrameLocks noChangeAspect="1"/>
            </p:cNvGraphicFramePr>
            <p:nvPr/>
          </p:nvGraphicFramePr>
          <p:xfrm>
            <a:off x="6252341" y="2544240"/>
            <a:ext cx="160337" cy="30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9" name="公式" r:id="rId16" imgW="126720" imgH="203040" progId="Equation.3">
                    <p:embed/>
                  </p:oleObj>
                </mc:Choice>
                <mc:Fallback>
                  <p:oleObj name="公式" r:id="rId16" imgW="126720" imgH="2030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2341" y="2544240"/>
                          <a:ext cx="160337" cy="301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45" name="矩形 17"/>
            <p:cNvSpPr>
              <a:spLocks noChangeArrowheads="1"/>
            </p:cNvSpPr>
            <p:nvPr/>
          </p:nvSpPr>
          <p:spPr bwMode="auto">
            <a:xfrm>
              <a:off x="3002588" y="2896954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；</a:t>
              </a:r>
            </a:p>
          </p:txBody>
        </p:sp>
      </p:grpSp>
      <p:sp>
        <p:nvSpPr>
          <p:cNvPr id="26637" name="TextBox 19"/>
          <p:cNvSpPr txBox="1">
            <a:spLocks noChangeArrowheads="1"/>
          </p:cNvSpPr>
          <p:nvPr/>
        </p:nvSpPr>
        <p:spPr bwMode="auto">
          <a:xfrm>
            <a:off x="1162050" y="3668713"/>
            <a:ext cx="968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pic>
        <p:nvPicPr>
          <p:cNvPr id="26638" name="Picture 11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951038" y="3727450"/>
            <a:ext cx="2332037" cy="479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6639" name="Picture 1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65713" y="3617913"/>
            <a:ext cx="1490662" cy="501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6640" name="Picture 13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2098675" y="4384675"/>
            <a:ext cx="1152525" cy="4667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6641" name="TextBox 23"/>
          <p:cNvSpPr txBox="1">
            <a:spLocks noChangeArrowheads="1"/>
          </p:cNvSpPr>
          <p:nvPr/>
        </p:nvSpPr>
        <p:spPr bwMode="auto">
          <a:xfrm>
            <a:off x="1206500" y="5026025"/>
            <a:ext cx="3122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）采用某种插值，</a:t>
            </a:r>
          </a:p>
        </p:txBody>
      </p:sp>
      <p:pic>
        <p:nvPicPr>
          <p:cNvPr id="26642" name="Picture 14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4132263" y="5035550"/>
            <a:ext cx="2043112" cy="4191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26643" name="TextBox 25"/>
          <p:cNvSpPr txBox="1">
            <a:spLocks noChangeArrowheads="1"/>
          </p:cNvSpPr>
          <p:nvPr/>
        </p:nvSpPr>
        <p:spPr bwMode="auto">
          <a:xfrm>
            <a:off x="1144588" y="5672138"/>
            <a:ext cx="56657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         对于有些情况，可以采用反向插值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43"/>
          <p:cNvSpPr>
            <a:spLocks noChangeArrowheads="1"/>
          </p:cNvSpPr>
          <p:nvPr/>
        </p:nvSpPr>
        <p:spPr bwMode="auto">
          <a:xfrm>
            <a:off x="-137160" y="2705672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Rectangle 44"/>
          <p:cNvSpPr>
            <a:spLocks noChangeArrowheads="1"/>
          </p:cNvSpPr>
          <p:nvPr/>
        </p:nvSpPr>
        <p:spPr bwMode="auto">
          <a:xfrm>
            <a:off x="-137160" y="3177350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021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845034"/>
              </p:ext>
            </p:extLst>
          </p:nvPr>
        </p:nvGraphicFramePr>
        <p:xfrm>
          <a:off x="5218081" y="3954655"/>
          <a:ext cx="34163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公式" r:id="rId3" imgW="1536480" imgH="888840" progId="Equation.3">
                  <p:embed/>
                </p:oleObj>
              </mc:Choice>
              <mc:Fallback>
                <p:oleObj name="公式" r:id="rId3" imgW="1536480" imgH="8888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081" y="3954655"/>
                        <a:ext cx="3416300" cy="197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1" name="Object 4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468053"/>
              </p:ext>
            </p:extLst>
          </p:nvPr>
        </p:nvGraphicFramePr>
        <p:xfrm>
          <a:off x="5754654" y="6062982"/>
          <a:ext cx="202882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公式" r:id="rId5" imgW="774360" imgH="177480" progId="Equation.3">
                  <p:embed/>
                </p:oleObj>
              </mc:Choice>
              <mc:Fallback>
                <p:oleObj name="公式" r:id="rId5" imgW="774360" imgH="177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654" y="6062982"/>
                        <a:ext cx="2028825" cy="4651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24"/>
          <p:cNvSpPr>
            <a:spLocks noChangeArrowheads="1"/>
          </p:cNvSpPr>
          <p:nvPr/>
        </p:nvSpPr>
        <p:spPr bwMode="auto">
          <a:xfrm>
            <a:off x="1475740" y="911797"/>
            <a:ext cx="2717800" cy="2547937"/>
          </a:xfrm>
          <a:prstGeom prst="ellips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Oval 25"/>
          <p:cNvSpPr>
            <a:spLocks noChangeArrowheads="1"/>
          </p:cNvSpPr>
          <p:nvPr/>
        </p:nvSpPr>
        <p:spPr bwMode="auto">
          <a:xfrm>
            <a:off x="1486853" y="1916684"/>
            <a:ext cx="2697162" cy="615950"/>
          </a:xfrm>
          <a:prstGeom prst="ellipse">
            <a:avLst/>
          </a:prstGeom>
          <a:solidFill>
            <a:srgbClr val="3318FE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rgbClr val="671FF7"/>
              </a:solidFill>
            </a:endParaRPr>
          </a:p>
        </p:txBody>
      </p:sp>
      <p:sp>
        <p:nvSpPr>
          <p:cNvPr id="3082" name="Arc 26"/>
          <p:cNvSpPr>
            <a:spLocks/>
          </p:cNvSpPr>
          <p:nvPr/>
        </p:nvSpPr>
        <p:spPr bwMode="auto">
          <a:xfrm flipH="1">
            <a:off x="2479040" y="930847"/>
            <a:ext cx="296863" cy="2519362"/>
          </a:xfrm>
          <a:custGeom>
            <a:avLst/>
            <a:gdLst>
              <a:gd name="T0" fmla="*/ 15851303 w 21600"/>
              <a:gd name="T1" fmla="*/ 0 h 42040"/>
              <a:gd name="T2" fmla="*/ 8977096 w 21600"/>
              <a:gd name="T3" fmla="*/ 2147483647 h 42040"/>
              <a:gd name="T4" fmla="*/ 0 w 21600"/>
              <a:gd name="T5" fmla="*/ 2147483647 h 42040"/>
              <a:gd name="T6" fmla="*/ 0 60000 65536"/>
              <a:gd name="T7" fmla="*/ 0 60000 65536"/>
              <a:gd name="T8" fmla="*/ 0 60000 65536"/>
              <a:gd name="T9" fmla="*/ 0 w 21600"/>
              <a:gd name="T10" fmla="*/ 0 h 42040"/>
              <a:gd name="T11" fmla="*/ 21600 w 21600"/>
              <a:gd name="T12" fmla="*/ 42040 h 420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42040" fill="none" extrusionOk="0">
                <a:moveTo>
                  <a:pt x="6105" y="0"/>
                </a:moveTo>
                <a:cubicBezTo>
                  <a:pt x="15292" y="2707"/>
                  <a:pt x="21600" y="11141"/>
                  <a:pt x="21600" y="20719"/>
                </a:cubicBezTo>
                <a:cubicBezTo>
                  <a:pt x="21600" y="31313"/>
                  <a:pt x="13915" y="40344"/>
                  <a:pt x="3458" y="42040"/>
                </a:cubicBezTo>
              </a:path>
              <a:path w="21600" h="42040" stroke="0" extrusionOk="0">
                <a:moveTo>
                  <a:pt x="6105" y="0"/>
                </a:moveTo>
                <a:cubicBezTo>
                  <a:pt x="15292" y="2707"/>
                  <a:pt x="21600" y="11141"/>
                  <a:pt x="21600" y="20719"/>
                </a:cubicBezTo>
                <a:cubicBezTo>
                  <a:pt x="21600" y="31313"/>
                  <a:pt x="13915" y="40344"/>
                  <a:pt x="3458" y="42040"/>
                </a:cubicBezTo>
                <a:lnTo>
                  <a:pt x="0" y="20719"/>
                </a:lnTo>
                <a:close/>
              </a:path>
            </a:pathLst>
          </a:cu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148590" y="2234184"/>
            <a:ext cx="1392238" cy="0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4" name="Line 29"/>
          <p:cNvSpPr>
            <a:spLocks noChangeShapeType="1"/>
          </p:cNvSpPr>
          <p:nvPr/>
        </p:nvSpPr>
        <p:spPr bwMode="auto">
          <a:xfrm>
            <a:off x="972503" y="2372297"/>
            <a:ext cx="527050" cy="0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5" name="Line 30"/>
          <p:cNvSpPr>
            <a:spLocks noChangeShapeType="1"/>
          </p:cNvSpPr>
          <p:nvPr/>
        </p:nvSpPr>
        <p:spPr bwMode="auto">
          <a:xfrm>
            <a:off x="-83185" y="3440684"/>
            <a:ext cx="2886075" cy="12700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6" name="Line 31"/>
          <p:cNvSpPr>
            <a:spLocks noChangeShapeType="1"/>
          </p:cNvSpPr>
          <p:nvPr/>
        </p:nvSpPr>
        <p:spPr bwMode="auto">
          <a:xfrm>
            <a:off x="507365" y="2232597"/>
            <a:ext cx="0" cy="1195387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7" name="Line 32"/>
          <p:cNvSpPr>
            <a:spLocks noChangeShapeType="1"/>
          </p:cNvSpPr>
          <p:nvPr/>
        </p:nvSpPr>
        <p:spPr bwMode="auto">
          <a:xfrm>
            <a:off x="1296353" y="2370709"/>
            <a:ext cx="11112" cy="1093788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88" name="Text Box 37"/>
          <p:cNvSpPr txBox="1">
            <a:spLocks noChangeArrowheads="1"/>
          </p:cNvSpPr>
          <p:nvPr/>
        </p:nvSpPr>
        <p:spPr bwMode="auto">
          <a:xfrm>
            <a:off x="-137160" y="2640584"/>
            <a:ext cx="184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089" name="Text Box 38"/>
          <p:cNvSpPr txBox="1">
            <a:spLocks noChangeArrowheads="1"/>
          </p:cNvSpPr>
          <p:nvPr/>
        </p:nvSpPr>
        <p:spPr bwMode="auto">
          <a:xfrm>
            <a:off x="516890" y="2613597"/>
            <a:ext cx="8731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C2A1A"/>
                </a:solidFill>
              </a:rPr>
              <a:t>r=10</a:t>
            </a:r>
          </a:p>
        </p:txBody>
      </p:sp>
      <p:sp>
        <p:nvSpPr>
          <p:cNvPr id="3090" name="Text Box 39"/>
          <p:cNvSpPr txBox="1">
            <a:spLocks noChangeArrowheads="1"/>
          </p:cNvSpPr>
          <p:nvPr/>
        </p:nvSpPr>
        <p:spPr bwMode="auto">
          <a:xfrm>
            <a:off x="120015" y="2654872"/>
            <a:ext cx="3635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C2A1A"/>
                </a:solidFill>
              </a:rPr>
              <a:t>d</a:t>
            </a:r>
          </a:p>
        </p:txBody>
      </p:sp>
      <p:sp>
        <p:nvSpPr>
          <p:cNvPr id="3091" name="Line 49"/>
          <p:cNvSpPr>
            <a:spLocks noChangeShapeType="1"/>
          </p:cNvSpPr>
          <p:nvPr/>
        </p:nvSpPr>
        <p:spPr bwMode="auto">
          <a:xfrm>
            <a:off x="897890" y="3483737"/>
            <a:ext cx="3663950" cy="0"/>
          </a:xfrm>
          <a:prstGeom prst="line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50234" name="Picture 58" descr="B02_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125" y="3868738"/>
            <a:ext cx="4572000" cy="2589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021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16536"/>
              </p:ext>
            </p:extLst>
          </p:nvPr>
        </p:nvGraphicFramePr>
        <p:xfrm>
          <a:off x="3935381" y="3073592"/>
          <a:ext cx="49815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公式" r:id="rId8" imgW="2540000" imgH="419100" progId="Equation.3">
                  <p:embed/>
                </p:oleObj>
              </mc:Choice>
              <mc:Fallback>
                <p:oleObj name="公式" r:id="rId8" imgW="2540000" imgH="419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381" y="3073592"/>
                        <a:ext cx="49815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59"/>
          <p:cNvSpPr txBox="1">
            <a:spLocks noChangeArrowheads="1"/>
          </p:cNvSpPr>
          <p:nvPr/>
        </p:nvSpPr>
        <p:spPr bwMode="auto">
          <a:xfrm>
            <a:off x="4325905" y="1525557"/>
            <a:ext cx="4886325" cy="10048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18FE"/>
                </a:solidFill>
                <a:latin typeface="楷体_GB2312" pitchFamily="49" charset="-122"/>
                <a:ea typeface="楷体_GB2312" pitchFamily="49" charset="-122"/>
              </a:rPr>
              <a:t>已知：球半径</a:t>
            </a:r>
            <a:r>
              <a:rPr lang="en-US" altLang="zh-CN" b="1" dirty="0">
                <a:solidFill>
                  <a:srgbClr val="3318FE"/>
                </a:solidFill>
                <a:latin typeface="楷体_GB2312" pitchFamily="49" charset="-122"/>
                <a:ea typeface="楷体_GB2312" pitchFamily="49" charset="-122"/>
              </a:rPr>
              <a:t>10cm,</a:t>
            </a:r>
            <a:r>
              <a:rPr lang="zh-CN" altLang="en-US" b="1" dirty="0">
                <a:solidFill>
                  <a:srgbClr val="3318FE"/>
                </a:solidFill>
                <a:latin typeface="楷体_GB2312" pitchFamily="49" charset="-122"/>
                <a:ea typeface="楷体_GB2312" pitchFamily="49" charset="-122"/>
              </a:rPr>
              <a:t>密度为：</a:t>
            </a:r>
            <a:r>
              <a:rPr lang="en-US" altLang="zh-CN" b="1" dirty="0">
                <a:solidFill>
                  <a:srgbClr val="3318FE"/>
                </a:solidFill>
                <a:latin typeface="楷体_GB2312" pitchFamily="49" charset="-122"/>
                <a:ea typeface="楷体_GB2312" pitchFamily="49" charset="-122"/>
              </a:rPr>
              <a:t>0.638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3318FE"/>
                </a:solidFill>
                <a:latin typeface="楷体_GB2312" pitchFamily="49" charset="-122"/>
                <a:ea typeface="楷体_GB2312" pitchFamily="49" charset="-122"/>
              </a:rPr>
              <a:t>求：球体浸没水的深度</a:t>
            </a:r>
            <a:r>
              <a:rPr lang="en-US" altLang="zh-CN" b="1" dirty="0">
                <a:solidFill>
                  <a:srgbClr val="3318FE"/>
                </a:solidFill>
                <a:latin typeface="楷体_GB2312" pitchFamily="49" charset="-122"/>
                <a:ea typeface="楷体_GB2312" pitchFamily="49" charset="-122"/>
              </a:rPr>
              <a:t>d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33363"/>
            <a:ext cx="91440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4400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</a:t>
            </a:r>
            <a:r>
              <a:rPr lang="zh-CN" altLang="en-US" sz="4400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最优化 和 </a:t>
            </a:r>
            <a:r>
              <a:rPr lang="en-US" altLang="zh-CN" sz="4400" b="1" dirty="0" err="1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fmintx</a:t>
            </a:r>
            <a:endParaRPr lang="zh-CN" altLang="en-US" sz="4400" b="1" dirty="0">
              <a:solidFill>
                <a:srgbClr val="FC2A1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788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900" y="1003300"/>
            <a:ext cx="4257675" cy="2190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885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75" y="1119187"/>
            <a:ext cx="4127500" cy="2054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7885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54100" y="3392488"/>
            <a:ext cx="6916738" cy="2749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233363"/>
            <a:ext cx="9144000" cy="5715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4400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最优化 和 </a:t>
            </a:r>
            <a:r>
              <a:rPr lang="en-US" altLang="zh-CN" sz="4400" b="1" dirty="0" err="1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fmintx</a:t>
            </a:r>
            <a:endParaRPr lang="zh-CN" altLang="en-US" sz="4400" b="1" dirty="0">
              <a:solidFill>
                <a:srgbClr val="FC2A1A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857500" y="777875"/>
          <a:ext cx="18653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公式" r:id="rId4" imgW="609480" imgH="203040" progId="Equation.3">
                  <p:embed/>
                </p:oleObj>
              </mc:Choice>
              <mc:Fallback>
                <p:oleObj name="公式" r:id="rId4" imgW="60948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777875"/>
                        <a:ext cx="1865313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1520825"/>
            <a:ext cx="6446838" cy="11255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0" y="2646363"/>
            <a:ext cx="5043488" cy="3635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27654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2563" y="2874963"/>
            <a:ext cx="4894262" cy="32972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417513"/>
            <a:ext cx="7772400" cy="647700"/>
          </a:xfrm>
        </p:spPr>
        <p:txBody>
          <a:bodyPr/>
          <a:lstStyle/>
          <a:p>
            <a:pPr eaLnBrk="1" hangingPunct="1"/>
            <a:r>
              <a:rPr lang="zh-CN" altLang="en-US" b="1" kern="120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试值法： </a:t>
            </a:r>
          </a:p>
        </p:txBody>
      </p:sp>
      <p:sp>
        <p:nvSpPr>
          <p:cNvPr id="28677" name="Line 4"/>
          <p:cNvSpPr>
            <a:spLocks noChangeShapeType="1"/>
          </p:cNvSpPr>
          <p:nvPr/>
        </p:nvSpPr>
        <p:spPr bwMode="auto">
          <a:xfrm flipV="1">
            <a:off x="3876675" y="1546225"/>
            <a:ext cx="0" cy="30130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8" name="Line 5"/>
          <p:cNvSpPr>
            <a:spLocks noChangeShapeType="1"/>
          </p:cNvSpPr>
          <p:nvPr/>
        </p:nvSpPr>
        <p:spPr bwMode="auto">
          <a:xfrm>
            <a:off x="2524125" y="3413125"/>
            <a:ext cx="42894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9" name="Arc 6"/>
          <p:cNvSpPr>
            <a:spLocks/>
          </p:cNvSpPr>
          <p:nvPr/>
        </p:nvSpPr>
        <p:spPr bwMode="auto">
          <a:xfrm rot="5587821">
            <a:off x="2880519" y="1754982"/>
            <a:ext cx="1946275" cy="2630487"/>
          </a:xfrm>
          <a:custGeom>
            <a:avLst/>
            <a:gdLst>
              <a:gd name="T0" fmla="*/ 0 w 22172"/>
              <a:gd name="T1" fmla="*/ 1812303 h 43165"/>
              <a:gd name="T2" fmla="*/ 1212092101 w 22172"/>
              <a:gd name="T3" fmla="*/ 2147483647 h 43165"/>
              <a:gd name="T4" fmla="*/ 386899004 w 22172"/>
              <a:gd name="T5" fmla="*/ 2147483647 h 43165"/>
              <a:gd name="T6" fmla="*/ 0 60000 65536"/>
              <a:gd name="T7" fmla="*/ 0 60000 65536"/>
              <a:gd name="T8" fmla="*/ 0 60000 65536"/>
              <a:gd name="T9" fmla="*/ 0 w 22172"/>
              <a:gd name="T10" fmla="*/ 0 h 43165"/>
              <a:gd name="T11" fmla="*/ 22172 w 22172"/>
              <a:gd name="T12" fmla="*/ 43165 h 43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72" h="43165" fill="none" extrusionOk="0">
                <a:moveTo>
                  <a:pt x="-1" y="7"/>
                </a:moveTo>
                <a:cubicBezTo>
                  <a:pt x="190" y="2"/>
                  <a:pt x="381" y="-1"/>
                  <a:pt x="572" y="0"/>
                </a:cubicBezTo>
                <a:cubicBezTo>
                  <a:pt x="12501" y="0"/>
                  <a:pt x="22172" y="9670"/>
                  <a:pt x="22172" y="21600"/>
                </a:cubicBezTo>
                <a:cubicBezTo>
                  <a:pt x="22172" y="33055"/>
                  <a:pt x="13229" y="42518"/>
                  <a:pt x="1792" y="43165"/>
                </a:cubicBezTo>
              </a:path>
              <a:path w="22172" h="43165" stroke="0" extrusionOk="0">
                <a:moveTo>
                  <a:pt x="-1" y="7"/>
                </a:moveTo>
                <a:cubicBezTo>
                  <a:pt x="190" y="2"/>
                  <a:pt x="381" y="-1"/>
                  <a:pt x="572" y="0"/>
                </a:cubicBezTo>
                <a:cubicBezTo>
                  <a:pt x="12501" y="0"/>
                  <a:pt x="22172" y="9670"/>
                  <a:pt x="22172" y="21600"/>
                </a:cubicBezTo>
                <a:cubicBezTo>
                  <a:pt x="22172" y="33055"/>
                  <a:pt x="13229" y="42518"/>
                  <a:pt x="1792" y="43165"/>
                </a:cubicBezTo>
                <a:lnTo>
                  <a:pt x="572" y="21600"/>
                </a:lnTo>
                <a:close/>
              </a:path>
            </a:pathLst>
          </a:custGeom>
          <a:noFill/>
          <a:ln w="12700" cap="sq">
            <a:solidFill>
              <a:srgbClr val="3318FE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5549900" y="2033588"/>
            <a:ext cx="21018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y =f(x)</a:t>
            </a: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7029450" y="309880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x</a:t>
            </a:r>
          </a:p>
        </p:txBody>
      </p:sp>
      <p:sp>
        <p:nvSpPr>
          <p:cNvPr id="28682" name="Text Box 9"/>
          <p:cNvSpPr txBox="1">
            <a:spLocks noChangeArrowheads="1"/>
          </p:cNvSpPr>
          <p:nvPr/>
        </p:nvSpPr>
        <p:spPr bwMode="auto">
          <a:xfrm>
            <a:off x="3978275" y="1296988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y</a:t>
            </a:r>
          </a:p>
        </p:txBody>
      </p:sp>
      <p:sp>
        <p:nvSpPr>
          <p:cNvPr id="28683" name="Text Box 10"/>
          <p:cNvSpPr txBox="1">
            <a:spLocks noChangeArrowheads="1"/>
          </p:cNvSpPr>
          <p:nvPr/>
        </p:nvSpPr>
        <p:spPr bwMode="auto">
          <a:xfrm>
            <a:off x="3436938" y="3432175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28684" name="Text Box 11"/>
          <p:cNvSpPr txBox="1">
            <a:spLocks noChangeArrowheads="1"/>
          </p:cNvSpPr>
          <p:nvPr/>
        </p:nvSpPr>
        <p:spPr bwMode="auto">
          <a:xfrm>
            <a:off x="4792663" y="3532188"/>
            <a:ext cx="50323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*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5216525" y="2241550"/>
            <a:ext cx="0" cy="1171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5175250" y="3409950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b</a:t>
            </a:r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4198938" y="3413125"/>
            <a:ext cx="0" cy="57943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3911600" y="3406775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a</a:t>
            </a:r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 flipH="1">
            <a:off x="4676775" y="3403600"/>
            <a:ext cx="7938" cy="234950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0" name="Text Box 17"/>
          <p:cNvSpPr txBox="1">
            <a:spLocks noChangeArrowheads="1"/>
          </p:cNvSpPr>
          <p:nvPr/>
        </p:nvSpPr>
        <p:spPr bwMode="auto">
          <a:xfrm>
            <a:off x="3948113" y="4011613"/>
            <a:ext cx="684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f(a)</a:t>
            </a:r>
          </a:p>
        </p:txBody>
      </p:sp>
      <p:sp>
        <p:nvSpPr>
          <p:cNvPr id="28691" name="Text Box 18"/>
          <p:cNvSpPr txBox="1">
            <a:spLocks noChangeArrowheads="1"/>
          </p:cNvSpPr>
          <p:nvPr/>
        </p:nvSpPr>
        <p:spPr bwMode="auto">
          <a:xfrm>
            <a:off x="4875213" y="1793875"/>
            <a:ext cx="684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f(b)</a:t>
            </a:r>
          </a:p>
        </p:txBody>
      </p:sp>
      <p:sp>
        <p:nvSpPr>
          <p:cNvPr id="28692" name="Line 21"/>
          <p:cNvSpPr>
            <a:spLocks noChangeShapeType="1"/>
          </p:cNvSpPr>
          <p:nvPr/>
        </p:nvSpPr>
        <p:spPr bwMode="auto">
          <a:xfrm>
            <a:off x="4970463" y="3178175"/>
            <a:ext cx="0" cy="234950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3" name="Line 22"/>
          <p:cNvSpPr>
            <a:spLocks noChangeShapeType="1"/>
          </p:cNvSpPr>
          <p:nvPr/>
        </p:nvSpPr>
        <p:spPr bwMode="auto">
          <a:xfrm>
            <a:off x="4335463" y="2882900"/>
            <a:ext cx="327025" cy="4984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4" name="Text Box 24"/>
          <p:cNvSpPr txBox="1">
            <a:spLocks noChangeArrowheads="1"/>
          </p:cNvSpPr>
          <p:nvPr/>
        </p:nvSpPr>
        <p:spPr bwMode="auto">
          <a:xfrm>
            <a:off x="5416550" y="2689225"/>
            <a:ext cx="4286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C2A1A"/>
                </a:solidFill>
                <a:latin typeface="Times New Roman" pitchFamily="18" charset="0"/>
              </a:rPr>
              <a:t>x</a:t>
            </a:r>
            <a:r>
              <a:rPr lang="en-US" altLang="zh-CN" sz="1800" baseline="-25000">
                <a:solidFill>
                  <a:srgbClr val="FC2A1A"/>
                </a:solidFill>
                <a:latin typeface="Times New Roman" pitchFamily="18" charset="0"/>
              </a:rPr>
              <a:t>k</a:t>
            </a:r>
            <a:endParaRPr lang="en-US" altLang="zh-CN" sz="1800">
              <a:solidFill>
                <a:srgbClr val="FC2A1A"/>
              </a:solidFill>
              <a:latin typeface="Times New Roman" pitchFamily="18" charset="0"/>
            </a:endParaRPr>
          </a:p>
        </p:txBody>
      </p:sp>
      <p:sp>
        <p:nvSpPr>
          <p:cNvPr id="28695" name="Line 25"/>
          <p:cNvSpPr>
            <a:spLocks noChangeShapeType="1"/>
          </p:cNvSpPr>
          <p:nvPr/>
        </p:nvSpPr>
        <p:spPr bwMode="auto">
          <a:xfrm flipH="1">
            <a:off x="4984750" y="2967038"/>
            <a:ext cx="474663" cy="427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6" name="Line 26"/>
          <p:cNvSpPr>
            <a:spLocks noChangeShapeType="1"/>
          </p:cNvSpPr>
          <p:nvPr/>
        </p:nvSpPr>
        <p:spPr bwMode="auto">
          <a:xfrm>
            <a:off x="4856163" y="3427413"/>
            <a:ext cx="157162" cy="258762"/>
          </a:xfrm>
          <a:prstGeom prst="line">
            <a:avLst/>
          </a:prstGeom>
          <a:noFill/>
          <a:ln w="6350" cap="sq">
            <a:solidFill>
              <a:schemeClr val="tx1"/>
            </a:solidFill>
            <a:miter lim="800000"/>
            <a:headEnd type="triangle" w="sm" len="med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7" name="Line 27"/>
          <p:cNvSpPr>
            <a:spLocks noChangeShapeType="1"/>
          </p:cNvSpPr>
          <p:nvPr/>
        </p:nvSpPr>
        <p:spPr bwMode="auto">
          <a:xfrm flipH="1">
            <a:off x="4171950" y="2214563"/>
            <a:ext cx="1042988" cy="1771650"/>
          </a:xfrm>
          <a:prstGeom prst="line">
            <a:avLst/>
          </a:prstGeom>
          <a:noFill/>
          <a:ln w="12700" cap="sq">
            <a:solidFill>
              <a:srgbClr val="08091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8" name="Line 28"/>
          <p:cNvSpPr>
            <a:spLocks noChangeShapeType="1"/>
          </p:cNvSpPr>
          <p:nvPr/>
        </p:nvSpPr>
        <p:spPr bwMode="auto">
          <a:xfrm flipH="1">
            <a:off x="4511675" y="3409950"/>
            <a:ext cx="0" cy="398463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699" name="Line 29"/>
          <p:cNvSpPr>
            <a:spLocks noChangeShapeType="1"/>
          </p:cNvSpPr>
          <p:nvPr/>
        </p:nvSpPr>
        <p:spPr bwMode="auto">
          <a:xfrm flipH="1">
            <a:off x="4511675" y="2214563"/>
            <a:ext cx="693738" cy="1593850"/>
          </a:xfrm>
          <a:prstGeom prst="line">
            <a:avLst/>
          </a:prstGeom>
          <a:noFill/>
          <a:ln w="12700" cap="sq">
            <a:solidFill>
              <a:srgbClr val="08091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0" name="Line 30"/>
          <p:cNvSpPr>
            <a:spLocks noChangeShapeType="1"/>
          </p:cNvSpPr>
          <p:nvPr/>
        </p:nvSpPr>
        <p:spPr bwMode="auto">
          <a:xfrm flipH="1">
            <a:off x="4673600" y="2208213"/>
            <a:ext cx="544513" cy="1436687"/>
          </a:xfrm>
          <a:prstGeom prst="line">
            <a:avLst/>
          </a:prstGeom>
          <a:noFill/>
          <a:ln w="12700" cap="sq">
            <a:solidFill>
              <a:srgbClr val="080912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701" name="Rectangle 32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8674" name="Object 31"/>
          <p:cNvGraphicFramePr>
            <a:graphicFrameLocks noChangeAspect="1"/>
          </p:cNvGraphicFramePr>
          <p:nvPr/>
        </p:nvGraphicFramePr>
        <p:xfrm>
          <a:off x="2481263" y="4735513"/>
          <a:ext cx="3690937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4" name="公式" r:id="rId3" imgW="1473120" imgH="431640" progId="Equation.3">
                  <p:embed/>
                </p:oleObj>
              </mc:Choice>
              <mc:Fallback>
                <p:oleObj name="公式" r:id="rId3" imgW="1473120" imgH="4316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4735513"/>
                        <a:ext cx="3690937" cy="108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3"/>
          <p:cNvGraphicFramePr>
            <a:graphicFrameLocks noGrp="1" noChangeAspect="1"/>
          </p:cNvGraphicFramePr>
          <p:nvPr>
            <p:ph idx="1"/>
          </p:nvPr>
        </p:nvGraphicFramePr>
        <p:xfrm>
          <a:off x="4002088" y="2422525"/>
          <a:ext cx="355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5" name="公式" r:id="rId5" imgW="164880" imgH="228600" progId="Equation.3">
                  <p:embed/>
                </p:oleObj>
              </mc:Choice>
              <mc:Fallback>
                <p:oleObj name="公式" r:id="rId5" imgW="164880" imgH="228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2422525"/>
                        <a:ext cx="3556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738" y="1866900"/>
            <a:ext cx="5819775" cy="30607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79875" name="Rectangle 5"/>
          <p:cNvSpPr>
            <a:spLocks noGrp="1" noChangeArrowheads="1"/>
          </p:cNvSpPr>
          <p:nvPr>
            <p:ph type="title"/>
          </p:nvPr>
        </p:nvSpPr>
        <p:spPr>
          <a:xfrm>
            <a:off x="563563" y="417513"/>
            <a:ext cx="7772400" cy="647700"/>
          </a:xfrm>
          <a:noFill/>
        </p:spPr>
        <p:txBody>
          <a:bodyPr/>
          <a:lstStyle/>
          <a:p>
            <a:pPr eaLnBrk="1" hangingPunct="1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横向收敛区： </a:t>
            </a:r>
          </a:p>
        </p:txBody>
      </p:sp>
      <p:pic>
        <p:nvPicPr>
          <p:cNvPr id="7987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4738" y="1435100"/>
            <a:ext cx="36576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417513"/>
            <a:ext cx="7772400" cy="647700"/>
          </a:xfrm>
          <a:noFill/>
        </p:spPr>
        <p:txBody>
          <a:bodyPr/>
          <a:lstStyle/>
          <a:p>
            <a:pPr eaLnBrk="1" hangingPunct="1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纵向收敛区： </a:t>
            </a:r>
          </a:p>
        </p:txBody>
      </p:sp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025" y="1870075"/>
            <a:ext cx="6896100" cy="2954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2125" y="917575"/>
            <a:ext cx="3170238" cy="10207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309563"/>
            <a:ext cx="7772400" cy="647700"/>
          </a:xfrm>
          <a:noFill/>
        </p:spPr>
        <p:txBody>
          <a:bodyPr/>
          <a:lstStyle/>
          <a:p>
            <a:pPr eaLnBrk="1" hangingPunct="1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收敛区域： 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4638" y="1089025"/>
            <a:ext cx="6053137" cy="5607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solidFill>
                  <a:schemeClr val="tx1"/>
                </a:solidFill>
              </a:rPr>
              <a:t>Program 2.2 (Bisection Methods)</a:t>
            </a:r>
          </a:p>
        </p:txBody>
      </p:sp>
      <p:graphicFrame>
        <p:nvGraphicFramePr>
          <p:cNvPr id="29698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1411288"/>
          <a:ext cx="5735638" cy="444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位图图像" r:id="rId3" imgW="5390476" imgH="4180952" progId="PBrush">
                  <p:embed/>
                </p:oleObj>
              </mc:Choice>
              <mc:Fallback>
                <p:oleObj name="位图图像" r:id="rId3" imgW="5390476" imgH="4180952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1288"/>
                        <a:ext cx="5735638" cy="444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24475" y="1454150"/>
          <a:ext cx="3487738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位图图像" r:id="rId5" imgW="3238952" imgH="2866667" progId="PBrush">
                  <p:embed/>
                </p:oleObj>
              </mc:Choice>
              <mc:Fallback>
                <p:oleObj name="位图图像" r:id="rId5" imgW="3238952" imgH="2866667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1454150"/>
                        <a:ext cx="3487738" cy="308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036638" y="239713"/>
            <a:ext cx="12842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zh-CN"/>
          </a:p>
        </p:txBody>
      </p:sp>
      <p:pic>
        <p:nvPicPr>
          <p:cNvPr id="29702" name="Picture 13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7" cstate="print">
            <a:lum bright="40000" contrast="40000"/>
          </a:blip>
          <a:srcRect/>
          <a:stretch>
            <a:fillRect/>
          </a:stretch>
        </p:blipFill>
        <p:spPr>
          <a:xfrm>
            <a:off x="5965825" y="4859338"/>
            <a:ext cx="2228850" cy="1065212"/>
          </a:xfr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Program 2.3 False Position or Regular False Method</a:t>
            </a:r>
          </a:p>
        </p:txBody>
      </p:sp>
      <p:graphicFrame>
        <p:nvGraphicFramePr>
          <p:cNvPr id="3072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1390650"/>
          <a:ext cx="530860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0" name="位图图像" r:id="rId3" imgW="6354062" imgH="5811061" progId="PBrush">
                  <p:embed/>
                </p:oleObj>
              </mc:Choice>
              <mc:Fallback>
                <p:oleObj name="位图图像" r:id="rId3" imgW="6354062" imgH="581106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90650"/>
                        <a:ext cx="5308600" cy="485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197475" y="1447800"/>
          <a:ext cx="3946525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1" name="位图图像" r:id="rId5" imgW="3772427" imgH="2514286" progId="PBrush">
                  <p:embed/>
                </p:oleObj>
              </mc:Choice>
              <mc:Fallback>
                <p:oleObj name="位图图像" r:id="rId5" imgW="3772427" imgH="2514286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1447800"/>
                        <a:ext cx="3946525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Program2.5 (Newton-Raphson Iteration)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5110163" y="785813"/>
          <a:ext cx="214630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8" name="位图图像" r:id="rId3" imgW="1867161" imgH="666667" progId="PBrush">
                  <p:embed/>
                </p:oleObj>
              </mc:Choice>
              <mc:Fallback>
                <p:oleObj name="位图图像" r:id="rId3" imgW="1867161" imgH="666667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785813"/>
                        <a:ext cx="214630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62325" y="1028700"/>
          <a:ext cx="1163638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9" name="位图图像" r:id="rId5" imgW="828791" imgH="247685" progId="PBrush">
                  <p:embed/>
                </p:oleObj>
              </mc:Choice>
              <mc:Fallback>
                <p:oleObj name="位图图像" r:id="rId5" imgW="828791" imgH="24768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028700"/>
                        <a:ext cx="1163638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5325" y="1666875"/>
          <a:ext cx="7662863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0" name="位图图像" r:id="rId7" imgW="6780952" imgH="4447619" progId="PBrush">
                  <p:embed/>
                </p:oleObj>
              </mc:Choice>
              <mc:Fallback>
                <p:oleObj name="位图图像" r:id="rId7" imgW="6780952" imgH="4447619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666875"/>
                        <a:ext cx="7662863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04800"/>
            <a:ext cx="8377238" cy="190341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Aitken</a:t>
            </a:r>
            <a:r>
              <a:rPr lang="en-US" altLang="zh-CN" sz="4000" dirty="0">
                <a:latin typeface="Times New Roman" pitchFamily="18" charset="0"/>
              </a:rPr>
              <a:t>’</a:t>
            </a:r>
            <a:r>
              <a:rPr lang="en-US" altLang="zh-CN" sz="4000" dirty="0"/>
              <a:t>s Process and </a:t>
            </a:r>
            <a:r>
              <a:rPr lang="en-US" altLang="zh-CN" sz="4000" dirty="0" err="1"/>
              <a:t>Steffensen</a:t>
            </a:r>
            <a:r>
              <a:rPr lang="en-US" altLang="zh-CN" sz="4000" dirty="0" err="1">
                <a:latin typeface="Times New Roman" pitchFamily="18" charset="0"/>
              </a:rPr>
              <a:t>’</a:t>
            </a:r>
            <a:r>
              <a:rPr lang="en-US" altLang="zh-CN" sz="4000" dirty="0" err="1"/>
              <a:t>s</a:t>
            </a:r>
            <a:r>
              <a:rPr lang="en-US" altLang="zh-CN" sz="4000" dirty="0"/>
              <a:t> and Muller</a:t>
            </a:r>
            <a:r>
              <a:rPr lang="en-US" altLang="zh-CN" sz="4000" dirty="0">
                <a:latin typeface="Times New Roman" pitchFamily="18" charset="0"/>
              </a:rPr>
              <a:t>’</a:t>
            </a:r>
            <a:r>
              <a:rPr lang="en-US" altLang="zh-CN" sz="4000" dirty="0"/>
              <a:t>s Methods (Optional)</a:t>
            </a:r>
          </a:p>
        </p:txBody>
      </p:sp>
      <p:sp>
        <p:nvSpPr>
          <p:cNvPr id="829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8363" y="2921000"/>
            <a:ext cx="3621087" cy="688975"/>
          </a:xfrm>
        </p:spPr>
        <p:txBody>
          <a:bodyPr/>
          <a:lstStyle/>
          <a:p>
            <a:pPr eaLnBrk="1" hangingPunct="1"/>
            <a:r>
              <a:rPr lang="en-US" altLang="zh-CN"/>
              <a:t>Atiken</a:t>
            </a:r>
            <a:r>
              <a:rPr lang="en-US" altLang="zh-CN">
                <a:latin typeface="Times New Roman" pitchFamily="18" charset="0"/>
              </a:rPr>
              <a:t>’</a:t>
            </a:r>
            <a:r>
              <a:rPr lang="en-US" altLang="zh-CN"/>
              <a:t>s Process</a:t>
            </a:r>
          </a:p>
        </p:txBody>
      </p:sp>
      <p:pic>
        <p:nvPicPr>
          <p:cNvPr id="247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0463" y="3949700"/>
            <a:ext cx="5035550" cy="565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198563" y="2308225"/>
            <a:ext cx="6573837" cy="1066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arenBoth"/>
            </a:pPr>
            <a:r>
              <a:rPr lang="zh-CN" altLang="en-US" sz="3200" b="1">
                <a:solidFill>
                  <a:srgbClr val="FC2A1A"/>
                </a:solidFill>
                <a:ea typeface="楷体_GB2312" pitchFamily="49" charset="-122"/>
              </a:rPr>
              <a:t>找到有根区间</a:t>
            </a:r>
            <a:r>
              <a:rPr lang="en-US" altLang="zh-CN" sz="3200" b="1">
                <a:solidFill>
                  <a:srgbClr val="3318FE"/>
                </a:solidFill>
                <a:latin typeface="Arial" charset="0"/>
              </a:rPr>
              <a:t>(Find the area for the root)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1247775" y="3721100"/>
            <a:ext cx="6864350" cy="9445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FC2A1A"/>
                </a:solidFill>
                <a:ea typeface="楷体_GB2312" pitchFamily="49" charset="-122"/>
              </a:rPr>
              <a:t>(2)</a:t>
            </a:r>
            <a:r>
              <a:rPr lang="zh-CN" altLang="en-US" sz="3200" b="1">
                <a:solidFill>
                  <a:srgbClr val="FC2A1A"/>
                </a:solidFill>
                <a:ea typeface="楷体_GB2312" pitchFamily="49" charset="-122"/>
              </a:rPr>
              <a:t>不断接近准确值</a:t>
            </a:r>
            <a:r>
              <a:rPr lang="en-US" altLang="zh-CN" sz="3200" b="1">
                <a:solidFill>
                  <a:srgbClr val="3318FE"/>
                </a:solidFill>
                <a:latin typeface="Arial" charset="0"/>
              </a:rPr>
              <a:t>(Approach)</a:t>
            </a:r>
          </a:p>
          <a:p>
            <a:r>
              <a:rPr lang="en-US" altLang="zh-CN" b="1"/>
              <a:t>     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247775" y="1069531"/>
            <a:ext cx="72771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/>
            <a:r>
              <a:rPr lang="zh-CN" altLang="en-US" sz="3600" b="1" dirty="0">
                <a:solidFill>
                  <a:srgbClr val="FC2A1A"/>
                </a:solidFill>
                <a:ea typeface="楷体_GB2312" pitchFamily="49" charset="-122"/>
              </a:rPr>
              <a:t>数值求解基本方法：</a:t>
            </a:r>
            <a:endParaRPr lang="zh-CN" altLang="en-US" sz="3600" b="1" dirty="0">
              <a:solidFill>
                <a:srgbClr val="3318FE"/>
              </a:solidFill>
              <a:latin typeface="Arial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57200" y="0"/>
            <a:ext cx="8534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方程求根基本思路：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7" grpId="0"/>
      <p:bldP spid="51208" grpId="0"/>
      <p:bldP spid="512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2"/>
          <p:cNvSpPr>
            <a:spLocks noChangeArrowheads="1"/>
          </p:cNvSpPr>
          <p:nvPr/>
        </p:nvSpPr>
        <p:spPr bwMode="auto">
          <a:xfrm>
            <a:off x="3168650" y="5775325"/>
            <a:ext cx="506413" cy="200025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/>
          </p:nvPr>
        </p:nvGraphicFramePr>
        <p:xfrm>
          <a:off x="244475" y="282575"/>
          <a:ext cx="8629650" cy="599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位图图像" r:id="rId3" imgW="8523810" imgH="5915851" progId="PBrush">
                  <p:embed/>
                </p:oleObj>
              </mc:Choice>
              <mc:Fallback>
                <p:oleObj name="位图图像" r:id="rId3" imgW="8523810" imgH="5915851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282575"/>
                        <a:ext cx="8629650" cy="599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3459163" y="5775325"/>
            <a:ext cx="271462" cy="1730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16"/>
          <p:cNvSpPr>
            <a:spLocks noChangeArrowheads="1"/>
          </p:cNvSpPr>
          <p:nvPr/>
        </p:nvSpPr>
        <p:spPr bwMode="auto">
          <a:xfrm>
            <a:off x="3186113" y="5803900"/>
            <a:ext cx="515937" cy="17303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74" name="Group 15"/>
          <p:cNvGrpSpPr>
            <a:grpSpLocks/>
          </p:cNvGrpSpPr>
          <p:nvPr/>
        </p:nvGrpSpPr>
        <p:grpSpPr bwMode="auto">
          <a:xfrm>
            <a:off x="3138488" y="5792788"/>
            <a:ext cx="611187" cy="188912"/>
            <a:chOff x="962" y="3820"/>
            <a:chExt cx="385" cy="114"/>
          </a:xfrm>
        </p:grpSpPr>
        <p:pic>
          <p:nvPicPr>
            <p:cNvPr id="32775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962" y="3820"/>
              <a:ext cx="385" cy="11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32776" name="Rectangle 14"/>
            <p:cNvSpPr>
              <a:spLocks noChangeArrowheads="1"/>
            </p:cNvSpPr>
            <p:nvPr/>
          </p:nvSpPr>
          <p:spPr bwMode="auto">
            <a:xfrm>
              <a:off x="1266" y="3838"/>
              <a:ext cx="74" cy="86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942975" y="0"/>
          <a:ext cx="5832475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位图图像" r:id="rId3" imgW="6152381" imgH="3971429" progId="PBrush">
                  <p:embed/>
                </p:oleObj>
              </mc:Choice>
              <mc:Fallback>
                <p:oleObj name="位图图像" r:id="rId3" imgW="6152381" imgH="397142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0"/>
                        <a:ext cx="5832475" cy="376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0" y="3762375"/>
          <a:ext cx="9144000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位图图像" r:id="rId5" imgW="8276190" imgH="2800741" progId="PBrush">
                  <p:embed/>
                </p:oleObj>
              </mc:Choice>
              <mc:Fallback>
                <p:oleObj name="位图图像" r:id="rId5" imgW="8276190" imgH="280074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62375"/>
                        <a:ext cx="9144000" cy="309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3481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7463" y="554038"/>
          <a:ext cx="9126537" cy="555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位图图像" r:id="rId3" imgW="8190476" imgH="4982270" progId="PBrush">
                  <p:embed/>
                </p:oleObj>
              </mc:Choice>
              <mc:Fallback>
                <p:oleObj name="位图图像" r:id="rId3" imgW="8190476" imgH="4982270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3" y="554038"/>
                        <a:ext cx="9126537" cy="555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487363"/>
          <a:ext cx="9144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位图图像" r:id="rId3" imgW="8554644" imgH="676369" progId="PBrush">
                  <p:embed/>
                </p:oleObj>
              </mc:Choice>
              <mc:Fallback>
                <p:oleObj name="位图图像" r:id="rId3" imgW="8554644" imgH="67636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87363"/>
                        <a:ext cx="9144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649288" y="1600200"/>
            <a:ext cx="2428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Muller’s Method </a:t>
            </a:r>
            <a:r>
              <a:rPr lang="en-US" altLang="zh-CN"/>
              <a:t> </a:t>
            </a:r>
          </a:p>
        </p:txBody>
      </p:sp>
      <p:graphicFrame>
        <p:nvGraphicFramePr>
          <p:cNvPr id="3584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61963" y="2197100"/>
          <a:ext cx="8208962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位图图像" r:id="rId5" imgW="6190476" imgH="3095238" progId="PBrush">
                  <p:embed/>
                </p:oleObj>
              </mc:Choice>
              <mc:Fallback>
                <p:oleObj name="位图图像" r:id="rId5" imgW="6190476" imgH="3095238" progId="PBrush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197100"/>
                        <a:ext cx="8208962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4"/>
          <p:cNvGraphicFramePr>
            <a:graphicFrameLocks noGrp="1" noChangeAspect="1"/>
          </p:cNvGraphicFramePr>
          <p:nvPr>
            <p:ph/>
          </p:nvPr>
        </p:nvGraphicFramePr>
        <p:xfrm>
          <a:off x="0" y="392113"/>
          <a:ext cx="914400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位图图像" r:id="rId3" imgW="8449854" imgH="4533333" progId="PBrush">
                  <p:embed/>
                </p:oleObj>
              </mc:Choice>
              <mc:Fallback>
                <p:oleObj name="位图图像" r:id="rId3" imgW="8449854" imgH="4533333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2113"/>
                        <a:ext cx="9144000" cy="490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3789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0" y="241300"/>
          <a:ext cx="91440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位图图像" r:id="rId3" imgW="8561905" imgH="3801006" progId="PBrush">
                  <p:embed/>
                </p:oleObj>
              </mc:Choice>
              <mc:Fallback>
                <p:oleObj name="位图图像" r:id="rId3" imgW="8561905" imgH="3801006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41300"/>
                        <a:ext cx="91440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0" y="4448175"/>
          <a:ext cx="91440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位图图像" r:id="rId5" imgW="8542857" imgH="1000000" progId="PBrush">
                  <p:embed/>
                </p:oleObj>
              </mc:Choice>
              <mc:Fallback>
                <p:oleObj name="位图图像" r:id="rId5" imgW="8542857" imgH="1000000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8175"/>
                        <a:ext cx="91440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95313" y="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直接用</a:t>
            </a:r>
            <a:r>
              <a:rPr lang="en-US" altLang="zh-CN"/>
              <a:t>Matlab</a:t>
            </a:r>
            <a:r>
              <a:rPr lang="zh-CN" altLang="en-US"/>
              <a:t>解非线性方程</a:t>
            </a:r>
          </a:p>
        </p:txBody>
      </p:sp>
      <p:pic>
        <p:nvPicPr>
          <p:cNvPr id="839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988" y="1276350"/>
            <a:ext cx="6807200" cy="4232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813" y="300038"/>
            <a:ext cx="8605837" cy="2308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84995" name="Picture 5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5263" y="2371725"/>
            <a:ext cx="6329362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0" y="1263650"/>
          <a:ext cx="89154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0" name="位图图像" r:id="rId3" imgW="7009524" imgH="1076475" progId="PBrush">
                  <p:embed/>
                </p:oleObj>
              </mc:Choice>
              <mc:Fallback>
                <p:oleObj name="位图图像" r:id="rId3" imgW="7009524" imgH="1076475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263650"/>
                        <a:ext cx="8915400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0" y="2501900"/>
          <a:ext cx="8915400" cy="136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1" name="位图图像" r:id="rId5" imgW="7085714" imgH="1085714" progId="PBrush">
                  <p:embed/>
                </p:oleObj>
              </mc:Choice>
              <mc:Fallback>
                <p:oleObj name="位图图像" r:id="rId5" imgW="7085714" imgH="1085714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01900"/>
                        <a:ext cx="8915400" cy="136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0" y="3914775"/>
          <a:ext cx="8991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2" name="位图图像" r:id="rId7" imgW="7028571" imgH="647619" progId="PBrush">
                  <p:embed/>
                </p:oleObj>
              </mc:Choice>
              <mc:Fallback>
                <p:oleObj name="位图图像" r:id="rId7" imgW="7028571" imgH="647619" progId="PBrus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914775"/>
                        <a:ext cx="89916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666875" y="330200"/>
          <a:ext cx="60467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93" name="位图图像" r:id="rId9" imgW="4067743" imgH="476316" progId="PBrush">
                  <p:embed/>
                </p:oleObj>
              </mc:Choice>
              <mc:Fallback>
                <p:oleObj name="位图图像" r:id="rId9" imgW="4067743" imgH="476316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330200"/>
                        <a:ext cx="60467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0" y="0"/>
          <a:ext cx="8839200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位图图像" r:id="rId3" imgW="7000000" imgH="5401429" progId="PBrush">
                  <p:embed/>
                </p:oleObj>
              </mc:Choice>
              <mc:Fallback>
                <p:oleObj name="位图图像" r:id="rId3" imgW="7000000" imgH="5401429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839200" cy="681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2438400" y="2133600"/>
            <a:ext cx="3886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3505200" y="4343400"/>
            <a:ext cx="1752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2971800" y="5410200"/>
            <a:ext cx="2743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3124200" y="6772275"/>
            <a:ext cx="2209800" cy="17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1587" y="396875"/>
            <a:ext cx="8329612" cy="5000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方程求根：二分法</a:t>
            </a:r>
          </a:p>
        </p:txBody>
      </p:sp>
      <p:graphicFrame>
        <p:nvGraphicFramePr>
          <p:cNvPr id="323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334936"/>
              </p:ext>
            </p:extLst>
          </p:nvPr>
        </p:nvGraphicFramePr>
        <p:xfrm>
          <a:off x="1302303" y="1096952"/>
          <a:ext cx="27241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公式" r:id="rId3" imgW="634680" imgH="203040" progId="Equation.3">
                  <p:embed/>
                </p:oleObj>
              </mc:Choice>
              <mc:Fallback>
                <p:oleObj name="公式" r:id="rId3" imgW="63468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303" y="1096952"/>
                        <a:ext cx="2724150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958469" y="2802619"/>
            <a:ext cx="3155950" cy="703262"/>
            <a:chOff x="1689903" y="2490485"/>
            <a:chExt cx="3155985" cy="702805"/>
          </a:xfrm>
        </p:grpSpPr>
        <p:cxnSp>
          <p:nvCxnSpPr>
            <p:cNvPr id="4103" name="直接连接符 37"/>
            <p:cNvCxnSpPr>
              <a:cxnSpLocks noChangeShapeType="1"/>
            </p:cNvCxnSpPr>
            <p:nvPr/>
          </p:nvCxnSpPr>
          <p:spPr bwMode="auto">
            <a:xfrm flipV="1">
              <a:off x="1851949" y="2662178"/>
              <a:ext cx="2801074" cy="34722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4104" name="直接连接符 50"/>
            <p:cNvCxnSpPr>
              <a:cxnSpLocks noChangeShapeType="1"/>
            </p:cNvCxnSpPr>
            <p:nvPr/>
          </p:nvCxnSpPr>
          <p:spPr bwMode="auto">
            <a:xfrm flipV="1">
              <a:off x="1840375" y="2523280"/>
              <a:ext cx="0" cy="162046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4105" name="直接连接符 51"/>
            <p:cNvCxnSpPr>
              <a:cxnSpLocks noChangeShapeType="1"/>
            </p:cNvCxnSpPr>
            <p:nvPr/>
          </p:nvCxnSpPr>
          <p:spPr bwMode="auto">
            <a:xfrm flipV="1">
              <a:off x="4654952" y="2490485"/>
              <a:ext cx="0" cy="162046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4106" name="直接连接符 52"/>
            <p:cNvCxnSpPr>
              <a:cxnSpLocks noChangeShapeType="1"/>
            </p:cNvCxnSpPr>
            <p:nvPr/>
          </p:nvCxnSpPr>
          <p:spPr bwMode="auto">
            <a:xfrm flipV="1">
              <a:off x="3265990" y="2502060"/>
              <a:ext cx="0" cy="162046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4107" name="直接连接符 53"/>
            <p:cNvCxnSpPr>
              <a:cxnSpLocks noChangeShapeType="1"/>
            </p:cNvCxnSpPr>
            <p:nvPr/>
          </p:nvCxnSpPr>
          <p:spPr bwMode="auto">
            <a:xfrm flipV="1">
              <a:off x="2527140" y="2515564"/>
              <a:ext cx="0" cy="162046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</p:cxnSp>
        <p:cxnSp>
          <p:nvCxnSpPr>
            <p:cNvPr id="4108" name="直接连接符 54"/>
            <p:cNvCxnSpPr>
              <a:cxnSpLocks noChangeShapeType="1"/>
            </p:cNvCxnSpPr>
            <p:nvPr/>
          </p:nvCxnSpPr>
          <p:spPr bwMode="auto">
            <a:xfrm flipV="1">
              <a:off x="2909104" y="2527138"/>
              <a:ext cx="0" cy="162046"/>
            </a:xfrm>
            <a:prstGeom prst="line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</p:cxnSp>
        <p:sp>
          <p:nvSpPr>
            <p:cNvPr id="4109" name="TextBox 55"/>
            <p:cNvSpPr txBox="1">
              <a:spLocks noChangeArrowheads="1"/>
            </p:cNvSpPr>
            <p:nvPr/>
          </p:nvSpPr>
          <p:spPr bwMode="auto">
            <a:xfrm>
              <a:off x="1689903" y="2731625"/>
              <a:ext cx="35298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110" name="TextBox 56"/>
            <p:cNvSpPr txBox="1">
              <a:spLocks noChangeArrowheads="1"/>
            </p:cNvSpPr>
            <p:nvPr/>
          </p:nvSpPr>
          <p:spPr bwMode="auto">
            <a:xfrm>
              <a:off x="4492906" y="2664104"/>
              <a:ext cx="35298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/>
                <a:t>2</a:t>
              </a:r>
              <a:endParaRPr lang="zh-CN" altLang="en-US"/>
            </a:p>
          </p:txBody>
        </p:sp>
      </p:grpSp>
      <p:pic>
        <p:nvPicPr>
          <p:cNvPr id="3235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5945" y="4115467"/>
            <a:ext cx="6159500" cy="11731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966785" y="1148579"/>
                <a:ext cx="223381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4000" kern="0" dirty="0">
                    <a:solidFill>
                      <a:srgbClr val="080912"/>
                    </a:solidFill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sz="4000" b="0" i="1" kern="0" smtClean="0">
                        <a:solidFill>
                          <a:srgbClr val="080912"/>
                        </a:solidFill>
                        <a:latin typeface="Cambria Math" panose="020405030504060302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4000" b="0" i="1" kern="0" smtClean="0">
                        <a:solidFill>
                          <a:srgbClr val="080912"/>
                        </a:solidFill>
                        <a:latin typeface="Cambria Math" panose="020405030504060302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4000" b="0" i="1" kern="0" smtClean="0">
                        <a:solidFill>
                          <a:srgbClr val="080912"/>
                        </a:solidFill>
                        <a:latin typeface="Cambria Math" panose="02040503050406030204" pitchFamily="18" charset="0"/>
                        <a:ea typeface="Arial Unicode MS" panose="020B0604020202020204" pitchFamily="34" charset="-122"/>
                        <a:cs typeface="Times New Roman" panose="02020603050405020304" pitchFamily="18" charset="0"/>
                      </a:rPr>
                      <m:t>&lt;2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785" y="1148579"/>
                <a:ext cx="2233817" cy="707886"/>
              </a:xfrm>
              <a:prstGeom prst="rect">
                <a:avLst/>
              </a:prstGeom>
              <a:blipFill rotWithShape="0">
                <a:blip r:embed="rId6"/>
                <a:stretch>
                  <a:fillRect l="-9836" t="-16239" b="-34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2" descr="图片1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2135188" y="2060575"/>
            <a:ext cx="3351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zh-CN">
              <a:latin typeface="Times New Roman" pitchFamily="18" charset="0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989013" y="1903413"/>
            <a:ext cx="6332537" cy="21050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6600" b="1">
                <a:solidFill>
                  <a:srgbClr val="CC0066"/>
                </a:solidFill>
                <a:latin typeface="Times New Roman" pitchFamily="18" charset="0"/>
                <a:ea typeface="华文新魏" pitchFamily="2" charset="-122"/>
              </a:rPr>
              <a:t>Thanks for your attention!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163" y="1234440"/>
            <a:ext cx="5166338" cy="477196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8675" y="823913"/>
            <a:ext cx="3092450" cy="54324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8163" y="304800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方程求根：二分法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1024128" y="1380744"/>
            <a:ext cx="1106424" cy="1143000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35783" y="5264337"/>
            <a:ext cx="9079992" cy="957262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二分法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(bisection)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，是使用对分区间的方法，保留有根区间，舍去无根区间，并且如此不断地对分下去，以逐步逼近方程根的方程求解方法</a:t>
            </a:r>
          </a:p>
        </p:txBody>
      </p:sp>
      <p:sp>
        <p:nvSpPr>
          <p:cNvPr id="5129" name="Line 6"/>
          <p:cNvSpPr>
            <a:spLocks noChangeShapeType="1"/>
          </p:cNvSpPr>
          <p:nvPr/>
        </p:nvSpPr>
        <p:spPr bwMode="auto">
          <a:xfrm flipV="1">
            <a:off x="2320513" y="1281761"/>
            <a:ext cx="0" cy="30130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30" name="Line 7"/>
          <p:cNvSpPr>
            <a:spLocks noChangeShapeType="1"/>
          </p:cNvSpPr>
          <p:nvPr/>
        </p:nvSpPr>
        <p:spPr bwMode="auto">
          <a:xfrm>
            <a:off x="967963" y="3148661"/>
            <a:ext cx="42894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arrow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31" name="Arc 13"/>
          <p:cNvSpPr>
            <a:spLocks/>
          </p:cNvSpPr>
          <p:nvPr/>
        </p:nvSpPr>
        <p:spPr bwMode="auto">
          <a:xfrm rot="5587821">
            <a:off x="1324357" y="1490518"/>
            <a:ext cx="1946275" cy="2630487"/>
          </a:xfrm>
          <a:custGeom>
            <a:avLst/>
            <a:gdLst>
              <a:gd name="T0" fmla="*/ 0 w 22172"/>
              <a:gd name="T1" fmla="*/ 1812303 h 43165"/>
              <a:gd name="T2" fmla="*/ 1212092101 w 22172"/>
              <a:gd name="T3" fmla="*/ 2147483647 h 43165"/>
              <a:gd name="T4" fmla="*/ 386899004 w 22172"/>
              <a:gd name="T5" fmla="*/ 2147483647 h 43165"/>
              <a:gd name="T6" fmla="*/ 0 60000 65536"/>
              <a:gd name="T7" fmla="*/ 0 60000 65536"/>
              <a:gd name="T8" fmla="*/ 0 60000 65536"/>
              <a:gd name="T9" fmla="*/ 0 w 22172"/>
              <a:gd name="T10" fmla="*/ 0 h 43165"/>
              <a:gd name="T11" fmla="*/ 22172 w 22172"/>
              <a:gd name="T12" fmla="*/ 43165 h 431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172" h="43165" fill="none" extrusionOk="0">
                <a:moveTo>
                  <a:pt x="-1" y="7"/>
                </a:moveTo>
                <a:cubicBezTo>
                  <a:pt x="190" y="2"/>
                  <a:pt x="381" y="-1"/>
                  <a:pt x="572" y="0"/>
                </a:cubicBezTo>
                <a:cubicBezTo>
                  <a:pt x="12501" y="0"/>
                  <a:pt x="22172" y="9670"/>
                  <a:pt x="22172" y="21600"/>
                </a:cubicBezTo>
                <a:cubicBezTo>
                  <a:pt x="22172" y="33055"/>
                  <a:pt x="13229" y="42518"/>
                  <a:pt x="1792" y="43165"/>
                </a:cubicBezTo>
              </a:path>
              <a:path w="22172" h="43165" stroke="0" extrusionOk="0">
                <a:moveTo>
                  <a:pt x="-1" y="7"/>
                </a:moveTo>
                <a:cubicBezTo>
                  <a:pt x="190" y="2"/>
                  <a:pt x="381" y="-1"/>
                  <a:pt x="572" y="0"/>
                </a:cubicBezTo>
                <a:cubicBezTo>
                  <a:pt x="12501" y="0"/>
                  <a:pt x="22172" y="9670"/>
                  <a:pt x="22172" y="21600"/>
                </a:cubicBezTo>
                <a:cubicBezTo>
                  <a:pt x="22172" y="33055"/>
                  <a:pt x="13229" y="42518"/>
                  <a:pt x="1792" y="43165"/>
                </a:cubicBezTo>
                <a:lnTo>
                  <a:pt x="572" y="21600"/>
                </a:lnTo>
                <a:close/>
              </a:path>
            </a:pathLst>
          </a:custGeom>
          <a:noFill/>
          <a:ln w="12700" cap="sq">
            <a:solidFill>
              <a:srgbClr val="3318FE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3993738" y="1769124"/>
            <a:ext cx="21018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y =f(x)</a:t>
            </a:r>
          </a:p>
        </p:txBody>
      </p:sp>
      <p:sp>
        <p:nvSpPr>
          <p:cNvPr id="5133" name="Text Box 15"/>
          <p:cNvSpPr txBox="1">
            <a:spLocks noChangeArrowheads="1"/>
          </p:cNvSpPr>
          <p:nvPr/>
        </p:nvSpPr>
        <p:spPr bwMode="auto">
          <a:xfrm>
            <a:off x="5199633" y="3042298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x</a:t>
            </a:r>
          </a:p>
        </p:txBody>
      </p:sp>
      <p:sp>
        <p:nvSpPr>
          <p:cNvPr id="5134" name="Text Box 16"/>
          <p:cNvSpPr txBox="1">
            <a:spLocks noChangeArrowheads="1"/>
          </p:cNvSpPr>
          <p:nvPr/>
        </p:nvSpPr>
        <p:spPr bwMode="auto">
          <a:xfrm>
            <a:off x="2422113" y="1032524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y</a:t>
            </a:r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1880776" y="3167711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auto">
          <a:xfrm>
            <a:off x="3400013" y="3231211"/>
            <a:ext cx="438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x</a:t>
            </a:r>
            <a:r>
              <a:rPr lang="en-US" altLang="zh-CN" baseline="30000">
                <a:latin typeface="Times New Roman" pitchFamily="18" charset="0"/>
              </a:rPr>
              <a:t>*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5137" name="Line 19"/>
          <p:cNvSpPr>
            <a:spLocks noChangeShapeType="1"/>
          </p:cNvSpPr>
          <p:nvPr/>
        </p:nvSpPr>
        <p:spPr bwMode="auto">
          <a:xfrm>
            <a:off x="3660363" y="1977086"/>
            <a:ext cx="0" cy="11715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38" name="Text Box 20"/>
          <p:cNvSpPr txBox="1">
            <a:spLocks noChangeArrowheads="1"/>
          </p:cNvSpPr>
          <p:nvPr/>
        </p:nvSpPr>
        <p:spPr bwMode="auto">
          <a:xfrm>
            <a:off x="3759484" y="3091511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b</a:t>
            </a:r>
          </a:p>
        </p:txBody>
      </p:sp>
      <p:sp>
        <p:nvSpPr>
          <p:cNvPr id="5139" name="Line 21"/>
          <p:cNvSpPr>
            <a:spLocks noChangeShapeType="1"/>
          </p:cNvSpPr>
          <p:nvPr/>
        </p:nvSpPr>
        <p:spPr bwMode="auto">
          <a:xfrm>
            <a:off x="2642776" y="3148661"/>
            <a:ext cx="0" cy="57943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40" name="Text Box 22"/>
          <p:cNvSpPr txBox="1">
            <a:spLocks noChangeArrowheads="1"/>
          </p:cNvSpPr>
          <p:nvPr/>
        </p:nvSpPr>
        <p:spPr bwMode="auto">
          <a:xfrm>
            <a:off x="2355438" y="3142311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a</a:t>
            </a:r>
          </a:p>
        </p:txBody>
      </p:sp>
      <p:sp>
        <p:nvSpPr>
          <p:cNvPr id="5141" name="Line 23"/>
          <p:cNvSpPr>
            <a:spLocks noChangeShapeType="1"/>
          </p:cNvSpPr>
          <p:nvPr/>
        </p:nvSpPr>
        <p:spPr bwMode="auto">
          <a:xfrm flipH="1">
            <a:off x="3106326" y="3148661"/>
            <a:ext cx="0" cy="244475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42" name="Text Box 24"/>
          <p:cNvSpPr txBox="1">
            <a:spLocks noChangeArrowheads="1"/>
          </p:cNvSpPr>
          <p:nvPr/>
        </p:nvSpPr>
        <p:spPr bwMode="auto">
          <a:xfrm>
            <a:off x="2391951" y="3747149"/>
            <a:ext cx="684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itchFamily="18" charset="0"/>
              </a:rPr>
              <a:t>f(a)</a:t>
            </a:r>
          </a:p>
        </p:txBody>
      </p:sp>
      <p:sp>
        <p:nvSpPr>
          <p:cNvPr id="5143" name="Text Box 25"/>
          <p:cNvSpPr txBox="1">
            <a:spLocks noChangeArrowheads="1"/>
          </p:cNvSpPr>
          <p:nvPr/>
        </p:nvSpPr>
        <p:spPr bwMode="auto">
          <a:xfrm>
            <a:off x="3319051" y="1529411"/>
            <a:ext cx="6842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latin typeface="Times New Roman" pitchFamily="18" charset="0"/>
              </a:rPr>
              <a:t>f(b)</a:t>
            </a:r>
          </a:p>
        </p:txBody>
      </p:sp>
      <p:sp>
        <p:nvSpPr>
          <p:cNvPr id="5144" name="Text Box 26"/>
          <p:cNvSpPr txBox="1">
            <a:spLocks noChangeArrowheads="1"/>
          </p:cNvSpPr>
          <p:nvPr/>
        </p:nvSpPr>
        <p:spPr bwMode="auto">
          <a:xfrm>
            <a:off x="2301463" y="2253311"/>
            <a:ext cx="145573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 dirty="0">
                <a:solidFill>
                  <a:srgbClr val="FC2A1A"/>
                </a:solidFill>
                <a:latin typeface="Times New Roman" pitchFamily="18" charset="0"/>
              </a:rPr>
              <a:t>x</a:t>
            </a:r>
            <a:r>
              <a:rPr lang="en-US" altLang="zh-CN" sz="1800" baseline="-25000" dirty="0">
                <a:solidFill>
                  <a:srgbClr val="FC2A1A"/>
                </a:solidFill>
                <a:latin typeface="Times New Roman" pitchFamily="18" charset="0"/>
              </a:rPr>
              <a:t>1</a:t>
            </a:r>
            <a:r>
              <a:rPr lang="en-US" altLang="zh-CN" sz="1800" dirty="0">
                <a:solidFill>
                  <a:srgbClr val="FC2A1A"/>
                </a:solidFill>
                <a:latin typeface="Times New Roman" pitchFamily="18" charset="0"/>
              </a:rPr>
              <a:t>=(</a:t>
            </a:r>
            <a:r>
              <a:rPr lang="en-US" altLang="zh-CN" sz="1800" dirty="0" err="1">
                <a:solidFill>
                  <a:srgbClr val="FC2A1A"/>
                </a:solidFill>
                <a:latin typeface="Times New Roman" pitchFamily="18" charset="0"/>
              </a:rPr>
              <a:t>a+b</a:t>
            </a:r>
            <a:r>
              <a:rPr lang="en-US" altLang="zh-CN" sz="1800" dirty="0">
                <a:solidFill>
                  <a:srgbClr val="FC2A1A"/>
                </a:solidFill>
                <a:latin typeface="Times New Roman" pitchFamily="18" charset="0"/>
              </a:rPr>
              <a:t>)/2</a:t>
            </a:r>
          </a:p>
        </p:txBody>
      </p:sp>
      <p:sp>
        <p:nvSpPr>
          <p:cNvPr id="5145" name="Text Box 27"/>
          <p:cNvSpPr txBox="1">
            <a:spLocks noChangeArrowheads="1"/>
          </p:cNvSpPr>
          <p:nvPr/>
        </p:nvSpPr>
        <p:spPr bwMode="auto">
          <a:xfrm>
            <a:off x="2880901" y="3574111"/>
            <a:ext cx="2447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C2A1A"/>
                </a:solidFill>
                <a:latin typeface="Times New Roman" pitchFamily="18" charset="0"/>
              </a:rPr>
              <a:t>f((a+b)/2)=f(x</a:t>
            </a:r>
            <a:r>
              <a:rPr lang="en-US" altLang="zh-CN" baseline="-25000">
                <a:solidFill>
                  <a:srgbClr val="FC2A1A"/>
                </a:solidFill>
                <a:latin typeface="Times New Roman" pitchFamily="18" charset="0"/>
              </a:rPr>
              <a:t>1</a:t>
            </a:r>
            <a:r>
              <a:rPr lang="en-US" altLang="zh-CN">
                <a:solidFill>
                  <a:srgbClr val="FC2A1A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5146" name="Line 28"/>
          <p:cNvSpPr>
            <a:spLocks noChangeShapeType="1"/>
          </p:cNvSpPr>
          <p:nvPr/>
        </p:nvSpPr>
        <p:spPr bwMode="auto">
          <a:xfrm>
            <a:off x="3414301" y="2904186"/>
            <a:ext cx="0" cy="244475"/>
          </a:xfrm>
          <a:prstGeom prst="line">
            <a:avLst/>
          </a:prstGeom>
          <a:noFill/>
          <a:ln w="12700" cap="sq">
            <a:solidFill>
              <a:srgbClr val="FC2A1A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168631"/>
              </p:ext>
            </p:extLst>
          </p:nvPr>
        </p:nvGraphicFramePr>
        <p:xfrm>
          <a:off x="367126" y="4642191"/>
          <a:ext cx="5337079" cy="533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位图图像" r:id="rId3" imgW="4761905" imgH="476316" progId="PBrush">
                  <p:embed/>
                </p:oleObj>
              </mc:Choice>
              <mc:Fallback>
                <p:oleObj name="位图图像" r:id="rId3" imgW="4761905" imgH="476316" progId="PBrush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26" y="4642191"/>
                        <a:ext cx="5337079" cy="5337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7" name="Line 35"/>
          <p:cNvSpPr>
            <a:spLocks noChangeShapeType="1"/>
          </p:cNvSpPr>
          <p:nvPr/>
        </p:nvSpPr>
        <p:spPr bwMode="auto">
          <a:xfrm>
            <a:off x="2834863" y="2581924"/>
            <a:ext cx="271463" cy="554037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48" name="Line 36"/>
          <p:cNvSpPr>
            <a:spLocks noChangeShapeType="1"/>
          </p:cNvSpPr>
          <p:nvPr/>
        </p:nvSpPr>
        <p:spPr bwMode="auto">
          <a:xfrm flipH="1" flipV="1">
            <a:off x="3093626" y="3393136"/>
            <a:ext cx="217487" cy="268288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49" name="Text Box 37"/>
          <p:cNvSpPr txBox="1">
            <a:spLocks noChangeArrowheads="1"/>
          </p:cNvSpPr>
          <p:nvPr/>
        </p:nvSpPr>
        <p:spPr bwMode="auto">
          <a:xfrm>
            <a:off x="3868326" y="2559699"/>
            <a:ext cx="646112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>
                <a:solidFill>
                  <a:srgbClr val="FC2A1A"/>
                </a:solidFill>
                <a:latin typeface="Times New Roman" pitchFamily="18" charset="0"/>
              </a:rPr>
              <a:t>x</a:t>
            </a:r>
            <a:r>
              <a:rPr lang="en-US" altLang="zh-CN" sz="1800" baseline="-25000">
                <a:solidFill>
                  <a:srgbClr val="FC2A1A"/>
                </a:solidFill>
                <a:latin typeface="Times New Roman" pitchFamily="18" charset="0"/>
              </a:rPr>
              <a:t>k</a:t>
            </a:r>
            <a:endParaRPr lang="en-US" altLang="zh-CN" sz="1800">
              <a:solidFill>
                <a:srgbClr val="FC2A1A"/>
              </a:solidFill>
              <a:latin typeface="Times New Roman" pitchFamily="18" charset="0"/>
            </a:endParaRPr>
          </a:p>
        </p:txBody>
      </p:sp>
      <p:sp>
        <p:nvSpPr>
          <p:cNvPr id="5150" name="Line 38"/>
          <p:cNvSpPr>
            <a:spLocks noChangeShapeType="1"/>
          </p:cNvSpPr>
          <p:nvPr/>
        </p:nvSpPr>
        <p:spPr bwMode="auto">
          <a:xfrm flipH="1">
            <a:off x="3401601" y="2802586"/>
            <a:ext cx="528637" cy="346075"/>
          </a:xfrm>
          <a:prstGeom prst="line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triangle" w="sm" len="sm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151" name="Line 39"/>
          <p:cNvSpPr>
            <a:spLocks noChangeShapeType="1"/>
          </p:cNvSpPr>
          <p:nvPr/>
        </p:nvSpPr>
        <p:spPr bwMode="auto">
          <a:xfrm>
            <a:off x="3300001" y="3162949"/>
            <a:ext cx="192087" cy="231775"/>
          </a:xfrm>
          <a:prstGeom prst="line">
            <a:avLst/>
          </a:prstGeom>
          <a:noFill/>
          <a:ln w="6350" cap="sq">
            <a:solidFill>
              <a:schemeClr val="tx1"/>
            </a:solidFill>
            <a:miter lim="800000"/>
            <a:headEnd type="triangle" w="sm" len="med"/>
            <a:tailEnd type="none" w="sm" len="sm"/>
          </a:ln>
        </p:spPr>
        <p:txBody>
          <a:bodyPr wrap="none"/>
          <a:lstStyle/>
          <a:p>
            <a:endParaRPr lang="zh-CN" altLang="en-US"/>
          </a:p>
        </p:txBody>
      </p:sp>
      <p:pic>
        <p:nvPicPr>
          <p:cNvPr id="5152" name="Picture 42"/>
          <p:cNvPicPr preferRelativeResize="0">
            <a:picLocks noGrp="1" noChangeAspect="1" noChangeArrowheads="1"/>
          </p:cNvPicPr>
          <p:nvPr>
            <p:ph sz="half" idx="2"/>
          </p:nvPr>
        </p:nvPicPr>
        <p:blipFill>
          <a:blip r:embed="rId5" cstate="print">
            <a:lum bright="40000" contrast="40000"/>
          </a:blip>
          <a:srcRect/>
          <a:stretch>
            <a:fillRect/>
          </a:stretch>
        </p:blipFill>
        <p:spPr>
          <a:xfrm>
            <a:off x="5793265" y="4631999"/>
            <a:ext cx="3065366" cy="553044"/>
          </a:xfrm>
          <a:noFill/>
        </p:spPr>
      </p:pic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538163" y="304800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方程求根：二分法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  <p:bldP spid="5136" grpId="0"/>
      <p:bldP spid="5137" grpId="0" animBg="1"/>
      <p:bldP spid="5138" grpId="0"/>
      <p:bldP spid="5139" grpId="0" animBg="1"/>
      <p:bldP spid="5140" grpId="0"/>
      <p:bldP spid="5141" grpId="0" animBg="1"/>
      <p:bldP spid="5142" grpId="0"/>
      <p:bldP spid="5143" grpId="0"/>
      <p:bldP spid="5144" grpId="0"/>
      <p:bldP spid="5145" grpId="0"/>
      <p:bldP spid="5146" grpId="0" animBg="1"/>
      <p:bldP spid="5147" grpId="0" animBg="1"/>
      <p:bldP spid="5148" grpId="0" animBg="1"/>
      <p:bldP spid="5149" grpId="0"/>
      <p:bldP spid="5150" grpId="0" animBg="1"/>
      <p:bldP spid="51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6008" y="2297303"/>
            <a:ext cx="5387975" cy="3735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5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72452"/>
            <a:ext cx="9079992" cy="957262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假设找到区间</a:t>
            </a:r>
            <a:r>
              <a:rPr lang="en-US" altLang="zh-CN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[a, b], y =f(x) </a:t>
            </a:r>
            <a:r>
              <a:rPr lang="zh-CN" altLang="en-US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改变符号，且</a:t>
            </a:r>
            <a:r>
              <a:rPr lang="en-US" altLang="zh-CN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f(x) </a:t>
            </a:r>
            <a:r>
              <a:rPr lang="zh-CN" altLang="en-US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是一个联系的函数，则在区间内存在一个</a:t>
            </a:r>
            <a:r>
              <a:rPr lang="en-US" altLang="zh-CN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b="1" dirty="0">
                <a:solidFill>
                  <a:srgbClr val="08091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*是方程的根。</a:t>
            </a:r>
            <a:endParaRPr lang="en-US" altLang="zh-CN" sz="2800" b="1" dirty="0">
              <a:solidFill>
                <a:srgbClr val="08091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8163" y="304800"/>
            <a:ext cx="83296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kern="0" dirty="0">
                <a:solidFill>
                  <a:srgbClr val="FC2A1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方程求根：二分法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FFFFF"/>
    </a:accent3>
    <a:accent4>
      <a:srgbClr val="000000"/>
    </a:accent4>
    <a:accent5>
      <a:srgbClr val="BCBFED"/>
    </a:accent5>
    <a:accent6>
      <a:srgbClr val="C1473A"/>
    </a:accent6>
    <a:hlink>
      <a:srgbClr val="003300"/>
    </a:hlink>
    <a:folHlink>
      <a:srgbClr val="339933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996600"/>
    </a:dk2>
    <a:lt2>
      <a:srgbClr val="786950"/>
    </a:lt2>
    <a:accent1>
      <a:srgbClr val="727DE0"/>
    </a:accent1>
    <a:accent2>
      <a:srgbClr val="D54F41"/>
    </a:accent2>
    <a:accent3>
      <a:srgbClr val="FFFFFF"/>
    </a:accent3>
    <a:accent4>
      <a:srgbClr val="000000"/>
    </a:accent4>
    <a:accent5>
      <a:srgbClr val="BCBFED"/>
    </a:accent5>
    <a:accent6>
      <a:srgbClr val="C1473A"/>
    </a:accent6>
    <a:hlink>
      <a:srgbClr val="003300"/>
    </a:hlink>
    <a:folHlink>
      <a:srgbClr val="339933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5F5F5F"/>
    </a:lt2>
    <a:accent1>
      <a:srgbClr val="CBCBCB"/>
    </a:accent1>
    <a:accent2>
      <a:srgbClr val="808080"/>
    </a:accent2>
    <a:accent3>
      <a:srgbClr val="FFFFFF"/>
    </a:accent3>
    <a:accent4>
      <a:srgbClr val="000000"/>
    </a:accent4>
    <a:accent5>
      <a:srgbClr val="E2E2E2"/>
    </a:accent5>
    <a:accent6>
      <a:srgbClr val="737373"/>
    </a:accent6>
    <a:hlink>
      <a:srgbClr val="5F5F5F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5F5F5F"/>
    </a:lt2>
    <a:accent1>
      <a:srgbClr val="CBCBCB"/>
    </a:accent1>
    <a:accent2>
      <a:srgbClr val="808080"/>
    </a:accent2>
    <a:accent3>
      <a:srgbClr val="FFFFFF"/>
    </a:accent3>
    <a:accent4>
      <a:srgbClr val="000000"/>
    </a:accent4>
    <a:accent5>
      <a:srgbClr val="E2E2E2"/>
    </a:accent5>
    <a:accent6>
      <a:srgbClr val="737373"/>
    </a:accent6>
    <a:hlink>
      <a:srgbClr val="5F5F5F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5F5F5F"/>
    </a:lt2>
    <a:accent1>
      <a:srgbClr val="CBCBCB"/>
    </a:accent1>
    <a:accent2>
      <a:srgbClr val="808080"/>
    </a:accent2>
    <a:accent3>
      <a:srgbClr val="FFFFFF"/>
    </a:accent3>
    <a:accent4>
      <a:srgbClr val="000000"/>
    </a:accent4>
    <a:accent5>
      <a:srgbClr val="E2E2E2"/>
    </a:accent5>
    <a:accent6>
      <a:srgbClr val="737373"/>
    </a:accent6>
    <a:hlink>
      <a:srgbClr val="5F5F5F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5F5F5F"/>
    </a:lt2>
    <a:accent1>
      <a:srgbClr val="CBCBCB"/>
    </a:accent1>
    <a:accent2>
      <a:srgbClr val="808080"/>
    </a:accent2>
    <a:accent3>
      <a:srgbClr val="FFFFFF"/>
    </a:accent3>
    <a:accent4>
      <a:srgbClr val="000000"/>
    </a:accent4>
    <a:accent5>
      <a:srgbClr val="E2E2E2"/>
    </a:accent5>
    <a:accent6>
      <a:srgbClr val="737373"/>
    </a:accent6>
    <a:hlink>
      <a:srgbClr val="5F5F5F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1159</Words>
  <Application>Microsoft Office PowerPoint</Application>
  <PresentationFormat>全屏显示(4:3)</PresentationFormat>
  <Paragraphs>181</Paragraphs>
  <Slides>60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黑体</vt:lpstr>
      <vt:lpstr>华文楷体</vt:lpstr>
      <vt:lpstr>华文新魏</vt:lpstr>
      <vt:lpstr>楷体_GB2312</vt:lpstr>
      <vt:lpstr>宋体</vt:lpstr>
      <vt:lpstr>Arial</vt:lpstr>
      <vt:lpstr>Cambria Math</vt:lpstr>
      <vt:lpstr>Tahoma</vt:lpstr>
      <vt:lpstr>Times New Roman</vt:lpstr>
      <vt:lpstr>Wingdings</vt:lpstr>
      <vt:lpstr>Blueprint</vt:lpstr>
      <vt:lpstr>Equation.3</vt:lpstr>
      <vt:lpstr>公式</vt:lpstr>
      <vt:lpstr>位图图像</vt:lpstr>
      <vt:lpstr>Equation</vt:lpstr>
      <vt:lpstr>BMP 图像</vt:lpstr>
      <vt:lpstr> 第4章    方程求根 </vt:lpstr>
      <vt:lpstr>方程求根与解方程组的区别</vt:lpstr>
      <vt:lpstr>PowerPoint 演示文稿</vt:lpstr>
      <vt:lpstr>PowerPoint 演示文稿</vt:lpstr>
      <vt:lpstr>PowerPoint 演示文稿</vt:lpstr>
      <vt:lpstr>方程求根：二分法</vt:lpstr>
      <vt:lpstr>PowerPoint 演示文稿</vt:lpstr>
      <vt:lpstr>PowerPoint 演示文稿</vt:lpstr>
      <vt:lpstr>PowerPoint 演示文稿</vt:lpstr>
      <vt:lpstr>例题1</vt:lpstr>
      <vt:lpstr>PowerPoint 演示文稿</vt:lpstr>
      <vt:lpstr>PowerPoint 演示文稿</vt:lpstr>
      <vt:lpstr>PowerPoint 演示文稿</vt:lpstr>
      <vt:lpstr>几何意义</vt:lpstr>
      <vt:lpstr>PowerPoint 演示文稿</vt:lpstr>
      <vt:lpstr>例：求平方根的牛顿迭代法</vt:lpstr>
      <vt:lpstr>PowerPoint 演示文稿</vt:lpstr>
      <vt:lpstr>PowerPoint 演示文稿</vt:lpstr>
      <vt:lpstr>PowerPoint 演示文稿</vt:lpstr>
      <vt:lpstr>牛顿迭代法的收敛性判断</vt:lpstr>
      <vt:lpstr>定理3证明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fzerogui</vt:lpstr>
      <vt:lpstr>寻找函数为某个值的解和反向插值</vt:lpstr>
      <vt:lpstr>PowerPoint 演示文稿</vt:lpstr>
      <vt:lpstr>PowerPoint 演示文稿</vt:lpstr>
      <vt:lpstr>试值法： </vt:lpstr>
      <vt:lpstr>横向收敛区： </vt:lpstr>
      <vt:lpstr>纵向收敛区： </vt:lpstr>
      <vt:lpstr>收敛区域： </vt:lpstr>
      <vt:lpstr>Program 2.2 (Bisection Methods)</vt:lpstr>
      <vt:lpstr>Program 2.3 False Position or Regular False Method</vt:lpstr>
      <vt:lpstr>Program2.5 (Newton-Raphson Iteration)</vt:lpstr>
      <vt:lpstr>Aitken’s Process and Steffensen’s and Muller’s Methods (Optional)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直接用Matlab解非线性方程</vt:lpstr>
      <vt:lpstr>PowerPoint 演示文稿</vt:lpstr>
      <vt:lpstr>PowerPoint 演示文稿</vt:lpstr>
      <vt:lpstr>PowerPoint 演示文稿</vt:lpstr>
      <vt:lpstr>PowerPoint 演示文稿</vt:lpstr>
    </vt:vector>
  </TitlesOfParts>
  <Company>sklofp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数值计算方法</dc:title>
  <dc:creator>ycj</dc:creator>
  <cp:lastModifiedBy>bu kc</cp:lastModifiedBy>
  <cp:revision>137</cp:revision>
  <dcterms:created xsi:type="dcterms:W3CDTF">2002-02-27T11:01:14Z</dcterms:created>
  <dcterms:modified xsi:type="dcterms:W3CDTF">2020-03-25T04:21:41Z</dcterms:modified>
</cp:coreProperties>
</file>