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9"/>
  </p:notesMasterIdLst>
  <p:handoutMasterIdLst>
    <p:handoutMasterId r:id="rId30"/>
  </p:handoutMasterIdLst>
  <p:sldIdLst>
    <p:sldId id="257" r:id="rId3"/>
    <p:sldId id="275" r:id="rId4"/>
    <p:sldId id="260" r:id="rId5"/>
    <p:sldId id="308" r:id="rId6"/>
    <p:sldId id="261" r:id="rId7"/>
    <p:sldId id="327" r:id="rId8"/>
    <p:sldId id="310" r:id="rId9"/>
    <p:sldId id="312" r:id="rId10"/>
    <p:sldId id="313" r:id="rId11"/>
    <p:sldId id="263" r:id="rId12"/>
    <p:sldId id="328" r:id="rId13"/>
    <p:sldId id="314" r:id="rId14"/>
    <p:sldId id="264" r:id="rId15"/>
    <p:sldId id="317" r:id="rId16"/>
    <p:sldId id="318" r:id="rId17"/>
    <p:sldId id="319" r:id="rId18"/>
    <p:sldId id="266" r:id="rId19"/>
    <p:sldId id="321" r:id="rId20"/>
    <p:sldId id="267" r:id="rId21"/>
    <p:sldId id="322" r:id="rId22"/>
    <p:sldId id="323" r:id="rId23"/>
    <p:sldId id="268" r:id="rId24"/>
    <p:sldId id="334" r:id="rId25"/>
    <p:sldId id="271" r:id="rId26"/>
    <p:sldId id="335" r:id="rId27"/>
    <p:sldId id="293" r:id="rId2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388288"/>
    <a:srgbClr val="FF66FF"/>
    <a:srgbClr val="FFFF00"/>
    <a:srgbClr val="808000"/>
    <a:srgbClr val="666699"/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85" autoAdjust="0"/>
  </p:normalViewPr>
  <p:slideViewPr>
    <p:cSldViewPr>
      <p:cViewPr varScale="1">
        <p:scale>
          <a:sx n="63" d="100"/>
          <a:sy n="63" d="100"/>
        </p:scale>
        <p:origin x="1954" y="5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zh-CN"/>
              <a:t>电机与控制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002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2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4.67455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2-03-07T08:13:43.2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9772 10389 0,'0'36'156,"0"17"-156,0-36 0,18 107 16,-1-36-1,1 0 1,-18-35 0,0-35-1,35-18 1,-35 17-1,18 36 1,17-18 0,-17-17-1,-18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2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4.67455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2-03-07T08:13:54.75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9790 10407 0,'0'35'203,"0"-17"-187,0 0 0,0 17-16,0 18 15,52 0 1,-52 17 0,0-17-1,0-35 1,18 17-1,-18-17 32,0-1-47,0 19 32,0-19-1,35 18-16,-17-17 1,17 53 0,1-36-1,-36-17 1,35-18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2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4.67455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2-03-07T08:29:41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4198 10760 0,'0'-36'438,"0"19"-438,0-1 31,0-17-15,0 17 31,0-17-1,0 17-46,0 1 63,0-19-16,0 19-32,0-18 17,0 17-17,0-17-15,0 17 0,0 0 32,0-17-32,0 17 31,0-17-16,0 17 1,0-17 0,0 18-1,0-1-15,0-17 16,0 17 31,0-17-47,0 17 78,18 18-62,-1 0-1,-17-35-15,18 35 16,17 0 265,-35 17-234,18-17-31,17 18-16,-17-18 15,35 0 1,-53 35-1,17-35 1,19 0 47,-19 0-48,19 0 63,-19 0-62,1 0 0,-18 18-1,0 17-15,35-35 16,-17 0 15,17 0-15,-17 0-1,17 0 1,-17 18 0,-1-18-1,18 0 1,-17 0-1,17 0 1,-17 0 15,17 0-15,-35 53 0,36-53-1,-1 0 1,-17 0 15,17 0-31,-18 0 31,36 0-15,-35 0 15,17 0 0,-17 0-15,17 0 0,-17 0 31,-1 0-47,19 0 31,-19 0 31,19 0-62,-19 0 78,19 0-15,-19 17-63,1-17 47,-18 36-16,0-19-31,0 19 203,0-19-172,0 1-15,0 17 31,0-17 15,0 17-46,0-17 15,0 17 63,0-17-94,-18-18 47,18 17-31,0 19 15,0-19-16,0 19 1,0-19 78,0 1-79,0 17 17,-35-35 30,17 0-62,18 18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2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4.67455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2-03-07T08:39:31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9931 9278 0,'-18'0'609,"0"0"-250,1 0-359,-19 0 110,19 0-1,-18 0-93,17 0 390,-17 0-109,17 0-282,0 0 95,-17 0-16,17 0-79,-17 0 63,18 0 32,-19 0-110,19 0 172,-1 0-63,-17 0-109,17 0 125,-17 0-31,17 0-94,1 0 390,-19 0-265,19 0-109,-19 0 390,36 35-406,0-17 31,0 17 16,0-17 1203,0 0-1109,0 17 750,0-18-891,0 19 218,0-19-186,0 19-32,0-19 484,0 1-359,0 17-125,0-17 141,0 17-1,0-17-140,0-1 328,18-17-203,-18 36-78,0-19-47,0 19 266,0-19-188,0 18-62,0-17 437,0 0-141,0 17-296,0-17 281,18-18-188,17 0-109,-35 35 78,0-17-62,0 17 406,0-17-297,0-1-110,0 18 298,0-17-94,0 17-219,0-17 109,0 0 328,0 17-421,0-17 15,0 17 63,0-18-94,0 19 109,0-19 63,0 1-156,-18-18 109,1 0-109,17 35-1,0-17 48,0 17-48,0-17 17,0 17 374,0-17-406,0-1 172,-36-17 0,36 36-157,0-19 1,0 19-1,0-19 126,0 19-141,0-19 781,0 1-687,0 17-94,18-35 688,0 0-563,17 0-110,-35 18 157,18-18 47,-1 0 62,18 0-265,-17 0 124,17 0-77,-17 0-48,0 0 95,17 0 77,-17 0-171,17 0 15,-18 0 735,19 0-751,-19 0 79,1 0 156,17 0-250,-17 0 203,17 0 110,-17 0-298,17 0 923,-17 0-891,-1 0-32,19 0 79,-19 0 62,19 0-140,-19 0 172,1 0-173,17 0 1,-17 0 78,17 0-1,-17 0-77,17 0 1453,-17 35-1454,-1-17-15,19-18 32,-19 0 30,18 0-46,-17 0 62,17 0-47,-17 0-31,0 0 203,17 0-140,-17 0-48,17 0 1,-18 0 62,19 0-78,-19 0 31,1 0 63,17 0-94,-17 0 125,17 0 47,-17 0-156,0 0 93,17 0-62,-18 0-47,-17 17 94,36-17 484,-19 0-516,19 0-46,-19 0-1,1 0-15,17 0 16,-17 0 0,17 0-1,-17 0 1,17 0 0,-17 0 62,-1 0-78,19 0 47,-19 0-16,18 0-16,-17 0 32,17 0 0,-17 0-47,0 0 422,17 0-391,-17 0-15,17 0 500,-17 0-501,-1 0 1,18 0 124,-17 0-108,17 0-32,-35-17 125,0-19-110,18 36-15,17 0 203,-17 0-203,0 0 204,17 0 592,-18 0-796,19 0 47,-19 0-31,19 0 0,-19 0 77,1 0 1,17 0-94,-35-17 63,18 17-48,17 0 141,-17 0-140,-1 0 234,19 0-187,-19 0-48,19 0 16,-36-36 16,17 36-47,19-17 0,-19 17 63,1 0-48,17 0 1,18 0 0,-35 0-1,35 0 1,-36 0 0,18 0 109,-17 0 93,17 0-202,-17 0 15,17 0-31,-17 0 94,0 0-63,17 0-15,-18 0 31,19 0 562,-19 0-609,89 0 16,-88 0-16,17 0 15,-17 0 1,-1 0-16,19 0 16,-19 0-1,19 0 16,-19 0-15,19 0 31,-19 35 156,1-17-203,17-18 94,-17 0-16,17 0-78,-17 0 109,-1 0 32,19 0-141,-19 0 109,-17 35-62,35-35 297,-17 0-328,-18-18-16,35 18 31,-17 0 938,0 0-954,17 0-15,-17 0 63,17 0-63,-17 0 15,17 0 32,-18 0-31,1 0 296,17 0-280,-17 0-32,17 0 78,-17 0-78,17 0 15,-17 0 17,-1 0-1,19 0-16,-19 0 157,19 0-109,-19 0-48,1 0 1,17 0 15,-17 0-15,17 0 0,-17 0 46,17 0-62,-17 0 47,-18-17 31,0-19-62,17 36 156,19 0-172,-19 0 15,36 0 1,0 0-1,-35 0 1,17 0 0,-17 0-1,17 0 1,-17 0 46,-1 0-62,18 0 32,-17 0-1,17 0-31,-17 0 47,17 0 0,-17 0-32,-18 18 48,18 0-48,17-18 32,-18 0-31,19 0 156,-19 0-157,19 0 1,-19 0 47,1 0-32,17 0-31,-17 0 78,17 0-47,-17 0-15,17 0-1,-17 0 1,-1 0 0,19 0-1,-19 0 1,19 0 0,-19 0 15,1 0-31,17 0 31,-17 0 47,-18 35-78,35-35 16,-17 0 62,17 0-31,-17 0-32,-1 0 48,18 0 31,-17 0-94,17 0 62,-17 0-46,17 0-16,-35-18 47,18 18-47,0 0 31,17 0-15,-17 0 30,17 0-14,-18 0-17,1 0 63,17 0 204,-17 0-267,-18-17 32,0-19-47,35 36 16,-17 0 31,17 0-32,-35-17 79,18 17-94,-1 0 94,19 0-79,-19 0 64,19 0-64,-19 0 1,19 0 46,-19 0 16,1 0-62,17 0 47,-17 0-17,17 0-30,-17 0 0,17 0 31,-17 0-47,-1 0 31,19 0 0,-19 0-15,18 0-1,-17 0-15,0 0 16,35 0 0,-18 0-16,35 0 15,-52 0-15,17 0 0,-17 0 16,35 0-1,-18 0-15,-17 0 79,-1 0-79,19 0 93,-19 0 79,19 0-172,-19 0 141,1 0-110,17 0-31,-17 0 125,17 0-47,-17 0-78,17 0 110,-17 0-64,-1 0-30,19 0-16,34 0 16,-35 0-16,89 0 15,-89 0-15,53 0 16,1 35 0,-72-17-16,36-18 15,-18 0-15,-17 0 16,-18 35 140,35-35-125,-17 0 47,0 0-62,17 0 62,-17 0-62,-18-18 31,35 18-32,-18 0 32,19 0-31,-19 0 312,1 0-297,17 0-15,-17 0 31,17 0 0,-17 0-32,-18-17 79,0-19-78,0 19-16,17 17 15,19 0 79,-19 0-78,19 0-1,-19 0 16,19 0-15,-19 0 31,1 0 140,17 0-171,-17 0 31,17 0-31,-17 0-1,17 0 110,-17 0-125,-1 0 16,19 0-1,-19 0 1,18 0 0,-17 0-1,17 0 17,-17 0-32,-18 35 31,18-17-16,17-18 1,-4092 0 0,8167 0 62,-4110-36-78,17 36 15,1 0 142,17 0-95,-17 0-62,17 0 110,-35-17 15,18 17-125,17 0 0,-17 0 156,0 0-94,17 0-46,-18 0 203,19 0-172,-19 0-32</inkml:trace>
  <inkml:trace contextRef="#ctx0" brushRef="#br0" timeOffset="5309.4478">10019 8678 0,'-18'0'125,"-17"0"-109,17 0 749,-17 0-436,17 0-329,-17 0 515,17 0-30,1 0-485,17 18 15,0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2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4.67455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2-03-07T08:40:34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9790 8625 0,'-36'0'313,"36"18"-313,-17-18 78,-1 0-62,-17 0 62,17 0-47,-17 0-15,17 0 140,-17 0 94,17 0-250,1 0 250,-19 0-94,19 0-156,-19 0 31,19 0 126,-18 0-142,17 0 142,0 0 233,-17 0-390,17 0 156,-17 0-46,17 0-110,-17 0 109,17 0-62,1 0-47,-18 0 47,17 0 94,-17 0-141,17 0 46,0 0 48,-17 0-94,35 18 31,0 17-15,-18-35 47,-17 0 187,18 0-250,-19 0 796,19 0-342,-1 0-439,-17 0 188,17 0 0,-17 0-187,17 0 125,-17 0-32,17 0-109,1 0 234,-19 18 16,19-18-250,-19 0 235,19 0-188,-1 0-32,-17 0 517,35 17-267,0 19-249,-18-36 124,-17 0-124,35 17 593,0 18 126,0-17-720,0 17 79,0-17 734,0 0-812,0 17 437,0-17-265,0 17-173,-18-35 126,18 17-141,0 1 250,0 17-235,0-17 345,0 17-188,0-17-172,0 17 93,0-17 251,0 0-328,0 17 343,0-18-218,0 19-126,0-19 1,0 19 0,0-19-1,0 1 626,0 17-125,0-17-516,0 17 234,0-17-93,0-1-126,0 19 16,0-19 126,0 19-157,0-19 109,0 18 125,0-17-234,0 0 94,0 17 31,0-17-125,0 17 156,0-17 32,0 17-172,0-18 280,0 1-264,0 17-17,0-17 142,0 17 46,0-17-203,0 17 109,0-17-15,0 0-94,0 17 94,0-18 31,0 19-125,0-19 78,0 1 47,0 17-125,0-17 78,0 17 78,0-17-156,-35-18 94,17 0-79,18 35-15,0-17 235,0-1-220,0 19 204,0-19-78,0 19-126,0-19 157,0 19-62,0-19-95,36-17 173,-36 18-48,0 17-140,0-17 391,0 17 172,0-17-548,0-1 173,0 19-32,0-19-156,0 18 125,0-17 125,0 17-234,0-17 187,0 0-78,0 17-110,0-17 17,0 17-1,0-18-31,0 19 156,0-19 32,0 1-188,0 17 203,0-17 47,0 17-250,0-17 297,0 17 249,0-17-546,0-1 157,0 19-1,0-19-140,0 19 359,0-19-313,0 1-62,-18-18 172,0 0-156,18 35-16,0-17 125,0 17-125,0-17 421,36-18-280,-36 35-47,0-17-94,0-1 203,0 19 109,0-19-296,0 18 172,0-17-110,0 17-78,0-17 125,0 0 47,0 17-172,17-35 62,-17 18-62,0 17 94,0-17-94,0-1 31,0 18 94,36-35-125,-36 18 16,17-18-16,-17 35 109,0-17-15,0 17-79,0-17 48,0 0 46,0 17-93,0-18 343,0 19 1,0-19-360,0 19 140,0-19-62,0 1-78,0 17 938,0-17-297,35-18-641,-17 35 0,0-35 15,17 0-15,-17 18 47,17-18-47,-17 0 94,-1 0 984,19 0-1062,-19 0 2546,18 0-2546,-17 0-1,17 0 173,-35 35 265,18-35-453,-18 18 16,18-18-16,17 0 421,-17 0-389,17 0-17,-18 0 32,19 0 328,-19 0-359,-17-36-1,18 36 189,17 0 233,-17 0-421,17 0-1,-35-17 32,18 17 94,-1 0-141,19 0 187,-19 0-15,19 0-172,-19 0 47,-17-36 172,36 36-204,-19-17 1,1 17 140,17 0-124,-17 0-32,17-35 15,-17 35 63,17 0-78,-17 17 516,-1-17-485,19 0-15,-36 18 296,17 17-296,-17-17 203,35-18-94,-17 0-110,-18 35 110,0-17-125,0-1 110,0 19 312,35-36-422,-35 17 0,0 18 250,0-17 328,0 0-578,0 17 234,0-17-218,0 17-16,-17-35 203,17 18-203,0 17 390,0-17-374,0-1 15,0 18 126,0-17-157,0 17 171,0-17 142,0 17-297,0-17 124,0 0-93,0 17-47,0-18 422,0 19-281,0-19-126,0 1 813,17-18-781,-17 35 16,0-17-48,18-18 610,0 35-609,-18-17 328,0 17-329,35-35 1204,-17 0-1063,17 18-140,-18-18 406,1 0-16,17 0-390,-17 0 312,17 0-156,-17 0-172,-18 17 187,35 19-187,-17-36 453,0 0-453,17 17 16,-18-17 0,19 36-16,-36-19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2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4.67455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2-03-07T08:41:43.0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7602 8361 0,'0'35'422,"0"-17"-407,0 17 345,0-17-157,0-1-187,-17-17 124,17 36-124,0-19 78,0 18-79,0-17 345,-18-18-173,18 35-171,-18-17-1,18 0 95,0 17-63,0-17-47,0 17 125,0-17 359,0 17-484,0-18 234,0 1-31,0 17-187,0-17 78,0 17 140,0-17-234,0 17 172,0-17 47,0-1-219,0 19 109,0-19 1,18 19-110,-18-19 140,0 1 32,0 17-156,0-17 77,0 17 64,35-17-142,-35 17 110,0-17 63,0-1-157,0 19 63,0-19-94,0 19 94,0-19-16,0 18-78,0-17 78,0 0-47,0 17-15,0-17 124,0 17 17,0-17-157,0-1 265,0 18-140,0-17-125,0 17 78,0-17 110,0 17-188,0-17 172,0 0 171,0 17-327,0-18 156,0 19-63,0-19-109,0 19 297,18-36-297,-18 17 0,35 1 0,-35 17 110,0-17 140,0 17-250,18-35 609,17 0-468,-17 0-126,-1 0 157,19 0 62,-19 0-234,19 0 172,-19 0 875,19 0-1031,-19 0 15,1 0 94,17 0-109,-17 0 93,17 0-46,-17 0-48,17 0 954,-17 0-719,-1 0-250,19 0 94,-19 0-1,18 0-77,-17 0 31,0 0 125,17 0-157,-17 0 157,17 0 656,-17 0-828,-18 18 32,35-18 155,-18 0-124,1 0-48,17 0 220,-17 0-126,17 0-109,-17 0 47,17 0 94,-17 0-126,-1 0 32,19 0 125,-19 0-172,19 0 391,-19 0-376,1 0 1,17 0 78,-17 0-16,17 0-63,-17 0 17,17 0 61,-17 0-77,-1 0 31,19 0 0,-19 0-32,19 0 63,-19 0-15,18 0-47,-17 0 124,0 0-109,17 0-31,-17 0 79,17 0 30,-17 0-109,17 0 172,-18 0 15,1 0-171,-18-35 31,0 17-47,35 18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2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4.67455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2-03-07T08:47:57.7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6689 8459 0,'0'32'297,"0"1"-297,-64-33 16,64 64 15,0-32-15,0 1-1,0-1 17,0 0-32,0 1 15,-33-33 32,33 32-47,0 32 63,0-31-48,0-1 32,0 0-16,0 1-15,0-1 47,0 0-1,0 1-62,0 31 31,0-32-31,0 1 16,0-1-16,0 0 31,0 1-31,0-1 47,0 32 47,0-31-79,0-1 1,0 0-16,0 1 47,0-1-31,0 0-1,0 33 48,0-33-32,0 0-15,0 1 30,0-1-46,0 0 32,0 0 15,0 33-47,0-33 62,0 1-46,0-1-16,0 0 31,0 0 0,0 1-15,0-1 15,0 33-15,0-33-1,0 0-15,0 0 16,0 1 0,0-1 15,0 0 16,0 33-32,0-33 17,0 0-17,0 1-15,0-1 47,0 0-16,0 1-31,0 31 78,0-32-62,0 1 47,0-1-48,0 0 1,0 1 31,0-1-16,0 33-15,0-33 15,0 0-16,0 0 1,0 1 0,0-1-16,0 0 15,0 1 1,0 31 0,0-32-16,65-32 15,-33 33-15,-32-1 16,0 0-16,0 1 0,0-1 15,0 32-15,33-64 16,-33 33-16,0-1 31,0 0-31,0 1 16,0-1 15,0 0-31,0 33 63,0-33 30,0 0-77,0 1 31,0-1-31,0 0 30,0 0-14,0 33-32,0-33 62,0 1 32,0-1-78,0 0-1,0 0 63,0 1-78,0-1 63,0 33-32,0-33-31,32-32 16,0 0-16,-32 32 15,0 0 17,0 1-32,0-1 31,0 0-16,0 33 1,0-33 0,0 0-1,0 1 1,0-1 0,0 0-1,0 1 1,33-33-16,-1 0 15,-32 64 1,0-31 0,0-1-1,0 0 17,0 0-17,0 1 1,0-1 15,0 33-15,0-33-16,0 0 47,0 0-16,0 1-31,0-1 47,0 0-16,0 1-31,0 31 16,0-32-1,0 1 79,0-1 0,0 0-79,0 1 63,0-1-62,0 32-16,65-64 906,-33 0-859,0 0-31,0 0 15,-32 33 16,33-33 0,-1 0-32,0 0 64,-32 32-33,0 0-30,65-32 47,-33 0-48,1 0 32,-1 0-31,0 0-16,1 0 31,-1 0 16,0 0-47,33 0 47,-33 0 46,1 0-77,-1 0 0,0 0 46,0 0-46,1 0 31,-33 33-47,64-33 62,-31 0-62,-1 0 47,0 0-31,1 0-1,-1 0 48,0 0-32,33 0-31,-65 32 31,0 0-15,32-32 0,1 0-1,-1 65 16,0-65 16,1 0-47,-1 0 47,32 0 16,-31 0-63,-1 0 47,0 0-16,1 0-31,-1 0 250,0 0-203,1 0-47,-33-33 15,64 33 17,-31 0 46,-33-32-78,32 32 15,-32-32-15,0 0 94,32 32-94,1 0 78,-1 0-62,-32-33-1,0 1-15,32 32 0,-32-32 32,65 32-32,-33 0 15,0 0 157,1 0-125,-1 0-31,0 0 62,1 0-63,31 0-15,-31 0 157,-1 0-142,0 0 1,1 0 78,-1 0-94,0 0 31,33 0-15,-33 0-16,1 0 31,-1 0-16,0 0 1,0 0 0,1 0 109,-1 0-110,33 0 282,-65 32-250,0 0-47,0 1 47,0-1 109,32-32-156,-32 32 0,32-32 16</inkml:trace>
  <inkml:trace contextRef="#ctx0" brushRef="#br0" timeOffset="14221.0794">9695 16273 0,'0'32'375,"0"0"-375,0 1 125,0-1 0,0 0-110,0 0 32,0 1 47,0 31-78,64-64 656,-31 0-579,-33 33-30,32-33-63,0 0 15,-32 32 1,0 0-16,33-32 16,-1 0 77,0 0-93,33 0 94,-33 0-78,0 0-1,1 0 32,-1 0 0,0 0-31,1 0 62,-1 0 0,33 0-62,-33 0 46,0 0 16,1 0-78,-1 0 63,0 0 109,1 0-172,31 0 109,-32 0-78,1 0-15,-1 0 93,0 0-46,1 0-63,-1 0 156,33 0-156,-33 0 94,0 0 62,-32-32-156,33 32 0,-1 0 78,0 0 16,1 0-94,31 0 78,-31 0-31,-1 0-31,0 0 30,0 0-46,1 0 16,-1 0 0,0 0-1,33 0 1,-33 0 15,1 0-15,-1 0-1,0 0 1,1 0 31,-1 0-31,33 0 46,-33 0 1,0 0-48,1 0 95,-1 0-95,0 0 79,0 0-47,33 0-47,-33 0 187,1 0-140,-1 0-31,0 0-1,1 0 17,-1 0-32,33 0 109,-33 0 47,0 0-140,1 0 15,-1 0 16,0 0-31,1 0 77,-33 32-77,32-32 78,32 0-79,-31 0 32,-1 0 31,0 0-78,1 33 79,-1-33-64,0 0 1,33 0-1,-33 0 1,1 0 0,-1 0-16,0 0 15,1 0 32,-1 0-16,33 0-15,-65-33-16,0 1 16,32 32 46,0 0-15,0 0-31,1 0 46,-1 0 1,0 0-63,1 0 62,31 0-15,-31 0-31,-1 0 31,0 0 15,1 0-62,-1 0 47,0 0-16,33 0-15,-33 0 46,1 0-15,-1 0-47,0 0 110,0 0-48,1-32-46,-33-33-16,0 33 187,64 32-187,-31 0 16,-33-33 171,0 1-187,0 0 219,0 0-78,0-1-141,0-31 156,0 31-94,0 1-46,0 0 93,0 0 63,0-1-172,0 1 110,0 0-63,0-33-32,0 33 32,0 0 47,0-1-94,-65 33 47,65-32-16,0 0-31,-32-1 62,32-31-30,0 32-32,0-1 47,0 1-16,0 0-16,-33-1 1,1 33 0,32-32-1,0-32 1,0 31 46,0 1-15,0 0-47,0-1 63,0 1 15,0 0-78,0 0 78,0-33 0,0 33-62,0-1 78,0 1 62,0 0-141,0 0 95,0-1-1,0-31-93,0 31 124,0 1-124,0 0 78,0 0 31,0-1-110,0 1 17,-32 32-32,32-65 62,0 33-62,0 0 31,0-1 94,0 1-125,0 0 94,0 0-47,0-33-47,0 33 63,0-1-1,0 1-46,0 0 109,0 0-63,0-1-46,0 1 46,0-33 16,0 33-62,0 0 0,0 0 31,0-1-32,0 1 32,0 0 0,0-33-47,0 33 47,0 0-32,0-1 17,0 1 15,0 0-47,0-1 46,0-31-30,0 32 0,0-1-16,0 1 31,0 0-31,0-1 78,0 1 16,0-32-94,0 31 94,0 1-79,0 0 1,0-1 31,-32 33-16,-1 0-31,33-32 172,0 0-157,-64 32 189,31-32-142,1 32-62,0 0 78,-1-65 16,1 33-78,0 32 15,32-33 78,-65 33-109,33 0 16,-1 0 93,33-32-31,0 0-78,-32 32 32,0 0-32</inkml:trace>
  <inkml:trace contextRef="#ctx0" brushRef="#br0" timeOffset="21247.0547">13152 12915 0,'0'-32'141,"0"-1"-126,0 1-15,0 0 0,33-1 16,-33-31-16,0 31 16,32 33-16,-32-32 0,0 0 31,0 0 16,0-1-32,0 1 157,0-33-78,0 33-78,0 0 15,0 0 78,0-1-109,0 1 16,0 0 140,0-33-140</inkml:trace>
  <inkml:trace contextRef="#ctx0" brushRef="#br1" timeOffset="30730.658">12603 12979 0,'32'0'719,"1"0"-719,-1 0 62,0 0 157,33 0-219,-33 0 156,1 0-140,-1 0-16,0 0 218,-32-32 64,0 0-235,0 0-32,0-1 63,0-31-46,0 31-17,0 1 32,33 32 31,-1-32-62,-32-1-16,0 1 109,0 0-78,-32-33-15,32 33 0,0 0 46,0-1-46,0 1 15,0 0 78,-33 32-109,33-32 0,0-1 79,0-31-48,0 31-31,0 1 94</inkml:trace>
  <inkml:trace contextRef="#ctx0" brushRef="#br2" timeOffset="47086.9087">14510 6263 0,'-33'0'156,"33"65"-156,-32-65 16,0 32-16,32 1 0,-65-33 0,65 32 15,-32 0-15,-1-32 0,33 32 16,-32 1-16,32 31 0,-32-31 0,0-1 15,32 0-15,-33 0 0,33 1 16,-32-33-16,32 32 0,-65-32 16,65 65-16,0-33 15,-32 0-15,0 0 0,-33 1 0,0 64 16,65-65-16,-32 0 16,32 1-16,-32-33 0,-1 32 15,33 32-15,0-31 0,-32-1 16,0-32-1,-33 32-15,65 1 0,0-1 16,0 0-16,0 65 16,-32-97-16,32 32 0,-32 1 15,32-1-15,0 0 16,0 33 0,0-33 15,0 0-31,-33 1 0,33-1 15,0 0 1,0 0-16,-32-32 0,32 97 0,0-64 16,0-1-16,0 32 0,0 1 0,0-33 15,-32 1-15,32-1 0,0 0 0,0 0 16,0 1-16,0 31 0,0-31 16,0-1-16,0 0 0,0 0 15,0 1-15,0-1 16,0 33-16,0-33 0,0 0 15,0 33-15,0-33 16,0 65-16,0-65 0,0 33 16,0-33-16,0 33 0,0-33 15,0 0-15,32 1 0,-32-1 16,0 0-16,0 0 16,32 33-1,-32-33-15,0 1 0,0-1 31,33 0-31,-1-32 16,-32 32-16,0 1 47,64 31-31,-31-64-16,-33 33 0,32-33 0,0 32 15,1 0-15,-1-32 16,0 32-16,33-32 0,-33 33 15,-32-1 1,33-32 0,-1 0-16,0 0 31,1 0-31,-1 0 0,0 65 16,33-33-16,-33-32 0,0 32 0,1-32 15,-1 0-15,0 32 0,1 1 16,31-33-16,-31 0 31,-1 0-15,0 0-16,1 0 15,-1 0-15,0 0 16,33-33 0,-33 1-16,1 32 0,-1 0 15,-32-32-15,32-33 16,0 65-16,1 0 15,-33-32-15,64 32 0,-31 0 16,-1 0 0,-32-32-16,32 32 15,-32-33-15,33 33 0,-1 0 0,0-32 16,1 0-16,31 0 16,-31-33-16,-1 65 15,0-32-15,1 32 0,-33-33 16,32 33-16,-32-32 0,0 0 15,32 32-15,-32-32 0,65 32 16,-65-33-16,32 33 16,-32-64-16,32 64 0,-32-33 0,0 1 15,33 32-15,-33-32 0,0 0 16,0-1-16,0 1 0,0-65 16,0 65-16,0 0 0,0-1 15,32 1-15,0-65 0,-32 65 16,0-1-16,0 1 0,0 0 15,0-33-15,0 33 0,0 0 0,0-1 16,0 1-16,0 0 0,0 0 16,-32-33-16,0 33 0,32-33 15,0-32-15,-33 65 0,33 0 16,-32-1-16,32 1 0,-32 32 0,32-32 16,0 0-16,-65 32 0,65-65 0,-32 65 15,32-32-15,-32-1 0,32 1 0,-33 32 16,33-32-16,-32 0 0,32-1 0,0-31 15,0 31-15,-32 1 0,32 0 0,0-33 16,0 1-16,0 31 0,0 1 16,-65-32-16,65 31 15,0-31-15,-32 31 0,32 1 0,0 0 16,0 0-16,0-1 0,0-64 16,0 65-16,0 0 15,0-1-15,0 1 0,-33 32 0,33-97 16,-32 65-16,32 0 0,0-1 15,0 1-15,0 0 16,0 0 0,0-33-16,-32 65 15,32-32-15,0-1 16,0 1-16,0 0 16,0 0-1,0-1-15,-33 33 16,33-64-16,-32 64 0,32-33 15,-32 1 142,-33 32-142,65-32-15,-32 32 0,32-32 0,-33 32 16,1-33-16,0 33 16,0 0-16,-1-32 31,-31-33-31</inkml:trace>
  <inkml:trace contextRef="#ctx0" brushRef="#br2" timeOffset="49650.898">9921 7168 0,'-32'0'172,"-1"32"-156,1-32-16,32 64 15,0-31-15,0-1 16,0 0-16,0 1 0,-32-1 16,32 0-16,0 33 0,0-33 15,0 0 1,0 1-16,0-1 15,0 0 17,-33-32-32,-31 0 15,64 32-15,0 33 16,0-33 0,0 1-16,0-1 0,0 0 15,0 0 1,-33-32-16,33 33 0,0-1 31,0 33-15,-32-65-1,0 32 1,32 0 0,0 0-16,0 1 0,0-1 15,0 0 1,0 33-16,0-33 0,0 0 15,0 1-15,0-1 16,0 0 0,0 1-16,0 31 0,0-32 15,0 1 1,0-1-16,0 0 0,0 1 16,0-1-16,0 0 15,0 33-15,0-33 16,0 0-16,0 1 0,0-1 15,32-32-15,-32 32 0,0 1 0,0 31 16,0-32 0,0 1-16,32-33 15,-32 32-15,0 0 0,0 1 16,0-1-16,0 32 0,0-31 16,0-1-16,65 0 15,-33 1-15,-32-1 16,0 0-16,0 33 15,0-33-15,0 0 16,33 1-16,-33-1 31,32 0-31,0 0 16,-32 1-16,33-33 16,-33 64-16,0-31 0,32-33 15,32 32-15,-64 0 16,33-32-16,-33 32 15,0 1-15,32-33 0,-32 32 16,32-32-16,-32 65 0,33-65 16,-33 32-16,32-32 0,-32 32 15,32-32-15,1 0 0,31 0 16,-31 0-16,-33 32 0,32-32 16,-32 33-16,32-1 0,-32 0 15,33-32-15,-1 0 16,0 0-16,-32 65 0,0-33 15,65-32-15,-33 0 0,0 0 16,1 0-16,-1 0 16,0 0-16,1 0 15,31 0-15,-31 0 16,-1 0-16,0 0 16,-32-64-16,33 64 0,-1 0 15,-32-33-15,32 33 0,33 0 16,-65-32-16,32 32 0,1-32 15,-1-1-15,0 33 16,0-32-16,1 0 0,-1 32 31,-32-65-31,0 33 16,65 32-16,-65-32 0,0-1 16,32 33-16,0-32 0,-32 0 15,33 32-15,-33-97 16,32 97-16,-32-32 0,0-1 0,32 1 15,1 0-15,-33 0 0,0-1 16,0 1-16,0-33 16,64 65-16,-64-32 0,0 0 0,0 0 15,0-1 1,33 33-16,-33-32 0,32 32 16,-32-32-16,0-33 0,0 33 15,0 0-15,0-1 0,0-31 16,0-1-16,0 33 15,0 0-15,0-1 16,0 1-16,0 0 0,-32 32 0,32-33 16,0-31-16,-65 31 0,65 1 0,0-32 15,-32 31-15,-1 1 0,33-33 0,-32 33 16,32 0-16,-32 32 0,32-32 16,-33-1-16,1 1 0,32 0 0,-65-33 15,65 33-15,-32 32 0,0-32 0,32-1 16,0 1-16,0 0 0,0-1 0,-33-31 15,33-1-15,-32 33 0,32 0 0,0-1 16,0-31-16,-32 32 0,32-1 0,0 1 16,-32 0-16,32-1 0,-33 1 15,-31 32-15,64-32 0,0-33 0,-33 33 16,1 32 0,0-32-1,-1-1 1,1 1-1,0 0-15,-33 32 0,65-32 0,-32 32 16,-1-65-16,1 65 16,0 0-16,32-32 0,-33 32 31,1 0-15,32-33-16,-64 33 0,31-32 15,33 0-15,-32 32 0,0 0 16,-1 0-16,1 0 15,0 0-15,-33-32 0,33-1 16,-1 33-16,1 0 16,0 0-1,-1 0-15,1 0 16,0 0-16,-33 0 16,33 0-1,0 0-15,-1 0 16,1 0 15,0 0-31,-1 0 47,-31 0 15,31 0-46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zh-CN"/>
              <a:t>电机与控制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6AFD05-4EE7-4F63-95B6-4F02DCBBB5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649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电机与控制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6AFD05-4EE7-4F63-95B6-4F02DCBBB53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37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）绕电机轴转动的离心机构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）具有电接触装置的固定开关，用于控制启动线圈。</a:t>
            </a:r>
            <a:endParaRPr lang="en-US" altLang="zh-CN" dirty="0" smtClean="0"/>
          </a:p>
          <a:p>
            <a:r>
              <a:rPr lang="zh-CN" altLang="en-US" dirty="0" smtClean="0"/>
              <a:t>左图为旋转部分，三个铜触片之间是电路连通的。右图静止部分，一个半圆环接电源，另一个接启动绕组。静止时在弹簧拉力作用下，铜触片压在两个半圆形铜环上。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电机与控制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6AFD05-4EE7-4F63-95B6-4F02DCBBB53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55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通过线圈的电压值达到一定值时继电器动作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电机与控制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6AFD05-4EE7-4F63-95B6-4F02DCBBB53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52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辅助绕组电阻大电抗小，而主绕组电阻小电抗大，故二者之间产生相位差。</a:t>
            </a:r>
            <a:endParaRPr lang="en-US" altLang="zh-CN" dirty="0" smtClean="0"/>
          </a:p>
          <a:p>
            <a:r>
              <a:rPr lang="zh-CN" altLang="en-US" dirty="0" smtClean="0"/>
              <a:t>启动转矩一般是满载转矩的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电机与控制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6AFD05-4EE7-4F63-95B6-4F02DCBBB53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68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电机与控制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6AFD05-4EE7-4F63-95B6-4F02DCBBB53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46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短路环中感应电流的阻碍作用，使得相位滞后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电机与控制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6AFD05-4EE7-4F63-95B6-4F02DCBBB53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66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凸极式：转子大多数为圆饼状，转子上有明显凸出的成对磁极和励磁线圈，转速低、磁极对数多；</a:t>
            </a:r>
            <a:endParaRPr lang="en-US" altLang="zh-CN" dirty="0" smtClean="0"/>
          </a:p>
          <a:p>
            <a:r>
              <a:rPr lang="zh-CN" altLang="en-US" dirty="0" smtClean="0"/>
              <a:t>隐极式：转子呈圆柱形，细而长，转子上没有凸出的磁极，转速高、磁极对数少；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电机与控制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6AFD05-4EE7-4F63-95B6-4F02DCBBB53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08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9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5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918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998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095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623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849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22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348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003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68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605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639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705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021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9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89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47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07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41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15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8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5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07504" y="692696"/>
            <a:ext cx="87849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5.xml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179388" y="857250"/>
            <a:ext cx="8964612" cy="708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zh-CN" sz="4000" b="1">
                <a:latin typeface="隶书" pitchFamily="49" charset="-122"/>
                <a:ea typeface="隶书" pitchFamily="49" charset="-122"/>
              </a:rPr>
              <a:t>第</a:t>
            </a:r>
            <a:r>
              <a:rPr kumimoji="1" lang="en-US" altLang="zh-CN" sz="4000" b="1"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zh-CN" sz="4000" b="1">
                <a:latin typeface="隶书" pitchFamily="49" charset="-122"/>
                <a:ea typeface="隶书" pitchFamily="49" charset="-122"/>
              </a:rPr>
              <a:t>章</a:t>
            </a:r>
            <a:r>
              <a:rPr kumimoji="1" lang="zh-CN" altLang="en-US" sz="4000" b="1"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zh-CN" sz="4000" b="1"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4000" b="1">
                <a:latin typeface="隶书" pitchFamily="49" charset="-122"/>
                <a:ea typeface="隶书" pitchFamily="49" charset="-122"/>
              </a:rPr>
              <a:t>单相异步电动机及其拖动控制</a:t>
            </a:r>
            <a:r>
              <a:rPr kumimoji="1" lang="zh-CN" altLang="zh-CN" sz="4000" b="1">
                <a:latin typeface="隶书" pitchFamily="49" charset="-122"/>
                <a:ea typeface="隶书" pitchFamily="49" charset="-122"/>
              </a:rPr>
              <a:t> </a:t>
            </a:r>
            <a:endParaRPr kumimoji="1" lang="zh-CN" altLang="en-US" sz="40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126" name="Rectangle 36"/>
          <p:cNvSpPr>
            <a:spLocks noChangeArrowheads="1"/>
          </p:cNvSpPr>
          <p:nvPr/>
        </p:nvSpPr>
        <p:spPr bwMode="auto">
          <a:xfrm>
            <a:off x="3131840" y="1808669"/>
            <a:ext cx="224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buClr>
                <a:schemeClr val="bg1"/>
              </a:buClr>
            </a:pPr>
            <a:r>
              <a:rPr kumimoji="1" lang="zh-CN" altLang="en-US" sz="3200" b="1" dirty="0" smtClean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本章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重点：</a:t>
            </a:r>
          </a:p>
        </p:txBody>
      </p:sp>
      <p:sp>
        <p:nvSpPr>
          <p:cNvPr id="5127" name="Text Box 37"/>
          <p:cNvSpPr txBox="1">
            <a:spLocks noChangeArrowheads="1"/>
          </p:cNvSpPr>
          <p:nvPr/>
        </p:nvSpPr>
        <p:spPr bwMode="auto">
          <a:xfrm>
            <a:off x="2123728" y="2636838"/>
            <a:ext cx="54006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宋体" pitchFamily="2" charset="-122"/>
              </a:rPr>
              <a:t>1.</a:t>
            </a:r>
            <a:r>
              <a:rPr kumimoji="1" lang="zh-CN" altLang="en-US" sz="3200" b="1" dirty="0">
                <a:latin typeface="宋体" pitchFamily="2" charset="-122"/>
              </a:rPr>
              <a:t>单相异步电动机的</a:t>
            </a:r>
            <a:r>
              <a:rPr kumimoji="1" lang="zh-CN" altLang="en-US" sz="3200" b="1" dirty="0" smtClean="0">
                <a:latin typeface="宋体" pitchFamily="2" charset="-122"/>
              </a:rPr>
              <a:t>结构</a:t>
            </a:r>
            <a:endParaRPr kumimoji="1" lang="en-US" altLang="zh-CN" sz="3200" b="1" dirty="0" smtClean="0">
              <a:latin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宋体" pitchFamily="2" charset="-122"/>
              </a:rPr>
              <a:t>2</a:t>
            </a:r>
            <a:r>
              <a:rPr kumimoji="1" lang="en-US" altLang="zh-CN" sz="3200" b="1" dirty="0" smtClean="0">
                <a:latin typeface="宋体" pitchFamily="2" charset="-122"/>
              </a:rPr>
              <a:t>.</a:t>
            </a:r>
            <a:r>
              <a:rPr kumimoji="1" lang="zh-CN" altLang="en-US" sz="3200" b="1" dirty="0">
                <a:latin typeface="宋体" pitchFamily="2" charset="-122"/>
              </a:rPr>
              <a:t>单相异步电动机</a:t>
            </a:r>
            <a:r>
              <a:rPr kumimoji="1" lang="zh-CN" altLang="en-US" sz="3200" b="1" dirty="0" smtClean="0">
                <a:latin typeface="宋体" pitchFamily="2" charset="-122"/>
              </a:rPr>
              <a:t>工作原理</a:t>
            </a:r>
            <a:endParaRPr kumimoji="1" lang="en-US" altLang="zh-CN" sz="3200" b="1" dirty="0" smtClean="0">
              <a:latin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宋体" pitchFamily="2" charset="-122"/>
              </a:rPr>
              <a:t>3.</a:t>
            </a:r>
            <a:r>
              <a:rPr kumimoji="1" lang="zh-CN" altLang="en-US" sz="3200" b="1" dirty="0" smtClean="0"/>
              <a:t>单相</a:t>
            </a:r>
            <a:r>
              <a:rPr kumimoji="1" lang="zh-CN" altLang="en-US" sz="3200" b="1" dirty="0"/>
              <a:t>异步电动机的启动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 smtClean="0">
                <a:latin typeface="宋体" pitchFamily="2" charset="-122"/>
              </a:rPr>
              <a:t>4.</a:t>
            </a:r>
            <a:r>
              <a:rPr kumimoji="1" lang="zh-CN" altLang="en-US" sz="3200" b="1" dirty="0" smtClean="0">
                <a:latin typeface="宋体" pitchFamily="2" charset="-122"/>
              </a:rPr>
              <a:t>单相</a:t>
            </a:r>
            <a:r>
              <a:rPr kumimoji="1" lang="zh-CN" altLang="en-US" sz="3200" b="1" dirty="0">
                <a:latin typeface="宋体" pitchFamily="2" charset="-122"/>
              </a:rPr>
              <a:t>异步电动机的</a:t>
            </a:r>
            <a:r>
              <a:rPr kumimoji="1" lang="zh-CN" altLang="en-US" sz="3200" b="1" dirty="0" smtClean="0">
                <a:latin typeface="宋体" pitchFamily="2" charset="-122"/>
              </a:rPr>
              <a:t>调速</a:t>
            </a:r>
            <a:endParaRPr kumimoji="1" lang="zh-CN" altLang="en-US" sz="3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539552" y="116632"/>
            <a:ext cx="7632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宋体" pitchFamily="2" charset="-122"/>
              </a:rPr>
              <a:t>3.2 </a:t>
            </a:r>
            <a:r>
              <a:rPr kumimoji="1" lang="zh-CN" altLang="en-US" sz="3200" b="1" dirty="0">
                <a:latin typeface="宋体" pitchFamily="2" charset="-122"/>
              </a:rPr>
              <a:t>单相异步电动机的工作原理</a:t>
            </a:r>
          </a:p>
        </p:txBody>
      </p:sp>
      <p:sp>
        <p:nvSpPr>
          <p:cNvPr id="15364" name="Text Box 10"/>
          <p:cNvSpPr txBox="1">
            <a:spLocks noChangeArrowheads="1"/>
          </p:cNvSpPr>
          <p:nvPr/>
        </p:nvSpPr>
        <p:spPr bwMode="auto">
          <a:xfrm>
            <a:off x="755650" y="2205038"/>
            <a:ext cx="7837488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两个定子绕组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: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主绕组和辅助绕组</a:t>
            </a:r>
            <a:endParaRPr lang="en-US" altLang="zh-CN" sz="2800" b="1" dirty="0">
              <a:latin typeface="宋体" pitchFamily="2" charset="-122"/>
              <a:cs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主绕组：用以产生主磁场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辅助绕组：与主绕组共同作用，产生合成的旋转磁场，使电动机得到启动转矩。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272392" y="831031"/>
            <a:ext cx="4354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smtClean="0">
                <a:latin typeface="宋体" pitchFamily="2" charset="-122"/>
              </a:rPr>
              <a:t>1. </a:t>
            </a:r>
            <a:r>
              <a:rPr lang="zh-CN" altLang="en-US" sz="2800" b="1" dirty="0">
                <a:latin typeface="宋体" pitchFamily="2" charset="-122"/>
              </a:rPr>
              <a:t>单相绕组的脉振磁场</a:t>
            </a:r>
          </a:p>
        </p:txBody>
      </p:sp>
      <p:sp>
        <p:nvSpPr>
          <p:cNvPr id="16388" name="Text Box 11"/>
          <p:cNvSpPr txBox="1">
            <a:spLocks noChangeArrowheads="1"/>
          </p:cNvSpPr>
          <p:nvPr/>
        </p:nvSpPr>
        <p:spPr bwMode="auto">
          <a:xfrm>
            <a:off x="395288" y="1556792"/>
            <a:ext cx="8424862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）单相绕组产生的磁场是一个脉振磁场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宋体" pitchFamily="2" charset="-122"/>
                <a:cs typeface="Times New Roman" pitchFamily="18" charset="0"/>
              </a:rPr>
              <a:t>   磁场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轴线不动，但磁场的强弱和方向像正弦电流一样，随时间按正弦规律作周期性变化</a:t>
            </a:r>
          </a:p>
        </p:txBody>
      </p:sp>
      <p:pic>
        <p:nvPicPr>
          <p:cNvPr id="16389" name="Picture 7" descr="图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6338888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7" descr="Image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1" y="3500537"/>
            <a:ext cx="8353425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11"/>
          <p:cNvSpPr txBox="1">
            <a:spLocks noChangeArrowheads="1"/>
          </p:cNvSpPr>
          <p:nvPr/>
        </p:nvSpPr>
        <p:spPr bwMode="auto">
          <a:xfrm>
            <a:off x="395536" y="836712"/>
            <a:ext cx="8642350" cy="229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）脉振磁场的分解</a:t>
            </a:r>
          </a:p>
          <a:p>
            <a:pPr algn="l" eaLnBrk="1" hangingPunct="1">
              <a:spcBef>
                <a:spcPct val="20000"/>
              </a:spcBef>
              <a:buFontTx/>
              <a:buAutoNum type="circleNumDbPlain"/>
            </a:pPr>
            <a:r>
              <a:rPr lang="zh-CN" altLang="en-US" b="1" dirty="0"/>
              <a:t>分解成两个旋转磁场之和</a:t>
            </a:r>
          </a:p>
          <a:p>
            <a:pPr algn="l" eaLnBrk="1" hangingPunct="1">
              <a:spcBef>
                <a:spcPct val="20000"/>
              </a:spcBef>
              <a:buFontTx/>
              <a:buAutoNum type="circleNumDbPlain"/>
            </a:pPr>
            <a:r>
              <a:rPr lang="zh-CN" altLang="en-US" b="1" dirty="0"/>
              <a:t>旋转速度相等，但旋转方向相反</a:t>
            </a:r>
          </a:p>
          <a:p>
            <a:pPr algn="l" eaLnBrk="1" hangingPunct="1">
              <a:spcBef>
                <a:spcPct val="20000"/>
              </a:spcBef>
              <a:buFontTx/>
              <a:buAutoNum type="circleNumDbPlain"/>
            </a:pPr>
            <a:r>
              <a:rPr lang="zh-CN" altLang="en-US" b="1" dirty="0"/>
              <a:t>磁感应强度的幅值为原脉振磁场的磁感应强度幅值的一半</a:t>
            </a:r>
          </a:p>
          <a:p>
            <a:pPr algn="l" eaLnBrk="1" hangingPunct="1">
              <a:spcBef>
                <a:spcPct val="20000"/>
              </a:spcBef>
              <a:buFontTx/>
              <a:buAutoNum type="circleNumDbPlain"/>
            </a:pPr>
            <a:r>
              <a:rPr lang="zh-CN" altLang="en-US" b="1" dirty="0" smtClean="0"/>
              <a:t>启动转矩为零，</a:t>
            </a:r>
            <a:r>
              <a:rPr lang="zh-CN" altLang="en-US" b="1" dirty="0"/>
              <a:t>但一旦启动，将按启动方向达到稳定转速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29218" y="836712"/>
            <a:ext cx="61149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smtClean="0">
                <a:latin typeface="宋体" pitchFamily="2" charset="-122"/>
              </a:rPr>
              <a:t>2.</a:t>
            </a:r>
            <a:r>
              <a:rPr lang="zh-CN" altLang="en-US" sz="2800" b="1" dirty="0" smtClean="0">
                <a:latin typeface="宋体" pitchFamily="2" charset="-122"/>
              </a:rPr>
              <a:t>如何建立单相电机的旋转磁场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18441" name="Text Box 22"/>
          <p:cNvSpPr txBox="1">
            <a:spLocks noChangeArrowheads="1"/>
          </p:cNvSpPr>
          <p:nvPr/>
        </p:nvSpPr>
        <p:spPr bwMode="auto">
          <a:xfrm>
            <a:off x="473682" y="1628875"/>
            <a:ext cx="82073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sz="2800" b="1" dirty="0" smtClean="0">
                <a:latin typeface="宋体" pitchFamily="2" charset="-122"/>
                <a:cs typeface="Times New Roman" pitchFamily="18" charset="0"/>
              </a:rPr>
              <a:t>两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套绕组：主绕组（也叫工作绕组、运行绕组</a:t>
            </a:r>
            <a:r>
              <a:rPr lang="zh-CN" altLang="en-US" b="1" dirty="0"/>
              <a:t>）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和辅助绕组（也叫启动绕组、副绕组）</a:t>
            </a:r>
          </a:p>
          <a:p>
            <a:pPr algn="l"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主、辅绕组在定子空间布置上相差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90°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电</a:t>
            </a:r>
            <a:r>
              <a:rPr lang="zh-CN" altLang="en-US" sz="2800" b="1" dirty="0" smtClean="0">
                <a:latin typeface="宋体" pitchFamily="2" charset="-122"/>
                <a:cs typeface="Times New Roman" pitchFamily="18" charset="0"/>
              </a:rPr>
              <a:t>角度，电流在相位上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相差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90°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电</a:t>
            </a:r>
            <a:r>
              <a:rPr lang="zh-CN" altLang="en-US" sz="2800" b="1" dirty="0" smtClean="0">
                <a:latin typeface="宋体" pitchFamily="2" charset="-122"/>
                <a:cs typeface="Times New Roman" pitchFamily="18" charset="0"/>
              </a:rPr>
              <a:t>角度</a:t>
            </a:r>
            <a:endParaRPr lang="zh-CN" altLang="en-US" sz="2800" b="1" dirty="0">
              <a:latin typeface="宋体" pitchFamily="2" charset="-122"/>
              <a:cs typeface="Times New Roman" pitchFamily="18" charset="0"/>
            </a:endParaRPr>
          </a:p>
        </p:txBody>
      </p:sp>
      <p:pic>
        <p:nvPicPr>
          <p:cNvPr id="4" name="Picture 4" descr="Image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" t="1689" r="4045" b="49505"/>
          <a:stretch/>
        </p:blipFill>
        <p:spPr bwMode="auto">
          <a:xfrm>
            <a:off x="1331640" y="3717032"/>
            <a:ext cx="6048722" cy="164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5517232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即可形成旋转磁场，启动起来后自动将辅助绕组从电源断开，仅剩下主绕组在线路上工作。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611188" y="836613"/>
            <a:ext cx="7837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cs typeface="Times New Roman" pitchFamily="18" charset="0"/>
              </a:rPr>
              <a:t>两相绕组产生的两相旋转磁场如图所示：</a:t>
            </a:r>
          </a:p>
        </p:txBody>
      </p:sp>
      <p:grpSp>
        <p:nvGrpSpPr>
          <p:cNvPr id="19460" name="Group 18"/>
          <p:cNvGrpSpPr>
            <a:grpSpLocks/>
          </p:cNvGrpSpPr>
          <p:nvPr/>
        </p:nvGrpSpPr>
        <p:grpSpPr bwMode="auto">
          <a:xfrm>
            <a:off x="827584" y="1628800"/>
            <a:ext cx="7200081" cy="4333875"/>
            <a:chOff x="612" y="1044"/>
            <a:chExt cx="4218" cy="2730"/>
          </a:xfrm>
        </p:grpSpPr>
        <p:pic>
          <p:nvPicPr>
            <p:cNvPr id="19461" name="Picture 4" descr="Image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" r="4045" b="696"/>
            <a:stretch>
              <a:fillRect/>
            </a:stretch>
          </p:blipFill>
          <p:spPr bwMode="auto">
            <a:xfrm>
              <a:off x="612" y="1044"/>
              <a:ext cx="4218" cy="2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2" name="Line 13"/>
            <p:cNvSpPr>
              <a:spLocks noChangeShapeType="1"/>
            </p:cNvSpPr>
            <p:nvPr/>
          </p:nvSpPr>
          <p:spPr bwMode="auto">
            <a:xfrm>
              <a:off x="1362" y="2976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Line 14"/>
            <p:cNvSpPr>
              <a:spLocks noChangeShapeType="1"/>
            </p:cNvSpPr>
            <p:nvPr/>
          </p:nvSpPr>
          <p:spPr bwMode="auto">
            <a:xfrm rot="5400000">
              <a:off x="2132" y="2976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Line 15"/>
            <p:cNvSpPr>
              <a:spLocks noChangeShapeType="1"/>
            </p:cNvSpPr>
            <p:nvPr/>
          </p:nvSpPr>
          <p:spPr bwMode="auto">
            <a:xfrm flipH="1" flipV="1">
              <a:off x="2892" y="2946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Line 16"/>
            <p:cNvSpPr>
              <a:spLocks noChangeShapeType="1"/>
            </p:cNvSpPr>
            <p:nvPr/>
          </p:nvSpPr>
          <p:spPr bwMode="auto">
            <a:xfrm rot="-5400000">
              <a:off x="3663" y="2934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Line 17"/>
            <p:cNvSpPr>
              <a:spLocks noChangeShapeType="1"/>
            </p:cNvSpPr>
            <p:nvPr/>
          </p:nvSpPr>
          <p:spPr bwMode="auto">
            <a:xfrm>
              <a:off x="4444" y="2925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19672" y="551723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54156" y="549014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90</a:t>
            </a:r>
            <a:r>
              <a:rPr lang="zh-CN" altLang="en-US" dirty="0" smtClean="0"/>
              <a:t>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23528" y="764704"/>
            <a:ext cx="5616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smtClean="0">
                <a:latin typeface="宋体" pitchFamily="2" charset="-122"/>
              </a:rPr>
              <a:t>3. </a:t>
            </a:r>
            <a:r>
              <a:rPr lang="zh-CN" altLang="en-US" sz="2800" b="1" dirty="0">
                <a:latin typeface="宋体" pitchFamily="2" charset="-122"/>
              </a:rPr>
              <a:t>单相异步电动机的力矩特点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33147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33147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33147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0" y="33147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0" y="33147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pic>
        <p:nvPicPr>
          <p:cNvPr id="20489" name="Picture 14" descr="两个电机分解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545137" cy="29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250825" y="4508500"/>
            <a:ext cx="8280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脉振磁场的分解，相当于将单相异步电动机分解为两个转向相反的三相异步电动机，产生使电动机正转和反转的电磁转矩 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T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+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>
                <a:latin typeface="宋体" pitchFamily="2" charset="-122"/>
                <a:cs typeface="Times New Roman" pitchFamily="18" charset="0"/>
              </a:rPr>
              <a:t>T</a:t>
            </a:r>
            <a:r>
              <a:rPr lang="en-US" altLang="zh-CN" sz="1800" b="1" dirty="0">
                <a:latin typeface="宋体" pitchFamily="2" charset="-122"/>
                <a:cs typeface="Times New Roman" pitchFamily="18" charset="0"/>
              </a:rPr>
              <a:t>-</a:t>
            </a: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。正转电磁转矩若为拖动转矩，那么反转电磁转矩为制动转矩。</a:t>
            </a:r>
            <a:endParaRPr lang="zh-CN" altLang="en-US" dirty="0">
              <a:latin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664" y="1416187"/>
            <a:ext cx="3705313" cy="248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5399087" y="3905768"/>
            <a:ext cx="3744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宋体" pitchFamily="2" charset="-122"/>
                <a:cs typeface="Times New Roman" pitchFamily="18" charset="0"/>
              </a:rPr>
              <a:t>单相异步电动机的</a:t>
            </a:r>
            <a:r>
              <a:rPr lang="en-US" altLang="zh-CN" sz="2000" b="1" dirty="0">
                <a:latin typeface="宋体" pitchFamily="2" charset="-122"/>
                <a:cs typeface="Times New Roman" pitchFamily="18" charset="0"/>
              </a:rPr>
              <a:t>Tem—s</a:t>
            </a:r>
            <a:r>
              <a:rPr lang="zh-CN" altLang="en-US" sz="2000" b="1" dirty="0">
                <a:latin typeface="宋体" pitchFamily="2" charset="-122"/>
                <a:cs typeface="Times New Roman" pitchFamily="18" charset="0"/>
              </a:rPr>
              <a:t>曲线                      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250825" y="692696"/>
            <a:ext cx="784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）正转磁场电动机的转差率（转矩曲线</a:t>
            </a:r>
            <a:r>
              <a:rPr lang="en-US" altLang="zh-CN" b="1" dirty="0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）：                      </a:t>
            </a:r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6588125" y="3802583"/>
            <a:ext cx="244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0"/>
              <a:t> </a:t>
            </a:r>
            <a:endParaRPr lang="en-US" altLang="zh-CN" sz="1800"/>
          </a:p>
        </p:txBody>
      </p:sp>
      <p:graphicFrame>
        <p:nvGraphicFramePr>
          <p:cNvPr id="75786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7645661"/>
              </p:ext>
            </p:extLst>
          </p:nvPr>
        </p:nvGraphicFramePr>
        <p:xfrm>
          <a:off x="1547812" y="994296"/>
          <a:ext cx="16557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公式" r:id="rId4" imgW="723600" imgH="431640" progId="Equation.3">
                  <p:embed/>
                </p:oleObj>
              </mc:Choice>
              <mc:Fallback>
                <p:oleObj name="公式" r:id="rId4" imgW="7236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2" y="994296"/>
                        <a:ext cx="16557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13"/>
          <p:cNvSpPr>
            <a:spLocks noChangeArrowheads="1"/>
          </p:cNvSpPr>
          <p:nvPr/>
        </p:nvSpPr>
        <p:spPr bwMode="auto">
          <a:xfrm>
            <a:off x="250825" y="1886619"/>
            <a:ext cx="6697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）反转磁场转差率（转矩曲线</a:t>
            </a:r>
            <a:r>
              <a:rPr lang="en-US" altLang="zh-CN" b="1" dirty="0"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）：                     </a:t>
            </a:r>
          </a:p>
        </p:txBody>
      </p:sp>
      <p:graphicFrame>
        <p:nvGraphicFramePr>
          <p:cNvPr id="75790" name="Object 1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8237134"/>
              </p:ext>
            </p:extLst>
          </p:nvPr>
        </p:nvGraphicFramePr>
        <p:xfrm>
          <a:off x="539750" y="2578621"/>
          <a:ext cx="46815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公式" r:id="rId6" imgW="2400120" imgH="431640" progId="Equation.3">
                  <p:embed/>
                </p:oleObj>
              </mc:Choice>
              <mc:Fallback>
                <p:oleObj name="公式" r:id="rId6" imgW="240012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78621"/>
                        <a:ext cx="46815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3"/>
          <p:cNvSpPr>
            <a:spLocks noChangeArrowheads="1"/>
          </p:cNvSpPr>
          <p:nvPr/>
        </p:nvSpPr>
        <p:spPr bwMode="auto">
          <a:xfrm>
            <a:off x="322262" y="3615407"/>
            <a:ext cx="4897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）合成转矩（曲线</a:t>
            </a:r>
            <a:r>
              <a:rPr lang="en-US" altLang="zh-CN" b="1" dirty="0"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）                     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24793" y="4140076"/>
            <a:ext cx="8712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）特点：</a:t>
            </a:r>
          </a:p>
          <a:p>
            <a:pPr marL="540000" indent="0" algn="l" eaLnBrk="1" hangingPunct="1">
              <a:spcBef>
                <a:spcPts val="1200"/>
              </a:spcBef>
              <a:buFontTx/>
              <a:buAutoNum type="circleNumDbPlain"/>
            </a:pPr>
            <a:r>
              <a:rPr kumimoji="1" lang="zh-CN" altLang="en-US" b="1" dirty="0"/>
              <a:t>电动机不转时，电动机无启动转矩</a:t>
            </a:r>
          </a:p>
          <a:p>
            <a:pPr marL="540000" indent="0" algn="l" eaLnBrk="1" hangingPunct="1">
              <a:spcBef>
                <a:spcPts val="0"/>
              </a:spcBef>
              <a:buFontTx/>
              <a:buAutoNum type="circleNumDbPlain"/>
            </a:pPr>
            <a:r>
              <a:rPr kumimoji="1" lang="zh-CN" altLang="en-US" b="1" dirty="0"/>
              <a:t>如果施加外力使电动机向正转或反转方向转动，这样合成电磁转矩不等于零，去掉外力，电动机会被加速到接近同步转速。即：单相异步电动机虽无启动转矩，但一经启动，就会转动而不</a:t>
            </a:r>
            <a:r>
              <a:rPr kumimoji="1" lang="zh-CN" altLang="en-US" b="1" dirty="0" smtClean="0"/>
              <a:t>停止</a:t>
            </a:r>
            <a:endParaRPr kumimoji="1"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7"/>
          <p:cNvSpPr>
            <a:spLocks noChangeArrowheads="1"/>
          </p:cNvSpPr>
          <p:nvPr/>
        </p:nvSpPr>
        <p:spPr bwMode="auto">
          <a:xfrm>
            <a:off x="1115616" y="111919"/>
            <a:ext cx="6696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宋体" pitchFamily="2" charset="-122"/>
              </a:rPr>
              <a:t>3.3 </a:t>
            </a:r>
            <a:r>
              <a:rPr kumimoji="1" lang="zh-CN" altLang="en-US" sz="3200" b="1" dirty="0">
                <a:latin typeface="宋体" pitchFamily="2" charset="-122"/>
              </a:rPr>
              <a:t>单相异步电动机的启动方法</a:t>
            </a:r>
          </a:p>
        </p:txBody>
      </p:sp>
      <p:sp>
        <p:nvSpPr>
          <p:cNvPr id="22532" name="Rectangle 18"/>
          <p:cNvSpPr>
            <a:spLocks noChangeArrowheads="1"/>
          </p:cNvSpPr>
          <p:nvPr/>
        </p:nvSpPr>
        <p:spPr bwMode="auto">
          <a:xfrm>
            <a:off x="539750" y="1052513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1 </a:t>
            </a:r>
            <a:r>
              <a:rPr lang="zh-CN" altLang="en-US" sz="2800" b="1">
                <a:latin typeface="宋体" pitchFamily="2" charset="-122"/>
              </a:rPr>
              <a:t>分相式电动机 </a:t>
            </a:r>
          </a:p>
        </p:txBody>
      </p:sp>
      <p:sp>
        <p:nvSpPr>
          <p:cNvPr id="22533" name="Rectangle 21"/>
          <p:cNvSpPr>
            <a:spLocks noChangeArrowheads="1"/>
          </p:cNvSpPr>
          <p:nvPr/>
        </p:nvSpPr>
        <p:spPr bwMode="auto">
          <a:xfrm>
            <a:off x="0" y="320516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sp>
        <p:nvSpPr>
          <p:cNvPr id="22534" name="Rectangle 25"/>
          <p:cNvSpPr>
            <a:spLocks noChangeArrowheads="1"/>
          </p:cNvSpPr>
          <p:nvPr/>
        </p:nvSpPr>
        <p:spPr bwMode="auto">
          <a:xfrm>
            <a:off x="468313" y="1557338"/>
            <a:ext cx="82089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）结构形式：</a:t>
            </a:r>
          </a:p>
          <a:p>
            <a:pPr algn="l" eaLnBrk="1" hangingPunct="1"/>
            <a:r>
              <a:rPr kumimoji="1" lang="zh-CN" altLang="en-US" sz="2800" b="1">
                <a:latin typeface="宋体" pitchFamily="2" charset="-122"/>
                <a:cs typeface="Times New Roman" pitchFamily="18" charset="0"/>
              </a:rPr>
              <a:t>　　单相分相式电动机又称为电阻启动异步电动机，主要由定子、转子、离心开关三部分组成。转子为笼型结构，定子采用齿槽式，如图所示。</a:t>
            </a:r>
          </a:p>
        </p:txBody>
      </p:sp>
      <p:pic>
        <p:nvPicPr>
          <p:cNvPr id="22535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500438"/>
            <a:ext cx="3671888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413594" y="1073820"/>
            <a:ext cx="417646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宋体" pitchFamily="2" charset="-122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latin typeface="宋体" pitchFamily="2" charset="-122"/>
                <a:cs typeface="Times New Roman" pitchFamily="18" charset="0"/>
              </a:rPr>
              <a:t>）接线图</a:t>
            </a:r>
          </a:p>
          <a:p>
            <a:pPr indent="0" algn="l" eaLnBrk="1" hangingPunct="1">
              <a:spcBef>
                <a:spcPct val="50000"/>
              </a:spcBef>
              <a:buFontTx/>
              <a:buAutoNum type="circleNumDbPlain"/>
            </a:pPr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离心开关或启动继电器</a:t>
            </a:r>
          </a:p>
          <a:p>
            <a:pPr indent="0" algn="l" eaLnBrk="1" hangingPunct="1">
              <a:spcBef>
                <a:spcPct val="50000"/>
              </a:spcBef>
              <a:buFontTx/>
              <a:buAutoNum type="circleNumDbPlain"/>
            </a:pPr>
            <a:r>
              <a:rPr kumimoji="1" lang="zh-CN" altLang="en-US" b="1" dirty="0" smtClean="0">
                <a:latin typeface="宋体" pitchFamily="2" charset="-122"/>
                <a:cs typeface="Times New Roman" pitchFamily="18" charset="0"/>
              </a:rPr>
              <a:t>两相</a:t>
            </a:r>
            <a:r>
              <a:rPr kumimoji="1" lang="zh-CN" altLang="en-US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阻抗</a:t>
            </a:r>
            <a:r>
              <a:rPr kumimoji="1" lang="zh-CN" altLang="en-US" b="1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不同</a:t>
            </a:r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，形成分相（电阻分相）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48" y="908720"/>
            <a:ext cx="2844428" cy="261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3333359"/>
            <a:ext cx="8101012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宋体" pitchFamily="2" charset="-122"/>
                <a:cs typeface="Times New Roman" pitchFamily="18" charset="0"/>
              </a:rPr>
              <a:t>3</a:t>
            </a:r>
            <a:r>
              <a:rPr kumimoji="1" lang="zh-CN" altLang="en-US" sz="2800" b="1" dirty="0">
                <a:latin typeface="宋体" pitchFamily="2" charset="-122"/>
                <a:cs typeface="Times New Roman" pitchFamily="18" charset="0"/>
              </a:rPr>
              <a:t>）特点</a:t>
            </a:r>
          </a:p>
          <a:p>
            <a:pPr algn="l" eaLnBrk="1" fontAlgn="t" hangingPunct="1">
              <a:spcBef>
                <a:spcPct val="50000"/>
              </a:spcBef>
            </a:pPr>
            <a:r>
              <a:rPr lang="zh-CN" altLang="en-US" b="1" dirty="0"/>
              <a:t>　　　构造简单、价格低廉、故障率低、使用方便</a:t>
            </a:r>
            <a:endParaRPr kumimoji="1" lang="zh-CN" altLang="en-US" b="1" dirty="0">
              <a:latin typeface="宋体" pitchFamily="2" charset="-122"/>
              <a:cs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宋体" pitchFamily="2" charset="-122"/>
                <a:cs typeface="Times New Roman" pitchFamily="18" charset="0"/>
              </a:rPr>
              <a:t>4</a:t>
            </a:r>
            <a:r>
              <a:rPr kumimoji="1" lang="zh-CN" altLang="en-US" sz="2800" b="1" dirty="0">
                <a:latin typeface="宋体" pitchFamily="2" charset="-122"/>
                <a:cs typeface="Times New Roman" pitchFamily="18" charset="0"/>
              </a:rPr>
              <a:t>）应用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b="1" dirty="0"/>
              <a:t>　　　具有中等</a:t>
            </a:r>
            <a:r>
              <a:rPr lang="zh-CN" altLang="en-US" b="1" dirty="0">
                <a:solidFill>
                  <a:srgbClr val="FF0000"/>
                </a:solidFill>
              </a:rPr>
              <a:t>起动转矩和过载能力</a:t>
            </a:r>
            <a:r>
              <a:rPr lang="zh-CN" altLang="en-US" b="1" dirty="0"/>
              <a:t>，适用于低惯量负载、不</a:t>
            </a:r>
            <a:r>
              <a:rPr lang="zh-CN" altLang="en-US" b="1" dirty="0" smtClean="0"/>
              <a:t>经常启动</a:t>
            </a:r>
            <a:r>
              <a:rPr lang="zh-CN" altLang="en-US" b="1" dirty="0"/>
              <a:t>、负载可变而要求转速基本不变的场合，如小型车床、鼓风机、电冰箱压缩机、医疗器械等。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70275" y="1916832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离心开关式分相启动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7544" y="804069"/>
            <a:ext cx="296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2 </a:t>
            </a:r>
            <a:r>
              <a:rPr lang="zh-CN" altLang="en-US" sz="2800" b="1">
                <a:latin typeface="宋体" pitchFamily="2" charset="-122"/>
              </a:rPr>
              <a:t>电容式电动机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467544" y="1308894"/>
            <a:ext cx="82153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电容电动机和同样功率的分相电动机，在外形尺寸、定、转子铁心、绕组、机械结构等都基本相同，只是添加了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～</a:t>
            </a:r>
            <a:r>
              <a:rPr lang="en-US" altLang="zh-CN" sz="2800" b="1"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宋体" pitchFamily="2" charset="-122"/>
                <a:cs typeface="Times New Roman" pitchFamily="18" charset="0"/>
              </a:rPr>
              <a:t>个电容器而已。</a:t>
            </a:r>
          </a:p>
        </p:txBody>
      </p:sp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3852863" y="3729038"/>
            <a:ext cx="371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800"/>
              <a:t> </a:t>
            </a:r>
            <a:endParaRPr lang="en-US" altLang="zh-CN" sz="1800"/>
          </a:p>
        </p:txBody>
      </p:sp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332944" y="2924944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latin typeface="宋体" pitchFamily="2" charset="-122"/>
              </a:rPr>
              <a:t>（</a:t>
            </a:r>
            <a:r>
              <a:rPr kumimoji="1" lang="en-US" altLang="zh-CN" sz="2800" b="1" dirty="0">
                <a:latin typeface="宋体" pitchFamily="2" charset="-122"/>
              </a:rPr>
              <a:t>1</a:t>
            </a:r>
            <a:r>
              <a:rPr kumimoji="1" lang="zh-CN" altLang="en-US" sz="2800" b="1" dirty="0">
                <a:latin typeface="宋体" pitchFamily="2" charset="-122"/>
              </a:rPr>
              <a:t>）电容启动式电动机</a:t>
            </a:r>
          </a:p>
        </p:txBody>
      </p:sp>
      <p:pic>
        <p:nvPicPr>
          <p:cNvPr id="25607" name="Picture 12" descr="Imag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3729038"/>
            <a:ext cx="381635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14"/>
          <p:cNvSpPr>
            <a:spLocks noChangeArrowheads="1"/>
          </p:cNvSpPr>
          <p:nvPr/>
        </p:nvSpPr>
        <p:spPr bwMode="auto">
          <a:xfrm>
            <a:off x="4427985" y="4179461"/>
            <a:ext cx="435565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b="1" dirty="0" smtClean="0">
                <a:latin typeface="宋体" pitchFamily="2" charset="-122"/>
                <a:cs typeface="Times New Roman" pitchFamily="18" charset="0"/>
              </a:rPr>
              <a:t>这种方案的电容器工作时间短，一般</a:t>
            </a:r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采用电容量较大，价格较便宜的电解电容。为加大起动转矩，其电容量可适当选大些。</a:t>
            </a:r>
            <a:r>
              <a:rPr kumimoji="1" lang="zh-CN" altLang="en-US" sz="2800" b="1" dirty="0">
                <a:latin typeface="宋体" pitchFamily="2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420152" y="853906"/>
            <a:ext cx="8208962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b="1" dirty="0">
                <a:latin typeface="宋体" pitchFamily="2" charset="-122"/>
                <a:cs typeface="Times New Roman" pitchFamily="18" charset="0"/>
              </a:rPr>
              <a:t>    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单相异步电动机是应用单相交流电源供电的一种小功率电动机，又称分马力电动机。它在结构上与三相异步电动机相似，定子铁心也用硅钢片叠压而成，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定子绕组只有一相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，嵌装在定子槽内，其</a:t>
            </a:r>
            <a:r>
              <a:rPr lang="zh-CN" altLang="en-US" b="1" dirty="0" smtClean="0">
                <a:latin typeface="宋体" pitchFamily="2" charset="-122"/>
                <a:cs typeface="Times New Roman" pitchFamily="18" charset="0"/>
              </a:rPr>
              <a:t>转子为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笼</a:t>
            </a:r>
            <a:r>
              <a:rPr lang="zh-CN" altLang="en-US" b="1" dirty="0" smtClean="0">
                <a:latin typeface="宋体" pitchFamily="2" charset="-122"/>
                <a:cs typeface="Times New Roman" pitchFamily="18" charset="0"/>
              </a:rPr>
              <a:t>型或电枢型。</a:t>
            </a:r>
            <a:r>
              <a:rPr lang="zh-CN" altLang="en-US" b="1" dirty="0">
                <a:latin typeface="宋体" pitchFamily="2" charset="-122"/>
                <a:cs typeface="Times New Roman" pitchFamily="18" charset="0"/>
              </a:rPr>
              <a:t>具有其结构简单、价格便宜、维护及使用方便等优点。</a:t>
            </a:r>
            <a:endParaRPr lang="zh-CN" altLang="en-US" dirty="0"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420152" y="3446174"/>
            <a:ext cx="838991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zh-CN" altLang="en-US" b="1" dirty="0">
                <a:latin typeface="宋体" pitchFamily="2" charset="-122"/>
              </a:rPr>
              <a:t>应用</a:t>
            </a:r>
            <a:r>
              <a:rPr kumimoji="1" lang="zh-CN" altLang="en-US" b="1" dirty="0" smtClean="0">
                <a:latin typeface="宋体" pitchFamily="2" charset="-122"/>
              </a:rPr>
              <a:t>：</a:t>
            </a:r>
            <a:endParaRPr kumimoji="1" lang="en-US" altLang="zh-CN" b="1" dirty="0" smtClean="0">
              <a:latin typeface="宋体" pitchFamily="2" charset="-122"/>
            </a:endParaRPr>
          </a:p>
          <a:p>
            <a:pPr indent="457200" algn="l"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zh-CN" altLang="en-US" b="1" dirty="0">
                <a:latin typeface="宋体" pitchFamily="2" charset="-122"/>
              </a:rPr>
              <a:t>主要应用于自动控制、医疗机械、洗衣机、电冰箱、吸尘器、小型鼓风机等。</a:t>
            </a:r>
          </a:p>
          <a:p>
            <a:pPr algn="l"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zh-CN" altLang="en-US" b="1" dirty="0">
                <a:latin typeface="宋体" pitchFamily="2" charset="-122"/>
              </a:rPr>
              <a:t>   </a:t>
            </a:r>
            <a:r>
              <a:rPr kumimoji="1" lang="zh-CN" altLang="en-US" b="1" dirty="0" smtClean="0">
                <a:latin typeface="宋体" pitchFamily="2" charset="-122"/>
              </a:rPr>
              <a:t>单相</a:t>
            </a:r>
            <a:r>
              <a:rPr kumimoji="1" lang="zh-CN" altLang="en-US" b="1" dirty="0">
                <a:latin typeface="宋体" pitchFamily="2" charset="-122"/>
              </a:rPr>
              <a:t>异步电动机与同容量的三相异步电动机相比较，则体积较大、效率较低、运行性能较差。</a:t>
            </a:r>
          </a:p>
          <a:p>
            <a:pPr algn="l" eaLnBrk="1" hangingPunct="1">
              <a:lnSpc>
                <a:spcPct val="125000"/>
              </a:lnSpc>
              <a:spcBef>
                <a:spcPts val="0"/>
              </a:spcBef>
            </a:pPr>
            <a:r>
              <a:rPr kumimoji="1" lang="zh-CN" altLang="en-US" b="1" dirty="0">
                <a:latin typeface="宋体" pitchFamily="2" charset="-122"/>
              </a:rPr>
              <a:t>   </a:t>
            </a:r>
            <a:r>
              <a:rPr kumimoji="1" lang="zh-CN" altLang="en-US" b="1" dirty="0" smtClean="0">
                <a:latin typeface="宋体" pitchFamily="2" charset="-122"/>
              </a:rPr>
              <a:t>一般</a:t>
            </a:r>
            <a:r>
              <a:rPr kumimoji="1" lang="zh-CN" altLang="en-US" b="1" dirty="0">
                <a:latin typeface="宋体" pitchFamily="2" charset="-122"/>
              </a:rPr>
              <a:t>只制成小型和微型系列的单相异步电动机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83768" y="97468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单相异步电动机概述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79512" y="818058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latin typeface="宋体" pitchFamily="2" charset="-122"/>
              </a:rPr>
              <a:t>（</a:t>
            </a:r>
            <a:r>
              <a:rPr kumimoji="1" lang="en-US" altLang="zh-CN" sz="2800" b="1">
                <a:latin typeface="宋体" pitchFamily="2" charset="-122"/>
              </a:rPr>
              <a:t>2</a:t>
            </a:r>
            <a:r>
              <a:rPr kumimoji="1" lang="zh-CN" altLang="en-US" sz="2800" b="1">
                <a:latin typeface="宋体" pitchFamily="2" charset="-122"/>
              </a:rPr>
              <a:t>）电容运转式电动机</a:t>
            </a:r>
          </a:p>
        </p:txBody>
      </p:sp>
      <p:pic>
        <p:nvPicPr>
          <p:cNvPr id="26628" name="Picture 5" descr="Imag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865" y="2015827"/>
            <a:ext cx="3240088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396553" y="1622127"/>
            <a:ext cx="49688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2800" b="1" dirty="0">
                <a:latin typeface="宋体" pitchFamily="2" charset="-122"/>
                <a:cs typeface="Times New Roman" pitchFamily="18" charset="0"/>
              </a:rPr>
              <a:t>电容器</a:t>
            </a:r>
            <a:r>
              <a:rPr kumimoji="1" lang="zh-CN" altLang="en-US" sz="2800" b="1" dirty="0" smtClean="0">
                <a:latin typeface="宋体" pitchFamily="2" charset="-122"/>
                <a:cs typeface="Times New Roman" pitchFamily="18" charset="0"/>
              </a:rPr>
              <a:t>与起动用副绕组</a:t>
            </a:r>
            <a:r>
              <a:rPr kumimoji="1" lang="zh-CN" altLang="en-US" sz="2800" b="1" dirty="0">
                <a:latin typeface="宋体" pitchFamily="2" charset="-122"/>
                <a:cs typeface="Times New Roman" pitchFamily="18" charset="0"/>
              </a:rPr>
              <a:t>中没有串接启动装置</a:t>
            </a:r>
          </a:p>
          <a:p>
            <a:pPr algn="l" eaLnBrk="1" hangingPunct="1"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2800" b="1" dirty="0">
                <a:latin typeface="宋体" pitchFamily="2" charset="-122"/>
                <a:cs typeface="Times New Roman" pitchFamily="18" charset="0"/>
              </a:rPr>
              <a:t>要求电容器能长期耐较高的电压，故必须使用价格较贵的纸介质或油浸纸介质电容器，而绝不能采用电解电容器。</a:t>
            </a:r>
          </a:p>
        </p:txBody>
      </p:sp>
      <p:sp>
        <p:nvSpPr>
          <p:cNvPr id="26631" name="Rectangle 11"/>
          <p:cNvSpPr>
            <a:spLocks noChangeArrowheads="1"/>
          </p:cNvSpPr>
          <p:nvPr/>
        </p:nvSpPr>
        <p:spPr bwMode="auto">
          <a:xfrm>
            <a:off x="325115" y="4968577"/>
            <a:ext cx="8351838" cy="13731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AutoNum type="circleNumDbPlain" startAt="3"/>
            </a:pPr>
            <a:r>
              <a:rPr kumimoji="1" lang="zh-CN" altLang="en-US" sz="2800" b="1"/>
              <a:t>省去了启动装置，简化了整体结构，降低了成本，提高了运行可靠性。同时由于辅助绕组也参与运行，这样就实际增加了电动机的输出功率。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79512" y="821655"/>
            <a:ext cx="5183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</a:rPr>
              <a:t>（</a:t>
            </a:r>
            <a:r>
              <a:rPr kumimoji="1" lang="en-US" altLang="zh-CN" sz="2800" b="1" dirty="0">
                <a:latin typeface="宋体" pitchFamily="2" charset="-122"/>
              </a:rPr>
              <a:t>3</a:t>
            </a:r>
            <a:r>
              <a:rPr kumimoji="1" lang="zh-CN" altLang="en-US" sz="2800" b="1" dirty="0">
                <a:latin typeface="宋体" pitchFamily="2" charset="-122"/>
              </a:rPr>
              <a:t>）电容启动与运转式电动机</a:t>
            </a:r>
          </a:p>
        </p:txBody>
      </p:sp>
      <p:pic>
        <p:nvPicPr>
          <p:cNvPr id="27652" name="Picture 5" descr="Image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3959225" cy="322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468313" y="4724400"/>
            <a:ext cx="799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/>
              <a:t>两个电容：运行电容</a:t>
            </a:r>
            <a:r>
              <a:rPr kumimoji="1" lang="en-US" altLang="zh-CN" sz="2800" b="1" dirty="0" err="1"/>
              <a:t>C1</a:t>
            </a:r>
            <a:r>
              <a:rPr kumimoji="1" lang="zh-CN" altLang="en-US" sz="2800" b="1" dirty="0"/>
              <a:t>、启动电容</a:t>
            </a:r>
            <a:r>
              <a:rPr kumimoji="1" lang="en-US" altLang="zh-CN" sz="2800" b="1" dirty="0" err="1"/>
              <a:t>C2</a:t>
            </a:r>
            <a:r>
              <a:rPr kumimoji="1" lang="zh-CN" altLang="en-US" sz="2800" b="1" dirty="0"/>
              <a:t>，兼有电容启动和电容运转两种电动机的特点，</a:t>
            </a:r>
            <a:r>
              <a:rPr kumimoji="1" lang="zh-CN" altLang="en-US" sz="2800" b="1" dirty="0">
                <a:latin typeface="宋体" pitchFamily="2" charset="-122"/>
                <a:cs typeface="Times New Roman" pitchFamily="18" charset="0"/>
              </a:rPr>
              <a:t>这种电动机需要使用两个电容器，又要装起动装置</a:t>
            </a:r>
            <a:r>
              <a:rPr kumimoji="1" lang="zh-CN" altLang="en-US" sz="2800" b="1" dirty="0" smtClean="0">
                <a:latin typeface="宋体" pitchFamily="2" charset="-122"/>
                <a:cs typeface="Times New Roman" pitchFamily="18" charset="0"/>
              </a:rPr>
              <a:t>，故结构</a:t>
            </a:r>
            <a:r>
              <a:rPr kumimoji="1" lang="zh-CN" altLang="en-US" sz="2800" b="1" dirty="0">
                <a:latin typeface="宋体" pitchFamily="2" charset="-122"/>
                <a:cs typeface="Times New Roman" pitchFamily="18" charset="0"/>
              </a:rPr>
              <a:t>复杂</a:t>
            </a:r>
            <a:r>
              <a:rPr kumimoji="1" lang="zh-CN" altLang="en-US" sz="2800" b="1" dirty="0" smtClean="0">
                <a:latin typeface="宋体" pitchFamily="2" charset="-122"/>
                <a:cs typeface="Times New Roman" pitchFamily="18" charset="0"/>
              </a:rPr>
              <a:t>，成本相对略高。</a:t>
            </a:r>
            <a:endParaRPr kumimoji="1" lang="zh-CN" altLang="en-US" sz="2800" b="1" dirty="0">
              <a:latin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6"/>
          <p:cNvSpPr>
            <a:spLocks noChangeArrowheads="1"/>
          </p:cNvSpPr>
          <p:nvPr/>
        </p:nvSpPr>
        <p:spPr bwMode="auto">
          <a:xfrm>
            <a:off x="468313" y="969695"/>
            <a:ext cx="3425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宋体" pitchFamily="2" charset="-122"/>
              </a:rPr>
              <a:t>3 </a:t>
            </a:r>
            <a:r>
              <a:rPr lang="zh-CN" altLang="en-US" sz="2800" b="1" dirty="0">
                <a:latin typeface="宋体" pitchFamily="2" charset="-122"/>
              </a:rPr>
              <a:t>罩极式电动机 </a:t>
            </a:r>
          </a:p>
        </p:txBody>
      </p:sp>
      <p:sp>
        <p:nvSpPr>
          <p:cNvPr id="28676" name="Rectangle 10"/>
          <p:cNvSpPr>
            <a:spLocks noChangeArrowheads="1"/>
          </p:cNvSpPr>
          <p:nvPr/>
        </p:nvSpPr>
        <p:spPr bwMode="auto">
          <a:xfrm>
            <a:off x="0" y="320516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sp>
        <p:nvSpPr>
          <p:cNvPr id="28678" name="Rectangle 13"/>
          <p:cNvSpPr>
            <a:spLocks noChangeArrowheads="1"/>
          </p:cNvSpPr>
          <p:nvPr/>
        </p:nvSpPr>
        <p:spPr bwMode="auto">
          <a:xfrm>
            <a:off x="468313" y="4001942"/>
            <a:ext cx="813593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b="1" dirty="0">
                <a:latin typeface="宋体" pitchFamily="2" charset="-122"/>
                <a:cs typeface="Times New Roman" pitchFamily="18" charset="0"/>
              </a:rPr>
              <a:t>1</a:t>
            </a:r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）定子上有凸出的磁极，主绕组就安置在这个磁极上。（</a:t>
            </a:r>
            <a:r>
              <a:rPr kumimoji="1" lang="en-US" altLang="zh-CN" b="1" dirty="0">
                <a:latin typeface="宋体" pitchFamily="2" charset="-122"/>
                <a:cs typeface="Times New Roman" pitchFamily="18" charset="0"/>
              </a:rPr>
              <a:t>2</a:t>
            </a:r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）罩极：在磁极表面约</a:t>
            </a:r>
            <a:r>
              <a:rPr kumimoji="1" lang="en-US" altLang="zh-CN" b="1" dirty="0">
                <a:latin typeface="宋体" pitchFamily="2" charset="-122"/>
                <a:cs typeface="Times New Roman" pitchFamily="18" charset="0"/>
              </a:rPr>
              <a:t>1</a:t>
            </a:r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／</a:t>
            </a:r>
            <a:r>
              <a:rPr kumimoji="1" lang="en-US" altLang="zh-CN" b="1" dirty="0">
                <a:latin typeface="宋体" pitchFamily="2" charset="-122"/>
                <a:cs typeface="Times New Roman" pitchFamily="18" charset="0"/>
              </a:rPr>
              <a:t>3</a:t>
            </a:r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处开有一个凹槽，将磁极分成为大小两部分，在磁极小的部分套着一个短路铜环，将磁极的一部分罩了起来，称为罩极，它相当于一个副绕组。</a:t>
            </a:r>
          </a:p>
          <a:p>
            <a:pPr algn="l" eaLnBrk="1" hangingPunct="1"/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b="1" dirty="0">
                <a:latin typeface="宋体" pitchFamily="2" charset="-122"/>
                <a:cs typeface="Times New Roman" pitchFamily="18" charset="0"/>
              </a:rPr>
              <a:t>3</a:t>
            </a:r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）隐极式：罩极式电动机也有将定子铁心做成</a:t>
            </a:r>
            <a:r>
              <a:rPr kumimoji="1" lang="zh-CN" altLang="en-US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隐极式</a:t>
            </a:r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的，槽内除主绕组外，还嵌有一个匝数较少，与主绕组错开一个电角度，且自行短路的辅助绕组</a:t>
            </a:r>
            <a:r>
              <a:rPr kumimoji="1" lang="zh-CN" altLang="en-US" b="1" dirty="0" smtClean="0">
                <a:latin typeface="宋体" pitchFamily="2" charset="-122"/>
                <a:cs typeface="Times New Roman" pitchFamily="18" charset="0"/>
              </a:rPr>
              <a:t>。</a:t>
            </a:r>
            <a:endParaRPr kumimoji="1" lang="zh-CN" altLang="en-US" b="1" dirty="0">
              <a:latin typeface="宋体" pitchFamily="2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986" y="2523774"/>
            <a:ext cx="1800943" cy="13627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225" y="1562361"/>
            <a:ext cx="3456384" cy="2439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0"/>
          <p:cNvSpPr>
            <a:spLocks noChangeArrowheads="1"/>
          </p:cNvSpPr>
          <p:nvPr/>
        </p:nvSpPr>
        <p:spPr bwMode="auto">
          <a:xfrm>
            <a:off x="0" y="320516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/>
          </a:p>
        </p:txBody>
      </p:sp>
      <p:sp>
        <p:nvSpPr>
          <p:cNvPr id="29700" name="Rectangle 14"/>
          <p:cNvSpPr>
            <a:spLocks noChangeArrowheads="1"/>
          </p:cNvSpPr>
          <p:nvPr/>
        </p:nvSpPr>
        <p:spPr bwMode="auto">
          <a:xfrm>
            <a:off x="323528" y="1019175"/>
            <a:ext cx="820896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b="1" dirty="0">
                <a:latin typeface="宋体" pitchFamily="2" charset="-122"/>
                <a:cs typeface="Times New Roman" pitchFamily="18" charset="0"/>
              </a:rPr>
              <a:t>4</a:t>
            </a:r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）特点：结构简单、制造方便、造价低廉、使用可靠、故障率低的特点。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b="1" dirty="0">
                <a:latin typeface="宋体" pitchFamily="2" charset="-122"/>
                <a:cs typeface="Times New Roman" pitchFamily="18" charset="0"/>
              </a:rPr>
              <a:t>5</a:t>
            </a:r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）缺点：效率低、起动转矩小、反转困难等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b="1" dirty="0">
                <a:latin typeface="宋体" pitchFamily="2" charset="-122"/>
                <a:cs typeface="Times New Roman" pitchFamily="18" charset="0"/>
              </a:rPr>
              <a:t>6</a:t>
            </a:r>
            <a:r>
              <a:rPr kumimoji="1" lang="zh-CN" altLang="en-US" b="1" dirty="0">
                <a:latin typeface="宋体" pitchFamily="2" charset="-122"/>
                <a:cs typeface="Times New Roman" pitchFamily="18" charset="0"/>
              </a:rPr>
              <a:t>）应用：罩极电动机多用于轻载起动的负荷，凸极式集中绕组罩极电动机，常用于电风扇、电唱机。隐极式分布绕组罩极电动机则用于小型鼓风机、油泵中。</a:t>
            </a:r>
          </a:p>
        </p:txBody>
      </p:sp>
      <p:pic>
        <p:nvPicPr>
          <p:cNvPr id="6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5795962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1763688" y="0"/>
            <a:ext cx="53895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宋体" pitchFamily="2" charset="-122"/>
              </a:rPr>
              <a:t>3.4 </a:t>
            </a:r>
            <a:r>
              <a:rPr kumimoji="1" lang="zh-CN" altLang="en-US" sz="3200" b="1" dirty="0">
                <a:latin typeface="宋体" pitchFamily="2" charset="-122"/>
              </a:rPr>
              <a:t>单相异步电动机的调速</a:t>
            </a:r>
          </a:p>
        </p:txBody>
      </p:sp>
      <p:sp>
        <p:nvSpPr>
          <p:cNvPr id="30724" name="Rectangle 9"/>
          <p:cNvSpPr>
            <a:spLocks noChangeArrowheads="1"/>
          </p:cNvSpPr>
          <p:nvPr/>
        </p:nvSpPr>
        <p:spPr bwMode="auto">
          <a:xfrm>
            <a:off x="395536" y="1916832"/>
            <a:ext cx="568801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</a:rPr>
              <a:t>（</a:t>
            </a:r>
            <a:r>
              <a:rPr kumimoji="1" lang="en-US" altLang="zh-CN" sz="2800" b="1" dirty="0">
                <a:latin typeface="宋体" pitchFamily="2" charset="-122"/>
              </a:rPr>
              <a:t>1</a:t>
            </a:r>
            <a:r>
              <a:rPr kumimoji="1" lang="zh-CN" altLang="en-US" sz="2800" b="1" dirty="0">
                <a:latin typeface="宋体" pitchFamily="2" charset="-122"/>
              </a:rPr>
              <a:t>）串电抗器调速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latin typeface="宋体" pitchFamily="2" charset="-122"/>
              </a:rPr>
              <a:t> 只能</a:t>
            </a:r>
            <a:r>
              <a:rPr kumimoji="1" lang="zh-CN" altLang="en-US" sz="2800" b="1" dirty="0">
                <a:latin typeface="宋体" pitchFamily="2" charset="-122"/>
              </a:rPr>
              <a:t>将转速从额定转速往低调</a:t>
            </a:r>
          </a:p>
        </p:txBody>
      </p:sp>
      <p:pic>
        <p:nvPicPr>
          <p:cNvPr id="3072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00"/>
          <a:stretch>
            <a:fillRect/>
          </a:stretch>
        </p:blipFill>
        <p:spPr bwMode="auto">
          <a:xfrm>
            <a:off x="1403648" y="3203307"/>
            <a:ext cx="4248472" cy="308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95536" y="836712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b="1" dirty="0" smtClean="0">
                <a:latin typeface="宋体" pitchFamily="2" charset="-122"/>
              </a:rPr>
              <a:t>    调速比</a:t>
            </a:r>
            <a:r>
              <a:rPr kumimoji="1" lang="zh-CN" altLang="en-US" sz="2800" b="1" dirty="0">
                <a:latin typeface="宋体" pitchFamily="2" charset="-122"/>
              </a:rPr>
              <a:t>较困难，变频调速较复杂，一般采用变极调速和降压调速。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"/>
          <p:cNvSpPr>
            <a:spLocks noChangeArrowheads="1"/>
          </p:cNvSpPr>
          <p:nvPr/>
        </p:nvSpPr>
        <p:spPr bwMode="auto">
          <a:xfrm>
            <a:off x="467545" y="1844824"/>
            <a:ext cx="39604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</a:rPr>
              <a:t>（</a:t>
            </a:r>
            <a:r>
              <a:rPr kumimoji="1" lang="en-US" altLang="zh-CN" sz="2800" b="1" dirty="0">
                <a:latin typeface="宋体" pitchFamily="2" charset="-122"/>
              </a:rPr>
              <a:t>2</a:t>
            </a:r>
            <a:r>
              <a:rPr kumimoji="1" lang="zh-CN" altLang="en-US" sz="2800" b="1" dirty="0">
                <a:latin typeface="宋体" pitchFamily="2" charset="-122"/>
              </a:rPr>
              <a:t>）定子绕组抽头调速：用于台扇与落地扇</a:t>
            </a:r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1"/>
          <a:stretch>
            <a:fillRect/>
          </a:stretch>
        </p:blipFill>
        <p:spPr bwMode="auto">
          <a:xfrm>
            <a:off x="4644007" y="764704"/>
            <a:ext cx="374441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5557" y="4581128"/>
            <a:ext cx="37444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</a:rPr>
              <a:t>（</a:t>
            </a:r>
            <a:r>
              <a:rPr kumimoji="1" lang="en-US" altLang="zh-CN" sz="2800" b="1" dirty="0">
                <a:latin typeface="宋体" pitchFamily="2" charset="-122"/>
              </a:rPr>
              <a:t>3</a:t>
            </a:r>
            <a:r>
              <a:rPr kumimoji="1" lang="zh-CN" altLang="en-US" sz="2800" b="1" dirty="0">
                <a:latin typeface="宋体" pitchFamily="2" charset="-122"/>
              </a:rPr>
              <a:t>）双向晶闸管调速：用于吊扇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3861049"/>
            <a:ext cx="3312369" cy="216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>
          <a:xfrm>
            <a:off x="3419872" y="1556792"/>
            <a:ext cx="1728787" cy="519113"/>
          </a:xfrm>
        </p:spPr>
        <p:txBody>
          <a:bodyPr anchor="t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</a:rPr>
              <a:t>本章小结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251520" y="2564904"/>
            <a:ext cx="8532813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宋体" pitchFamily="2" charset="-122"/>
              </a:rPr>
              <a:t>1</a:t>
            </a:r>
            <a:r>
              <a:rPr kumimoji="1" lang="zh-CN" altLang="en-US" sz="2800" b="1" dirty="0">
                <a:latin typeface="宋体" pitchFamily="2" charset="-122"/>
              </a:rPr>
              <a:t>、了解单相异步电动机的结构与励磁方式 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宋体" pitchFamily="2" charset="-122"/>
              </a:rPr>
              <a:t>2</a:t>
            </a:r>
            <a:r>
              <a:rPr kumimoji="1" lang="zh-CN" altLang="en-US" sz="2800" b="1" dirty="0">
                <a:latin typeface="宋体" pitchFamily="2" charset="-122"/>
              </a:rPr>
              <a:t>、理解单相异步电动机的工作原理</a:t>
            </a:r>
            <a:r>
              <a:rPr kumimoji="1" lang="zh-CN" altLang="en-US" dirty="0">
                <a:latin typeface="宋体" pitchFamily="2" charset="-122"/>
              </a:rPr>
              <a:t> </a:t>
            </a:r>
            <a:endParaRPr kumimoji="1" lang="zh-CN" altLang="en-US" sz="2800" b="1" dirty="0">
              <a:latin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宋体" pitchFamily="2" charset="-122"/>
              </a:rPr>
              <a:t>3</a:t>
            </a:r>
            <a:r>
              <a:rPr kumimoji="1" lang="zh-CN" altLang="en-US" sz="2800" b="1" dirty="0">
                <a:latin typeface="宋体" pitchFamily="2" charset="-122"/>
              </a:rPr>
              <a:t>、掌握单相异步电动机的基本形式 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宋体" pitchFamily="2" charset="-122"/>
              </a:rPr>
              <a:t>4</a:t>
            </a:r>
            <a:r>
              <a:rPr kumimoji="1" lang="zh-CN" altLang="en-US" sz="2800" b="1" dirty="0">
                <a:latin typeface="宋体" pitchFamily="2" charset="-122"/>
              </a:rPr>
              <a:t>、掌握单相异步电动机的调速和常用拖动控制方法</a:t>
            </a:r>
            <a:r>
              <a:rPr kumimoji="1" lang="zh-CN" altLang="en-US" dirty="0">
                <a:latin typeface="宋体" pitchFamily="2" charset="-122"/>
              </a:rPr>
              <a:t> </a:t>
            </a:r>
            <a:endParaRPr kumimoji="1" lang="zh-CN" altLang="en-US" sz="2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917575" y="84138"/>
            <a:ext cx="7200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宋体" pitchFamily="2" charset="-122"/>
              </a:rPr>
              <a:t>3.1  </a:t>
            </a:r>
            <a:r>
              <a:rPr kumimoji="1" lang="zh-CN" altLang="en-US" sz="3200" b="1" dirty="0">
                <a:latin typeface="宋体" pitchFamily="2" charset="-122"/>
              </a:rPr>
              <a:t>单相异步电动机的结构</a:t>
            </a:r>
          </a:p>
        </p:txBody>
      </p:sp>
      <p:sp>
        <p:nvSpPr>
          <p:cNvPr id="1030" name="Text Box 13"/>
          <p:cNvSpPr txBox="1">
            <a:spLocks noChangeArrowheads="1"/>
          </p:cNvSpPr>
          <p:nvPr/>
        </p:nvSpPr>
        <p:spPr bwMode="auto">
          <a:xfrm>
            <a:off x="468313" y="908050"/>
            <a:ext cx="4751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1. </a:t>
            </a:r>
            <a:r>
              <a:rPr lang="zh-CN" altLang="en-US" sz="2800" b="1">
                <a:latin typeface="宋体" pitchFamily="2" charset="-122"/>
              </a:rPr>
              <a:t>单相异步电动机的机构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49275" y="4830448"/>
            <a:ext cx="81375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b="1" dirty="0">
                <a:cs typeface="Times New Roman" pitchFamily="18" charset="0"/>
              </a:rPr>
              <a:t>包括定子和转子两部分</a:t>
            </a:r>
          </a:p>
          <a:p>
            <a:pPr algn="l"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b="1" dirty="0">
                <a:cs typeface="Times New Roman" pitchFamily="18" charset="0"/>
              </a:rPr>
              <a:t>定子、转子都是由绕组和铁心组成</a:t>
            </a:r>
          </a:p>
          <a:p>
            <a:pPr algn="l"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b="1" dirty="0">
                <a:cs typeface="Times New Roman" pitchFamily="18" charset="0"/>
              </a:rPr>
              <a:t>铁心一般由</a:t>
            </a:r>
            <a:r>
              <a:rPr lang="en-US" altLang="zh-CN" b="1" dirty="0" err="1">
                <a:cs typeface="Times New Roman" pitchFamily="18" charset="0"/>
              </a:rPr>
              <a:t>0.5mm</a:t>
            </a:r>
            <a:r>
              <a:rPr lang="zh-CN" altLang="en-US" b="1" dirty="0">
                <a:cs typeface="Times New Roman" pitchFamily="18" charset="0"/>
              </a:rPr>
              <a:t>的硅钢片叠压而成。</a:t>
            </a:r>
          </a:p>
        </p:txBody>
      </p:sp>
      <p:pic>
        <p:nvPicPr>
          <p:cNvPr id="1057" name="Picture 33" descr="https://gimg2.baidu.com/image_search/src=http%3A%2F%2Fpengky.cn%2Fdianjixilie022%2F7-kjdh-jiaoliujijiegou%2Fjiaoliujijiegou06.jpg&amp;refer=http%3A%2F%2Fpengky.cn&amp;app=2002&amp;size=f9999,10000&amp;q=a80&amp;n=0&amp;g=0n&amp;fmt=jpeg?sec=1633483306&amp;t=d55b62a04eb49353d16364b06223d0c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32" y="1842976"/>
            <a:ext cx="3360373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16" y="1649562"/>
            <a:ext cx="4821903" cy="3003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4"/>
          <p:cNvSpPr>
            <a:spLocks noChangeArrowheads="1"/>
          </p:cNvSpPr>
          <p:nvPr/>
        </p:nvSpPr>
        <p:spPr bwMode="auto">
          <a:xfrm>
            <a:off x="107504" y="692696"/>
            <a:ext cx="4968875" cy="44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b="1" dirty="0" smtClean="0">
                <a:latin typeface="宋体" pitchFamily="2" charset="-122"/>
              </a:rPr>
              <a:t>（</a:t>
            </a:r>
            <a:r>
              <a:rPr kumimoji="1" lang="en-US" altLang="zh-CN" sz="2200" b="1" dirty="0" smtClean="0">
                <a:latin typeface="宋体" pitchFamily="2" charset="-122"/>
              </a:rPr>
              <a:t>1</a:t>
            </a:r>
            <a:r>
              <a:rPr kumimoji="1" lang="zh-CN" altLang="en-US" sz="2200" b="1" dirty="0" smtClean="0">
                <a:latin typeface="宋体" pitchFamily="2" charset="-122"/>
              </a:rPr>
              <a:t>）</a:t>
            </a:r>
            <a:r>
              <a:rPr kumimoji="1" lang="zh-CN" altLang="en-US" sz="2200" b="1" dirty="0">
                <a:latin typeface="宋体" pitchFamily="2" charset="-122"/>
              </a:rPr>
              <a:t>定子部分</a:t>
            </a:r>
          </a:p>
        </p:txBody>
      </p:sp>
      <p:sp>
        <p:nvSpPr>
          <p:cNvPr id="7174" name="Text Box 15"/>
          <p:cNvSpPr txBox="1">
            <a:spLocks noChangeArrowheads="1"/>
          </p:cNvSpPr>
          <p:nvPr/>
        </p:nvSpPr>
        <p:spPr bwMode="auto">
          <a:xfrm>
            <a:off x="251520" y="1124744"/>
            <a:ext cx="8568952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ts val="0"/>
              </a:spcBef>
              <a:buFontTx/>
              <a:buAutoNum type="circleNumDbPlain"/>
            </a:pPr>
            <a:r>
              <a:rPr lang="zh-CN" altLang="en-US" sz="2200" b="1" dirty="0">
                <a:cs typeface="Times New Roman" pitchFamily="18" charset="0"/>
              </a:rPr>
              <a:t>包括机座、铁心、绕组三大部分。</a:t>
            </a: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  <a:buFontTx/>
              <a:buAutoNum type="circleNumDbPlain"/>
            </a:pPr>
            <a:r>
              <a:rPr lang="zh-CN" altLang="en-US" sz="2200" b="1" dirty="0" smtClean="0">
                <a:cs typeface="Times New Roman" pitchFamily="18" charset="0"/>
              </a:rPr>
              <a:t>定子绕组采用</a:t>
            </a:r>
            <a:r>
              <a:rPr lang="zh-CN" altLang="en-US" sz="2200" b="1" dirty="0" smtClean="0">
                <a:solidFill>
                  <a:srgbClr val="FF0000"/>
                </a:solidFill>
                <a:cs typeface="Times New Roman" pitchFamily="18" charset="0"/>
              </a:rPr>
              <a:t>主绕组</a:t>
            </a:r>
            <a:r>
              <a:rPr lang="zh-CN" altLang="en-US" sz="2200" b="1" dirty="0">
                <a:cs typeface="Times New Roman" pitchFamily="18" charset="0"/>
              </a:rPr>
              <a:t>和</a:t>
            </a:r>
            <a:r>
              <a:rPr lang="zh-CN" altLang="en-US" sz="2200" b="1" dirty="0" smtClean="0">
                <a:solidFill>
                  <a:srgbClr val="FF0000"/>
                </a:solidFill>
                <a:cs typeface="Times New Roman" pitchFamily="18" charset="0"/>
              </a:rPr>
              <a:t>辅助绕组</a:t>
            </a:r>
            <a:r>
              <a:rPr lang="zh-CN" altLang="en-US" sz="2200" b="1" dirty="0">
                <a:cs typeface="Times New Roman" pitchFamily="18" charset="0"/>
              </a:rPr>
              <a:t>；</a:t>
            </a:r>
            <a:r>
              <a:rPr lang="zh-CN" altLang="en-US" sz="2200" b="1" dirty="0" smtClean="0">
                <a:cs typeface="Times New Roman" pitchFamily="18" charset="0"/>
              </a:rPr>
              <a:t>主、</a:t>
            </a:r>
            <a:r>
              <a:rPr lang="zh-CN" altLang="en-US" sz="2200" b="1" dirty="0">
                <a:cs typeface="Times New Roman" pitchFamily="18" charset="0"/>
              </a:rPr>
              <a:t>辅绕组的轴线在空间相差</a:t>
            </a:r>
            <a:r>
              <a:rPr lang="en-US" altLang="zh-CN" sz="2200" dirty="0">
                <a:cs typeface="Times New Roman" pitchFamily="18" charset="0"/>
              </a:rPr>
              <a:t>90°</a:t>
            </a:r>
            <a:r>
              <a:rPr lang="zh-CN" altLang="en-US" sz="2200" b="1" dirty="0">
                <a:cs typeface="Times New Roman" pitchFamily="18" charset="0"/>
              </a:rPr>
              <a:t>电角度，两相绕组的槽数、槽形、匝数</a:t>
            </a:r>
            <a:r>
              <a:rPr lang="zh-CN" altLang="en-US" sz="2200" b="1" dirty="0" smtClean="0">
                <a:cs typeface="Times New Roman" pitchFamily="18" charset="0"/>
              </a:rPr>
              <a:t>可以相同，</a:t>
            </a:r>
            <a:r>
              <a:rPr lang="zh-CN" altLang="en-US" sz="2200" b="1" dirty="0">
                <a:cs typeface="Times New Roman" pitchFamily="18" charset="0"/>
              </a:rPr>
              <a:t>也</a:t>
            </a:r>
            <a:r>
              <a:rPr lang="zh-CN" altLang="en-US" sz="2200" b="1" dirty="0" smtClean="0">
                <a:cs typeface="Times New Roman" pitchFamily="18" charset="0"/>
              </a:rPr>
              <a:t>可不同。</a:t>
            </a:r>
            <a:endParaRPr lang="zh-CN" altLang="en-US" sz="2200" b="1" dirty="0"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5265" y="2420888"/>
            <a:ext cx="4968875" cy="44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b="1" dirty="0" smtClean="0">
                <a:latin typeface="宋体" pitchFamily="2" charset="-122"/>
              </a:rPr>
              <a:t>（</a:t>
            </a:r>
            <a:r>
              <a:rPr kumimoji="1" lang="en-US" altLang="zh-CN" sz="2200" b="1" dirty="0" smtClean="0">
                <a:latin typeface="宋体" pitchFamily="2" charset="-122"/>
              </a:rPr>
              <a:t>2</a:t>
            </a:r>
            <a:r>
              <a:rPr kumimoji="1" lang="zh-CN" altLang="en-US" sz="2200" b="1" dirty="0" smtClean="0">
                <a:latin typeface="宋体" pitchFamily="2" charset="-122"/>
              </a:rPr>
              <a:t>）</a:t>
            </a:r>
            <a:r>
              <a:rPr kumimoji="1" lang="zh-CN" altLang="en-US" sz="2200" b="1" dirty="0">
                <a:latin typeface="宋体" pitchFamily="2" charset="-122"/>
              </a:rPr>
              <a:t>转子部分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9699" y="2852936"/>
            <a:ext cx="863054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ts val="0"/>
              </a:spcBef>
              <a:buFontTx/>
              <a:buAutoNum type="circleNumDbPlain"/>
            </a:pPr>
            <a:r>
              <a:rPr lang="zh-CN" altLang="en-US" sz="2200" b="1" dirty="0">
                <a:cs typeface="Times New Roman" pitchFamily="18" charset="0"/>
              </a:rPr>
              <a:t>包括</a:t>
            </a:r>
            <a:r>
              <a:rPr lang="zh-CN" altLang="en-US" sz="2200" b="1" dirty="0" smtClean="0">
                <a:cs typeface="Times New Roman" pitchFamily="18" charset="0"/>
              </a:rPr>
              <a:t>转轴</a:t>
            </a:r>
            <a:r>
              <a:rPr lang="zh-CN" altLang="en-US" sz="2200" b="1" dirty="0">
                <a:cs typeface="Times New Roman" pitchFamily="18" charset="0"/>
              </a:rPr>
              <a:t>、铁心、绕组三</a:t>
            </a:r>
            <a:r>
              <a:rPr lang="zh-CN" altLang="en-US" sz="2200" b="1" dirty="0" smtClean="0">
                <a:cs typeface="Times New Roman" pitchFamily="18" charset="0"/>
              </a:rPr>
              <a:t>部分；绕组型</a:t>
            </a:r>
            <a:r>
              <a:rPr lang="zh-CN" altLang="en-US" sz="2200" b="1" dirty="0">
                <a:cs typeface="Times New Roman" pitchFamily="18" charset="0"/>
              </a:rPr>
              <a:t>式：</a:t>
            </a:r>
            <a:r>
              <a:rPr lang="zh-CN" altLang="en-US" sz="2200" b="1" dirty="0">
                <a:solidFill>
                  <a:srgbClr val="FF0000"/>
                </a:solidFill>
                <a:cs typeface="Times New Roman" pitchFamily="18" charset="0"/>
              </a:rPr>
              <a:t>笼型</a:t>
            </a:r>
            <a:r>
              <a:rPr lang="zh-CN" altLang="en-US" sz="2200" b="1" dirty="0">
                <a:cs typeface="Times New Roman" pitchFamily="18" charset="0"/>
              </a:rPr>
              <a:t>和</a:t>
            </a:r>
            <a:r>
              <a:rPr lang="zh-CN" altLang="en-US" sz="2200" b="1" dirty="0">
                <a:solidFill>
                  <a:srgbClr val="FF0000"/>
                </a:solidFill>
                <a:cs typeface="Times New Roman" pitchFamily="18" charset="0"/>
              </a:rPr>
              <a:t>电枢</a:t>
            </a:r>
            <a:r>
              <a:rPr lang="zh-CN" altLang="en-US" sz="2200" b="1" dirty="0" smtClean="0">
                <a:solidFill>
                  <a:srgbClr val="FF0000"/>
                </a:solidFill>
                <a:cs typeface="Times New Roman" pitchFamily="18" charset="0"/>
              </a:rPr>
              <a:t>型；</a:t>
            </a:r>
            <a:endParaRPr lang="zh-CN" altLang="en-US" sz="2200" b="1" dirty="0">
              <a:solidFill>
                <a:srgbClr val="FF0000"/>
              </a:solidFill>
              <a:cs typeface="Times New Roman" pitchFamily="18" charset="0"/>
            </a:endParaRP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  <a:buFontTx/>
              <a:buAutoNum type="circleNumDbPlain"/>
            </a:pPr>
            <a:r>
              <a:rPr lang="zh-CN" altLang="en-US" sz="2200" b="1" dirty="0" smtClean="0">
                <a:cs typeface="Times New Roman" pitchFamily="18" charset="0"/>
              </a:rPr>
              <a:t>笼型绕组用</a:t>
            </a:r>
            <a:r>
              <a:rPr lang="zh-CN" altLang="en-US" sz="2200" b="1" dirty="0">
                <a:cs typeface="Times New Roman" pitchFamily="18" charset="0"/>
              </a:rPr>
              <a:t>铝</a:t>
            </a:r>
            <a:r>
              <a:rPr lang="zh-CN" altLang="en-US" sz="2200" b="1" dirty="0" smtClean="0">
                <a:cs typeface="Times New Roman" pitchFamily="18" charset="0"/>
              </a:rPr>
              <a:t>或铝合金</a:t>
            </a:r>
            <a:r>
              <a:rPr lang="zh-CN" altLang="en-US" sz="2200" b="1" dirty="0">
                <a:cs typeface="Times New Roman" pitchFamily="18" charset="0"/>
              </a:rPr>
              <a:t>一次铸造而</a:t>
            </a:r>
            <a:r>
              <a:rPr lang="zh-CN" altLang="en-US" sz="2200" b="1" dirty="0" smtClean="0">
                <a:cs typeface="Times New Roman" pitchFamily="18" charset="0"/>
              </a:rPr>
              <a:t>成；电枢</a:t>
            </a:r>
            <a:r>
              <a:rPr lang="zh-CN" altLang="en-US" sz="2200" b="1" dirty="0">
                <a:cs typeface="Times New Roman" pitchFamily="18" charset="0"/>
              </a:rPr>
              <a:t>型转子绕组采用与直流电机相同的分布式绕组型式，按叠绕或波绕的接法将线圈的首、尾端经换相器连接</a:t>
            </a:r>
            <a:r>
              <a:rPr lang="zh-CN" altLang="en-US" sz="2200" b="1" dirty="0" smtClean="0">
                <a:cs typeface="Times New Roman" pitchFamily="18" charset="0"/>
              </a:rPr>
              <a:t>成整体电枢绕组</a:t>
            </a:r>
            <a:r>
              <a:rPr lang="zh-CN" altLang="en-US" sz="2200" b="1" dirty="0">
                <a:cs typeface="Times New Roman" pitchFamily="18" charset="0"/>
              </a:rPr>
              <a:t>，</a:t>
            </a:r>
            <a:r>
              <a:rPr lang="zh-CN" altLang="en-US" sz="2200" b="1" dirty="0">
                <a:solidFill>
                  <a:srgbClr val="FF0000"/>
                </a:solidFill>
                <a:cs typeface="Times New Roman" pitchFamily="18" charset="0"/>
              </a:rPr>
              <a:t>电枢式转子绕组主要用于单相异步串励电动机</a:t>
            </a:r>
            <a:r>
              <a:rPr lang="zh-CN" altLang="en-US" sz="2200" b="1" dirty="0">
                <a:cs typeface="Times New Roman" pitchFamily="18" charset="0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941168"/>
            <a:ext cx="1656184" cy="16681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426" y="4941168"/>
            <a:ext cx="1717049" cy="16360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844" y="4747073"/>
            <a:ext cx="3505027" cy="1824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395288" y="692150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2. </a:t>
            </a:r>
            <a:r>
              <a:rPr lang="zh-CN" altLang="en-US" sz="2800" b="1">
                <a:latin typeface="宋体" pitchFamily="2" charset="-122"/>
              </a:rPr>
              <a:t>启动装置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684213" y="1592263"/>
            <a:ext cx="77755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辅助绕组用于启动。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除电容运转式电动机和罩极式电动机外，启动结束后辅助绕组都必须脱离电源，以免烧坏。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需配有相应的启动装置。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 dirty="0">
                <a:latin typeface="宋体" pitchFamily="2" charset="-122"/>
                <a:cs typeface="Times New Roman" pitchFamily="18" charset="0"/>
              </a:rPr>
              <a:t>离心开关和启动继电器两大类。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323528" y="764704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）离心开关</a:t>
            </a:r>
          </a:p>
        </p:txBody>
      </p:sp>
      <p:pic>
        <p:nvPicPr>
          <p:cNvPr id="10244" name="Picture 7" descr="Image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2"/>
          <a:stretch/>
        </p:blipFill>
        <p:spPr bwMode="auto">
          <a:xfrm>
            <a:off x="467544" y="4005065"/>
            <a:ext cx="4392488" cy="256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67544" y="1338676"/>
            <a:ext cx="8208963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b="1" dirty="0">
                <a:cs typeface="Times New Roman" pitchFamily="18" charset="0"/>
              </a:rPr>
              <a:t>旋转</a:t>
            </a:r>
            <a:r>
              <a:rPr lang="zh-CN" altLang="en-US" b="1" dirty="0" smtClean="0">
                <a:cs typeface="Times New Roman" pitchFamily="18" charset="0"/>
              </a:rPr>
              <a:t>部分和</a:t>
            </a:r>
            <a:r>
              <a:rPr lang="zh-CN" altLang="en-US" b="1" dirty="0">
                <a:cs typeface="Times New Roman" pitchFamily="18" charset="0"/>
              </a:rPr>
              <a:t>固定部分。 </a:t>
            </a:r>
          </a:p>
          <a:p>
            <a:pPr algn="l"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b="1" dirty="0">
                <a:cs typeface="Times New Roman" pitchFamily="18" charset="0"/>
              </a:rPr>
              <a:t>转速达到额定转速</a:t>
            </a:r>
            <a:r>
              <a:rPr lang="en-US" altLang="zh-CN" b="1" dirty="0">
                <a:cs typeface="Times New Roman" pitchFamily="18" charset="0"/>
              </a:rPr>
              <a:t>70%~80%</a:t>
            </a:r>
            <a:r>
              <a:rPr lang="zh-CN" altLang="en-US" b="1" dirty="0">
                <a:cs typeface="Times New Roman" pitchFamily="18" charset="0"/>
              </a:rPr>
              <a:t>时，离心块的离心力大于弹簧的压力</a:t>
            </a:r>
          </a:p>
          <a:p>
            <a:pPr algn="l"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b="1" dirty="0">
                <a:cs typeface="Times New Roman" pitchFamily="18" charset="0"/>
              </a:rPr>
              <a:t>指型铜触片脱开，辅助绕组被</a:t>
            </a:r>
            <a:r>
              <a:rPr lang="zh-CN" altLang="en-US" b="1" dirty="0" smtClean="0">
                <a:cs typeface="Times New Roman" pitchFamily="18" charset="0"/>
              </a:rPr>
              <a:t>断开</a:t>
            </a:r>
            <a:endParaRPr lang="en-US" altLang="zh-CN" b="1" dirty="0" smtClean="0">
              <a:cs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b="1" dirty="0">
                <a:cs typeface="Times New Roman" pitchFamily="18" charset="0"/>
              </a:rPr>
              <a:t>缺点：结构复杂，易发故障，检修</a:t>
            </a:r>
            <a:r>
              <a:rPr lang="zh-CN" altLang="en-US" b="1" dirty="0" smtClean="0">
                <a:cs typeface="Times New Roman" pitchFamily="18" charset="0"/>
              </a:rPr>
              <a:t>不便，较少应用。 </a:t>
            </a:r>
            <a:endParaRPr lang="zh-CN" altLang="en-US" b="1" dirty="0"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312247"/>
            <a:ext cx="3866760" cy="1945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539552" y="1628800"/>
            <a:ext cx="496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</a:rPr>
              <a:t>① 电压型启动继电器</a:t>
            </a:r>
          </a:p>
        </p:txBody>
      </p:sp>
      <p:pic>
        <p:nvPicPr>
          <p:cNvPr id="12292" name="Picture 7" descr="Image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276475"/>
            <a:ext cx="5329237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23528" y="836712"/>
            <a:ext cx="8208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（</a:t>
            </a:r>
            <a:r>
              <a:rPr lang="en-US" altLang="zh-CN" sz="2800" b="1">
                <a:latin typeface="宋体" pitchFamily="2" charset="-122"/>
              </a:rPr>
              <a:t>2</a:t>
            </a:r>
            <a:r>
              <a:rPr lang="zh-CN" altLang="en-US" sz="2800" b="1">
                <a:latin typeface="宋体" pitchFamily="2" charset="-122"/>
              </a:rPr>
              <a:t>）启动继电器：电压型、电流型、差动型三种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3517920" y="3740040"/>
              <a:ext cx="57600" cy="2228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2080" y="3676680"/>
                <a:ext cx="892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3524400" y="3746520"/>
              <a:ext cx="82800" cy="23544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8200" y="3683160"/>
                <a:ext cx="114840" cy="36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67544" y="830265"/>
            <a:ext cx="496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</a:rPr>
              <a:t>② 电流型启动继电器</a:t>
            </a:r>
          </a:p>
        </p:txBody>
      </p:sp>
      <p:grpSp>
        <p:nvGrpSpPr>
          <p:cNvPr id="13316" name="Group 12"/>
          <p:cNvGrpSpPr>
            <a:grpSpLocks/>
          </p:cNvGrpSpPr>
          <p:nvPr/>
        </p:nvGrpSpPr>
        <p:grpSpPr bwMode="auto">
          <a:xfrm>
            <a:off x="467544" y="1916832"/>
            <a:ext cx="5760640" cy="3960440"/>
            <a:chOff x="975" y="1117"/>
            <a:chExt cx="3878" cy="2535"/>
          </a:xfrm>
        </p:grpSpPr>
        <p:pic>
          <p:nvPicPr>
            <p:cNvPr id="13317" name="Picture 5" descr="Image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117"/>
              <a:ext cx="3878" cy="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 flipH="1">
              <a:off x="1682" y="225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830265"/>
            <a:ext cx="2786063" cy="2038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1511280" y="3625920"/>
              <a:ext cx="425880" cy="24804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1920" y="3616560"/>
                <a:ext cx="444600" cy="26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5" descr="Image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329238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323528" y="764704"/>
            <a:ext cx="842486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</a:rPr>
              <a:t>③ 差动型启动继电器：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itchFamily="2" charset="-122"/>
              </a:rPr>
              <a:t>　　电压、电流两个线圈，工作更可靠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3352680" y="3124080"/>
              <a:ext cx="3270600" cy="77508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3320" y="3114720"/>
                <a:ext cx="328932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3035160" y="3105000"/>
              <a:ext cx="610200" cy="163872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5800" y="3095640"/>
                <a:ext cx="628920" cy="16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/>
              <p14:cNvContentPartPr/>
              <p14:nvPr/>
            </p14:nvContentPartPr>
            <p14:xfrm>
              <a:off x="2717640" y="3009960"/>
              <a:ext cx="616320" cy="61632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8280" y="3000600"/>
                <a:ext cx="6350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墨迹 8"/>
              <p14:cNvContentPartPr/>
              <p14:nvPr/>
            </p14:nvContentPartPr>
            <p14:xfrm>
              <a:off x="2373120" y="2173320"/>
              <a:ext cx="3281040" cy="3836520"/>
            </p14:xfrm>
          </p:contentPart>
        </mc:Choice>
        <mc:Fallback xmlns="">
          <p:pic>
            <p:nvPicPr>
              <p:cNvPr id="9" name="墨迹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63760" y="2163960"/>
                <a:ext cx="3299760" cy="385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1620</Words>
  <Application>Microsoft Office PowerPoint</Application>
  <PresentationFormat>全屏显示(4:3)</PresentationFormat>
  <Paragraphs>130</Paragraphs>
  <Slides>26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Monotype Sorts</vt:lpstr>
      <vt:lpstr>楷体_GB2312</vt:lpstr>
      <vt:lpstr>隶书</vt:lpstr>
      <vt:lpstr>宋体</vt:lpstr>
      <vt:lpstr>Arial</vt:lpstr>
      <vt:lpstr>Times New Roman</vt:lpstr>
      <vt:lpstr>Wingdings</vt:lpstr>
      <vt:lpstr>默认设计模板</vt:lpstr>
      <vt:lpstr>自定义设计方案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微软用户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微软中国</dc:creator>
  <cp:lastModifiedBy>liu</cp:lastModifiedBy>
  <cp:revision>183</cp:revision>
  <dcterms:created xsi:type="dcterms:W3CDTF">2013-07-16T14:24:14Z</dcterms:created>
  <dcterms:modified xsi:type="dcterms:W3CDTF">2023-02-12T02:58:51Z</dcterms:modified>
</cp:coreProperties>
</file>