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91" r:id="rId3"/>
    <p:sldId id="457" r:id="rId4"/>
    <p:sldId id="577" r:id="rId5"/>
    <p:sldId id="578" r:id="rId6"/>
    <p:sldId id="580" r:id="rId7"/>
    <p:sldId id="581" r:id="rId8"/>
    <p:sldId id="582" r:id="rId9"/>
    <p:sldId id="583" r:id="rId10"/>
    <p:sldId id="584" r:id="rId11"/>
    <p:sldId id="624" r:id="rId12"/>
    <p:sldId id="585" r:id="rId13"/>
    <p:sldId id="587" r:id="rId14"/>
    <p:sldId id="588" r:id="rId15"/>
    <p:sldId id="592" r:id="rId16"/>
    <p:sldId id="593" r:id="rId17"/>
    <p:sldId id="594" r:id="rId18"/>
    <p:sldId id="595" r:id="rId19"/>
    <p:sldId id="596" r:id="rId20"/>
    <p:sldId id="597" r:id="rId21"/>
    <p:sldId id="598" r:id="rId22"/>
    <p:sldId id="601" r:id="rId23"/>
    <p:sldId id="600" r:id="rId24"/>
    <p:sldId id="602" r:id="rId25"/>
    <p:sldId id="599" r:id="rId26"/>
    <p:sldId id="606" r:id="rId27"/>
    <p:sldId id="605" r:id="rId28"/>
    <p:sldId id="607" r:id="rId29"/>
    <p:sldId id="608" r:id="rId30"/>
    <p:sldId id="609" r:id="rId31"/>
    <p:sldId id="610" r:id="rId32"/>
    <p:sldId id="611" r:id="rId33"/>
    <p:sldId id="612" r:id="rId34"/>
    <p:sldId id="613" r:id="rId35"/>
    <p:sldId id="614" r:id="rId36"/>
    <p:sldId id="615" r:id="rId37"/>
    <p:sldId id="616" r:id="rId38"/>
    <p:sldId id="617" r:id="rId39"/>
    <p:sldId id="618" r:id="rId40"/>
    <p:sldId id="619" r:id="rId41"/>
    <p:sldId id="620" r:id="rId42"/>
    <p:sldId id="621" r:id="rId43"/>
    <p:sldId id="622" r:id="rId44"/>
    <p:sldId id="623" r:id="rId45"/>
    <p:sldId id="321" r:id="rId46"/>
    <p:sldId id="442" r:id="rId4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66FF66"/>
    <a:srgbClr val="DDDDDD"/>
    <a:srgbClr val="0066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15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CC2A012-10BE-4C7D-BB6F-E54C46D1F8B5}" type="datetimeFigureOut">
              <a:rPr lang="zh-CN" altLang="en-US"/>
              <a:pPr>
                <a:defRPr/>
              </a:pPr>
              <a:t>2021/3/1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645E261-2A1A-4395-A17B-1B98CC73E9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8520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43050"/>
            <a:ext cx="77724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8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6489" y="3214686"/>
            <a:ext cx="7751023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5357850" cy="598487"/>
          </a:xfrm>
        </p:spPr>
        <p:txBody>
          <a:bodyPr/>
          <a:lstStyle>
            <a:lvl1pPr>
              <a:defRPr sz="24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928688"/>
            <a:ext cx="8643998" cy="5429270"/>
          </a:xfrm>
        </p:spPr>
        <p:txBody>
          <a:bodyPr/>
          <a:lstStyle>
            <a:lvl1pPr marL="0" indent="0" algn="l">
              <a:buFont typeface="Arial" pitchFamily="34" charset="0"/>
              <a:buNone/>
              <a:defRPr sz="2400" b="1">
                <a:latin typeface="+mn-ea"/>
                <a:ea typeface="+mn-ea"/>
              </a:defRPr>
            </a:lvl1pPr>
            <a:lvl2pPr marL="0" indent="0" algn="l">
              <a:buFont typeface="Arial" pitchFamily="34" charset="0"/>
              <a:buNone/>
              <a:defRPr sz="2400" b="1">
                <a:latin typeface="+mn-ea"/>
                <a:ea typeface="+mn-ea"/>
              </a:defRPr>
            </a:lvl2pPr>
            <a:lvl3pPr marL="0" indent="0" algn="l">
              <a:buFont typeface="Arial" pitchFamily="34" charset="0"/>
              <a:buNone/>
              <a:defRPr sz="2400" b="1">
                <a:latin typeface="+mn-ea"/>
                <a:ea typeface="+mn-ea"/>
              </a:defRPr>
            </a:lvl3pPr>
            <a:lvl4pPr marL="0" indent="0" algn="l">
              <a:buFont typeface="Arial" pitchFamily="34" charset="0"/>
              <a:buNone/>
              <a:defRPr sz="2400" b="1">
                <a:latin typeface="+mn-ea"/>
                <a:ea typeface="+mn-ea"/>
              </a:defRPr>
            </a:lvl4pPr>
            <a:lvl5pPr marL="0" indent="0" algn="l">
              <a:buFont typeface="Arial" pitchFamily="34" charset="0"/>
              <a:buNone/>
              <a:defRPr sz="2400" b="1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8224838" y="6421438"/>
            <a:ext cx="7762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714375" y="214313"/>
            <a:ext cx="771525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14375" y="928688"/>
            <a:ext cx="771525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951CF2-ABBA-4A35-99D8-16A820F4CADC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/28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8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4"/>
        </a:buBlip>
        <a:defRPr sz="2400" b="1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4"/>
        </a:buBlip>
        <a:defRPr sz="2000" kern="1200">
          <a:solidFill>
            <a:schemeClr val="tx1"/>
          </a:solidFill>
          <a:latin typeface="方正大标宋简体" pitchFamily="65" charset="-122"/>
          <a:ea typeface="方正大标宋简体" pitchFamily="65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4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4"/>
        </a:buBlip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4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43063"/>
            <a:ext cx="7772400" cy="1470025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2章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基础知识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>
          <a:xfrm>
            <a:off x="696913" y="3214688"/>
            <a:ext cx="7750175" cy="85725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2学时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176213" indent="-1762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补码的表示方法：</a:t>
            </a:r>
          </a:p>
          <a:p>
            <a:pPr marL="534988" indent="-534988" eaLnBrk="1" hangingPunct="1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p"/>
            </a:pP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正数的补码：最高有效位为</a:t>
            </a:r>
            <a:r>
              <a:rPr lang="en-US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，其余部分为该数的绝对值；</a:t>
            </a:r>
          </a:p>
          <a:p>
            <a:pPr marL="534988" indent="-534988" eaLnBrk="1" hangingPunct="1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p"/>
            </a:pP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负数的补码：该负数的绝对值的补码，按位求反后，再在最末位加</a:t>
            </a:r>
            <a:r>
              <a:rPr lang="en-US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，得到的结果即为该负数的补码</a:t>
            </a: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  <a:endParaRPr lang="en-US" altLang="zh-CN" sz="2800" dirty="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数制及转换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BCD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码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ASCII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码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机器数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补码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7516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计算机中数据的表示方法</a:t>
            </a:r>
            <a:endParaRPr lang="zh-CN" altLang="en-US" sz="2800" b="1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534988" indent="-534988" eaLnBrk="1" hangingPunct="1">
              <a:lnSpc>
                <a:spcPct val="130000"/>
              </a:lnSpc>
              <a:spcBef>
                <a:spcPts val="1800"/>
              </a:spcBef>
            </a:pP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3  </a:t>
            </a: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设机器字长为</a:t>
            </a:r>
            <a:r>
              <a:rPr lang="en-US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</a:t>
            </a: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位</a:t>
            </a: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，求</a:t>
            </a:r>
            <a:r>
              <a:rPr lang="en-US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±19</a:t>
            </a: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的</a:t>
            </a: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补码。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数制及转换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BCD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码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ASCII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码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机器数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补码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7516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计算机中数据的表示方法</a:t>
            </a:r>
            <a:endParaRPr lang="zh-CN" altLang="en-US" sz="2800" b="1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002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176213" indent="-176213"/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三种数据表示方式的说明：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450850" indent="-450850" hangingPunct="1">
              <a:buFont typeface="Wingdings" pitchFamily="2" charset="2"/>
              <a:buChar char="p"/>
            </a:pPr>
            <a:r>
              <a:rPr lang="en-US" altLang="zh-CN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BCD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码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：用二进制快速表示十进制数，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450850" indent="1519238" hangingPunct="1"/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可提高速度和精度。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450850" indent="-450850">
              <a:buFont typeface="Wingdings" pitchFamily="2" charset="2"/>
              <a:buChar char="p"/>
            </a:pPr>
            <a:r>
              <a:rPr lang="en-US" altLang="zh-CN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ASCII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码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：用于西文字符的机内存储。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450850" indent="-450850">
              <a:buFont typeface="Wingdings" pitchFamily="2" charset="2"/>
              <a:buChar char="p"/>
            </a:pP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机器数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：用于将符号数值化为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450850" indent="1519238"/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便于计算。  </a:t>
            </a:r>
            <a:endParaRPr lang="zh-CN" altLang="en-US" sz="280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数制及转换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BCD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码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ASCII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码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机器数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补码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7516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计算机中数据的表示方法</a:t>
            </a:r>
            <a:endParaRPr lang="zh-CN" altLang="en-US" sz="2800" b="1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633413" indent="-633413" eaLnBrk="1" hangingPunct="1"/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一、算术运算 </a:t>
            </a:r>
            <a:endParaRPr lang="pt-BR" altLang="zh-CN" sz="2800" dirty="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633413" indent="-633413" eaLnBrk="1" hangingPunct="1"/>
            <a:r>
              <a:rPr lang="pt-BR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1. 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二进制数算术运算（逢</a:t>
            </a:r>
            <a:r>
              <a:rPr lang="pt-BR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进</a:t>
            </a:r>
            <a:r>
              <a:rPr lang="pt-BR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</a:p>
          <a:p>
            <a:pPr marL="633413" indent="-633413" eaLnBrk="1" hangingPunct="1"/>
            <a:r>
              <a:rPr lang="pt-BR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2. 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十六进制数算术运算（逢</a:t>
            </a:r>
            <a:r>
              <a:rPr lang="pt-BR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16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进</a:t>
            </a:r>
            <a:r>
              <a:rPr lang="pt-BR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  <a:endParaRPr lang="en-US" altLang="zh-CN" sz="2800" dirty="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633413" indent="-633413" eaLnBrk="1" hangingPunct="1"/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二、逻辑运算</a:t>
            </a:r>
            <a:endParaRPr lang="en-US" altLang="zh-CN" sz="2800" dirty="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633413" indent="-633413" eaLnBrk="1" hangingPunct="1"/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与、或、非、异或</a:t>
            </a:r>
            <a:endParaRPr lang="en-US" altLang="zh-CN" sz="2800" dirty="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算术运算</a:t>
            </a:r>
            <a:endParaRPr lang="en-US" altLang="zh-CN" sz="2000" b="1" dirty="0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dirty="0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逻辑运算</a:t>
            </a:r>
            <a:endParaRPr lang="en-US" altLang="zh-CN" sz="2000" b="1" dirty="0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真值表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7516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计算机中数据的运算规则</a:t>
            </a:r>
            <a:endParaRPr lang="zh-CN" altLang="en-US" sz="2800" b="1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176213" indent="-1762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真值表：</a:t>
            </a:r>
            <a:endParaRPr lang="en-US" altLang="zh-CN" sz="2800" dirty="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算术运算</a:t>
            </a:r>
            <a:endParaRPr lang="en-US" altLang="zh-CN" sz="2000" b="1" dirty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逻辑运算</a:t>
            </a:r>
            <a:endParaRPr lang="en-US" altLang="zh-CN" sz="2000" b="1" dirty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dirty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真值表</a:t>
            </a:r>
            <a:endParaRPr lang="en-US" altLang="zh-CN" sz="2000" b="1" dirty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7516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计算机中数据的运算规则</a:t>
            </a:r>
            <a:endParaRPr lang="zh-CN" altLang="en-US" sz="2800" b="1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176213" indent="-1762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pt-BR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4   </a:t>
            </a:r>
            <a:r>
              <a:rPr lang="pt-BR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A=00FFH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pt-BR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B=5555H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，求</a:t>
            </a: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pt-BR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A</a:t>
            </a:r>
            <a:r>
              <a:rPr lang="pt-BR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∧B</a:t>
            </a:r>
            <a:endParaRPr lang="en-US" altLang="zh-CN" sz="2800" dirty="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算术运算</a:t>
            </a:r>
            <a:endParaRPr lang="en-US" altLang="zh-CN" sz="2000" b="1" dirty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逻辑运算</a:t>
            </a:r>
            <a:endParaRPr lang="en-US" altLang="zh-CN" sz="2000" b="1" dirty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真值表</a:t>
            </a:r>
            <a:endParaRPr lang="en-US" altLang="zh-CN" sz="2000" b="1" dirty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dirty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dirty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7516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计算机中数据的运算规则</a:t>
            </a:r>
            <a:endParaRPr lang="zh-CN" altLang="en-US" sz="2800" b="1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pt-BR" sz="2800" smtClean="0">
                <a:latin typeface="黑体" pitchFamily="2" charset="-122"/>
                <a:ea typeface="黑体" pitchFamily="2" charset="-122"/>
              </a:rPr>
              <a:t>汇编语言是一种低级语言，与计算机的硬件密切相关，在学习汇编语言之前，必须先了解计算机硬件的基本组织结构。</a:t>
            </a:r>
            <a:endParaRPr lang="en-US" altLang="zh-CN" sz="2800" smtClean="0"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微机结构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结构图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CPU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特性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存储器组织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8086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微处理器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I/O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设备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043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2.3  </a:t>
            </a: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IBM PC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计算机组织 </a:t>
            </a:r>
            <a:endParaRPr lang="zh-CN" altLang="en-US" sz="2800" b="1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一、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IBM PC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微型计算机的结构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微机结构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结构图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CPU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特性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存储器组织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8086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微处理器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I/O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设备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043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2.3  </a:t>
            </a: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IBM PC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计算机组织 </a:t>
            </a:r>
            <a:endParaRPr lang="zh-CN" altLang="en-US" sz="2800" b="1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000240"/>
            <a:ext cx="6891192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本门课介绍汇编语言就是</a:t>
            </a:r>
            <a:r>
              <a:rPr lang="pt-BR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8088/8086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汇编语言</a:t>
            </a: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  <a:r>
              <a:rPr lang="pt-BR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8088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pt-BR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8086CPU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特性</a:t>
            </a: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如下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</a:p>
          <a:p>
            <a:pPr eaLnBrk="1" hangingPunct="1">
              <a:spcBef>
                <a:spcPts val="0"/>
              </a:spcBef>
            </a:pPr>
            <a:r>
              <a:rPr lang="pt-BR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1. 8086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是</a:t>
            </a:r>
            <a:r>
              <a:rPr lang="pt-BR" altLang="zh-CN" sz="2800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16</a:t>
            </a:r>
            <a:r>
              <a:rPr lang="zh-CN" altLang="pt-BR" sz="2800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位机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pt-BR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8088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是</a:t>
            </a:r>
            <a:r>
              <a:rPr lang="zh-CN" altLang="pt-BR" sz="2800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准</a:t>
            </a:r>
            <a:r>
              <a:rPr lang="pt-BR" altLang="zh-CN" sz="2800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16</a:t>
            </a:r>
            <a:r>
              <a:rPr lang="zh-CN" altLang="pt-BR" sz="2800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位机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  <a:p>
            <a:pPr eaLnBrk="1" hangingPunct="1">
              <a:spcBef>
                <a:spcPts val="0"/>
              </a:spcBef>
            </a:pPr>
            <a:r>
              <a:rPr lang="pt-BR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2. 8088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与</a:t>
            </a:r>
            <a:r>
              <a:rPr lang="pt-BR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8086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的</a:t>
            </a:r>
            <a:r>
              <a:rPr lang="zh-CN" altLang="pt-BR" sz="2800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指令系统完全兼容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  <a:p>
            <a:pPr eaLnBrk="1" hangingPunct="1">
              <a:spcBef>
                <a:spcPts val="0"/>
              </a:spcBef>
            </a:pPr>
            <a:r>
              <a:rPr lang="pt-BR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3. 8088/8086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共有</a:t>
            </a:r>
            <a:r>
              <a:rPr lang="pt-BR" altLang="zh-CN" sz="2800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14</a:t>
            </a:r>
            <a:r>
              <a:rPr lang="zh-CN" altLang="pt-BR" sz="2800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个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用户可用</a:t>
            </a:r>
            <a:r>
              <a:rPr lang="zh-CN" altLang="pt-BR" sz="2800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寄存器</a:t>
            </a: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  <a:endParaRPr lang="zh-CN" altLang="pt-BR" sz="2800" dirty="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pt-BR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4. 8088/8086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有</a:t>
            </a:r>
            <a:r>
              <a:rPr lang="pt-BR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20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根地址线，</a:t>
            </a:r>
            <a:endParaRPr lang="en-US" altLang="zh-CN" sz="2800" dirty="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eaLnBrk="1" hangingPunct="1">
              <a:spcBef>
                <a:spcPts val="0"/>
              </a:spcBef>
            </a:pP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可寻址</a:t>
            </a:r>
            <a:r>
              <a:rPr lang="pt-BR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  <a:r>
              <a:rPr lang="pt-BR" altLang="zh-CN" sz="2800" baseline="300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20</a:t>
            </a:r>
            <a:r>
              <a:rPr lang="pt-BR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=</a:t>
            </a:r>
            <a:r>
              <a:rPr lang="pt-BR" altLang="zh-CN" sz="2800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1MB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存储空间。</a:t>
            </a:r>
            <a:endParaRPr lang="zh-CN" altLang="en-US" sz="2800" dirty="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微机结构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结构图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CPU</a:t>
            </a: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特性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存储器组织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8086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微处理器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I/O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设备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043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2.3  </a:t>
            </a: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IBM PC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计算机组织 </a:t>
            </a:r>
            <a:endParaRPr lang="zh-CN" altLang="en-US" sz="2800" b="1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pic>
        <p:nvPicPr>
          <p:cNvPr id="7" name="Picture 3" descr="8088CP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72" y="4143380"/>
            <a:ext cx="1980000" cy="14652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633413" indent="-6334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二、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存储器的组织 </a:t>
            </a:r>
          </a:p>
          <a:p>
            <a:pPr marL="633413" indent="-633413" eaLnBrk="1" hangingPunct="1">
              <a:lnSpc>
                <a:spcPct val="140000"/>
              </a:lnSpc>
              <a:spcBef>
                <a:spcPts val="0"/>
              </a:spcBef>
            </a:pPr>
            <a:r>
              <a:rPr lang="pt-BR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1. 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存储单元的地址和内容</a:t>
            </a:r>
          </a:p>
          <a:p>
            <a:pPr marL="633413" indent="-63341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(1) 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地址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        计算机存储信息的基本单位是一个二进制位，一位可存储一个二进制数：</a:t>
            </a:r>
            <a:r>
              <a:rPr lang="pt-BR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或</a:t>
            </a:r>
            <a:r>
              <a:rPr lang="pt-BR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。每</a:t>
            </a:r>
            <a:r>
              <a:rPr lang="en-US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</a:t>
            </a: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个二进制位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组成一个</a:t>
            </a:r>
            <a:r>
              <a:rPr lang="zh-CN" altLang="pt-BR" sz="2800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字节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pt-BR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8088/8086 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的字长是</a:t>
            </a:r>
            <a:r>
              <a:rPr lang="pt-BR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16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位，由两个字节组成，即一个</a:t>
            </a:r>
            <a:r>
              <a:rPr lang="zh-CN" altLang="pt-BR" sz="2800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字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包含两个字节，四个字节组成的存储单元称为</a:t>
            </a:r>
            <a:r>
              <a:rPr lang="zh-CN" altLang="pt-BR" sz="2800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双字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  <a:endParaRPr lang="zh-CN" altLang="en-US" sz="2800" dirty="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微机结构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存储器组织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地址和内容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内容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分段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堆栈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8086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微处理器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I/O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设备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043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2.3  </a:t>
            </a: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IBM PC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计算机组织 </a:t>
            </a:r>
            <a:endParaRPr lang="zh-CN" altLang="en-US" sz="2800" b="1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643998" cy="5429288"/>
          </a:xfrm>
        </p:spPr>
        <p:txBody>
          <a:bodyPr/>
          <a:lstStyle/>
          <a:p>
            <a:pPr marL="365125" indent="-365125" algn="just">
              <a:defRPr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一、计算机中数据的表示方法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indent="-365125" algn="just">
              <a:defRPr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二、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计算机中数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据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的运算规则 </a:t>
            </a:r>
          </a:p>
          <a:p>
            <a:pPr marL="633413" indent="-633413" eaLnBrk="1" hangingPunct="1"/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三、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IBM PC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计算机组织 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928926" y="285728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smtClean="0">
                <a:latin typeface="黑体" pitchFamily="2" charset="-122"/>
                <a:ea typeface="黑体" pitchFamily="2" charset="-122"/>
              </a:rPr>
              <a:t>本章主要内容</a:t>
            </a:r>
            <a:endParaRPr lang="zh-CN" altLang="en-US" sz="28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    在存储器里以字节为单位存储信息，每一个字节单元分配一个惟一的</a:t>
            </a:r>
            <a:r>
              <a:rPr lang="zh-CN" altLang="pt-BR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存储器地址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，地址从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开始呈线性增长的。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eaLnBrk="1" hangingPunct="1">
              <a:lnSpc>
                <a:spcPct val="130000"/>
              </a:lnSpc>
              <a:spcBef>
                <a:spcPts val="1200"/>
              </a:spcBef>
            </a:pP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    8086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的地址总线为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20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条，能提供的地址码个数为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  <a:r>
              <a:rPr lang="pt-BR" altLang="zh-CN" sz="2800" baseline="30000" smtClean="0">
                <a:latin typeface="Arial" pitchFamily="34" charset="0"/>
                <a:ea typeface="黑体" pitchFamily="2" charset="-122"/>
                <a:cs typeface="Arial" pitchFamily="34" charset="0"/>
              </a:rPr>
              <a:t>20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=1M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个，存储器是</a:t>
            </a:r>
            <a:r>
              <a:rPr lang="zh-CN" altLang="pt-BR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按字节编址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的，即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1M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个地址就对应着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1M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个字节，即：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8086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能访问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1MB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的存储器空间，地址范围：</a:t>
            </a: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00000H~FFFFFH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微机结构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存储器组织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地址和内容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地址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内容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分段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堆栈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8086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微处理器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I/O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设备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043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2.3  </a:t>
            </a: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IBM PC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计算机组织 </a:t>
            </a:r>
            <a:endParaRPr lang="zh-CN" altLang="en-US" sz="2800" b="1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(2) 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内容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一个存储单元中存放的信息称为该</a:t>
            </a:r>
            <a:r>
              <a:rPr lang="zh-CN" altLang="pt-BR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存储单元的内容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。如图所示 ：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00002H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号</a:t>
            </a:r>
            <a:r>
              <a:rPr lang="zh-CN" altLang="pt-BR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字节单元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的内容为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78H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表示为：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00002H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=78H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微机结构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存储器组织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地址和内容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地址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内容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534988" algn="just">
              <a:lnSpc>
                <a:spcPct val="140000"/>
              </a:lnSpc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字的规定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534988" algn="just">
              <a:lnSpc>
                <a:spcPct val="140000"/>
              </a:lnSpc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双字的规定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分段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堆栈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8086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微处理器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I/O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设备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043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2.3  </a:t>
            </a: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IBM PC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计算机组织 </a:t>
            </a:r>
            <a:endParaRPr lang="zh-CN" altLang="en-US" sz="2800" b="1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l="12777" t="5834" r="15672" b="10544"/>
          <a:stretch>
            <a:fillRect/>
          </a:stretch>
        </p:blipFill>
        <p:spPr bwMode="auto">
          <a:xfrm>
            <a:off x="28136" y="3643314"/>
            <a:ext cx="2000264" cy="307183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pt-BR" sz="2800" dirty="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关于字的规定：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一个字存入存储器要占用相继的两个字节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zh-CN" altLang="pt-BR" sz="2800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低位</a:t>
            </a:r>
            <a:r>
              <a:rPr lang="zh-CN" altLang="pt-BR" sz="2800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字节存入低地址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zh-CN" altLang="pt-BR" sz="2800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高位字节存入高</a:t>
            </a:r>
            <a:r>
              <a:rPr lang="zh-CN" altLang="pt-BR" sz="2800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</a:t>
            </a:r>
            <a:r>
              <a:rPr lang="zh-CN" altLang="en-US" sz="2800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，并用低地址作为该</a:t>
            </a:r>
            <a:r>
              <a:rPr lang="zh-CN" altLang="pt-BR" sz="2800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字</a:t>
            </a:r>
            <a:r>
              <a:rPr lang="zh-CN" altLang="pt-BR" sz="2800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单元的</a:t>
            </a:r>
            <a:r>
              <a:rPr lang="zh-CN" altLang="pt-BR" sz="2800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。 </a:t>
            </a:r>
            <a:endParaRPr lang="zh-CN" altLang="pt-BR" sz="2800" dirty="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eaLnBrk="1" hangingPunct="1">
              <a:lnSpc>
                <a:spcPct val="140000"/>
              </a:lnSpc>
              <a:spcBef>
                <a:spcPts val="1200"/>
              </a:spcBef>
            </a:pPr>
            <a:r>
              <a:rPr lang="pt-BR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00002H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号</a:t>
            </a:r>
            <a:r>
              <a:rPr lang="zh-CN" altLang="pt-BR" sz="2800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字单元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的内容为：？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表示为：？ </a:t>
            </a:r>
            <a:endParaRPr lang="zh-CN" altLang="en-US" sz="2800" dirty="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微机结构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存储器组织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地址和内容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地址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内容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534988" algn="just">
              <a:lnSpc>
                <a:spcPct val="140000"/>
              </a:lnSpc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字的规定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534988" algn="just">
              <a:lnSpc>
                <a:spcPct val="140000"/>
              </a:lnSpc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双字的规定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分段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堆栈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8086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微处理器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I/O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设备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043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2.3  </a:t>
            </a: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IBM PC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计算机组织 </a:t>
            </a:r>
            <a:endParaRPr lang="zh-CN" altLang="en-US" sz="2800" b="1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l="12777" t="5834" r="15672" b="10544"/>
          <a:stretch>
            <a:fillRect/>
          </a:stretch>
        </p:blipFill>
        <p:spPr bwMode="auto">
          <a:xfrm>
            <a:off x="28136" y="3643314"/>
            <a:ext cx="2000264" cy="307183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关于</a:t>
            </a:r>
            <a:r>
              <a:rPr lang="zh-CN" altLang="pt-BR" sz="2800" dirty="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双字的规定：</a:t>
            </a:r>
            <a:endParaRPr lang="en-US" altLang="zh-CN" sz="2800" dirty="0" smtClean="0">
              <a:solidFill>
                <a:srgbClr val="FF00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双字单元的存放方式与字单元类似，它被存放在相继的</a:t>
            </a:r>
            <a:r>
              <a:rPr lang="pt-BR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4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个字节中，</a:t>
            </a:r>
            <a:r>
              <a:rPr lang="zh-CN" altLang="pt-BR" sz="2800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低位存入低地址区，高位存入高地址</a:t>
            </a:r>
            <a:r>
              <a:rPr lang="zh-CN" altLang="pt-BR" sz="2800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区</a:t>
            </a:r>
            <a:r>
              <a:rPr lang="zh-CN" altLang="en-US" sz="2800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zh-CN" altLang="en-US" sz="2800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并用</a:t>
            </a:r>
            <a:r>
              <a:rPr lang="zh-CN" altLang="en-US" sz="2800" dirty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低地址作为</a:t>
            </a:r>
            <a:r>
              <a:rPr lang="zh-CN" altLang="en-US" sz="2800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该双</a:t>
            </a:r>
            <a:r>
              <a:rPr lang="zh-CN" altLang="pt-BR" sz="2800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字</a:t>
            </a:r>
            <a:r>
              <a:rPr lang="zh-CN" altLang="pt-BR" sz="2800" dirty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单元的地址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  <a:endParaRPr lang="en-US" altLang="zh-CN" sz="2800" dirty="0" smtClean="0">
              <a:solidFill>
                <a:srgbClr val="0000FF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eaLnBrk="1" hangingPunct="1">
              <a:lnSpc>
                <a:spcPct val="140000"/>
              </a:lnSpc>
              <a:spcBef>
                <a:spcPts val="1200"/>
              </a:spcBef>
            </a:pPr>
            <a:r>
              <a:rPr lang="pt-BR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00002H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号</a:t>
            </a:r>
            <a:r>
              <a:rPr lang="zh-CN" altLang="en-US" sz="2800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双</a:t>
            </a:r>
            <a:r>
              <a:rPr lang="zh-CN" altLang="pt-BR" sz="2800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字单元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的内容为：？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表示为：？ </a:t>
            </a:r>
            <a:endParaRPr lang="zh-CN" altLang="en-US" sz="2800" dirty="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endParaRPr lang="zh-CN" altLang="en-US" sz="2800" dirty="0" smtClean="0">
              <a:solidFill>
                <a:srgbClr val="0000FF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微机结构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存储器组织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地址和内容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地址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内容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534988" algn="just">
              <a:lnSpc>
                <a:spcPct val="140000"/>
              </a:lnSpc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字的规定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534988" algn="just">
              <a:lnSpc>
                <a:spcPct val="140000"/>
              </a:lnSpc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双字的规定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分段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堆栈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8086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微处理器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I/O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设备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043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2.3  </a:t>
            </a: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IBM PC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计算机组织 </a:t>
            </a:r>
            <a:endParaRPr lang="zh-CN" altLang="en-US" sz="2800" b="1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l="12777" t="5834" r="15672" b="10544"/>
          <a:stretch>
            <a:fillRect/>
          </a:stretch>
        </p:blipFill>
        <p:spPr bwMode="auto">
          <a:xfrm>
            <a:off x="28136" y="3643314"/>
            <a:ext cx="2000264" cy="307183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spcBef>
                <a:spcPts val="0"/>
              </a:spcBef>
            </a:pPr>
            <a:r>
              <a:rPr lang="pt-BR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8086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地址总线为</a:t>
            </a:r>
            <a:r>
              <a:rPr lang="pt-BR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20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条，能访问的存储器容量为</a:t>
            </a:r>
            <a:r>
              <a:rPr lang="pt-BR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1MB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。为了访问这</a:t>
            </a:r>
            <a:r>
              <a:rPr lang="pt-BR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1MB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的存储器空间，必须提供</a:t>
            </a:r>
            <a:r>
              <a:rPr lang="pt-BR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20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位的地址码，而</a:t>
            </a:r>
            <a:r>
              <a:rPr lang="pt-BR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8086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的寄存器为</a:t>
            </a:r>
            <a:r>
              <a:rPr lang="pt-BR" altLang="zh-CN" sz="2800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16</a:t>
            </a:r>
            <a:r>
              <a:rPr lang="zh-CN" altLang="pt-BR" sz="2800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位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，能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提供</a:t>
            </a:r>
            <a:r>
              <a:rPr lang="pt-BR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  <a:r>
              <a:rPr lang="pt-BR" altLang="zh-CN" sz="2800" baseline="300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16</a:t>
            </a:r>
            <a:r>
              <a:rPr lang="pt-BR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=64K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个地址，即最多能访问大小为</a:t>
            </a:r>
            <a:r>
              <a:rPr lang="pt-BR" altLang="zh-CN" sz="2800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64KB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的存储器空间。这</a:t>
            </a: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就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是常说的</a:t>
            </a:r>
            <a:r>
              <a:rPr lang="pt-BR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8086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的</a:t>
            </a:r>
            <a:r>
              <a:rPr lang="pt-BR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16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位寄存器与</a:t>
            </a:r>
            <a:r>
              <a:rPr lang="pt-BR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1MB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存储器空间之间的</a:t>
            </a:r>
            <a:r>
              <a:rPr lang="zh-CN" altLang="pt-BR" sz="2800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矛盾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。为了解决这一矛盾，达到遍历</a:t>
            </a:r>
            <a:r>
              <a:rPr lang="pt-BR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1MB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内存的目的，引入对存储器地址进行</a:t>
            </a:r>
            <a:r>
              <a:rPr lang="zh-CN" altLang="pt-BR" sz="2800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分段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的方法。 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微机结构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存储器组织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地址和内容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分段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为什么分段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分段方法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段的规定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PA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和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LA</a:t>
            </a: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例题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四种段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堆栈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8086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微处理器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I/O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设备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043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2.3  </a:t>
            </a: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IBM PC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计算机组织 </a:t>
            </a:r>
            <a:endParaRPr lang="zh-CN" altLang="en-US" sz="2800" b="1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643998" cy="5429288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pt-BR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2. 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存储器的分段管理方法 </a:t>
            </a:r>
          </a:p>
        </p:txBody>
      </p:sp>
      <p:sp>
        <p:nvSpPr>
          <p:cNvPr id="11" name="矩形 10"/>
          <p:cNvSpPr/>
          <p:nvPr/>
        </p:nvSpPr>
        <p:spPr>
          <a:xfrm>
            <a:off x="2285984" y="285728"/>
            <a:ext cx="4043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2.3  </a:t>
            </a: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IBM PC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计算机组织 </a:t>
            </a:r>
            <a:endParaRPr lang="zh-CN" altLang="en-US" sz="2800" b="1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767182"/>
            <a:ext cx="5616624" cy="47459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pt-BR" sz="2400" b="1" dirty="0">
                <a:latin typeface="Arial" pitchFamily="34" charset="0"/>
                <a:ea typeface="黑体" pitchFamily="2" charset="-122"/>
                <a:cs typeface="Arial" pitchFamily="34" charset="0"/>
              </a:rPr>
              <a:t>计算机中规定</a:t>
            </a:r>
            <a:r>
              <a:rPr lang="zh-CN" altLang="pt-BR" sz="24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endParaRPr lang="en-US" altLang="zh-CN" sz="2400" b="1" dirty="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4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(1)</a:t>
            </a:r>
            <a:r>
              <a:rPr lang="zh-CN" altLang="pt-BR" sz="24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从</a:t>
            </a:r>
            <a:r>
              <a:rPr lang="pt-BR" altLang="zh-CN" sz="2400" b="1" dirty="0"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zh-CN" altLang="pt-BR" sz="2400" b="1" dirty="0">
                <a:latin typeface="Arial" pitchFamily="34" charset="0"/>
                <a:ea typeface="黑体" pitchFamily="2" charset="-122"/>
                <a:cs typeface="Arial" pitchFamily="34" charset="0"/>
              </a:rPr>
              <a:t>地址开始，每</a:t>
            </a:r>
            <a:r>
              <a:rPr lang="pt-BR" altLang="zh-CN" sz="2400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16</a:t>
            </a:r>
            <a:r>
              <a:rPr lang="zh-CN" altLang="pt-BR" sz="2400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个字节</a:t>
            </a:r>
            <a:r>
              <a:rPr lang="zh-CN" altLang="pt-BR" sz="2400" b="1" dirty="0">
                <a:latin typeface="Arial" pitchFamily="34" charset="0"/>
                <a:ea typeface="黑体" pitchFamily="2" charset="-122"/>
                <a:cs typeface="Arial" pitchFamily="34" charset="0"/>
              </a:rPr>
              <a:t>为一</a:t>
            </a:r>
            <a:r>
              <a:rPr lang="zh-CN" altLang="pt-BR" sz="2400" b="1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小段</a:t>
            </a:r>
            <a:r>
              <a:rPr lang="zh-CN" altLang="en-US" sz="2400" b="1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；</a:t>
            </a:r>
            <a:endParaRPr lang="zh-CN" altLang="pt-BR" sz="24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1950" indent="-361950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4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(2)</a:t>
            </a:r>
            <a:r>
              <a:rPr lang="zh-CN" altLang="en-US" sz="24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若干个小段组成一个段，且一个</a:t>
            </a:r>
            <a:r>
              <a:rPr lang="zh-CN" altLang="pt-BR" sz="24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段必须</a:t>
            </a:r>
            <a:r>
              <a:rPr lang="zh-CN" altLang="en-US" sz="24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从一个</a:t>
            </a:r>
            <a:r>
              <a:rPr lang="zh-CN" altLang="pt-BR" sz="24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小段的段首</a:t>
            </a:r>
            <a:r>
              <a:rPr lang="zh-CN" altLang="en-US" sz="24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开始；</a:t>
            </a:r>
            <a:endParaRPr lang="en-US" altLang="zh-CN" sz="2400" b="1" dirty="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1950" indent="-361950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4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(3)</a:t>
            </a:r>
            <a:r>
              <a:rPr lang="zh-CN" altLang="pt-BR" sz="24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每一</a:t>
            </a:r>
            <a:r>
              <a:rPr lang="zh-CN" altLang="pt-BR" sz="2400" b="1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段</a:t>
            </a:r>
            <a:r>
              <a:rPr lang="zh-CN" altLang="pt-BR" sz="24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的起始地址为</a:t>
            </a:r>
            <a:r>
              <a:rPr lang="zh-CN" altLang="pt-BR" sz="2400" b="1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段地址</a:t>
            </a:r>
            <a:r>
              <a:rPr lang="zh-CN" altLang="pt-BR" sz="24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，低</a:t>
            </a:r>
            <a:r>
              <a:rPr lang="pt-BR" altLang="zh-CN" sz="24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4</a:t>
            </a:r>
            <a:r>
              <a:rPr lang="zh-CN" altLang="pt-BR" sz="24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位也一定是</a:t>
            </a:r>
            <a:r>
              <a:rPr lang="pt-BR" altLang="zh-CN" sz="24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zh-CN" altLang="en-US" sz="24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，因此只取高</a:t>
            </a:r>
            <a:r>
              <a:rPr lang="en-US" altLang="zh-CN" sz="24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16</a:t>
            </a:r>
            <a:r>
              <a:rPr lang="zh-CN" altLang="en-US" sz="24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位；</a:t>
            </a:r>
            <a:endParaRPr lang="en-US" altLang="zh-CN" sz="2400" b="1" dirty="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1950" indent="-361950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4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(4)</a:t>
            </a:r>
            <a:r>
              <a:rPr lang="zh-CN" altLang="pt-BR" sz="24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段内存储单元相对于段首的偏移量称为偏移</a:t>
            </a:r>
            <a:r>
              <a:rPr lang="zh-CN" altLang="pt-BR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地址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；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400" b="1" dirty="0">
                <a:latin typeface="Arial" pitchFamily="34" charset="0"/>
                <a:ea typeface="黑体" pitchFamily="2" charset="-122"/>
                <a:cs typeface="Arial" pitchFamily="34" charset="0"/>
              </a:rPr>
              <a:t>(5</a:t>
            </a:r>
            <a:r>
              <a:rPr lang="en-US" altLang="zh-CN" sz="24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)</a:t>
            </a:r>
            <a:r>
              <a:rPr lang="zh-CN" altLang="pt-BR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段地址</a:t>
            </a:r>
            <a:r>
              <a:rPr lang="zh-CN" altLang="pt-BR" sz="24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和偏移地址合称为</a:t>
            </a:r>
            <a:r>
              <a:rPr lang="zh-CN" altLang="pt-BR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逻辑</a:t>
            </a:r>
            <a:r>
              <a:rPr lang="zh-CN" altLang="pt-BR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地址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。</a:t>
            </a:r>
            <a:r>
              <a:rPr lang="zh-CN" altLang="pt-BR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 </a:t>
            </a:r>
            <a:endParaRPr lang="zh-CN" alt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4"/>
          <a:stretch/>
        </p:blipFill>
        <p:spPr bwMode="auto">
          <a:xfrm>
            <a:off x="6329078" y="1767182"/>
            <a:ext cx="2638425" cy="474591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在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1MB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的存储器空间里，每一个存储单元都有一个惟一的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20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位地址，称为该存储单元的</a:t>
            </a:r>
            <a:r>
              <a:rPr lang="zh-CN" altLang="pt-BR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物理地址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CPU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访问存储器时，必须先确定所要访问的存储单元的物理地址才能访问该单元。逻辑地址和物理地址都可以定位存储器中的存储单元。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微机结构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存储器组织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地址和内容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分段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为什么分段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分段方法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段的规定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PA</a:t>
            </a: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和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LA</a:t>
            </a: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例题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四种段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堆栈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8086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微处理器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I/O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设备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043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2.3  </a:t>
            </a: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IBM PC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计算机组织 </a:t>
            </a:r>
            <a:endParaRPr lang="zh-CN" altLang="en-US" sz="2800" b="1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pt-BR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换算关系：</a:t>
            </a:r>
            <a:endParaRPr lang="en-US" altLang="zh-CN" sz="2800" smtClean="0">
              <a:solidFill>
                <a:srgbClr val="FF00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717550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pt-BR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段地址</a:t>
            </a: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×16D+</a:t>
            </a:r>
            <a:r>
              <a:rPr lang="zh-CN" altLang="pt-BR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偏移地址</a:t>
            </a: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=</a:t>
            </a:r>
            <a:r>
              <a:rPr lang="zh-CN" altLang="pt-BR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物理地址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即：段地址左移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4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位再加上偏移地址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717550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形成物理地址。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微机结构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存储器组织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地址和内容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分段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为什么分段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分段方法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段的规定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PA</a:t>
            </a: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和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LA</a:t>
            </a: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例题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四种段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堆栈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8086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微处理器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I/O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设备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043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2.3  </a:t>
            </a: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IBM PC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计算机组织 </a:t>
            </a:r>
            <a:endParaRPr lang="zh-CN" altLang="en-US" sz="2800" b="1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l="4000" t="9214" r="8000" b="12467"/>
          <a:stretch>
            <a:fillRect/>
          </a:stretch>
        </p:blipFill>
        <p:spPr bwMode="auto">
          <a:xfrm>
            <a:off x="3071802" y="3571876"/>
            <a:ext cx="3929090" cy="303611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429288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pt-BR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5 </a:t>
            </a: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计算下列逻辑地址对应的物理地址：</a:t>
            </a:r>
            <a:r>
              <a:rPr lang="en-US" altLang="zh-CN" sz="2800" dirty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dirty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pt-BR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3017H:000AH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pt-BR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3015H:002AH</a:t>
            </a:r>
            <a:r>
              <a:rPr lang="zh-CN" altLang="pt-BR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pt-BR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3010H:007AH</a:t>
            </a:r>
            <a:endParaRPr lang="zh-CN" altLang="pt-BR" sz="2800" dirty="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endParaRPr lang="en-US" altLang="zh-CN" sz="2800" dirty="0" smtClean="0">
              <a:solidFill>
                <a:srgbClr val="0000FF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endParaRPr lang="en-US" altLang="zh-CN" sz="2800" dirty="0">
              <a:solidFill>
                <a:srgbClr val="0000FF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endParaRPr lang="en-US" altLang="zh-CN" sz="2800" dirty="0" smtClean="0">
              <a:solidFill>
                <a:srgbClr val="0000FF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85984" y="285728"/>
            <a:ext cx="4043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2.3  </a:t>
            </a: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IBM PC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计算机组织 </a:t>
            </a:r>
            <a:endParaRPr lang="zh-CN" altLang="en-US" sz="2800" b="1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736" y="4509120"/>
            <a:ext cx="8030696" cy="190205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pt-BR" sz="2800" b="1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pt-BR" altLang="zh-CN" sz="2800" b="1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 </a:t>
            </a:r>
            <a:r>
              <a:rPr lang="zh-CN" altLang="pt-BR" sz="2800" b="1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验证</a:t>
            </a:r>
            <a:r>
              <a:rPr lang="zh-CN" altLang="pt-BR" sz="2800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了：</a:t>
            </a:r>
            <a:endParaRPr lang="zh-CN" altLang="en-US" sz="2800" b="1" dirty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>
              <a:lnSpc>
                <a:spcPct val="140000"/>
              </a:lnSpc>
            </a:pPr>
            <a:r>
              <a:rPr lang="zh-CN" altLang="pt-BR" sz="2800" b="1" dirty="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一个存储单元的物理地址是惟一的，而其逻辑地址却是不惟一的。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9736" y="2247917"/>
            <a:ext cx="8030696" cy="190205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pt-BR" altLang="zh-CN" sz="2800" b="1" dirty="0">
                <a:solidFill>
                  <a:srgbClr val="C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3017H×16D+000AH=30170H+000AH=3017AH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pt-BR" altLang="zh-CN" sz="2800" b="1" dirty="0">
                <a:solidFill>
                  <a:srgbClr val="C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3015H×16D+002AH=30150H+002AH=3017AH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pt-BR" altLang="zh-CN" sz="2800" b="1" dirty="0" smtClean="0">
                <a:solidFill>
                  <a:srgbClr val="C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3010H×16D+007AH=30100H+007AH=3017AH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存储器可分成四种段：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717550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pt-BR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代码段、数据段、附加段和堆栈段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代码段：用来存放当前正在运行的程序；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数据段：用来存放当前程序所需的数据；</a:t>
            </a:r>
          </a:p>
          <a:p>
            <a:pPr marL="1435100" indent="-1435100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附加段：是附加的数据段，它是一个辅助的数据区；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堆栈段：定义了堆栈的所在区域。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pt-BR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说明：每个段的最大长度不能超过</a:t>
            </a:r>
            <a:r>
              <a:rPr lang="pt-BR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64KB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pt-BR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    （原因：</a:t>
            </a:r>
            <a:r>
              <a:rPr lang="pt-BR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  <a:r>
              <a:rPr lang="pt-BR" altLang="zh-CN" sz="2800" baseline="30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16</a:t>
            </a:r>
            <a:r>
              <a:rPr lang="pt-BR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=64K</a:t>
            </a:r>
            <a:r>
              <a:rPr lang="zh-CN" altLang="pt-BR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  <a:endParaRPr lang="zh-CN" altLang="en-US" sz="2800" smtClean="0">
              <a:solidFill>
                <a:srgbClr val="FF00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微机结构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存储器组织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地址和内容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分段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为什么分段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分段方法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段的规定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PA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和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LA</a:t>
            </a: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例题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四种段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堆栈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8086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微处理器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I/O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设备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043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2.3  </a:t>
            </a: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IBM PC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计算机组织 </a:t>
            </a:r>
            <a:endParaRPr lang="zh-CN" altLang="en-US" sz="2800" b="1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29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一</a:t>
            </a: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、各种进制数之间的转换</a:t>
            </a:r>
            <a:endParaRPr lang="en-US" altLang="zh-CN" sz="2800" dirty="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计算机用二进制存储和计算，在表示数据时，会用到八进制、十进制和十六进制。</a:t>
            </a:r>
            <a:endParaRPr lang="en-US" altLang="zh-CN" sz="2800" dirty="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在汇编语言中，各种进制数的表示形式：</a:t>
            </a:r>
            <a:endParaRPr lang="en-US" altLang="zh-CN" sz="2800" dirty="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二进制数：</a:t>
            </a:r>
            <a:r>
              <a:rPr lang="en-US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1001</a:t>
            </a:r>
            <a:r>
              <a:rPr lang="en-US" altLang="zh-CN" sz="2800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B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八进制数：</a:t>
            </a:r>
            <a:r>
              <a:rPr lang="en-US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17</a:t>
            </a:r>
            <a:r>
              <a:rPr lang="en-US" altLang="zh-CN" sz="2800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十进制数：</a:t>
            </a:r>
            <a:r>
              <a:rPr lang="en-US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19</a:t>
            </a: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或</a:t>
            </a:r>
            <a:r>
              <a:rPr lang="en-US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19</a:t>
            </a:r>
            <a:r>
              <a:rPr lang="en-US" altLang="zh-CN" sz="2800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十六进制数：</a:t>
            </a:r>
            <a:r>
              <a:rPr lang="en-US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3C</a:t>
            </a:r>
            <a:r>
              <a:rPr lang="en-US" altLang="zh-CN" sz="2800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H</a:t>
            </a:r>
            <a:endParaRPr lang="zh-CN" altLang="en-US" sz="2800" dirty="0" smtClean="0">
              <a:solidFill>
                <a:srgbClr val="0000CC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数制及转换</a:t>
            </a:r>
            <a:endParaRPr lang="en-US" altLang="zh-CN" sz="2000" b="1" dirty="0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例题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BCD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码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ASCII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码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机器数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7516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计算机中数据的表示方法</a:t>
            </a:r>
            <a:endParaRPr lang="zh-CN" altLang="en-US" sz="2800" b="1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365125" indent="-365125" eaLnBrk="1" hangingPunct="1">
              <a:lnSpc>
                <a:spcPct val="140000"/>
              </a:lnSpc>
              <a:spcBef>
                <a:spcPts val="0"/>
              </a:spcBef>
            </a:pP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3. 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堆栈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是按照“</a:t>
            </a:r>
            <a:r>
              <a:rPr lang="zh-CN" altLang="pt-BR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先进后出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”（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FILO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First In Last Out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）原则进行存取的一段特殊的存储器空间。</a:t>
            </a:r>
          </a:p>
          <a:p>
            <a:pPr marL="365125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堆栈的一端是固定的，称为</a:t>
            </a:r>
            <a:r>
              <a:rPr lang="zh-CN" altLang="pt-BR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栈底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，别一端是浮动的，称为</a:t>
            </a:r>
            <a:r>
              <a:rPr lang="zh-CN" altLang="pt-BR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栈顶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，数据的插入和删除均在栈顶进行，而且只能</a:t>
            </a:r>
            <a:r>
              <a:rPr lang="zh-CN" altLang="pt-BR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以字为单位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来进行操作。 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微机结构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存储器组织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地址和内容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分段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堆栈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8086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微处理器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I/O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设备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043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2.3  </a:t>
            </a: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IBM PC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计算机组织 </a:t>
            </a:r>
            <a:endParaRPr lang="zh-CN" altLang="en-US" sz="2800" b="1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30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633413" indent="-6334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三、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Intel 8086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微处理器 </a:t>
            </a:r>
          </a:p>
          <a:p>
            <a:pPr marL="633413" indent="-633413" eaLnBrk="1" hangingPunct="1">
              <a:lnSpc>
                <a:spcPct val="140000"/>
              </a:lnSpc>
              <a:spcBef>
                <a:spcPts val="0"/>
              </a:spcBef>
            </a:pP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1. Intel 8086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微处理器的组成 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微机结构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存储器组织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8086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微处理器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结构图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寄存器组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I/O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设备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043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2.3  </a:t>
            </a: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IBM PC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计算机组织 </a:t>
            </a:r>
            <a:endParaRPr lang="zh-CN" altLang="en-US" sz="2800" b="1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l="1773" t="2527"/>
          <a:stretch>
            <a:fillRect/>
          </a:stretch>
        </p:blipFill>
        <p:spPr bwMode="auto">
          <a:xfrm>
            <a:off x="2214546" y="1643050"/>
            <a:ext cx="6858048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31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2.Intel8086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寄存器组 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寄存器可以分为四类：</a:t>
            </a:r>
          </a:p>
          <a:p>
            <a:pPr marL="539750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pt-BR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通用寄存器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zh-CN" altLang="pt-BR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段寄存器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539750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pt-BR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地址寄存器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zh-CN" altLang="pt-BR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专用寄存器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微机结构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存储器组织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8086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微处理器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结构图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寄存器组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通用寄存器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段寄存器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地址寄存器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专用寄存器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I/O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设备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043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2.3  </a:t>
            </a: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IBM PC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计算机组织 </a:t>
            </a:r>
            <a:endParaRPr lang="zh-CN" altLang="en-US" sz="2800" b="1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32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786063" indent="-278606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(1) 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通用寄存器： 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16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位寄存器，可用来存放数据、地址。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p"/>
            </a:pP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AX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：是算术运算的主要寄存器，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252538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高字节</a:t>
            </a: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AH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，低字节</a:t>
            </a: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AL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；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p"/>
            </a:pP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BX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：经常用作基址寄存器，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252538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高字节</a:t>
            </a: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BH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，低字节</a:t>
            </a: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BL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；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p"/>
            </a:pP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CX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：常用来保存计数值，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252538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高字节</a:t>
            </a: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CH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，低字节</a:t>
            </a: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CL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；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p"/>
            </a:pP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DX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：用于双字长运和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I/O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指令，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252538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高字节</a:t>
            </a: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DH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，低字节</a:t>
            </a: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DL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微机结构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存储器组织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8086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微处理器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结构图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寄存器组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通用寄存器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段寄存器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地址寄存器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专用寄存器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I/O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设备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043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2.3  </a:t>
            </a: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IBM PC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计算机组织 </a:t>
            </a:r>
            <a:endParaRPr lang="zh-CN" altLang="en-US" sz="2800" b="1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33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335213" indent="-2335213" eaLnBrk="1" hangingPunct="1"/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(2) 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段寄存器：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16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位寄存器，用来存放段地址。</a:t>
            </a:r>
          </a:p>
          <a:p>
            <a:pPr marL="450850" indent="-450850" eaLnBrk="1" hangingPunct="1">
              <a:buFont typeface="Wingdings" pitchFamily="2" charset="2"/>
              <a:buChar char="p"/>
            </a:pP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CS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：存放代码段的段地址；</a:t>
            </a:r>
          </a:p>
          <a:p>
            <a:pPr marL="450850" indent="-450850" eaLnBrk="1" hangingPunct="1">
              <a:buFont typeface="Wingdings" pitchFamily="2" charset="2"/>
              <a:buChar char="p"/>
            </a:pP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DS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：存放数据段的段地址；</a:t>
            </a:r>
          </a:p>
          <a:p>
            <a:pPr marL="450850" indent="-450850" eaLnBrk="1" hangingPunct="1">
              <a:buFont typeface="Wingdings" pitchFamily="2" charset="2"/>
              <a:buChar char="p"/>
            </a:pP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ES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：存放附加段的段地址；</a:t>
            </a:r>
          </a:p>
          <a:p>
            <a:pPr marL="450850" indent="-450850" eaLnBrk="1" hangingPunct="1">
              <a:buFont typeface="Wingdings" pitchFamily="2" charset="2"/>
              <a:buChar char="p"/>
            </a:pP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SS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：存放堆栈段的段地址。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微机结构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存储器组织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8086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微处理器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结构图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寄存器组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通用寄存器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段寄存器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地址寄存器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专用寄存器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I/O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设备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043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2.3  </a:t>
            </a: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IBM PC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计算机组织 </a:t>
            </a:r>
            <a:endParaRPr lang="zh-CN" altLang="en-US" sz="2800" b="1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34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87638" indent="-2687638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(3) 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地址寄存器：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16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位寄存器，用来存放偏移地址。</a:t>
            </a:r>
          </a:p>
          <a:p>
            <a:pPr marL="450850" indent="-450850" eaLnBrk="1" hangingPunct="1">
              <a:lnSpc>
                <a:spcPct val="140000"/>
              </a:lnSpc>
              <a:spcBef>
                <a:spcPts val="0"/>
              </a:spcBef>
              <a:buFont typeface="Wingdings" pitchFamily="2" charset="2"/>
              <a:buChar char="p"/>
            </a:pP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SP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：堆栈指针寄存器，访问堆栈时，用来提供堆栈的栈顶元素的偏移地址；</a:t>
            </a:r>
          </a:p>
          <a:p>
            <a:pPr marL="450850" indent="-450850" eaLnBrk="1" hangingPunct="1">
              <a:lnSpc>
                <a:spcPct val="140000"/>
              </a:lnSpc>
              <a:spcBef>
                <a:spcPts val="0"/>
              </a:spcBef>
              <a:buFont typeface="Wingdings" pitchFamily="2" charset="2"/>
              <a:buChar char="p"/>
            </a:pP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BP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：基址指针寄存器，访问堆栈时，用来提供堆栈中存储单元的偏移地址；</a:t>
            </a:r>
          </a:p>
          <a:p>
            <a:pPr marL="450850" indent="-450850" eaLnBrk="1" hangingPunct="1">
              <a:lnSpc>
                <a:spcPct val="140000"/>
              </a:lnSpc>
              <a:spcBef>
                <a:spcPts val="0"/>
              </a:spcBef>
              <a:buFont typeface="Wingdings" pitchFamily="2" charset="2"/>
              <a:buChar char="p"/>
            </a:pP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SI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zh-CN" altLang="pt-BR" smtClean="0">
                <a:latin typeface="Arial" pitchFamily="34" charset="0"/>
                <a:ea typeface="黑体" pitchFamily="2" charset="-122"/>
                <a:cs typeface="Arial" pitchFamily="34" charset="0"/>
              </a:rPr>
              <a:t>源变址寄存器，常用于串处理指令；</a:t>
            </a:r>
          </a:p>
          <a:p>
            <a:pPr marL="450850" indent="-450850" eaLnBrk="1" hangingPunct="1">
              <a:lnSpc>
                <a:spcPct val="140000"/>
              </a:lnSpc>
              <a:spcBef>
                <a:spcPts val="0"/>
              </a:spcBef>
              <a:buFont typeface="Wingdings" pitchFamily="2" charset="2"/>
              <a:buChar char="p"/>
            </a:pP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DI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zh-CN" altLang="pt-BR" smtClean="0">
                <a:latin typeface="Arial" pitchFamily="34" charset="0"/>
                <a:ea typeface="黑体" pitchFamily="2" charset="-122"/>
                <a:cs typeface="Arial" pitchFamily="34" charset="0"/>
              </a:rPr>
              <a:t>目的变址寄存器，常用于串处理指令。</a:t>
            </a:r>
            <a:endParaRPr lang="zh-CN" altLang="en-US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微机结构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存储器组织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8086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微处理器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结构图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寄存器组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通用寄存器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段寄存器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地址寄存器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专用寄存器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I/O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设备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043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2.3  </a:t>
            </a: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IBM PC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计算机组织 </a:t>
            </a:r>
            <a:endParaRPr lang="zh-CN" altLang="en-US" sz="2800" b="1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35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984250" indent="-984250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(4) 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专用寄存器：包括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IP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和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FLAGS</a:t>
            </a:r>
          </a:p>
          <a:p>
            <a:pPr marL="450850" indent="-450850" eaLnBrk="1" hangingPunct="1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p"/>
            </a:pP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IP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：指令指针寄存器，用来存放代码段中的偏移地址，始终指向下一条指令的首地址。</a:t>
            </a:r>
          </a:p>
          <a:p>
            <a:pPr eaLnBrk="1" hangingPunct="1">
              <a:lnSpc>
                <a:spcPct val="130000"/>
              </a:lnSpc>
              <a:spcBef>
                <a:spcPts val="1200"/>
              </a:spcBef>
            </a:pPr>
            <a:r>
              <a:rPr lang="zh-CN" altLang="pt-BR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工作过程：</a:t>
            </a:r>
            <a:r>
              <a:rPr lang="zh-CN" altLang="pt-BR" smtClean="0">
                <a:latin typeface="Arial" pitchFamily="34" charset="0"/>
                <a:ea typeface="黑体" pitchFamily="2" charset="-122"/>
                <a:cs typeface="Arial" pitchFamily="34" charset="0"/>
              </a:rPr>
              <a:t>当前指令执行完后，由</a:t>
            </a:r>
            <a:r>
              <a:rPr lang="pt-BR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CS:IP</a:t>
            </a:r>
            <a:r>
              <a:rPr lang="zh-CN" altLang="pt-BR" smtClean="0">
                <a:latin typeface="Arial" pitchFamily="34" charset="0"/>
                <a:ea typeface="黑体" pitchFamily="2" charset="-122"/>
                <a:cs typeface="Arial" pitchFamily="34" charset="0"/>
              </a:rPr>
              <a:t>得到物理地址，当这一地址送到存储器后，控制器可以取得下一条要执行的指令，同时，</a:t>
            </a:r>
            <a:r>
              <a:rPr lang="pt-BR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IP</a:t>
            </a:r>
            <a:r>
              <a:rPr lang="zh-CN" altLang="pt-BR" smtClean="0">
                <a:latin typeface="Arial" pitchFamily="34" charset="0"/>
                <a:ea typeface="黑体" pitchFamily="2" charset="-122"/>
                <a:cs typeface="Arial" pitchFamily="34" charset="0"/>
              </a:rPr>
              <a:t>自动指向再下一条指令的首地址。</a:t>
            </a:r>
            <a:endParaRPr lang="en-US" altLang="zh-CN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eaLnBrk="1" hangingPunct="1">
              <a:lnSpc>
                <a:spcPct val="130000"/>
              </a:lnSpc>
              <a:spcBef>
                <a:spcPts val="1200"/>
              </a:spcBef>
            </a:pP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        </a:t>
            </a:r>
            <a:r>
              <a:rPr lang="zh-CN" altLang="pt-BR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由此可见，计算机就是用</a:t>
            </a:r>
            <a:r>
              <a:rPr lang="pt-BR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IP</a:t>
            </a:r>
            <a:r>
              <a:rPr lang="zh-CN" altLang="pt-BR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寄存器来控制指令序列的执行流程的。 </a:t>
            </a:r>
            <a:endParaRPr lang="zh-CN" altLang="en-US" smtClean="0">
              <a:solidFill>
                <a:srgbClr val="0000FF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微机结构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存储器组织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8086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微处理器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结构图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寄存器组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通用寄存器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段寄存器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地址寄存器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专用寄存器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I/O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设备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043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2.3  </a:t>
            </a: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IBM PC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计算机组织 </a:t>
            </a:r>
            <a:endParaRPr lang="zh-CN" altLang="en-US" sz="2800" b="1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36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450850" indent="-450850" eaLnBrk="1" hangingPunct="1">
              <a:lnSpc>
                <a:spcPct val="130000"/>
              </a:lnSpc>
              <a:buFont typeface="Wingdings" pitchFamily="2" charset="2"/>
              <a:buChar char="p"/>
            </a:pP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FLAGS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：标志寄存器，又称程序状态字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(Program Status Word)PSW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，用来保存一条指令执行之后，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CPU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所处状态的信息及运算结果的特征。 </a:t>
            </a:r>
          </a:p>
          <a:p>
            <a:pPr marL="1435100" indent="-984250" eaLnBrk="1" hangingPunct="1">
              <a:lnSpc>
                <a:spcPct val="130000"/>
              </a:lnSpc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共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设置了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9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个标志，共占用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个字节。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435100" indent="-984250" eaLnBrk="1" hangingPunct="1">
              <a:lnSpc>
                <a:spcPct val="130000"/>
              </a:lnSpc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根据各标志位功能的不同，分为两类：</a:t>
            </a:r>
          </a:p>
          <a:p>
            <a:pPr marL="1435100" indent="-984250" eaLnBrk="1" hangingPunct="1">
              <a:lnSpc>
                <a:spcPct val="130000"/>
              </a:lnSpc>
            </a:pPr>
            <a:r>
              <a:rPr lang="zh-CN" altLang="pt-BR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条件标志位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和</a:t>
            </a:r>
            <a:r>
              <a:rPr lang="zh-CN" altLang="pt-BR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控制标志位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  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435100" indent="-984250" eaLnBrk="1" hangingPunct="1">
              <a:lnSpc>
                <a:spcPct val="130000"/>
              </a:lnSpc>
            </a:pP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微机结构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存储器组织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8086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微处理器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结构图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寄存器组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通用寄存器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段寄存器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地址寄存器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专用寄存器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I/O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设备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043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2.3  </a:t>
            </a: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IBM PC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计算机组织 </a:t>
            </a:r>
            <a:endParaRPr lang="zh-CN" altLang="en-US" sz="2800" b="1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l="3717" t="13119" r="2917" b="8163"/>
          <a:stretch>
            <a:fillRect/>
          </a:stretch>
        </p:blipFill>
        <p:spPr bwMode="auto">
          <a:xfrm>
            <a:off x="2143108" y="5286388"/>
            <a:ext cx="685804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37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450850" indent="-450850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1) 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条件标志位：用来记录程序中运行的结果，根据有关指令的运行结果由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CPU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自动设置。常作为后续条件转移指令的转移控制条件。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6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个）</a:t>
            </a:r>
            <a:endParaRPr lang="zh-CN" altLang="pt-BR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514350" indent="-514350" eaLnBrk="1" hangingPunct="1">
              <a:lnSpc>
                <a:spcPct val="14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OF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：溢出标志。如果操作数超出了机器能表示的范围称为溢出，此时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OF=1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，否则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OF=0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  <a:p>
            <a:pPr marL="514350" indent="-514350" eaLnBrk="1" hangingPunct="1">
              <a:lnSpc>
                <a:spcPct val="14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SF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：符号标志，记录运算结果的符号。结果为负时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SF=1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，否则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SF=0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微机结构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存储器组织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8086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微处理器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结构图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寄存器组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通用寄存器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段寄存器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地址寄存器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专用寄存器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I/O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设备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043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2.3  </a:t>
            </a: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IBM PC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计算机组织 </a:t>
            </a:r>
            <a:endParaRPr lang="zh-CN" altLang="en-US" sz="2800" b="1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38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514350" indent="-514350" eaLnBrk="1" hangingPunct="1">
              <a:lnSpc>
                <a:spcPct val="130000"/>
              </a:lnSpc>
              <a:spcBef>
                <a:spcPts val="0"/>
              </a:spcBef>
              <a:buFont typeface="+mj-ea"/>
              <a:buAutoNum type="circleNumDbPlain" startAt="3"/>
            </a:pP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ZF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：零标志。运算结果为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时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ZF=1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，否则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ZF=0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</a:p>
          <a:p>
            <a:pPr marL="514350" indent="-514350" eaLnBrk="1" hangingPunct="1">
              <a:lnSpc>
                <a:spcPct val="130000"/>
              </a:lnSpc>
              <a:spcBef>
                <a:spcPts val="0"/>
              </a:spcBef>
              <a:buFont typeface="+mj-ea"/>
              <a:buAutoNum type="circleNumDbPlain" startAt="4"/>
            </a:pP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CF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：进位标志，记录运算时从最高有效位产生的进位值。有进位时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CF=1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，否则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CF=0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  <a:p>
            <a:pPr marL="514350" indent="-514350" eaLnBrk="1" hangingPunct="1">
              <a:lnSpc>
                <a:spcPct val="130000"/>
              </a:lnSpc>
              <a:spcBef>
                <a:spcPts val="0"/>
              </a:spcBef>
              <a:buFont typeface="+mj-ea"/>
              <a:buAutoNum type="circleNumDbPlain" startAt="4"/>
            </a:pP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AF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：辅助进位标志，记录运算时第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3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位（半个字节）产生的进位值。有进位时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AF=1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，否则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AF=0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  <a:p>
            <a:pPr marL="514350" indent="-514350" eaLnBrk="1" hangingPunct="1">
              <a:lnSpc>
                <a:spcPct val="130000"/>
              </a:lnSpc>
              <a:spcBef>
                <a:spcPts val="0"/>
              </a:spcBef>
              <a:buFont typeface="+mj-ea"/>
              <a:buAutoNum type="circleNumDbPlain" startAt="4"/>
            </a:pP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PF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：奇偶标志。当结果中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的个数为偶数时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PF=1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，否则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PF=0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微机结构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存储器组织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8086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微处理器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结构图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寄存器组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通用寄存器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段寄存器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地址寄存器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专用寄存器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I/O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设备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043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2.3  </a:t>
            </a: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IBM PC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计算机组织 </a:t>
            </a:r>
            <a:endParaRPr lang="zh-CN" altLang="en-US" sz="2800" b="1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39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176213" indent="-1762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endParaRPr lang="en-US" altLang="zh-CN" sz="2800" dirty="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6213" indent="-1762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十进制数转换成二进制数：</a:t>
            </a:r>
            <a:endParaRPr lang="en-US" altLang="zh-CN" sz="2800" dirty="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6213" indent="-17621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18D</a:t>
            </a:r>
            <a:r>
              <a:rPr lang="en-US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  <a:sym typeface="Wingdings" panose="05000000000000000000" pitchFamily="2" charset="2"/>
              </a:rPr>
              <a:t>?B</a:t>
            </a:r>
          </a:p>
          <a:p>
            <a:pPr marL="176213" indent="-1762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二进制数转换成十六进制数：</a:t>
            </a:r>
            <a:endParaRPr lang="en-US" altLang="zh-CN" sz="2800" dirty="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6213" indent="-17621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10011100B</a:t>
            </a:r>
            <a:r>
              <a:rPr lang="en-US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  <a:sym typeface="Wingdings" panose="05000000000000000000" pitchFamily="2" charset="2"/>
              </a:rPr>
              <a:t>?H</a:t>
            </a:r>
          </a:p>
          <a:p>
            <a:pPr marL="176213" indent="-1762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十六进制数转换成十进制数：</a:t>
            </a:r>
            <a:endParaRPr lang="en-US" altLang="zh-CN" sz="2800" dirty="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6213" indent="-17621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2AH</a:t>
            </a:r>
            <a:r>
              <a:rPr lang="en-US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  <a:sym typeface="Wingdings" panose="05000000000000000000" pitchFamily="2" charset="2"/>
              </a:rPr>
              <a:t>?D</a:t>
            </a:r>
            <a:endParaRPr lang="en-US" altLang="zh-CN" sz="2800" dirty="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数制及转换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例题</a:t>
            </a:r>
            <a:endParaRPr lang="en-US" altLang="zh-CN" sz="2000" b="1" dirty="0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BCD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码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ASCII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码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机器数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7516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计算机中数据的表示方法</a:t>
            </a:r>
            <a:endParaRPr lang="zh-CN" altLang="en-US" sz="2800" b="1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1252538" indent="-1252538" eaLnBrk="1" hangingPunct="1">
              <a:lnSpc>
                <a:spcPct val="140000"/>
              </a:lnSpc>
              <a:spcBef>
                <a:spcPts val="0"/>
              </a:spcBef>
            </a:pP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) 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控制标志位，控制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CPU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的工作状态。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3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个）</a:t>
            </a:r>
            <a:endParaRPr lang="zh-CN" altLang="pt-BR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450850" indent="-450850" eaLnBrk="1" hangingPunct="1">
              <a:lnSpc>
                <a:spcPct val="14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DF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：方向标志位，在串处理指令中用于控制处理信息的方向。当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DF=0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时，正向（即从低地址向高地址）处理数据串；当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DF=1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时，反向（即从高地址向低地址）处理数据串。</a:t>
            </a:r>
          </a:p>
          <a:p>
            <a:pPr marL="1252538" indent="-1252538" eaLnBrk="1" hangingPunct="1">
              <a:lnSpc>
                <a:spcPct val="140000"/>
              </a:lnSpc>
              <a:spcBef>
                <a:spcPts val="0"/>
              </a:spcBef>
            </a:pP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 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微机结构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存储器组织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8086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微处理器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结构图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寄存器组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通用寄存器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段寄存器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地址寄存器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专用寄存器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I/O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设备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043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2.3  </a:t>
            </a: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IBM PC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计算机组织 </a:t>
            </a:r>
            <a:endParaRPr lang="zh-CN" altLang="en-US" sz="2800" b="1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40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450850" indent="-450850" eaLnBrk="1" hangingPunct="1">
              <a:lnSpc>
                <a:spcPct val="140000"/>
              </a:lnSpc>
              <a:spcBef>
                <a:spcPts val="0"/>
              </a:spcBef>
              <a:buFont typeface="+mj-ea"/>
              <a:buAutoNum type="circleNumDbPlain" startAt="2"/>
            </a:pP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IF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：中断标志。当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IF=1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时，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CPU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开中断，允许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CPU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响应可屏蔽中断请求，当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IF=0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时，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CPU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关中断，屏蔽上述中断请求。</a:t>
            </a:r>
          </a:p>
          <a:p>
            <a:pPr marL="450850" indent="-450850" eaLnBrk="1" hangingPunct="1">
              <a:lnSpc>
                <a:spcPct val="140000"/>
              </a:lnSpc>
              <a:spcBef>
                <a:spcPts val="0"/>
              </a:spcBef>
              <a:buFont typeface="+mj-ea"/>
              <a:buAutoNum type="circleNumDbPlain" startAt="2"/>
            </a:pP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TF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：陷阱标志。当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TF=1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时，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CPU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处于单步工作方式，即每执行完一条指令后，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CPU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自动产生一个陷阱中断，使程序单步执行；当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TF=0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时，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CPU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正常工作，不产生陷阱中断，程序正常执行。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微机结构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存储器组织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8086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微处理器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结构图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寄存器组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通用寄存器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段寄存器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地址寄存器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5125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专用寄存器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I/O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设备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043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2.3  </a:t>
            </a: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IBM PC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计算机组织 </a:t>
            </a:r>
            <a:endParaRPr lang="zh-CN" altLang="en-US" sz="2800" b="1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41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84138" indent="-84138" eaLnBrk="1" hangingPunct="1">
              <a:lnSpc>
                <a:spcPct val="120000"/>
              </a:lnSpc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四、输入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/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输出设备 </a:t>
            </a:r>
          </a:p>
          <a:p>
            <a:pPr marL="84138" indent="-84138" eaLnBrk="1" hangingPunct="1">
              <a:lnSpc>
                <a:spcPct val="120000"/>
              </a:lnSpc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输入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/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输出设备与主机通过接口进行联络。</a:t>
            </a:r>
          </a:p>
          <a:p>
            <a:pPr marL="84138" indent="-84138" eaLnBrk="1" hangingPunct="1">
              <a:lnSpc>
                <a:spcPct val="120000"/>
              </a:lnSpc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接口的典型结构如图： 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微机结构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存储器组织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8086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微处理器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I/O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设备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典型结构图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三类端口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端口地址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043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2.3  </a:t>
            </a: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IBM PC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计算机组织 </a:t>
            </a:r>
            <a:endParaRPr lang="zh-CN" altLang="en-US" sz="2800" b="1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8104" y="2857496"/>
            <a:ext cx="6337300" cy="331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42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每个接口包括一组寄存器，根据其用途，通常分为三类：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  <a:r>
              <a:rPr lang="zh-CN" altLang="pt-BR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数据寄存器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：存放要在输入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/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输出设备和主机间传送的数据。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  <a:r>
              <a:rPr lang="zh-CN" altLang="pt-BR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状态寄存器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：保存输入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/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输出设备或接口的状态信息。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3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  <a:r>
              <a:rPr lang="zh-CN" altLang="pt-BR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命令寄存器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CPU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给输入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/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输出设备或接口的控制命令通过此寄存器传送出去。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  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微机结构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存储器组织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8086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微处理器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I/O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设备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典型结构图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三类端口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端口地址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043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2.3  </a:t>
            </a: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IBM PC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计算机组织 </a:t>
            </a:r>
            <a:endParaRPr lang="zh-CN" altLang="en-US" sz="2800" b="1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43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    接口中的这些寄存器又称为端口，每一个端口被赋予一个</a:t>
            </a:r>
            <a:r>
              <a:rPr lang="zh-CN" altLang="pt-BR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端口地址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也称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端口号 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)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，端口地址的范围为</a:t>
            </a: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0000H~FFFFH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，共计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64K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个，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8086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机器中存储器和端口的编址分属两个不同的地址空间，互不干扰。 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微机结构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存储器组织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8086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微处理器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I/O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设备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典型结构图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三类端口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端口地址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043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2.3  </a:t>
            </a: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IBM PC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计算机组织 </a:t>
            </a:r>
            <a:endParaRPr lang="zh-CN" altLang="en-US" sz="2800" b="1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44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4500562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en-US" altLang="zh-CN" sz="2800" b="1" smtClean="0">
                <a:latin typeface="黑体" pitchFamily="2" charset="-122"/>
                <a:ea typeface="黑体" pitchFamily="2" charset="-122"/>
              </a:rPr>
              <a:t>2.1 </a:t>
            </a:r>
            <a:r>
              <a:rPr lang="zh-CN" altLang="en-US" sz="2800" b="1" smtClean="0">
                <a:latin typeface="黑体" pitchFamily="2" charset="-122"/>
                <a:ea typeface="黑体" pitchFamily="2" charset="-122"/>
              </a:rPr>
              <a:t>数据表示方法</a:t>
            </a:r>
          </a:p>
          <a:p>
            <a:pPr marL="185738" algn="just">
              <a:lnSpc>
                <a:spcPct val="150000"/>
              </a:lnSpc>
              <a:defRPr/>
            </a:pP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数制转换方法；</a:t>
            </a:r>
            <a:endParaRPr lang="en-US" altLang="zh-CN" sz="2800" b="1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5738" algn="just">
              <a:lnSpc>
                <a:spcPct val="150000"/>
              </a:lnSpc>
              <a:defRPr/>
            </a:pP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BCD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码；</a:t>
            </a:r>
            <a:endParaRPr lang="en-US" altLang="zh-CN" sz="2800" b="1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5738" algn="just">
              <a:lnSpc>
                <a:spcPct val="150000"/>
              </a:lnSpc>
              <a:defRPr/>
            </a:pP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ASCII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码；</a:t>
            </a:r>
            <a:endParaRPr lang="en-US" altLang="zh-CN" sz="2800" b="1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5738" algn="just">
              <a:lnSpc>
                <a:spcPct val="150000"/>
              </a:lnSpc>
              <a:defRPr/>
            </a:pP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机器数（主要是补码）。</a:t>
            </a:r>
            <a:endParaRPr lang="en-US" altLang="zh-CN" sz="28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4143404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500562" y="0"/>
            <a:ext cx="46434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en-US" altLang="zh-CN" sz="2800" b="1" smtClean="0">
                <a:latin typeface="黑体" pitchFamily="2" charset="-122"/>
                <a:ea typeface="黑体" pitchFamily="2" charset="-122"/>
              </a:rPr>
              <a:t>2.2 </a:t>
            </a:r>
            <a:r>
              <a:rPr lang="zh-CN" altLang="en-US" sz="2800" b="1" smtClean="0">
                <a:latin typeface="黑体" pitchFamily="2" charset="-122"/>
                <a:ea typeface="黑体" pitchFamily="2" charset="-122"/>
              </a:rPr>
              <a:t>运算规则</a:t>
            </a:r>
          </a:p>
          <a:p>
            <a:pPr marL="271463" algn="just">
              <a:lnSpc>
                <a:spcPct val="150000"/>
              </a:lnSpc>
              <a:defRPr/>
            </a:pPr>
            <a:r>
              <a:rPr lang="zh-CN" altLang="en-US" sz="28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算术运算</a:t>
            </a:r>
            <a:endParaRPr lang="en-US" altLang="zh-CN" sz="28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71463" algn="just">
              <a:lnSpc>
                <a:spcPct val="150000"/>
              </a:lnSpc>
              <a:defRPr/>
            </a:pPr>
            <a:r>
              <a:rPr lang="zh-CN" altLang="en-US" sz="28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逻辑运算</a:t>
            </a:r>
            <a:endParaRPr lang="en-US" altLang="zh-CN" sz="28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714876" y="785794"/>
            <a:ext cx="4143404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45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4500562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en-US" altLang="zh-CN" sz="2800" b="1" smtClean="0">
                <a:latin typeface="黑体" pitchFamily="2" charset="-122"/>
                <a:ea typeface="黑体" pitchFamily="2" charset="-122"/>
              </a:rPr>
              <a:t>2.3 </a:t>
            </a:r>
            <a:r>
              <a:rPr lang="zh-CN" altLang="en-US" sz="2800" b="1" smtClean="0">
                <a:latin typeface="黑体" pitchFamily="2" charset="-122"/>
                <a:ea typeface="黑体" pitchFamily="2" charset="-122"/>
              </a:rPr>
              <a:t>计算机组织</a:t>
            </a:r>
          </a:p>
          <a:p>
            <a:pPr marL="185738" algn="just">
              <a:lnSpc>
                <a:spcPct val="150000"/>
              </a:lnSpc>
              <a:defRPr/>
            </a:pP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从冯</a:t>
            </a: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·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诺依曼思想的角度将计算机分成五大逻辑组成部分，主要介绍了存储器的分段管理技术以及</a:t>
            </a: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CPU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中常用寄存器的名称及用途。</a:t>
            </a:r>
            <a:endParaRPr lang="en-US" altLang="zh-CN" sz="28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4143404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500562" y="0"/>
            <a:ext cx="46434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endParaRPr lang="en-US" altLang="zh-CN" sz="28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14876" y="785794"/>
            <a:ext cx="4143404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46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176213" indent="-1762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二、</a:t>
            </a:r>
            <a:r>
              <a:rPr lang="en-US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BCD</a:t>
            </a: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码</a:t>
            </a:r>
            <a:endParaRPr lang="en-US" altLang="zh-CN" sz="2800" dirty="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eaLnBrk="1" hangingPunct="1"/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计算机中常用四位二进制数来表示一位十进制数，这种编码称为</a:t>
            </a:r>
            <a:r>
              <a:rPr lang="en-US" altLang="zh-CN" sz="2800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BCD</a:t>
            </a:r>
            <a:r>
              <a:rPr lang="zh-CN" altLang="en-US" sz="2800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码</a:t>
            </a: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B</a:t>
            </a:r>
            <a:r>
              <a:rPr lang="en-US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inary </a:t>
            </a:r>
            <a:r>
              <a:rPr lang="en-US" altLang="zh-CN" sz="2800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</a:t>
            </a:r>
            <a:r>
              <a:rPr lang="en-US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ode </a:t>
            </a:r>
            <a:r>
              <a:rPr lang="en-US" altLang="zh-CN" sz="2800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</a:t>
            </a:r>
            <a:r>
              <a:rPr lang="en-US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ecimal</a:t>
            </a: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）。</a:t>
            </a:r>
          </a:p>
          <a:p>
            <a:pPr eaLnBrk="1" hangingPunct="1"/>
            <a:r>
              <a:rPr lang="zh-CN" altLang="en-US" sz="2800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将一个十进制数用</a:t>
            </a:r>
            <a:r>
              <a:rPr lang="en-US" altLang="zh-CN" sz="2800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BCD</a:t>
            </a:r>
            <a:r>
              <a:rPr lang="zh-CN" altLang="en-US" sz="2800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码表示时，只要把十进制数的各位数字用对应的</a:t>
            </a:r>
            <a:r>
              <a:rPr lang="en-US" altLang="zh-CN" sz="2800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BCD</a:t>
            </a:r>
            <a:r>
              <a:rPr lang="zh-CN" altLang="en-US" sz="2800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码来表示即可。 </a:t>
            </a:r>
            <a:endParaRPr lang="en-US" altLang="zh-CN" sz="2800" dirty="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数制及转换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BCD</a:t>
            </a: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码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84138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压缩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BCD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码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84138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非压缩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BCD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码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84138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例题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ASCII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码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机器数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7516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计算机中数据的表示方法</a:t>
            </a:r>
            <a:endParaRPr lang="zh-CN" altLang="en-US" sz="2800" b="1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176213" indent="-1762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根据存储方式的不同，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BCD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码分为两种：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6213" indent="358775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压缩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BCD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码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和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非压缩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BCD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码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  <a:p>
            <a:pPr marL="534988" indent="-534988" eaLnBrk="1" hangingPunct="1">
              <a:lnSpc>
                <a:spcPct val="140000"/>
              </a:lnSpc>
              <a:spcBef>
                <a:spcPts val="1200"/>
              </a:spcBef>
              <a:buFont typeface="Wingdings" pitchFamily="2" charset="2"/>
              <a:buChar char="p"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压缩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BCD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：一个字节存储两个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BCD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码；</a:t>
            </a:r>
          </a:p>
          <a:p>
            <a:pPr marL="534988" indent="-534988" eaLnBrk="1" hangingPunct="1">
              <a:lnSpc>
                <a:spcPct val="140000"/>
              </a:lnSpc>
              <a:spcBef>
                <a:spcPts val="0"/>
              </a:spcBef>
              <a:buFont typeface="Wingdings" pitchFamily="2" charset="2"/>
              <a:buChar char="p"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非压缩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BCD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码：一个字节存放一个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BCD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码，且存放在低半个字节，高半个字节清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  <a:endParaRPr lang="zh-CN" altLang="en-US" sz="2800" smtClean="0">
              <a:solidFill>
                <a:srgbClr val="FF00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数制及转换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BCD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码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84138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压缩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BCD</a:t>
            </a: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码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84138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非压缩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BCD</a:t>
            </a: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码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84138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例题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ASCII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码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机器数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7516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计算机中数据的表示方法</a:t>
            </a:r>
            <a:endParaRPr lang="zh-CN" altLang="en-US" sz="2800" b="1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176213" indent="-176213" eaLnBrk="1" hangingPunct="1">
              <a:lnSpc>
                <a:spcPct val="140000"/>
              </a:lnSpc>
            </a:pP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2  </a:t>
            </a: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写出</a:t>
            </a:r>
            <a:r>
              <a:rPr lang="en-US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3295D</a:t>
            </a: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的</a:t>
            </a: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压缩和非压缩</a:t>
            </a:r>
            <a:r>
              <a:rPr lang="en-US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BCD</a:t>
            </a: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码。</a:t>
            </a:r>
            <a:endParaRPr lang="en-US" altLang="zh-CN" sz="2800" dirty="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6213" indent="-176213" eaLnBrk="1" hangingPunct="1">
              <a:lnSpc>
                <a:spcPct val="140000"/>
              </a:lnSpc>
            </a:pP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压缩</a:t>
            </a:r>
            <a:r>
              <a:rPr lang="en-US" altLang="zh-CN" sz="2800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BCD</a:t>
            </a:r>
            <a:r>
              <a:rPr lang="zh-CN" altLang="en-US" sz="2800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码：</a:t>
            </a:r>
          </a:p>
          <a:p>
            <a:pPr marL="358775" indent="6350" eaLnBrk="1" hangingPunct="1">
              <a:lnSpc>
                <a:spcPct val="14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0011  0010  1001  0101</a:t>
            </a:r>
          </a:p>
          <a:p>
            <a:pPr marL="176213" indent="-176213" eaLnBrk="1" hangingPunct="1">
              <a:lnSpc>
                <a:spcPct val="14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非压缩</a:t>
            </a:r>
            <a:r>
              <a:rPr lang="en-US" altLang="zh-CN" sz="2800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BCD</a:t>
            </a:r>
            <a:r>
              <a:rPr lang="zh-CN" altLang="en-US" sz="2800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码：</a:t>
            </a:r>
          </a:p>
          <a:p>
            <a:pPr marL="365125" eaLnBrk="1" hangingPunct="1">
              <a:lnSpc>
                <a:spcPct val="14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00000011  00000010  00001001   00000101</a:t>
            </a:r>
            <a:endParaRPr lang="zh-CN" altLang="en-US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数制及转换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BCD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码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84138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压缩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BCD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码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84138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非压缩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BCD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码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84138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例题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ASCII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码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机器数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7516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计算机中数据的表示方法</a:t>
            </a:r>
            <a:endParaRPr lang="zh-CN" altLang="en-US" sz="2800" b="1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633413" indent="-6334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三、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ASCII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码</a:t>
            </a:r>
          </a:p>
          <a:p>
            <a:pPr marL="633413" indent="-6334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在计算机中字符编码普遍采用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ASCII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码</a:t>
            </a:r>
          </a:p>
          <a:p>
            <a:pPr marL="365125" indent="-365125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( </a:t>
            </a:r>
            <a:r>
              <a:rPr lang="en-US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merican </a:t>
            </a:r>
            <a:r>
              <a:rPr lang="en-US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tandard </a:t>
            </a:r>
            <a:r>
              <a:rPr lang="en-US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ode for </a:t>
            </a:r>
            <a:r>
              <a:rPr lang="en-US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nformation </a:t>
            </a:r>
            <a:r>
              <a:rPr lang="en-US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nterchange )</a:t>
            </a:r>
          </a:p>
          <a:p>
            <a:pPr marL="633413" indent="-6334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需要记住常用字符的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ASCII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码：</a:t>
            </a:r>
          </a:p>
          <a:p>
            <a:pPr marL="63341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‘0’~‘9’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30H~39H</a:t>
            </a:r>
          </a:p>
          <a:p>
            <a:pPr marL="63341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‘A’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41H</a:t>
            </a:r>
          </a:p>
          <a:p>
            <a:pPr marL="63341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‘a’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61H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数制及转换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BCD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码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ASCII</a:t>
            </a: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码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机器数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7516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计算机中数据的表示方法</a:t>
            </a:r>
            <a:endParaRPr lang="zh-CN" altLang="en-US" sz="2800" b="1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176213" indent="-1762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四、机器数 </a:t>
            </a:r>
          </a:p>
          <a:p>
            <a:pPr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在计算机中，把一个数连同其符号在内进行数值化的表示形式就称为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机器数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一般用最高有效位来表示该数的正负：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表示正号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表示负号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机器数可以用不同的编码来表示，常用的编码有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原码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反码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和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补码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数制及转换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BCD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码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ASCII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码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机器数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补码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82563"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7516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计算机中数据的表示方法</a:t>
            </a:r>
            <a:endParaRPr lang="zh-CN" altLang="en-US" sz="2800" b="1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6022</TotalTime>
  <Words>3585</Words>
  <Application>Microsoft Office PowerPoint</Application>
  <PresentationFormat>全屏显示(4:3)</PresentationFormat>
  <Paragraphs>635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5" baseType="lpstr">
      <vt:lpstr>方正大标宋简体</vt:lpstr>
      <vt:lpstr>汉真广标</vt:lpstr>
      <vt:lpstr>黑体</vt:lpstr>
      <vt:lpstr>楷体_GB2312</vt:lpstr>
      <vt:lpstr>宋体</vt:lpstr>
      <vt:lpstr>Arial</vt:lpstr>
      <vt:lpstr>Calibri</vt:lpstr>
      <vt:lpstr>Wingdings</vt:lpstr>
      <vt:lpstr>Office 主题</vt:lpstr>
      <vt:lpstr>第2章 基础知识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Allan</dc:creator>
  <cp:lastModifiedBy>CUP</cp:lastModifiedBy>
  <cp:revision>599</cp:revision>
  <dcterms:created xsi:type="dcterms:W3CDTF">2010-03-06T08:13:44Z</dcterms:created>
  <dcterms:modified xsi:type="dcterms:W3CDTF">2021-03-01T16:15:37Z</dcterms:modified>
</cp:coreProperties>
</file>