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1" r:id="rId3"/>
    <p:sldId id="457" r:id="rId4"/>
    <p:sldId id="458" r:id="rId5"/>
    <p:sldId id="459" r:id="rId6"/>
    <p:sldId id="460" r:id="rId7"/>
    <p:sldId id="461" r:id="rId8"/>
    <p:sldId id="468" r:id="rId9"/>
    <p:sldId id="469" r:id="rId10"/>
    <p:sldId id="470" r:id="rId11"/>
    <p:sldId id="462"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321" r:id="rId50"/>
    <p:sldId id="442"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66FF66"/>
    <a:srgbClr val="DDDDDD"/>
    <a:srgbClr val="0066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4" d="100"/>
          <a:sy n="64" d="100"/>
        </p:scale>
        <p:origin x="-1266"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C2A012-10BE-4C7D-BB6F-E54C46D1F8B5}" type="datetimeFigureOut">
              <a:rPr lang="zh-CN" altLang="en-US"/>
              <a:pPr>
                <a:defRPr/>
              </a:pPr>
              <a:t>2015-5-12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645E261-2A1A-4395-A17B-1B98CC73E9E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模板6fm.jpg"/>
          <p:cNvPicPr>
            <a:picLocks noChangeAspect="1"/>
          </p:cNvPicPr>
          <p:nvPr userDrawn="1"/>
        </p:nvPicPr>
        <p:blipFill>
          <a:blip r:embed="rId2"/>
          <a:srcRect/>
          <a:stretch>
            <a:fillRect/>
          </a:stretch>
        </p:blipFill>
        <p:spPr bwMode="auto">
          <a:xfrm>
            <a:off x="1588" y="0"/>
            <a:ext cx="9140825" cy="6858000"/>
          </a:xfrm>
          <a:prstGeom prst="rect">
            <a:avLst/>
          </a:prstGeom>
          <a:noFill/>
          <a:ln w="9525">
            <a:noFill/>
            <a:miter lim="800000"/>
            <a:headEnd/>
            <a:tailEnd/>
          </a:ln>
        </p:spPr>
      </p:pic>
      <p:sp>
        <p:nvSpPr>
          <p:cNvPr id="2" name="标题 1"/>
          <p:cNvSpPr>
            <a:spLocks noGrp="1"/>
          </p:cNvSpPr>
          <p:nvPr>
            <p:ph type="ctrTitle"/>
          </p:nvPr>
        </p:nvSpPr>
        <p:spPr>
          <a:xfrm>
            <a:off x="685800" y="1643050"/>
            <a:ext cx="7772400" cy="1470025"/>
          </a:xfrm>
        </p:spPr>
        <p:txBody>
          <a:bodyPr anchor="b">
            <a:normAutofit/>
            <a:scene3d>
              <a:camera prst="orthographicFront"/>
              <a:lightRig rig="soft" dir="t">
                <a:rot lat="0" lon="0" rev="10800000"/>
              </a:lightRig>
            </a:scene3d>
            <a:sp3d>
              <a:bevelT w="27940" h="12700"/>
              <a:contourClr>
                <a:srgbClr val="DDDDDD"/>
              </a:contourClr>
            </a:sp3d>
          </a:bodyPr>
          <a:lstStyle>
            <a:lvl1pPr algn="ctr">
              <a:defRPr sz="4400" b="1" cap="none" spc="150">
                <a:ln w="11430"/>
                <a:solidFill>
                  <a:srgbClr val="800000"/>
                </a:solidFill>
                <a:effectLst>
                  <a:outerShdw blurRad="25400" algn="tl" rotWithShape="0">
                    <a:srgbClr val="000000">
                      <a:alpha val="43000"/>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96489" y="3214686"/>
            <a:ext cx="7751023" cy="857256"/>
          </a:xfrm>
        </p:spPr>
        <p:txBody>
          <a:bodyPr/>
          <a:lstStyle>
            <a:lvl1pPr marL="0" indent="0" algn="ctr">
              <a:buNone/>
              <a:defRPr>
                <a:solidFill>
                  <a:schemeClr val="tx1"/>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5357850" cy="598487"/>
          </a:xfrm>
        </p:spPr>
        <p:txBody>
          <a:bodyPr/>
          <a:lstStyle>
            <a:lvl1pPr>
              <a:defRPr sz="2400" b="1" baseline="0">
                <a:solidFill>
                  <a:srgbClr val="FF0000"/>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928688"/>
            <a:ext cx="8643998" cy="5429270"/>
          </a:xfrm>
        </p:spPr>
        <p:txBody>
          <a:bodyPr/>
          <a:lstStyle>
            <a:lvl1pPr marL="0" indent="0" algn="l">
              <a:buFont typeface="Arial" pitchFamily="34" charset="0"/>
              <a:buNone/>
              <a:defRPr sz="2400" b="1">
                <a:latin typeface="+mn-ea"/>
                <a:ea typeface="+mn-ea"/>
              </a:defRPr>
            </a:lvl1pPr>
            <a:lvl2pPr marL="0" indent="0" algn="l">
              <a:buFont typeface="Arial" pitchFamily="34" charset="0"/>
              <a:buNone/>
              <a:defRPr sz="2400" b="1">
                <a:latin typeface="+mn-ea"/>
                <a:ea typeface="+mn-ea"/>
              </a:defRPr>
            </a:lvl2pPr>
            <a:lvl3pPr marL="0" indent="0" algn="l">
              <a:buFont typeface="Arial" pitchFamily="34" charset="0"/>
              <a:buNone/>
              <a:defRPr sz="2400" b="1">
                <a:latin typeface="+mn-ea"/>
                <a:ea typeface="+mn-ea"/>
              </a:defRPr>
            </a:lvl3pPr>
            <a:lvl4pPr marL="0" indent="0" algn="l">
              <a:buFont typeface="Arial" pitchFamily="34" charset="0"/>
              <a:buNone/>
              <a:defRPr sz="2400" b="1">
                <a:latin typeface="+mn-ea"/>
                <a:ea typeface="+mn-ea"/>
              </a:defRPr>
            </a:lvl4pPr>
            <a:lvl5pPr marL="0" indent="0" algn="l">
              <a:buFont typeface="Arial" pitchFamily="34" charset="0"/>
              <a:buNone/>
              <a:defRPr sz="2400" b="1">
                <a:latin typeface="+mn-ea"/>
                <a:ea typeface="+mn-ea"/>
              </a:defRPr>
            </a:lvl5pPr>
          </a:lstStyle>
          <a:p>
            <a:pPr lvl="0"/>
            <a:r>
              <a:rPr lang="zh-CN" altLang="en-US" dirty="0" smtClean="0"/>
              <a:t>单击此处编辑母版文本样式</a:t>
            </a:r>
          </a:p>
        </p:txBody>
      </p:sp>
      <p:sp>
        <p:nvSpPr>
          <p:cNvPr id="4" name="灯片编号占位符 5"/>
          <p:cNvSpPr>
            <a:spLocks noGrp="1"/>
          </p:cNvSpPr>
          <p:nvPr>
            <p:ph type="sldNum" sz="quarter" idx="10"/>
          </p:nvPr>
        </p:nvSpPr>
        <p:spPr>
          <a:xfrm>
            <a:off x="8224838" y="6421438"/>
            <a:ext cx="776287" cy="365125"/>
          </a:xfrm>
        </p:spPr>
        <p:txBody>
          <a:bodyPr/>
          <a:lstStyle>
            <a:lvl1pPr>
              <a:defRPr>
                <a:solidFill>
                  <a:schemeClr val="tx1"/>
                </a:solidFill>
              </a:defRPr>
            </a:lvl1pPr>
          </a:lstStyle>
          <a:p>
            <a:pPr>
              <a:defRPr/>
            </a:pPr>
            <a:fld id="{00EC6E7D-D7E6-48CA-B2D6-D41A77583861}" type="slidenum">
              <a:rPr lang="zh-CN" altLang="en-US" smtClean="0"/>
              <a:pPr>
                <a:defRPr/>
              </a:pPr>
              <a:t>‹#›</a:t>
            </a:fld>
            <a:r>
              <a:rPr lang="en-US" altLang="zh-CN" smtClean="0"/>
              <a:t>/50</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14375" y="214313"/>
            <a:ext cx="7715250" cy="5984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714375" y="928688"/>
            <a:ext cx="771525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C6951CF2-ABBA-4A35-99D8-16A820F4CADC}" type="slidenum">
              <a:rPr lang="zh-CN" altLang="en-US" smtClean="0"/>
              <a:pPr>
                <a:defRPr/>
              </a:pPr>
              <a:t>‹#›</a:t>
            </a:fld>
            <a:r>
              <a:rPr lang="en-US" altLang="zh-CN" smtClean="0"/>
              <a:t>/28</a:t>
            </a:r>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Lst>
  <p:timing>
    <p:tnLst>
      <p:par>
        <p:cTn id="1" dur="indefinite" restart="never" nodeType="tmRoot"/>
      </p:par>
    </p:tnLst>
  </p:timing>
  <p:hf hdr="0" ftr="0" dt="0"/>
  <p:txStyles>
    <p:titleStyle>
      <a:lvl1pPr algn="l" rtl="0" eaLnBrk="0" fontAlgn="base" hangingPunct="0">
        <a:lnSpc>
          <a:spcPct val="130000"/>
        </a:lnSpc>
        <a:spcBef>
          <a:spcPct val="0"/>
        </a:spcBef>
        <a:spcAft>
          <a:spcPct val="0"/>
        </a:spcAft>
        <a:defRPr sz="2800" kern="1200">
          <a:solidFill>
            <a:srgbClr val="8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p:titleStyle>
    <p:bodyStyle>
      <a:lvl1pPr marL="342900" indent="-342900" algn="l" rtl="0" eaLnBrk="0" fontAlgn="base" hangingPunct="0">
        <a:lnSpc>
          <a:spcPct val="150000"/>
        </a:lnSpc>
        <a:spcBef>
          <a:spcPct val="20000"/>
        </a:spcBef>
        <a:spcAft>
          <a:spcPct val="0"/>
        </a:spcAft>
        <a:buClr>
          <a:srgbClr val="800000"/>
        </a:buClr>
        <a:buBlip>
          <a:blip r:embed="rId4"/>
        </a:buBlip>
        <a:defRPr sz="2400" b="1" kern="1200">
          <a:solidFill>
            <a:schemeClr val="tx1"/>
          </a:solidFill>
          <a:latin typeface="黑体" pitchFamily="2" charset="-122"/>
          <a:ea typeface="黑体" pitchFamily="2" charset="-122"/>
          <a:cs typeface="+mn-cs"/>
        </a:defRPr>
      </a:lvl1pPr>
      <a:lvl2pPr marL="742950" indent="-285750" algn="l" rtl="0" eaLnBrk="0" fontAlgn="base" hangingPunct="0">
        <a:lnSpc>
          <a:spcPct val="150000"/>
        </a:lnSpc>
        <a:spcBef>
          <a:spcPct val="20000"/>
        </a:spcBef>
        <a:spcAft>
          <a:spcPct val="0"/>
        </a:spcAft>
        <a:buClr>
          <a:srgbClr val="800000"/>
        </a:buClr>
        <a:buBlip>
          <a:blip r:embed="rId4"/>
        </a:buBlip>
        <a:defRPr sz="2000" kern="1200">
          <a:solidFill>
            <a:schemeClr val="tx1"/>
          </a:solidFill>
          <a:latin typeface="方正大标宋简体" pitchFamily="65" charset="-122"/>
          <a:ea typeface="方正大标宋简体" pitchFamily="65" charset="-122"/>
          <a:cs typeface="+mn-cs"/>
        </a:defRPr>
      </a:lvl2pPr>
      <a:lvl3pPr marL="1143000" indent="-228600" algn="l" rtl="0" eaLnBrk="0" fontAlgn="base" hangingPunct="0">
        <a:lnSpc>
          <a:spcPct val="150000"/>
        </a:lnSpc>
        <a:spcBef>
          <a:spcPct val="20000"/>
        </a:spcBef>
        <a:spcAft>
          <a:spcPct val="0"/>
        </a:spcAft>
        <a:buClr>
          <a:srgbClr val="800000"/>
        </a:buClr>
        <a:buBlip>
          <a:blip r:embed="rId4"/>
        </a:buBlip>
        <a:defRPr sz="2000" kern="1200">
          <a:solidFill>
            <a:schemeClr val="tx1"/>
          </a:solidFill>
          <a:latin typeface="楷体_GB2312" pitchFamily="49" charset="-122"/>
          <a:ea typeface="楷体_GB2312" pitchFamily="49" charset="-122"/>
          <a:cs typeface="+mn-cs"/>
        </a:defRPr>
      </a:lvl3pPr>
      <a:lvl4pPr marL="1600200" indent="-228600" algn="l" rtl="0" eaLnBrk="0" fontAlgn="base" hangingPunct="0">
        <a:lnSpc>
          <a:spcPct val="150000"/>
        </a:lnSpc>
        <a:spcBef>
          <a:spcPct val="20000"/>
        </a:spcBef>
        <a:spcAft>
          <a:spcPct val="0"/>
        </a:spcAft>
        <a:buClr>
          <a:srgbClr val="800000"/>
        </a:buClr>
        <a:buBlip>
          <a:blip r:embed="rId4"/>
        </a:buBlip>
        <a:defRPr sz="2000"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800000"/>
        </a:buClr>
        <a:buBlip>
          <a:blip r:embed="rId4"/>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58975"/>
            <a:ext cx="7772400" cy="1470025"/>
          </a:xfrm>
        </p:spPr>
        <p:txBody>
          <a:bodyPr rtlCol="0">
            <a:normAutofit fontScale="90000"/>
          </a:bodyPr>
          <a:lstStyle/>
          <a:p>
            <a:pPr eaLnBrk="1" fontAlgn="auto" hangingPunct="1">
              <a:lnSpc>
                <a:spcPct val="110000"/>
              </a:lnSpc>
              <a:spcAft>
                <a:spcPts val="0"/>
              </a:spcAft>
              <a:defRPr/>
            </a:pPr>
            <a:r>
              <a:rPr lang="zh-CN" altLang="en-US" smtClean="0">
                <a:latin typeface="宋体" pitchFamily="2" charset="-122"/>
              </a:rPr>
              <a:t>第</a:t>
            </a:r>
            <a:r>
              <a:rPr lang="en-US" altLang="zh-CN" smtClean="0">
                <a:latin typeface="宋体" pitchFamily="2" charset="-122"/>
              </a:rPr>
              <a:t>3</a:t>
            </a:r>
            <a:r>
              <a:rPr lang="zh-CN" altLang="en-US" smtClean="0">
                <a:latin typeface="宋体" pitchFamily="2" charset="-122"/>
              </a:rPr>
              <a:t>章 </a:t>
            </a:r>
            <a:r>
              <a:rPr lang="en-US" altLang="zh-CN" smtClean="0">
                <a:latin typeface="宋体" pitchFamily="2" charset="-122"/>
              </a:rPr>
              <a:t>8086</a:t>
            </a:r>
            <a:r>
              <a:rPr lang="zh-CN" altLang="en-US" smtClean="0"/>
              <a:t>指令系统简介</a:t>
            </a:r>
            <a:r>
              <a:rPr lang="en-US" altLang="zh-CN" smtClean="0"/>
              <a:t/>
            </a:r>
            <a:br>
              <a:rPr lang="en-US" altLang="zh-CN" smtClean="0"/>
            </a:br>
            <a:r>
              <a:rPr lang="zh-CN" altLang="en-US" smtClean="0"/>
              <a:t>及寻址方式</a:t>
            </a:r>
            <a:endParaRPr lang="zh-CN" altLang="en-US">
              <a:latin typeface="黑体" pitchFamily="2" charset="-122"/>
              <a:ea typeface="黑体" pitchFamily="2" charset="-122"/>
            </a:endParaRPr>
          </a:p>
        </p:txBody>
      </p:sp>
      <p:sp>
        <p:nvSpPr>
          <p:cNvPr id="4099" name="副标题 2"/>
          <p:cNvSpPr>
            <a:spLocks noGrp="1"/>
          </p:cNvSpPr>
          <p:nvPr>
            <p:ph type="subTitle" idx="1"/>
          </p:nvPr>
        </p:nvSpPr>
        <p:spPr>
          <a:xfrm>
            <a:off x="696913" y="3643320"/>
            <a:ext cx="7750175" cy="857250"/>
          </a:xfrm>
        </p:spPr>
        <p:txBody>
          <a:bodyPr/>
          <a:lstStyle/>
          <a:p>
            <a:pPr eaLnBrk="1" hangingPunct="1"/>
            <a:r>
              <a:rPr lang="en-US" altLang="zh-CN" smtClean="0">
                <a:latin typeface="黑体" pitchFamily="2" charset="-122"/>
                <a:ea typeface="黑体" pitchFamily="2" charset="-122"/>
              </a:rPr>
              <a:t>3学时</a:t>
            </a:r>
            <a:endParaRPr lang="zh-CN" altLang="en-US"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533400" indent="-533400" eaLnBrk="1" hangingPunct="1"/>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标号</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操作符 </a:t>
            </a:r>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目的操作数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源操作数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注释</a:t>
            </a:r>
            <a:r>
              <a:rPr lang="en-US" altLang="zh-CN" sz="2800" smtClean="0">
                <a:solidFill>
                  <a:srgbClr val="0000FF"/>
                </a:solidFill>
                <a:latin typeface="黑体" pitchFamily="2" charset="-122"/>
                <a:ea typeface="黑体" pitchFamily="2" charset="-122"/>
              </a:rPr>
              <a:t>]</a:t>
            </a:r>
          </a:p>
          <a:p>
            <a:pPr marL="533400" indent="-533400" eaLnBrk="1" hangingPunct="1"/>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名字</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定义符 </a:t>
            </a:r>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操作数</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注释</a:t>
            </a:r>
            <a:r>
              <a:rPr lang="en-US" altLang="zh-CN" sz="2800" smtClean="0">
                <a:solidFill>
                  <a:srgbClr val="FF0000"/>
                </a:solidFill>
                <a:latin typeface="黑体" pitchFamily="2" charset="-122"/>
                <a:ea typeface="黑体" pitchFamily="2" charset="-122"/>
              </a:rPr>
              <a:t>]</a:t>
            </a:r>
            <a:endParaRPr lang="zh-CN" altLang="en-US" sz="2800" smtClean="0">
              <a:solidFill>
                <a:srgbClr val="FF0000"/>
              </a:solidFill>
            </a:endParaRPr>
          </a:p>
          <a:p>
            <a:pPr marL="533400" indent="-533400" eaLnBrk="1" hangingPunct="1"/>
            <a:endParaRPr lang="en-US" altLang="zh-CN" sz="2800" smtClean="0">
              <a:latin typeface="黑体" pitchFamily="2" charset="-122"/>
              <a:ea typeface="黑体" pitchFamily="2" charset="-122"/>
            </a:endParaRPr>
          </a:p>
        </p:txBody>
      </p: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9" name="圆角矩形标注 8"/>
          <p:cNvSpPr/>
          <p:nvPr/>
        </p:nvSpPr>
        <p:spPr>
          <a:xfrm>
            <a:off x="428596" y="3071810"/>
            <a:ext cx="8286808" cy="1643074"/>
          </a:xfrm>
          <a:prstGeom prst="wedgeRoundRectCallout">
            <a:avLst>
              <a:gd name="adj1" fmla="val 38500"/>
              <a:gd name="adj2" fmla="val -83012"/>
              <a:gd name="adj3" fmla="val 16667"/>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9500" indent="-1079500" eaLnBrk="1" hangingPunct="1">
              <a:lnSpc>
                <a:spcPct val="130000"/>
              </a:lnSpc>
              <a:buFont typeface="Wingdings" pitchFamily="2" charset="2"/>
              <a:buNone/>
            </a:pPr>
            <a:r>
              <a:rPr lang="zh-CN" altLang="en-US" sz="2800" b="1" smtClean="0">
                <a:solidFill>
                  <a:schemeClr val="tx1"/>
                </a:solidFill>
                <a:latin typeface="黑体" pitchFamily="2" charset="-122"/>
                <a:ea typeface="黑体" pitchFamily="2" charset="-122"/>
              </a:rPr>
              <a:t>注释：用来说明一段程序、一条或几条指令的功能，以便阅读。</a:t>
            </a:r>
          </a:p>
        </p:txBody>
      </p:sp>
      <p:sp>
        <p:nvSpPr>
          <p:cNvPr id="10" name="椭圆 9"/>
          <p:cNvSpPr/>
          <p:nvPr/>
        </p:nvSpPr>
        <p:spPr>
          <a:xfrm>
            <a:off x="7500958" y="1071546"/>
            <a:ext cx="1214446" cy="1571636"/>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10</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lnSpc>
                <a:spcPct val="130000"/>
              </a:lnSpc>
              <a:spcBef>
                <a:spcPts val="0"/>
              </a:spcBef>
              <a:buClrTx/>
            </a:pPr>
            <a:r>
              <a:rPr lang="en-US" altLang="zh-CN" sz="2800" smtClean="0">
                <a:latin typeface="Arial" pitchFamily="34" charset="0"/>
                <a:ea typeface="黑体" pitchFamily="2" charset="-122"/>
                <a:cs typeface="Arial" pitchFamily="34" charset="0"/>
              </a:rPr>
              <a:t>8088/8086</a:t>
            </a:r>
            <a:r>
              <a:rPr lang="zh-CN" altLang="en-US" sz="2800" smtClean="0">
                <a:latin typeface="Arial" pitchFamily="34" charset="0"/>
                <a:ea typeface="黑体" pitchFamily="2" charset="-122"/>
                <a:cs typeface="Arial" pitchFamily="34" charset="0"/>
              </a:rPr>
              <a:t>汇编语言中提供了</a:t>
            </a:r>
            <a:r>
              <a:rPr lang="en-US" altLang="zh-CN" sz="2800" smtClean="0">
                <a:latin typeface="Arial" pitchFamily="34" charset="0"/>
                <a:ea typeface="黑体" pitchFamily="2" charset="-122"/>
                <a:cs typeface="Arial" pitchFamily="34" charset="0"/>
              </a:rPr>
              <a:t>7</a:t>
            </a:r>
            <a:r>
              <a:rPr lang="zh-CN" altLang="en-US" sz="2800" smtClean="0">
                <a:latin typeface="Arial" pitchFamily="34" charset="0"/>
                <a:ea typeface="黑体" pitchFamily="2" charset="-122"/>
                <a:cs typeface="Arial" pitchFamily="34" charset="0"/>
              </a:rPr>
              <a:t>种与数据相关的寻址方式。下面以</a:t>
            </a:r>
            <a:r>
              <a:rPr lang="en-US" altLang="zh-CN" sz="2800" smtClean="0">
                <a:latin typeface="Arial" pitchFamily="34" charset="0"/>
                <a:ea typeface="黑体" pitchFamily="2" charset="-122"/>
                <a:cs typeface="Arial" pitchFamily="34" charset="0"/>
              </a:rPr>
              <a:t>MOV</a:t>
            </a:r>
            <a:r>
              <a:rPr lang="zh-CN" altLang="en-US" sz="2800" smtClean="0">
                <a:latin typeface="Arial" pitchFamily="34" charset="0"/>
                <a:ea typeface="黑体" pitchFamily="2" charset="-122"/>
                <a:cs typeface="Arial" pitchFamily="34" charset="0"/>
              </a:rPr>
              <a:t>指令为例来介绍这</a:t>
            </a:r>
            <a:r>
              <a:rPr lang="en-US" altLang="zh-CN" sz="2800" smtClean="0">
                <a:latin typeface="Arial" pitchFamily="34" charset="0"/>
                <a:ea typeface="黑体" pitchFamily="2" charset="-122"/>
                <a:cs typeface="Arial" pitchFamily="34" charset="0"/>
              </a:rPr>
              <a:t>7</a:t>
            </a:r>
            <a:r>
              <a:rPr lang="zh-CN" altLang="en-US" sz="2800" smtClean="0">
                <a:latin typeface="Arial" pitchFamily="34" charset="0"/>
                <a:ea typeface="黑体" pitchFamily="2" charset="-122"/>
                <a:cs typeface="Arial" pitchFamily="34" charset="0"/>
              </a:rPr>
              <a:t>种寻址方式。</a:t>
            </a: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MOV</a:t>
            </a:r>
            <a:r>
              <a:rPr lang="zh-CN" altLang="en-US" sz="2800" smtClean="0">
                <a:latin typeface="Arial" pitchFamily="34" charset="0"/>
                <a:ea typeface="黑体" pitchFamily="2" charset="-122"/>
                <a:cs typeface="Arial" pitchFamily="34" charset="0"/>
              </a:rPr>
              <a:t>指令的格式：</a:t>
            </a:r>
            <a:endParaRPr lang="en-US" altLang="zh-CN" sz="2800" smtClean="0">
              <a:latin typeface="Arial" pitchFamily="34" charset="0"/>
              <a:ea typeface="黑体" pitchFamily="2" charset="-122"/>
              <a:cs typeface="Arial" pitchFamily="34" charset="0"/>
            </a:endParaRPr>
          </a:p>
          <a:p>
            <a:pPr marL="809625" eaLnBrk="1" hangingPunct="1">
              <a:lnSpc>
                <a:spcPct val="130000"/>
              </a:lnSpc>
              <a:spcBef>
                <a:spcPts val="0"/>
              </a:spcBef>
            </a:pPr>
            <a:r>
              <a:rPr lang="en-US" altLang="zh-CN" sz="2800" smtClean="0">
                <a:solidFill>
                  <a:srgbClr val="0000FF"/>
                </a:solidFill>
                <a:latin typeface="Arial" pitchFamily="34" charset="0"/>
                <a:ea typeface="黑体" pitchFamily="2" charset="-122"/>
                <a:cs typeface="Arial" pitchFamily="34" charset="0"/>
              </a:rPr>
              <a:t>MOV  &lt;Dest&gt;</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&lt;Src&gt;</a:t>
            </a: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表示源操作数，</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表示目的操作数。</a:t>
            </a:r>
          </a:p>
          <a:p>
            <a:pPr marL="1798638" indent="-1798638" eaLnBrk="1" hangingPunct="1">
              <a:lnSpc>
                <a:spcPct val="130000"/>
              </a:lnSpc>
              <a:spcBef>
                <a:spcPts val="1200"/>
              </a:spcBef>
            </a:pPr>
            <a:r>
              <a:rPr lang="zh-CN" altLang="en-US" sz="2800" smtClean="0">
                <a:latin typeface="Arial" pitchFamily="34" charset="0"/>
                <a:ea typeface="黑体" pitchFamily="2" charset="-122"/>
                <a:cs typeface="Arial" pitchFamily="34" charset="0"/>
              </a:rPr>
              <a:t>指令功能：将源操作数</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表示的内容传送到目的操作数</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所指示的位置。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rgbClr val="FFFF00"/>
                </a:solidFill>
                <a:latin typeface="Arial" pitchFamily="34" charset="0"/>
                <a:ea typeface="黑体" pitchFamily="2" charset="-122"/>
                <a:cs typeface="Arial" pitchFamily="34" charset="0"/>
              </a:rPr>
              <a:t> </a:t>
            </a:r>
            <a:r>
              <a:rPr lang="en-US" altLang="zh-CN" sz="2000" b="1" smtClean="0">
                <a:solidFill>
                  <a:srgbClr val="FFFF00"/>
                </a:solidFill>
                <a:latin typeface="Arial" pitchFamily="34" charset="0"/>
                <a:ea typeface="黑体" pitchFamily="2" charset="-122"/>
                <a:cs typeface="Arial" pitchFamily="34" charset="0"/>
              </a:rPr>
              <a:t>MOV</a:t>
            </a:r>
            <a:r>
              <a:rPr lang="zh-CN" altLang="en-US" sz="2000" b="1" smtClean="0">
                <a:solidFill>
                  <a:srgbClr val="FFFF00"/>
                </a:solidFill>
                <a:latin typeface="Arial" pitchFamily="34" charset="0"/>
                <a:ea typeface="黑体" pitchFamily="2" charset="-122"/>
                <a:cs typeface="Arial" pitchFamily="34" charset="0"/>
              </a:rPr>
              <a:t>指令简介 </a:t>
            </a:r>
            <a:endParaRPr lang="en-US" altLang="zh-CN" sz="2000" b="1" smtClean="0">
              <a:solidFill>
                <a:srgbClr val="FFFF00"/>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11</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25000"/>
              </a:lnSpc>
              <a:buClrTx/>
            </a:pPr>
            <a:r>
              <a:rPr lang="zh-CN" altLang="en-US" sz="2800" smtClean="0">
                <a:latin typeface="Arial" pitchFamily="34" charset="0"/>
                <a:ea typeface="黑体" pitchFamily="2" charset="-122"/>
                <a:cs typeface="Arial" pitchFamily="34" charset="0"/>
              </a:rPr>
              <a:t>一、立即寻址 </a:t>
            </a:r>
          </a:p>
          <a:p>
            <a:pPr eaLnBrk="1" hangingPunct="1">
              <a:lnSpc>
                <a:spcPct val="125000"/>
              </a:lnSpc>
              <a:buClrTx/>
            </a:pPr>
            <a:r>
              <a:rPr lang="zh-CN" altLang="en-US" sz="2800" smtClean="0">
                <a:latin typeface="Arial" pitchFamily="34" charset="0"/>
                <a:ea typeface="黑体" pitchFamily="2" charset="-122"/>
                <a:cs typeface="Arial" pitchFamily="34" charset="0"/>
              </a:rPr>
              <a:t>操作数本身作为指令的一部分直接出现在指令中，即为立即数，寻找该立即数的寻址方式称为立即寻址。 </a:t>
            </a:r>
          </a:p>
          <a:p>
            <a:pPr marL="450850" indent="-450850" eaLnBrk="1" hangingPunct="1">
              <a:lnSpc>
                <a:spcPct val="125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3.1  </a:t>
            </a:r>
            <a:r>
              <a:rPr lang="en-US" altLang="zh-CN" sz="2800" smtClean="0">
                <a:latin typeface="Arial" pitchFamily="34" charset="0"/>
                <a:ea typeface="黑体" pitchFamily="2" charset="-122"/>
                <a:cs typeface="Arial" pitchFamily="34" charset="0"/>
              </a:rPr>
              <a:t>MOV  AL</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36H</a:t>
            </a:r>
          </a:p>
          <a:p>
            <a:pPr marL="450850" indent="538163" eaLnBrk="1" hangingPunct="1">
              <a:lnSpc>
                <a:spcPct val="125000"/>
              </a:lnSpc>
            </a:pPr>
            <a:r>
              <a:rPr lang="zh-CN" altLang="en-US" sz="2800" smtClean="0">
                <a:latin typeface="Arial" pitchFamily="34" charset="0"/>
                <a:ea typeface="黑体" pitchFamily="2" charset="-122"/>
                <a:cs typeface="Arial" pitchFamily="34" charset="0"/>
              </a:rPr>
              <a:t>指令执行后，（</a:t>
            </a:r>
            <a:r>
              <a:rPr lang="en-US" altLang="zh-CN" sz="2800" smtClean="0">
                <a:latin typeface="Arial" pitchFamily="34" charset="0"/>
                <a:ea typeface="黑体" pitchFamily="2" charset="-122"/>
                <a:cs typeface="Arial" pitchFamily="34" charset="0"/>
              </a:rPr>
              <a:t>AL</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marL="989013" eaLnBrk="1" hangingPunct="1">
              <a:lnSpc>
                <a:spcPct val="125000"/>
              </a:lnSpc>
            </a:pPr>
            <a:r>
              <a:rPr lang="zh-CN" altLang="en-US" sz="2800" smtClean="0">
                <a:solidFill>
                  <a:srgbClr val="0000FF"/>
                </a:solidFill>
                <a:latin typeface="Arial" pitchFamily="34" charset="0"/>
                <a:ea typeface="黑体" pitchFamily="2" charset="-122"/>
                <a:cs typeface="Arial" pitchFamily="34" charset="0"/>
              </a:rPr>
              <a:t>该指令中</a:t>
            </a:r>
            <a:r>
              <a:rPr lang="en-US" altLang="zh-CN" sz="2800" smtClean="0">
                <a:solidFill>
                  <a:srgbClr val="0000FF"/>
                </a:solidFill>
                <a:latin typeface="Arial" pitchFamily="34" charset="0"/>
                <a:ea typeface="黑体" pitchFamily="2" charset="-122"/>
                <a:cs typeface="Arial" pitchFamily="34" charset="0"/>
              </a:rPr>
              <a:t>8</a:t>
            </a:r>
            <a:r>
              <a:rPr lang="zh-CN" altLang="en-US" sz="2800" smtClean="0">
                <a:solidFill>
                  <a:srgbClr val="0000FF"/>
                </a:solidFill>
                <a:latin typeface="Arial" pitchFamily="34" charset="0"/>
                <a:ea typeface="黑体" pitchFamily="2" charset="-122"/>
                <a:cs typeface="Arial" pitchFamily="34" charset="0"/>
              </a:rPr>
              <a:t>位源操作数的寻址方式是立即寻址。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rgbClr val="FFFF00"/>
                </a:solidFill>
                <a:latin typeface="Arial" pitchFamily="34" charset="0"/>
                <a:ea typeface="黑体" pitchFamily="2" charset="-122"/>
                <a:cs typeface="Arial" pitchFamily="34" charset="0"/>
              </a:rPr>
              <a:t> 立即寻址</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3.1</a:t>
            </a: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3.2</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12</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25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3.2  </a:t>
            </a:r>
            <a:r>
              <a:rPr lang="en-US" altLang="zh-CN" sz="2800" smtClean="0">
                <a:latin typeface="Arial" pitchFamily="34" charset="0"/>
                <a:ea typeface="黑体" pitchFamily="2" charset="-122"/>
                <a:cs typeface="Arial" pitchFamily="34" charset="0"/>
              </a:rPr>
              <a:t>MOV  BX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1024H</a:t>
            </a:r>
          </a:p>
          <a:p>
            <a:pPr marL="450850" indent="538163" eaLnBrk="1" hangingPunct="1">
              <a:lnSpc>
                <a:spcPct val="125000"/>
              </a:lnSpc>
            </a:pPr>
            <a:r>
              <a:rPr lang="zh-CN" altLang="en-US" sz="2800" smtClean="0">
                <a:latin typeface="Arial" pitchFamily="34" charset="0"/>
                <a:ea typeface="黑体" pitchFamily="2" charset="-122"/>
                <a:cs typeface="Arial" pitchFamily="34" charset="0"/>
              </a:rPr>
              <a:t>指令执行后，（</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marL="990600" indent="-1588" eaLnBrk="1" hangingPunct="1">
              <a:lnSpc>
                <a:spcPct val="125000"/>
              </a:lnSpc>
            </a:pPr>
            <a:r>
              <a:rPr lang="zh-CN" altLang="en-US" sz="2800" smtClean="0">
                <a:solidFill>
                  <a:srgbClr val="0000FF"/>
                </a:solidFill>
                <a:latin typeface="Arial" pitchFamily="34" charset="0"/>
                <a:ea typeface="黑体" pitchFamily="2" charset="-122"/>
                <a:cs typeface="Arial" pitchFamily="34" charset="0"/>
              </a:rPr>
              <a:t>该指令中</a:t>
            </a:r>
            <a:r>
              <a:rPr lang="en-US" altLang="zh-CN" sz="2800" smtClean="0">
                <a:solidFill>
                  <a:srgbClr val="0000FF"/>
                </a:solidFill>
                <a:latin typeface="Arial" pitchFamily="34" charset="0"/>
                <a:ea typeface="黑体" pitchFamily="2" charset="-122"/>
                <a:cs typeface="Arial" pitchFamily="34" charset="0"/>
              </a:rPr>
              <a:t>16</a:t>
            </a:r>
            <a:r>
              <a:rPr lang="zh-CN" altLang="en-US" sz="2800" smtClean="0">
                <a:solidFill>
                  <a:srgbClr val="0000FF"/>
                </a:solidFill>
                <a:latin typeface="Arial" pitchFamily="34" charset="0"/>
                <a:ea typeface="黑体" pitchFamily="2" charset="-122"/>
                <a:cs typeface="Arial" pitchFamily="34" charset="0"/>
              </a:rPr>
              <a:t>位源操作数的寻址方式是立即寻址。</a:t>
            </a:r>
          </a:p>
          <a:p>
            <a:pPr marL="1079500" indent="-1079500" eaLnBrk="1" hangingPunct="1">
              <a:lnSpc>
                <a:spcPct val="125000"/>
              </a:lnSpc>
            </a:pPr>
            <a:r>
              <a:rPr lang="zh-CN" altLang="en-US" sz="2800" smtClean="0">
                <a:solidFill>
                  <a:srgbClr val="0000FF"/>
                </a:solidFill>
                <a:latin typeface="Arial" pitchFamily="34" charset="0"/>
                <a:ea typeface="黑体" pitchFamily="2" charset="-122"/>
                <a:cs typeface="Arial" pitchFamily="34" charset="0"/>
              </a:rPr>
              <a:t>注意：</a:t>
            </a:r>
            <a:r>
              <a:rPr lang="zh-CN" altLang="en-US" sz="2800" smtClean="0">
                <a:latin typeface="Arial" pitchFamily="34" charset="0"/>
                <a:ea typeface="黑体" pitchFamily="2" charset="-122"/>
                <a:cs typeface="Arial" pitchFamily="34" charset="0"/>
              </a:rPr>
              <a:t>立即数</a:t>
            </a:r>
            <a:r>
              <a:rPr lang="zh-CN" altLang="en-US" sz="2800" smtClean="0">
                <a:solidFill>
                  <a:srgbClr val="0000FF"/>
                </a:solidFill>
                <a:latin typeface="Arial" pitchFamily="34" charset="0"/>
                <a:ea typeface="黑体" pitchFamily="2" charset="-122"/>
                <a:cs typeface="Arial" pitchFamily="34" charset="0"/>
              </a:rPr>
              <a:t>只能用作源操作数</a:t>
            </a:r>
            <a:r>
              <a:rPr lang="zh-CN" altLang="en-US" sz="2800" smtClean="0">
                <a:latin typeface="Arial" pitchFamily="34" charset="0"/>
                <a:ea typeface="黑体" pitchFamily="2" charset="-122"/>
                <a:cs typeface="Arial" pitchFamily="34" charset="0"/>
              </a:rPr>
              <a:t>，不能用作目的操作数，且</a:t>
            </a:r>
            <a:r>
              <a:rPr lang="zh-CN" altLang="en-US" sz="2800" smtClean="0">
                <a:solidFill>
                  <a:srgbClr val="0000FF"/>
                </a:solidFill>
                <a:latin typeface="Arial" pitchFamily="34" charset="0"/>
                <a:ea typeface="黑体" pitchFamily="2" charset="-122"/>
                <a:cs typeface="Arial" pitchFamily="34" charset="0"/>
              </a:rPr>
              <a:t>源操作数的长度与目的操作数的长度必须一致</a:t>
            </a:r>
            <a:r>
              <a:rPr lang="zh-CN" altLang="en-US" sz="2800" smtClean="0">
                <a:latin typeface="Arial" pitchFamily="34" charset="0"/>
                <a:ea typeface="黑体" pitchFamily="2" charset="-122"/>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a:t>
            </a: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3.2</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13</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20000"/>
              </a:lnSpc>
              <a:buClrTx/>
            </a:pPr>
            <a:r>
              <a:rPr lang="zh-CN" altLang="en-US" sz="2800" smtClean="0">
                <a:latin typeface="Arial" pitchFamily="34" charset="0"/>
                <a:ea typeface="黑体" pitchFamily="2" charset="-122"/>
                <a:cs typeface="Arial" pitchFamily="34" charset="0"/>
              </a:rPr>
              <a:t>二、寄存器寻址 </a:t>
            </a:r>
          </a:p>
          <a:p>
            <a:pPr eaLnBrk="1" hangingPunct="1">
              <a:lnSpc>
                <a:spcPct val="120000"/>
              </a:lnSpc>
              <a:buClrTx/>
            </a:pPr>
            <a:r>
              <a:rPr lang="zh-CN" altLang="en-US" sz="2800" smtClean="0">
                <a:latin typeface="Arial" pitchFamily="34" charset="0"/>
                <a:ea typeface="黑体" pitchFamily="2" charset="-122"/>
                <a:cs typeface="Arial" pitchFamily="34" charset="0"/>
              </a:rPr>
              <a:t>当源操作数已经存储在某个寄存器中，或者要把目的操作数存入某个寄存器时，指令中就指出所要使用的寄存器名称，该操作数的寻址方式即为寄存器寻址方式。</a:t>
            </a:r>
          </a:p>
          <a:p>
            <a:pPr marL="450850" indent="-450850" eaLnBrk="1" hangingPunct="1">
              <a:lnSpc>
                <a:spcPct val="120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3.3</a:t>
            </a:r>
            <a:r>
              <a:rPr lang="en-US" altLang="zh-CN" sz="2800" smtClean="0">
                <a:latin typeface="Arial" pitchFamily="34" charset="0"/>
                <a:ea typeface="黑体" pitchFamily="2" charset="-122"/>
                <a:cs typeface="Arial" pitchFamily="34" charset="0"/>
              </a:rPr>
              <a:t>  MOV  </a:t>
            </a:r>
            <a:r>
              <a:rPr lang="en-US" altLang="zh-CN" sz="2800" smtClean="0">
                <a:solidFill>
                  <a:srgbClr val="0000FF"/>
                </a:solidFill>
                <a:latin typeface="Arial" pitchFamily="34" charset="0"/>
                <a:ea typeface="黑体" pitchFamily="2" charset="-122"/>
                <a:cs typeface="Arial" pitchFamily="34" charset="0"/>
              </a:rPr>
              <a:t>DL</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81H</a:t>
            </a:r>
          </a:p>
          <a:p>
            <a:pPr marL="990600" indent="-1588" eaLnBrk="1" hangingPunct="1">
              <a:lnSpc>
                <a:spcPct val="120000"/>
              </a:lnSpc>
            </a:pPr>
            <a:r>
              <a:rPr lang="zh-CN" altLang="en-US" sz="2800" smtClean="0">
                <a:latin typeface="Arial" pitchFamily="34" charset="0"/>
                <a:ea typeface="黑体" pitchFamily="2" charset="-122"/>
                <a:cs typeface="Arial" pitchFamily="34" charset="0"/>
              </a:rPr>
              <a:t>指令执行后，（</a:t>
            </a:r>
            <a:r>
              <a:rPr lang="en-US" altLang="zh-CN" sz="2800" smtClean="0">
                <a:latin typeface="Arial" pitchFamily="34" charset="0"/>
                <a:ea typeface="黑体" pitchFamily="2" charset="-122"/>
                <a:cs typeface="Arial" pitchFamily="34" charset="0"/>
              </a:rPr>
              <a:t>DL</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marL="990600" indent="-1588" eaLnBrk="1" hangingPunct="1">
              <a:lnSpc>
                <a:spcPct val="120000"/>
              </a:lnSpc>
            </a:pPr>
            <a:r>
              <a:rPr lang="zh-CN" altLang="en-US" sz="2800" smtClean="0">
                <a:solidFill>
                  <a:srgbClr val="0000FF"/>
                </a:solidFill>
                <a:latin typeface="Arial" pitchFamily="34" charset="0"/>
                <a:ea typeface="黑体" pitchFamily="2" charset="-122"/>
                <a:cs typeface="Arial" pitchFamily="34" charset="0"/>
              </a:rPr>
              <a:t>该指令中目的操作数的寻址方式是寄存器寻址。</a:t>
            </a:r>
          </a:p>
          <a:p>
            <a:pPr marL="450850" indent="-450850" eaLnBrk="1" hangingPunct="1">
              <a:lnSpc>
                <a:spcPct val="120000"/>
              </a:lnSpc>
            </a:pPr>
            <a:r>
              <a:rPr lang="zh-CN" altLang="en-US" sz="2800" smtClean="0">
                <a:latin typeface="Arial" pitchFamily="34" charset="0"/>
                <a:ea typeface="黑体" pitchFamily="2" charset="-122"/>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寄存器寻址</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3.3</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3.4</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可用寄存器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14</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20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3.4</a:t>
            </a:r>
            <a:r>
              <a:rPr lang="en-US" altLang="zh-CN" sz="2800" smtClean="0">
                <a:latin typeface="Arial" pitchFamily="34" charset="0"/>
                <a:ea typeface="黑体" pitchFamily="2" charset="-122"/>
                <a:cs typeface="Arial" pitchFamily="34" charset="0"/>
              </a:rPr>
              <a:t>  MOV  </a:t>
            </a:r>
            <a:r>
              <a:rPr lang="en-US" altLang="zh-CN" sz="2800" smtClean="0">
                <a:solidFill>
                  <a:srgbClr val="0000FF"/>
                </a:solidFill>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a:t>
            </a:r>
          </a:p>
          <a:p>
            <a:pPr marL="450850" indent="-450850" eaLnBrk="1" hangingPunct="1">
              <a:lnSpc>
                <a:spcPct val="120000"/>
              </a:lnSpc>
            </a:pPr>
            <a:r>
              <a:rPr lang="zh-CN" altLang="en-US" sz="2800" smtClean="0">
                <a:latin typeface="Arial" pitchFamily="34" charset="0"/>
                <a:ea typeface="黑体" pitchFamily="2" charset="-122"/>
                <a:cs typeface="Arial" pitchFamily="34" charset="0"/>
              </a:rPr>
              <a:t>如果指令执行前（</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=1234H</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2595563" indent="-1588" eaLnBrk="1" hangingPunct="1">
              <a:lnSpc>
                <a:spcPct val="120000"/>
              </a:lnSpc>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=4567H</a:t>
            </a:r>
          </a:p>
          <a:p>
            <a:pPr marL="450850" indent="-450850" eaLnBrk="1" hangingPunct="1">
              <a:lnSpc>
                <a:spcPct val="120000"/>
              </a:lnSpc>
            </a:pPr>
            <a:r>
              <a:rPr lang="zh-CN" altLang="en-US" sz="2800" smtClean="0">
                <a:latin typeface="Arial" pitchFamily="34" charset="0"/>
                <a:ea typeface="黑体" pitchFamily="2" charset="-122"/>
                <a:cs typeface="Arial" pitchFamily="34" charset="0"/>
              </a:rPr>
              <a:t>则指令执行后，（</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2595563" indent="-1588" eaLnBrk="1" hangingPunct="1">
              <a:lnSpc>
                <a:spcPct val="120000"/>
              </a:lnSpc>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eaLnBrk="1" hangingPunct="1">
              <a:lnSpc>
                <a:spcPct val="120000"/>
              </a:lnSpc>
            </a:pPr>
            <a:r>
              <a:rPr lang="zh-CN" altLang="en-US" sz="2800" smtClean="0">
                <a:solidFill>
                  <a:srgbClr val="0000FF"/>
                </a:solidFill>
                <a:latin typeface="Arial" pitchFamily="34" charset="0"/>
                <a:ea typeface="黑体" pitchFamily="2" charset="-122"/>
                <a:cs typeface="Arial" pitchFamily="34" charset="0"/>
              </a:rPr>
              <a:t>该指令中源操作数和目的操作数的寻址方式都是寄存器寻址。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3.3</a:t>
            </a: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3.4</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可用寄存器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15</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可以使用的</a:t>
            </a:r>
            <a:r>
              <a:rPr lang="en-US" altLang="zh-CN" sz="2800" smtClean="0">
                <a:latin typeface="Arial" pitchFamily="34" charset="0"/>
                <a:ea typeface="黑体" pitchFamily="2" charset="-122"/>
                <a:cs typeface="Arial" pitchFamily="34" charset="0"/>
              </a:rPr>
              <a:t>8</a:t>
            </a:r>
            <a:r>
              <a:rPr lang="zh-CN" altLang="en-US" sz="2800" smtClean="0">
                <a:latin typeface="Arial" pitchFamily="34" charset="0"/>
                <a:ea typeface="黑体" pitchFamily="2" charset="-122"/>
                <a:cs typeface="Arial" pitchFamily="34" charset="0"/>
              </a:rPr>
              <a:t>位寄存器有：</a:t>
            </a:r>
          </a:p>
          <a:p>
            <a:pPr marL="534988" indent="4763" eaLnBrk="1" hangingPunct="1">
              <a:lnSpc>
                <a:spcPct val="130000"/>
              </a:lnSpc>
              <a:spcBef>
                <a:spcPts val="0"/>
              </a:spcBef>
            </a:pPr>
            <a:r>
              <a:rPr lang="en-US" altLang="zh-CN" smtClean="0">
                <a:latin typeface="Arial" pitchFamily="34" charset="0"/>
                <a:ea typeface="黑体" pitchFamily="2" charset="-122"/>
                <a:cs typeface="Arial" pitchFamily="34" charset="0"/>
              </a:rPr>
              <a:t>AL</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AH</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BL</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BH</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CL</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CH</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DL</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DH</a:t>
            </a:r>
            <a:endParaRPr lang="zh-CN" altLang="en-US" smtClean="0">
              <a:latin typeface="Arial" pitchFamily="34" charset="0"/>
              <a:ea typeface="黑体" pitchFamily="2" charset="-122"/>
              <a:cs typeface="Arial" pitchFamily="34" charset="0"/>
            </a:endParaRP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可以使用的</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位寄存器有：</a:t>
            </a:r>
          </a:p>
          <a:p>
            <a:pPr marL="534988" indent="4763" eaLnBrk="1" hangingPunct="1">
              <a:lnSpc>
                <a:spcPct val="130000"/>
              </a:lnSpc>
              <a:spcBef>
                <a:spcPts val="0"/>
              </a:spcBef>
            </a:pPr>
            <a:r>
              <a:rPr lang="en-US" altLang="zh-CN" smtClean="0">
                <a:latin typeface="Arial" pitchFamily="34" charset="0"/>
                <a:ea typeface="黑体" pitchFamily="2" charset="-122"/>
                <a:cs typeface="Arial" pitchFamily="34" charset="0"/>
              </a:rPr>
              <a:t>AX</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BX</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CX</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DX</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SI</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DI</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BP</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SP</a:t>
            </a:r>
            <a:r>
              <a:rPr lang="zh-CN" altLang="en-US" smtClean="0">
                <a:latin typeface="Arial" pitchFamily="34" charset="0"/>
                <a:ea typeface="黑体" pitchFamily="2" charset="-122"/>
                <a:cs typeface="Arial" pitchFamily="34" charset="0"/>
              </a:rPr>
              <a:t>、</a:t>
            </a:r>
          </a:p>
          <a:p>
            <a:pPr marL="534988" indent="4763" eaLnBrk="1" hangingPunct="1">
              <a:lnSpc>
                <a:spcPct val="130000"/>
              </a:lnSpc>
              <a:spcBef>
                <a:spcPts val="0"/>
              </a:spcBef>
            </a:pPr>
            <a:r>
              <a:rPr lang="en-US" altLang="zh-CN" smtClean="0">
                <a:latin typeface="Arial" pitchFamily="34" charset="0"/>
                <a:ea typeface="黑体" pitchFamily="2" charset="-122"/>
                <a:cs typeface="Arial" pitchFamily="34" charset="0"/>
              </a:rPr>
              <a:t>DS</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CS</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SS</a:t>
            </a:r>
            <a:r>
              <a:rPr lang="zh-CN" altLang="en-US" smtClean="0">
                <a:latin typeface="Arial" pitchFamily="34" charset="0"/>
                <a:ea typeface="黑体" pitchFamily="2" charset="-122"/>
                <a:cs typeface="Arial" pitchFamily="34" charset="0"/>
              </a:rPr>
              <a:t>、</a:t>
            </a:r>
            <a:r>
              <a:rPr lang="en-US" altLang="zh-CN" smtClean="0">
                <a:latin typeface="Arial" pitchFamily="34" charset="0"/>
                <a:ea typeface="黑体" pitchFamily="2" charset="-122"/>
                <a:cs typeface="Arial" pitchFamily="34" charset="0"/>
              </a:rPr>
              <a:t>ES</a:t>
            </a:r>
            <a:endParaRPr lang="zh-CN" altLang="en-US" smtClean="0">
              <a:latin typeface="Arial" pitchFamily="34" charset="0"/>
              <a:ea typeface="黑体" pitchFamily="2" charset="-122"/>
              <a:cs typeface="Arial" pitchFamily="34" charset="0"/>
            </a:endParaRPr>
          </a:p>
          <a:p>
            <a:pPr marL="265113" indent="-265113" eaLnBrk="1" hangingPunct="1">
              <a:lnSpc>
                <a:spcPct val="130000"/>
              </a:lnSpc>
              <a:spcBef>
                <a:spcPts val="1200"/>
              </a:spcBef>
            </a:pPr>
            <a:r>
              <a:rPr lang="zh-CN" altLang="en-US" sz="2800" smtClean="0">
                <a:solidFill>
                  <a:srgbClr val="FF0000"/>
                </a:solidFill>
                <a:latin typeface="Arial" pitchFamily="34" charset="0"/>
                <a:ea typeface="黑体" pitchFamily="2" charset="-122"/>
                <a:cs typeface="Arial" pitchFamily="34" charset="0"/>
              </a:rPr>
              <a:t>注意：</a:t>
            </a:r>
          </a:p>
          <a:p>
            <a:pPr marL="265113" indent="-265113" eaLnBrk="1" hangingPunct="1">
              <a:lnSpc>
                <a:spcPct val="130000"/>
              </a:lnSpc>
              <a:spcBef>
                <a:spcPts val="0"/>
              </a:spcBef>
            </a:pPr>
            <a:r>
              <a:rPr lang="zh-CN" altLang="en-US" sz="2800" smtClean="0">
                <a:solidFill>
                  <a:srgbClr val="0000CC"/>
                </a:solidFill>
                <a:latin typeface="Arial" pitchFamily="34" charset="0"/>
                <a:ea typeface="黑体" pitchFamily="2" charset="-122"/>
                <a:cs typeface="Arial" pitchFamily="34" charset="0"/>
              </a:rPr>
              <a:t>（</a:t>
            </a:r>
            <a:r>
              <a:rPr lang="en-US" altLang="zh-CN" sz="2800" smtClean="0">
                <a:solidFill>
                  <a:srgbClr val="0000CC"/>
                </a:solidFill>
                <a:latin typeface="Arial" pitchFamily="34" charset="0"/>
                <a:ea typeface="黑体" pitchFamily="2" charset="-122"/>
                <a:cs typeface="Arial" pitchFamily="34" charset="0"/>
              </a:rPr>
              <a:t>1</a:t>
            </a:r>
            <a:r>
              <a:rPr lang="zh-CN" altLang="en-US" sz="2800" smtClean="0">
                <a:solidFill>
                  <a:srgbClr val="0000CC"/>
                </a:solidFill>
                <a:latin typeface="Arial" pitchFamily="34" charset="0"/>
                <a:ea typeface="黑体" pitchFamily="2" charset="-122"/>
                <a:cs typeface="Arial" pitchFamily="34" charset="0"/>
              </a:rPr>
              <a:t>）段寄存器</a:t>
            </a:r>
            <a:r>
              <a:rPr lang="en-US" altLang="zh-CN" sz="2800" smtClean="0">
                <a:solidFill>
                  <a:srgbClr val="0000CC"/>
                </a:solidFill>
                <a:latin typeface="Arial" pitchFamily="34" charset="0"/>
                <a:ea typeface="黑体" pitchFamily="2" charset="-122"/>
                <a:cs typeface="Arial" pitchFamily="34" charset="0"/>
              </a:rPr>
              <a:t>CS</a:t>
            </a:r>
            <a:r>
              <a:rPr lang="zh-CN" altLang="en-US" sz="2800" smtClean="0">
                <a:solidFill>
                  <a:srgbClr val="0000CC"/>
                </a:solidFill>
                <a:latin typeface="Arial" pitchFamily="34" charset="0"/>
                <a:ea typeface="黑体" pitchFamily="2" charset="-122"/>
                <a:cs typeface="Arial" pitchFamily="34" charset="0"/>
              </a:rPr>
              <a:t>只能做源操作数；</a:t>
            </a:r>
          </a:p>
          <a:p>
            <a:pPr marL="900113" indent="-900113" eaLnBrk="1" hangingPunct="1">
              <a:lnSpc>
                <a:spcPct val="130000"/>
              </a:lnSpc>
              <a:spcBef>
                <a:spcPts val="0"/>
              </a:spcBef>
            </a:pPr>
            <a:r>
              <a:rPr lang="zh-CN" altLang="en-US" sz="2800" smtClean="0">
                <a:solidFill>
                  <a:srgbClr val="0000CC"/>
                </a:solidFill>
                <a:latin typeface="Arial" pitchFamily="34" charset="0"/>
                <a:ea typeface="黑体" pitchFamily="2" charset="-122"/>
                <a:cs typeface="Arial" pitchFamily="34" charset="0"/>
              </a:rPr>
              <a:t>（</a:t>
            </a:r>
            <a:r>
              <a:rPr lang="en-US" altLang="zh-CN" sz="2800" smtClean="0">
                <a:solidFill>
                  <a:srgbClr val="0000CC"/>
                </a:solidFill>
                <a:latin typeface="Arial" pitchFamily="34" charset="0"/>
                <a:ea typeface="黑体" pitchFamily="2" charset="-122"/>
                <a:cs typeface="Arial" pitchFamily="34" charset="0"/>
              </a:rPr>
              <a:t>2</a:t>
            </a:r>
            <a:r>
              <a:rPr lang="zh-CN" altLang="en-US" sz="2800" smtClean="0">
                <a:solidFill>
                  <a:srgbClr val="0000CC"/>
                </a:solidFill>
                <a:latin typeface="Arial" pitchFamily="34" charset="0"/>
                <a:ea typeface="黑体" pitchFamily="2" charset="-122"/>
                <a:cs typeface="Arial" pitchFamily="34" charset="0"/>
              </a:rPr>
              <a:t>）当段寄存器</a:t>
            </a:r>
            <a:r>
              <a:rPr lang="en-US" altLang="zh-CN" sz="2800" smtClean="0">
                <a:solidFill>
                  <a:srgbClr val="0000CC"/>
                </a:solidFill>
                <a:latin typeface="Arial" pitchFamily="34" charset="0"/>
                <a:ea typeface="黑体" pitchFamily="2" charset="-122"/>
                <a:cs typeface="Arial" pitchFamily="34" charset="0"/>
              </a:rPr>
              <a:t>DS</a:t>
            </a:r>
            <a:r>
              <a:rPr lang="zh-CN" altLang="en-US" sz="2800" smtClean="0">
                <a:solidFill>
                  <a:srgbClr val="0000CC"/>
                </a:solidFill>
                <a:latin typeface="Arial" pitchFamily="34" charset="0"/>
                <a:ea typeface="黑体" pitchFamily="2" charset="-122"/>
                <a:cs typeface="Arial" pitchFamily="34" charset="0"/>
              </a:rPr>
              <a:t>、</a:t>
            </a:r>
            <a:r>
              <a:rPr lang="en-US" altLang="zh-CN" sz="2800" smtClean="0">
                <a:solidFill>
                  <a:srgbClr val="0000CC"/>
                </a:solidFill>
                <a:latin typeface="Arial" pitchFamily="34" charset="0"/>
                <a:ea typeface="黑体" pitchFamily="2" charset="-122"/>
                <a:cs typeface="Arial" pitchFamily="34" charset="0"/>
              </a:rPr>
              <a:t>SS</a:t>
            </a:r>
            <a:r>
              <a:rPr lang="zh-CN" altLang="en-US" sz="2800" smtClean="0">
                <a:solidFill>
                  <a:srgbClr val="0000CC"/>
                </a:solidFill>
                <a:latin typeface="Arial" pitchFamily="34" charset="0"/>
                <a:ea typeface="黑体" pitchFamily="2" charset="-122"/>
                <a:cs typeface="Arial" pitchFamily="34" charset="0"/>
              </a:rPr>
              <a:t>、</a:t>
            </a:r>
            <a:r>
              <a:rPr lang="en-US" altLang="zh-CN" sz="2800" smtClean="0">
                <a:solidFill>
                  <a:srgbClr val="0000CC"/>
                </a:solidFill>
                <a:latin typeface="Arial" pitchFamily="34" charset="0"/>
                <a:ea typeface="黑体" pitchFamily="2" charset="-122"/>
                <a:cs typeface="Arial" pitchFamily="34" charset="0"/>
              </a:rPr>
              <a:t>ES</a:t>
            </a:r>
            <a:r>
              <a:rPr lang="zh-CN" altLang="en-US" sz="2800" smtClean="0">
                <a:solidFill>
                  <a:srgbClr val="0000CC"/>
                </a:solidFill>
                <a:latin typeface="Arial" pitchFamily="34" charset="0"/>
                <a:ea typeface="黑体" pitchFamily="2" charset="-122"/>
                <a:cs typeface="Arial" pitchFamily="34" charset="0"/>
              </a:rPr>
              <a:t>作目的操作数时，源操作数不能是立即数。</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3.3</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3.4</a:t>
            </a: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可用寄存器</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16</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三、直接寻址 </a:t>
            </a:r>
          </a:p>
          <a:p>
            <a:pPr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操作数放在存储器的存储单元中，在指令中直接给出该操作数在存储器中的偏移地址，这种寻址方式称为直接寻址。</a:t>
            </a:r>
            <a:endParaRPr lang="en-US" altLang="zh-CN" sz="2800" smtClean="0">
              <a:latin typeface="Arial" pitchFamily="34" charset="0"/>
              <a:ea typeface="黑体" pitchFamily="2" charset="-122"/>
              <a:cs typeface="Arial" pitchFamily="34" charset="0"/>
            </a:endParaRPr>
          </a:p>
          <a:p>
            <a:pPr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该偏移地址也称有效地址</a:t>
            </a:r>
            <a:r>
              <a:rPr lang="en-US" altLang="zh-CN" sz="2800" smtClean="0">
                <a:solidFill>
                  <a:srgbClr val="0000FF"/>
                </a:solidFill>
                <a:latin typeface="Arial" pitchFamily="34" charset="0"/>
                <a:ea typeface="黑体" pitchFamily="2" charset="-122"/>
                <a:cs typeface="Arial" pitchFamily="34" charset="0"/>
              </a:rPr>
              <a:t>EA</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E</a:t>
            </a:r>
            <a:r>
              <a:rPr lang="en-US" altLang="zh-CN" sz="2800" smtClean="0">
                <a:latin typeface="Arial" pitchFamily="34" charset="0"/>
                <a:ea typeface="黑体" pitchFamily="2" charset="-122"/>
                <a:cs typeface="Arial" pitchFamily="34" charset="0"/>
              </a:rPr>
              <a:t>ffective </a:t>
            </a:r>
            <a:r>
              <a:rPr lang="en-US" altLang="zh-CN" sz="2800" smtClean="0">
                <a:solidFill>
                  <a:srgbClr val="0000FF"/>
                </a:solidFill>
                <a:latin typeface="Arial" pitchFamily="34" charset="0"/>
                <a:ea typeface="黑体" pitchFamily="2" charset="-122"/>
                <a:cs typeface="Arial" pitchFamily="34" charset="0"/>
              </a:rPr>
              <a:t>A</a:t>
            </a:r>
            <a:r>
              <a:rPr lang="en-US" altLang="zh-CN" sz="2800" smtClean="0">
                <a:latin typeface="Arial" pitchFamily="34" charset="0"/>
                <a:ea typeface="黑体" pitchFamily="2" charset="-122"/>
                <a:cs typeface="Arial" pitchFamily="34" charset="0"/>
              </a:rPr>
              <a:t>ddress</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直接寻址</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3.5</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3.6</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3.7</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17</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40000"/>
              </a:lnSpc>
              <a:spcBef>
                <a:spcPts val="0"/>
              </a:spcBef>
              <a:buClrTx/>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3.5  </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[1000H]</a:t>
            </a:r>
          </a:p>
          <a:p>
            <a:pPr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缺省情况下，操作数有效地址的作用域是</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所指向的数据段，但也允许使用</a:t>
            </a:r>
            <a:r>
              <a:rPr lang="zh-CN" altLang="en-US" sz="2800" smtClean="0">
                <a:solidFill>
                  <a:srgbClr val="0000FF"/>
                </a:solidFill>
                <a:latin typeface="Arial" pitchFamily="34" charset="0"/>
                <a:ea typeface="黑体" pitchFamily="2" charset="-122"/>
                <a:cs typeface="Arial" pitchFamily="34" charset="0"/>
              </a:rPr>
              <a:t>段跨越前缀</a:t>
            </a:r>
            <a:r>
              <a:rPr lang="zh-CN" altLang="en-US" sz="2800" smtClean="0">
                <a:latin typeface="Arial" pitchFamily="34" charset="0"/>
                <a:ea typeface="黑体" pitchFamily="2" charset="-122"/>
                <a:cs typeface="Arial" pitchFamily="34" charset="0"/>
              </a:rPr>
              <a:t>将作用域指定为其他的段。</a:t>
            </a:r>
          </a:p>
          <a:p>
            <a:pPr marL="450850" indent="-450850" eaLnBrk="1" hangingPunct="1">
              <a:lnSpc>
                <a:spcPct val="140000"/>
              </a:lnSpc>
              <a:spcBef>
                <a:spcPts val="1200"/>
              </a:spcBef>
              <a:buClrTx/>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3.6  </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ES:[1000H]</a:t>
            </a:r>
            <a:endParaRPr lang="en-US" altLang="zh-CN" sz="2800" smtClean="0">
              <a:latin typeface="Arial" pitchFamily="34" charset="0"/>
              <a:ea typeface="黑体" pitchFamily="2" charset="-122"/>
              <a:cs typeface="Arial" pitchFamily="34" charset="0"/>
            </a:endParaRPr>
          </a:p>
          <a:p>
            <a:pPr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在汇编语言程序中，通常用符号地址（变量名）来代替数值地址。</a:t>
            </a:r>
            <a:endParaRPr lang="en-US" altLang="zh-CN" sz="2800" smtClean="0">
              <a:latin typeface="Arial" pitchFamily="34" charset="0"/>
              <a:ea typeface="黑体" pitchFamily="2" charset="-122"/>
              <a:cs typeface="Arial" pitchFamily="34" charset="0"/>
            </a:endParaRPr>
          </a:p>
          <a:p>
            <a:pPr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例如：</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Value</a:t>
            </a:r>
            <a:r>
              <a:rPr lang="en-US" altLang="zh-CN" sz="2800" smtClean="0">
                <a:latin typeface="Arial" pitchFamily="34" charset="0"/>
                <a:ea typeface="黑体" pitchFamily="2" charset="-122"/>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3.5</a:t>
            </a: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3.6</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3.7</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18</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30000"/>
              </a:lnSpc>
              <a:buClrTx/>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3.7</a:t>
            </a:r>
            <a:r>
              <a:rPr lang="en-US" altLang="zh-CN" sz="2800" smtClean="0">
                <a:latin typeface="Arial" pitchFamily="34" charset="0"/>
                <a:ea typeface="黑体" pitchFamily="2" charset="-122"/>
                <a:cs typeface="Arial" pitchFamily="34" charset="0"/>
              </a:rPr>
              <a:t>  </a:t>
            </a:r>
          </a:p>
          <a:p>
            <a:pPr marL="450850" indent="-450850" eaLnBrk="1" hangingPunct="1">
              <a:lnSpc>
                <a:spcPct val="130000"/>
              </a:lnSpc>
              <a:buClrTx/>
            </a:pP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[2000H]</a:t>
            </a:r>
            <a:r>
              <a:rPr lang="en-US" altLang="zh-CN" sz="2800" smtClean="0">
                <a:latin typeface="Arial" pitchFamily="34" charset="0"/>
                <a:ea typeface="黑体" pitchFamily="2" charset="-122"/>
                <a:cs typeface="Arial" pitchFamily="34" charset="0"/>
              </a:rPr>
              <a:t> </a:t>
            </a:r>
          </a:p>
          <a:p>
            <a:pPr marL="450850" indent="-450850" eaLnBrk="1" hangingPunct="1">
              <a:lnSpc>
                <a:spcPct val="130000"/>
              </a:lnSpc>
              <a:buClrTx/>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=3000H</a:t>
            </a:r>
          </a:p>
          <a:p>
            <a:pPr marL="450850" indent="-450850" eaLnBrk="1" hangingPunct="1">
              <a:lnSpc>
                <a:spcPct val="130000"/>
              </a:lnSpc>
              <a:buClrTx/>
            </a:pPr>
            <a:r>
              <a:rPr lang="zh-CN" altLang="en-US" sz="2800" smtClean="0">
                <a:latin typeface="Arial" pitchFamily="34" charset="0"/>
                <a:ea typeface="黑体" pitchFamily="2" charset="-122"/>
                <a:cs typeface="Arial" pitchFamily="34" charset="0"/>
              </a:rPr>
              <a:t>则该指令执行后：</a:t>
            </a:r>
            <a:endParaRPr lang="en-US" altLang="zh-CN" sz="2800" smtClean="0">
              <a:latin typeface="Arial" pitchFamily="34" charset="0"/>
              <a:ea typeface="黑体" pitchFamily="2" charset="-122"/>
              <a:cs typeface="Arial" pitchFamily="34" charset="0"/>
            </a:endParaRPr>
          </a:p>
          <a:p>
            <a:pPr marL="450850" indent="-450850" eaLnBrk="1" hangingPunct="1">
              <a:lnSpc>
                <a:spcPct val="130000"/>
              </a:lnSpc>
              <a:buClrTx/>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marL="450850" indent="-450850" eaLnBrk="1" hangingPunct="1">
              <a:lnSpc>
                <a:spcPct val="130000"/>
              </a:lnSpc>
              <a:buClrTx/>
            </a:pP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3.5</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3.6</a:t>
            </a: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3.7</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pic>
        <p:nvPicPr>
          <p:cNvPr id="9" name="Picture 4"/>
          <p:cNvPicPr>
            <a:picLocks noChangeAspect="1" noChangeArrowheads="1"/>
          </p:cNvPicPr>
          <p:nvPr/>
        </p:nvPicPr>
        <p:blipFill>
          <a:blip r:embed="rId2"/>
          <a:srcRect l="13962" t="5591" r="4001" b="3571"/>
          <a:stretch>
            <a:fillRect/>
          </a:stretch>
        </p:blipFill>
        <p:spPr bwMode="auto">
          <a:xfrm>
            <a:off x="6072198" y="1142984"/>
            <a:ext cx="2928926" cy="4643470"/>
          </a:xfrm>
          <a:prstGeom prst="rect">
            <a:avLst/>
          </a:prstGeom>
          <a:noFill/>
          <a:ln w="38100">
            <a:solidFill>
              <a:srgbClr val="FF0000"/>
            </a:solidFill>
            <a:miter lim="800000"/>
            <a:headEnd/>
            <a:tailEnd/>
          </a:ln>
        </p:spPr>
      </p:pic>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19</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000108"/>
            <a:ext cx="8643998" cy="5429288"/>
          </a:xfrm>
        </p:spPr>
        <p:txBody>
          <a:bodyPr/>
          <a:lstStyle/>
          <a:p>
            <a:pPr marL="633413" indent="-633413" eaLnBrk="1" hangingPunct="1"/>
            <a:r>
              <a:rPr lang="zh-CN" altLang="en-US" sz="2800" smtClean="0">
                <a:latin typeface="黑体" pitchFamily="2" charset="-122"/>
                <a:ea typeface="黑体" pitchFamily="2" charset="-122"/>
                <a:cs typeface="Arial" pitchFamily="34" charset="0"/>
              </a:rPr>
              <a:t>一、</a:t>
            </a:r>
            <a:r>
              <a:rPr lang="zh-CN" altLang="en-US" sz="2800" smtClean="0">
                <a:latin typeface="黑体" pitchFamily="2" charset="-122"/>
                <a:ea typeface="黑体" pitchFamily="2" charset="-122"/>
              </a:rPr>
              <a:t>指令的分类及格式 </a:t>
            </a:r>
          </a:p>
          <a:p>
            <a:pPr marL="633413" indent="-633413" eaLnBrk="1" hangingPunct="1"/>
            <a:r>
              <a:rPr lang="zh-CN" altLang="en-US" sz="2800" smtClean="0">
                <a:latin typeface="黑体" pitchFamily="2" charset="-122"/>
                <a:ea typeface="黑体" pitchFamily="2" charset="-122"/>
              </a:rPr>
              <a:t>二、寻址方式</a:t>
            </a:r>
            <a:endParaRPr lang="zh-CN" altLang="pt-BR" sz="2800" smtClean="0">
              <a:latin typeface="黑体" pitchFamily="2" charset="-122"/>
              <a:ea typeface="黑体" pitchFamily="2" charset="-122"/>
            </a:endParaRPr>
          </a:p>
          <a:p>
            <a:pPr marL="633413" indent="-633413" eaLnBrk="1" hangingPunct="1"/>
            <a:r>
              <a:rPr lang="zh-CN" altLang="en-US" sz="2800" smtClean="0">
                <a:latin typeface="黑体" pitchFamily="2" charset="-122"/>
                <a:ea typeface="黑体" pitchFamily="2" charset="-122"/>
              </a:rPr>
              <a:t>三、数据传送指令</a:t>
            </a: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28926" y="285728"/>
            <a:ext cx="2348720" cy="523220"/>
          </a:xfrm>
          <a:prstGeom prst="rect">
            <a:avLst/>
          </a:prstGeom>
        </p:spPr>
        <p:txBody>
          <a:bodyPr wrap="none">
            <a:spAutoFit/>
          </a:bodyPr>
          <a:lstStyle/>
          <a:p>
            <a:pPr algn="ctr"/>
            <a:r>
              <a:rPr lang="zh-CN" altLang="en-US" sz="2800" b="1" smtClean="0">
                <a:latin typeface="黑体" pitchFamily="2" charset="-122"/>
                <a:ea typeface="黑体" pitchFamily="2" charset="-122"/>
              </a:rPr>
              <a:t>本章主要内容</a:t>
            </a:r>
            <a:endParaRPr lang="zh-CN" altLang="en-US" sz="2800" b="1">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00EC6E7D-D7E6-48CA-B2D6-D41A77583861}" type="slidenum">
              <a:rPr lang="zh-CN" altLang="en-US" smtClean="0"/>
              <a:pPr>
                <a:defRPr/>
              </a:pPr>
              <a:t>2</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lnSpc>
                <a:spcPct val="140000"/>
              </a:lnSpc>
              <a:buClrTx/>
            </a:pPr>
            <a:r>
              <a:rPr lang="zh-CN" altLang="en-US" sz="2800" smtClean="0">
                <a:latin typeface="Arial" pitchFamily="34" charset="0"/>
                <a:ea typeface="黑体" pitchFamily="2" charset="-122"/>
                <a:cs typeface="Arial" pitchFamily="34" charset="0"/>
              </a:rPr>
              <a:t>四、寄存器间接寻址 </a:t>
            </a:r>
          </a:p>
          <a:p>
            <a:pPr eaLnBrk="1" hangingPunct="1">
              <a:lnSpc>
                <a:spcPct val="140000"/>
              </a:lnSpc>
              <a:buClrTx/>
            </a:pPr>
            <a:r>
              <a:rPr lang="zh-CN" altLang="en-US" sz="2800" smtClean="0">
                <a:latin typeface="Arial" pitchFamily="34" charset="0"/>
                <a:ea typeface="黑体" pitchFamily="2" charset="-122"/>
                <a:cs typeface="Arial" pitchFamily="34" charset="0"/>
              </a:rPr>
              <a:t>操作数放在存储器的存储单元中，其有效地址放在寄存器中，若该操作数在指令中以“</a:t>
            </a:r>
            <a:r>
              <a:rPr lang="en-US" altLang="zh-CN" sz="2800" smtClean="0">
                <a:solidFill>
                  <a:srgbClr val="0000FF"/>
                </a:solidFill>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寄存器名称</a:t>
            </a:r>
            <a:r>
              <a:rPr lang="en-US" altLang="zh-CN" sz="2800" smtClean="0">
                <a:solidFill>
                  <a:srgbClr val="0000FF"/>
                </a:solidFill>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的形式出现，则该操作数的寻址方式称为寄存器间接寻址。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寄存器间接</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3.8</a:t>
            </a: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20</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lnSpc>
                <a:spcPct val="140000"/>
              </a:lnSpc>
              <a:spcBef>
                <a:spcPts val="0"/>
              </a:spcBef>
              <a:buClrTx/>
            </a:pPr>
            <a:r>
              <a:rPr lang="zh-CN" altLang="en-US" sz="2800" smtClean="0">
                <a:solidFill>
                  <a:srgbClr val="FF0000"/>
                </a:solidFill>
                <a:latin typeface="Arial" pitchFamily="34" charset="0"/>
                <a:ea typeface="黑体" pitchFamily="2" charset="-122"/>
                <a:cs typeface="Arial" pitchFamily="34" charset="0"/>
              </a:rPr>
              <a:t> 注意：</a:t>
            </a:r>
            <a:endParaRPr lang="en-US" altLang="zh-CN" sz="2800" smtClean="0">
              <a:solidFill>
                <a:srgbClr val="FF0000"/>
              </a:solidFill>
              <a:latin typeface="Arial" pitchFamily="34" charset="0"/>
              <a:ea typeface="黑体" pitchFamily="2" charset="-122"/>
              <a:cs typeface="Arial" pitchFamily="34" charset="0"/>
            </a:endParaRPr>
          </a:p>
          <a:p>
            <a:pPr eaLnBrk="1" hangingPunct="1">
              <a:lnSpc>
                <a:spcPct val="140000"/>
              </a:lnSpc>
              <a:spcBef>
                <a:spcPts val="0"/>
              </a:spcBef>
              <a:buClrTx/>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所用寄存器只能是</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SI</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DI</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539750" indent="-539750" eaLnBrk="1" hangingPunct="1">
              <a:lnSpc>
                <a:spcPct val="140000"/>
              </a:lnSpc>
              <a:spcBef>
                <a:spcPts val="0"/>
              </a:spcBef>
              <a:buClrTx/>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当使用寄存器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SI</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DI</a:t>
            </a:r>
            <a:r>
              <a:rPr lang="zh-CN" altLang="en-US" sz="2800" smtClean="0">
                <a:latin typeface="Arial" pitchFamily="34" charset="0"/>
                <a:ea typeface="黑体" pitchFamily="2" charset="-122"/>
                <a:cs typeface="Arial" pitchFamily="34" charset="0"/>
              </a:rPr>
              <a:t>时，默认的段寄存器是数据段寄存器</a:t>
            </a:r>
            <a:r>
              <a:rPr lang="en-US" altLang="zh-CN" sz="2800" smtClean="0">
                <a:solidFill>
                  <a:srgbClr val="0000FF"/>
                </a:solidFill>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539750" indent="-539750" eaLnBrk="1" hangingPunct="1">
              <a:lnSpc>
                <a:spcPct val="140000"/>
              </a:lnSpc>
              <a:spcBef>
                <a:spcPts val="0"/>
              </a:spcBef>
              <a:buClrTx/>
            </a:pPr>
            <a:r>
              <a:rPr lang="en-US" altLang="zh-CN" sz="2800" smtClean="0">
                <a:latin typeface="Arial" pitchFamily="34" charset="0"/>
                <a:ea typeface="黑体" pitchFamily="2" charset="-122"/>
                <a:cs typeface="Arial" pitchFamily="34" charset="0"/>
              </a:rPr>
              <a:t>(3) </a:t>
            </a:r>
            <a:r>
              <a:rPr lang="zh-CN" altLang="en-US" sz="2800" smtClean="0">
                <a:latin typeface="Arial" pitchFamily="34" charset="0"/>
                <a:ea typeface="黑体" pitchFamily="2" charset="-122"/>
                <a:cs typeface="Arial" pitchFamily="34" charset="0"/>
              </a:rPr>
              <a:t>当使用寄存器是</a:t>
            </a:r>
            <a:r>
              <a:rPr lang="en-US" altLang="zh-CN" sz="2800" smtClean="0">
                <a:solidFill>
                  <a:srgbClr val="FF0000"/>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时，默认的段寄存器是堆栈段寄存器</a:t>
            </a:r>
            <a:r>
              <a:rPr lang="en-US" altLang="zh-CN" sz="2800" smtClean="0">
                <a:solidFill>
                  <a:srgbClr val="FF0000"/>
                </a:solidFill>
                <a:latin typeface="Arial" pitchFamily="34" charset="0"/>
                <a:ea typeface="黑体" pitchFamily="2" charset="-122"/>
                <a:cs typeface="Arial" pitchFamily="34" charset="0"/>
              </a:rPr>
              <a:t>SS</a:t>
            </a:r>
            <a:r>
              <a:rPr lang="zh-CN" altLang="en-US" sz="2800" smtClean="0">
                <a:latin typeface="Arial" pitchFamily="34" charset="0"/>
                <a:ea typeface="黑体" pitchFamily="2" charset="-122"/>
                <a:cs typeface="Arial" pitchFamily="34" charset="0"/>
              </a:rPr>
              <a:t>。</a:t>
            </a:r>
          </a:p>
          <a:p>
            <a:pPr marL="539750" indent="-539750" eaLnBrk="1" hangingPunct="1">
              <a:lnSpc>
                <a:spcPct val="140000"/>
              </a:lnSpc>
              <a:spcBef>
                <a:spcPts val="0"/>
              </a:spcBef>
              <a:buClrTx/>
            </a:pPr>
            <a:r>
              <a:rPr lang="en-US" altLang="zh-CN" sz="2800" smtClean="0">
                <a:latin typeface="Arial" pitchFamily="34" charset="0"/>
                <a:ea typeface="黑体" pitchFamily="2" charset="-122"/>
                <a:cs typeface="Arial" pitchFamily="34" charset="0"/>
              </a:rPr>
              <a:t>(4) </a:t>
            </a:r>
            <a:r>
              <a:rPr lang="zh-CN" altLang="en-US" sz="2800" smtClean="0">
                <a:latin typeface="Arial" pitchFamily="34" charset="0"/>
                <a:ea typeface="黑体" pitchFamily="2" charset="-122"/>
                <a:cs typeface="Arial" pitchFamily="34" charset="0"/>
              </a:rPr>
              <a:t>寄存器间接寻址方式允许使用段跨越前缀。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注意</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3.8</a:t>
            </a: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21</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3.8</a:t>
            </a:r>
            <a:r>
              <a:rPr lang="en-US" altLang="zh-CN" sz="2800" smtClean="0">
                <a:latin typeface="Arial" pitchFamily="34" charset="0"/>
                <a:ea typeface="黑体" pitchFamily="2" charset="-122"/>
                <a:cs typeface="Arial" pitchFamily="34" charset="0"/>
              </a:rPr>
              <a:t>  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a:t>
            </a:r>
          </a:p>
          <a:p>
            <a:pPr marL="265113" indent="-265113" eaLnBrk="1" hangingPunct="1">
              <a:spcBef>
                <a:spcPts val="0"/>
              </a:spcBef>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=2000H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=1000H</a:t>
            </a:r>
          </a:p>
          <a:p>
            <a:pPr marL="265113" indent="-265113" eaLnBrk="1" hangingPunct="1">
              <a:spcBef>
                <a:spcPts val="0"/>
              </a:spcBef>
            </a:pPr>
            <a:r>
              <a:rPr lang="zh-CN" altLang="en-US" sz="2800" smtClean="0">
                <a:latin typeface="Arial" pitchFamily="34" charset="0"/>
                <a:ea typeface="黑体" pitchFamily="2" charset="-122"/>
                <a:cs typeface="Arial" pitchFamily="34" charset="0"/>
              </a:rPr>
              <a:t>则该指令执行后：（</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marL="265113" indent="-265113" eaLnBrk="1" hangingPunct="1"/>
            <a:endParaRPr lang="en-US" altLang="zh-CN" sz="2800" smtClean="0"/>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3.8</a:t>
            </a: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 </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pic>
        <p:nvPicPr>
          <p:cNvPr id="9" name="Picture 4"/>
          <p:cNvPicPr>
            <a:picLocks noChangeAspect="1" noChangeArrowheads="1"/>
          </p:cNvPicPr>
          <p:nvPr/>
        </p:nvPicPr>
        <p:blipFill>
          <a:blip r:embed="rId2"/>
          <a:srcRect l="12962" t="10822" r="7104" b="8015"/>
          <a:stretch>
            <a:fillRect/>
          </a:stretch>
        </p:blipFill>
        <p:spPr bwMode="auto">
          <a:xfrm>
            <a:off x="6215074" y="3143248"/>
            <a:ext cx="2643206" cy="3214710"/>
          </a:xfrm>
          <a:prstGeom prst="rect">
            <a:avLst/>
          </a:prstGeom>
          <a:noFill/>
          <a:ln w="38100">
            <a:solidFill>
              <a:srgbClr val="FF0000"/>
            </a:solidFill>
            <a:miter lim="800000"/>
            <a:headEnd/>
            <a:tailEnd/>
          </a:ln>
        </p:spPr>
      </p:pic>
      <p:sp>
        <p:nvSpPr>
          <p:cNvPr id="12" name="灯片编号占位符 11"/>
          <p:cNvSpPr>
            <a:spLocks noGrp="1"/>
          </p:cNvSpPr>
          <p:nvPr>
            <p:ph type="sldNum" sz="quarter" idx="10"/>
          </p:nvPr>
        </p:nvSpPr>
        <p:spPr/>
        <p:txBody>
          <a:bodyPr/>
          <a:lstStyle/>
          <a:p>
            <a:pPr>
              <a:defRPr/>
            </a:pPr>
            <a:fld id="{00EC6E7D-D7E6-48CA-B2D6-D41A77583861}" type="slidenum">
              <a:rPr lang="zh-CN" altLang="en-US" smtClean="0"/>
              <a:pPr>
                <a:defRPr/>
              </a:pPr>
              <a:t>22</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buClrTx/>
            </a:pPr>
            <a:r>
              <a:rPr lang="zh-CN" altLang="en-US" sz="2800" smtClean="0">
                <a:latin typeface="Arial" pitchFamily="34" charset="0"/>
                <a:ea typeface="黑体" pitchFamily="2" charset="-122"/>
                <a:cs typeface="Arial" pitchFamily="34" charset="0"/>
              </a:rPr>
              <a:t>五、寄存器相对寻址</a:t>
            </a:r>
          </a:p>
          <a:p>
            <a:pPr eaLnBrk="1" hangingPunct="1">
              <a:buClrTx/>
            </a:pPr>
            <a:r>
              <a:rPr lang="zh-CN" altLang="en-US" sz="2800" smtClean="0">
                <a:latin typeface="Arial" pitchFamily="34" charset="0"/>
                <a:ea typeface="黑体" pitchFamily="2" charset="-122"/>
                <a:cs typeface="Arial" pitchFamily="34" charset="0"/>
              </a:rPr>
              <a:t>操作数放在存储器的存储单元中，其有效地址是基址寄存器（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）或变址寄存器（</a:t>
            </a:r>
            <a:r>
              <a:rPr lang="en-US" altLang="zh-CN" sz="2800" smtClean="0">
                <a:solidFill>
                  <a:srgbClr val="0000FF"/>
                </a:solidFill>
                <a:latin typeface="Arial" pitchFamily="34" charset="0"/>
                <a:ea typeface="黑体" pitchFamily="2" charset="-122"/>
                <a:cs typeface="Arial" pitchFamily="34" charset="0"/>
              </a:rPr>
              <a:t>SI</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DI</a:t>
            </a:r>
            <a:r>
              <a:rPr lang="zh-CN" altLang="en-US" sz="2800" smtClean="0">
                <a:latin typeface="Arial" pitchFamily="34" charset="0"/>
                <a:ea typeface="黑体" pitchFamily="2" charset="-122"/>
                <a:cs typeface="Arial" pitchFamily="34" charset="0"/>
              </a:rPr>
              <a:t>）的内容与指令中给定的</a:t>
            </a:r>
            <a:r>
              <a:rPr lang="en-US" altLang="zh-CN" sz="2800" smtClean="0">
                <a:latin typeface="Arial" pitchFamily="34" charset="0"/>
                <a:ea typeface="黑体" pitchFamily="2" charset="-122"/>
                <a:cs typeface="Arial" pitchFamily="34" charset="0"/>
              </a:rPr>
              <a:t>8</a:t>
            </a:r>
            <a:r>
              <a:rPr lang="zh-CN" altLang="en-US" sz="2800" smtClean="0">
                <a:latin typeface="Arial" pitchFamily="34" charset="0"/>
                <a:ea typeface="黑体" pitchFamily="2" charset="-122"/>
                <a:cs typeface="Arial" pitchFamily="34" charset="0"/>
              </a:rPr>
              <a:t>位或</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a:t>
            </a:r>
            <a:r>
              <a:rPr lang="zh-CN" altLang="en-US" sz="2800" smtClean="0">
                <a:solidFill>
                  <a:srgbClr val="0000FF"/>
                </a:solidFill>
                <a:latin typeface="Arial" pitchFamily="34" charset="0"/>
                <a:ea typeface="黑体" pitchFamily="2" charset="-122"/>
                <a:cs typeface="Arial" pitchFamily="34" charset="0"/>
              </a:rPr>
              <a:t>位移量</a:t>
            </a:r>
            <a:r>
              <a:rPr lang="zh-CN" altLang="en-US" sz="2800" smtClean="0">
                <a:latin typeface="Arial" pitchFamily="34" charset="0"/>
                <a:ea typeface="黑体" pitchFamily="2" charset="-122"/>
                <a:cs typeface="Arial" pitchFamily="34" charset="0"/>
              </a:rPr>
              <a:t>之和，该操作数的这种寻址方式称为寄存器相对寻址。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寄存器相对</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3.9</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23</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spcBef>
                <a:spcPts val="0"/>
              </a:spcBef>
              <a:buClrTx/>
            </a:pPr>
            <a:r>
              <a:rPr lang="zh-CN" altLang="en-US" sz="2800" smtClean="0">
                <a:solidFill>
                  <a:srgbClr val="FF0000"/>
                </a:solidFill>
                <a:latin typeface="Arial" pitchFamily="34" charset="0"/>
                <a:ea typeface="黑体" pitchFamily="2" charset="-122"/>
                <a:cs typeface="Arial" pitchFamily="34" charset="0"/>
              </a:rPr>
              <a:t>注意：</a:t>
            </a:r>
            <a:endParaRPr lang="en-US" altLang="zh-CN" sz="2800" smtClean="0">
              <a:solidFill>
                <a:srgbClr val="FF0000"/>
              </a:solidFill>
              <a:latin typeface="Arial" pitchFamily="34" charset="0"/>
              <a:ea typeface="黑体" pitchFamily="2" charset="-122"/>
              <a:cs typeface="Arial" pitchFamily="34" charset="0"/>
            </a:endParaRP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当使用寄存器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SI</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DI</a:t>
            </a:r>
            <a:r>
              <a:rPr lang="zh-CN" altLang="en-US" sz="2800" smtClean="0">
                <a:latin typeface="Arial" pitchFamily="34" charset="0"/>
                <a:ea typeface="黑体" pitchFamily="2" charset="-122"/>
                <a:cs typeface="Arial" pitchFamily="34" charset="0"/>
              </a:rPr>
              <a:t>时，默认的段寄存器是</a:t>
            </a:r>
            <a:r>
              <a:rPr lang="en-US" altLang="zh-CN" sz="2800" smtClean="0">
                <a:solidFill>
                  <a:srgbClr val="0000FF"/>
                </a:solidFill>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当使用的寄存器是</a:t>
            </a:r>
            <a:r>
              <a:rPr lang="en-US" altLang="zh-CN" sz="2800" smtClean="0">
                <a:solidFill>
                  <a:srgbClr val="FF0000"/>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是，默认的段寄存器是</a:t>
            </a:r>
            <a:r>
              <a:rPr lang="en-US" altLang="zh-CN" sz="2800" smtClean="0">
                <a:solidFill>
                  <a:srgbClr val="FF0000"/>
                </a:solidFill>
                <a:latin typeface="Arial" pitchFamily="34" charset="0"/>
                <a:ea typeface="黑体" pitchFamily="2" charset="-122"/>
                <a:cs typeface="Arial" pitchFamily="34" charset="0"/>
              </a:rPr>
              <a:t>SS</a:t>
            </a:r>
            <a:r>
              <a:rPr lang="zh-CN" altLang="en-US" sz="2800" smtClean="0">
                <a:latin typeface="Arial" pitchFamily="34" charset="0"/>
                <a:ea typeface="黑体" pitchFamily="2" charset="-122"/>
                <a:cs typeface="Arial" pitchFamily="34" charset="0"/>
              </a:rPr>
              <a:t>；</a:t>
            </a: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(3) </a:t>
            </a:r>
            <a:r>
              <a:rPr lang="zh-CN" altLang="en-US" sz="2800" smtClean="0">
                <a:latin typeface="Arial" pitchFamily="34" charset="0"/>
                <a:ea typeface="黑体" pitchFamily="2" charset="-122"/>
                <a:cs typeface="Arial" pitchFamily="34" charset="0"/>
              </a:rPr>
              <a:t>寄存器相对寻址方式允许使用段跨越前缀。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注意</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3.9</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24</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20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3.9</a:t>
            </a:r>
            <a:r>
              <a:rPr lang="en-US" altLang="zh-CN" sz="2800" smtClean="0">
                <a:latin typeface="Arial" pitchFamily="34" charset="0"/>
                <a:ea typeface="黑体" pitchFamily="2" charset="-122"/>
                <a:cs typeface="Arial" pitchFamily="34" charset="0"/>
              </a:rPr>
              <a:t>  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NUM[BX]</a:t>
            </a:r>
          </a:p>
          <a:p>
            <a:pPr marL="265113" indent="-265113" eaLnBrk="1" hangingPunct="1">
              <a:lnSpc>
                <a:spcPct val="120000"/>
              </a:lnSpc>
            </a:pPr>
            <a:r>
              <a:rPr lang="zh-CN" altLang="en-US" sz="2800" smtClean="0">
                <a:latin typeface="Arial" pitchFamily="34" charset="0"/>
                <a:ea typeface="黑体" pitchFamily="2" charset="-122"/>
                <a:cs typeface="Arial" pitchFamily="34" charset="0"/>
              </a:rPr>
              <a:t>也可写成：</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[NUM+BX]</a:t>
            </a:r>
          </a:p>
          <a:p>
            <a:pPr marL="265113" indent="-265113" eaLnBrk="1" hangingPunct="1">
              <a:lnSpc>
                <a:spcPct val="120000"/>
              </a:lnSpc>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=3000H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=2000H</a:t>
            </a:r>
            <a:r>
              <a:rPr lang="zh-CN" altLang="en-US" sz="2800" smtClean="0">
                <a:latin typeface="Arial" pitchFamily="34" charset="0"/>
                <a:ea typeface="黑体" pitchFamily="2" charset="-122"/>
                <a:cs typeface="Arial" pitchFamily="34" charset="0"/>
              </a:rPr>
              <a:t>，</a:t>
            </a:r>
          </a:p>
          <a:p>
            <a:pPr marL="1165225" indent="4763" eaLnBrk="1" hangingPunct="1">
              <a:lnSpc>
                <a:spcPct val="120000"/>
              </a:lnSpc>
            </a:pPr>
            <a:r>
              <a:rPr lang="en-US" altLang="zh-CN" sz="2800" smtClean="0">
                <a:latin typeface="Arial" pitchFamily="34" charset="0"/>
                <a:ea typeface="黑体" pitchFamily="2" charset="-122"/>
                <a:cs typeface="Arial" pitchFamily="34" charset="0"/>
              </a:rPr>
              <a:t>NUM=3000H</a:t>
            </a:r>
          </a:p>
          <a:p>
            <a:pPr marL="265113" indent="-265113" eaLnBrk="1" hangingPunct="1">
              <a:lnSpc>
                <a:spcPct val="120000"/>
              </a:lnSpc>
            </a:pPr>
            <a:r>
              <a:rPr lang="zh-CN" altLang="en-US" sz="2800" smtClean="0">
                <a:latin typeface="Arial" pitchFamily="34" charset="0"/>
                <a:ea typeface="黑体" pitchFamily="2" charset="-122"/>
                <a:cs typeface="Arial" pitchFamily="34" charset="0"/>
              </a:rPr>
              <a:t>则该指令执行后：</a:t>
            </a:r>
            <a:endParaRPr lang="en-US" altLang="zh-CN" sz="2800" smtClean="0">
              <a:latin typeface="Arial" pitchFamily="34" charset="0"/>
              <a:ea typeface="黑体" pitchFamily="2" charset="-122"/>
              <a:cs typeface="Arial" pitchFamily="34" charset="0"/>
            </a:endParaRPr>
          </a:p>
          <a:p>
            <a:pPr marL="265113" indent="-265113" eaLnBrk="1" hangingPunct="1">
              <a:lnSpc>
                <a:spcPct val="120000"/>
              </a:lnSpc>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3.9</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 </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pic>
        <p:nvPicPr>
          <p:cNvPr id="9" name="Picture 4"/>
          <p:cNvPicPr>
            <a:picLocks noChangeAspect="1" noChangeArrowheads="1"/>
          </p:cNvPicPr>
          <p:nvPr/>
        </p:nvPicPr>
        <p:blipFill>
          <a:blip r:embed="rId2"/>
          <a:srcRect l="14672" t="5616" r="3586" b="4533"/>
          <a:stretch>
            <a:fillRect/>
          </a:stretch>
        </p:blipFill>
        <p:spPr bwMode="auto">
          <a:xfrm>
            <a:off x="6143636" y="2928934"/>
            <a:ext cx="2786082" cy="3429024"/>
          </a:xfrm>
          <a:prstGeom prst="rect">
            <a:avLst/>
          </a:prstGeom>
          <a:noFill/>
          <a:ln w="38100">
            <a:solidFill>
              <a:srgbClr val="FF0000"/>
            </a:solidFill>
            <a:miter lim="800000"/>
            <a:headEnd/>
            <a:tailEnd/>
          </a:ln>
        </p:spPr>
      </p:pic>
      <p:sp>
        <p:nvSpPr>
          <p:cNvPr id="12" name="灯片编号占位符 11"/>
          <p:cNvSpPr>
            <a:spLocks noGrp="1"/>
          </p:cNvSpPr>
          <p:nvPr>
            <p:ph type="sldNum" sz="quarter" idx="10"/>
          </p:nvPr>
        </p:nvSpPr>
        <p:spPr/>
        <p:txBody>
          <a:bodyPr/>
          <a:lstStyle/>
          <a:p>
            <a:pPr>
              <a:defRPr/>
            </a:pPr>
            <a:fld id="{00EC6E7D-D7E6-48CA-B2D6-D41A77583861}" type="slidenum">
              <a:rPr lang="zh-CN" altLang="en-US" smtClean="0"/>
              <a:pPr>
                <a:defRPr/>
              </a:pPr>
              <a:t>25</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buClrTx/>
            </a:pPr>
            <a:r>
              <a:rPr lang="zh-CN" altLang="en-US" sz="2800" smtClean="0">
                <a:latin typeface="Arial" pitchFamily="34" charset="0"/>
                <a:ea typeface="黑体" pitchFamily="2" charset="-122"/>
                <a:cs typeface="Arial" pitchFamily="34" charset="0"/>
              </a:rPr>
              <a:t>六、基址变址寻址 </a:t>
            </a:r>
          </a:p>
          <a:p>
            <a:pPr eaLnBrk="1" hangingPunct="1">
              <a:buClrTx/>
            </a:pPr>
            <a:r>
              <a:rPr lang="zh-CN" altLang="en-US" sz="2800" smtClean="0">
                <a:latin typeface="Arial" pitchFamily="34" charset="0"/>
                <a:ea typeface="黑体" pitchFamily="2" charset="-122"/>
                <a:cs typeface="Arial" pitchFamily="34" charset="0"/>
              </a:rPr>
              <a:t>操作数放在存储器的存储单元中，其有效地址是一个基址寄存器（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）与一个变址寄存器（</a:t>
            </a:r>
            <a:r>
              <a:rPr lang="en-US" altLang="zh-CN" sz="2800" smtClean="0">
                <a:solidFill>
                  <a:srgbClr val="0000FF"/>
                </a:solidFill>
                <a:latin typeface="Arial" pitchFamily="34" charset="0"/>
                <a:ea typeface="黑体" pitchFamily="2" charset="-122"/>
                <a:cs typeface="Arial" pitchFamily="34" charset="0"/>
              </a:rPr>
              <a:t>SI</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DI</a:t>
            </a:r>
            <a:r>
              <a:rPr lang="zh-CN" altLang="en-US" sz="2800" smtClean="0">
                <a:latin typeface="Arial" pitchFamily="34" charset="0"/>
                <a:ea typeface="黑体" pitchFamily="2" charset="-122"/>
                <a:cs typeface="Arial" pitchFamily="34" charset="0"/>
              </a:rPr>
              <a:t>）的内容之和，该操作数的这种寻址方式称为基址变址寻址。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基址变址</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3.10</a:t>
            </a: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26</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spcBef>
                <a:spcPts val="0"/>
              </a:spcBef>
              <a:buClrTx/>
            </a:pPr>
            <a:r>
              <a:rPr lang="zh-CN" altLang="en-US" sz="2800" smtClean="0">
                <a:solidFill>
                  <a:srgbClr val="FF0000"/>
                </a:solidFill>
                <a:latin typeface="Arial" pitchFamily="34" charset="0"/>
                <a:ea typeface="黑体" pitchFamily="2" charset="-122"/>
                <a:cs typeface="Arial" pitchFamily="34" charset="0"/>
              </a:rPr>
              <a:t>注意：</a:t>
            </a:r>
            <a:endParaRPr lang="en-US" altLang="zh-CN" sz="2800" smtClean="0">
              <a:solidFill>
                <a:srgbClr val="FF0000"/>
              </a:solidFill>
              <a:latin typeface="Arial" pitchFamily="34" charset="0"/>
              <a:ea typeface="黑体" pitchFamily="2" charset="-122"/>
              <a:cs typeface="Arial" pitchFamily="34" charset="0"/>
            </a:endParaRP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当基址寄存器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的内容作为有效地址的一部分时，默认的段寄存器是</a:t>
            </a:r>
            <a:r>
              <a:rPr lang="en-US" altLang="zh-CN" sz="2800" smtClean="0">
                <a:solidFill>
                  <a:srgbClr val="0000FF"/>
                </a:solidFill>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当基址寄存器</a:t>
            </a:r>
            <a:r>
              <a:rPr lang="en-US" altLang="zh-CN" sz="2800" smtClean="0">
                <a:solidFill>
                  <a:srgbClr val="FF0000"/>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的内容作为有效地址的一部分时，默认的段寄存器是</a:t>
            </a:r>
            <a:r>
              <a:rPr lang="en-US" altLang="zh-CN" sz="2800" smtClean="0">
                <a:solidFill>
                  <a:srgbClr val="FF0000"/>
                </a:solidFill>
                <a:latin typeface="Arial" pitchFamily="34" charset="0"/>
                <a:ea typeface="黑体" pitchFamily="2" charset="-122"/>
                <a:cs typeface="Arial" pitchFamily="34" charset="0"/>
              </a:rPr>
              <a:t>SS</a:t>
            </a:r>
            <a:r>
              <a:rPr lang="zh-CN" altLang="en-US" sz="2800" smtClean="0">
                <a:latin typeface="Arial" pitchFamily="34" charset="0"/>
                <a:ea typeface="黑体" pitchFamily="2" charset="-122"/>
                <a:cs typeface="Arial" pitchFamily="34" charset="0"/>
              </a:rPr>
              <a:t>；</a:t>
            </a: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(3) </a:t>
            </a:r>
            <a:r>
              <a:rPr lang="zh-CN" altLang="en-US" sz="2800" smtClean="0">
                <a:latin typeface="Arial" pitchFamily="34" charset="0"/>
                <a:ea typeface="黑体" pitchFamily="2" charset="-122"/>
                <a:cs typeface="Arial" pitchFamily="34" charset="0"/>
              </a:rPr>
              <a:t>基址变址寻址方式允许使用段跨越前缀。</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注意</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3.10</a:t>
            </a: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27</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30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3.10</a:t>
            </a:r>
            <a:r>
              <a:rPr lang="en-US" altLang="zh-CN" sz="2800" smtClean="0">
                <a:latin typeface="Arial" pitchFamily="34" charset="0"/>
                <a:ea typeface="黑体" pitchFamily="2" charset="-122"/>
                <a:cs typeface="Arial" pitchFamily="34" charset="0"/>
              </a:rPr>
              <a:t>  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[BX][SI]</a:t>
            </a:r>
          </a:p>
          <a:p>
            <a:pPr marL="265113" indent="-265113" eaLnBrk="1" hangingPunct="1">
              <a:lnSpc>
                <a:spcPct val="130000"/>
              </a:lnSpc>
            </a:pPr>
            <a:r>
              <a:rPr lang="zh-CN" altLang="en-US" sz="2800" smtClean="0">
                <a:latin typeface="Arial" pitchFamily="34" charset="0"/>
                <a:ea typeface="黑体" pitchFamily="2" charset="-122"/>
                <a:cs typeface="Arial" pitchFamily="34" charset="0"/>
              </a:rPr>
              <a:t>也可写成：</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[BX+SI]</a:t>
            </a:r>
            <a:endParaRPr lang="zh-CN" altLang="en-US" sz="2800" smtClean="0">
              <a:latin typeface="Arial" pitchFamily="34" charset="0"/>
              <a:ea typeface="黑体" pitchFamily="2" charset="-122"/>
              <a:cs typeface="Arial" pitchFamily="34" charset="0"/>
            </a:endParaRPr>
          </a:p>
          <a:p>
            <a:pPr marL="265113" indent="-265113" eaLnBrk="1" hangingPunct="1">
              <a:lnSpc>
                <a:spcPct val="130000"/>
              </a:lnSpc>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=2100H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=0158H</a:t>
            </a:r>
            <a:r>
              <a:rPr lang="zh-CN" altLang="en-US" sz="2800" smtClean="0">
                <a:latin typeface="Arial" pitchFamily="34" charset="0"/>
                <a:ea typeface="黑体" pitchFamily="2" charset="-122"/>
                <a:cs typeface="Arial" pitchFamily="34" charset="0"/>
              </a:rPr>
              <a:t>，</a:t>
            </a:r>
          </a:p>
          <a:p>
            <a:pPr marL="1079500" eaLnBrk="1" hangingPunct="1">
              <a:lnSpc>
                <a:spcPct val="130000"/>
              </a:lnSpc>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SI</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=10A5H</a:t>
            </a:r>
          </a:p>
          <a:p>
            <a:pPr marL="265113" indent="-265113" eaLnBrk="1" hangingPunct="1">
              <a:lnSpc>
                <a:spcPct val="130000"/>
              </a:lnSpc>
            </a:pPr>
            <a:r>
              <a:rPr lang="zh-CN" altLang="en-US" sz="2800" smtClean="0">
                <a:latin typeface="Arial" pitchFamily="34" charset="0"/>
                <a:ea typeface="黑体" pitchFamily="2" charset="-122"/>
                <a:cs typeface="Arial" pitchFamily="34" charset="0"/>
              </a:rPr>
              <a:t>则该指令执行后：</a:t>
            </a:r>
            <a:endParaRPr lang="en-US" altLang="zh-CN" sz="2800" smtClean="0">
              <a:latin typeface="Arial" pitchFamily="34" charset="0"/>
              <a:ea typeface="黑体" pitchFamily="2" charset="-122"/>
              <a:cs typeface="Arial" pitchFamily="34" charset="0"/>
            </a:endParaRPr>
          </a:p>
          <a:p>
            <a:pPr marL="265113" indent="-265113" eaLnBrk="1" hangingPunct="1">
              <a:lnSpc>
                <a:spcPct val="130000"/>
              </a:lnSpc>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a:p>
            <a:pPr marL="265113" indent="-265113" eaLnBrk="1" hangingPunct="1">
              <a:lnSpc>
                <a:spcPct val="130000"/>
              </a:lnSpc>
            </a:pP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3.10</a:t>
            </a: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相对基址变址</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pic>
        <p:nvPicPr>
          <p:cNvPr id="9" name="Picture 4"/>
          <p:cNvPicPr>
            <a:picLocks noChangeAspect="1" noChangeArrowheads="1"/>
          </p:cNvPicPr>
          <p:nvPr/>
        </p:nvPicPr>
        <p:blipFill>
          <a:blip r:embed="rId2"/>
          <a:srcRect l="8683" t="5725" r="4486" b="6488"/>
          <a:stretch>
            <a:fillRect/>
          </a:stretch>
        </p:blipFill>
        <p:spPr bwMode="auto">
          <a:xfrm>
            <a:off x="6143636" y="3143248"/>
            <a:ext cx="2857520" cy="3286148"/>
          </a:xfrm>
          <a:prstGeom prst="rect">
            <a:avLst/>
          </a:prstGeom>
          <a:noFill/>
          <a:ln w="38100">
            <a:solidFill>
              <a:srgbClr val="FF0000"/>
            </a:solidFill>
            <a:miter lim="800000"/>
            <a:headEnd/>
            <a:tailEnd/>
          </a:ln>
        </p:spPr>
      </p:pic>
      <p:sp>
        <p:nvSpPr>
          <p:cNvPr id="12" name="灯片编号占位符 11"/>
          <p:cNvSpPr>
            <a:spLocks noGrp="1"/>
          </p:cNvSpPr>
          <p:nvPr>
            <p:ph type="sldNum" sz="quarter" idx="10"/>
          </p:nvPr>
        </p:nvSpPr>
        <p:spPr/>
        <p:txBody>
          <a:bodyPr/>
          <a:lstStyle/>
          <a:p>
            <a:pPr>
              <a:defRPr/>
            </a:pPr>
            <a:fld id="{00EC6E7D-D7E6-48CA-B2D6-D41A77583861}" type="slidenum">
              <a:rPr lang="zh-CN" altLang="en-US" smtClean="0"/>
              <a:pPr>
                <a:defRPr/>
              </a:pPr>
              <a:t>28</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lnSpc>
                <a:spcPct val="130000"/>
              </a:lnSpc>
              <a:buClrTx/>
            </a:pPr>
            <a:r>
              <a:rPr lang="zh-CN" altLang="en-US" sz="2800" smtClean="0">
                <a:latin typeface="Arial" pitchFamily="34" charset="0"/>
                <a:ea typeface="黑体" pitchFamily="2" charset="-122"/>
                <a:cs typeface="Arial" pitchFamily="34" charset="0"/>
              </a:rPr>
              <a:t>七、相对基址变址寻址</a:t>
            </a:r>
          </a:p>
          <a:p>
            <a:pPr eaLnBrk="1" hangingPunct="1">
              <a:lnSpc>
                <a:spcPct val="130000"/>
              </a:lnSpc>
              <a:buClrTx/>
            </a:pPr>
            <a:r>
              <a:rPr lang="zh-CN" altLang="en-US" sz="2800" smtClean="0">
                <a:latin typeface="Arial" pitchFamily="34" charset="0"/>
                <a:ea typeface="黑体" pitchFamily="2" charset="-122"/>
                <a:cs typeface="Arial" pitchFamily="34" charset="0"/>
              </a:rPr>
              <a:t>操作数放在存储器的存储单元中，其有效地址是以下三个量之和：一个基址寄存器（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）的内容、一个变址寄存器（</a:t>
            </a:r>
            <a:r>
              <a:rPr lang="en-US" altLang="zh-CN" sz="2800" smtClean="0">
                <a:solidFill>
                  <a:srgbClr val="0000FF"/>
                </a:solidFill>
                <a:latin typeface="Arial" pitchFamily="34" charset="0"/>
                <a:ea typeface="黑体" pitchFamily="2" charset="-122"/>
                <a:cs typeface="Arial" pitchFamily="34" charset="0"/>
              </a:rPr>
              <a:t>SI</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DI</a:t>
            </a:r>
            <a:r>
              <a:rPr lang="zh-CN" altLang="en-US" sz="2800" smtClean="0">
                <a:latin typeface="Arial" pitchFamily="34" charset="0"/>
                <a:ea typeface="黑体" pitchFamily="2" charset="-122"/>
                <a:cs typeface="Arial" pitchFamily="34" charset="0"/>
              </a:rPr>
              <a:t>）的内容、一个</a:t>
            </a:r>
            <a:r>
              <a:rPr lang="en-US" altLang="zh-CN" sz="2800" smtClean="0">
                <a:latin typeface="Arial" pitchFamily="34" charset="0"/>
                <a:ea typeface="黑体" pitchFamily="2" charset="-122"/>
                <a:cs typeface="Arial" pitchFamily="34" charset="0"/>
              </a:rPr>
              <a:t>8</a:t>
            </a:r>
            <a:r>
              <a:rPr lang="zh-CN" altLang="en-US" sz="2800" smtClean="0">
                <a:latin typeface="Arial" pitchFamily="34" charset="0"/>
                <a:ea typeface="黑体" pitchFamily="2" charset="-122"/>
                <a:cs typeface="Arial" pitchFamily="34" charset="0"/>
              </a:rPr>
              <a:t>位或</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a:t>
            </a:r>
            <a:r>
              <a:rPr lang="zh-CN" altLang="en-US" sz="2800" smtClean="0">
                <a:solidFill>
                  <a:srgbClr val="0000FF"/>
                </a:solidFill>
                <a:latin typeface="Arial" pitchFamily="34" charset="0"/>
                <a:ea typeface="黑体" pitchFamily="2" charset="-122"/>
                <a:cs typeface="Arial" pitchFamily="34" charset="0"/>
              </a:rPr>
              <a:t>位移量</a:t>
            </a:r>
            <a:r>
              <a:rPr lang="zh-CN" altLang="en-US" sz="2800" smtClean="0">
                <a:latin typeface="Arial" pitchFamily="34" charset="0"/>
                <a:ea typeface="黑体" pitchFamily="2" charset="-122"/>
                <a:cs typeface="Arial" pitchFamily="34" charset="0"/>
              </a:rPr>
              <a:t>，该操作数的这种寻址方式称为相对基址变址寻址。</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相对基址变址</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3.10</a:t>
            </a: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29</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1701800" indent="-1701800" eaLnBrk="1" hangingPunct="1">
              <a:lnSpc>
                <a:spcPct val="140000"/>
              </a:lnSpc>
              <a:spcBef>
                <a:spcPts val="0"/>
              </a:spcBef>
              <a:buClrTx/>
            </a:pPr>
            <a:r>
              <a:rPr lang="zh-CN" altLang="en-US" sz="2800" smtClean="0">
                <a:latin typeface="黑体" pitchFamily="2" charset="-122"/>
                <a:ea typeface="黑体" pitchFamily="2" charset="-122"/>
              </a:rPr>
              <a:t>一、指令的分类 </a:t>
            </a:r>
          </a:p>
          <a:p>
            <a:pPr marL="1701800" indent="-1701800" eaLnBrk="1" hangingPunct="1">
              <a:lnSpc>
                <a:spcPct val="140000"/>
              </a:lnSpc>
              <a:spcBef>
                <a:spcPts val="0"/>
              </a:spcBef>
              <a:buClrTx/>
            </a:pPr>
            <a:r>
              <a:rPr lang="zh-CN" altLang="en-US" sz="2800" smtClean="0">
                <a:latin typeface="黑体" pitchFamily="2" charset="-122"/>
                <a:ea typeface="黑体" pitchFamily="2" charset="-122"/>
              </a:rPr>
              <a:t>汇编语言中所使用的指令分成两类：</a:t>
            </a:r>
          </a:p>
          <a:p>
            <a:pPr marL="1889125" indent="-1889125" eaLnBrk="1" hangingPunct="1">
              <a:lnSpc>
                <a:spcPct val="140000"/>
              </a:lnSpc>
              <a:spcBef>
                <a:spcPts val="0"/>
              </a:spcBef>
              <a:buClrTx/>
            </a:pPr>
            <a:r>
              <a:rPr lang="en-US" altLang="zh-CN" sz="2800" smtClean="0">
                <a:latin typeface="Arial" pitchFamily="34" charset="0"/>
                <a:ea typeface="黑体" pitchFamily="2" charset="-122"/>
                <a:cs typeface="Arial" pitchFamily="34" charset="0"/>
              </a:rPr>
              <a:t>1. </a:t>
            </a:r>
            <a:r>
              <a:rPr lang="zh-CN" altLang="en-US" sz="2800" smtClean="0">
                <a:solidFill>
                  <a:srgbClr val="0000FF"/>
                </a:solidFill>
                <a:latin typeface="黑体" pitchFamily="2" charset="-122"/>
                <a:ea typeface="黑体" pitchFamily="2" charset="-122"/>
              </a:rPr>
              <a:t>硬指令</a:t>
            </a:r>
            <a:r>
              <a:rPr lang="zh-CN" altLang="en-US" sz="2800" smtClean="0">
                <a:latin typeface="黑体" pitchFamily="2" charset="-122"/>
                <a:ea typeface="黑体" pitchFamily="2" charset="-122"/>
              </a:rPr>
              <a:t>：与二进制的机器指令一一对应，由计算机来执行。</a:t>
            </a:r>
          </a:p>
          <a:p>
            <a:pPr marL="1701800" indent="-1341438" eaLnBrk="1" hangingPunct="1">
              <a:lnSpc>
                <a:spcPct val="140000"/>
              </a:lnSpc>
              <a:spcBef>
                <a:spcPts val="0"/>
              </a:spcBef>
              <a:buClrTx/>
            </a:pPr>
            <a:r>
              <a:rPr lang="zh-CN" altLang="en-US" sz="2800" smtClean="0">
                <a:latin typeface="黑体" pitchFamily="2" charset="-122"/>
                <a:ea typeface="黑体" pitchFamily="2" charset="-122"/>
              </a:rPr>
              <a:t>硬指令（简称</a:t>
            </a:r>
            <a:r>
              <a:rPr lang="zh-CN" altLang="en-US" sz="2800" smtClean="0">
                <a:solidFill>
                  <a:srgbClr val="0000FF"/>
                </a:solidFill>
                <a:latin typeface="黑体" pitchFamily="2" charset="-122"/>
                <a:ea typeface="黑体" pitchFamily="2" charset="-122"/>
              </a:rPr>
              <a:t>指令</a:t>
            </a:r>
            <a:r>
              <a:rPr lang="zh-CN" altLang="en-US" sz="2800" smtClean="0">
                <a:latin typeface="黑体" pitchFamily="2" charset="-122"/>
                <a:ea typeface="黑体" pitchFamily="2" charset="-122"/>
              </a:rPr>
              <a:t>）分成</a:t>
            </a:r>
            <a:r>
              <a:rPr lang="en-US" altLang="zh-CN" sz="2800" smtClean="0">
                <a:latin typeface="黑体" pitchFamily="2" charset="-122"/>
                <a:ea typeface="黑体" pitchFamily="2" charset="-122"/>
              </a:rPr>
              <a:t>6</a:t>
            </a:r>
            <a:r>
              <a:rPr lang="zh-CN" altLang="en-US" sz="2800" smtClean="0">
                <a:latin typeface="黑体" pitchFamily="2" charset="-122"/>
                <a:ea typeface="黑体" pitchFamily="2" charset="-122"/>
              </a:rPr>
              <a:t>类：</a:t>
            </a:r>
          </a:p>
          <a:p>
            <a:pPr marL="360363" eaLnBrk="1" hangingPunct="1">
              <a:lnSpc>
                <a:spcPct val="140000"/>
              </a:lnSpc>
              <a:spcBef>
                <a:spcPts val="0"/>
              </a:spcBef>
              <a:buClrTx/>
            </a:pPr>
            <a:r>
              <a:rPr lang="zh-CN" altLang="en-US" sz="2800" smtClean="0">
                <a:latin typeface="黑体" pitchFamily="2" charset="-122"/>
                <a:ea typeface="黑体" pitchFamily="2" charset="-122"/>
              </a:rPr>
              <a:t>数据传送指令、算术运算指令、位操作指令、串处理指令、控制转移指令、处理机控制指令。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指令分类</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硬指令</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伪指令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指令格式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450850" indent="-450850" eaLnBrk="1" hangingPunct="1">
              <a:spcBef>
                <a:spcPts val="0"/>
              </a:spcBef>
              <a:buClrTx/>
            </a:pPr>
            <a:r>
              <a:rPr lang="zh-CN" altLang="en-US" sz="2800" smtClean="0">
                <a:solidFill>
                  <a:srgbClr val="FF0000"/>
                </a:solidFill>
                <a:latin typeface="Arial" pitchFamily="34" charset="0"/>
                <a:ea typeface="黑体" pitchFamily="2" charset="-122"/>
                <a:cs typeface="Arial" pitchFamily="34" charset="0"/>
              </a:rPr>
              <a:t> 注意：</a:t>
            </a:r>
            <a:endParaRPr lang="en-US" altLang="zh-CN" sz="2800" smtClean="0">
              <a:solidFill>
                <a:srgbClr val="FF0000"/>
              </a:solidFill>
              <a:latin typeface="Arial" pitchFamily="34" charset="0"/>
              <a:ea typeface="黑体" pitchFamily="2" charset="-122"/>
              <a:cs typeface="Arial" pitchFamily="34" charset="0"/>
            </a:endParaRP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当基址寄存器</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的内容作为有效地址的一部分时，默认的段寄存器是</a:t>
            </a:r>
            <a:r>
              <a:rPr lang="en-US" altLang="zh-CN" sz="2800" smtClean="0">
                <a:solidFill>
                  <a:srgbClr val="0000FF"/>
                </a:solidFill>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当基址寄存器</a:t>
            </a:r>
            <a:r>
              <a:rPr lang="en-US" altLang="zh-CN" sz="2800" smtClean="0">
                <a:solidFill>
                  <a:srgbClr val="FF0000"/>
                </a:solidFill>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的内容作为有效地址的一部分时，默认的段寄存器是</a:t>
            </a:r>
            <a:r>
              <a:rPr lang="en-US" altLang="zh-CN" sz="2800" smtClean="0">
                <a:solidFill>
                  <a:srgbClr val="FF0000"/>
                </a:solidFill>
                <a:latin typeface="Arial" pitchFamily="34" charset="0"/>
                <a:ea typeface="黑体" pitchFamily="2" charset="-122"/>
                <a:cs typeface="Arial" pitchFamily="34" charset="0"/>
              </a:rPr>
              <a:t>SS</a:t>
            </a:r>
            <a:r>
              <a:rPr lang="zh-CN" altLang="en-US" sz="2800" smtClean="0">
                <a:latin typeface="Arial" pitchFamily="34" charset="0"/>
                <a:ea typeface="黑体" pitchFamily="2" charset="-122"/>
                <a:cs typeface="Arial" pitchFamily="34" charset="0"/>
              </a:rPr>
              <a:t>；</a:t>
            </a:r>
          </a:p>
          <a:p>
            <a:pPr marL="539750" indent="-539750" eaLnBrk="1" hangingPunct="1">
              <a:spcBef>
                <a:spcPts val="0"/>
              </a:spcBef>
              <a:buClrTx/>
            </a:pPr>
            <a:r>
              <a:rPr lang="en-US" altLang="zh-CN" sz="2800" smtClean="0">
                <a:latin typeface="Arial" pitchFamily="34" charset="0"/>
                <a:ea typeface="黑体" pitchFamily="2" charset="-122"/>
                <a:cs typeface="Arial" pitchFamily="34" charset="0"/>
              </a:rPr>
              <a:t>(3) </a:t>
            </a:r>
            <a:r>
              <a:rPr lang="zh-CN" altLang="en-US" sz="2800" smtClean="0">
                <a:latin typeface="Arial" pitchFamily="34" charset="0"/>
                <a:ea typeface="黑体" pitchFamily="2" charset="-122"/>
                <a:cs typeface="Arial" pitchFamily="34" charset="0"/>
              </a:rPr>
              <a:t>相对基址变址寻址方式允许使用段跨越前缀。  </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相对基址变址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注意</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3.10</a:t>
            </a: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30</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20000"/>
              </a:lnSpc>
              <a:spcBef>
                <a:spcPts val="0"/>
              </a:spcBef>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3.11</a:t>
            </a:r>
            <a:r>
              <a:rPr lang="en-US" altLang="zh-CN" sz="2800" smtClean="0">
                <a:latin typeface="Arial" pitchFamily="34" charset="0"/>
                <a:ea typeface="黑体" pitchFamily="2" charset="-122"/>
                <a:cs typeface="Arial" pitchFamily="34" charset="0"/>
              </a:rPr>
              <a:t>  MOV  AX</a:t>
            </a:r>
            <a:r>
              <a:rPr lang="zh-CN" altLang="en-US" sz="2800" smtClean="0">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NUM[BP][SI]</a:t>
            </a:r>
          </a:p>
          <a:p>
            <a:pPr marL="265113" indent="-265113" eaLnBrk="1" hangingPunct="1">
              <a:lnSpc>
                <a:spcPct val="120000"/>
              </a:lnSpc>
              <a:spcBef>
                <a:spcPts val="0"/>
              </a:spcBef>
            </a:pPr>
            <a:r>
              <a:rPr lang="zh-CN" altLang="en-US" sz="2800" smtClean="0">
                <a:latin typeface="Arial" pitchFamily="34" charset="0"/>
                <a:ea typeface="黑体" pitchFamily="2" charset="-122"/>
                <a:cs typeface="Arial" pitchFamily="34" charset="0"/>
              </a:rPr>
              <a:t>也可写成：</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NUM[BP+SI]  </a:t>
            </a:r>
          </a:p>
          <a:p>
            <a:pPr marL="265113" indent="-265113" eaLnBrk="1" hangingPunct="1">
              <a:lnSpc>
                <a:spcPct val="120000"/>
              </a:lnSpc>
              <a:spcBef>
                <a:spcPts val="0"/>
              </a:spcBef>
            </a:pPr>
            <a:r>
              <a:rPr lang="en-US" altLang="zh-CN" sz="2800" smtClean="0">
                <a:latin typeface="Arial" pitchFamily="34" charset="0"/>
                <a:ea typeface="黑体" pitchFamily="2" charset="-122"/>
                <a:cs typeface="Arial" pitchFamily="34" charset="0"/>
              </a:rPr>
              <a:t>           </a:t>
            </a:r>
            <a:r>
              <a:rPr lang="zh-CN" altLang="en-US" sz="2800" smtClean="0">
                <a:latin typeface="Arial" pitchFamily="34" charset="0"/>
                <a:ea typeface="黑体" pitchFamily="2" charset="-122"/>
                <a:cs typeface="Arial" pitchFamily="34" charset="0"/>
              </a:rPr>
              <a:t>或：</a:t>
            </a:r>
            <a:r>
              <a:rPr lang="en-US" altLang="zh-CN" sz="2800" smtClean="0">
                <a:latin typeface="Arial" pitchFamily="34" charset="0"/>
                <a:ea typeface="黑体" pitchFamily="2" charset="-122"/>
                <a:cs typeface="Arial" pitchFamily="34" charset="0"/>
              </a:rPr>
              <a:t>MOV  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[NUM+BP+SI]</a:t>
            </a:r>
            <a:endParaRPr lang="zh-CN" altLang="en-US" sz="2800" smtClean="0">
              <a:latin typeface="Arial" pitchFamily="34" charset="0"/>
              <a:ea typeface="黑体" pitchFamily="2" charset="-122"/>
              <a:cs typeface="Arial" pitchFamily="34" charset="0"/>
            </a:endParaRPr>
          </a:p>
          <a:p>
            <a:pPr marL="265113" indent="-265113" eaLnBrk="1" hangingPunct="1">
              <a:lnSpc>
                <a:spcPct val="120000"/>
              </a:lnSpc>
              <a:spcBef>
                <a:spcPts val="0"/>
              </a:spcBef>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SS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=3000H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=2000H</a:t>
            </a:r>
            <a:r>
              <a:rPr lang="zh-CN" altLang="en-US" sz="2800" smtClean="0">
                <a:latin typeface="Arial" pitchFamily="34" charset="0"/>
                <a:ea typeface="黑体" pitchFamily="2" charset="-122"/>
                <a:cs typeface="Arial" pitchFamily="34" charset="0"/>
              </a:rPr>
              <a:t>，</a:t>
            </a:r>
          </a:p>
          <a:p>
            <a:pPr marL="1079500" eaLnBrk="1" hangingPunct="1">
              <a:lnSpc>
                <a:spcPct val="120000"/>
              </a:lnSpc>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SI</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NUM=200H</a:t>
            </a:r>
          </a:p>
          <a:p>
            <a:pPr marL="265113" indent="-265113" eaLnBrk="1" hangingPunct="1">
              <a:lnSpc>
                <a:spcPct val="120000"/>
              </a:lnSpc>
              <a:spcBef>
                <a:spcPts val="0"/>
              </a:spcBef>
            </a:pPr>
            <a:r>
              <a:rPr lang="zh-CN" altLang="en-US" sz="2800" smtClean="0">
                <a:latin typeface="Arial" pitchFamily="34" charset="0"/>
                <a:ea typeface="黑体" pitchFamily="2" charset="-122"/>
                <a:cs typeface="Arial" pitchFamily="34" charset="0"/>
              </a:rPr>
              <a:t>则该指令执行后：</a:t>
            </a:r>
            <a:endParaRPr lang="en-US" altLang="zh-CN" sz="2800" smtClean="0">
              <a:latin typeface="Arial" pitchFamily="34" charset="0"/>
              <a:ea typeface="黑体" pitchFamily="2" charset="-122"/>
              <a:cs typeface="Arial" pitchFamily="34" charset="0"/>
            </a:endParaRPr>
          </a:p>
          <a:p>
            <a:pPr marL="265113" indent="-265113" eaLnBrk="1" hangingPunct="1">
              <a:lnSpc>
                <a:spcPct val="120000"/>
              </a:lnSpc>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立即寻址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直接寻址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寄存器间接</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寄存器相对</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基址变址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相对基址变址</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3.11</a:t>
            </a: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226892"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p:txBody>
      </p:sp>
      <p:pic>
        <p:nvPicPr>
          <p:cNvPr id="9" name="Picture 4"/>
          <p:cNvPicPr>
            <a:picLocks noChangeAspect="1" noChangeArrowheads="1"/>
          </p:cNvPicPr>
          <p:nvPr/>
        </p:nvPicPr>
        <p:blipFill>
          <a:blip r:embed="rId2"/>
          <a:srcRect l="7653" t="2307" b="5432"/>
          <a:stretch>
            <a:fillRect/>
          </a:stretch>
        </p:blipFill>
        <p:spPr bwMode="auto">
          <a:xfrm>
            <a:off x="6357950" y="3643314"/>
            <a:ext cx="2586036" cy="2857520"/>
          </a:xfrm>
          <a:prstGeom prst="rect">
            <a:avLst/>
          </a:prstGeom>
          <a:noFill/>
          <a:ln w="38100">
            <a:solidFill>
              <a:srgbClr val="FF0000"/>
            </a:solidFill>
            <a:miter lim="800000"/>
            <a:headEnd/>
            <a:tailEnd/>
          </a:ln>
        </p:spPr>
      </p:pic>
      <p:sp>
        <p:nvSpPr>
          <p:cNvPr id="12" name="灯片编号占位符 11"/>
          <p:cNvSpPr>
            <a:spLocks noGrp="1"/>
          </p:cNvSpPr>
          <p:nvPr>
            <p:ph type="sldNum" sz="quarter" idx="10"/>
          </p:nvPr>
        </p:nvSpPr>
        <p:spPr/>
        <p:txBody>
          <a:bodyPr/>
          <a:lstStyle/>
          <a:p>
            <a:pPr>
              <a:defRPr/>
            </a:pPr>
            <a:fld id="{00EC6E7D-D7E6-48CA-B2D6-D41A77583861}" type="slidenum">
              <a:rPr lang="zh-CN" altLang="en-US" smtClean="0"/>
              <a:pPr>
                <a:defRPr/>
              </a:pPr>
              <a:t>31</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数据传送指令有</a:t>
            </a:r>
            <a:r>
              <a:rPr lang="en-US" altLang="zh-CN" sz="2800" smtClean="0">
                <a:latin typeface="Arial" pitchFamily="34" charset="0"/>
                <a:ea typeface="黑体" pitchFamily="2" charset="-122"/>
                <a:cs typeface="Arial" pitchFamily="34" charset="0"/>
              </a:rPr>
              <a:t>5</a:t>
            </a:r>
            <a:r>
              <a:rPr lang="zh-CN" altLang="en-US" sz="2800" smtClean="0">
                <a:latin typeface="Arial" pitchFamily="34" charset="0"/>
                <a:ea typeface="黑体" pitchFamily="2" charset="-122"/>
                <a:cs typeface="Arial" pitchFamily="34" charset="0"/>
              </a:rPr>
              <a:t>种，本章只介绍</a:t>
            </a:r>
            <a:r>
              <a:rPr lang="en-US" altLang="zh-CN" sz="2800" smtClean="0">
                <a:latin typeface="Arial" pitchFamily="34" charset="0"/>
                <a:ea typeface="黑体" pitchFamily="2" charset="-122"/>
                <a:cs typeface="Arial" pitchFamily="34" charset="0"/>
              </a:rPr>
              <a:t>4</a:t>
            </a:r>
            <a:r>
              <a:rPr lang="zh-CN" altLang="en-US" sz="2800" smtClean="0">
                <a:latin typeface="Arial" pitchFamily="34" charset="0"/>
                <a:ea typeface="黑体" pitchFamily="2" charset="-122"/>
                <a:cs typeface="Arial" pitchFamily="34" charset="0"/>
              </a:rPr>
              <a:t>种，其余在第</a:t>
            </a:r>
            <a:r>
              <a:rPr lang="en-US" altLang="zh-CN" sz="2800" smtClean="0">
                <a:latin typeface="Arial" pitchFamily="34" charset="0"/>
                <a:ea typeface="黑体" pitchFamily="2" charset="-122"/>
                <a:cs typeface="Arial" pitchFamily="34" charset="0"/>
              </a:rPr>
              <a:t>10</a:t>
            </a:r>
            <a:r>
              <a:rPr lang="zh-CN" altLang="en-US" sz="2800" smtClean="0">
                <a:latin typeface="Arial" pitchFamily="34" charset="0"/>
                <a:ea typeface="黑体" pitchFamily="2" charset="-122"/>
                <a:cs typeface="Arial" pitchFamily="34" charset="0"/>
              </a:rPr>
              <a:t>章介绍。</a:t>
            </a:r>
          </a:p>
          <a:p>
            <a:pPr marL="265113" indent="-265113"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一、通用数据传送指令</a:t>
            </a:r>
            <a:endParaRPr lang="en-US" altLang="zh-CN" sz="2800" smtClean="0">
              <a:latin typeface="Arial" pitchFamily="34" charset="0"/>
              <a:ea typeface="黑体" pitchFamily="2" charset="-122"/>
              <a:cs typeface="Arial" pitchFamily="34" charset="0"/>
            </a:endParaRPr>
          </a:p>
          <a:p>
            <a:pPr marL="265113" indent="-265113"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MOV</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XCHG</a:t>
            </a:r>
            <a:r>
              <a:rPr lang="zh-CN" altLang="en-US" sz="2800" smtClean="0">
                <a:latin typeface="Arial" pitchFamily="34" charset="0"/>
                <a:ea typeface="黑体" pitchFamily="2" charset="-122"/>
                <a:cs typeface="Arial" pitchFamily="34" charset="0"/>
              </a:rPr>
              <a:t>）</a:t>
            </a:r>
          </a:p>
          <a:p>
            <a:pPr marL="265113" indent="-265113" eaLnBrk="1" hangingPunct="1">
              <a:lnSpc>
                <a:spcPct val="140000"/>
              </a:lnSpc>
              <a:spcBef>
                <a:spcPts val="0"/>
              </a:spcBef>
            </a:pPr>
            <a:r>
              <a:rPr lang="en-US" altLang="zh-CN" sz="2800" smtClean="0">
                <a:latin typeface="Arial" pitchFamily="34" charset="0"/>
                <a:ea typeface="黑体" pitchFamily="2" charset="-122"/>
                <a:cs typeface="Arial" pitchFamily="34" charset="0"/>
              </a:rPr>
              <a:t>1. MOV</a:t>
            </a:r>
            <a:r>
              <a:rPr lang="zh-CN" altLang="en-US" sz="2800" smtClean="0">
                <a:latin typeface="Arial" pitchFamily="34" charset="0"/>
                <a:ea typeface="黑体" pitchFamily="2" charset="-122"/>
                <a:cs typeface="Arial" pitchFamily="34" charset="0"/>
              </a:rPr>
              <a:t>指令</a:t>
            </a:r>
          </a:p>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latin typeface="Arial" pitchFamily="34" charset="0"/>
                <a:ea typeface="黑体" pitchFamily="2" charset="-122"/>
                <a:cs typeface="Arial" pitchFamily="34" charset="0"/>
              </a:rPr>
              <a:t>MOV  &lt;Dest&gt;</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&lt;Src&gt;</a:t>
            </a:r>
          </a:p>
          <a:p>
            <a:pPr marL="1798638" indent="-1798638" eaLnBrk="1" hangingPunct="1">
              <a:lnSpc>
                <a:spcPct val="140000"/>
              </a:lnSpc>
              <a:spcBef>
                <a:spcPts val="0"/>
              </a:spcBef>
            </a:pPr>
            <a:r>
              <a:rPr lang="zh-CN" altLang="en-US" sz="2800" smtClean="0">
                <a:latin typeface="Arial" pitchFamily="34" charset="0"/>
                <a:ea typeface="黑体" pitchFamily="2" charset="-122"/>
                <a:cs typeface="Arial" pitchFamily="34" charset="0"/>
              </a:rPr>
              <a:t>指令功能：将源操作数</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所表示的内容传送到目的操作数</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所表示的位置。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MOV</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-1</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-2</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-3</a:t>
            </a:r>
          </a:p>
          <a:p>
            <a:pPr marL="360363" algn="just">
              <a:lnSpc>
                <a:spcPct val="130000"/>
              </a:lnSpc>
              <a:spcBef>
                <a:spcPts val="0"/>
              </a:spcBef>
              <a:buFont typeface="Arial" pitchFamily="34" charset="0"/>
              <a:buChar char="•"/>
              <a:defRPr/>
            </a:pPr>
            <a:r>
              <a:rPr lang="en-US" altLang="zh-CN" sz="2000" b="1" smtClean="0">
                <a:solidFill>
                  <a:schemeClr val="bg1"/>
                </a:solidFill>
                <a:latin typeface="Arial" pitchFamily="34" charset="0"/>
                <a:ea typeface="黑体" pitchFamily="2" charset="-122"/>
                <a:cs typeface="Arial" pitchFamily="34" charset="0"/>
              </a:rPr>
              <a:t>5</a:t>
            </a:r>
            <a:r>
              <a:rPr lang="zh-CN" altLang="en-US" sz="2000" b="1" smtClean="0">
                <a:solidFill>
                  <a:schemeClr val="bg1"/>
                </a:solidFill>
                <a:latin typeface="Arial" pitchFamily="34" charset="0"/>
                <a:ea typeface="黑体" pitchFamily="2" charset="-122"/>
                <a:cs typeface="Arial" pitchFamily="34" charset="0"/>
              </a:rPr>
              <a:t>点规定</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XCHG</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3.14</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32</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lnSpc>
                <a:spcPct val="130000"/>
              </a:lnSpc>
              <a:spcBef>
                <a:spcPts val="0"/>
              </a:spcBef>
            </a:pPr>
            <a:r>
              <a:rPr lang="en-US" altLang="zh-CN" sz="2800" smtClean="0">
                <a:latin typeface="Arial" pitchFamily="34" charset="0"/>
                <a:ea typeface="黑体" pitchFamily="2" charset="-122"/>
                <a:cs typeface="Arial" pitchFamily="34" charset="0"/>
              </a:rPr>
              <a:t>MOV</a:t>
            </a:r>
            <a:r>
              <a:rPr lang="zh-CN" altLang="en-US" sz="2800" smtClean="0">
                <a:latin typeface="Arial" pitchFamily="34" charset="0"/>
                <a:ea typeface="黑体" pitchFamily="2" charset="-122"/>
                <a:cs typeface="Arial" pitchFamily="34" charset="0"/>
              </a:rPr>
              <a:t>指令可分成三种形式： </a:t>
            </a: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(1) MOV  </a:t>
            </a:r>
            <a:r>
              <a:rPr lang="zh-CN" altLang="en-US" sz="2800" smtClean="0">
                <a:latin typeface="Arial" pitchFamily="34" charset="0"/>
                <a:ea typeface="黑体" pitchFamily="2" charset="-122"/>
                <a:cs typeface="Arial" pitchFamily="34" charset="0"/>
              </a:rPr>
              <a:t>存储器单元</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寄存器，立即数</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功能：立即数赋给存储器单元或寄存器。</a:t>
            </a:r>
          </a:p>
          <a:p>
            <a:pPr marL="265113" indent="-265113" eaLnBrk="1" hangingPunct="1">
              <a:lnSpc>
                <a:spcPct val="130000"/>
              </a:lnSpc>
              <a:spcBef>
                <a:spcPts val="0"/>
              </a:spcBef>
            </a:pPr>
            <a:r>
              <a:rPr lang="zh-CN" altLang="en-US" sz="2800" smtClean="0">
                <a:solidFill>
                  <a:srgbClr val="FF0000"/>
                </a:solidFill>
                <a:latin typeface="Arial" pitchFamily="34" charset="0"/>
                <a:ea typeface="黑体" pitchFamily="2" charset="-122"/>
                <a:cs typeface="Arial" pitchFamily="34" charset="0"/>
              </a:rPr>
              <a:t>例如：</a:t>
            </a:r>
            <a:r>
              <a:rPr lang="en-US" altLang="zh-CN" sz="2800" smtClean="0">
                <a:solidFill>
                  <a:srgbClr val="0000FF"/>
                </a:solidFill>
                <a:latin typeface="Arial" pitchFamily="34" charset="0"/>
                <a:ea typeface="黑体" pitchFamily="2" charset="-122"/>
                <a:cs typeface="Arial" pitchFamily="34" charset="0"/>
              </a:rPr>
              <a:t>MOV  AL</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E’</a:t>
            </a:r>
            <a:r>
              <a:rPr lang="en-US" altLang="zh-CN" sz="2800" smtClean="0">
                <a:latin typeface="Arial" pitchFamily="34" charset="0"/>
                <a:ea typeface="黑体" pitchFamily="2" charset="-122"/>
                <a:cs typeface="Arial" pitchFamily="34" charset="0"/>
              </a:rPr>
              <a:t> 	   </a:t>
            </a:r>
          </a:p>
          <a:p>
            <a:pPr marL="1074738" indent="4763" eaLnBrk="1" hangingPunct="1">
              <a:lnSpc>
                <a:spcPct val="130000"/>
              </a:lnSpc>
              <a:spcBef>
                <a:spcPts val="0"/>
              </a:spcBef>
            </a:pPr>
            <a:r>
              <a:rPr lang="en-US" altLang="zh-CN" sz="2800" smtClean="0">
                <a:solidFill>
                  <a:srgbClr val="0000FF"/>
                </a:solidFill>
                <a:latin typeface="Arial" pitchFamily="34" charset="0"/>
                <a:ea typeface="黑体" pitchFamily="2" charset="-122"/>
                <a:cs typeface="Arial" pitchFamily="34" charset="0"/>
              </a:rPr>
              <a:t>MOV  Value</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1234H</a:t>
            </a: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(2) MOV  </a:t>
            </a:r>
            <a:r>
              <a:rPr lang="zh-CN" altLang="en-US" sz="2800" smtClean="0">
                <a:latin typeface="Arial" pitchFamily="34" charset="0"/>
                <a:ea typeface="黑体" pitchFamily="2" charset="-122"/>
                <a:cs typeface="Arial" pitchFamily="34" charset="0"/>
              </a:rPr>
              <a:t>寄存器，寄存器     </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功能：把寄存器中的内容赋给寄存器</a:t>
            </a:r>
          </a:p>
          <a:p>
            <a:pPr eaLnBrk="1" hangingPunct="1">
              <a:lnSpc>
                <a:spcPct val="130000"/>
              </a:lnSpc>
              <a:spcBef>
                <a:spcPts val="0"/>
              </a:spcBef>
            </a:pPr>
            <a:r>
              <a:rPr lang="zh-CN" altLang="en-US" sz="2800" smtClean="0">
                <a:solidFill>
                  <a:srgbClr val="FF0000"/>
                </a:solidFill>
                <a:latin typeface="Arial" pitchFamily="34" charset="0"/>
                <a:ea typeface="黑体" pitchFamily="2" charset="-122"/>
                <a:cs typeface="Arial" pitchFamily="34" charset="0"/>
              </a:rPr>
              <a:t>例如：</a:t>
            </a:r>
            <a:r>
              <a:rPr lang="en-US" altLang="zh-CN" sz="2800" smtClean="0">
                <a:solidFill>
                  <a:srgbClr val="0000FF"/>
                </a:solidFill>
                <a:latin typeface="Arial" pitchFamily="34" charset="0"/>
                <a:ea typeface="黑体" pitchFamily="2" charset="-122"/>
                <a:cs typeface="Arial" pitchFamily="34" charset="0"/>
              </a:rPr>
              <a:t>MOV  AX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a:t>
            </a:r>
            <a:r>
              <a:rPr lang="en-US" altLang="zh-CN" sz="2800" smtClean="0">
                <a:latin typeface="Arial" pitchFamily="34" charset="0"/>
                <a:ea typeface="黑体" pitchFamily="2" charset="-122"/>
                <a:cs typeface="Arial" pitchFamily="34" charset="0"/>
              </a:rPr>
              <a:t>	</a:t>
            </a:r>
          </a:p>
          <a:p>
            <a:pPr marL="1074738" indent="4763" eaLnBrk="1" hangingPunct="1">
              <a:lnSpc>
                <a:spcPct val="130000"/>
              </a:lnSpc>
              <a:spcBef>
                <a:spcPts val="0"/>
              </a:spcBef>
            </a:pPr>
            <a:r>
              <a:rPr lang="en-US" altLang="zh-CN" sz="2800" smtClean="0">
                <a:solidFill>
                  <a:srgbClr val="0000FF"/>
                </a:solidFill>
                <a:latin typeface="Arial" pitchFamily="34" charset="0"/>
                <a:ea typeface="黑体" pitchFamily="2" charset="-122"/>
                <a:cs typeface="Arial" pitchFamily="34" charset="0"/>
              </a:rPr>
              <a:t>MOV  DS</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cs typeface="Arial" pitchFamily="34" charset="0"/>
              </a:rPr>
              <a:t>AX</a:t>
            </a:r>
            <a:r>
              <a:rPr lang="en-US" altLang="zh-CN" sz="2800" smtClean="0">
                <a:latin typeface="Arial" pitchFamily="34" charset="0"/>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MOV</a:t>
            </a: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三种形式</a:t>
            </a:r>
            <a:r>
              <a:rPr lang="en-US" altLang="zh-CN" sz="2000" b="1" smtClean="0">
                <a:solidFill>
                  <a:srgbClr val="FFFF00"/>
                </a:solidFill>
                <a:latin typeface="Arial" pitchFamily="34" charset="0"/>
                <a:ea typeface="黑体" pitchFamily="2" charset="-122"/>
                <a:cs typeface="Arial" pitchFamily="34" charset="0"/>
              </a:rPr>
              <a:t>-1</a:t>
            </a: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三种形式</a:t>
            </a:r>
            <a:r>
              <a:rPr lang="en-US" altLang="zh-CN" sz="2000" b="1" smtClean="0">
                <a:solidFill>
                  <a:srgbClr val="FFFF00"/>
                </a:solidFill>
                <a:latin typeface="Arial" pitchFamily="34" charset="0"/>
                <a:ea typeface="黑体" pitchFamily="2" charset="-122"/>
                <a:cs typeface="Arial" pitchFamily="34" charset="0"/>
              </a:rPr>
              <a:t>-2</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-3</a:t>
            </a:r>
          </a:p>
          <a:p>
            <a:pPr marL="360363" algn="just">
              <a:lnSpc>
                <a:spcPct val="130000"/>
              </a:lnSpc>
              <a:spcBef>
                <a:spcPts val="0"/>
              </a:spcBef>
              <a:buFont typeface="Arial" pitchFamily="34" charset="0"/>
              <a:buChar char="•"/>
              <a:defRPr/>
            </a:pPr>
            <a:r>
              <a:rPr lang="en-US" altLang="zh-CN" sz="2000" b="1" smtClean="0">
                <a:solidFill>
                  <a:schemeClr val="bg1"/>
                </a:solidFill>
                <a:latin typeface="Arial" pitchFamily="34" charset="0"/>
                <a:ea typeface="黑体" pitchFamily="2" charset="-122"/>
                <a:cs typeface="Arial" pitchFamily="34" charset="0"/>
              </a:rPr>
              <a:t>5</a:t>
            </a:r>
            <a:r>
              <a:rPr lang="zh-CN" altLang="en-US" sz="2000" b="1" smtClean="0">
                <a:solidFill>
                  <a:schemeClr val="bg1"/>
                </a:solidFill>
                <a:latin typeface="Arial" pitchFamily="34" charset="0"/>
                <a:ea typeface="黑体" pitchFamily="2" charset="-122"/>
                <a:cs typeface="Arial" pitchFamily="34" charset="0"/>
              </a:rPr>
              <a:t>点规定</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XCHG</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3.14</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33</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20000"/>
              </a:lnSpc>
            </a:pPr>
            <a:r>
              <a:rPr lang="en-US" altLang="zh-CN" sz="2800" smtClean="0">
                <a:latin typeface="Arial" pitchFamily="34" charset="0"/>
                <a:ea typeface="黑体" pitchFamily="2" charset="-122"/>
                <a:cs typeface="Arial" pitchFamily="34" charset="0"/>
              </a:rPr>
              <a:t>(3) MOV  </a:t>
            </a:r>
            <a:r>
              <a:rPr lang="zh-CN" altLang="en-US" sz="2800" smtClean="0">
                <a:latin typeface="Arial" pitchFamily="34" charset="0"/>
                <a:ea typeface="黑体" pitchFamily="2" charset="-122"/>
                <a:cs typeface="Arial" pitchFamily="34" charset="0"/>
              </a:rPr>
              <a:t>寄存器，存储器单元</a:t>
            </a:r>
          </a:p>
          <a:p>
            <a:pPr marL="539750" eaLnBrk="1" hangingPunct="1">
              <a:lnSpc>
                <a:spcPct val="120000"/>
              </a:lnSpc>
            </a:pPr>
            <a:r>
              <a:rPr lang="en-US" altLang="zh-CN" sz="2800" smtClean="0">
                <a:latin typeface="Arial" pitchFamily="34" charset="0"/>
                <a:ea typeface="黑体" pitchFamily="2" charset="-122"/>
                <a:cs typeface="Arial" pitchFamily="34" charset="0"/>
              </a:rPr>
              <a:t>MOV  </a:t>
            </a:r>
            <a:r>
              <a:rPr lang="zh-CN" altLang="en-US" sz="2800" smtClean="0">
                <a:latin typeface="Arial" pitchFamily="34" charset="0"/>
                <a:ea typeface="黑体" pitchFamily="2" charset="-122"/>
                <a:cs typeface="Arial" pitchFamily="34" charset="0"/>
              </a:rPr>
              <a:t>存储器单元，寄存器</a:t>
            </a:r>
          </a:p>
          <a:p>
            <a:pPr marL="265113" indent="-265113" eaLnBrk="1" hangingPunct="1">
              <a:lnSpc>
                <a:spcPct val="120000"/>
              </a:lnSpc>
            </a:pPr>
            <a:r>
              <a:rPr lang="zh-CN" altLang="en-US" sz="2800" smtClean="0">
                <a:latin typeface="Arial" pitchFamily="34" charset="0"/>
                <a:ea typeface="黑体" pitchFamily="2" charset="-122"/>
                <a:cs typeface="Arial" pitchFamily="34" charset="0"/>
              </a:rPr>
              <a:t>功能：把存储器单元中的内容赋给寄存器</a:t>
            </a:r>
          </a:p>
          <a:p>
            <a:pPr marL="1079500" eaLnBrk="1" hangingPunct="1">
              <a:lnSpc>
                <a:spcPct val="120000"/>
              </a:lnSpc>
            </a:pPr>
            <a:r>
              <a:rPr lang="zh-CN" altLang="en-US" sz="2800" smtClean="0">
                <a:latin typeface="Arial" pitchFamily="34" charset="0"/>
                <a:ea typeface="黑体" pitchFamily="2" charset="-122"/>
                <a:cs typeface="Arial" pitchFamily="34" charset="0"/>
              </a:rPr>
              <a:t>或把寄存器的内容赋给存储器单元。</a:t>
            </a:r>
          </a:p>
          <a:p>
            <a:pPr marL="265113" indent="-265113" eaLnBrk="1" hangingPunct="1">
              <a:lnSpc>
                <a:spcPct val="120000"/>
              </a:lnSpc>
            </a:pPr>
            <a:r>
              <a:rPr lang="zh-CN" altLang="en-US" sz="2800" smtClean="0">
                <a:solidFill>
                  <a:srgbClr val="FF0000"/>
                </a:solidFill>
                <a:latin typeface="Arial" pitchFamily="34" charset="0"/>
                <a:ea typeface="黑体" pitchFamily="2" charset="-122"/>
                <a:cs typeface="Arial" pitchFamily="34" charset="0"/>
              </a:rPr>
              <a:t>例如：</a:t>
            </a:r>
            <a:r>
              <a:rPr lang="en-US" altLang="zh-CN" sz="2800" smtClean="0">
                <a:solidFill>
                  <a:srgbClr val="0000FF"/>
                </a:solidFill>
                <a:latin typeface="Arial" pitchFamily="34" charset="0"/>
                <a:ea typeface="黑体" pitchFamily="2" charset="-122"/>
                <a:cs typeface="Arial" pitchFamily="34" charset="0"/>
              </a:rPr>
              <a:t>MOV  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Value</a:t>
            </a:r>
            <a:r>
              <a:rPr lang="en-US" altLang="zh-CN" sz="2800" smtClean="0">
                <a:latin typeface="Arial" pitchFamily="34" charset="0"/>
                <a:ea typeface="黑体" pitchFamily="2" charset="-122"/>
                <a:cs typeface="Arial" pitchFamily="34" charset="0"/>
              </a:rPr>
              <a:t>	</a:t>
            </a:r>
          </a:p>
          <a:p>
            <a:pPr marL="1079500" eaLnBrk="1" hangingPunct="1">
              <a:lnSpc>
                <a:spcPct val="120000"/>
              </a:lnSpc>
            </a:pPr>
            <a:r>
              <a:rPr lang="en-US" altLang="zh-CN" sz="2800" smtClean="0">
                <a:solidFill>
                  <a:srgbClr val="0000FF"/>
                </a:solidFill>
                <a:latin typeface="Arial" pitchFamily="34" charset="0"/>
                <a:ea typeface="黑体" pitchFamily="2" charset="-122"/>
                <a:cs typeface="Arial" pitchFamily="34" charset="0"/>
              </a:rPr>
              <a:t>MOV  Num</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AX</a:t>
            </a:r>
            <a:r>
              <a:rPr lang="en-US" altLang="zh-CN" sz="2800" smtClean="0">
                <a:latin typeface="Arial" pitchFamily="34" charset="0"/>
                <a:ea typeface="黑体" pitchFamily="2" charset="-122"/>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MOV</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-1</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-2</a:t>
            </a: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三种形式</a:t>
            </a:r>
            <a:r>
              <a:rPr lang="en-US" altLang="zh-CN" sz="2000" b="1" smtClean="0">
                <a:solidFill>
                  <a:srgbClr val="FFFF00"/>
                </a:solidFill>
                <a:latin typeface="Arial" pitchFamily="34" charset="0"/>
                <a:ea typeface="黑体" pitchFamily="2" charset="-122"/>
                <a:cs typeface="Arial" pitchFamily="34" charset="0"/>
              </a:rPr>
              <a:t>-3</a:t>
            </a:r>
          </a:p>
          <a:p>
            <a:pPr marL="360363" algn="just">
              <a:lnSpc>
                <a:spcPct val="130000"/>
              </a:lnSpc>
              <a:spcBef>
                <a:spcPts val="0"/>
              </a:spcBef>
              <a:buFont typeface="Arial" pitchFamily="34" charset="0"/>
              <a:buChar char="•"/>
              <a:defRPr/>
            </a:pPr>
            <a:r>
              <a:rPr lang="en-US" altLang="zh-CN" sz="2000" b="1" smtClean="0">
                <a:solidFill>
                  <a:schemeClr val="bg1"/>
                </a:solidFill>
                <a:latin typeface="Arial" pitchFamily="34" charset="0"/>
                <a:ea typeface="黑体" pitchFamily="2" charset="-122"/>
                <a:cs typeface="Arial" pitchFamily="34" charset="0"/>
              </a:rPr>
              <a:t>5</a:t>
            </a:r>
            <a:r>
              <a:rPr lang="zh-CN" altLang="en-US" sz="2000" b="1" smtClean="0">
                <a:solidFill>
                  <a:schemeClr val="bg1"/>
                </a:solidFill>
                <a:latin typeface="Arial" pitchFamily="34" charset="0"/>
                <a:ea typeface="黑体" pitchFamily="2" charset="-122"/>
                <a:cs typeface="Arial" pitchFamily="34" charset="0"/>
              </a:rPr>
              <a:t>点规定</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XCHG</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3.14</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34</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801688" indent="-801688"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关于</a:t>
            </a:r>
            <a:r>
              <a:rPr lang="en-US" altLang="zh-CN" sz="2800" smtClean="0">
                <a:latin typeface="Arial" pitchFamily="34" charset="0"/>
                <a:ea typeface="黑体" pitchFamily="2" charset="-122"/>
                <a:cs typeface="Arial" pitchFamily="34" charset="0"/>
              </a:rPr>
              <a:t>MOV</a:t>
            </a:r>
            <a:r>
              <a:rPr lang="zh-CN" altLang="en-US" sz="2800" smtClean="0">
                <a:latin typeface="Arial" pitchFamily="34" charset="0"/>
                <a:ea typeface="黑体" pitchFamily="2" charset="-122"/>
                <a:cs typeface="Arial" pitchFamily="34" charset="0"/>
              </a:rPr>
              <a:t>指令的规定（</a:t>
            </a:r>
            <a:r>
              <a:rPr lang="en-US" altLang="zh-CN" sz="2800" smtClean="0">
                <a:latin typeface="Arial" pitchFamily="34" charset="0"/>
                <a:ea typeface="黑体" pitchFamily="2" charset="-122"/>
                <a:cs typeface="Arial" pitchFamily="34" charset="0"/>
              </a:rPr>
              <a:t>5</a:t>
            </a:r>
            <a:r>
              <a:rPr lang="zh-CN" altLang="en-US" sz="2800" smtClean="0">
                <a:latin typeface="Arial" pitchFamily="34" charset="0"/>
                <a:ea typeface="黑体" pitchFamily="2" charset="-122"/>
                <a:cs typeface="Arial" pitchFamily="34" charset="0"/>
              </a:rPr>
              <a:t>点）：</a:t>
            </a:r>
          </a:p>
          <a:p>
            <a:pPr marL="449263" indent="-449263"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① 代码段寄存器</a:t>
            </a:r>
            <a:r>
              <a:rPr lang="en-US" altLang="zh-CN" sz="2800" smtClean="0">
                <a:solidFill>
                  <a:srgbClr val="0000FF"/>
                </a:solidFill>
                <a:latin typeface="Arial" pitchFamily="34" charset="0"/>
                <a:ea typeface="黑体" pitchFamily="2" charset="-122"/>
                <a:cs typeface="Arial" pitchFamily="34" charset="0"/>
              </a:rPr>
              <a:t>CS</a:t>
            </a:r>
            <a:r>
              <a:rPr lang="zh-CN" altLang="en-US" sz="2800" smtClean="0">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立即数</a:t>
            </a:r>
            <a:r>
              <a:rPr lang="zh-CN" altLang="en-US" sz="2800" smtClean="0">
                <a:solidFill>
                  <a:srgbClr val="FF0000"/>
                </a:solidFill>
                <a:latin typeface="Arial" pitchFamily="34" charset="0"/>
                <a:ea typeface="黑体" pitchFamily="2" charset="-122"/>
                <a:cs typeface="Arial" pitchFamily="34" charset="0"/>
              </a:rPr>
              <a:t>不能做目的操作数</a:t>
            </a:r>
            <a:r>
              <a:rPr lang="zh-CN" altLang="en-US" sz="2800" smtClean="0">
                <a:latin typeface="Arial" pitchFamily="34" charset="0"/>
                <a:ea typeface="黑体" pitchFamily="2" charset="-122"/>
                <a:cs typeface="Arial" pitchFamily="34" charset="0"/>
              </a:rPr>
              <a:t>；</a:t>
            </a:r>
          </a:p>
          <a:p>
            <a:pPr marL="449263" indent="-449263"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② 源操作数和目的操作数</a:t>
            </a:r>
            <a:r>
              <a:rPr lang="zh-CN" altLang="en-US" sz="2800" smtClean="0">
                <a:solidFill>
                  <a:srgbClr val="0000FF"/>
                </a:solidFill>
                <a:latin typeface="Arial" pitchFamily="34" charset="0"/>
                <a:ea typeface="黑体" pitchFamily="2" charset="-122"/>
                <a:cs typeface="Arial" pitchFamily="34" charset="0"/>
              </a:rPr>
              <a:t>不能同时为存储器操作数</a:t>
            </a:r>
            <a:r>
              <a:rPr lang="zh-CN" altLang="en-US" sz="2800" smtClean="0">
                <a:latin typeface="Arial" pitchFamily="34" charset="0"/>
                <a:ea typeface="黑体" pitchFamily="2" charset="-122"/>
                <a:cs typeface="Arial" pitchFamily="34" charset="0"/>
              </a:rPr>
              <a:t>，如果一个操作数在存储器中，则另一个操作数要么是立即数，要么在寄存器中；</a:t>
            </a:r>
          </a:p>
          <a:p>
            <a:pPr marL="801688" indent="-801688"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③ </a:t>
            </a:r>
            <a:r>
              <a:rPr lang="zh-CN" altLang="en-US" sz="2800" smtClean="0">
                <a:solidFill>
                  <a:srgbClr val="0000FF"/>
                </a:solidFill>
                <a:latin typeface="Arial" pitchFamily="34" charset="0"/>
                <a:ea typeface="黑体" pitchFamily="2" charset="-122"/>
                <a:cs typeface="Arial" pitchFamily="34" charset="0"/>
              </a:rPr>
              <a:t>不允许</a:t>
            </a:r>
            <a:r>
              <a:rPr lang="zh-CN" altLang="en-US" sz="2800" smtClean="0">
                <a:latin typeface="Arial" pitchFamily="34" charset="0"/>
                <a:ea typeface="黑体" pitchFamily="2" charset="-122"/>
                <a:cs typeface="Arial" pitchFamily="34" charset="0"/>
              </a:rPr>
              <a:t>两个</a:t>
            </a:r>
            <a:r>
              <a:rPr lang="zh-CN" altLang="en-US" sz="2800" smtClean="0">
                <a:solidFill>
                  <a:srgbClr val="FF0000"/>
                </a:solidFill>
                <a:latin typeface="Arial" pitchFamily="34" charset="0"/>
                <a:ea typeface="黑体" pitchFamily="2" charset="-122"/>
                <a:cs typeface="Arial" pitchFamily="34" charset="0"/>
              </a:rPr>
              <a:t>段寄存器</a:t>
            </a:r>
            <a:r>
              <a:rPr lang="zh-CN" altLang="en-US" sz="2800" smtClean="0">
                <a:latin typeface="Arial" pitchFamily="34" charset="0"/>
                <a:ea typeface="黑体" pitchFamily="2" charset="-122"/>
                <a:cs typeface="Arial" pitchFamily="34" charset="0"/>
              </a:rPr>
              <a:t>之间</a:t>
            </a:r>
            <a:r>
              <a:rPr lang="zh-CN" altLang="en-US" sz="2800" smtClean="0">
                <a:solidFill>
                  <a:srgbClr val="0000FF"/>
                </a:solidFill>
                <a:latin typeface="Arial" pitchFamily="34" charset="0"/>
                <a:ea typeface="黑体" pitchFamily="2" charset="-122"/>
                <a:cs typeface="Arial" pitchFamily="34" charset="0"/>
              </a:rPr>
              <a:t>直接传递数据</a:t>
            </a:r>
            <a:r>
              <a:rPr lang="zh-CN" altLang="en-US" sz="2800" smtClean="0">
                <a:latin typeface="Arial" pitchFamily="34" charset="0"/>
                <a:ea typeface="黑体" pitchFamily="2" charset="-122"/>
                <a:cs typeface="Arial" pitchFamily="34" charset="0"/>
              </a:rPr>
              <a:t>；</a:t>
            </a:r>
          </a:p>
          <a:p>
            <a:pPr marL="801688" indent="-801688"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④ </a:t>
            </a:r>
            <a:r>
              <a:rPr lang="zh-CN" altLang="en-US" sz="2800" smtClean="0">
                <a:solidFill>
                  <a:srgbClr val="0000FF"/>
                </a:solidFill>
                <a:latin typeface="Arial" pitchFamily="34" charset="0"/>
                <a:ea typeface="黑体" pitchFamily="2" charset="-122"/>
                <a:cs typeface="Arial" pitchFamily="34" charset="0"/>
              </a:rPr>
              <a:t>不允许</a:t>
            </a:r>
            <a:r>
              <a:rPr lang="zh-CN" altLang="en-US" sz="2800" smtClean="0">
                <a:latin typeface="Arial" pitchFamily="34" charset="0"/>
                <a:ea typeface="黑体" pitchFamily="2" charset="-122"/>
                <a:cs typeface="Arial" pitchFamily="34" charset="0"/>
              </a:rPr>
              <a:t>为</a:t>
            </a:r>
            <a:r>
              <a:rPr lang="zh-CN" altLang="en-US" sz="2800" smtClean="0">
                <a:solidFill>
                  <a:srgbClr val="FF0000"/>
                </a:solidFill>
                <a:latin typeface="Arial" pitchFamily="34" charset="0"/>
                <a:ea typeface="黑体" pitchFamily="2" charset="-122"/>
                <a:cs typeface="Arial" pitchFamily="34" charset="0"/>
              </a:rPr>
              <a:t>段寄存器</a:t>
            </a:r>
            <a:r>
              <a:rPr lang="zh-CN" altLang="en-US" sz="2800" smtClean="0">
                <a:solidFill>
                  <a:srgbClr val="0000FF"/>
                </a:solidFill>
                <a:latin typeface="Arial" pitchFamily="34" charset="0"/>
                <a:ea typeface="黑体" pitchFamily="2" charset="-122"/>
                <a:cs typeface="Arial" pitchFamily="34" charset="0"/>
              </a:rPr>
              <a:t>送立即数</a:t>
            </a:r>
            <a:r>
              <a:rPr lang="zh-CN" altLang="en-US" sz="2800" smtClean="0">
                <a:latin typeface="Arial" pitchFamily="34" charset="0"/>
                <a:ea typeface="黑体" pitchFamily="2" charset="-122"/>
                <a:cs typeface="Arial" pitchFamily="34" charset="0"/>
              </a:rPr>
              <a:t>；</a:t>
            </a:r>
          </a:p>
          <a:p>
            <a:pPr marL="801688" indent="-801688"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⑤ 源操作数和目的操作数的</a:t>
            </a:r>
            <a:r>
              <a:rPr lang="zh-CN" altLang="en-US" sz="2800" smtClean="0">
                <a:solidFill>
                  <a:srgbClr val="0000FF"/>
                </a:solidFill>
                <a:latin typeface="Arial" pitchFamily="34" charset="0"/>
                <a:ea typeface="黑体" pitchFamily="2" charset="-122"/>
                <a:cs typeface="Arial" pitchFamily="34" charset="0"/>
              </a:rPr>
              <a:t>类型必须相同</a:t>
            </a:r>
            <a:r>
              <a:rPr lang="zh-CN" altLang="en-US" sz="2800" smtClean="0">
                <a:latin typeface="Arial" pitchFamily="34" charset="0"/>
                <a:ea typeface="黑体" pitchFamily="2" charset="-122"/>
                <a:cs typeface="Arial" pitchFamily="34" charset="0"/>
              </a:rPr>
              <a:t>。</a:t>
            </a:r>
          </a:p>
          <a:p>
            <a:pPr marL="801688" indent="-801688" eaLnBrk="1" hangingPunct="1">
              <a:lnSpc>
                <a:spcPct val="140000"/>
              </a:lnSpc>
              <a:spcBef>
                <a:spcPts val="0"/>
              </a:spcBef>
              <a:buClrTx/>
            </a:pPr>
            <a:r>
              <a:rPr lang="zh-CN" altLang="en-US" sz="2800" smtClean="0">
                <a:latin typeface="Arial" pitchFamily="34" charset="0"/>
                <a:ea typeface="黑体" pitchFamily="2" charset="-122"/>
                <a:cs typeface="Arial" pitchFamily="34" charset="0"/>
              </a:rPr>
              <a:t>以上这些规定，对于其他指令也适用。 </a:t>
            </a:r>
          </a:p>
        </p:txBody>
      </p: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5" name="灯片编号占位符 4"/>
          <p:cNvSpPr>
            <a:spLocks noGrp="1"/>
          </p:cNvSpPr>
          <p:nvPr>
            <p:ph type="sldNum" sz="quarter" idx="10"/>
          </p:nvPr>
        </p:nvSpPr>
        <p:spPr/>
        <p:txBody>
          <a:bodyPr/>
          <a:lstStyle/>
          <a:p>
            <a:pPr>
              <a:defRPr/>
            </a:pPr>
            <a:fld id="{00EC6E7D-D7E6-48CA-B2D6-D41A77583861}" type="slidenum">
              <a:rPr lang="zh-CN" altLang="en-US" smtClean="0"/>
              <a:pPr>
                <a:defRPr/>
              </a:pPr>
              <a:t>35</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15000"/>
              </a:lnSpc>
            </a:pPr>
            <a:r>
              <a:rPr lang="en-US" altLang="zh-CN" sz="2800" smtClean="0">
                <a:latin typeface="Arial" pitchFamily="34" charset="0"/>
                <a:ea typeface="黑体" pitchFamily="2" charset="-122"/>
                <a:cs typeface="Arial" pitchFamily="34" charset="0"/>
              </a:rPr>
              <a:t>2. XCHG</a:t>
            </a:r>
            <a:r>
              <a:rPr lang="zh-CN" altLang="en-US" sz="2800" smtClean="0">
                <a:latin typeface="Arial" pitchFamily="34" charset="0"/>
                <a:ea typeface="黑体" pitchFamily="2" charset="-122"/>
                <a:cs typeface="Arial" pitchFamily="34" charset="0"/>
              </a:rPr>
              <a:t>指令</a:t>
            </a:r>
          </a:p>
          <a:p>
            <a:pPr marL="265113" indent="-265113" eaLnBrk="1" hangingPunct="1">
              <a:lnSpc>
                <a:spcPct val="115000"/>
              </a:lnSpc>
            </a:pPr>
            <a:r>
              <a:rPr lang="zh-CN" altLang="en-US" sz="2800" smtClean="0">
                <a:latin typeface="Arial" pitchFamily="34" charset="0"/>
                <a:ea typeface="黑体" pitchFamily="2" charset="-122"/>
                <a:cs typeface="Arial" pitchFamily="34" charset="0"/>
              </a:rPr>
              <a:t>指令格式：</a:t>
            </a:r>
            <a:r>
              <a:rPr lang="en-US" altLang="zh-CN" sz="2800" smtClean="0">
                <a:latin typeface="Arial" pitchFamily="34" charset="0"/>
                <a:ea typeface="黑体" pitchFamily="2" charset="-122"/>
                <a:cs typeface="Arial" pitchFamily="34" charset="0"/>
              </a:rPr>
              <a:t>XCHG  &lt;Dest&gt;</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&lt;Src&gt;</a:t>
            </a:r>
          </a:p>
          <a:p>
            <a:pPr marL="265113" indent="-265113" eaLnBrk="1" hangingPunct="1">
              <a:lnSpc>
                <a:spcPct val="115000"/>
              </a:lnSpc>
            </a:pPr>
            <a:r>
              <a:rPr lang="zh-CN" altLang="en-US" sz="2800" smtClean="0">
                <a:latin typeface="Arial" pitchFamily="34" charset="0"/>
                <a:ea typeface="黑体" pitchFamily="2" charset="-122"/>
                <a:cs typeface="Arial" pitchFamily="34" charset="0"/>
              </a:rPr>
              <a:t>指令功能：源操作数与目的操作数互换</a:t>
            </a:r>
          </a:p>
          <a:p>
            <a:pPr marL="265113" indent="-265113" eaLnBrk="1" hangingPunct="1">
              <a:lnSpc>
                <a:spcPct val="115000"/>
              </a:lnSpc>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3.14</a:t>
            </a:r>
            <a:r>
              <a:rPr lang="en-US" altLang="zh-CN" sz="2800" smtClean="0">
                <a:latin typeface="Arial" pitchFamily="34" charset="0"/>
                <a:ea typeface="黑体" pitchFamily="2" charset="-122"/>
                <a:cs typeface="Arial" pitchFamily="34" charset="0"/>
              </a:rPr>
              <a:t>  </a:t>
            </a:r>
            <a:r>
              <a:rPr lang="en-US" altLang="zh-CN" sz="2800" smtClean="0">
                <a:solidFill>
                  <a:srgbClr val="0000FF"/>
                </a:solidFill>
                <a:latin typeface="Arial" pitchFamily="34" charset="0"/>
                <a:ea typeface="黑体" pitchFamily="2" charset="-122"/>
                <a:cs typeface="Arial" pitchFamily="34" charset="0"/>
              </a:rPr>
              <a:t>XCHG  AX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a:t>
            </a:r>
          </a:p>
          <a:p>
            <a:pPr marL="265113" indent="-265113" eaLnBrk="1" hangingPunct="1">
              <a:lnSpc>
                <a:spcPct val="115000"/>
              </a:lnSpc>
            </a:pPr>
            <a:r>
              <a:rPr lang="zh-CN" altLang="en-US" sz="2800" smtClean="0">
                <a:latin typeface="Arial" pitchFamily="34" charset="0"/>
                <a:ea typeface="黑体" pitchFamily="2" charset="-122"/>
                <a:cs typeface="Arial" pitchFamily="34" charset="0"/>
              </a:rPr>
              <a:t>指令执行前：（</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=1234H</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2247900" eaLnBrk="1" hangingPunct="1">
              <a:lnSpc>
                <a:spcPct val="115000"/>
              </a:lnSpc>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=4567H</a:t>
            </a:r>
          </a:p>
          <a:p>
            <a:pPr marL="265113" indent="-265113" eaLnBrk="1" hangingPunct="1">
              <a:lnSpc>
                <a:spcPct val="115000"/>
              </a:lnSpc>
            </a:pPr>
            <a:r>
              <a:rPr lang="zh-CN" altLang="en-US" sz="2800" smtClean="0">
                <a:latin typeface="Arial" pitchFamily="34" charset="0"/>
                <a:ea typeface="黑体" pitchFamily="2" charset="-122"/>
                <a:cs typeface="Arial" pitchFamily="34" charset="0"/>
              </a:rPr>
              <a:t>指令执行后：（</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MOV</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-1</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-2</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-3</a:t>
            </a:r>
          </a:p>
          <a:p>
            <a:pPr marL="360363" algn="just">
              <a:lnSpc>
                <a:spcPct val="130000"/>
              </a:lnSpc>
              <a:spcBef>
                <a:spcPts val="0"/>
              </a:spcBef>
              <a:buFont typeface="Arial" pitchFamily="34" charset="0"/>
              <a:buChar char="•"/>
              <a:defRPr/>
            </a:pPr>
            <a:r>
              <a:rPr lang="en-US" altLang="zh-CN" sz="2000" b="1" smtClean="0">
                <a:solidFill>
                  <a:schemeClr val="bg1"/>
                </a:solidFill>
                <a:latin typeface="Arial" pitchFamily="34" charset="0"/>
                <a:ea typeface="黑体" pitchFamily="2" charset="-122"/>
                <a:cs typeface="Arial" pitchFamily="34" charset="0"/>
              </a:rPr>
              <a:t>5</a:t>
            </a:r>
            <a:r>
              <a:rPr lang="zh-CN" altLang="en-US" sz="2000" b="1" smtClean="0">
                <a:solidFill>
                  <a:schemeClr val="bg1"/>
                </a:solidFill>
                <a:latin typeface="Arial" pitchFamily="34" charset="0"/>
                <a:ea typeface="黑体" pitchFamily="2" charset="-122"/>
                <a:cs typeface="Arial" pitchFamily="34" charset="0"/>
              </a:rPr>
              <a:t>点规定</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XCHG</a:t>
            </a: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3.14</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注意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36</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 </a:t>
            </a:r>
            <a:r>
              <a:rPr lang="zh-CN" altLang="en-US" sz="2800" smtClean="0">
                <a:solidFill>
                  <a:srgbClr val="FF0000"/>
                </a:solidFill>
                <a:latin typeface="Arial" pitchFamily="34" charset="0"/>
                <a:ea typeface="黑体" pitchFamily="2" charset="-122"/>
                <a:cs typeface="Arial" pitchFamily="34" charset="0"/>
              </a:rPr>
              <a:t>注意：</a:t>
            </a:r>
          </a:p>
          <a:p>
            <a:pPr marL="265113" indent="-265113" eaLnBrk="1" hangingPunct="1">
              <a:spcBef>
                <a:spcPts val="0"/>
              </a:spcBef>
            </a:pPr>
            <a:r>
              <a:rPr lang="zh-CN" altLang="en-US" sz="2800" smtClean="0">
                <a:latin typeface="Arial" pitchFamily="34" charset="0"/>
                <a:ea typeface="黑体" pitchFamily="2" charset="-122"/>
                <a:cs typeface="Arial" pitchFamily="34" charset="0"/>
              </a:rPr>
              <a:t>① 不允许使用立即寻址方式；</a:t>
            </a:r>
          </a:p>
          <a:p>
            <a:pPr marL="265113" indent="-265113" eaLnBrk="1" hangingPunct="1">
              <a:spcBef>
                <a:spcPts val="0"/>
              </a:spcBef>
            </a:pPr>
            <a:r>
              <a:rPr lang="zh-CN" altLang="en-US" sz="2800" smtClean="0">
                <a:latin typeface="Arial" pitchFamily="34" charset="0"/>
                <a:ea typeface="黑体" pitchFamily="2" charset="-122"/>
                <a:cs typeface="Arial" pitchFamily="34" charset="0"/>
              </a:rPr>
              <a:t>② 两个操作数必须有一个在寄存器中；</a:t>
            </a:r>
          </a:p>
          <a:p>
            <a:pPr marL="265113" indent="-265113" eaLnBrk="1" hangingPunct="1">
              <a:spcBef>
                <a:spcPts val="0"/>
              </a:spcBef>
            </a:pPr>
            <a:r>
              <a:rPr lang="zh-CN" altLang="en-US" sz="2800" smtClean="0">
                <a:latin typeface="Arial" pitchFamily="34" charset="0"/>
                <a:ea typeface="黑体" pitchFamily="2" charset="-122"/>
                <a:cs typeface="Arial" pitchFamily="34" charset="0"/>
              </a:rPr>
              <a:t>③ 不允许使用段寄存器；</a:t>
            </a:r>
          </a:p>
          <a:p>
            <a:pPr marL="265113" indent="-265113" eaLnBrk="1" hangingPunct="1">
              <a:spcBef>
                <a:spcPts val="0"/>
              </a:spcBef>
            </a:pPr>
            <a:r>
              <a:rPr lang="zh-CN" altLang="en-US" sz="2800" smtClean="0">
                <a:latin typeface="Arial" pitchFamily="34" charset="0"/>
                <a:ea typeface="黑体" pitchFamily="2" charset="-122"/>
                <a:cs typeface="Arial" pitchFamily="34" charset="0"/>
              </a:rPr>
              <a:t>④ 允许字或字节操作 。</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MOV</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-1</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-2</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三种形式</a:t>
            </a:r>
            <a:r>
              <a:rPr lang="en-US" altLang="zh-CN" sz="2000" b="1" smtClean="0">
                <a:solidFill>
                  <a:schemeClr val="bg1"/>
                </a:solidFill>
                <a:latin typeface="Arial" pitchFamily="34" charset="0"/>
                <a:ea typeface="黑体" pitchFamily="2" charset="-122"/>
                <a:cs typeface="Arial" pitchFamily="34" charset="0"/>
              </a:rPr>
              <a:t>-3</a:t>
            </a:r>
          </a:p>
          <a:p>
            <a:pPr marL="360363" algn="just">
              <a:lnSpc>
                <a:spcPct val="130000"/>
              </a:lnSpc>
              <a:spcBef>
                <a:spcPts val="0"/>
              </a:spcBef>
              <a:buFont typeface="Arial" pitchFamily="34" charset="0"/>
              <a:buChar char="•"/>
              <a:defRPr/>
            </a:pPr>
            <a:r>
              <a:rPr lang="en-US" altLang="zh-CN" sz="2000" b="1" smtClean="0">
                <a:solidFill>
                  <a:schemeClr val="bg1"/>
                </a:solidFill>
                <a:latin typeface="Arial" pitchFamily="34" charset="0"/>
                <a:ea typeface="黑体" pitchFamily="2" charset="-122"/>
                <a:cs typeface="Arial" pitchFamily="34" charset="0"/>
              </a:rPr>
              <a:t>5</a:t>
            </a:r>
            <a:r>
              <a:rPr lang="zh-CN" altLang="en-US" sz="2000" b="1" smtClean="0">
                <a:solidFill>
                  <a:schemeClr val="bg1"/>
                </a:solidFill>
                <a:latin typeface="Arial" pitchFamily="34" charset="0"/>
                <a:ea typeface="黑体" pitchFamily="2" charset="-122"/>
                <a:cs typeface="Arial" pitchFamily="34" charset="0"/>
              </a:rPr>
              <a:t>点规定</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XCHG</a:t>
            </a: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3.14</a:t>
            </a: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注意</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37</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二、地址传送指令（</a:t>
            </a:r>
            <a:r>
              <a:rPr lang="en-US" altLang="zh-CN" sz="2800" smtClean="0">
                <a:latin typeface="Arial" pitchFamily="34" charset="0"/>
                <a:ea typeface="黑体" pitchFamily="2" charset="-122"/>
                <a:cs typeface="Arial" pitchFamily="34" charset="0"/>
              </a:rPr>
              <a:t>LEA</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LDS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LES</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265113" indent="-265113" eaLnBrk="1" hangingPunct="1">
              <a:spcBef>
                <a:spcPts val="0"/>
              </a:spcBef>
            </a:pPr>
            <a:r>
              <a:rPr lang="en-US" altLang="zh-CN" sz="2800" smtClean="0">
                <a:latin typeface="Arial" pitchFamily="34" charset="0"/>
                <a:ea typeface="黑体" pitchFamily="2" charset="-122"/>
                <a:cs typeface="Arial" pitchFamily="34" charset="0"/>
              </a:rPr>
              <a:t>1. LEA</a:t>
            </a:r>
            <a:r>
              <a:rPr lang="zh-CN" altLang="en-US" sz="2800" smtClean="0">
                <a:latin typeface="Arial" pitchFamily="34" charset="0"/>
                <a:ea typeface="黑体" pitchFamily="2" charset="-122"/>
                <a:cs typeface="Arial" pitchFamily="34" charset="0"/>
              </a:rPr>
              <a:t>指令</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solidFill>
                  <a:srgbClr val="0000FF"/>
                </a:solidFill>
                <a:latin typeface="Arial" pitchFamily="34" charset="0"/>
                <a:ea typeface="黑体" pitchFamily="2" charset="-122"/>
                <a:cs typeface="Arial" pitchFamily="34" charset="0"/>
              </a:rPr>
              <a:t>LEA  &lt;Dest&gt;</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&lt;Src&gt;</a:t>
            </a:r>
          </a:p>
          <a:p>
            <a:pPr marL="1798638" indent="-1798638" eaLnBrk="1" hangingPunct="1">
              <a:spcBef>
                <a:spcPts val="0"/>
              </a:spcBef>
            </a:pPr>
            <a:r>
              <a:rPr lang="zh-CN" altLang="en-US" sz="2800" smtClean="0">
                <a:latin typeface="Arial" pitchFamily="34" charset="0"/>
                <a:ea typeface="黑体" pitchFamily="2" charset="-122"/>
                <a:cs typeface="Arial" pitchFamily="34" charset="0"/>
              </a:rPr>
              <a:t>指令功能：把源操作数的</a:t>
            </a:r>
            <a:r>
              <a:rPr lang="zh-CN" altLang="en-US" sz="2800" smtClean="0">
                <a:solidFill>
                  <a:srgbClr val="0000FF"/>
                </a:solidFill>
                <a:latin typeface="Arial" pitchFamily="34" charset="0"/>
                <a:ea typeface="黑体" pitchFamily="2" charset="-122"/>
                <a:cs typeface="Arial" pitchFamily="34" charset="0"/>
              </a:rPr>
              <a:t>有效地址送到指定寄存器中</a:t>
            </a:r>
            <a:r>
              <a:rPr lang="zh-CN" altLang="en-US" sz="2800" smtClean="0">
                <a:latin typeface="Arial" pitchFamily="34" charset="0"/>
                <a:ea typeface="黑体" pitchFamily="2" charset="-122"/>
                <a:cs typeface="Arial" pitchFamily="34" charset="0"/>
              </a:rPr>
              <a:t>。</a:t>
            </a:r>
          </a:p>
          <a:p>
            <a:pPr marL="1079500" indent="-1079500" eaLnBrk="1" hangingPunct="1">
              <a:spcBef>
                <a:spcPts val="0"/>
              </a:spcBef>
            </a:pPr>
            <a:r>
              <a:rPr lang="zh-CN" altLang="en-US" sz="2800" smtClean="0">
                <a:solidFill>
                  <a:srgbClr val="0000FF"/>
                </a:solidFill>
                <a:latin typeface="Arial" pitchFamily="34" charset="0"/>
                <a:ea typeface="黑体" pitchFamily="2" charset="-122"/>
                <a:cs typeface="Arial" pitchFamily="34" charset="0"/>
              </a:rPr>
              <a:t>注意</a:t>
            </a:r>
            <a:r>
              <a:rPr lang="zh-CN" altLang="en-US" sz="2800" smtClean="0">
                <a:latin typeface="Arial" pitchFamily="34" charset="0"/>
                <a:ea typeface="黑体" pitchFamily="2" charset="-122"/>
                <a:cs typeface="Arial" pitchFamily="34" charset="0"/>
              </a:rPr>
              <a:t>：其中</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必须是</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位的寄存器（且不能是段寄存器），</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必须放在存储器单元中。        </a:t>
            </a:r>
          </a:p>
          <a:p>
            <a:pPr marL="265113" indent="-265113" eaLnBrk="1" hangingPunct="1">
              <a:lnSpc>
                <a:spcPct val="120000"/>
              </a:lnSpc>
            </a:pP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LEA</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3.16</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LDS</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3.17</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LES</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38</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30000"/>
              </a:lnSpc>
              <a:spcBef>
                <a:spcPts val="0"/>
              </a:spcBef>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3.16</a:t>
            </a:r>
            <a:r>
              <a:rPr lang="en-US" altLang="zh-CN" sz="2800" smtClean="0">
                <a:latin typeface="Arial" pitchFamily="34" charset="0"/>
                <a:ea typeface="黑体" pitchFamily="2" charset="-122"/>
                <a:cs typeface="Arial" pitchFamily="34" charset="0"/>
              </a:rPr>
              <a:t>  </a:t>
            </a:r>
            <a:r>
              <a:rPr lang="en-US" altLang="zh-CN" sz="2800" smtClean="0">
                <a:solidFill>
                  <a:srgbClr val="0000FF"/>
                </a:solidFill>
                <a:latin typeface="Arial" pitchFamily="34" charset="0"/>
                <a:ea typeface="黑体" pitchFamily="2" charset="-122"/>
                <a:cs typeface="Arial" pitchFamily="34" charset="0"/>
              </a:rPr>
              <a:t>LEA  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[BP][SI]</a:t>
            </a: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            </a:t>
            </a:r>
            <a:r>
              <a:rPr lang="en-US" altLang="zh-CN" sz="2800" smtClean="0">
                <a:solidFill>
                  <a:srgbClr val="F608C9"/>
                </a:solidFill>
                <a:latin typeface="Arial" pitchFamily="34" charset="0"/>
                <a:ea typeface="黑体" pitchFamily="2" charset="-122"/>
                <a:cs typeface="Arial" pitchFamily="34" charset="0"/>
              </a:rPr>
              <a:t>MOV  BX</a:t>
            </a:r>
            <a:r>
              <a:rPr lang="zh-CN" altLang="en-US" sz="2800" smtClean="0">
                <a:solidFill>
                  <a:srgbClr val="F608C9"/>
                </a:solidFill>
                <a:latin typeface="Arial" pitchFamily="34" charset="0"/>
                <a:ea typeface="黑体" pitchFamily="2" charset="-122"/>
                <a:cs typeface="Arial" pitchFamily="34" charset="0"/>
              </a:rPr>
              <a:t>，</a:t>
            </a:r>
            <a:r>
              <a:rPr lang="en-US" altLang="zh-CN" sz="2800" smtClean="0">
                <a:solidFill>
                  <a:srgbClr val="F608C9"/>
                </a:solidFill>
                <a:latin typeface="Arial" pitchFamily="34" charset="0"/>
                <a:ea typeface="黑体" pitchFamily="2" charset="-122"/>
                <a:cs typeface="Arial" pitchFamily="34" charset="0"/>
              </a:rPr>
              <a:t>[BP][SI]</a:t>
            </a:r>
            <a:r>
              <a:rPr lang="en-US" altLang="zh-CN" sz="2800" smtClean="0">
                <a:latin typeface="Arial" pitchFamily="34" charset="0"/>
                <a:ea typeface="黑体" pitchFamily="2" charset="-122"/>
                <a:cs typeface="Arial" pitchFamily="34" charset="0"/>
              </a:rPr>
              <a:t> </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BP</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=2000H</a:t>
            </a:r>
            <a:r>
              <a:rPr lang="zh-CN" altLang="en-US" sz="2800" smtClean="0">
                <a:latin typeface="Arial" pitchFamily="34" charset="0"/>
                <a:ea typeface="黑体" pitchFamily="2" charset="-122"/>
                <a:cs typeface="Arial" pitchFamily="34" charset="0"/>
              </a:rPr>
              <a:t>，</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         （</a:t>
            </a:r>
            <a:r>
              <a:rPr lang="en-US" altLang="zh-CN" sz="2800" smtClean="0">
                <a:latin typeface="Arial" pitchFamily="34" charset="0"/>
                <a:ea typeface="黑体" pitchFamily="2" charset="-122"/>
                <a:cs typeface="Arial" pitchFamily="34" charset="0"/>
              </a:rPr>
              <a:t>SI</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=3000H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=1000H</a:t>
            </a:r>
            <a:r>
              <a:rPr lang="zh-CN" altLang="en-US" sz="2800" smtClean="0">
                <a:latin typeface="Arial" pitchFamily="34" charset="0"/>
                <a:ea typeface="黑体" pitchFamily="2" charset="-122"/>
                <a:cs typeface="Arial" pitchFamily="34" charset="0"/>
              </a:rPr>
              <a:t>，</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         （</a:t>
            </a:r>
            <a:r>
              <a:rPr lang="en-US" altLang="zh-CN" sz="2800" smtClean="0">
                <a:latin typeface="Arial" pitchFamily="34" charset="0"/>
                <a:ea typeface="黑体" pitchFamily="2" charset="-122"/>
                <a:cs typeface="Arial" pitchFamily="34" charset="0"/>
              </a:rPr>
              <a:t>15000H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=1234H</a:t>
            </a:r>
            <a:r>
              <a:rPr lang="zh-CN" altLang="en-US" sz="2800" smtClean="0">
                <a:latin typeface="Arial" pitchFamily="34" charset="0"/>
                <a:ea typeface="黑体" pitchFamily="2" charset="-122"/>
                <a:cs typeface="Arial" pitchFamily="34" charset="0"/>
              </a:rPr>
              <a:t>。</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则源操作数的有效地址：</a:t>
            </a:r>
            <a:r>
              <a:rPr lang="en-US" altLang="zh-CN" sz="2800" smtClean="0">
                <a:latin typeface="Arial" pitchFamily="34" charset="0"/>
                <a:ea typeface="黑体" pitchFamily="2" charset="-122"/>
                <a:cs typeface="Arial" pitchFamily="34" charset="0"/>
              </a:rPr>
              <a:t>EA=</a:t>
            </a:r>
            <a:r>
              <a:rPr lang="zh-CN" altLang="en-US" sz="2800" smtClean="0">
                <a:latin typeface="Arial" pitchFamily="34" charset="0"/>
                <a:ea typeface="黑体" pitchFamily="2" charset="-122"/>
                <a:cs typeface="Arial" pitchFamily="34" charset="0"/>
              </a:rPr>
              <a:t>？</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源操作数的物理地址：    </a:t>
            </a:r>
            <a:r>
              <a:rPr lang="en-US" altLang="zh-CN" sz="2800" smtClean="0">
                <a:latin typeface="Arial" pitchFamily="34" charset="0"/>
                <a:ea typeface="黑体" pitchFamily="2" charset="-122"/>
                <a:cs typeface="Arial" pitchFamily="34" charset="0"/>
              </a:rPr>
              <a:t>PA=</a:t>
            </a:r>
            <a:r>
              <a:rPr lang="zh-CN" altLang="en-US" sz="2800" smtClean="0">
                <a:latin typeface="Arial" pitchFamily="34" charset="0"/>
                <a:ea typeface="黑体" pitchFamily="2" charset="-122"/>
                <a:cs typeface="Arial" pitchFamily="34" charset="0"/>
              </a:rPr>
              <a:t>？         </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第一条指令执行后：</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第二条指令执行后：</a:t>
            </a:r>
            <a:r>
              <a:rPr lang="zh-CN" altLang="en-US" sz="2800" smtClean="0">
                <a:solidFill>
                  <a:srgbClr val="F608C9"/>
                </a:solidFill>
                <a:latin typeface="Arial" pitchFamily="34" charset="0"/>
                <a:ea typeface="黑体" pitchFamily="2" charset="-122"/>
                <a:cs typeface="Arial" pitchFamily="34" charset="0"/>
              </a:rPr>
              <a:t>（</a:t>
            </a:r>
            <a:r>
              <a:rPr lang="en-US" altLang="zh-CN" sz="2800" smtClean="0">
                <a:solidFill>
                  <a:srgbClr val="F608C9"/>
                </a:solidFill>
                <a:latin typeface="Arial" pitchFamily="34" charset="0"/>
                <a:ea typeface="黑体" pitchFamily="2" charset="-122"/>
                <a:cs typeface="Arial" pitchFamily="34" charset="0"/>
              </a:rPr>
              <a:t>BX</a:t>
            </a:r>
            <a:r>
              <a:rPr lang="zh-CN" altLang="en-US" sz="2800" smtClean="0">
                <a:solidFill>
                  <a:srgbClr val="F608C9"/>
                </a:solidFill>
                <a:latin typeface="Arial" pitchFamily="34" charset="0"/>
                <a:ea typeface="黑体" pitchFamily="2" charset="-122"/>
                <a:cs typeface="Arial" pitchFamily="34" charset="0"/>
              </a:rPr>
              <a:t>）</a:t>
            </a:r>
            <a:r>
              <a:rPr lang="en-US" altLang="zh-CN" sz="2800" smtClean="0">
                <a:solidFill>
                  <a:srgbClr val="F608C9"/>
                </a:solidFill>
                <a:latin typeface="Arial" pitchFamily="34" charset="0"/>
                <a:ea typeface="黑体" pitchFamily="2" charset="-122"/>
                <a:cs typeface="Arial" pitchFamily="34" charset="0"/>
              </a:rPr>
              <a:t>=</a:t>
            </a:r>
            <a:r>
              <a:rPr lang="zh-CN" altLang="en-US" sz="2800" smtClean="0">
                <a:solidFill>
                  <a:srgbClr val="F608C9"/>
                </a:solidFill>
                <a:latin typeface="Arial" pitchFamily="34" charset="0"/>
                <a:ea typeface="黑体" pitchFamily="2" charset="-122"/>
                <a:cs typeface="Arial" pitchFamily="34" charset="0"/>
              </a:rPr>
              <a:t>？</a:t>
            </a:r>
            <a:endParaRPr lang="zh-CN" altLang="en-US"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LEA</a:t>
            </a:r>
          </a:p>
          <a:p>
            <a:pPr marL="360363" algn="just">
              <a:lnSpc>
                <a:spcPct val="130000"/>
              </a:lnSpc>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3.16</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LDS</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3.17</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LES</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39</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1889125" indent="-1889125" eaLnBrk="1" hangingPunct="1">
              <a:spcBef>
                <a:spcPts val="0"/>
              </a:spcBef>
            </a:pPr>
            <a:r>
              <a:rPr lang="en-US" altLang="zh-CN" sz="2800" smtClean="0">
                <a:solidFill>
                  <a:srgbClr val="0000FF"/>
                </a:solidFill>
                <a:latin typeface="Arial" pitchFamily="34" charset="0"/>
                <a:ea typeface="黑体" pitchFamily="2" charset="-122"/>
                <a:cs typeface="Arial" pitchFamily="34" charset="0"/>
              </a:rPr>
              <a:t>2. </a:t>
            </a:r>
            <a:r>
              <a:rPr lang="zh-CN" altLang="en-US" sz="2800" smtClean="0">
                <a:solidFill>
                  <a:srgbClr val="0000FF"/>
                </a:solidFill>
                <a:latin typeface="Arial" pitchFamily="34" charset="0"/>
                <a:ea typeface="黑体" pitchFamily="2" charset="-122"/>
                <a:cs typeface="Arial" pitchFamily="34" charset="0"/>
              </a:rPr>
              <a:t>伪指令</a:t>
            </a:r>
            <a:r>
              <a:rPr lang="zh-CN" altLang="en-US" sz="2800" smtClean="0">
                <a:latin typeface="Arial" pitchFamily="34" charset="0"/>
                <a:ea typeface="黑体" pitchFamily="2" charset="-122"/>
                <a:cs typeface="Arial" pitchFamily="34" charset="0"/>
              </a:rPr>
              <a:t>：指一些固定格式的约定符号，用于指示汇编程序如何工作，不产生任何目标代码。</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指令分类</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硬指令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伪指令</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指令格式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2. LDS</a:t>
            </a:r>
            <a:r>
              <a:rPr lang="zh-CN" altLang="en-US" sz="2800" smtClean="0">
                <a:latin typeface="Arial" pitchFamily="34" charset="0"/>
                <a:ea typeface="黑体" pitchFamily="2" charset="-122"/>
                <a:cs typeface="Arial" pitchFamily="34" charset="0"/>
              </a:rPr>
              <a:t>指令</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solidFill>
                  <a:srgbClr val="0000FF"/>
                </a:solidFill>
                <a:latin typeface="Arial" pitchFamily="34" charset="0"/>
                <a:ea typeface="黑体" pitchFamily="2" charset="-122"/>
                <a:cs typeface="Arial" pitchFamily="34" charset="0"/>
              </a:rPr>
              <a:t>LDS  &lt;Dest&gt;</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&lt;Src&gt;</a:t>
            </a:r>
          </a:p>
          <a:p>
            <a:pPr eaLnBrk="1" hangingPunct="1">
              <a:lnSpc>
                <a:spcPct val="130000"/>
              </a:lnSpc>
              <a:spcBef>
                <a:spcPts val="0"/>
              </a:spcBef>
            </a:pPr>
            <a:r>
              <a:rPr lang="zh-CN" altLang="en-US" sz="2800" smtClean="0">
                <a:latin typeface="Arial" pitchFamily="34" charset="0"/>
                <a:ea typeface="黑体" pitchFamily="2" charset="-122"/>
                <a:cs typeface="Arial" pitchFamily="34" charset="0"/>
              </a:rPr>
              <a:t>指令功能：将由</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指定的存储单元中的字类型的数据传送到</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所指定的</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位寄存器中，并将下一个字单元中的数据传送到</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中。即：（</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sym typeface="Wingdings" pitchFamily="2" charset="2"/>
              </a:rPr>
              <a:t></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2338388" eaLnBrk="1" hangingPunct="1">
              <a:lnSpc>
                <a:spcPct val="130000"/>
              </a:lnSpc>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Src+2</a:t>
            </a:r>
            <a:r>
              <a:rPr lang="zh-CN" altLang="en-US"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sym typeface="Wingdings" pitchFamily="2" charset="2"/>
              </a:rPr>
              <a:t></a:t>
            </a:r>
            <a:r>
              <a:rPr lang="en-US" altLang="zh-CN" sz="2800" smtClean="0">
                <a:latin typeface="Arial" pitchFamily="34" charset="0"/>
                <a:ea typeface="黑体" pitchFamily="2" charset="-122"/>
                <a:cs typeface="Arial" pitchFamily="34" charset="0"/>
              </a:rPr>
              <a:t>DS</a:t>
            </a:r>
          </a:p>
          <a:p>
            <a:pPr marL="1079500" indent="-1079500" eaLnBrk="1" hangingPunct="1">
              <a:lnSpc>
                <a:spcPct val="130000"/>
              </a:lnSpc>
              <a:spcBef>
                <a:spcPts val="0"/>
              </a:spcBef>
            </a:pPr>
            <a:r>
              <a:rPr lang="zh-CN" altLang="en-US" sz="2800" smtClean="0">
                <a:solidFill>
                  <a:srgbClr val="0000FF"/>
                </a:solidFill>
                <a:latin typeface="Arial" pitchFamily="34" charset="0"/>
                <a:ea typeface="黑体" pitchFamily="2" charset="-122"/>
                <a:cs typeface="Arial" pitchFamily="34" charset="0"/>
              </a:rPr>
              <a:t>注意</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必须是</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位的寄存器（且不能是段寄存器），</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必须放在存储器单元中。</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LEA</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3.16</a:t>
            </a: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LDS</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3.17</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LES</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40</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3.17</a:t>
            </a:r>
            <a:r>
              <a:rPr lang="en-US" altLang="zh-CN" sz="2800" smtClean="0">
                <a:latin typeface="Arial" pitchFamily="34" charset="0"/>
                <a:ea typeface="黑体" pitchFamily="2" charset="-122"/>
                <a:cs typeface="Arial" pitchFamily="34" charset="0"/>
              </a:rPr>
              <a:t>  </a:t>
            </a:r>
            <a:r>
              <a:rPr lang="en-US" altLang="zh-CN" sz="2800" smtClean="0">
                <a:solidFill>
                  <a:srgbClr val="0000FF"/>
                </a:solidFill>
                <a:latin typeface="Arial" pitchFamily="34" charset="0"/>
                <a:ea typeface="黑体" pitchFamily="2" charset="-122"/>
                <a:cs typeface="Arial" pitchFamily="34" charset="0"/>
              </a:rPr>
              <a:t>LDS  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[SI]</a:t>
            </a:r>
          </a:p>
          <a:p>
            <a:pPr marL="265113" indent="-265113" eaLnBrk="1" hangingPunct="1">
              <a:spcBef>
                <a:spcPts val="0"/>
              </a:spcBef>
            </a:pPr>
            <a:r>
              <a:rPr lang="zh-CN" altLang="en-US" sz="2800" smtClean="0">
                <a:latin typeface="Arial" pitchFamily="34" charset="0"/>
                <a:ea typeface="黑体" pitchFamily="2" charset="-122"/>
                <a:cs typeface="Arial" pitchFamily="34" charset="0"/>
              </a:rPr>
              <a:t>已知：（</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=1234H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SI</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=2000H</a:t>
            </a:r>
            <a:r>
              <a:rPr lang="zh-CN" altLang="en-US" sz="2800" smtClean="0">
                <a:latin typeface="Arial" pitchFamily="34" charset="0"/>
                <a:ea typeface="黑体" pitchFamily="2" charset="-122"/>
                <a:cs typeface="Arial" pitchFamily="34" charset="0"/>
              </a:rPr>
              <a:t>，</a:t>
            </a:r>
          </a:p>
          <a:p>
            <a:pPr marL="265113" indent="-265113" eaLnBrk="1" hangingPunct="1">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12000H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=1C00H</a:t>
            </a:r>
            <a:r>
              <a:rPr lang="zh-CN" altLang="en-US" sz="2800" smtClean="0">
                <a:latin typeface="Arial" pitchFamily="34" charset="0"/>
                <a:ea typeface="黑体" pitchFamily="2" charset="-122"/>
                <a:cs typeface="Arial" pitchFamily="34" charset="0"/>
              </a:rPr>
              <a:t>，</a:t>
            </a:r>
          </a:p>
          <a:p>
            <a:pPr marL="265113" indent="-265113" eaLnBrk="1" hangingPunct="1">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12002H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=4A10H</a:t>
            </a:r>
          </a:p>
          <a:p>
            <a:pPr marL="265113" indent="-265113" eaLnBrk="1" hangingPunct="1">
              <a:spcBef>
                <a:spcPts val="0"/>
              </a:spcBef>
            </a:pPr>
            <a:r>
              <a:rPr lang="zh-CN" altLang="en-US" sz="2800" smtClean="0">
                <a:latin typeface="Arial" pitchFamily="34" charset="0"/>
                <a:ea typeface="黑体" pitchFamily="2" charset="-122"/>
                <a:cs typeface="Arial" pitchFamily="34" charset="0"/>
              </a:rPr>
              <a:t>则源操作数的</a:t>
            </a:r>
            <a:r>
              <a:rPr lang="en-US" altLang="zh-CN" sz="2800" smtClean="0">
                <a:latin typeface="Arial" pitchFamily="34" charset="0"/>
                <a:ea typeface="黑体" pitchFamily="2" charset="-122"/>
                <a:cs typeface="Arial" pitchFamily="34" charset="0"/>
              </a:rPr>
              <a:t>EA=</a:t>
            </a:r>
            <a:r>
              <a:rPr lang="zh-CN" altLang="en-US" sz="2800" smtClean="0">
                <a:latin typeface="Arial" pitchFamily="34" charset="0"/>
                <a:ea typeface="黑体" pitchFamily="2" charset="-122"/>
                <a:cs typeface="Arial" pitchFamily="34" charset="0"/>
              </a:rPr>
              <a:t>？</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源操作数的</a:t>
            </a:r>
            <a:r>
              <a:rPr lang="en-US" altLang="zh-CN" sz="2800" smtClean="0">
                <a:latin typeface="Arial" pitchFamily="34" charset="0"/>
                <a:ea typeface="黑体" pitchFamily="2" charset="-122"/>
                <a:cs typeface="Arial" pitchFamily="34" charset="0"/>
              </a:rPr>
              <a:t>PA=</a:t>
            </a:r>
            <a:r>
              <a:rPr lang="zh-CN" altLang="en-US" sz="2800" smtClean="0">
                <a:latin typeface="Arial" pitchFamily="34" charset="0"/>
                <a:ea typeface="黑体" pitchFamily="2" charset="-122"/>
                <a:cs typeface="Arial" pitchFamily="34" charset="0"/>
              </a:rPr>
              <a:t>？</a:t>
            </a:r>
          </a:p>
          <a:p>
            <a:pPr marL="265113" indent="-265113" eaLnBrk="1" hangingPunct="1">
              <a:spcBef>
                <a:spcPts val="0"/>
              </a:spcBef>
            </a:pPr>
            <a:r>
              <a:rPr lang="zh-CN" altLang="en-US" sz="2800" smtClean="0">
                <a:latin typeface="Arial" pitchFamily="34" charset="0"/>
                <a:ea typeface="黑体" pitchFamily="2" charset="-122"/>
                <a:cs typeface="Arial" pitchFamily="34" charset="0"/>
              </a:rPr>
              <a:t>该指令执行后：</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BX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DS</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LEA</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3.16</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LDS</a:t>
            </a:r>
          </a:p>
          <a:p>
            <a:pPr marL="360363" algn="just">
              <a:lnSpc>
                <a:spcPct val="130000"/>
              </a:lnSpc>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例</a:t>
            </a:r>
            <a:r>
              <a:rPr lang="en-US" altLang="zh-CN" sz="2000" b="1" smtClean="0">
                <a:solidFill>
                  <a:srgbClr val="FFFF00"/>
                </a:solidFill>
                <a:latin typeface="Arial" pitchFamily="34" charset="0"/>
                <a:ea typeface="黑体" pitchFamily="2" charset="-122"/>
                <a:cs typeface="Arial" pitchFamily="34" charset="0"/>
              </a:rPr>
              <a:t>3.17</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LES</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41</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20000"/>
              </a:lnSpc>
              <a:spcBef>
                <a:spcPts val="0"/>
              </a:spcBef>
            </a:pPr>
            <a:r>
              <a:rPr lang="en-US" altLang="zh-CN" sz="2800" smtClean="0">
                <a:latin typeface="Arial" pitchFamily="34" charset="0"/>
                <a:ea typeface="黑体" pitchFamily="2" charset="-122"/>
                <a:cs typeface="Arial" pitchFamily="34" charset="0"/>
              </a:rPr>
              <a:t>3. LES</a:t>
            </a:r>
            <a:r>
              <a:rPr lang="zh-CN" altLang="en-US" sz="2800" smtClean="0">
                <a:latin typeface="Arial" pitchFamily="34" charset="0"/>
                <a:ea typeface="黑体" pitchFamily="2" charset="-122"/>
                <a:cs typeface="Arial" pitchFamily="34" charset="0"/>
              </a:rPr>
              <a:t>指令</a:t>
            </a:r>
          </a:p>
          <a:p>
            <a:pPr marL="265113" indent="-265113" eaLnBrk="1" hangingPunct="1">
              <a:lnSpc>
                <a:spcPct val="120000"/>
              </a:lnSpc>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solidFill>
                  <a:srgbClr val="0000FF"/>
                </a:solidFill>
                <a:latin typeface="Arial" pitchFamily="34" charset="0"/>
                <a:ea typeface="黑体" pitchFamily="2" charset="-122"/>
                <a:cs typeface="Arial" pitchFamily="34" charset="0"/>
              </a:rPr>
              <a:t>LES  &lt;Dest&gt;</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&lt;Src&gt;</a:t>
            </a:r>
          </a:p>
          <a:p>
            <a:pPr eaLnBrk="1" hangingPunct="1">
              <a:lnSpc>
                <a:spcPct val="120000"/>
              </a:lnSpc>
              <a:spcBef>
                <a:spcPts val="0"/>
              </a:spcBef>
            </a:pPr>
            <a:r>
              <a:rPr lang="zh-CN" altLang="en-US" sz="2800" smtClean="0">
                <a:latin typeface="Arial" pitchFamily="34" charset="0"/>
                <a:ea typeface="黑体" pitchFamily="2" charset="-122"/>
                <a:cs typeface="Arial" pitchFamily="34" charset="0"/>
              </a:rPr>
              <a:t>指令功能：将由</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指定的存储单元中的字类型的数据传送到</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指定的</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位寄存器中，并将下一个字单元中的数据传送到</a:t>
            </a:r>
            <a:r>
              <a:rPr lang="en-US" altLang="zh-CN" sz="2800" smtClean="0">
                <a:latin typeface="Arial" pitchFamily="34" charset="0"/>
                <a:ea typeface="黑体" pitchFamily="2" charset="-122"/>
                <a:cs typeface="Arial" pitchFamily="34" charset="0"/>
              </a:rPr>
              <a:t>ES</a:t>
            </a:r>
            <a:r>
              <a:rPr lang="zh-CN" altLang="en-US" sz="2800" smtClean="0">
                <a:latin typeface="Arial" pitchFamily="34" charset="0"/>
                <a:ea typeface="黑体" pitchFamily="2" charset="-122"/>
                <a:cs typeface="Arial" pitchFamily="34" charset="0"/>
              </a:rPr>
              <a:t>中。即：（</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sym typeface="Wingdings" pitchFamily="2" charset="2"/>
              </a:rPr>
              <a:t></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1978025" eaLnBrk="1" hangingPunct="1">
              <a:lnSpc>
                <a:spcPct val="120000"/>
              </a:lnSpc>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Src+2</a:t>
            </a:r>
            <a:r>
              <a:rPr lang="zh-CN" altLang="en-US"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sym typeface="Wingdings" pitchFamily="2" charset="2"/>
              </a:rPr>
              <a:t></a:t>
            </a:r>
            <a:r>
              <a:rPr lang="en-US" altLang="zh-CN" sz="2800" smtClean="0">
                <a:latin typeface="Arial" pitchFamily="34" charset="0"/>
                <a:ea typeface="黑体" pitchFamily="2" charset="-122"/>
                <a:cs typeface="Arial" pitchFamily="34" charset="0"/>
              </a:rPr>
              <a:t>ES</a:t>
            </a:r>
            <a:r>
              <a:rPr lang="zh-CN" altLang="en-US" sz="2800" smtClean="0">
                <a:latin typeface="Arial" pitchFamily="34" charset="0"/>
                <a:ea typeface="黑体" pitchFamily="2" charset="-122"/>
                <a:cs typeface="Arial" pitchFamily="34" charset="0"/>
              </a:rPr>
              <a:t>。</a:t>
            </a:r>
          </a:p>
          <a:p>
            <a:pPr marL="1079500" indent="-1079500" eaLnBrk="1" hangingPunct="1">
              <a:lnSpc>
                <a:spcPct val="120000"/>
              </a:lnSpc>
              <a:spcBef>
                <a:spcPts val="0"/>
              </a:spcBef>
            </a:pPr>
            <a:r>
              <a:rPr lang="zh-CN" altLang="en-US" sz="2800" smtClean="0">
                <a:solidFill>
                  <a:srgbClr val="0000FF"/>
                </a:solidFill>
                <a:latin typeface="Arial" pitchFamily="34" charset="0"/>
                <a:ea typeface="黑体" pitchFamily="2" charset="-122"/>
                <a:cs typeface="Arial" pitchFamily="34" charset="0"/>
              </a:rPr>
              <a:t>注意</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Dest</a:t>
            </a:r>
            <a:r>
              <a:rPr lang="zh-CN" altLang="en-US" sz="2800" smtClean="0">
                <a:latin typeface="Arial" pitchFamily="34" charset="0"/>
                <a:ea typeface="黑体" pitchFamily="2" charset="-122"/>
                <a:cs typeface="Arial" pitchFamily="34" charset="0"/>
              </a:rPr>
              <a:t>必须是</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位的寄存器（且不能是段寄存器），</a:t>
            </a:r>
            <a:r>
              <a:rPr lang="en-US" altLang="zh-CN" sz="2800" smtClean="0">
                <a:latin typeface="Arial" pitchFamily="34" charset="0"/>
                <a:ea typeface="黑体" pitchFamily="2" charset="-122"/>
                <a:cs typeface="Arial" pitchFamily="34" charset="0"/>
              </a:rPr>
              <a:t>Src</a:t>
            </a:r>
            <a:r>
              <a:rPr lang="zh-CN" altLang="en-US" sz="2800" smtClean="0">
                <a:latin typeface="Arial" pitchFamily="34" charset="0"/>
                <a:ea typeface="黑体" pitchFamily="2" charset="-122"/>
                <a:cs typeface="Arial" pitchFamily="34" charset="0"/>
              </a:rPr>
              <a:t>必须放在存储器单元中。</a:t>
            </a:r>
            <a:endParaRPr lang="zh-CN" altLang="en-US" sz="2800" smtClean="0">
              <a:solidFill>
                <a:srgbClr val="FF0000"/>
              </a:solidFill>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LEA</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3.16</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LDS</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3.17</a:t>
            </a: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LES</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42</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r>
              <a:rPr lang="zh-CN" altLang="en-US" sz="2800" smtClean="0">
                <a:latin typeface="Arial" pitchFamily="34" charset="0"/>
                <a:ea typeface="黑体" pitchFamily="2" charset="-122"/>
                <a:cs typeface="Arial" pitchFamily="34" charset="0"/>
              </a:rPr>
              <a:t>三、堆栈操作指令（</a:t>
            </a:r>
            <a:r>
              <a:rPr lang="en-US" altLang="zh-CN" sz="2800" smtClean="0">
                <a:latin typeface="Arial" pitchFamily="34" charset="0"/>
                <a:ea typeface="黑体" pitchFamily="2" charset="-122"/>
                <a:cs typeface="Arial" pitchFamily="34" charset="0"/>
              </a:rPr>
              <a:t>PUSH</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POP</a:t>
            </a:r>
            <a:r>
              <a:rPr lang="zh-CN" altLang="en-US" sz="2800" smtClean="0">
                <a:latin typeface="Arial" pitchFamily="34" charset="0"/>
                <a:ea typeface="黑体" pitchFamily="2" charset="-122"/>
                <a:cs typeface="Arial" pitchFamily="34" charset="0"/>
              </a:rPr>
              <a:t>）</a:t>
            </a:r>
          </a:p>
          <a:p>
            <a:pPr marL="265113" indent="-265113" eaLnBrk="1" hangingPunct="1"/>
            <a:r>
              <a:rPr lang="en-US" altLang="zh-CN" sz="2800" smtClean="0">
                <a:latin typeface="Arial" pitchFamily="34" charset="0"/>
                <a:ea typeface="黑体" pitchFamily="2" charset="-122"/>
                <a:cs typeface="Arial" pitchFamily="34" charset="0"/>
              </a:rPr>
              <a:t>1. </a:t>
            </a:r>
            <a:r>
              <a:rPr lang="pt-BR" altLang="zh-CN" sz="2800" smtClean="0">
                <a:latin typeface="Arial" pitchFamily="34" charset="0"/>
                <a:ea typeface="黑体" pitchFamily="2" charset="-122"/>
                <a:cs typeface="Arial" pitchFamily="34" charset="0"/>
              </a:rPr>
              <a:t>PUSH</a:t>
            </a:r>
            <a:r>
              <a:rPr lang="zh-CN" altLang="pt-BR" sz="2800" smtClean="0">
                <a:latin typeface="Arial" pitchFamily="34" charset="0"/>
                <a:ea typeface="黑体" pitchFamily="2" charset="-122"/>
                <a:cs typeface="Arial" pitchFamily="34" charset="0"/>
              </a:rPr>
              <a:t>指令</a:t>
            </a:r>
          </a:p>
          <a:p>
            <a:pPr marL="265113" indent="-265113" eaLnBrk="1" hangingPunct="1"/>
            <a:r>
              <a:rPr lang="zh-CN" altLang="pt-BR" sz="2800" smtClean="0">
                <a:latin typeface="Arial" pitchFamily="34" charset="0"/>
                <a:ea typeface="黑体" pitchFamily="2" charset="-122"/>
                <a:cs typeface="Arial" pitchFamily="34" charset="0"/>
              </a:rPr>
              <a:t>指令格式：</a:t>
            </a:r>
            <a:r>
              <a:rPr lang="pt-BR" altLang="zh-CN" sz="2800" smtClean="0">
                <a:solidFill>
                  <a:srgbClr val="0000FF"/>
                </a:solidFill>
                <a:latin typeface="Arial" pitchFamily="34" charset="0"/>
                <a:ea typeface="黑体" pitchFamily="2" charset="-122"/>
                <a:cs typeface="Arial" pitchFamily="34" charset="0"/>
              </a:rPr>
              <a:t>PUSH  &lt;Src&gt;</a:t>
            </a:r>
          </a:p>
          <a:p>
            <a:pPr marL="265113" indent="-265113" eaLnBrk="1" hangingPunct="1"/>
            <a:r>
              <a:rPr lang="zh-CN" altLang="pt-BR" sz="2800" smtClean="0">
                <a:latin typeface="Arial" pitchFamily="34" charset="0"/>
                <a:ea typeface="黑体" pitchFamily="2" charset="-122"/>
                <a:cs typeface="Arial" pitchFamily="34" charset="0"/>
              </a:rPr>
              <a:t>指令功能：将源操作数压入堆栈中。</a:t>
            </a:r>
          </a:p>
          <a:p>
            <a:pPr marL="1079500" indent="-1079500" eaLnBrk="1" hangingPunct="1"/>
            <a:r>
              <a:rPr lang="zh-CN" altLang="pt-BR" sz="2800" smtClean="0">
                <a:solidFill>
                  <a:srgbClr val="0000CC"/>
                </a:solidFill>
                <a:latin typeface="Arial" pitchFamily="34" charset="0"/>
                <a:ea typeface="黑体" pitchFamily="2" charset="-122"/>
                <a:cs typeface="Arial" pitchFamily="34" charset="0"/>
              </a:rPr>
              <a:t>注意</a:t>
            </a:r>
            <a:r>
              <a:rPr lang="zh-CN" altLang="pt-BR" sz="2800" smtClean="0">
                <a:latin typeface="Arial" pitchFamily="34" charset="0"/>
                <a:ea typeface="黑体" pitchFamily="2" charset="-122"/>
                <a:cs typeface="Arial" pitchFamily="34" charset="0"/>
              </a:rPr>
              <a:t>：源操作数的寻址方式可以是立即寻址方式以外的任何一种寻址方式 。</a:t>
            </a:r>
            <a:endParaRPr lang="zh-CN" altLang="en-US"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PUSH</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3.18</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POP</a:t>
            </a:r>
          </a:p>
          <a:p>
            <a:pPr marL="179388" algn="just">
              <a:lnSpc>
                <a:spcPct val="130000"/>
              </a:lnSpc>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3.19</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43</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eaLnBrk="1" hangingPunct="1">
              <a:lnSpc>
                <a:spcPct val="130000"/>
              </a:lnSpc>
              <a:spcBef>
                <a:spcPts val="0"/>
              </a:spcBef>
            </a:pPr>
            <a:r>
              <a:rPr lang="zh-CN" altLang="pt-BR" sz="2800" smtClean="0">
                <a:solidFill>
                  <a:srgbClr val="FF0000"/>
                </a:solidFill>
                <a:latin typeface="Arial" pitchFamily="34" charset="0"/>
                <a:ea typeface="黑体" pitchFamily="2" charset="-122"/>
                <a:cs typeface="Arial" pitchFamily="34" charset="0"/>
              </a:rPr>
              <a:t>例</a:t>
            </a:r>
            <a:r>
              <a:rPr lang="pt-BR" altLang="zh-CN" sz="2800" smtClean="0">
                <a:solidFill>
                  <a:srgbClr val="FF0000"/>
                </a:solidFill>
                <a:latin typeface="Arial" pitchFamily="34" charset="0"/>
                <a:ea typeface="黑体" pitchFamily="2" charset="-122"/>
                <a:cs typeface="Arial" pitchFamily="34" charset="0"/>
              </a:rPr>
              <a:t>3.18</a:t>
            </a:r>
            <a:r>
              <a:rPr lang="pt-BR" altLang="zh-CN" sz="2800" smtClean="0">
                <a:latin typeface="Arial" pitchFamily="34" charset="0"/>
                <a:ea typeface="黑体" pitchFamily="2" charset="-122"/>
                <a:cs typeface="Arial" pitchFamily="34" charset="0"/>
              </a:rPr>
              <a:t>  </a:t>
            </a:r>
            <a:r>
              <a:rPr lang="pt-BR" altLang="zh-CN" sz="2800" smtClean="0">
                <a:solidFill>
                  <a:srgbClr val="0000FF"/>
                </a:solidFill>
                <a:latin typeface="Arial" pitchFamily="34" charset="0"/>
                <a:ea typeface="黑体" pitchFamily="2" charset="-122"/>
                <a:cs typeface="Arial" pitchFamily="34" charset="0"/>
              </a:rPr>
              <a:t>PUSH  AX</a:t>
            </a:r>
          </a:p>
          <a:p>
            <a:pPr eaLnBrk="1" hangingPunct="1">
              <a:lnSpc>
                <a:spcPct val="130000"/>
              </a:lnSpc>
              <a:spcBef>
                <a:spcPts val="0"/>
              </a:spcBef>
            </a:pPr>
            <a:r>
              <a:rPr lang="zh-CN" altLang="pt-BR" sz="2800" smtClean="0">
                <a:latin typeface="Arial" pitchFamily="34" charset="0"/>
                <a:ea typeface="黑体" pitchFamily="2" charset="-122"/>
                <a:cs typeface="Arial" pitchFamily="34" charset="0"/>
              </a:rPr>
              <a:t>指令执行前：（</a:t>
            </a:r>
            <a:r>
              <a:rPr lang="pt-BR" altLang="zh-CN" sz="2800" smtClean="0">
                <a:latin typeface="Arial" pitchFamily="34" charset="0"/>
                <a:ea typeface="黑体" pitchFamily="2" charset="-122"/>
                <a:cs typeface="Arial" pitchFamily="34" charset="0"/>
              </a:rPr>
              <a:t>AX</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=1234H</a:t>
            </a:r>
            <a:r>
              <a:rPr lang="zh-CN" altLang="pt-BR" sz="2800" smtClean="0">
                <a:latin typeface="Arial" pitchFamily="34" charset="0"/>
                <a:ea typeface="黑体" pitchFamily="2" charset="-122"/>
                <a:cs typeface="Arial" pitchFamily="34" charset="0"/>
              </a:rPr>
              <a:t>，</a:t>
            </a:r>
            <a:r>
              <a:rPr lang="zh-CN" altLang="pt-BR" sz="2800" smtClean="0">
                <a:solidFill>
                  <a:srgbClr val="0000FF"/>
                </a:solidFill>
                <a:latin typeface="Arial" pitchFamily="34" charset="0"/>
                <a:ea typeface="黑体" pitchFamily="2" charset="-122"/>
                <a:cs typeface="Arial" pitchFamily="34" charset="0"/>
              </a:rPr>
              <a:t>（</a:t>
            </a:r>
            <a:r>
              <a:rPr lang="pt-BR" altLang="zh-CN" sz="2800" smtClean="0">
                <a:solidFill>
                  <a:srgbClr val="0000FF"/>
                </a:solidFill>
                <a:latin typeface="Arial" pitchFamily="34" charset="0"/>
                <a:ea typeface="黑体" pitchFamily="2" charset="-122"/>
                <a:cs typeface="Arial" pitchFamily="34" charset="0"/>
              </a:rPr>
              <a:t>SP</a:t>
            </a:r>
            <a:r>
              <a:rPr lang="zh-CN" altLang="pt-BR" sz="2800" smtClean="0">
                <a:solidFill>
                  <a:srgbClr val="0000FF"/>
                </a:solidFill>
                <a:latin typeface="Arial" pitchFamily="34" charset="0"/>
                <a:ea typeface="黑体" pitchFamily="2" charset="-122"/>
                <a:cs typeface="Arial" pitchFamily="34" charset="0"/>
              </a:rPr>
              <a:t>）</a:t>
            </a:r>
            <a:r>
              <a:rPr lang="pt-BR" altLang="zh-CN" sz="2800" smtClean="0">
                <a:solidFill>
                  <a:srgbClr val="0000FF"/>
                </a:solidFill>
                <a:latin typeface="Arial" pitchFamily="34" charset="0"/>
                <a:ea typeface="黑体" pitchFamily="2" charset="-122"/>
                <a:cs typeface="Arial" pitchFamily="34" charset="0"/>
              </a:rPr>
              <a:t>=1006H</a:t>
            </a:r>
          </a:p>
          <a:p>
            <a:pPr eaLnBrk="1" hangingPunct="1">
              <a:lnSpc>
                <a:spcPct val="130000"/>
              </a:lnSpc>
              <a:spcBef>
                <a:spcPts val="0"/>
              </a:spcBef>
            </a:pPr>
            <a:r>
              <a:rPr lang="zh-CN" altLang="pt-BR" sz="2800" smtClean="0">
                <a:latin typeface="Arial" pitchFamily="34" charset="0"/>
                <a:ea typeface="黑体" pitchFamily="2" charset="-122"/>
                <a:cs typeface="Arial" pitchFamily="34" charset="0"/>
              </a:rPr>
              <a:t>指令执行后：（</a:t>
            </a:r>
            <a:r>
              <a:rPr lang="pt-BR" altLang="zh-CN" sz="2800" smtClean="0">
                <a:latin typeface="Arial" pitchFamily="34" charset="0"/>
                <a:ea typeface="黑体" pitchFamily="2" charset="-122"/>
                <a:cs typeface="Arial" pitchFamily="34" charset="0"/>
              </a:rPr>
              <a:t>AX</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a:t>
            </a:r>
            <a:r>
              <a:rPr lang="zh-CN" altLang="pt-BR" sz="2800" smtClean="0">
                <a:latin typeface="Arial" pitchFamily="34" charset="0"/>
                <a:ea typeface="黑体" pitchFamily="2" charset="-122"/>
                <a:cs typeface="Arial" pitchFamily="34" charset="0"/>
              </a:rPr>
              <a:t>？，        </a:t>
            </a:r>
            <a:r>
              <a:rPr lang="zh-CN" altLang="pt-BR" sz="2800" smtClean="0">
                <a:solidFill>
                  <a:srgbClr val="F608C9"/>
                </a:solidFill>
                <a:latin typeface="Arial" pitchFamily="34" charset="0"/>
                <a:ea typeface="黑体" pitchFamily="2" charset="-122"/>
                <a:cs typeface="Arial" pitchFamily="34" charset="0"/>
              </a:rPr>
              <a:t>（</a:t>
            </a:r>
            <a:r>
              <a:rPr lang="pt-BR" altLang="zh-CN" sz="2800" smtClean="0">
                <a:solidFill>
                  <a:srgbClr val="F608C9"/>
                </a:solidFill>
                <a:latin typeface="Arial" pitchFamily="34" charset="0"/>
                <a:ea typeface="黑体" pitchFamily="2" charset="-122"/>
                <a:cs typeface="Arial" pitchFamily="34" charset="0"/>
              </a:rPr>
              <a:t>SP</a:t>
            </a:r>
            <a:r>
              <a:rPr lang="zh-CN" altLang="pt-BR" sz="2800" smtClean="0">
                <a:solidFill>
                  <a:srgbClr val="F608C9"/>
                </a:solidFill>
                <a:latin typeface="Arial" pitchFamily="34" charset="0"/>
                <a:ea typeface="黑体" pitchFamily="2" charset="-122"/>
                <a:cs typeface="Arial" pitchFamily="34" charset="0"/>
              </a:rPr>
              <a:t>）</a:t>
            </a:r>
            <a:r>
              <a:rPr lang="pt-BR" altLang="zh-CN" sz="2800" smtClean="0">
                <a:solidFill>
                  <a:srgbClr val="F608C9"/>
                </a:solidFill>
                <a:latin typeface="Arial" pitchFamily="34" charset="0"/>
                <a:ea typeface="黑体" pitchFamily="2" charset="-122"/>
                <a:cs typeface="Arial" pitchFamily="34" charset="0"/>
              </a:rPr>
              <a:t>=</a:t>
            </a:r>
            <a:r>
              <a:rPr lang="zh-CN" altLang="pt-BR" sz="2800" smtClean="0">
                <a:solidFill>
                  <a:srgbClr val="F608C9"/>
                </a:solidFill>
                <a:latin typeface="Arial" pitchFamily="34" charset="0"/>
                <a:ea typeface="黑体" pitchFamily="2" charset="-122"/>
                <a:cs typeface="Arial" pitchFamily="34" charset="0"/>
              </a:rPr>
              <a:t>？</a:t>
            </a:r>
            <a:endParaRPr lang="zh-CN" altLang="pt-BR" sz="2800" smtClean="0">
              <a:latin typeface="Arial" pitchFamily="34" charset="0"/>
              <a:ea typeface="黑体" pitchFamily="2" charset="-122"/>
              <a:cs typeface="Arial" pitchFamily="34" charset="0"/>
            </a:endParaRPr>
          </a:p>
        </p:txBody>
      </p: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pic>
        <p:nvPicPr>
          <p:cNvPr id="9" name="Picture 4"/>
          <p:cNvPicPr>
            <a:picLocks noChangeAspect="1" noChangeArrowheads="1"/>
          </p:cNvPicPr>
          <p:nvPr/>
        </p:nvPicPr>
        <p:blipFill>
          <a:blip r:embed="rId2"/>
          <a:srcRect/>
          <a:stretch>
            <a:fillRect/>
          </a:stretch>
        </p:blipFill>
        <p:spPr bwMode="auto">
          <a:xfrm>
            <a:off x="857224" y="2786058"/>
            <a:ext cx="6564313" cy="2543175"/>
          </a:xfrm>
          <a:prstGeom prst="rect">
            <a:avLst/>
          </a:prstGeom>
          <a:noFill/>
          <a:ln w="9525">
            <a:noFill/>
            <a:miter lim="800000"/>
            <a:headEnd/>
            <a:tailEnd/>
          </a:ln>
        </p:spPr>
      </p:pic>
      <p:sp>
        <p:nvSpPr>
          <p:cNvPr id="10" name="TextBox 9"/>
          <p:cNvSpPr txBox="1"/>
          <p:nvPr/>
        </p:nvSpPr>
        <p:spPr>
          <a:xfrm>
            <a:off x="357158" y="5286388"/>
            <a:ext cx="8572560" cy="1150508"/>
          </a:xfrm>
          <a:prstGeom prst="rect">
            <a:avLst/>
          </a:prstGeom>
          <a:noFill/>
          <a:ln w="38100">
            <a:solidFill>
              <a:srgbClr val="0000FF"/>
            </a:solidFill>
          </a:ln>
        </p:spPr>
        <p:txBody>
          <a:bodyPr wrap="square" rtlCol="0">
            <a:spAutoFit/>
          </a:bodyPr>
          <a:lstStyle/>
          <a:p>
            <a:pPr>
              <a:lnSpc>
                <a:spcPct val="130000"/>
              </a:lnSpc>
            </a:pPr>
            <a:r>
              <a:rPr lang="zh-CN" altLang="pt-BR" sz="2800" b="1" smtClean="0">
                <a:latin typeface="Arial" pitchFamily="34" charset="0"/>
                <a:ea typeface="黑体" pitchFamily="2" charset="-122"/>
                <a:cs typeface="Arial" pitchFamily="34" charset="0"/>
              </a:rPr>
              <a:t>从本例题可以看出，</a:t>
            </a:r>
            <a:r>
              <a:rPr lang="zh-CN" altLang="pt-BR" sz="2800" b="1" smtClean="0">
                <a:solidFill>
                  <a:srgbClr val="FF0000"/>
                </a:solidFill>
                <a:latin typeface="Arial" pitchFamily="34" charset="0"/>
                <a:ea typeface="黑体" pitchFamily="2" charset="-122"/>
                <a:cs typeface="Arial" pitchFamily="34" charset="0"/>
              </a:rPr>
              <a:t>栈顶指针是倒增长的</a:t>
            </a:r>
            <a:r>
              <a:rPr lang="zh-CN" altLang="pt-BR" sz="2800" b="1" smtClean="0">
                <a:latin typeface="Arial" pitchFamily="34" charset="0"/>
                <a:ea typeface="黑体" pitchFamily="2" charset="-122"/>
                <a:cs typeface="Arial" pitchFamily="34" charset="0"/>
              </a:rPr>
              <a:t>，即数据入栈，</a:t>
            </a:r>
            <a:r>
              <a:rPr lang="pt-BR" altLang="zh-CN" sz="2800" b="1" smtClean="0">
                <a:latin typeface="Arial" pitchFamily="34" charset="0"/>
                <a:ea typeface="黑体" pitchFamily="2" charset="-122"/>
                <a:cs typeface="Arial" pitchFamily="34" charset="0"/>
              </a:rPr>
              <a:t>SP</a:t>
            </a:r>
            <a:r>
              <a:rPr lang="zh-CN" altLang="pt-BR" sz="2800" b="1" smtClean="0">
                <a:latin typeface="Arial" pitchFamily="34" charset="0"/>
                <a:ea typeface="黑体" pitchFamily="2" charset="-122"/>
                <a:cs typeface="Arial" pitchFamily="34" charset="0"/>
              </a:rPr>
              <a:t>中的指针值减小。</a:t>
            </a:r>
            <a:endParaRPr lang="zh-CN" altLang="en-US"/>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44</a:t>
            </a:fld>
            <a:r>
              <a:rPr lang="en-US" altLang="zh-CN" smtClean="0"/>
              <a:t>/50</a:t>
            </a: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en-US" altLang="zh-CN" sz="2800" smtClean="0">
                <a:latin typeface="Arial" pitchFamily="34" charset="0"/>
                <a:ea typeface="黑体" pitchFamily="2" charset="-122"/>
                <a:cs typeface="Arial" pitchFamily="34" charset="0"/>
              </a:rPr>
              <a:t>2. </a:t>
            </a:r>
            <a:r>
              <a:rPr lang="pt-BR" altLang="zh-CN" sz="2800" smtClean="0">
                <a:latin typeface="Arial" pitchFamily="34" charset="0"/>
                <a:ea typeface="黑体" pitchFamily="2" charset="-122"/>
                <a:cs typeface="Arial" pitchFamily="34" charset="0"/>
              </a:rPr>
              <a:t>POP</a:t>
            </a:r>
            <a:r>
              <a:rPr lang="zh-CN" altLang="pt-BR" sz="2800" smtClean="0">
                <a:latin typeface="Arial" pitchFamily="34" charset="0"/>
                <a:ea typeface="黑体" pitchFamily="2" charset="-122"/>
                <a:cs typeface="Arial" pitchFamily="34" charset="0"/>
              </a:rPr>
              <a:t>指令</a:t>
            </a:r>
          </a:p>
          <a:p>
            <a:pPr marL="265113" indent="-265113" eaLnBrk="1" hangingPunct="1">
              <a:spcBef>
                <a:spcPts val="0"/>
              </a:spcBef>
            </a:pPr>
            <a:r>
              <a:rPr lang="zh-CN" altLang="pt-BR" sz="2800" smtClean="0">
                <a:latin typeface="Arial" pitchFamily="34" charset="0"/>
                <a:ea typeface="黑体" pitchFamily="2" charset="-122"/>
                <a:cs typeface="Arial" pitchFamily="34" charset="0"/>
              </a:rPr>
              <a:t>指令格式：</a:t>
            </a:r>
            <a:r>
              <a:rPr lang="pt-BR" altLang="zh-CN" sz="2800" smtClean="0">
                <a:solidFill>
                  <a:srgbClr val="0000CC"/>
                </a:solidFill>
                <a:latin typeface="Arial" pitchFamily="34" charset="0"/>
                <a:ea typeface="黑体" pitchFamily="2" charset="-122"/>
                <a:cs typeface="Arial" pitchFamily="34" charset="0"/>
              </a:rPr>
              <a:t>POP  &lt;Dest&gt;</a:t>
            </a:r>
          </a:p>
          <a:p>
            <a:pPr marL="265113" indent="-265113" eaLnBrk="1" hangingPunct="1">
              <a:spcBef>
                <a:spcPts val="0"/>
              </a:spcBef>
            </a:pPr>
            <a:r>
              <a:rPr lang="zh-CN" altLang="pt-BR" sz="2800" smtClean="0">
                <a:latin typeface="Arial" pitchFamily="34" charset="0"/>
                <a:ea typeface="黑体" pitchFamily="2" charset="-122"/>
                <a:cs typeface="Arial" pitchFamily="34" charset="0"/>
              </a:rPr>
              <a:t>指令功能：栈顶元素弹出送给目的操作数。</a:t>
            </a:r>
          </a:p>
          <a:p>
            <a:pPr marL="1079500" indent="-1079500" eaLnBrk="1" hangingPunct="1">
              <a:spcBef>
                <a:spcPts val="0"/>
              </a:spcBef>
            </a:pPr>
            <a:r>
              <a:rPr lang="zh-CN" altLang="pt-BR" sz="2800" smtClean="0">
                <a:solidFill>
                  <a:srgbClr val="0000CC"/>
                </a:solidFill>
                <a:latin typeface="Arial" pitchFamily="34" charset="0"/>
                <a:ea typeface="黑体" pitchFamily="2" charset="-122"/>
                <a:cs typeface="Arial" pitchFamily="34" charset="0"/>
              </a:rPr>
              <a:t>注意</a:t>
            </a:r>
            <a:r>
              <a:rPr lang="zh-CN" altLang="pt-BR" sz="2800" smtClean="0">
                <a:latin typeface="Arial" pitchFamily="34" charset="0"/>
                <a:ea typeface="黑体" pitchFamily="2" charset="-122"/>
                <a:cs typeface="Arial" pitchFamily="34" charset="0"/>
              </a:rPr>
              <a:t>：目的作数的寻址方式可以是除立即寻址方式以外的任何一种寻址方式，且目的操作数不能是</a:t>
            </a:r>
            <a:r>
              <a:rPr lang="pt-BR" altLang="zh-CN" sz="2800" smtClean="0">
                <a:latin typeface="Arial" pitchFamily="34" charset="0"/>
                <a:ea typeface="黑体" pitchFamily="2" charset="-122"/>
                <a:cs typeface="Arial" pitchFamily="34" charset="0"/>
              </a:rPr>
              <a:t>CS</a:t>
            </a:r>
            <a:r>
              <a:rPr lang="zh-CN" altLang="pt-BR" sz="2800" smtClean="0">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PUSH</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3.18</a:t>
            </a: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POP</a:t>
            </a:r>
          </a:p>
          <a:p>
            <a:pPr marL="360363" algn="just">
              <a:lnSpc>
                <a:spcPct val="130000"/>
              </a:lnSpc>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例</a:t>
            </a:r>
            <a:r>
              <a:rPr lang="en-US" altLang="zh-CN" sz="2000" b="1" smtClean="0">
                <a:solidFill>
                  <a:schemeClr val="bg1"/>
                </a:solidFill>
                <a:latin typeface="Arial" pitchFamily="34" charset="0"/>
                <a:ea typeface="黑体" pitchFamily="2" charset="-122"/>
                <a:cs typeface="Arial" pitchFamily="34" charset="0"/>
              </a:rPr>
              <a:t>3.19</a:t>
            </a: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45</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eaLnBrk="1" hangingPunct="1">
              <a:lnSpc>
                <a:spcPct val="130000"/>
              </a:lnSpc>
              <a:spcBef>
                <a:spcPts val="0"/>
              </a:spcBef>
            </a:pPr>
            <a:r>
              <a:rPr lang="zh-CN" altLang="pt-BR" sz="2800" smtClean="0">
                <a:solidFill>
                  <a:srgbClr val="FF0000"/>
                </a:solidFill>
                <a:latin typeface="Arial" pitchFamily="34" charset="0"/>
                <a:ea typeface="黑体" pitchFamily="2" charset="-122"/>
                <a:cs typeface="Arial" pitchFamily="34" charset="0"/>
              </a:rPr>
              <a:t>例</a:t>
            </a:r>
            <a:r>
              <a:rPr lang="pt-BR" altLang="zh-CN" sz="2800" smtClean="0">
                <a:solidFill>
                  <a:srgbClr val="FF0000"/>
                </a:solidFill>
                <a:latin typeface="Arial" pitchFamily="34" charset="0"/>
                <a:ea typeface="黑体" pitchFamily="2" charset="-122"/>
                <a:cs typeface="Arial" pitchFamily="34" charset="0"/>
              </a:rPr>
              <a:t>3.19</a:t>
            </a:r>
            <a:r>
              <a:rPr lang="pt-BR" altLang="zh-CN" sz="2800" smtClean="0">
                <a:latin typeface="Arial" pitchFamily="34" charset="0"/>
                <a:ea typeface="黑体" pitchFamily="2" charset="-122"/>
                <a:cs typeface="Arial" pitchFamily="34" charset="0"/>
              </a:rPr>
              <a:t>  </a:t>
            </a:r>
            <a:r>
              <a:rPr lang="pt-BR" altLang="zh-CN" sz="2800" smtClean="0">
                <a:solidFill>
                  <a:srgbClr val="0000FF"/>
                </a:solidFill>
                <a:latin typeface="Arial" pitchFamily="34" charset="0"/>
                <a:ea typeface="黑体" pitchFamily="2" charset="-122"/>
                <a:cs typeface="Arial" pitchFamily="34" charset="0"/>
              </a:rPr>
              <a:t>POP  BX</a:t>
            </a:r>
          </a:p>
          <a:p>
            <a:pPr eaLnBrk="1" hangingPunct="1">
              <a:lnSpc>
                <a:spcPct val="130000"/>
              </a:lnSpc>
              <a:spcBef>
                <a:spcPts val="0"/>
              </a:spcBef>
            </a:pPr>
            <a:r>
              <a:rPr lang="zh-CN" altLang="pt-BR" sz="2800" smtClean="0">
                <a:latin typeface="Arial" pitchFamily="34" charset="0"/>
                <a:ea typeface="黑体" pitchFamily="2" charset="-122"/>
                <a:cs typeface="Arial" pitchFamily="34" charset="0"/>
              </a:rPr>
              <a:t>指令执行前：（</a:t>
            </a:r>
            <a:r>
              <a:rPr lang="pt-BR" altLang="zh-CN" sz="2800" smtClean="0">
                <a:latin typeface="Arial" pitchFamily="34" charset="0"/>
                <a:ea typeface="黑体" pitchFamily="2" charset="-122"/>
                <a:cs typeface="Arial" pitchFamily="34" charset="0"/>
              </a:rPr>
              <a:t>BX</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=1234H</a:t>
            </a:r>
            <a:r>
              <a:rPr lang="zh-CN" altLang="pt-BR" sz="2800" smtClean="0">
                <a:solidFill>
                  <a:srgbClr val="050749"/>
                </a:solidFill>
                <a:latin typeface="Arial" pitchFamily="34" charset="0"/>
                <a:ea typeface="黑体" pitchFamily="2" charset="-122"/>
                <a:cs typeface="Arial" pitchFamily="34" charset="0"/>
              </a:rPr>
              <a:t>，</a:t>
            </a:r>
            <a:r>
              <a:rPr lang="zh-CN" altLang="pt-BR" sz="2800" smtClean="0">
                <a:solidFill>
                  <a:srgbClr val="0000FF"/>
                </a:solidFill>
                <a:latin typeface="Arial" pitchFamily="34" charset="0"/>
                <a:ea typeface="黑体" pitchFamily="2" charset="-122"/>
                <a:cs typeface="Arial" pitchFamily="34" charset="0"/>
              </a:rPr>
              <a:t>（</a:t>
            </a:r>
            <a:r>
              <a:rPr lang="pt-BR" altLang="zh-CN" sz="2800" smtClean="0">
                <a:solidFill>
                  <a:srgbClr val="0000FF"/>
                </a:solidFill>
                <a:latin typeface="Arial" pitchFamily="34" charset="0"/>
                <a:ea typeface="黑体" pitchFamily="2" charset="-122"/>
                <a:cs typeface="Arial" pitchFamily="34" charset="0"/>
              </a:rPr>
              <a:t>SP</a:t>
            </a:r>
            <a:r>
              <a:rPr lang="zh-CN" altLang="pt-BR" sz="2800" smtClean="0">
                <a:solidFill>
                  <a:srgbClr val="0000FF"/>
                </a:solidFill>
                <a:latin typeface="Arial" pitchFamily="34" charset="0"/>
                <a:ea typeface="黑体" pitchFamily="2" charset="-122"/>
                <a:cs typeface="Arial" pitchFamily="34" charset="0"/>
              </a:rPr>
              <a:t>）</a:t>
            </a:r>
            <a:r>
              <a:rPr lang="pt-BR" altLang="zh-CN" sz="2800" smtClean="0">
                <a:solidFill>
                  <a:srgbClr val="0000FF"/>
                </a:solidFill>
                <a:latin typeface="Arial" pitchFamily="34" charset="0"/>
                <a:ea typeface="黑体" pitchFamily="2" charset="-122"/>
                <a:cs typeface="Arial" pitchFamily="34" charset="0"/>
              </a:rPr>
              <a:t>=1012H</a:t>
            </a:r>
            <a:endParaRPr lang="zh-CN" altLang="pt-BR" sz="2800" smtClean="0">
              <a:solidFill>
                <a:srgbClr val="0000FF"/>
              </a:solidFill>
              <a:latin typeface="Arial" pitchFamily="34" charset="0"/>
              <a:ea typeface="黑体" pitchFamily="2" charset="-122"/>
              <a:cs typeface="Arial" pitchFamily="34" charset="0"/>
            </a:endParaRPr>
          </a:p>
          <a:p>
            <a:pPr eaLnBrk="1" hangingPunct="1">
              <a:lnSpc>
                <a:spcPct val="130000"/>
              </a:lnSpc>
              <a:spcBef>
                <a:spcPts val="0"/>
              </a:spcBef>
            </a:pPr>
            <a:r>
              <a:rPr lang="zh-CN" altLang="pt-BR" sz="2800" smtClean="0">
                <a:latin typeface="Arial" pitchFamily="34" charset="0"/>
                <a:ea typeface="黑体" pitchFamily="2" charset="-122"/>
                <a:cs typeface="Arial" pitchFamily="34" charset="0"/>
              </a:rPr>
              <a:t>指令执行后：（</a:t>
            </a:r>
            <a:r>
              <a:rPr lang="pt-BR" altLang="zh-CN" sz="2800" smtClean="0">
                <a:latin typeface="Arial" pitchFamily="34" charset="0"/>
                <a:ea typeface="黑体" pitchFamily="2" charset="-122"/>
                <a:cs typeface="Arial" pitchFamily="34" charset="0"/>
              </a:rPr>
              <a:t>BX</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a:t>
            </a:r>
            <a:r>
              <a:rPr lang="zh-CN" altLang="pt-BR" sz="2800" smtClean="0">
                <a:latin typeface="Arial" pitchFamily="34" charset="0"/>
                <a:ea typeface="黑体" pitchFamily="2" charset="-122"/>
                <a:cs typeface="Arial" pitchFamily="34" charset="0"/>
              </a:rPr>
              <a:t>？，        </a:t>
            </a:r>
            <a:r>
              <a:rPr lang="zh-CN" altLang="pt-BR" sz="2800" smtClean="0">
                <a:solidFill>
                  <a:srgbClr val="F608C9"/>
                </a:solidFill>
                <a:latin typeface="Arial" pitchFamily="34" charset="0"/>
                <a:ea typeface="黑体" pitchFamily="2" charset="-122"/>
                <a:cs typeface="Arial" pitchFamily="34" charset="0"/>
              </a:rPr>
              <a:t>（</a:t>
            </a:r>
            <a:r>
              <a:rPr lang="pt-BR" altLang="zh-CN" sz="2800" smtClean="0">
                <a:solidFill>
                  <a:srgbClr val="F608C9"/>
                </a:solidFill>
                <a:latin typeface="Arial" pitchFamily="34" charset="0"/>
                <a:ea typeface="黑体" pitchFamily="2" charset="-122"/>
                <a:cs typeface="Arial" pitchFamily="34" charset="0"/>
              </a:rPr>
              <a:t>SP</a:t>
            </a:r>
            <a:r>
              <a:rPr lang="zh-CN" altLang="pt-BR" sz="2800" smtClean="0">
                <a:solidFill>
                  <a:srgbClr val="F608C9"/>
                </a:solidFill>
                <a:latin typeface="Arial" pitchFamily="34" charset="0"/>
                <a:ea typeface="黑体" pitchFamily="2" charset="-122"/>
                <a:cs typeface="Arial" pitchFamily="34" charset="0"/>
              </a:rPr>
              <a:t>）</a:t>
            </a:r>
            <a:r>
              <a:rPr lang="pt-BR" altLang="zh-CN" sz="2800" smtClean="0">
                <a:solidFill>
                  <a:srgbClr val="F608C9"/>
                </a:solidFill>
                <a:latin typeface="Arial" pitchFamily="34" charset="0"/>
                <a:ea typeface="黑体" pitchFamily="2" charset="-122"/>
                <a:cs typeface="Arial" pitchFamily="34" charset="0"/>
              </a:rPr>
              <a:t>=</a:t>
            </a:r>
            <a:r>
              <a:rPr lang="zh-CN" altLang="pt-BR" sz="2800" smtClean="0">
                <a:solidFill>
                  <a:srgbClr val="F608C9"/>
                </a:solidFill>
                <a:latin typeface="Arial" pitchFamily="34" charset="0"/>
                <a:ea typeface="黑体" pitchFamily="2" charset="-122"/>
                <a:cs typeface="Arial" pitchFamily="34" charset="0"/>
              </a:rPr>
              <a:t>？</a:t>
            </a:r>
            <a:endParaRPr lang="zh-CN" altLang="pt-BR" sz="2800" smtClean="0"/>
          </a:p>
        </p:txBody>
      </p: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pic>
        <p:nvPicPr>
          <p:cNvPr id="9" name="Picture 4"/>
          <p:cNvPicPr>
            <a:picLocks noChangeAspect="1" noChangeArrowheads="1"/>
          </p:cNvPicPr>
          <p:nvPr/>
        </p:nvPicPr>
        <p:blipFill>
          <a:blip r:embed="rId2"/>
          <a:srcRect/>
          <a:stretch>
            <a:fillRect/>
          </a:stretch>
        </p:blipFill>
        <p:spPr bwMode="auto">
          <a:xfrm>
            <a:off x="1071538" y="2714620"/>
            <a:ext cx="6380163" cy="2571750"/>
          </a:xfrm>
          <a:prstGeom prst="rect">
            <a:avLst/>
          </a:prstGeom>
          <a:noFill/>
          <a:ln w="9525">
            <a:noFill/>
            <a:miter lim="800000"/>
            <a:headEnd/>
            <a:tailEnd/>
          </a:ln>
        </p:spPr>
      </p:pic>
      <p:sp>
        <p:nvSpPr>
          <p:cNvPr id="10" name="TextBox 9"/>
          <p:cNvSpPr txBox="1"/>
          <p:nvPr/>
        </p:nvSpPr>
        <p:spPr>
          <a:xfrm>
            <a:off x="214282" y="5214950"/>
            <a:ext cx="8643998" cy="1212640"/>
          </a:xfrm>
          <a:prstGeom prst="rect">
            <a:avLst/>
          </a:prstGeom>
          <a:noFill/>
          <a:ln w="38100">
            <a:solidFill>
              <a:srgbClr val="0000FF"/>
            </a:solidFill>
          </a:ln>
        </p:spPr>
        <p:txBody>
          <a:bodyPr wrap="square" rtlCol="0">
            <a:spAutoFit/>
          </a:bodyPr>
          <a:lstStyle/>
          <a:p>
            <a:pPr>
              <a:lnSpc>
                <a:spcPct val="130000"/>
              </a:lnSpc>
            </a:pPr>
            <a:r>
              <a:rPr lang="zh-CN" altLang="pt-BR" sz="2800" b="1" smtClean="0">
                <a:latin typeface="Arial" pitchFamily="34" charset="0"/>
                <a:ea typeface="黑体" pitchFamily="2" charset="-122"/>
                <a:cs typeface="Arial" pitchFamily="34" charset="0"/>
              </a:rPr>
              <a:t>从本例题可以看出，</a:t>
            </a:r>
            <a:r>
              <a:rPr lang="zh-CN" altLang="pt-BR" sz="2800" b="1" smtClean="0">
                <a:solidFill>
                  <a:srgbClr val="FF0000"/>
                </a:solidFill>
                <a:latin typeface="Arial" pitchFamily="34" charset="0"/>
                <a:ea typeface="黑体" pitchFamily="2" charset="-122"/>
                <a:cs typeface="Arial" pitchFamily="34" charset="0"/>
              </a:rPr>
              <a:t>栈顶指针是倒增长的</a:t>
            </a:r>
            <a:r>
              <a:rPr lang="zh-CN" altLang="pt-BR" sz="2800" b="1" smtClean="0">
                <a:latin typeface="Arial" pitchFamily="34" charset="0"/>
                <a:ea typeface="黑体" pitchFamily="2" charset="-122"/>
                <a:cs typeface="Arial" pitchFamily="34" charset="0"/>
              </a:rPr>
              <a:t>，即数据出栈，</a:t>
            </a:r>
            <a:r>
              <a:rPr lang="pt-BR" altLang="zh-CN" sz="2800" b="1" smtClean="0">
                <a:latin typeface="Arial" pitchFamily="34" charset="0"/>
                <a:ea typeface="黑体" pitchFamily="2" charset="-122"/>
                <a:cs typeface="Arial" pitchFamily="34" charset="0"/>
              </a:rPr>
              <a:t>SP</a:t>
            </a:r>
            <a:r>
              <a:rPr lang="zh-CN" altLang="pt-BR" sz="2800" b="1" smtClean="0">
                <a:latin typeface="Arial" pitchFamily="34" charset="0"/>
                <a:ea typeface="黑体" pitchFamily="2" charset="-122"/>
                <a:cs typeface="Arial" pitchFamily="34" charset="0"/>
              </a:rPr>
              <a:t>中的指针值增大。</a:t>
            </a:r>
            <a:endParaRPr lang="zh-CN" altLang="en-US" sz="2800" b="1">
              <a:latin typeface="Arial" pitchFamily="34" charset="0"/>
              <a:ea typeface="黑体" pitchFamily="2" charset="-122"/>
              <a:cs typeface="Arial" pitchFamily="34" charset="0"/>
            </a:endParaRP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46</a:t>
            </a:fld>
            <a:r>
              <a:rPr lang="en-US" altLang="zh-CN" smtClean="0"/>
              <a:t>/50</a:t>
            </a: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四、</a:t>
            </a:r>
            <a:r>
              <a:rPr lang="zh-CN" altLang="pt-BR" sz="2800" smtClean="0">
                <a:latin typeface="Arial" pitchFamily="34" charset="0"/>
                <a:ea typeface="黑体" pitchFamily="2" charset="-122"/>
                <a:cs typeface="Arial" pitchFamily="34" charset="0"/>
              </a:rPr>
              <a:t>标志寄存器传送指令</a:t>
            </a:r>
            <a:endParaRPr lang="en-US" altLang="zh-CN" sz="2800" smtClean="0">
              <a:latin typeface="Arial" pitchFamily="34" charset="0"/>
              <a:ea typeface="黑体" pitchFamily="2" charset="-122"/>
              <a:cs typeface="Arial" pitchFamily="34" charset="0"/>
            </a:endParaRPr>
          </a:p>
          <a:p>
            <a:pPr marL="630238" eaLnBrk="1" hangingPunct="1">
              <a:lnSpc>
                <a:spcPct val="130000"/>
              </a:lnSpc>
              <a:spcBef>
                <a:spcPts val="0"/>
              </a:spcBef>
            </a:pPr>
            <a:r>
              <a:rPr lang="zh-CN" altLang="en-US"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LAHF</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SAHF</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PUSHF</a:t>
            </a:r>
            <a:r>
              <a:rPr lang="zh-CN" altLang="pt-BR" sz="2800" smtClean="0">
                <a:latin typeface="Arial" pitchFamily="34" charset="0"/>
                <a:ea typeface="黑体" pitchFamily="2" charset="-122"/>
                <a:cs typeface="Arial" pitchFamily="34" charset="0"/>
              </a:rPr>
              <a:t>、</a:t>
            </a:r>
            <a:r>
              <a:rPr lang="pt-BR" altLang="zh-CN" sz="2800" smtClean="0">
                <a:latin typeface="Arial" pitchFamily="34" charset="0"/>
                <a:ea typeface="黑体" pitchFamily="2" charset="-122"/>
                <a:cs typeface="Arial" pitchFamily="34" charset="0"/>
              </a:rPr>
              <a:t>POPF</a:t>
            </a:r>
            <a:r>
              <a:rPr lang="zh-CN" altLang="en-US" sz="2800" smtClean="0">
                <a:latin typeface="Arial" pitchFamily="34" charset="0"/>
                <a:ea typeface="黑体" pitchFamily="2" charset="-122"/>
                <a:cs typeface="Arial" pitchFamily="34" charset="0"/>
              </a:rPr>
              <a:t>）</a:t>
            </a:r>
            <a:endParaRPr lang="zh-CN" altLang="pt-BR" sz="2800" smtClean="0">
              <a:latin typeface="Arial" pitchFamily="34" charset="0"/>
              <a:ea typeface="黑体" pitchFamily="2" charset="-122"/>
              <a:cs typeface="Arial" pitchFamily="34" charset="0"/>
            </a:endParaRP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1. </a:t>
            </a:r>
            <a:r>
              <a:rPr lang="pt-BR" altLang="zh-CN" sz="2800" smtClean="0">
                <a:solidFill>
                  <a:srgbClr val="0000FF"/>
                </a:solidFill>
                <a:latin typeface="Arial" pitchFamily="34" charset="0"/>
                <a:ea typeface="黑体" pitchFamily="2" charset="-122"/>
                <a:cs typeface="Arial" pitchFamily="34" charset="0"/>
              </a:rPr>
              <a:t>LAHF</a:t>
            </a:r>
          </a:p>
          <a:p>
            <a:pPr marL="265113" indent="-265113" eaLnBrk="1" hangingPunct="1">
              <a:lnSpc>
                <a:spcPct val="130000"/>
              </a:lnSpc>
              <a:spcBef>
                <a:spcPts val="0"/>
              </a:spcBef>
            </a:pPr>
            <a:r>
              <a:rPr lang="zh-CN" altLang="pt-BR" sz="2800" smtClean="0">
                <a:latin typeface="Arial" pitchFamily="34" charset="0"/>
                <a:ea typeface="黑体" pitchFamily="2" charset="-122"/>
                <a:cs typeface="Arial" pitchFamily="34" charset="0"/>
              </a:rPr>
              <a:t>指令格式：</a:t>
            </a:r>
            <a:r>
              <a:rPr lang="pt-BR" altLang="zh-CN" sz="2800" smtClean="0">
                <a:latin typeface="Arial" pitchFamily="34" charset="0"/>
                <a:ea typeface="黑体" pitchFamily="2" charset="-122"/>
                <a:cs typeface="Arial" pitchFamily="34" charset="0"/>
              </a:rPr>
              <a:t>LAHF</a:t>
            </a:r>
          </a:p>
          <a:p>
            <a:pPr marL="1798638" indent="-1798638" eaLnBrk="1" hangingPunct="1">
              <a:lnSpc>
                <a:spcPct val="130000"/>
              </a:lnSpc>
              <a:spcBef>
                <a:spcPts val="0"/>
              </a:spcBef>
            </a:pPr>
            <a:r>
              <a:rPr lang="zh-CN" altLang="pt-BR" sz="2800" smtClean="0">
                <a:latin typeface="Arial" pitchFamily="34" charset="0"/>
                <a:ea typeface="黑体" pitchFamily="2" charset="-122"/>
                <a:cs typeface="Arial" pitchFamily="34" charset="0"/>
              </a:rPr>
              <a:t>指令功能：取</a:t>
            </a:r>
            <a:r>
              <a:rPr lang="en-US" altLang="zh-CN" sz="2800" smtClean="0">
                <a:latin typeface="Arial" pitchFamily="34" charset="0"/>
                <a:ea typeface="黑体" pitchFamily="2" charset="-122"/>
                <a:cs typeface="Arial" pitchFamily="34" charset="0"/>
              </a:rPr>
              <a:t>FLAGS</a:t>
            </a:r>
            <a:r>
              <a:rPr lang="zh-CN" altLang="pt-BR" sz="2800" smtClean="0">
                <a:latin typeface="Arial" pitchFamily="34" charset="0"/>
                <a:ea typeface="黑体" pitchFamily="2" charset="-122"/>
                <a:cs typeface="Arial" pitchFamily="34" charset="0"/>
              </a:rPr>
              <a:t>低</a:t>
            </a:r>
            <a:r>
              <a:rPr lang="pt-BR" altLang="zh-CN" sz="2800" smtClean="0">
                <a:latin typeface="Arial" pitchFamily="34" charset="0"/>
                <a:ea typeface="黑体" pitchFamily="2" charset="-122"/>
                <a:cs typeface="Arial" pitchFamily="34" charset="0"/>
              </a:rPr>
              <a:t>8</a:t>
            </a:r>
            <a:r>
              <a:rPr lang="zh-CN" altLang="pt-BR" sz="2800" smtClean="0">
                <a:latin typeface="Arial" pitchFamily="34" charset="0"/>
                <a:ea typeface="黑体" pitchFamily="2" charset="-122"/>
                <a:cs typeface="Arial" pitchFamily="34" charset="0"/>
              </a:rPr>
              <a:t>位</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SF</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ZF</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AF</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PF</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CF</a:t>
            </a:r>
            <a:r>
              <a:rPr lang="zh-CN" altLang="en-US" sz="2800" smtClean="0">
                <a:latin typeface="Arial" pitchFamily="34" charset="0"/>
                <a:ea typeface="黑体" pitchFamily="2" charset="-122"/>
                <a:cs typeface="Arial" pitchFamily="34" charset="0"/>
              </a:rPr>
              <a:t>）</a:t>
            </a:r>
            <a:r>
              <a:rPr lang="zh-CN" altLang="pt-BR" sz="2800" smtClean="0">
                <a:latin typeface="Arial" pitchFamily="34" charset="0"/>
                <a:ea typeface="黑体" pitchFamily="2" charset="-122"/>
                <a:cs typeface="Arial" pitchFamily="34" charset="0"/>
              </a:rPr>
              <a:t>到</a:t>
            </a:r>
            <a:r>
              <a:rPr lang="pt-BR" altLang="zh-CN" sz="2800" smtClean="0">
                <a:latin typeface="Arial" pitchFamily="34" charset="0"/>
                <a:ea typeface="黑体" pitchFamily="2" charset="-122"/>
                <a:cs typeface="Arial" pitchFamily="34" charset="0"/>
              </a:rPr>
              <a:t>AH</a:t>
            </a:r>
            <a:r>
              <a:rPr lang="zh-CN" altLang="pt-BR" sz="2800" smtClean="0">
                <a:latin typeface="Arial" pitchFamily="34" charset="0"/>
                <a:ea typeface="黑体" pitchFamily="2" charset="-122"/>
                <a:cs typeface="Arial" pitchFamily="34" charset="0"/>
              </a:rPr>
              <a:t>中。</a:t>
            </a:r>
            <a:endParaRPr lang="en-US" altLang="zh-CN" sz="2800" smtClean="0">
              <a:latin typeface="Arial" pitchFamily="34" charset="0"/>
              <a:ea typeface="黑体" pitchFamily="2" charset="-122"/>
              <a:cs typeface="Arial" pitchFamily="34" charset="0"/>
            </a:endParaRPr>
          </a:p>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2. </a:t>
            </a:r>
            <a:r>
              <a:rPr lang="en-US" altLang="zh-CN" sz="2800" smtClean="0">
                <a:solidFill>
                  <a:srgbClr val="0000FF"/>
                </a:solidFill>
                <a:latin typeface="Arial" pitchFamily="34" charset="0"/>
                <a:ea typeface="黑体" pitchFamily="2" charset="-122"/>
                <a:cs typeface="Arial" pitchFamily="34" charset="0"/>
              </a:rPr>
              <a:t>SAHF</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latin typeface="Arial" pitchFamily="34" charset="0"/>
                <a:ea typeface="黑体" pitchFamily="2" charset="-122"/>
                <a:cs typeface="Arial" pitchFamily="34" charset="0"/>
              </a:rPr>
              <a:t>SAHF</a:t>
            </a:r>
          </a:p>
          <a:p>
            <a:pPr marL="265113" indent="-265113" eaLnBrk="1" hangingPunct="1">
              <a:lnSpc>
                <a:spcPct val="130000"/>
              </a:lnSpc>
              <a:spcBef>
                <a:spcPts val="0"/>
              </a:spcBef>
            </a:pPr>
            <a:r>
              <a:rPr lang="zh-CN" altLang="en-US" sz="2800" smtClean="0">
                <a:latin typeface="Arial" pitchFamily="34" charset="0"/>
                <a:ea typeface="黑体" pitchFamily="2" charset="-122"/>
                <a:cs typeface="Arial" pitchFamily="34" charset="0"/>
              </a:rPr>
              <a:t>指令功能：取</a:t>
            </a:r>
            <a:r>
              <a:rPr lang="en-US" altLang="zh-CN" sz="2800" smtClean="0">
                <a:latin typeface="Arial" pitchFamily="34" charset="0"/>
                <a:ea typeface="黑体" pitchFamily="2" charset="-122"/>
                <a:cs typeface="Arial" pitchFamily="34" charset="0"/>
              </a:rPr>
              <a:t>AH</a:t>
            </a:r>
            <a:r>
              <a:rPr lang="zh-CN" altLang="en-US" sz="2800" smtClean="0">
                <a:latin typeface="Arial" pitchFamily="34" charset="0"/>
                <a:ea typeface="黑体" pitchFamily="2" charset="-122"/>
                <a:cs typeface="Arial" pitchFamily="34" charset="0"/>
              </a:rPr>
              <a:t>内容送入</a:t>
            </a:r>
            <a:r>
              <a:rPr lang="en-US" altLang="zh-CN" sz="2800" smtClean="0">
                <a:latin typeface="Arial" pitchFamily="34" charset="0"/>
                <a:ea typeface="黑体" pitchFamily="2" charset="-122"/>
                <a:cs typeface="Arial" pitchFamily="34" charset="0"/>
              </a:rPr>
              <a:t>FLAGS</a:t>
            </a:r>
            <a:r>
              <a:rPr lang="zh-CN" altLang="en-US" sz="2800" smtClean="0">
                <a:latin typeface="Arial" pitchFamily="34" charset="0"/>
                <a:ea typeface="黑体" pitchFamily="2" charset="-122"/>
                <a:cs typeface="Arial" pitchFamily="34" charset="0"/>
              </a:rPr>
              <a:t>低</a:t>
            </a:r>
            <a:r>
              <a:rPr lang="en-US" altLang="zh-CN" sz="2800" smtClean="0">
                <a:latin typeface="Arial" pitchFamily="34" charset="0"/>
                <a:ea typeface="黑体" pitchFamily="2" charset="-122"/>
                <a:cs typeface="Arial" pitchFamily="34" charset="0"/>
              </a:rPr>
              <a:t>8</a:t>
            </a:r>
            <a:r>
              <a:rPr lang="zh-CN" altLang="en-US" sz="2800" smtClean="0">
                <a:latin typeface="Arial" pitchFamily="34" charset="0"/>
                <a:ea typeface="黑体" pitchFamily="2" charset="-122"/>
                <a:cs typeface="Arial" pitchFamily="34" charset="0"/>
              </a:rPr>
              <a:t>位。</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LAHF</a:t>
            </a: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SAHF</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PUSHF</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POPF</a:t>
            </a:r>
          </a:p>
          <a:p>
            <a:pPr algn="just">
              <a:lnSpc>
                <a:spcPct val="130000"/>
              </a:lnSpc>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47</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en-US" altLang="zh-CN" sz="2800" smtClean="0">
                <a:latin typeface="Arial" pitchFamily="34" charset="0"/>
                <a:ea typeface="黑体" pitchFamily="2" charset="-122"/>
                <a:cs typeface="Arial" pitchFamily="34" charset="0"/>
              </a:rPr>
              <a:t>3. </a:t>
            </a:r>
            <a:r>
              <a:rPr lang="en-US" altLang="zh-CN" sz="2800" smtClean="0">
                <a:solidFill>
                  <a:srgbClr val="0000FF"/>
                </a:solidFill>
                <a:latin typeface="Arial" pitchFamily="34" charset="0"/>
                <a:ea typeface="黑体" pitchFamily="2" charset="-122"/>
                <a:cs typeface="Arial" pitchFamily="34" charset="0"/>
              </a:rPr>
              <a:t>PUSHF</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latin typeface="Arial" pitchFamily="34" charset="0"/>
                <a:ea typeface="黑体" pitchFamily="2" charset="-122"/>
                <a:cs typeface="Arial" pitchFamily="34" charset="0"/>
              </a:rPr>
              <a:t>PUSHF</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指令功能：将</a:t>
            </a:r>
            <a:r>
              <a:rPr lang="en-US" altLang="zh-CN" sz="2800" smtClean="0">
                <a:latin typeface="Arial" pitchFamily="34" charset="0"/>
                <a:ea typeface="黑体" pitchFamily="2" charset="-122"/>
                <a:cs typeface="Arial" pitchFamily="34" charset="0"/>
              </a:rPr>
              <a:t>FLAGS</a:t>
            </a:r>
            <a:r>
              <a:rPr lang="zh-CN" altLang="en-US" sz="2800" smtClean="0">
                <a:latin typeface="Arial" pitchFamily="34" charset="0"/>
                <a:ea typeface="黑体" pitchFamily="2" charset="-122"/>
                <a:cs typeface="Arial" pitchFamily="34" charset="0"/>
              </a:rPr>
              <a:t>的内容压入堆栈。</a:t>
            </a:r>
          </a:p>
          <a:p>
            <a:pPr marL="265113" indent="-265113" eaLnBrk="1" hangingPunct="1">
              <a:spcBef>
                <a:spcPts val="0"/>
              </a:spcBef>
            </a:pPr>
            <a:r>
              <a:rPr lang="en-US" altLang="zh-CN" sz="2800" smtClean="0">
                <a:latin typeface="Arial" pitchFamily="34" charset="0"/>
                <a:ea typeface="黑体" pitchFamily="2" charset="-122"/>
                <a:cs typeface="Arial" pitchFamily="34" charset="0"/>
              </a:rPr>
              <a:t>4. </a:t>
            </a:r>
            <a:r>
              <a:rPr lang="en-US" altLang="zh-CN" sz="2800" smtClean="0">
                <a:solidFill>
                  <a:srgbClr val="0000FF"/>
                </a:solidFill>
                <a:latin typeface="Arial" pitchFamily="34" charset="0"/>
                <a:ea typeface="黑体" pitchFamily="2" charset="-122"/>
                <a:cs typeface="Arial" pitchFamily="34" charset="0"/>
              </a:rPr>
              <a:t>POPF</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latin typeface="Arial" pitchFamily="34" charset="0"/>
                <a:ea typeface="黑体" pitchFamily="2" charset="-122"/>
                <a:cs typeface="Arial" pitchFamily="34" charset="0"/>
              </a:rPr>
              <a:t>POPF</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指令功能：将栈顶内容弹出送入</a:t>
            </a:r>
            <a:r>
              <a:rPr lang="en-US" altLang="zh-CN" sz="2800" smtClean="0">
                <a:latin typeface="Arial" pitchFamily="34" charset="0"/>
                <a:ea typeface="黑体" pitchFamily="2" charset="-122"/>
                <a:cs typeface="Arial" pitchFamily="34" charset="0"/>
              </a:rPr>
              <a:t>FLAGS</a:t>
            </a:r>
            <a:r>
              <a:rPr lang="zh-CN" altLang="en-US" sz="2800" smtClean="0">
                <a:latin typeface="Arial" pitchFamily="34" charset="0"/>
                <a:ea typeface="黑体" pitchFamily="2" charset="-122"/>
                <a:cs typeface="Arial" pitchFamily="34" charset="0"/>
              </a:rPr>
              <a:t>。</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此指令为</a:t>
            </a:r>
            <a:r>
              <a:rPr lang="en-US" altLang="zh-CN" sz="2800" smtClean="0">
                <a:latin typeface="Arial" pitchFamily="34" charset="0"/>
                <a:ea typeface="黑体" pitchFamily="2" charset="-122"/>
                <a:cs typeface="Arial" pitchFamily="34" charset="0"/>
              </a:rPr>
              <a:t>PUSHF</a:t>
            </a:r>
            <a:r>
              <a:rPr lang="zh-CN" altLang="en-US" sz="2800" smtClean="0">
                <a:latin typeface="Arial" pitchFamily="34" charset="0"/>
                <a:ea typeface="黑体" pitchFamily="2" charset="-122"/>
                <a:cs typeface="Arial" pitchFamily="34" charset="0"/>
              </a:rPr>
              <a:t>指令的逆过程。</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通用数传指令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地址传送指令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堆栈指令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标志寄存器</a:t>
            </a:r>
            <a:endParaRPr lang="en-US" altLang="zh-CN" sz="2000" b="1" smtClean="0">
              <a:solidFill>
                <a:schemeClr val="bg1"/>
              </a:solidFill>
              <a:latin typeface="Arial" pitchFamily="34" charset="0"/>
              <a:ea typeface="黑体" pitchFamily="2" charset="-122"/>
              <a:cs typeface="Arial" pitchFamily="34" charset="0"/>
            </a:endParaRPr>
          </a:p>
          <a:p>
            <a:pPr algn="just">
              <a:defRPr/>
            </a:pPr>
            <a:r>
              <a:rPr lang="zh-CN" altLang="en-US" sz="2000" b="1" smtClean="0">
                <a:solidFill>
                  <a:schemeClr val="bg1"/>
                </a:solidFill>
                <a:latin typeface="Arial" pitchFamily="34" charset="0"/>
                <a:ea typeface="黑体" pitchFamily="2" charset="-122"/>
                <a:cs typeface="Arial" pitchFamily="34" charset="0"/>
              </a:rPr>
              <a:t>    传送指令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LAHF</a:t>
            </a:r>
          </a:p>
          <a:p>
            <a:pPr marL="179388" algn="just">
              <a:lnSpc>
                <a:spcPct val="130000"/>
              </a:lnSpc>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SAHF</a:t>
            </a: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PUSHF</a:t>
            </a:r>
          </a:p>
          <a:p>
            <a:pPr marL="179388" algn="just">
              <a:lnSpc>
                <a:spcPct val="130000"/>
              </a:lnSpc>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POPF</a:t>
            </a: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2948243"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48</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4500562" cy="6858000"/>
          </a:xfrm>
          <a:prstGeom prst="rect">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a:p>
            <a:pPr marL="0" indent="0" eaLnBrk="1" hangingPunct="1">
              <a:lnSpc>
                <a:spcPct val="200000"/>
              </a:lnSpc>
              <a:buFont typeface="Wingdings" pitchFamily="2" charset="2"/>
              <a:buNone/>
            </a:pPr>
            <a:r>
              <a:rPr lang="en-US" altLang="zh-CN" sz="2800" b="1" smtClean="0">
                <a:latin typeface="Arial" pitchFamily="34" charset="0"/>
                <a:ea typeface="黑体" pitchFamily="2" charset="-122"/>
                <a:cs typeface="Arial" pitchFamily="34" charset="0"/>
              </a:rPr>
              <a:t>1.</a:t>
            </a:r>
            <a:r>
              <a:rPr lang="zh-CN" altLang="en-US" sz="2800" b="1" smtClean="0">
                <a:latin typeface="Arial" pitchFamily="34" charset="0"/>
                <a:ea typeface="黑体" pitchFamily="2" charset="-122"/>
                <a:cs typeface="Arial" pitchFamily="34" charset="0"/>
              </a:rPr>
              <a:t> 硬指令、伪指令的概念；</a:t>
            </a:r>
            <a:endParaRPr lang="en-US" altLang="zh-CN" sz="2800" b="1" smtClean="0">
              <a:latin typeface="Arial" pitchFamily="34" charset="0"/>
              <a:ea typeface="黑体" pitchFamily="2" charset="-122"/>
              <a:cs typeface="Arial" pitchFamily="34" charset="0"/>
            </a:endParaRPr>
          </a:p>
          <a:p>
            <a:pPr marL="0" indent="0" eaLnBrk="1" hangingPunct="1">
              <a:lnSpc>
                <a:spcPct val="150000"/>
              </a:lnSpc>
              <a:buFont typeface="Wingdings" pitchFamily="2" charset="2"/>
              <a:buNone/>
            </a:pPr>
            <a:r>
              <a:rPr lang="en-US" altLang="zh-CN" sz="2800" b="1" smtClean="0">
                <a:latin typeface="Arial" pitchFamily="34" charset="0"/>
                <a:ea typeface="黑体" pitchFamily="2" charset="-122"/>
                <a:cs typeface="Arial" pitchFamily="34" charset="0"/>
              </a:rPr>
              <a:t>2. </a:t>
            </a:r>
            <a:r>
              <a:rPr lang="zh-CN" altLang="en-US" sz="2800" b="1" smtClean="0">
                <a:latin typeface="Arial" pitchFamily="34" charset="0"/>
                <a:ea typeface="黑体" pitchFamily="2" charset="-122"/>
                <a:cs typeface="Arial" pitchFamily="34" charset="0"/>
              </a:rPr>
              <a:t>指令的格式。</a:t>
            </a:r>
          </a:p>
        </p:txBody>
      </p:sp>
      <p:cxnSp>
        <p:nvCxnSpPr>
          <p:cNvPr id="8" name="直接连接符 7"/>
          <p:cNvCxnSpPr/>
          <p:nvPr/>
        </p:nvCxnSpPr>
        <p:spPr>
          <a:xfrm>
            <a:off x="142844" y="785794"/>
            <a:ext cx="41434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500562" y="0"/>
            <a:ext cx="4643438" cy="6858000"/>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en-US" altLang="zh-CN" sz="2800" b="1" smtClean="0">
                <a:latin typeface="Arial" pitchFamily="34" charset="0"/>
                <a:ea typeface="黑体" pitchFamily="2" charset="-122"/>
                <a:cs typeface="Arial" pitchFamily="34" charset="0"/>
              </a:rPr>
              <a:t>3.2 </a:t>
            </a:r>
            <a:r>
              <a:rPr lang="zh-CN" altLang="en-US" sz="2800" b="1" smtClean="0">
                <a:latin typeface="Arial" pitchFamily="34" charset="0"/>
                <a:ea typeface="黑体" pitchFamily="2" charset="-122"/>
                <a:cs typeface="Arial" pitchFamily="34" charset="0"/>
              </a:rPr>
              <a:t>寻址方式</a:t>
            </a:r>
          </a:p>
          <a:p>
            <a:pPr algn="ctr">
              <a:lnSpc>
                <a:spcPct val="200000"/>
              </a:lnSpc>
              <a:defRPr/>
            </a:pPr>
            <a:r>
              <a:rPr lang="en-US" altLang="zh-CN" sz="2800" b="1" smtClean="0">
                <a:latin typeface="Arial" pitchFamily="34" charset="0"/>
                <a:ea typeface="黑体" pitchFamily="2" charset="-122"/>
                <a:cs typeface="Arial" pitchFamily="34" charset="0"/>
              </a:rPr>
              <a:t>7</a:t>
            </a:r>
            <a:r>
              <a:rPr lang="zh-CN" altLang="en-US" sz="2800" b="1" smtClean="0">
                <a:latin typeface="Arial" pitchFamily="34" charset="0"/>
                <a:ea typeface="黑体" pitchFamily="2" charset="-122"/>
                <a:cs typeface="Arial" pitchFamily="34" charset="0"/>
              </a:rPr>
              <a:t>种与数据相关的寻址方式</a:t>
            </a:r>
          </a:p>
        </p:txBody>
      </p:sp>
      <p:cxnSp>
        <p:nvCxnSpPr>
          <p:cNvPr id="16" name="直接连接符 15"/>
          <p:cNvCxnSpPr/>
          <p:nvPr/>
        </p:nvCxnSpPr>
        <p:spPr>
          <a:xfrm>
            <a:off x="4714876" y="785794"/>
            <a:ext cx="41434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49</a:t>
            </a:fld>
            <a:r>
              <a:rPr lang="en-US" altLang="zh-CN" smtClean="0"/>
              <a:t>/50</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533400" indent="-533400" eaLnBrk="1" hangingPunct="1">
              <a:lnSpc>
                <a:spcPct val="130000"/>
              </a:lnSpc>
            </a:pPr>
            <a:r>
              <a:rPr lang="zh-CN" altLang="en-US" sz="2800" smtClean="0">
                <a:latin typeface="黑体" pitchFamily="2" charset="-122"/>
                <a:ea typeface="黑体" pitchFamily="2" charset="-122"/>
              </a:rPr>
              <a:t>二、指令的格式 </a:t>
            </a:r>
          </a:p>
          <a:p>
            <a:pPr eaLnBrk="1" hangingPunct="1">
              <a:lnSpc>
                <a:spcPct val="130000"/>
              </a:lnSpc>
            </a:pPr>
            <a:r>
              <a:rPr lang="en-US" altLang="zh-CN" sz="2800" smtClean="0">
                <a:latin typeface="黑体" pitchFamily="2" charset="-122"/>
                <a:ea typeface="黑体" pitchFamily="2" charset="-122"/>
              </a:rPr>
              <a:t>8088/8086</a:t>
            </a:r>
            <a:r>
              <a:rPr lang="zh-CN" altLang="en-US" sz="2800" smtClean="0">
                <a:latin typeface="黑体" pitchFamily="2" charset="-122"/>
                <a:ea typeface="黑体" pitchFamily="2" charset="-122"/>
              </a:rPr>
              <a:t>汇编语言的硬指令和伪指令的格式基本相同。</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指令分类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指令格式</a:t>
            </a:r>
            <a:endParaRPr lang="en-US" altLang="zh-CN" sz="2000" b="1" smtClean="0">
              <a:solidFill>
                <a:srgbClr val="FFFF00"/>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9" name="TextBox 8"/>
          <p:cNvSpPr txBox="1"/>
          <p:nvPr/>
        </p:nvSpPr>
        <p:spPr>
          <a:xfrm>
            <a:off x="142876" y="3037360"/>
            <a:ext cx="8929718" cy="2677656"/>
          </a:xfrm>
          <a:prstGeom prst="rect">
            <a:avLst/>
          </a:prstGeom>
          <a:solidFill>
            <a:schemeClr val="bg1"/>
          </a:solidFill>
          <a:ln w="38100">
            <a:solidFill>
              <a:srgbClr val="FF0000"/>
            </a:solidFill>
          </a:ln>
        </p:spPr>
        <p:txBody>
          <a:bodyPr wrap="square" rtlCol="0">
            <a:spAutoFit/>
          </a:bodyPr>
          <a:lstStyle/>
          <a:p>
            <a:pPr marL="533400" indent="-533400" eaLnBrk="1" hangingPunct="1">
              <a:lnSpc>
                <a:spcPct val="150000"/>
              </a:lnSpc>
            </a:pPr>
            <a:r>
              <a:rPr lang="zh-CN" altLang="en-US" sz="2800" b="1" smtClean="0">
                <a:solidFill>
                  <a:srgbClr val="0000FF"/>
                </a:solidFill>
                <a:latin typeface="黑体" pitchFamily="2" charset="-122"/>
                <a:ea typeface="黑体" pitchFamily="2" charset="-122"/>
              </a:rPr>
              <a:t>硬指令格式：</a:t>
            </a:r>
          </a:p>
          <a:p>
            <a:pPr marL="533400" indent="-533400" eaLnBrk="1" hangingPunct="1">
              <a:lnSpc>
                <a:spcPct val="150000"/>
              </a:lnSpc>
            </a:pPr>
            <a:r>
              <a:rPr lang="en-US" altLang="zh-CN" sz="2800" b="1" smtClean="0">
                <a:latin typeface="黑体" pitchFamily="2" charset="-122"/>
                <a:ea typeface="黑体" pitchFamily="2" charset="-122"/>
              </a:rPr>
              <a:t>[</a:t>
            </a:r>
            <a:r>
              <a:rPr lang="zh-CN" altLang="en-US" sz="2800" b="1" smtClean="0">
                <a:latin typeface="黑体" pitchFamily="2" charset="-122"/>
                <a:ea typeface="黑体" pitchFamily="2" charset="-122"/>
              </a:rPr>
              <a:t>标号</a:t>
            </a:r>
            <a:r>
              <a:rPr lang="en-US" altLang="zh-CN" sz="2800" b="1" smtClean="0">
                <a:latin typeface="黑体" pitchFamily="2" charset="-122"/>
                <a:ea typeface="黑体" pitchFamily="2" charset="-122"/>
              </a:rPr>
              <a:t>:] </a:t>
            </a:r>
            <a:r>
              <a:rPr lang="zh-CN" altLang="en-US" sz="2800" b="1" smtClean="0">
                <a:latin typeface="黑体" pitchFamily="2" charset="-122"/>
                <a:ea typeface="黑体" pitchFamily="2" charset="-122"/>
              </a:rPr>
              <a:t>操作符 </a:t>
            </a:r>
            <a:r>
              <a:rPr lang="en-US" altLang="zh-CN" sz="2800" b="1" smtClean="0">
                <a:latin typeface="黑体" pitchFamily="2" charset="-122"/>
                <a:ea typeface="黑体" pitchFamily="2" charset="-122"/>
              </a:rPr>
              <a:t>[</a:t>
            </a:r>
            <a:r>
              <a:rPr lang="zh-CN" altLang="en-US" sz="2800" b="1" smtClean="0">
                <a:latin typeface="黑体" pitchFamily="2" charset="-122"/>
                <a:ea typeface="黑体" pitchFamily="2" charset="-122"/>
              </a:rPr>
              <a:t>目的操作数</a:t>
            </a:r>
            <a:r>
              <a:rPr lang="en-US" altLang="zh-CN" sz="2800" b="1" smtClean="0">
                <a:latin typeface="黑体" pitchFamily="2" charset="-122"/>
                <a:ea typeface="黑体" pitchFamily="2" charset="-122"/>
              </a:rPr>
              <a:t>] [,</a:t>
            </a:r>
            <a:r>
              <a:rPr lang="zh-CN" altLang="en-US" sz="2800" b="1" smtClean="0">
                <a:latin typeface="黑体" pitchFamily="2" charset="-122"/>
                <a:ea typeface="黑体" pitchFamily="2" charset="-122"/>
              </a:rPr>
              <a:t>源操作数</a:t>
            </a:r>
            <a:r>
              <a:rPr lang="en-US" altLang="zh-CN" sz="2800" b="1" smtClean="0">
                <a:latin typeface="黑体" pitchFamily="2" charset="-122"/>
                <a:ea typeface="黑体" pitchFamily="2" charset="-122"/>
              </a:rPr>
              <a:t>] [;</a:t>
            </a:r>
            <a:r>
              <a:rPr lang="zh-CN" altLang="en-US" sz="2800" b="1" smtClean="0">
                <a:latin typeface="黑体" pitchFamily="2" charset="-122"/>
                <a:ea typeface="黑体" pitchFamily="2" charset="-122"/>
              </a:rPr>
              <a:t>注释</a:t>
            </a:r>
            <a:r>
              <a:rPr lang="en-US" altLang="zh-CN" sz="2800" b="1" smtClean="0">
                <a:latin typeface="黑体" pitchFamily="2" charset="-122"/>
                <a:ea typeface="黑体" pitchFamily="2" charset="-122"/>
              </a:rPr>
              <a:t>]</a:t>
            </a:r>
          </a:p>
          <a:p>
            <a:pPr marL="533400" indent="-533400" eaLnBrk="1" hangingPunct="1">
              <a:lnSpc>
                <a:spcPct val="150000"/>
              </a:lnSpc>
            </a:pPr>
            <a:r>
              <a:rPr lang="zh-CN" altLang="en-US" sz="2800" b="1" smtClean="0">
                <a:solidFill>
                  <a:srgbClr val="0000FF"/>
                </a:solidFill>
                <a:latin typeface="黑体" pitchFamily="2" charset="-122"/>
                <a:ea typeface="黑体" pitchFamily="2" charset="-122"/>
              </a:rPr>
              <a:t>伪指令格式：</a:t>
            </a:r>
          </a:p>
          <a:p>
            <a:pPr marL="533400" indent="-533400" eaLnBrk="1" hangingPunct="1">
              <a:lnSpc>
                <a:spcPct val="150000"/>
              </a:lnSpc>
            </a:pPr>
            <a:r>
              <a:rPr lang="en-US" altLang="zh-CN" sz="2800" b="1" smtClean="0">
                <a:latin typeface="黑体" pitchFamily="2" charset="-122"/>
                <a:ea typeface="黑体" pitchFamily="2" charset="-122"/>
              </a:rPr>
              <a:t>[</a:t>
            </a:r>
            <a:r>
              <a:rPr lang="zh-CN" altLang="en-US" sz="2800" b="1" smtClean="0">
                <a:latin typeface="黑体" pitchFamily="2" charset="-122"/>
                <a:ea typeface="黑体" pitchFamily="2" charset="-122"/>
              </a:rPr>
              <a:t>名字</a:t>
            </a:r>
            <a:r>
              <a:rPr lang="en-US" altLang="zh-CN" sz="2800" b="1" smtClean="0">
                <a:latin typeface="黑体" pitchFamily="2" charset="-122"/>
                <a:ea typeface="黑体" pitchFamily="2" charset="-122"/>
              </a:rPr>
              <a:t>]  </a:t>
            </a:r>
            <a:r>
              <a:rPr lang="zh-CN" altLang="en-US" sz="2800" b="1" smtClean="0">
                <a:latin typeface="黑体" pitchFamily="2" charset="-122"/>
                <a:ea typeface="黑体" pitchFamily="2" charset="-122"/>
              </a:rPr>
              <a:t>定义符 </a:t>
            </a:r>
            <a:r>
              <a:rPr lang="en-US" altLang="zh-CN" sz="2800" b="1" smtClean="0">
                <a:latin typeface="黑体" pitchFamily="2" charset="-122"/>
                <a:ea typeface="黑体" pitchFamily="2" charset="-122"/>
              </a:rPr>
              <a:t>[</a:t>
            </a:r>
            <a:r>
              <a:rPr lang="zh-CN" altLang="en-US" sz="2800" b="1" smtClean="0">
                <a:latin typeface="黑体" pitchFamily="2" charset="-122"/>
                <a:ea typeface="黑体" pitchFamily="2" charset="-122"/>
              </a:rPr>
              <a:t>操作数</a:t>
            </a:r>
            <a:r>
              <a:rPr lang="en-US" altLang="zh-CN" sz="2800" b="1" smtClean="0">
                <a:latin typeface="黑体" pitchFamily="2" charset="-122"/>
                <a:ea typeface="黑体" pitchFamily="2" charset="-122"/>
              </a:rPr>
              <a:t>] [</a:t>
            </a:r>
            <a:r>
              <a:rPr lang="zh-CN" altLang="en-US" sz="2800" b="1" smtClean="0">
                <a:latin typeface="黑体" pitchFamily="2" charset="-122"/>
                <a:ea typeface="黑体" pitchFamily="2" charset="-122"/>
              </a:rPr>
              <a:t>；注释</a:t>
            </a:r>
            <a:r>
              <a:rPr lang="en-US" altLang="zh-CN" sz="2800" b="1" smtClean="0">
                <a:latin typeface="黑体" pitchFamily="2" charset="-122"/>
                <a:ea typeface="黑体" pitchFamily="2" charset="-122"/>
              </a:rPr>
              <a:t>]</a:t>
            </a:r>
            <a:endParaRPr lang="zh-CN" altLang="en-US" b="1"/>
          </a:p>
        </p:txBody>
      </p:sp>
      <p:sp>
        <p:nvSpPr>
          <p:cNvPr id="12" name="灯片编号占位符 11"/>
          <p:cNvSpPr>
            <a:spLocks noGrp="1"/>
          </p:cNvSpPr>
          <p:nvPr>
            <p:ph type="sldNum" sz="quarter" idx="10"/>
          </p:nvPr>
        </p:nvSpPr>
        <p:spPr/>
        <p:txBody>
          <a:bodyPr/>
          <a:lstStyle/>
          <a:p>
            <a:pPr>
              <a:defRPr/>
            </a:pPr>
            <a:fld id="{00EC6E7D-D7E6-48CA-B2D6-D41A77583861}" type="slidenum">
              <a:rPr lang="zh-CN" altLang="en-US" smtClean="0"/>
              <a:pPr>
                <a:defRPr/>
              </a:pPr>
              <a:t>5</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4500562" cy="6858000"/>
          </a:xfrm>
          <a:prstGeom prst="rect">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en-US" altLang="zh-CN" sz="2800" b="1" smtClean="0">
                <a:latin typeface="Arial" pitchFamily="34" charset="0"/>
                <a:ea typeface="黑体" pitchFamily="2" charset="-122"/>
                <a:cs typeface="Arial" pitchFamily="34" charset="0"/>
              </a:rPr>
              <a:t>3.3 </a:t>
            </a:r>
            <a:r>
              <a:rPr lang="zh-CN" altLang="en-US" sz="2800" b="1" smtClean="0">
                <a:latin typeface="Arial" pitchFamily="34" charset="0"/>
                <a:ea typeface="黑体" pitchFamily="2" charset="-122"/>
                <a:cs typeface="Arial" pitchFamily="34" charset="0"/>
              </a:rPr>
              <a:t>数据传送指令</a:t>
            </a:r>
          </a:p>
          <a:p>
            <a:pPr marL="0" indent="0"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1. </a:t>
            </a:r>
            <a:r>
              <a:rPr lang="zh-CN" altLang="en-US" sz="2800" b="1" smtClean="0">
                <a:latin typeface="Arial" pitchFamily="34" charset="0"/>
                <a:ea typeface="黑体" pitchFamily="2" charset="-122"/>
                <a:cs typeface="Arial" pitchFamily="34" charset="0"/>
              </a:rPr>
              <a:t>通用数据传送指令：</a:t>
            </a:r>
            <a:endParaRPr lang="en-US" altLang="zh-CN" sz="2800" b="1" smtClean="0">
              <a:latin typeface="Arial" pitchFamily="34" charset="0"/>
              <a:ea typeface="黑体" pitchFamily="2" charset="-122"/>
              <a:cs typeface="Arial" pitchFamily="34" charset="0"/>
            </a:endParaRPr>
          </a:p>
          <a:p>
            <a:pPr marL="360363"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MOV</a:t>
            </a:r>
            <a:r>
              <a:rPr lang="zh-CN" altLang="en-US" sz="2800" b="1" smtClean="0">
                <a:latin typeface="Arial" pitchFamily="34" charset="0"/>
                <a:ea typeface="黑体" pitchFamily="2" charset="-122"/>
                <a:cs typeface="Arial" pitchFamily="34" charset="0"/>
              </a:rPr>
              <a:t>、</a:t>
            </a:r>
            <a:r>
              <a:rPr lang="en-US" altLang="zh-CN" sz="2800" b="1" smtClean="0">
                <a:latin typeface="Arial" pitchFamily="34" charset="0"/>
                <a:ea typeface="黑体" pitchFamily="2" charset="-122"/>
                <a:cs typeface="Arial" pitchFamily="34" charset="0"/>
              </a:rPr>
              <a:t>XCHG</a:t>
            </a:r>
            <a:endParaRPr lang="zh-CN" altLang="en-US" sz="2800" b="1" smtClean="0">
              <a:latin typeface="Arial" pitchFamily="34" charset="0"/>
              <a:ea typeface="黑体" pitchFamily="2" charset="-122"/>
              <a:cs typeface="Arial" pitchFamily="34" charset="0"/>
            </a:endParaRPr>
          </a:p>
          <a:p>
            <a:pPr marL="0" indent="0"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2. </a:t>
            </a:r>
            <a:r>
              <a:rPr lang="zh-CN" altLang="en-US" sz="2800" b="1" smtClean="0">
                <a:latin typeface="Arial" pitchFamily="34" charset="0"/>
                <a:ea typeface="黑体" pitchFamily="2" charset="-122"/>
                <a:cs typeface="Arial" pitchFamily="34" charset="0"/>
              </a:rPr>
              <a:t>地址传送指令：</a:t>
            </a:r>
            <a:endParaRPr lang="en-US" altLang="zh-CN" sz="2800" b="1" smtClean="0">
              <a:latin typeface="Arial" pitchFamily="34" charset="0"/>
              <a:ea typeface="黑体" pitchFamily="2" charset="-122"/>
              <a:cs typeface="Arial" pitchFamily="34" charset="0"/>
            </a:endParaRPr>
          </a:p>
          <a:p>
            <a:pPr marL="360363"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LEA</a:t>
            </a:r>
            <a:r>
              <a:rPr lang="zh-CN" altLang="en-US" sz="2800" b="1" smtClean="0">
                <a:latin typeface="Arial" pitchFamily="34" charset="0"/>
                <a:ea typeface="黑体" pitchFamily="2" charset="-122"/>
                <a:cs typeface="Arial" pitchFamily="34" charset="0"/>
              </a:rPr>
              <a:t>、</a:t>
            </a:r>
            <a:r>
              <a:rPr lang="en-US" altLang="zh-CN" sz="2800" b="1" smtClean="0">
                <a:latin typeface="Arial" pitchFamily="34" charset="0"/>
                <a:ea typeface="黑体" pitchFamily="2" charset="-122"/>
                <a:cs typeface="Arial" pitchFamily="34" charset="0"/>
              </a:rPr>
              <a:t>LDS</a:t>
            </a:r>
            <a:r>
              <a:rPr lang="zh-CN" altLang="en-US" sz="2800" b="1" smtClean="0">
                <a:latin typeface="Arial" pitchFamily="34" charset="0"/>
                <a:ea typeface="黑体" pitchFamily="2" charset="-122"/>
                <a:cs typeface="Arial" pitchFamily="34" charset="0"/>
              </a:rPr>
              <a:t>、</a:t>
            </a:r>
            <a:r>
              <a:rPr lang="en-US" altLang="zh-CN" sz="2800" b="1" smtClean="0">
                <a:latin typeface="Arial" pitchFamily="34" charset="0"/>
                <a:ea typeface="黑体" pitchFamily="2" charset="-122"/>
                <a:cs typeface="Arial" pitchFamily="34" charset="0"/>
              </a:rPr>
              <a:t>LES</a:t>
            </a:r>
            <a:endParaRPr lang="zh-CN" altLang="en-US" sz="2800" b="1" smtClean="0">
              <a:latin typeface="Arial" pitchFamily="34" charset="0"/>
              <a:ea typeface="黑体" pitchFamily="2" charset="-122"/>
              <a:cs typeface="Arial" pitchFamily="34" charset="0"/>
            </a:endParaRPr>
          </a:p>
          <a:p>
            <a:pPr marL="0" indent="0"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3. </a:t>
            </a:r>
            <a:r>
              <a:rPr lang="zh-CN" altLang="en-US" sz="2800" b="1" smtClean="0">
                <a:latin typeface="Arial" pitchFamily="34" charset="0"/>
                <a:ea typeface="黑体" pitchFamily="2" charset="-122"/>
                <a:cs typeface="Arial" pitchFamily="34" charset="0"/>
              </a:rPr>
              <a:t>堆栈操作指令：</a:t>
            </a:r>
            <a:endParaRPr lang="en-US" altLang="zh-CN" sz="2800" b="1" smtClean="0">
              <a:latin typeface="Arial" pitchFamily="34" charset="0"/>
              <a:ea typeface="黑体" pitchFamily="2" charset="-122"/>
              <a:cs typeface="Arial" pitchFamily="34" charset="0"/>
            </a:endParaRPr>
          </a:p>
          <a:p>
            <a:pPr marL="360363"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PUSH</a:t>
            </a:r>
            <a:r>
              <a:rPr lang="zh-CN" altLang="en-US" sz="2800" b="1" smtClean="0">
                <a:latin typeface="Arial" pitchFamily="34" charset="0"/>
                <a:ea typeface="黑体" pitchFamily="2" charset="-122"/>
                <a:cs typeface="Arial" pitchFamily="34" charset="0"/>
              </a:rPr>
              <a:t>、</a:t>
            </a:r>
            <a:r>
              <a:rPr lang="en-US" altLang="zh-CN" sz="2800" b="1" smtClean="0">
                <a:latin typeface="Arial" pitchFamily="34" charset="0"/>
                <a:ea typeface="黑体" pitchFamily="2" charset="-122"/>
                <a:cs typeface="Arial" pitchFamily="34" charset="0"/>
              </a:rPr>
              <a:t>POP</a:t>
            </a:r>
            <a:endParaRPr lang="zh-CN" altLang="en-US" sz="2800" b="1" smtClean="0">
              <a:latin typeface="Arial" pitchFamily="34" charset="0"/>
              <a:ea typeface="黑体" pitchFamily="2" charset="-122"/>
              <a:cs typeface="Arial" pitchFamily="34" charset="0"/>
            </a:endParaRPr>
          </a:p>
          <a:p>
            <a:pPr eaLnBrk="1" hangingPunct="1">
              <a:lnSpc>
                <a:spcPct val="115000"/>
              </a:lnSpc>
              <a:buFont typeface="Wingdings" pitchFamily="2" charset="2"/>
              <a:buNone/>
            </a:pPr>
            <a:r>
              <a:rPr lang="en-US" altLang="zh-CN" sz="2800" b="1" smtClean="0">
                <a:latin typeface="Arial" pitchFamily="34" charset="0"/>
                <a:ea typeface="黑体" pitchFamily="2" charset="-122"/>
                <a:cs typeface="Arial" pitchFamily="34" charset="0"/>
              </a:rPr>
              <a:t>4. </a:t>
            </a:r>
            <a:r>
              <a:rPr lang="zh-CN" altLang="pt-BR" sz="2800" b="1" smtClean="0">
                <a:latin typeface="Arial" pitchFamily="34" charset="0"/>
                <a:ea typeface="黑体" pitchFamily="2" charset="-122"/>
                <a:cs typeface="Arial" pitchFamily="34" charset="0"/>
              </a:rPr>
              <a:t>标志寄存器传送指令</a:t>
            </a:r>
            <a:r>
              <a:rPr lang="zh-CN" altLang="en-US" sz="2800" b="1" smtClean="0">
                <a:latin typeface="Arial" pitchFamily="34" charset="0"/>
                <a:ea typeface="黑体" pitchFamily="2" charset="-122"/>
                <a:cs typeface="Arial" pitchFamily="34" charset="0"/>
              </a:rPr>
              <a:t>：</a:t>
            </a:r>
            <a:endParaRPr lang="en-US" altLang="zh-CN" sz="2800" b="1" smtClean="0">
              <a:latin typeface="Arial" pitchFamily="34" charset="0"/>
              <a:ea typeface="黑体" pitchFamily="2" charset="-122"/>
              <a:cs typeface="Arial" pitchFamily="34" charset="0"/>
            </a:endParaRPr>
          </a:p>
          <a:p>
            <a:pPr marL="360363" eaLnBrk="1" hangingPunct="1">
              <a:lnSpc>
                <a:spcPct val="115000"/>
              </a:lnSpc>
              <a:buFont typeface="Wingdings" pitchFamily="2" charset="2"/>
              <a:buNone/>
            </a:pPr>
            <a:r>
              <a:rPr lang="pt-BR" altLang="zh-CN" sz="2800" b="1" smtClean="0">
                <a:latin typeface="Arial" pitchFamily="34" charset="0"/>
                <a:ea typeface="黑体" pitchFamily="2" charset="-122"/>
                <a:cs typeface="Arial" pitchFamily="34" charset="0"/>
              </a:rPr>
              <a:t>LAHF</a:t>
            </a:r>
            <a:r>
              <a:rPr lang="zh-CN" altLang="pt-BR" sz="2800" b="1" smtClean="0">
                <a:latin typeface="Arial" pitchFamily="34" charset="0"/>
                <a:ea typeface="黑体" pitchFamily="2" charset="-122"/>
                <a:cs typeface="Arial" pitchFamily="34" charset="0"/>
              </a:rPr>
              <a:t>、</a:t>
            </a:r>
            <a:r>
              <a:rPr lang="pt-BR" altLang="zh-CN" sz="2800" b="1" smtClean="0">
                <a:latin typeface="Arial" pitchFamily="34" charset="0"/>
                <a:ea typeface="黑体" pitchFamily="2" charset="-122"/>
                <a:cs typeface="Arial" pitchFamily="34" charset="0"/>
              </a:rPr>
              <a:t>SAHF</a:t>
            </a:r>
            <a:r>
              <a:rPr lang="zh-CN" altLang="pt-BR" sz="2800" b="1" smtClean="0">
                <a:latin typeface="Arial" pitchFamily="34" charset="0"/>
                <a:ea typeface="黑体" pitchFamily="2" charset="-122"/>
                <a:cs typeface="Arial" pitchFamily="34" charset="0"/>
              </a:rPr>
              <a:t>、</a:t>
            </a:r>
            <a:endParaRPr lang="en-US" altLang="zh-CN" sz="2800" b="1" smtClean="0">
              <a:latin typeface="Arial" pitchFamily="34" charset="0"/>
              <a:ea typeface="黑体" pitchFamily="2" charset="-122"/>
              <a:cs typeface="Arial" pitchFamily="34" charset="0"/>
            </a:endParaRPr>
          </a:p>
          <a:p>
            <a:pPr marL="360363" eaLnBrk="1" hangingPunct="1">
              <a:lnSpc>
                <a:spcPct val="115000"/>
              </a:lnSpc>
              <a:buFont typeface="Wingdings" pitchFamily="2" charset="2"/>
              <a:buNone/>
            </a:pPr>
            <a:r>
              <a:rPr lang="pt-BR" altLang="zh-CN" sz="2800" b="1" smtClean="0">
                <a:latin typeface="Arial" pitchFamily="34" charset="0"/>
                <a:ea typeface="黑体" pitchFamily="2" charset="-122"/>
                <a:cs typeface="Arial" pitchFamily="34" charset="0"/>
              </a:rPr>
              <a:t>PUSHF</a:t>
            </a:r>
            <a:r>
              <a:rPr lang="zh-CN" altLang="pt-BR" sz="2800" b="1" smtClean="0">
                <a:latin typeface="Arial" pitchFamily="34" charset="0"/>
                <a:ea typeface="黑体" pitchFamily="2" charset="-122"/>
                <a:cs typeface="Arial" pitchFamily="34" charset="0"/>
              </a:rPr>
              <a:t>、</a:t>
            </a:r>
            <a:r>
              <a:rPr lang="pt-BR" altLang="zh-CN" sz="2800" b="1" smtClean="0">
                <a:latin typeface="Arial" pitchFamily="34" charset="0"/>
                <a:ea typeface="黑体" pitchFamily="2" charset="-122"/>
                <a:cs typeface="Arial" pitchFamily="34" charset="0"/>
              </a:rPr>
              <a:t>POPF</a:t>
            </a:r>
            <a:endParaRPr lang="en-US" altLang="zh-CN" sz="28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41434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00562" y="0"/>
            <a:ext cx="4643438" cy="6858000"/>
          </a:xfrm>
          <a:prstGeom prst="rect">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endParaRPr lang="en-US" altLang="zh-CN" sz="2800" b="1" smtClean="0">
              <a:solidFill>
                <a:schemeClr val="bg1"/>
              </a:solidFill>
              <a:latin typeface="Arial" pitchFamily="34" charset="0"/>
              <a:ea typeface="黑体" pitchFamily="2" charset="-122"/>
              <a:cs typeface="Arial" pitchFamily="34" charset="0"/>
            </a:endParaRPr>
          </a:p>
        </p:txBody>
      </p:sp>
      <p:cxnSp>
        <p:nvCxnSpPr>
          <p:cNvPr id="10" name="直接连接符 9"/>
          <p:cNvCxnSpPr/>
          <p:nvPr/>
        </p:nvCxnSpPr>
        <p:spPr>
          <a:xfrm>
            <a:off x="4714876" y="785794"/>
            <a:ext cx="41434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10"/>
          </p:nvPr>
        </p:nvSpPr>
        <p:spPr/>
        <p:txBody>
          <a:bodyPr/>
          <a:lstStyle/>
          <a:p>
            <a:pPr>
              <a:defRPr/>
            </a:pPr>
            <a:fld id="{00EC6E7D-D7E6-48CA-B2D6-D41A77583861}" type="slidenum">
              <a:rPr lang="zh-CN" altLang="en-US" smtClean="0"/>
              <a:pPr>
                <a:defRPr/>
              </a:pPr>
              <a:t>50</a:t>
            </a:fld>
            <a:r>
              <a:rPr lang="en-US" altLang="zh-CN" smtClean="0"/>
              <a:t>/50</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533400" indent="-533400" eaLnBrk="1" hangingPunct="1"/>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标号</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操作符 </a:t>
            </a:r>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目的操作数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源操作数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注释</a:t>
            </a:r>
            <a:r>
              <a:rPr lang="en-US" altLang="zh-CN" sz="2800" smtClean="0">
                <a:solidFill>
                  <a:srgbClr val="0000FF"/>
                </a:solidFill>
                <a:latin typeface="黑体" pitchFamily="2" charset="-122"/>
                <a:ea typeface="黑体" pitchFamily="2" charset="-122"/>
              </a:rPr>
              <a:t>]</a:t>
            </a:r>
          </a:p>
          <a:p>
            <a:pPr marL="533400" indent="-533400" eaLnBrk="1" hangingPunct="1"/>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名字</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定义符 </a:t>
            </a:r>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操作数</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；注释</a:t>
            </a:r>
            <a:r>
              <a:rPr lang="en-US" altLang="zh-CN" sz="2800" smtClean="0">
                <a:solidFill>
                  <a:srgbClr val="FF0000"/>
                </a:solidFill>
                <a:latin typeface="黑体" pitchFamily="2" charset="-122"/>
                <a:ea typeface="黑体" pitchFamily="2" charset="-122"/>
              </a:rPr>
              <a:t>]</a:t>
            </a:r>
            <a:endParaRPr lang="zh-CN" altLang="en-US" sz="2800" smtClean="0">
              <a:solidFill>
                <a:srgbClr val="FF0000"/>
              </a:solidFill>
            </a:endParaRPr>
          </a:p>
          <a:p>
            <a:pPr marL="533400" indent="-533400" eaLnBrk="1" hangingPunct="1"/>
            <a:endParaRPr lang="en-US" altLang="zh-CN" sz="2800" smtClean="0">
              <a:latin typeface="黑体" pitchFamily="2" charset="-122"/>
              <a:ea typeface="黑体" pitchFamily="2" charset="-122"/>
            </a:endParaRPr>
          </a:p>
        </p:txBody>
      </p: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9" name="圆角矩形标注 8"/>
          <p:cNvSpPr/>
          <p:nvPr/>
        </p:nvSpPr>
        <p:spPr>
          <a:xfrm>
            <a:off x="428596" y="3429000"/>
            <a:ext cx="8286808" cy="2571768"/>
          </a:xfrm>
          <a:prstGeom prst="wedgeRoundRectCallout">
            <a:avLst>
              <a:gd name="adj1" fmla="val -40188"/>
              <a:gd name="adj2" fmla="val -85926"/>
              <a:gd name="adj3" fmla="val 16667"/>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9500" indent="-1079500" eaLnBrk="1" hangingPunct="1">
              <a:lnSpc>
                <a:spcPct val="130000"/>
              </a:lnSpc>
              <a:buFont typeface="Wingdings" pitchFamily="2" charset="2"/>
              <a:buNone/>
            </a:pPr>
            <a:r>
              <a:rPr lang="zh-CN" altLang="en-US" sz="2800" b="1" smtClean="0">
                <a:solidFill>
                  <a:srgbClr val="0000CC"/>
                </a:solidFill>
                <a:latin typeface="黑体" pitchFamily="2" charset="-122"/>
                <a:ea typeface="黑体" pitchFamily="2" charset="-122"/>
              </a:rPr>
              <a:t>标号：指出了该条硬指令的起始地址，程序员可通过标号来引用所标识的硬指令。</a:t>
            </a:r>
          </a:p>
          <a:p>
            <a:pPr eaLnBrk="1" hangingPunct="1">
              <a:lnSpc>
                <a:spcPct val="130000"/>
              </a:lnSpc>
              <a:spcBef>
                <a:spcPts val="1200"/>
              </a:spcBef>
              <a:buFont typeface="Wingdings" pitchFamily="2" charset="2"/>
              <a:buNone/>
            </a:pPr>
            <a:r>
              <a:rPr lang="zh-CN" altLang="en-US" sz="2800" b="1" smtClean="0">
                <a:solidFill>
                  <a:srgbClr val="FF0000"/>
                </a:solidFill>
                <a:latin typeface="黑体" pitchFamily="2" charset="-122"/>
                <a:ea typeface="黑体" pitchFamily="2" charset="-122"/>
              </a:rPr>
              <a:t>名字：在伪指令中用来定义变量名、过程名等。</a:t>
            </a:r>
            <a:endParaRPr lang="zh-CN" altLang="en-US" sz="2800" b="1">
              <a:solidFill>
                <a:srgbClr val="FF0000"/>
              </a:solidFill>
              <a:latin typeface="黑体" pitchFamily="2" charset="-122"/>
              <a:ea typeface="黑体" pitchFamily="2" charset="-122"/>
            </a:endParaRPr>
          </a:p>
        </p:txBody>
      </p:sp>
      <p:sp>
        <p:nvSpPr>
          <p:cNvPr id="10" name="椭圆 9"/>
          <p:cNvSpPr/>
          <p:nvPr/>
        </p:nvSpPr>
        <p:spPr>
          <a:xfrm>
            <a:off x="214282" y="1000108"/>
            <a:ext cx="1428760" cy="1571636"/>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6</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spcBef>
                <a:spcPts val="0"/>
              </a:spcBef>
              <a:buClrTx/>
            </a:pPr>
            <a:r>
              <a:rPr lang="zh-CN" altLang="en-US" sz="2800" smtClean="0">
                <a:latin typeface="黑体" pitchFamily="2" charset="-122"/>
                <a:ea typeface="黑体" pitchFamily="2" charset="-122"/>
              </a:rPr>
              <a:t>标号和名字统称为标识符。</a:t>
            </a:r>
          </a:p>
          <a:p>
            <a:pPr eaLnBrk="1" hangingPunct="1">
              <a:spcBef>
                <a:spcPts val="0"/>
              </a:spcBef>
              <a:buClrTx/>
            </a:pPr>
            <a:r>
              <a:rPr lang="zh-CN" altLang="en-US" sz="2800" smtClean="0">
                <a:solidFill>
                  <a:srgbClr val="0000FF"/>
                </a:solidFill>
                <a:latin typeface="黑体" pitchFamily="2" charset="-122"/>
                <a:ea typeface="黑体" pitchFamily="2" charset="-122"/>
              </a:rPr>
              <a:t>关于标识符的规定：</a:t>
            </a:r>
          </a:p>
          <a:p>
            <a:pPr eaLnBrk="1" hangingPunct="1">
              <a:lnSpc>
                <a:spcPct val="130000"/>
              </a:lnSpc>
              <a:spcBef>
                <a:spcPts val="0"/>
              </a:spcBef>
              <a:buClrTx/>
            </a:pPr>
            <a:r>
              <a:rPr lang="zh-CN" altLang="en-US" sz="2800" smtClean="0">
                <a:latin typeface="Arial" pitchFamily="34" charset="0"/>
                <a:ea typeface="黑体" pitchFamily="2" charset="-122"/>
                <a:cs typeface="Arial" pitchFamily="34" charset="0"/>
              </a:rPr>
              <a:t>        长度不能超过</a:t>
            </a:r>
            <a:r>
              <a:rPr lang="en-US" altLang="zh-CN" sz="2800" smtClean="0">
                <a:latin typeface="Arial" pitchFamily="34" charset="0"/>
                <a:ea typeface="黑体" pitchFamily="2" charset="-122"/>
                <a:cs typeface="Arial" pitchFamily="34" charset="0"/>
              </a:rPr>
              <a:t>31</a:t>
            </a:r>
            <a:r>
              <a:rPr lang="zh-CN" altLang="en-US" sz="2800" smtClean="0">
                <a:latin typeface="Arial" pitchFamily="34" charset="0"/>
                <a:ea typeface="黑体" pitchFamily="2" charset="-122"/>
                <a:cs typeface="Arial" pitchFamily="34" charset="0"/>
              </a:rPr>
              <a:t>个字符，组成该字符串的字符可以是字母（</a:t>
            </a:r>
            <a:r>
              <a:rPr lang="en-US" altLang="zh-CN" sz="2800" smtClean="0">
                <a:latin typeface="Arial" pitchFamily="34" charset="0"/>
                <a:ea typeface="黑体" pitchFamily="2" charset="-122"/>
                <a:cs typeface="Arial" pitchFamily="34" charset="0"/>
              </a:rPr>
              <a:t>A~Z</a:t>
            </a:r>
            <a:r>
              <a:rPr lang="zh-CN" altLang="en-US" sz="2800" smtClean="0">
                <a:latin typeface="Arial" pitchFamily="34" charset="0"/>
                <a:ea typeface="黑体" pitchFamily="2" charset="-122"/>
                <a:cs typeface="Arial" pitchFamily="34" charset="0"/>
              </a:rPr>
              <a:t>或</a:t>
            </a:r>
            <a:r>
              <a:rPr lang="en-US" altLang="zh-CN" sz="2800" smtClean="0">
                <a:latin typeface="Arial" pitchFamily="34" charset="0"/>
                <a:ea typeface="黑体" pitchFamily="2" charset="-122"/>
                <a:cs typeface="Arial" pitchFamily="34" charset="0"/>
              </a:rPr>
              <a:t>a~z</a:t>
            </a:r>
            <a:r>
              <a:rPr lang="zh-CN" altLang="en-US" sz="2800" smtClean="0">
                <a:latin typeface="Arial" pitchFamily="34" charset="0"/>
                <a:ea typeface="黑体" pitchFamily="2" charset="-122"/>
                <a:cs typeface="Arial" pitchFamily="34" charset="0"/>
              </a:rPr>
              <a:t>）、数字（</a:t>
            </a:r>
            <a:r>
              <a:rPr lang="en-US" altLang="zh-CN" sz="2800" smtClean="0">
                <a:latin typeface="Arial" pitchFamily="34" charset="0"/>
                <a:ea typeface="黑体" pitchFamily="2" charset="-122"/>
                <a:cs typeface="Arial" pitchFamily="34" charset="0"/>
              </a:rPr>
              <a:t>0~9</a:t>
            </a:r>
            <a:r>
              <a:rPr lang="zh-CN" altLang="en-US" sz="2800" smtClean="0">
                <a:latin typeface="Arial" pitchFamily="34" charset="0"/>
                <a:ea typeface="黑体" pitchFamily="2" charset="-122"/>
                <a:cs typeface="Arial" pitchFamily="34" charset="0"/>
              </a:rPr>
              <a:t>）、特殊符号（“</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_”</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）。其中数字不能做第一个字符，标识符中如果使用到“．”，则该字符必须是第一个字符。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指令分类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指令格式</a:t>
            </a:r>
            <a:endParaRPr lang="en-US" altLang="zh-CN" sz="2000" b="1" smtClean="0">
              <a:solidFill>
                <a:srgbClr val="FFFF00"/>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7</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533400" indent="-533400" eaLnBrk="1" hangingPunct="1"/>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标号</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操作符 </a:t>
            </a:r>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目的操作数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源操作数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注释</a:t>
            </a:r>
            <a:r>
              <a:rPr lang="en-US" altLang="zh-CN" sz="2800" smtClean="0">
                <a:solidFill>
                  <a:srgbClr val="0000FF"/>
                </a:solidFill>
                <a:latin typeface="黑体" pitchFamily="2" charset="-122"/>
                <a:ea typeface="黑体" pitchFamily="2" charset="-122"/>
              </a:rPr>
              <a:t>]</a:t>
            </a:r>
          </a:p>
          <a:p>
            <a:pPr marL="533400" indent="-533400" eaLnBrk="1" hangingPunct="1"/>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名字</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定义符 </a:t>
            </a:r>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操作数</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注释</a:t>
            </a:r>
            <a:r>
              <a:rPr lang="en-US" altLang="zh-CN" sz="2800" smtClean="0">
                <a:solidFill>
                  <a:srgbClr val="FF0000"/>
                </a:solidFill>
                <a:latin typeface="黑体" pitchFamily="2" charset="-122"/>
                <a:ea typeface="黑体" pitchFamily="2" charset="-122"/>
              </a:rPr>
              <a:t>]</a:t>
            </a:r>
            <a:endParaRPr lang="zh-CN" altLang="en-US" sz="2800" smtClean="0">
              <a:solidFill>
                <a:srgbClr val="FF0000"/>
              </a:solidFill>
            </a:endParaRPr>
          </a:p>
          <a:p>
            <a:pPr marL="533400" indent="-533400" eaLnBrk="1" hangingPunct="1"/>
            <a:endParaRPr lang="en-US" altLang="zh-CN" sz="2800" smtClean="0">
              <a:latin typeface="黑体" pitchFamily="2" charset="-122"/>
              <a:ea typeface="黑体" pitchFamily="2" charset="-122"/>
            </a:endParaRPr>
          </a:p>
        </p:txBody>
      </p: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9" name="圆角矩形标注 8"/>
          <p:cNvSpPr/>
          <p:nvPr/>
        </p:nvSpPr>
        <p:spPr>
          <a:xfrm>
            <a:off x="428596" y="3429000"/>
            <a:ext cx="8286808" cy="1357322"/>
          </a:xfrm>
          <a:prstGeom prst="wedgeRoundRectCallout">
            <a:avLst>
              <a:gd name="adj1" fmla="val -26441"/>
              <a:gd name="adj2" fmla="val -115356"/>
              <a:gd name="adj3" fmla="val 16667"/>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52750" indent="-2952750" eaLnBrk="1" hangingPunct="1">
              <a:lnSpc>
                <a:spcPct val="130000"/>
              </a:lnSpc>
              <a:buFont typeface="Wingdings" pitchFamily="2" charset="2"/>
              <a:buNone/>
            </a:pPr>
            <a:r>
              <a:rPr lang="zh-CN" altLang="en-US" sz="2800" b="1" smtClean="0">
                <a:solidFill>
                  <a:srgbClr val="0000CC"/>
                </a:solidFill>
                <a:latin typeface="黑体" pitchFamily="2" charset="-122"/>
                <a:ea typeface="黑体" pitchFamily="2" charset="-122"/>
              </a:rPr>
              <a:t>操作符</a:t>
            </a:r>
            <a:r>
              <a:rPr lang="zh-CN" altLang="en-US" sz="2800" b="1" smtClean="0">
                <a:solidFill>
                  <a:schemeClr val="tx1"/>
                </a:solidFill>
                <a:latin typeface="黑体" pitchFamily="2" charset="-122"/>
                <a:ea typeface="黑体" pitchFamily="2" charset="-122"/>
              </a:rPr>
              <a:t>和</a:t>
            </a:r>
            <a:r>
              <a:rPr lang="zh-CN" altLang="en-US" sz="2800" b="1" smtClean="0">
                <a:solidFill>
                  <a:srgbClr val="FF0000"/>
                </a:solidFill>
                <a:latin typeface="黑体" pitchFamily="2" charset="-122"/>
                <a:ea typeface="黑体" pitchFamily="2" charset="-122"/>
              </a:rPr>
              <a:t>定义符</a:t>
            </a:r>
            <a:r>
              <a:rPr lang="zh-CN" altLang="en-US" sz="2800" b="1" smtClean="0">
                <a:solidFill>
                  <a:schemeClr val="tx1"/>
                </a:solidFill>
                <a:latin typeface="黑体" pitchFamily="2" charset="-122"/>
                <a:ea typeface="黑体" pitchFamily="2" charset="-122"/>
              </a:rPr>
              <a:t>：用于规定硬指令的操作性质和伪指令的伪操作功能。</a:t>
            </a:r>
            <a:endParaRPr lang="zh-CN" altLang="en-US" sz="2800" b="1">
              <a:solidFill>
                <a:schemeClr val="tx1"/>
              </a:solidFill>
              <a:latin typeface="黑体" pitchFamily="2" charset="-122"/>
              <a:ea typeface="黑体" pitchFamily="2" charset="-122"/>
            </a:endParaRPr>
          </a:p>
        </p:txBody>
      </p:sp>
      <p:sp>
        <p:nvSpPr>
          <p:cNvPr id="10" name="椭圆 9"/>
          <p:cNvSpPr/>
          <p:nvPr/>
        </p:nvSpPr>
        <p:spPr>
          <a:xfrm>
            <a:off x="1500166" y="1000108"/>
            <a:ext cx="1428760" cy="1571636"/>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8</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533400" indent="-533400" eaLnBrk="1" hangingPunct="1"/>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标号</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操作符 </a:t>
            </a:r>
            <a:r>
              <a:rPr lang="en-US" altLang="zh-CN" sz="2800" smtClean="0">
                <a:solidFill>
                  <a:srgbClr val="0000FF"/>
                </a:solidFill>
                <a:latin typeface="黑体" pitchFamily="2" charset="-122"/>
                <a:ea typeface="黑体" pitchFamily="2" charset="-122"/>
              </a:rPr>
              <a:t>[</a:t>
            </a:r>
            <a:r>
              <a:rPr lang="zh-CN" altLang="en-US" sz="2800" smtClean="0">
                <a:solidFill>
                  <a:srgbClr val="0000FF"/>
                </a:solidFill>
                <a:latin typeface="黑体" pitchFamily="2" charset="-122"/>
                <a:ea typeface="黑体" pitchFamily="2" charset="-122"/>
              </a:rPr>
              <a:t>目的操作数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源操作数</a:t>
            </a:r>
            <a:r>
              <a:rPr lang="en-US" altLang="zh-CN" sz="2800" smtClean="0">
                <a:solidFill>
                  <a:srgbClr val="0000FF"/>
                </a:solidFill>
                <a:latin typeface="黑体" pitchFamily="2" charset="-122"/>
                <a:ea typeface="黑体" pitchFamily="2" charset="-122"/>
              </a:rPr>
              <a:t>] [;</a:t>
            </a:r>
            <a:r>
              <a:rPr lang="zh-CN" altLang="en-US" sz="2800" smtClean="0">
                <a:solidFill>
                  <a:srgbClr val="0000FF"/>
                </a:solidFill>
                <a:latin typeface="黑体" pitchFamily="2" charset="-122"/>
                <a:ea typeface="黑体" pitchFamily="2" charset="-122"/>
              </a:rPr>
              <a:t>注释</a:t>
            </a:r>
            <a:r>
              <a:rPr lang="en-US" altLang="zh-CN" sz="2800" smtClean="0">
                <a:solidFill>
                  <a:srgbClr val="0000FF"/>
                </a:solidFill>
                <a:latin typeface="黑体" pitchFamily="2" charset="-122"/>
                <a:ea typeface="黑体" pitchFamily="2" charset="-122"/>
              </a:rPr>
              <a:t>]</a:t>
            </a:r>
          </a:p>
          <a:p>
            <a:pPr marL="533400" indent="-533400" eaLnBrk="1" hangingPunct="1"/>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名字</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定义符 </a:t>
            </a:r>
            <a:r>
              <a:rPr lang="en-US" altLang="zh-CN" sz="2800" smtClean="0">
                <a:solidFill>
                  <a:srgbClr val="FF0000"/>
                </a:solidFill>
                <a:latin typeface="黑体" pitchFamily="2" charset="-122"/>
                <a:ea typeface="黑体" pitchFamily="2" charset="-122"/>
              </a:rPr>
              <a:t>[</a:t>
            </a:r>
            <a:r>
              <a:rPr lang="zh-CN" altLang="en-US" sz="2800" smtClean="0">
                <a:solidFill>
                  <a:srgbClr val="FF0000"/>
                </a:solidFill>
                <a:latin typeface="黑体" pitchFamily="2" charset="-122"/>
                <a:ea typeface="黑体" pitchFamily="2" charset="-122"/>
              </a:rPr>
              <a:t>操作数</a:t>
            </a:r>
            <a:r>
              <a:rPr lang="en-US" altLang="zh-CN" sz="2800" smtClean="0">
                <a:solidFill>
                  <a:srgbClr val="FF0000"/>
                </a:solidFill>
                <a:latin typeface="黑体" pitchFamily="2" charset="-122"/>
                <a:ea typeface="黑体" pitchFamily="2" charset="-122"/>
              </a:rPr>
              <a:t>] 			    [;</a:t>
            </a:r>
            <a:r>
              <a:rPr lang="zh-CN" altLang="en-US" sz="2800" smtClean="0">
                <a:solidFill>
                  <a:srgbClr val="FF0000"/>
                </a:solidFill>
                <a:latin typeface="黑体" pitchFamily="2" charset="-122"/>
                <a:ea typeface="黑体" pitchFamily="2" charset="-122"/>
              </a:rPr>
              <a:t>注释</a:t>
            </a:r>
            <a:r>
              <a:rPr lang="en-US" altLang="zh-CN" sz="2800" smtClean="0">
                <a:solidFill>
                  <a:srgbClr val="FF0000"/>
                </a:solidFill>
                <a:latin typeface="黑体" pitchFamily="2" charset="-122"/>
                <a:ea typeface="黑体" pitchFamily="2" charset="-122"/>
              </a:rPr>
              <a:t>]</a:t>
            </a:r>
            <a:endParaRPr lang="zh-CN" altLang="en-US" sz="2800" smtClean="0">
              <a:solidFill>
                <a:srgbClr val="FF0000"/>
              </a:solidFill>
            </a:endParaRPr>
          </a:p>
          <a:p>
            <a:pPr marL="533400" indent="-533400" eaLnBrk="1" hangingPunct="1"/>
            <a:endParaRPr lang="en-US" altLang="zh-CN" sz="2800" smtClean="0">
              <a:latin typeface="黑体" pitchFamily="2" charset="-122"/>
              <a:ea typeface="黑体" pitchFamily="2" charset="-122"/>
            </a:endParaRPr>
          </a:p>
        </p:txBody>
      </p:sp>
      <p:sp>
        <p:nvSpPr>
          <p:cNvPr id="11" name="矩形 10"/>
          <p:cNvSpPr/>
          <p:nvPr/>
        </p:nvSpPr>
        <p:spPr>
          <a:xfrm>
            <a:off x="2285984" y="285728"/>
            <a:ext cx="3669594" cy="523220"/>
          </a:xfrm>
          <a:prstGeom prst="rect">
            <a:avLst/>
          </a:prstGeom>
        </p:spPr>
        <p:txBody>
          <a:bodyPr wrap="none">
            <a:spAutoFit/>
          </a:bodyPr>
          <a:lstStyle/>
          <a:p>
            <a:pPr marL="265113" indent="-265113" eaLnBrk="1" hangingPunct="1">
              <a:buClrTx/>
              <a:buFontTx/>
              <a:buNone/>
            </a:pPr>
            <a:r>
              <a:rPr lang="en-US" altLang="zh-CN" sz="2800" b="1" smtClean="0">
                <a:latin typeface="Arial" pitchFamily="34" charset="0"/>
                <a:ea typeface="黑体" pitchFamily="2" charset="-122"/>
                <a:cs typeface="Arial" pitchFamily="34" charset="0"/>
              </a:rPr>
              <a:t>3.1 </a:t>
            </a:r>
            <a:r>
              <a:rPr lang="zh-CN" altLang="en-US" sz="2800" b="1" smtClean="0">
                <a:latin typeface="Arial" pitchFamily="34" charset="0"/>
                <a:ea typeface="黑体" pitchFamily="2" charset="-122"/>
                <a:cs typeface="Arial" pitchFamily="34" charset="0"/>
              </a:rPr>
              <a:t>指令的分类及格式</a:t>
            </a:r>
          </a:p>
        </p:txBody>
      </p:sp>
      <p:sp>
        <p:nvSpPr>
          <p:cNvPr id="9" name="圆角矩形标注 8"/>
          <p:cNvSpPr/>
          <p:nvPr/>
        </p:nvSpPr>
        <p:spPr>
          <a:xfrm>
            <a:off x="428596" y="3286124"/>
            <a:ext cx="8286808" cy="2071702"/>
          </a:xfrm>
          <a:prstGeom prst="wedgeRoundRectCallout">
            <a:avLst>
              <a:gd name="adj1" fmla="val 6844"/>
              <a:gd name="adj2" fmla="val -83012"/>
              <a:gd name="adj3" fmla="val 16667"/>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38275" indent="-1438275" eaLnBrk="1" hangingPunct="1">
              <a:lnSpc>
                <a:spcPct val="130000"/>
              </a:lnSpc>
              <a:buFont typeface="Wingdings" pitchFamily="2" charset="2"/>
              <a:buNone/>
            </a:pPr>
            <a:r>
              <a:rPr lang="zh-CN" altLang="en-US" sz="2800" b="1" smtClean="0">
                <a:solidFill>
                  <a:schemeClr val="tx1"/>
                </a:solidFill>
                <a:latin typeface="黑体" pitchFamily="2" charset="-122"/>
                <a:ea typeface="黑体" pitchFamily="2" charset="-122"/>
              </a:rPr>
              <a:t>操作数：可以是常量、寄存器名称、存储器地址，也可以是一些合法的地址或数据表达式。各操作数之间要用逗号分隔开。</a:t>
            </a:r>
            <a:endParaRPr lang="zh-CN" altLang="en-US" sz="2800" b="1">
              <a:solidFill>
                <a:schemeClr val="tx1"/>
              </a:solidFill>
              <a:latin typeface="黑体" pitchFamily="2" charset="-122"/>
              <a:ea typeface="黑体" pitchFamily="2" charset="-122"/>
            </a:endParaRPr>
          </a:p>
        </p:txBody>
      </p:sp>
      <p:sp>
        <p:nvSpPr>
          <p:cNvPr id="10" name="椭圆 9"/>
          <p:cNvSpPr/>
          <p:nvPr/>
        </p:nvSpPr>
        <p:spPr>
          <a:xfrm>
            <a:off x="2857488" y="1000108"/>
            <a:ext cx="4572032" cy="1571636"/>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9</a:t>
            </a:fld>
            <a:r>
              <a:rPr lang="en-US" altLang="zh-CN" smtClean="0"/>
              <a:t>/50</a:t>
            </a:r>
            <a:endParaRPr lang="zh-CN" altLang="en-US"/>
          </a:p>
        </p:txBody>
      </p:sp>
    </p:spTree>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6059</TotalTime>
  <Words>3932</Words>
  <Application>Microsoft Office PowerPoint</Application>
  <PresentationFormat>全屏显示(4:3)</PresentationFormat>
  <Paragraphs>731</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第3章 8086指令系统简介 及寻址方式</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Allan</dc:creator>
  <cp:lastModifiedBy>cl</cp:lastModifiedBy>
  <cp:revision>632</cp:revision>
  <dcterms:created xsi:type="dcterms:W3CDTF">2010-03-06T08:13:44Z</dcterms:created>
  <dcterms:modified xsi:type="dcterms:W3CDTF">2015-05-12T14:09:28Z</dcterms:modified>
</cp:coreProperties>
</file>