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91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506" r:id="rId46"/>
    <p:sldId id="499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321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DDDDDD"/>
    <a:srgbClr val="0066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6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2015-5-26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5E261-2A1A-4395-A17B-1B98CC73E9E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04139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4</a:t>
            </a:r>
            <a:r>
              <a:rPr lang="zh-CN" altLang="en-US" smtClean="0">
                <a:latin typeface="宋体" pitchFamily="2" charset="-122"/>
              </a:rPr>
              <a:t>章 </a:t>
            </a:r>
            <a:r>
              <a:rPr lang="zh-CN" altLang="en-US" smtClean="0"/>
              <a:t>汇编语言程序格式 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96913" y="3643320"/>
            <a:ext cx="7750175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3学时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539750" indent="-5397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表达式可以是常数、字符串、变量、“？”、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子句等，各表达式间用逗号进行分隔。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表达式是常数的情况：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   DW   1234H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4567H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在内存中的存储情况：？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表达式是字符串的情况：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4.6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STR  DB  ‘HELLO’</a:t>
            </a:r>
          </a:p>
          <a:p>
            <a:pPr marL="125888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   DB   ‘AB’</a:t>
            </a:r>
          </a:p>
          <a:p>
            <a:pPr marL="125888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   DW  ‘AB’ 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在内存中的存储情况：？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6700" indent="-2667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表达式是变量的情况：</a:t>
            </a:r>
          </a:p>
          <a:p>
            <a:pPr marL="266700" indent="-2667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4.7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   DB  10H</a:t>
            </a:r>
          </a:p>
          <a:p>
            <a:pPr marL="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Y1  DW  X</a:t>
            </a:r>
          </a:p>
          <a:p>
            <a:pPr marL="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Y2  DD  X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可以把变量的地址存入存储器。使用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时，将存储变量的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偏移地址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；使用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时，将存储变量的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偏移地址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，并且先存放偏移地址，后存放段地址。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798638" indent="-179863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④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“？”：表示不定义初值，只预留存储器空间。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4.8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  DB  1CH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30H</a:t>
            </a:r>
          </a:p>
          <a:p>
            <a:pPr marL="1169988" eaLnBrk="1" hangingPunct="1"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  DB   ‘ASM’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16998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Z  DW  10H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，？，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在内存中的存储情况：？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⑤ 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：复制操作符，用来复制某个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或某些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操作数，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可以嵌套使用。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重复次数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DUP(&lt;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操作数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1&gt;,&lt;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操作数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2&gt;,…)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X1  DB  3  DUP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349375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Y1  DW  2  DUP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?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等价于：？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4.10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X2  DB  3  DUP(1,2 DUP(27H,28H))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等价于：？</a:t>
            </a:r>
            <a:endParaRPr lang="en-US" altLang="zh-CN" sz="280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变量的三个属性</a:t>
            </a:r>
          </a:p>
          <a:p>
            <a:pPr marL="449263" indent="-44926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段属性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：是指变量被定义时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所在段的段地址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449263" indent="-44926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偏移属性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：是指从段的起始地址到定义变量的位置之间的字节数，也称为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变量的偏移地址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449263" indent="-44926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变量的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类型属性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，定义该变量时所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保留的字节数目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标号定义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标号在代码段中定义，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后跟冒号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，是指令在存储器中存放地址的符号表示。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标号也具有三个属性：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4375" indent="476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段属性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偏移属性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类型属性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标号的段属性和偏移属性与变量的这两个属性类似，标号的类型属性有两种：</a:t>
            </a:r>
          </a:p>
          <a:p>
            <a:pPr marL="719138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：标号只能在段内引用；</a:t>
            </a:r>
          </a:p>
          <a:p>
            <a:pPr marL="719138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FAR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：标号可以在段间引用。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常量：在源程序中已有确定数值的量。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主要用于给变量赋初值等方面，其表现形式有两种：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数值常量：各种进制的数值或字符型。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4.11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	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15</a:t>
            </a:r>
          </a:p>
          <a:p>
            <a:pPr marL="1889125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0FH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	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，‘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B’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符号常量：为常用量定义一个名字。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符号名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EQU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    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符号名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=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其中表达式可以是常数、变量、标号、寄存器名等。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4.13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X1  EQU  50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	       	Y2= BX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则：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X1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43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50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952750" indent="-2952750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EQU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和“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=”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区别：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EQU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不能重复定义，而“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=”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则可以。</a:t>
            </a:r>
          </a:p>
          <a:p>
            <a:pPr marL="265113" indent="-265113" eaLnBrk="1" hangingPunct="1">
              <a:lnSpc>
                <a:spcPct val="11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4.14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   EQU    100</a:t>
            </a:r>
          </a:p>
          <a:p>
            <a:pPr marL="1258888" eaLnBrk="1" hangingPunct="1">
              <a:lnSpc>
                <a:spcPct val="11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   EQU    200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；出错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本章主要内容：</a:t>
            </a: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 </a:t>
            </a: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 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4.3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汇编语言源程序格式</a:t>
            </a:r>
          </a:p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28926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5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数值表达式（分为三类）</a:t>
            </a:r>
          </a:p>
          <a:p>
            <a:pPr indent="4763"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算术表达式、逻辑表达式、关系表达式</a:t>
            </a:r>
          </a:p>
          <a:p>
            <a:pPr marL="265113" indent="-265113"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算术表达式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可用运算符：＋、－、*、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MOD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3*6	  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349375" eaLnBrk="1" hangingPunct="1">
              <a:lnSpc>
                <a:spcPct val="135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18</a:t>
            </a:r>
          </a:p>
          <a:p>
            <a:pPr marL="1349375" eaLnBrk="1" hangingPunct="1">
              <a:lnSpc>
                <a:spcPct val="135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29 MOD 5 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349375" eaLnBrk="1" hangingPunct="1">
              <a:lnSpc>
                <a:spcPct val="135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逻辑表达式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可以使用的运算符：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逻辑运算符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(4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逻辑移位操作符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(2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（与）、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（或）、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（非）、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（异或）。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（左移）、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（右移）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具体用法：</a:t>
            </a:r>
          </a:p>
          <a:p>
            <a:pPr marL="265113" indent="-265113" eaLnBrk="1" hangingPunct="1">
              <a:lnSpc>
                <a:spcPct val="12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1&gt;  AND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2&gt;</a:t>
            </a:r>
          </a:p>
          <a:p>
            <a:pPr marL="265113" indent="-265113" eaLnBrk="1" hangingPunct="1">
              <a:lnSpc>
                <a:spcPct val="12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1&gt;  OR  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2&gt;</a:t>
            </a:r>
          </a:p>
          <a:p>
            <a:pPr marL="265113" indent="-265113" eaLnBrk="1" hangingPunct="1">
              <a:lnSpc>
                <a:spcPct val="12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1&gt;  XOR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2&gt;</a:t>
            </a:r>
          </a:p>
          <a:p>
            <a:pPr marL="265113" indent="-265113" eaLnBrk="1" hangingPunct="1">
              <a:lnSpc>
                <a:spcPct val="12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NOT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lnSpc>
                <a:spcPct val="12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SHL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移位次数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lnSpc>
                <a:spcPct val="12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SHR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移位次数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4.16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</a:p>
          <a:p>
            <a:pPr marL="179388"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AX,11110000B OR 00000001B	</a:t>
            </a:r>
          </a:p>
          <a:p>
            <a:pPr marL="179388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11110001B</a:t>
            </a:r>
          </a:p>
          <a:p>
            <a:pPr marL="179388"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11011001B  SHL  2</a:t>
            </a:r>
          </a:p>
          <a:p>
            <a:pPr marL="179388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01100100B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关系表达式</a:t>
            </a:r>
          </a:p>
          <a:p>
            <a:pPr marL="265113" indent="-265113"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关系运算符有：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9138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EQ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（相等）、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（不相等）、</a:t>
            </a:r>
          </a:p>
          <a:p>
            <a:pPr marL="719138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（小于）、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（小于或等于）、</a:t>
            </a:r>
          </a:p>
          <a:p>
            <a:pPr marL="719138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GT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（大于）、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GE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（大于或等于）。</a:t>
            </a:r>
          </a:p>
          <a:p>
            <a:pPr marL="265113" indent="-265113"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结果为布尔量：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9138"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表示真，全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表示假。  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4.17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</a:p>
          <a:p>
            <a:pPr marL="360363" eaLnBrk="1" hangingPunct="1">
              <a:lnSpc>
                <a:spcPct val="13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  GT  100 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 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3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marL="360363" eaLnBrk="1" hangingPunct="1">
              <a:lnSpc>
                <a:spcPct val="13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  NE  10   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3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0FFFFH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82563" indent="-182563" eaLnBrk="1" hangingPunct="1">
              <a:lnSpc>
                <a:spcPct val="12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地址表达式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地址表达式是由变量、标号、常量、寄存器等与各种运算符组成的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有意义的式子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，其结果是一个存储单元的地址或是一个数值。</a:t>
            </a:r>
          </a:p>
          <a:p>
            <a:pPr marL="182563" indent="-182563" eaLnBrk="1" hangingPunct="1">
              <a:lnSpc>
                <a:spcPct val="12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汇编语言中规定：如果变量或标号出现在表达式中，均是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取它们的偏移地址参加运算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而不是取其所对应的存储单元的内容参加运算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82563" indent="-18256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析值操作符</a:t>
            </a:r>
          </a:p>
          <a:p>
            <a:pPr marL="182563" indent="-1825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析值操作符也称为数值回送操作符，这些操作符能把存储单元地址的一部分作为数值返回。</a:t>
            </a:r>
          </a:p>
          <a:p>
            <a:pPr marL="182563" indent="-1825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析值操作符有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0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SEG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OFFSET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TYPE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0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LENGTH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SIZE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1) SEG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SEG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功能：回送变量或标号的段地址。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4.18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段定义如下：</a:t>
            </a:r>
          </a:p>
          <a:p>
            <a:pPr marL="1169988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152876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</a:p>
          <a:p>
            <a:pPr marL="152876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num  DW  ?   </a:t>
            </a:r>
          </a:p>
          <a:p>
            <a:pPr marL="1169988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假设该段的段地址是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1000H</a:t>
            </a: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SEG  num  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1000H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2) OFFSET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OFFSET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功能：回送变量或标号的偏移地址。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假设例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4.18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num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所在位置距段首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个字节，则其偏移属性值为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OFFSET  num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一、程序结构伪指令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段定义伪指令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格式：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段名字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SEGMENT  [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类型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]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      	……</a:t>
            </a:r>
          </a:p>
          <a:p>
            <a:pPr marL="152876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段名字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ENDS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  data SEGMENT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         ……    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            data ENDS 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段定义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过程定义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变量定义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3) TYPE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TYPE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功能：返回变量或标号的类型值。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X1  DW  100  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?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258888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Y1  DD  1234H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4567H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X1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是字类型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，变量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Y1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是双字类型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则有：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TYPE  X1	 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 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TYPE  Y1	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29132"/>
            <a:ext cx="204996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72396" y="1285860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4) LENGTH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LENGTH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1079500" indent="-1079500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功能：在定义变量时如果使用了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，则返回分配给该变量的单元数，对于其他情况则返回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X1  DW  100  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?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258888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Y1  DD  1234H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4567H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LENGTH  X1	  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LENGTH  Y1	 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72396" y="1285860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5) SIZE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SIZE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1079500" indent="-1079500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功能：返回分配给该变量的字节数，但此值是该变量的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LENGTH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值和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TYPE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值的乘积。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X1  DW  100  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?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258888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Y1  DD  1234H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4567H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SIZE  X1	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200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SIZE  Y1	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等价于：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72396" y="1285860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属性操作符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属性操作用来指明某个变量、标号或地址表达式的属性，使它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临时具有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与原来不同的属性。属性操作符有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个：</a:t>
            </a:r>
          </a:p>
          <a:p>
            <a:pPr marL="630238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PTR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LABEL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THIS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段跨越前缀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1) PTR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类型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PTR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功能：临时改变标号或变量的类型属性。</a:t>
            </a:r>
          </a:p>
          <a:p>
            <a:pPr marL="1079500" indent="-1079500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类型：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BYTE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WORD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DWORD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FAR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4.20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有数据段和变量的定义如下：</a:t>
            </a:r>
          </a:p>
          <a:p>
            <a:pPr marL="71913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116998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num  DW  1234H</a:t>
            </a:r>
          </a:p>
          <a:p>
            <a:pPr marL="71913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则：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num 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BYTE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PTR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num</a:t>
            </a:r>
          </a:p>
          <a:p>
            <a:pPr marL="9890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(BL)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34H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/63</a:t>
            </a:r>
            <a:endParaRPr lang="zh-CN" altLang="en-US"/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5500694" y="4000504"/>
            <a:ext cx="428625" cy="428625"/>
            <a:chOff x="3357554" y="3429000"/>
            <a:chExt cx="428628" cy="428628"/>
          </a:xfrm>
        </p:grpSpPr>
        <p:cxnSp>
          <p:nvCxnSpPr>
            <p:cNvPr id="10" name="直接连接符 9"/>
            <p:cNvCxnSpPr/>
            <p:nvPr/>
          </p:nvCxnSpPr>
          <p:spPr>
            <a:xfrm rot="16200000" flipH="1">
              <a:off x="3393272" y="3464719"/>
              <a:ext cx="428628" cy="3571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357554" y="3429000"/>
              <a:ext cx="428628" cy="4286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8"/>
          <p:cNvGrpSpPr>
            <a:grpSpLocks/>
          </p:cNvGrpSpPr>
          <p:nvPr/>
        </p:nvGrpSpPr>
        <p:grpSpPr bwMode="auto">
          <a:xfrm>
            <a:off x="7286644" y="4786322"/>
            <a:ext cx="684213" cy="428625"/>
            <a:chOff x="3214678" y="3432791"/>
            <a:chExt cx="683900" cy="428009"/>
          </a:xfrm>
        </p:grpSpPr>
        <p:cxnSp>
          <p:nvCxnSpPr>
            <p:cNvPr id="14" name="直接连接符 13"/>
            <p:cNvCxnSpPr/>
            <p:nvPr/>
          </p:nvCxnSpPr>
          <p:spPr>
            <a:xfrm rot="16200000" flipH="1">
              <a:off x="3214818" y="3572149"/>
              <a:ext cx="285339" cy="2856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3470359" y="3432581"/>
              <a:ext cx="428009" cy="4284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2) LABEL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LABEL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类型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1079500" indent="-1079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功能：为紧跟在本伪指令后的变量或标号建立新名字，并为该新名字指定类型。</a:t>
            </a:r>
          </a:p>
          <a:p>
            <a:pPr marL="1079500" indent="-1079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说明：操作符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LABEL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提供了另一种定义变量或标号的方法，但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并不为其分配存储空间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43834" y="1071546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4.21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有数据段和变量的定义如下：</a:t>
            </a:r>
          </a:p>
          <a:p>
            <a:pPr marL="265113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7143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array1  LABEL  BYTE</a:t>
            </a:r>
          </a:p>
          <a:p>
            <a:pPr marL="7143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array2  DW  100  DUP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则变量的具体分配情况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如右图所示：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6629" t="4221" r="12967" b="7129"/>
          <a:stretch>
            <a:fillRect/>
          </a:stretch>
        </p:blipFill>
        <p:spPr bwMode="auto">
          <a:xfrm>
            <a:off x="6715140" y="3429000"/>
            <a:ext cx="2214578" cy="30003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15272" y="1714488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THIS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THIS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类型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1169988" indent="-116998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功能：为紧跟在本伪指令后的变量或标号赋予一个新的类型。</a:t>
            </a:r>
          </a:p>
          <a:p>
            <a:pPr marL="1169988" indent="-116998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说明：操作符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THIS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通常与伪指令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EQU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连用，为当前存储单元定义一个具有新类型的名字。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72396" y="1285860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有数据段和变量的定义如下：</a:t>
            </a:r>
          </a:p>
          <a:p>
            <a:pPr marL="265113" indent="18415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900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array1  EQU  THIS  BYTE		</a:t>
            </a:r>
          </a:p>
          <a:p>
            <a:pPr marL="900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array2  DW  100  DUP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18415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则变量的具体分配情况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如右图所示：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6629" t="4221" r="12967" b="7129"/>
          <a:stretch>
            <a:fillRect/>
          </a:stretch>
        </p:blipFill>
        <p:spPr bwMode="auto">
          <a:xfrm>
            <a:off x="6715140" y="3429000"/>
            <a:ext cx="2214578" cy="300039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15272" y="1643050"/>
            <a:ext cx="92869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自学</a:t>
            </a:r>
            <a:endParaRPr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段跨越前缀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格式：段寄存器：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功能：为变量或地址表达式指定段属性。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4.23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MOV  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ES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[BX]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在该指令中，源操作数的段属性值不再使用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的内容，而是使用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数值表达式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地址表达式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ClrTx/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段寄存器说明伪指令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 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段寄存器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: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段名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[,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段寄存器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: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段名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]</a:t>
            </a:r>
            <a:endParaRPr lang="en-US" altLang="zh-CN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079500" indent="-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说明：利用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SEGMENT/ENDS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定义完一个段之后，必须通过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ASSUME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伪指令来明确所定义的段与段寄存器之间的关系。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  CS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: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DS:data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该语句告诉汇编程序，从现在开始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寄存器对应名字为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code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的段，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寄存器对应名字为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的段。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过程定义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变量定义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三、地址计数器与对准伪指令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利用汇编程序对源程序进行汇编的过程中，使用地址计数器（用“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表示）来保存当前正在汇编的指令的偏移地址。在对每一个段进行汇编时，地址计数器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被初始化为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，在后继的汇编过程中，每处理一条指令，地址计数器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就增加一个值，此值为该指令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所占的字节数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</a:t>
            </a: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4.24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数据段和变量的定义如下：</a:t>
            </a:r>
          </a:p>
          <a:p>
            <a:pPr marL="444500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804863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array  DW  10H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$+1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$+1</a:t>
            </a:r>
          </a:p>
          <a:p>
            <a:pPr marL="444500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等价于：	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</a:t>
            </a: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/63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57422" y="4000504"/>
            <a:ext cx="6286544" cy="177279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74625" indent="4763" eaLnBrk="1" hangingPunct="1">
              <a:lnSpc>
                <a:spcPct val="13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539750" eaLnBrk="1" hangingPunct="1">
              <a:lnSpc>
                <a:spcPct val="13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array  DW  10H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</a:p>
          <a:p>
            <a:pPr marL="174625" indent="4763" eaLnBrk="1" hangingPunct="1">
              <a:lnSpc>
                <a:spcPct val="13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ORG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ORG  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常数表达式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1169988" indent="-116998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功能：指示下一个字节的偏移地址为常数表达式的值。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</a:t>
            </a: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数据段和变量的定义如下：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2698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  100H</a:t>
            </a:r>
          </a:p>
          <a:p>
            <a:pPr marL="2698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array1  DW  1234H</a:t>
            </a:r>
            <a:endParaRPr lang="zh-CN" altLang="pt-BR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  $+4</a:t>
            </a:r>
          </a:p>
          <a:p>
            <a:pPr marL="269875"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array2  DW  5678H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indent="476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  ENDS  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变量的分配情况见右图：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</a:t>
            </a: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2244" t="2024" r="8025" b="8906"/>
          <a:stretch>
            <a:fillRect/>
          </a:stretch>
        </p:blipFill>
        <p:spPr bwMode="auto">
          <a:xfrm>
            <a:off x="6143636" y="3071810"/>
            <a:ext cx="2857520" cy="314327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EVEN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  <a:p>
            <a:pPr marL="1079500" indent="-1079500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功能：使下一个变量或指令开始于偶数字节地址。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4.26-1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的定义如下所示：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data1  SEGMENT</a:t>
            </a:r>
          </a:p>
          <a:p>
            <a:pPr marL="265113" indent="476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  DB  10H</a:t>
            </a:r>
          </a:p>
          <a:p>
            <a:pPr marL="265113" indent="476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  <a:p>
            <a:pPr marL="265113" indent="476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array  DW  1234H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data1  ENDS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</a:t>
            </a: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8839" y="3686197"/>
            <a:ext cx="2619375" cy="28860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4.26-2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的定义如下所示：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data2  SEGMENT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Y  DW  10H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array  DW  1234H</a:t>
            </a:r>
            <a:endParaRPr lang="pt-BR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data2  ENDS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对准伪指令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</a:t>
            </a: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EVEN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2143116"/>
            <a:ext cx="2609850" cy="2743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功能调用的一般方法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功能号送入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根据需要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设置入口参数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使用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 21H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指令转入相应子程序；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调用结束后，按规定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取得出口参数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二、常用的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  <a:p>
            <a:pPr marL="265113" indent="-265113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字符输入（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号功能调用）</a:t>
            </a:r>
          </a:p>
          <a:p>
            <a:pPr marL="265113" indent="-2651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	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AH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01H</a:t>
            </a:r>
          </a:p>
          <a:p>
            <a:pPr marL="265113" indent="-265113" eaLnBrk="1" hangingPunct="1"/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	    	INT  21H</a:t>
            </a:r>
          </a:p>
          <a:p>
            <a:pPr marL="1079500" indent="-1079500" eaLnBrk="1" hangingPunct="1"/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功能：从键盘输入一个字符，并将输入字符的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码值送寄存器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字符显示（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号功能调用）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02H</a:t>
            </a:r>
          </a:p>
          <a:p>
            <a:pPr marL="1165225" indent="4763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DL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待显示字符的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ASCII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</a:p>
          <a:p>
            <a:pPr marL="1169988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 21H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中的字符显示在屏幕上。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4.27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在屏幕上显示字符“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6”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字符串显示（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AH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09H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     LEA  DX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，字符串首偏移地址</a:t>
            </a:r>
            <a:endParaRPr lang="pt-BR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          INT  21H</a:t>
            </a:r>
          </a:p>
          <a:p>
            <a:pPr marL="1079500" indent="-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功能：将数据段中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所指向的以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‘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$’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结尾的字符串显示在屏幕上。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4.28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数据段中有如下字符串定义：</a:t>
            </a:r>
          </a:p>
          <a:p>
            <a:pPr marL="1258888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Str  DB  ‘Hello$’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如何在屏幕上显示字符串“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Hello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”？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/63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5334424"/>
            <a:ext cx="5171607" cy="1233766"/>
            <a:chOff x="0" y="5334424"/>
            <a:chExt cx="5171607" cy="1233766"/>
          </a:xfrm>
        </p:grpSpPr>
        <p:sp>
          <p:nvSpPr>
            <p:cNvPr id="7" name="TextBox 6"/>
            <p:cNvSpPr txBox="1"/>
            <p:nvPr/>
          </p:nvSpPr>
          <p:spPr>
            <a:xfrm>
              <a:off x="0" y="5334424"/>
              <a:ext cx="2071670" cy="11664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smtClean="0">
                  <a:solidFill>
                    <a:srgbClr val="FF0000"/>
                  </a:solidFill>
                </a:rPr>
                <a:t>MOV  AH,09H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smtClean="0">
                  <a:solidFill>
                    <a:srgbClr val="FF0000"/>
                  </a:solidFill>
                </a:rPr>
                <a:t>LEA  DX,STR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smtClean="0">
                  <a:solidFill>
                    <a:srgbClr val="FF0000"/>
                  </a:solidFill>
                </a:rPr>
                <a:t>INT 21H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188564" y="6041036"/>
              <a:ext cx="2983043" cy="527154"/>
            </a:xfrm>
            <a:custGeom>
              <a:avLst/>
              <a:gdLst>
                <a:gd name="connsiteX0" fmla="*/ 2983043 w 2983043"/>
                <a:gd name="connsiteY0" fmla="*/ 0 h 527154"/>
                <a:gd name="connsiteX1" fmla="*/ 2053652 w 2983043"/>
                <a:gd name="connsiteY1" fmla="*/ 479685 h 527154"/>
                <a:gd name="connsiteX2" fmla="*/ 0 w 2983043"/>
                <a:gd name="connsiteY2" fmla="*/ 284813 h 52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3043" h="527154">
                  <a:moveTo>
                    <a:pt x="2983043" y="0"/>
                  </a:moveTo>
                  <a:cubicBezTo>
                    <a:pt x="2766934" y="216108"/>
                    <a:pt x="2550826" y="432216"/>
                    <a:pt x="2053652" y="479685"/>
                  </a:cubicBezTo>
                  <a:cubicBezTo>
                    <a:pt x="1556478" y="527154"/>
                    <a:pt x="778239" y="405983"/>
                    <a:pt x="0" y="284813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 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定义数据段并为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赋值。</a:t>
            </a: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SEGMENT</a:t>
            </a:r>
          </a:p>
          <a:p>
            <a:pPr marL="900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……    </a:t>
            </a: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ENDS</a:t>
            </a: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  CS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</a:t>
            </a:r>
          </a:p>
          <a:p>
            <a:pPr marL="900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</a:t>
            </a: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DS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</a:p>
          <a:p>
            <a:pPr marL="900113" eaLnBrk="1" hangingPunct="1">
              <a:lnSpc>
                <a:spcPct val="10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过程定义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变量定义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字符串输入（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号功能调用）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0AH</a:t>
            </a:r>
          </a:p>
          <a:p>
            <a:pPr marL="116998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 DX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，缓冲区首偏移地址</a:t>
            </a:r>
          </a:p>
          <a:p>
            <a:pPr marL="1169988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 21H</a:t>
            </a:r>
          </a:p>
          <a:p>
            <a:pPr marL="1169988" indent="-116998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功能：从键盘向数据段中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所指的输入缓冲区输入字符串并且在屏幕上显示。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输入缓冲区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4.29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50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输入缓冲区的要求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：缓冲区的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第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缓冲区的大小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，其值必须大于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，缓冲区的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第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用于存储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实际输入字符的个数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，从键盘输入的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字符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从缓冲区的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第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个字节开始存放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，输入的字符串以回车（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0DH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）结束，且回车字符也会被存入缓冲区中，但回车字符不计入实际输入的字符个数之中，当输入的字符个数超过了缓冲区大小时，多余字符将被忽略且扬声器发出警告。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输入缓冲区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4.29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51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数据段中输入缓冲区如下所示：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buf  DB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30  DUP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?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则：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AH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0AH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  <a:p>
            <a:pPr marL="809625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LEA 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buf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09625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 21H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能够从键盘接收长度小于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的字符串。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输入缓冲区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4.29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52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带返回码终止（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4CH</a:t>
            </a:r>
          </a:p>
          <a:p>
            <a:pPr marL="1169988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00H</a:t>
            </a:r>
          </a:p>
          <a:p>
            <a:pPr marL="1169988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 21H</a:t>
            </a:r>
          </a:p>
          <a:p>
            <a:pPr marL="1079500" indent="-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功能：结束用户程序，返回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系统，并带回返回码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1079500" indent="-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说明：作为主程序的最后三条指令，用于确保用户程序能正常返回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系统而不致于死机。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一般方法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常用功能调用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4.2 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根据将来生成的可执行文件的种类，汇编语言源程序格式可以分为两种：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9138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文件格式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文件格式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本节只介绍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文件格式，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文件格式将在第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章介绍。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汇编语言源程序格式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54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文件格式汇编语言源程序结构如下：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 SEGMENT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	……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；数据段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 ENDS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EXTRA  SEGMENT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	……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；附加段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EXTRA  ENDS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	STACK  SEGMENT  STACK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	……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；堆栈段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STACK  ENDS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汇编语言源程序格式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55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 SEGMENT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ASSUME  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CS:CODE,DS:DATA,SS:STACK,ES:EXTRA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MAIN  PROC  FAR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START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……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；程序主体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00H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MOV  AH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4CH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INT  21H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MAIN  ENDP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CODE  ENDS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END  START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汇编语言源程序格式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4876" y="3429000"/>
            <a:ext cx="4143404" cy="2190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4.30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将字变量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中的值送到寄存器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中，将字节变量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Y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中的值送到寄存器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DL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中。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56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一、汇编语言程序的工作环境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运行汇编语言程序，需要有以下文件：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编辑程序：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EDIT.EXE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汇编程序：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MASM.EXE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连接程序：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LINK.EXE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TLINK.EXE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调试程序：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DEBUG.COM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工作环境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DEBUG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57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二、建立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打开编辑程序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EDIT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，建立文本文件。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注意的事项：</a:t>
            </a:r>
          </a:p>
          <a:p>
            <a:pPr marL="539750" indent="-5397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每条汇编语言指令和伪指令都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单独占一行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，不允许两条或两条以上指令放在一行，也不允许一条指令分成几行；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源程序中使用的字符均为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半角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源文件的扩展名必须为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工作环境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DEBUG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58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MASM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程序生成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 </a:t>
            </a:r>
          </a:p>
          <a:p>
            <a:pPr eaLnBrk="1" hangingPunct="1"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MASM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环境下所运行的一种功能很强的宏汇编程序，主要功能是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进行语法检查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并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工作环境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DEBUG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59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过程定义伪指令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格式：过程名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PROC  FAR/NEAR</a:t>
            </a:r>
          </a:p>
          <a:p>
            <a:pPr marL="15287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</a:p>
          <a:p>
            <a:pPr marL="1079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过程名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ENDP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4.4  </a:t>
            </a:r>
          </a:p>
          <a:p>
            <a:pPr marL="9890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main  PROC  FAR</a:t>
            </a:r>
          </a:p>
          <a:p>
            <a:pPr marL="15287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</a:p>
          <a:p>
            <a:pPr marL="9890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main  ENDP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过程定义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变量定义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源文件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FIRST.ASM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文件的过程：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工作环境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DEBUG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100" y="1857364"/>
            <a:ext cx="6917494" cy="39433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60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LINK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程序产生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文件并不是可执行文件，还必须使用连接程序（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LINK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）把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文件转换为可执行的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工作环境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DEBUG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410621"/>
            <a:ext cx="6812596" cy="259014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61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五、调试程序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DEBUG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DEBUG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提供了一个控制测试的环境，监视和控制被测试程序的执行，可以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直接发现和确定程序中的问题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工作环境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DEBUG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62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本章要点回顾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程序结构伪指令、与变量和标号有关的伪指令。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常用的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DOS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功能调用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号、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号、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号、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0AH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号、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4CH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号</a:t>
            </a:r>
            <a:endParaRPr lang="zh-CN" altLang="pt-BR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汇编语言源程序格式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文件格式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汇编语言程序的上机过程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63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252538" indent="-1252538" eaLnBrk="1" hangingPunct="1"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源程序结束伪指令</a:t>
            </a:r>
          </a:p>
          <a:p>
            <a:pPr marL="1252538" indent="-1252538" eaLnBrk="1" hangingPunct="1"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END  [&lt;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&gt;]</a:t>
            </a:r>
          </a:p>
          <a:p>
            <a:pPr marL="1079500" indent="-1079500" eaLnBrk="1" hangingPunct="1"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说明：对于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END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后面所带的标号，必须事先在程序中加以定义，表示程序要从标号所对应的指令开始执行，也就是说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标号给定了程序的启始地址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4.3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过程定义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变量定义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二、变量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标号定义伪指令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变量定义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[&lt;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变量名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&gt;]  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变量定义伪指令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1079500" indent="-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功能：声明一个变量的数据类型、代表的值、地址。 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</a:p>
          <a:p>
            <a:pPr marL="539750" indent="-53975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变量名是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可有可无的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，如果有，则会被汇编成该变量所对应的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最开始字节的偏移地址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变量定义伪指令（共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个）</a:t>
            </a:r>
          </a:p>
          <a:p>
            <a:pPr marL="1349375" indent="-1349375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DB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：定义字节类型变量，指示每个操作数占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个字节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349375" indent="-1349375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：定义字类型变量，指示每个操作数占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个字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1349375" indent="-1349375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③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：定义双字类型变量。</a:t>
            </a:r>
          </a:p>
          <a:p>
            <a:pPr marL="1349375" indent="-1349375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④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DQ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定义四字类型变量。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⑤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：定义十字节类型变量。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程序结构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变量定义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变量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marL="179388" algn="just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marL="179388"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标号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地址计数器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1866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伪指令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/63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4125</Words>
  <Application>Microsoft Office PowerPoint</Application>
  <PresentationFormat>全屏显示(4:3)</PresentationFormat>
  <Paragraphs>1050</Paragraphs>
  <Slides>63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第4章 汇编语言程序格式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cl</cp:lastModifiedBy>
  <cp:revision>696</cp:revision>
  <dcterms:created xsi:type="dcterms:W3CDTF">2010-03-06T08:13:44Z</dcterms:created>
  <dcterms:modified xsi:type="dcterms:W3CDTF">2015-05-26T14:23:42Z</dcterms:modified>
</cp:coreProperties>
</file>