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91" r:id="rId3"/>
    <p:sldId id="499" r:id="rId4"/>
    <p:sldId id="500" r:id="rId5"/>
    <p:sldId id="457" r:id="rId6"/>
    <p:sldId id="493" r:id="rId7"/>
    <p:sldId id="494" r:id="rId8"/>
    <p:sldId id="495" r:id="rId9"/>
    <p:sldId id="496" r:id="rId10"/>
    <p:sldId id="497" r:id="rId11"/>
    <p:sldId id="498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  <p:sldId id="534" r:id="rId37"/>
    <p:sldId id="535" r:id="rId38"/>
    <p:sldId id="536" r:id="rId39"/>
    <p:sldId id="537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45" r:id="rId48"/>
    <p:sldId id="546" r:id="rId49"/>
    <p:sldId id="547" r:id="rId50"/>
    <p:sldId id="321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CC"/>
    <a:srgbClr val="66FF66"/>
    <a:srgbClr val="DDDDD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4024" y="-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146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04139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5</a:t>
            </a:r>
            <a:r>
              <a:rPr lang="zh-CN" altLang="en-US" smtClean="0">
                <a:latin typeface="宋体" pitchFamily="2" charset="-122"/>
              </a:rPr>
              <a:t>章 </a:t>
            </a:r>
            <a:r>
              <a:rPr lang="zh-CN" altLang="en-US" smtClean="0"/>
              <a:t>汇编语言顺序程序设计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643320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3学时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求两个无符号双精度数的差：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E07C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   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2571744"/>
            <a:ext cx="6500858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：解题思路与两个双精度数相加类似，把每个数分 解成两个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位的二进制数，分两次完成减法运算，并考虑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位的变化情况。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E07C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指令序列如下所示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2537294"/>
            <a:ext cx="3714776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SUB  AX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0E07C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DX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SBB  DX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DEC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DEC  &lt;Dest&gt;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指令功能：将指定操作数减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后存回原处。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）－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5.6  DEC  BUF		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NEG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NEG  &lt;Dest&gt;</a:t>
            </a:r>
          </a:p>
          <a:p>
            <a:pPr marL="1798638" indent="-17986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指令功能：将指定的操作数各位求反（包括符号位）后末位加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，结果存回原处，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       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常用于求指定操作数的相反数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000504"/>
            <a:ext cx="3600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CMP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  &lt;Dest&gt;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98638" indent="-1798638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指令功能：目的操作数减去源操作数，只影响标志位，并不保存结果。</a:t>
            </a:r>
          </a:p>
          <a:p>
            <a:pPr marL="265113" indent="-265113"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－（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eaLnBrk="1" hangingPunct="1">
              <a:lnSpc>
                <a:spcPct val="135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指令执行后，两个操作数均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保持原值不变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，但与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指令一样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影响标志位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指令后往往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跟着一条条件转移指令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，根据比较结果产生不同的程序分支。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比较两个无符号数的大小。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1000H	</a:t>
            </a:r>
            <a:r>
              <a:rPr lang="en-US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1000H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0FFFH	</a:t>
            </a:r>
            <a:r>
              <a:rPr lang="en-US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0FFFH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  AX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en-US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）－（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JA   L1   </a:t>
            </a:r>
            <a:r>
              <a:rPr lang="en-US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如果（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）跳转至</a:t>
            </a:r>
            <a:r>
              <a:rPr lang="pt-BR" altLang="zh-CN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r>
              <a:rPr lang="zh-CN" altLang="pt-BR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处。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</a:p>
          <a:p>
            <a:pPr marL="179388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L1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……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关于加、减法指令的说明：</a:t>
            </a:r>
          </a:p>
          <a:p>
            <a:pPr marL="539750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3200" smtClean="0">
                <a:latin typeface="Arial" pitchFamily="34" charset="0"/>
                <a:ea typeface="黑体" pitchFamily="2" charset="-122"/>
                <a:cs typeface="Arial" pitchFamily="34" charset="0"/>
              </a:rPr>
              <a:t>加减法指令影响所有的条件标志位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 OF , SF , ZF , AF , PF , CF 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其中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不影响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可以做字节运算或字运算；	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用于表示</a:t>
            </a: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带符号数的溢出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</a:p>
          <a:p>
            <a:pPr marL="539750" defTabSz="539750" eaLnBrk="1" hangingPunct="1"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用于表示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无符号数溢出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三、乘法指令（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MUL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MUL  &lt;Src&gt;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指令功能：无符号字节或字数据相乘。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如果源操作数是字节类型，将选用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中的数据作为目的操作数，乘积为字类型，存放在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如果源操作数是字类型，将选用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中的数据作为目的操作数，乘积为双字类型，存放在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5.8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5.9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字节乘法：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(AX)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AL) × (Src)</a:t>
            </a:r>
            <a:endParaRPr lang="zh-CN" altLang="en-US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719138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字乘法：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(DX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 × (Src)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5.8 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用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实现无符号数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B1H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相乘。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5.8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5.9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3108798"/>
            <a:ext cx="5572164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0B1H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BL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MUL  BL</a:t>
            </a:r>
          </a:p>
          <a:p>
            <a:pPr marL="265113" indent="-265113">
              <a:lnSpc>
                <a:spcPct val="150000"/>
              </a:lnSpc>
            </a:pPr>
            <a:r>
              <a:rPr lang="zh-CN" altLang="pt-BR" sz="28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说明：乘积存放在寄存器</a:t>
            </a:r>
            <a:r>
              <a:rPr lang="pt-BR" altLang="zh-CN" sz="28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中。</a:t>
            </a:r>
            <a:endParaRPr lang="zh-CN" altLang="en-US" sz="2800" b="1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IMUL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IMUL  &lt;Src&gt;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指令功能：带符号字节或字数据相乘。</a:t>
            </a:r>
          </a:p>
          <a:p>
            <a:pPr marL="1079500" indent="-1079500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该指令执行的操作与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相同，但操作数及运算结果是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1079500" indent="-1079500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注意：对于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两种乘法指令，源操作数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可以是除立即数以外的任何一种寻址方式。</a:t>
            </a:r>
          </a:p>
          <a:p>
            <a:pPr marL="1079500" indent="-1079500" eaLnBrk="1" hangingPunct="1">
              <a:spcBef>
                <a:spcPts val="0"/>
              </a:spcBef>
            </a:pPr>
            <a:endParaRPr lang="en-US" altLang="zh-CN" sz="2800" smtClean="0"/>
          </a:p>
          <a:p>
            <a:pPr marL="1079500" indent="-1079500" eaLnBrk="1" hangingPunct="1">
              <a:spcBef>
                <a:spcPts val="0"/>
              </a:spcBef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5.8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5.9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633413" indent="-633413" eaLnBrk="1" hangingPunct="1"/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本章主要内容：</a:t>
            </a:r>
          </a:p>
          <a:p>
            <a:pPr marL="633413" indent="-3175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 </a:t>
            </a:r>
          </a:p>
          <a:p>
            <a:pPr marL="633413" indent="-3175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3175" eaLnBrk="1" hangingPunct="1"/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实现带符号数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FFF7H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相乘</a:t>
            </a:r>
            <a:endParaRPr lang="zh-CN" altLang="en-US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5.8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IMUL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5.9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1822914"/>
            <a:ext cx="6357982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0FFF7H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5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IMUL  BX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说明：乘积存放在寄存器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中。</a:t>
            </a:r>
            <a:endParaRPr lang="zh-CN" altLang="en-US" sz="2800" b="1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四、除法指令（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DIV  &lt;Src&gt;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指令功能：无符号字节或字数据相除。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对于字节除法，被除数放在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中，除数为字节类型，商放在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中，余数放在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对于字除法，被除数放在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中，除数为字类型，商放在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中，余数放在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5.10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字节除法：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(AX) / (Src)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执行结果：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(AL)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商，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(AH)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余数</a:t>
            </a:r>
          </a:p>
          <a:p>
            <a:pPr marL="265113" indent="-265113" eaLnBrk="1" hangingPunct="1">
              <a:spcBef>
                <a:spcPts val="120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字除法：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(DX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AX) / (Src)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执行结果：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(AX)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商，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(DX)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余数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5.10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15000"/>
              </a:lnSpc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5.10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实现无符号数除法：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258888" defTabSz="1079500" eaLnBrk="1" hangingPunct="1">
              <a:lnSpc>
                <a:spcPct val="115000"/>
              </a:lnSpc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1234H/86H</a:t>
            </a:r>
            <a:endParaRPr lang="zh-CN" altLang="pt-BR" sz="2800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5.10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7422" y="2285992"/>
            <a:ext cx="6429420" cy="32624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4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BL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86H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DIV  BL</a:t>
            </a:r>
            <a:endParaRPr lang="pt-BR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1200"/>
              </a:spcBef>
            </a:pP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运算结果：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AH)=68H</a:t>
            </a: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AL)=22H</a:t>
            </a: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即：商为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22H</a:t>
            </a: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，余数为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68H</a:t>
            </a:r>
            <a:r>
              <a:rPr lang="zh-CN" altLang="pt-BR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b="1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IDIV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IDIV  &lt;Src&gt;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指令功能：带符号字节或字数据相除。</a:t>
            </a:r>
          </a:p>
          <a:p>
            <a:pPr marL="1169988" indent="-116998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该指令执行的操作与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相同，但操作数及运算结果是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带符号数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，且余数符号和被除数符号相同。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5.10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indent="7191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对于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这两种除法指令，源操作数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可以是除立即数以外的任何一种寻址方式。做字节除法时，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如果被除数高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位的绝对值≥除数的绝对值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，则商就会产生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溢出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。做字除法时，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如果被除数高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位的绝对值≥除数的绝对值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，商也会产生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溢出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5.10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IDIV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五、 符号扩展指令（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中的符号扩展到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中的符号扩展到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中。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两条指令只能对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中的带符号数进行符号位扩展，且不影响标志位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符号位扩展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5.11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5.12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5.11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将字节类型转换成字类型。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0E5H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en-US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FFE5H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AL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36H	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	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</a:t>
            </a:r>
            <a:r>
              <a:rPr lang="en-US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0036H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5.12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将字类型转换成双字类型。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0A123H  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endParaRPr lang="pt-BR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	</a:t>
            </a:r>
            <a:r>
              <a:rPr lang="en-US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;(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FFFFA123H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1234H   </a:t>
            </a:r>
          </a:p>
          <a:p>
            <a:pPr marL="360363" eaLnBrk="1" hangingPunct="1">
              <a:lnSpc>
                <a:spcPct val="120000"/>
              </a:lnSpc>
              <a:spcBef>
                <a:spcPts val="0"/>
              </a:spcBef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CWD 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en-US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;(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AX)</a:t>
            </a:r>
            <a:r>
              <a:rPr lang="zh-CN" altLang="pt-BR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pt-BR" altLang="zh-CN" sz="2800" smtClean="0">
                <a:solidFill>
                  <a:srgbClr val="0066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00001234H</a:t>
            </a:r>
            <a:endParaRPr lang="en-US" altLang="zh-CN" sz="2800" smtClean="0">
              <a:solidFill>
                <a:srgbClr val="0066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符号位扩展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CWD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5.11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5.12</a:t>
            </a:r>
            <a:endParaRPr lang="en-US" altLang="zh-CN" sz="2000" b="1" dirty="0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一、逻辑运算指令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AND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AND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08150" indent="-170815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指令功能：源操作数和目的操作数按位相“与”，结果存回目的操作数。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&lt;Dest&gt;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&lt;Dest&gt; ∧ &lt;Src&gt;</a:t>
            </a:r>
          </a:p>
          <a:p>
            <a:pPr marL="1079500" indent="-10795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用途：常用于使一个操作数的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若干位保持不变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另外一些位清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的场合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中数的第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位和第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位清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1169988" eaLnBrk="1" hangingPunct="1"/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  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2066" y="1857364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11101110B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一、加法指令（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 ADD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  &lt;Dest&gt;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指令功能：源操作数与目的操作数相加，</a:t>
            </a:r>
          </a:p>
          <a:p>
            <a:pPr marL="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结果存入目的操作数。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+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4.1  ADD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OR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OR  &lt;Dest&gt;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98638" indent="-179863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指令功能：源操作数和目的操作数按位相“或”，结果存回目的操作数。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&lt;Dest&gt;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&lt;Dest&gt; ∨ &lt;Src&gt;</a:t>
            </a:r>
          </a:p>
          <a:p>
            <a:pPr marL="1079500" indent="-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用途：常用于使一个操作数的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若干位保持不变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另外一些位置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的场合。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5.16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中数的第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位和第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位置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169988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  AL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，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7752" y="5857892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/>
              <a:t>01001000B</a:t>
            </a:r>
            <a:endParaRPr lang="zh-CN" altLang="en-US" sz="28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NOT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NOT  &lt;Dest&gt;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指令功能：操作数各位取反并放回原处。</a:t>
            </a:r>
          </a:p>
          <a:p>
            <a:pPr marL="265113" indent="-265113" eaLnBrk="1" hangingPunct="1">
              <a:spcBef>
                <a:spcPts val="0"/>
              </a:spcBef>
            </a:pP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180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用途：常用于使操作数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所有位取反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的场合。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14686"/>
            <a:ext cx="302418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XOR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XOR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08150" indent="-1708150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指令功能：源操作和目的操作数按位相“异或”，结果存回目的操作数。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&lt;Dest&gt;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&lt;Dest&gt;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Symbol" pitchFamily="18" charset="2"/>
              </a:rPr>
              <a:t>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&lt;Src&gt;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用途：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可用于使一个操作数的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若干位保持不变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另外一些位取反的场合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39750" indent="-539750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可用于为一个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操作数作清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操作。当一个操作数自身做“异或”运算时，由于每一位都相同，则“异或”的结果必为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TEST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TEST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98638" indent="-179863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指令功能：源操作和目的操作数按位相“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”，所得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结果不保存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，但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影响标志位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1079500" indent="-107950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用途：在不改变原有操作数的情况下，用来检测某一位或几位是否为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或是否为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，编程时常与条件转移指令一起使用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AND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NOT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XOR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TEST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二、移位指令（共有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 ）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SHL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指令：逻辑左移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ift logical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eft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SHL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指令功能：将目的操作数逻辑左移，移位次数由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决定，最后移出的二进制位影响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，右侧空出的位置补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SAL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指令：算术左移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hift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rithmetic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eft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指令完全相同。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r="7184" b="7786"/>
          <a:stretch>
            <a:fillRect/>
          </a:stretch>
        </p:blipFill>
        <p:spPr bwMode="auto">
          <a:xfrm>
            <a:off x="0" y="5214950"/>
            <a:ext cx="2071670" cy="7143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SHR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指令：逻辑右移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ift logical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Right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SHR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指令功能：将目的操作数逻辑右移，移位次数由源操作数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决定，最后移出的二进制位影响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，左侧空出的位置补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r="10125" b="-1124"/>
          <a:stretch>
            <a:fillRect/>
          </a:stretch>
        </p:blipFill>
        <p:spPr bwMode="auto">
          <a:xfrm>
            <a:off x="0" y="5214950"/>
            <a:ext cx="2071670" cy="57150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4. SAR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指令：算术右移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hift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rithmetic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ight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SAR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指令功能：将目的操作数算术右移，移位次数由源操作数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决定，最后移出的二进制位影响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，左侧空出位置由原来的符号位复制填充。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73679"/>
            <a:ext cx="2089150" cy="612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 ROL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指令：循环左移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tate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eft)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ROL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指令功能：将目的操作数循环左移，移位次数由源操作数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决定，在向左移位时，把数据位看成一个环，最高位移到最低位的同时，复制一份送至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178297"/>
            <a:ext cx="2071669" cy="67959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6. ROR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指令：循环右移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tate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ight)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ROR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指令功能：将目的操作数循环右移，移位次数由源操作数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决定，在向右移位时，把数据位看成一个环，最低位移到最高位的同时，复制一份送至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14950"/>
            <a:ext cx="2089020" cy="71438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ADC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ADC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 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指令功能：源操作数与目的操作数相加后，再加上进位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的值，结果存入目的操作数。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+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+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7. RCL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指令：带进位的循环左移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        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otate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eft through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arry)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RCL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指令功能：将目的操作数循环左移，移位次数由源操作数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决定，在向左移位时，将数据位以及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标志位看成一个环。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14950"/>
            <a:ext cx="2071670" cy="60810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8. RCR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指令：带进位的循环右移</a:t>
            </a:r>
          </a:p>
          <a:p>
            <a:pPr marL="265113" indent="476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otate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</a:t>
            </a:r>
            <a:r>
              <a:rPr lang="en-US" altLang="zh-CN" sz="2800" smtClean="0">
                <a:solidFill>
                  <a:srgbClr val="2C1935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ight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through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arry)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RCR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&lt;Count&gt;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指令功能：将目的操作数循环右移，移位次数由源操作数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决定，在向右移位时，将数据位以及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标志位看成一个环。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63776"/>
            <a:ext cx="2071670" cy="6941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关于移位指令规定：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indent="71913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在上述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条移位指令中，目的操作数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可以是除立即数以外的任何一种寻址方式，其类型可以是字节或字。对于源操作数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，则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只能是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。当只移动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位时，源操作数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Count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可以用立即数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或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表示；当移位次数大于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时，则该移位次数必须放入寄存器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中，移位指令会自动地以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为计数器进行移位。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5.17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将寄存器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中的数算术右移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若（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=0064H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，有以下指令序列：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CL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   SAR  AX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CL</a:t>
            </a:r>
          </a:p>
          <a:p>
            <a:pPr marL="1079500" indent="-1079500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将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中的数算术右移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位相当于对该数做整除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运算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逻辑指令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移位指令 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SHR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SAR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ROR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RCL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RCR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规定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5.17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indent="809625" algn="just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顺序结构的程序是汇编语言中最基本、最常见的程序，这种结构的程序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只有一个起始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一个终止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。程序运行时，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从第一条指令开始，沿着指令的排列次序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依次执行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，直到最后一条指令执行结束为止。整个运行期间，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CPU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既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不会跳过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某些指令，也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不会重复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执行某些指令。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5.18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5.18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设有三个无符号的个位数，计算这三个数的平均值（截尾取整），并将这个平均值显示在屏幕上。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定义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个字节类型变量并赋初值；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个数的和，并除以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利用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号功能调用输出商。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5.18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8955" y="1025550"/>
            <a:ext cx="42481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DATA SEGMENT  </a:t>
            </a:r>
            <a:r>
              <a:rPr lang="zh-CN" altLang="en-US" sz="2000" b="1" smtClean="0">
                <a:solidFill>
                  <a:srgbClr val="006600"/>
                </a:solidFill>
                <a:latin typeface="Verdana" pitchFamily="34" charset="0"/>
              </a:rPr>
              <a:t>；定义数据段</a:t>
            </a:r>
            <a:endParaRPr lang="zh-CN" altLang="en-US" sz="2000" b="1">
              <a:solidFill>
                <a:srgbClr val="006600"/>
              </a:solidFill>
              <a:latin typeface="Verdana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A DB </a:t>
            </a:r>
            <a:r>
              <a:rPr lang="en-US" altLang="zh-CN" sz="2000" b="1" smtClean="0">
                <a:solidFill>
                  <a:srgbClr val="0000FF"/>
                </a:solidFill>
                <a:latin typeface="Verdana" pitchFamily="34" charset="0"/>
              </a:rPr>
              <a:t>6</a:t>
            </a:r>
            <a:endParaRPr lang="en-US" altLang="zh-CN" sz="2000" b="1">
              <a:solidFill>
                <a:srgbClr val="0000FF"/>
              </a:solidFill>
              <a:latin typeface="Verdana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B DB 9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C DB 2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DATA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CODE SEGMENT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；定义代码段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ASSUME CS:CODE,DS:DATA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AX,DATA		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DS,AX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；初始化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AL,A  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(AL)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A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ADD AL,B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(AL)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A+B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ADD AL,C 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(AL)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A+B+C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9981" y="1000108"/>
            <a:ext cx="4392613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MOV AH,0	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BL,3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 DIV BL 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AL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(AX)/3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的商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                   ；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AH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(AX)/3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的余数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MOV DL,AL  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(DL)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平均数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ADD DL,30H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数值转换成字符</a:t>
            </a:r>
          </a:p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MOV AH,02H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 INT 21H	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 INT 21H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MAIN ENDP   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3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537105" y="1096987"/>
            <a:ext cx="0" cy="5472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258888" indent="-125888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编程实现对一个无符号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位数的乘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操作，假定该数乘以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之后仍为一个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位数。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5.18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5.19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4" y="3000372"/>
            <a:ext cx="6643734" cy="3108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分析：</a:t>
            </a:r>
            <a:endParaRPr lang="en-US" altLang="zh-CN" sz="2800" b="1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定义一个双字类型的变量；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indent="-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(2) 8086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汇编语言只能实现字节或字乘法，无法实现双字的乘法；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两次逻辑左移可实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实现乘以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的操作。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Verdana" pitchFamily="34" charset="0"/>
              </a:rPr>
              <a:t>DATA SEGMENT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Verdana" pitchFamily="34" charset="0"/>
              </a:rPr>
              <a:t>  X DD 12345678H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Verdana" pitchFamily="34" charset="0"/>
              </a:rPr>
              <a:t>  Y DD ?		</a:t>
            </a:r>
            <a:r>
              <a:rPr lang="zh-CN" altLang="en-US" sz="2000" smtClean="0">
                <a:solidFill>
                  <a:srgbClr val="006600"/>
                </a:solidFill>
                <a:latin typeface="Verdana" pitchFamily="34" charset="0"/>
              </a:rPr>
              <a:t>；利用变量</a:t>
            </a:r>
            <a:r>
              <a:rPr lang="en-US" altLang="zh-CN" sz="2000" smtClean="0">
                <a:solidFill>
                  <a:srgbClr val="006600"/>
                </a:solidFill>
                <a:latin typeface="Verdana" pitchFamily="34" charset="0"/>
              </a:rPr>
              <a:t>Y</a:t>
            </a:r>
            <a:r>
              <a:rPr lang="zh-CN" altLang="en-US" sz="2000" smtClean="0">
                <a:solidFill>
                  <a:srgbClr val="006600"/>
                </a:solidFill>
                <a:latin typeface="Verdana" pitchFamily="34" charset="0"/>
              </a:rPr>
              <a:t>存储结果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Verdana" pitchFamily="34" charset="0"/>
              </a:rPr>
              <a:t>DATA ENDS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CODE SEGMENT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  ASSUME CS:CODE,DS:DATA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  MAIN PROC FAR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START: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    MOV AX,DATA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Verdana" pitchFamily="34" charset="0"/>
              </a:rPr>
              <a:t>    MOV DS,AX    </a:t>
            </a:r>
          </a:p>
          <a:p>
            <a:pPr algn="just" eaLnBrk="1" hangingPunct="1">
              <a:spcBef>
                <a:spcPts val="0"/>
              </a:spcBef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5.3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顺序程序设计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5930" y="1000148"/>
            <a:ext cx="8713788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MOV AX,WORD PTR X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；变量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X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的低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16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位送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AX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，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(AX)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5678H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MOV DX,WORD PTR X+2  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；变量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X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的高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16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位送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DX</a:t>
            </a:r>
            <a:r>
              <a:rPr lang="zh-CN" altLang="en-US" b="1">
                <a:solidFill>
                  <a:srgbClr val="006600"/>
                </a:solidFill>
                <a:latin typeface="Verdana" pitchFamily="34" charset="0"/>
              </a:rPr>
              <a:t>，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(DX)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  <a:sym typeface="Wingdings" pitchFamily="2" charset="2"/>
              </a:rPr>
              <a:t></a:t>
            </a:r>
            <a:r>
              <a:rPr lang="en-US" altLang="zh-CN" b="1">
                <a:solidFill>
                  <a:srgbClr val="006600"/>
                </a:solidFill>
                <a:latin typeface="Verdana" pitchFamily="34" charset="0"/>
              </a:rPr>
              <a:t>1234H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SHL AX,1	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；将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AX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中的数逻辑左移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1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位，并且最高位影响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CF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    RCL DX,1	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；将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AX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中移的最高位借助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CF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移至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DX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的最低位。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SHL AX,1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FF"/>
                </a:solidFill>
                <a:latin typeface="Verdana" pitchFamily="34" charset="0"/>
              </a:rPr>
              <a:t>    RCL DX,1	</a:t>
            </a:r>
            <a:r>
              <a:rPr lang="zh-CN" altLang="en-US" sz="2000" b="1">
                <a:solidFill>
                  <a:srgbClr val="0000FF"/>
                </a:solidFill>
                <a:latin typeface="Verdana" pitchFamily="34" charset="0"/>
              </a:rPr>
              <a:t>；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实现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32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位数的第二次左移。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WORD PTR Y,AX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；送结果的低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16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位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FF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Verdana" pitchFamily="34" charset="0"/>
              </a:rPr>
              <a:t>MOV WORD PTR Y+2,DX  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；送结果的高</a:t>
            </a:r>
            <a:r>
              <a:rPr lang="en-US" altLang="zh-CN" sz="2000" b="1">
                <a:solidFill>
                  <a:srgbClr val="006600"/>
                </a:solidFill>
                <a:latin typeface="Verdana" pitchFamily="34" charset="0"/>
              </a:rPr>
              <a:t>16</a:t>
            </a:r>
            <a:r>
              <a:rPr lang="zh-CN" altLang="en-US" sz="2000" b="1">
                <a:solidFill>
                  <a:srgbClr val="006600"/>
                </a:solidFill>
                <a:latin typeface="Verdana" pitchFamily="34" charset="0"/>
              </a:rPr>
              <a:t>位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rgbClr val="000000"/>
                </a:solidFill>
                <a:latin typeface="Verdana" pitchFamily="34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MOV AX,4C00H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  INT 21H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  MAIN ENDP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CODE ENDS</a:t>
            </a: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</a:rPr>
              <a:t>END START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求两个无符号双精度数的和：</a:t>
            </a:r>
          </a:p>
          <a:p>
            <a:pPr marL="1079500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H+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E07C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5984" y="2571744"/>
            <a:ext cx="6643734" cy="357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分析：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可以将双字看成</a:t>
            </a:r>
            <a:r>
              <a:rPr lang="zh-CN" altLang="en-US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高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低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两个字，先将低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位数据 存入到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中，与另一个双字的低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位相加；再将高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位数据存放到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中，与另一个双字的高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位相加，考虑到低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位相加时可能有进位，高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位相加时要使用指令</a:t>
            </a:r>
            <a:r>
              <a:rPr lang="en-US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本章要点回顾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 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加法（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ADD,ADC,INC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）、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减法（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SUB,SBB,DEC,CMP,NEG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）、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乘法（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MUL,IMUL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）、除法（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DIV,IDIV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位操作指令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逻辑运算指令（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AND,OR,NOT,XOR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）、移位指令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（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SHL,SAL,SHR,SAR,ROL,ROR,RCL,RCR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179388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程序设计方法及顺序程序举例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H+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E07C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指令序列如下所示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8860" y="2537294"/>
            <a:ext cx="4071966" cy="2677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8215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ADD  AX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0E07C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MOV  DX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2059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</a:p>
          <a:p>
            <a:pPr marL="265113" indent="-265113" eaLnBrk="1" hangingPunct="1">
              <a:lnSpc>
                <a:spcPct val="150000"/>
              </a:lnSpc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ADC  DX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b="1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H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 INC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INC  &lt;Dest&gt;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指令功能：将指定操作数加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后存回原处。</a:t>
            </a: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+1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</a:pPr>
            <a:r>
              <a:rPr lang="zh-CN" altLang="pt-BR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5.3  INC  BX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ADC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INC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二、减法指令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SUB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SUB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指令功能：从目的操作数中减去源操作数，</a:t>
            </a:r>
          </a:p>
          <a:p>
            <a:pPr marL="1798638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结果存入目的操作数中。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）－（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5.4  SUB  AX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en-US" altLang="zh-CN" sz="2800" smtClean="0">
                <a:solidFill>
                  <a:srgbClr val="FF0000"/>
                </a:solidFill>
              </a:rPr>
              <a:t>	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SBB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SBB  &lt;Dest&gt;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&lt;Src&gt;</a:t>
            </a:r>
          </a:p>
          <a:p>
            <a:pPr marL="1798638" indent="-1798638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指令功能：从目的操作数中减去源操作数和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，结果存入目的操作数中。</a:t>
            </a:r>
          </a:p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即：（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Dest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）－（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Src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）－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CF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加法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减法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SBB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5.5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DEC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NEG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5.7</a:t>
            </a:r>
          </a:p>
          <a:p>
            <a:pPr marL="179388"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说明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乘法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除法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符号位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</a:t>
            </a:r>
            <a:endParaRPr lang="en-US" altLang="zh-CN" sz="2000" b="1" dirty="0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938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 eaLnBrk="1" hangingPunct="1">
              <a:buClrTx/>
              <a:buFontTx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算术运算指令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/50</a:t>
            </a:r>
            <a:endParaRPr lang="zh-CN" alt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3631</Words>
  <Application>Microsoft Office PowerPoint</Application>
  <PresentationFormat>全屏显示(4:3)</PresentationFormat>
  <Paragraphs>846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第5章 汇编语言顺序程序设计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Allan</cp:lastModifiedBy>
  <cp:revision>798</cp:revision>
  <dcterms:created xsi:type="dcterms:W3CDTF">2010-03-06T08:13:44Z</dcterms:created>
  <dcterms:modified xsi:type="dcterms:W3CDTF">2021-03-30T01:59:14Z</dcterms:modified>
</cp:coreProperties>
</file>