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91" r:id="rId3"/>
    <p:sldId id="457" r:id="rId4"/>
    <p:sldId id="458" r:id="rId5"/>
    <p:sldId id="459" r:id="rId6"/>
    <p:sldId id="460" r:id="rId7"/>
    <p:sldId id="461" r:id="rId8"/>
    <p:sldId id="462" r:id="rId9"/>
    <p:sldId id="463" r:id="rId10"/>
    <p:sldId id="464" r:id="rId11"/>
    <p:sldId id="465" r:id="rId12"/>
    <p:sldId id="466" r:id="rId13"/>
    <p:sldId id="467" r:id="rId14"/>
    <p:sldId id="468" r:id="rId15"/>
    <p:sldId id="469" r:id="rId16"/>
    <p:sldId id="470" r:id="rId17"/>
    <p:sldId id="476" r:id="rId18"/>
    <p:sldId id="471" r:id="rId19"/>
    <p:sldId id="477" r:id="rId20"/>
    <p:sldId id="478" r:id="rId21"/>
    <p:sldId id="479" r:id="rId22"/>
    <p:sldId id="480" r:id="rId23"/>
    <p:sldId id="481" r:id="rId24"/>
    <p:sldId id="482" r:id="rId25"/>
    <p:sldId id="483" r:id="rId26"/>
    <p:sldId id="487" r:id="rId27"/>
    <p:sldId id="484" r:id="rId28"/>
    <p:sldId id="485" r:id="rId29"/>
    <p:sldId id="486" r:id="rId30"/>
    <p:sldId id="488" r:id="rId31"/>
    <p:sldId id="489" r:id="rId32"/>
    <p:sldId id="490" r:id="rId33"/>
    <p:sldId id="491" r:id="rId34"/>
    <p:sldId id="492" r:id="rId35"/>
    <p:sldId id="321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0000FF"/>
    <a:srgbClr val="66FF66"/>
    <a:srgbClr val="DDDDDD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15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CC2A012-10BE-4C7D-BB6F-E54C46D1F8B5}" type="datetimeFigureOut">
              <a:rPr lang="zh-CN" altLang="en-US"/>
              <a:pPr>
                <a:defRPr/>
              </a:pPr>
              <a:t>2021/4/8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645E261-2A1A-4395-A17B-1B98CC73E9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43050"/>
            <a:ext cx="77724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8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6489" y="3214686"/>
            <a:ext cx="7751023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5357850" cy="598487"/>
          </a:xfrm>
        </p:spPr>
        <p:txBody>
          <a:bodyPr/>
          <a:lstStyle>
            <a:lvl1pPr>
              <a:defRPr sz="24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928688"/>
            <a:ext cx="8643998" cy="5429270"/>
          </a:xfrm>
        </p:spPr>
        <p:txBody>
          <a:bodyPr/>
          <a:lstStyle>
            <a:lvl1pPr marL="0" indent="0" algn="l">
              <a:buFont typeface="Arial" pitchFamily="34" charset="0"/>
              <a:buNone/>
              <a:defRPr sz="2400" b="1">
                <a:latin typeface="+mn-ea"/>
                <a:ea typeface="+mn-ea"/>
              </a:defRPr>
            </a:lvl1pPr>
            <a:lvl2pPr marL="0" indent="0" algn="l">
              <a:buFont typeface="Arial" pitchFamily="34" charset="0"/>
              <a:buNone/>
              <a:defRPr sz="2400" b="1">
                <a:latin typeface="+mn-ea"/>
                <a:ea typeface="+mn-ea"/>
              </a:defRPr>
            </a:lvl2pPr>
            <a:lvl3pPr marL="0" indent="0" algn="l">
              <a:buFont typeface="Arial" pitchFamily="34" charset="0"/>
              <a:buNone/>
              <a:defRPr sz="2400" b="1">
                <a:latin typeface="+mn-ea"/>
                <a:ea typeface="+mn-ea"/>
              </a:defRPr>
            </a:lvl3pPr>
            <a:lvl4pPr marL="0" indent="0" algn="l">
              <a:buFont typeface="Arial" pitchFamily="34" charset="0"/>
              <a:buNone/>
              <a:defRPr sz="2400" b="1">
                <a:latin typeface="+mn-ea"/>
                <a:ea typeface="+mn-ea"/>
              </a:defRPr>
            </a:lvl4pPr>
            <a:lvl5pPr marL="0" indent="0" algn="l">
              <a:buFont typeface="Arial" pitchFamily="34" charset="0"/>
              <a:buNone/>
              <a:defRPr sz="2400" b="1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8224838" y="6421438"/>
            <a:ext cx="7762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714375" y="214313"/>
            <a:ext cx="771525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14375" y="928688"/>
            <a:ext cx="77152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951CF2-ABBA-4A35-99D8-16A820F4CADC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/28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8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4"/>
        </a:buBlip>
        <a:defRPr sz="2400" b="1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4"/>
        </a:buBlip>
        <a:defRPr sz="2000" kern="1200">
          <a:solidFill>
            <a:schemeClr val="tx1"/>
          </a:solidFill>
          <a:latin typeface="方正大标宋简体" pitchFamily="65" charset="-122"/>
          <a:ea typeface="方正大标宋简体" pitchFamily="65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4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4"/>
        </a:buBlip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4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58975"/>
            <a:ext cx="7772400" cy="1041397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zh-CN" altLang="en-US" smtClean="0">
                <a:latin typeface="宋体" pitchFamily="2" charset="-122"/>
              </a:rPr>
              <a:t>第</a:t>
            </a:r>
            <a:r>
              <a:rPr lang="en-US" altLang="zh-CN" smtClean="0">
                <a:latin typeface="宋体" pitchFamily="2" charset="-122"/>
              </a:rPr>
              <a:t>6</a:t>
            </a:r>
            <a:r>
              <a:rPr lang="zh-CN" altLang="en-US" smtClean="0">
                <a:latin typeface="宋体" pitchFamily="2" charset="-122"/>
              </a:rPr>
              <a:t>章 </a:t>
            </a:r>
            <a:r>
              <a:rPr lang="zh-CN" altLang="en-US" smtClean="0"/>
              <a:t>分支与循环程序设计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696913" y="3643320"/>
            <a:ext cx="7750175" cy="85725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3学时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2. LOOPZ/LOOPE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指令格式：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LOOPZ/LOOPE  &lt;LABEL&gt;  </a:t>
            </a:r>
          </a:p>
          <a:p>
            <a:pPr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指令功能：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CX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CX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）－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，若（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CX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）≠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且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ZF=1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，则转移至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LABEL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处；若（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CX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=0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或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ZF=0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，则顺序向下执行。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无条件转移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条件转移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循环指令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LOOP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LOOPZ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LOOPNZ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6.4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38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控制转移指令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/35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3. LOOPNZ/LOOPNE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指令格式：</a:t>
            </a:r>
            <a:r>
              <a:rPr lang="en-US" altLang="zh-CN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LOOPNZ/LOOPNE  &lt;LABEL&gt;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指令功能：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CX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CX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）－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，若（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CX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）≠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且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ZF=0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，则转移至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LABEL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处；若（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CX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=0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或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ZF=1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，则顺序向下执行。</a:t>
            </a:r>
          </a:p>
          <a:p>
            <a:pPr marL="1079500" indent="-1079500" eaLnBrk="1" hangingPunct="1">
              <a:lnSpc>
                <a:spcPct val="130000"/>
              </a:lnSpc>
              <a:spcBef>
                <a:spcPts val="180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注意：循环指令能够令循环次数控制寄存器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CX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自动减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，且只能在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－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128~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＋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127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个字节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范围内跳转。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无条件转移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条件转移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循环指令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LOOP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LOOPZ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LOOPNZ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6.4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38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控制转移指令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/35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/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6.4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求出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1~100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之间所整数的和，并将结果存入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AX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中。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无条件转移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条件转移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循环指令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LOOP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LOOPZ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LOOPNZ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6.4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38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控制转移指令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7422" y="2428868"/>
            <a:ext cx="6643734" cy="40134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65113" indent="-265113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MOV  AX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0	</a:t>
            </a:r>
            <a:r>
              <a:rPr lang="zh-CN" altLang="en-US" sz="2800" b="1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；累加器</a:t>
            </a:r>
            <a:r>
              <a:rPr lang="en-US" altLang="zh-CN" sz="2800" b="1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AX</a:t>
            </a:r>
            <a:r>
              <a:rPr lang="zh-CN" altLang="en-US" sz="2800" b="1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清</a:t>
            </a:r>
            <a:r>
              <a:rPr lang="en-US" altLang="zh-CN" sz="2800" b="1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</a:p>
          <a:p>
            <a:pPr marL="265113" indent="-265113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MOV  CX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100	</a:t>
            </a:r>
            <a:r>
              <a:rPr lang="zh-CN" altLang="en-US" sz="2800" b="1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；循环次数送</a:t>
            </a:r>
            <a:r>
              <a:rPr lang="en-US" altLang="zh-CN" sz="2800" b="1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CX</a:t>
            </a:r>
          </a:p>
          <a:p>
            <a:pPr marL="265113" indent="-265113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MOV  BX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1	</a:t>
            </a:r>
            <a:r>
              <a:rPr lang="zh-CN" altLang="en-US" sz="2800" b="1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；累加变量赋初值</a:t>
            </a:r>
          </a:p>
          <a:p>
            <a:pPr marL="265113" indent="-265113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L1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：  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ADD  AX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BX   </a:t>
            </a:r>
            <a:r>
              <a:rPr lang="zh-CN" altLang="en-US" sz="2800" b="1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；求累加和</a:t>
            </a:r>
          </a:p>
          <a:p>
            <a:pPr marL="265113" indent="-265113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INC  BX	</a:t>
            </a:r>
            <a:r>
              <a:rPr lang="zh-CN" altLang="en-US" sz="2800" b="1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；累加变量增量</a:t>
            </a:r>
          </a:p>
          <a:p>
            <a:pPr marL="2338388" indent="-2338388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LOOP  L1    </a:t>
            </a:r>
            <a:r>
              <a:rPr lang="zh-CN" altLang="en-US" sz="2800" b="1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；</a:t>
            </a:r>
            <a:r>
              <a:rPr lang="en-US" altLang="zh-CN" sz="2800" b="1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CX</a:t>
            </a:r>
            <a:r>
              <a:rPr lang="zh-CN" altLang="en-US" sz="2800" b="1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自动减</a:t>
            </a:r>
            <a:r>
              <a:rPr lang="en-US" altLang="zh-CN" sz="2800" b="1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b="1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endParaRPr lang="en-US" altLang="zh-CN" sz="2800" b="1" smtClean="0">
              <a:solidFill>
                <a:srgbClr val="0066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338388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当（</a:t>
            </a:r>
            <a:r>
              <a:rPr lang="en-US" altLang="zh-CN" sz="2800" b="1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CX</a:t>
            </a:r>
            <a:r>
              <a:rPr lang="zh-CN" altLang="en-US" sz="2800" b="1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）≠</a:t>
            </a:r>
            <a:r>
              <a:rPr lang="en-US" altLang="zh-CN" sz="2800" b="1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800" b="1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时跳转到</a:t>
            </a:r>
            <a:r>
              <a:rPr lang="en-US" altLang="zh-CN" sz="2800" b="1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L1</a:t>
            </a:r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/35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分支程序结构用形式如下：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6.5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48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分支程序设计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733553"/>
            <a:ext cx="3248025" cy="21240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10193" y="3714752"/>
            <a:ext cx="3819525" cy="27146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/35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6.5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给定两个数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X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Y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，分别在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X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Y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是无符号数和带符号数的情况下比较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X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Y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的大小。若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X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大，则输出字母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X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，若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Y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大，则输出字母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Y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  <a:endParaRPr lang="en-US" altLang="zh-CN" sz="2800" smtClean="0">
              <a:solidFill>
                <a:srgbClr val="FF00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例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6.5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48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分支程序设计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5984" y="3329889"/>
            <a:ext cx="6572296" cy="14736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分析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：本题难点在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于执行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CMP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指令后，要根据这两个数是无符数还是带符号数来选择不同的条件转移指令。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85984" y="4929198"/>
            <a:ext cx="6572296" cy="15142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pt-BR" sz="2800" b="1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例如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endParaRPr lang="en-US" altLang="zh-CN" sz="2800" b="1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用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位二进制数表示</a:t>
            </a:r>
            <a:r>
              <a:rPr lang="pt-BR" altLang="zh-CN" sz="2800" b="1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-1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和</a:t>
            </a:r>
            <a:r>
              <a:rPr lang="pt-BR" altLang="zh-CN" sz="2800" b="1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255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，其在内存中的存储形式相同，均为</a:t>
            </a:r>
            <a:r>
              <a:rPr lang="pt-BR" altLang="zh-CN" sz="2800" b="1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1111 1111B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  <a:endParaRPr lang="zh-CN" alt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/35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  <a:buClrTx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流程图：</a:t>
            </a:r>
            <a:endParaRPr lang="en-US" altLang="zh-CN" sz="2800" smtClean="0">
              <a:solidFill>
                <a:srgbClr val="FF00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例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6.5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48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分支程序设计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142984"/>
            <a:ext cx="3825875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/35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643998" cy="5429288"/>
          </a:xfrm>
        </p:spPr>
        <p:txBody>
          <a:bodyPr/>
          <a:lstStyle/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DATA SEGMENT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X DW 1234H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Y DW 9054H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STR1 DB </a:t>
            </a:r>
            <a:r>
              <a:rPr lang="pt-BR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0AH,0DH,‘THE MAX UNSIGNED DATA: $’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STR2 DB 0AH,0DH,‘THE MAX SIGNED DATA: $’</a:t>
            </a:r>
            <a:endParaRPr lang="en-US" altLang="zh-CN" sz="2800" smtClean="0">
              <a:solidFill>
                <a:srgbClr val="0000FF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DATA ENDS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CODE SEGMENT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ASSUME CS:CODE,DS:DATA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MAIN PROC FAR</a:t>
            </a:r>
          </a:p>
        </p:txBody>
      </p:sp>
      <p:sp>
        <p:nvSpPr>
          <p:cNvPr id="11" name="矩形 10"/>
          <p:cNvSpPr/>
          <p:nvPr/>
        </p:nvSpPr>
        <p:spPr>
          <a:xfrm>
            <a:off x="2285984" y="285728"/>
            <a:ext cx="2948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分支程序设计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/35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643998" cy="5429288"/>
          </a:xfrm>
        </p:spPr>
        <p:txBody>
          <a:bodyPr/>
          <a:lstStyle/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</a:p>
        </p:txBody>
      </p:sp>
      <p:sp>
        <p:nvSpPr>
          <p:cNvPr id="11" name="矩形 10"/>
          <p:cNvSpPr/>
          <p:nvPr/>
        </p:nvSpPr>
        <p:spPr>
          <a:xfrm>
            <a:off x="2285984" y="285728"/>
            <a:ext cx="2948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分支程序设计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95288" y="1000108"/>
            <a:ext cx="3744912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Verdana" pitchFamily="34" charset="0"/>
              </a:rPr>
              <a:t>    LEA </a:t>
            </a: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</a:rPr>
              <a:t>DX,STR1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</a:rPr>
              <a:t>    MOV AH,09H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</a:rPr>
              <a:t>    INT 21H</a:t>
            </a:r>
          </a:p>
          <a:p>
            <a:pPr>
              <a:lnSpc>
                <a:spcPct val="120000"/>
              </a:lnSpc>
            </a:pPr>
            <a:r>
              <a:rPr lang="en-US" altLang="zh-CN" sz="2000" b="1" smtClean="0">
                <a:solidFill>
                  <a:srgbClr val="0000FF"/>
                </a:solidFill>
                <a:latin typeface="Verdana" pitchFamily="34" charset="0"/>
              </a:rPr>
              <a:t>    MOV </a:t>
            </a: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AX,X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    CMP AX,Y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    JAE L1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    MOV DL,‘Y’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    JMP L2</a:t>
            </a:r>
          </a:p>
          <a:p>
            <a:pPr>
              <a:lnSpc>
                <a:spcPct val="120000"/>
              </a:lnSpc>
            </a:pPr>
            <a:r>
              <a:rPr lang="en-US" altLang="zh-CN" sz="2000" b="1" smtClean="0">
                <a:solidFill>
                  <a:srgbClr val="0000FF"/>
                </a:solidFill>
                <a:latin typeface="Verdana" pitchFamily="34" charset="0"/>
              </a:rPr>
              <a:t>L1</a:t>
            </a: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: MOV DL,‘X’</a:t>
            </a:r>
            <a:endParaRPr lang="pt-BR" altLang="zh-CN" sz="2000" b="1">
              <a:solidFill>
                <a:srgbClr val="0000FF"/>
              </a:solidFill>
              <a:latin typeface="Verdana" pitchFamily="34" charset="0"/>
            </a:endParaRPr>
          </a:p>
          <a:p>
            <a:pPr>
              <a:lnSpc>
                <a:spcPct val="120000"/>
              </a:lnSpc>
            </a:pPr>
            <a:r>
              <a:rPr lang="pt-BR" altLang="zh-CN" sz="2000" b="1" smtClean="0">
                <a:solidFill>
                  <a:srgbClr val="0000FF"/>
                </a:solidFill>
                <a:latin typeface="Verdana" pitchFamily="34" charset="0"/>
              </a:rPr>
              <a:t>L2: MOV </a:t>
            </a:r>
            <a:r>
              <a:rPr lang="pt-BR" altLang="zh-CN" sz="2000" b="1">
                <a:solidFill>
                  <a:srgbClr val="0000FF"/>
                </a:solidFill>
                <a:latin typeface="Verdana" pitchFamily="34" charset="0"/>
              </a:rPr>
              <a:t>AH,02H</a:t>
            </a:r>
          </a:p>
          <a:p>
            <a:pPr>
              <a:lnSpc>
                <a:spcPct val="120000"/>
              </a:lnSpc>
            </a:pPr>
            <a:r>
              <a:rPr lang="pt-BR" altLang="zh-CN" sz="2000" b="1">
                <a:solidFill>
                  <a:srgbClr val="0000FF"/>
                </a:solidFill>
                <a:latin typeface="Verdana" pitchFamily="34" charset="0"/>
              </a:rPr>
              <a:t>    INT </a:t>
            </a:r>
            <a:r>
              <a:rPr lang="pt-BR" altLang="zh-CN" sz="2000" b="1" smtClean="0">
                <a:solidFill>
                  <a:srgbClr val="0000FF"/>
                </a:solidFill>
                <a:latin typeface="Verdana" pitchFamily="34" charset="0"/>
              </a:rPr>
              <a:t>21H</a:t>
            </a:r>
          </a:p>
          <a:p>
            <a:pPr>
              <a:lnSpc>
                <a:spcPct val="12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Verdana" pitchFamily="34" charset="0"/>
              </a:rPr>
              <a:t>    LEA DX,STR2</a:t>
            </a:r>
          </a:p>
          <a:p>
            <a:pPr>
              <a:lnSpc>
                <a:spcPct val="12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Verdana" pitchFamily="34" charset="0"/>
              </a:rPr>
              <a:t>    MOV AH,09H</a:t>
            </a:r>
          </a:p>
          <a:p>
            <a:pPr>
              <a:lnSpc>
                <a:spcPct val="12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Verdana" pitchFamily="34" charset="0"/>
              </a:rPr>
              <a:t>    INT 21H</a:t>
            </a:r>
            <a:endParaRPr lang="en-US" altLang="zh-CN" sz="2000" b="1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076825" y="991464"/>
            <a:ext cx="3455988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smtClean="0">
                <a:solidFill>
                  <a:srgbClr val="0000FF"/>
                </a:solidFill>
                <a:latin typeface="Verdana" pitchFamily="34" charset="0"/>
              </a:rPr>
              <a:t>    MOV </a:t>
            </a: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AX,X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    CMP AX,Y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    JGE L3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    MOV DL,‘Y’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    JMP L4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  L3: MOV DL,‘X’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  </a:t>
            </a:r>
            <a:r>
              <a:rPr lang="pt-BR" altLang="zh-CN" sz="2000" b="1">
                <a:solidFill>
                  <a:srgbClr val="0000FF"/>
                </a:solidFill>
                <a:latin typeface="Verdana" pitchFamily="34" charset="0"/>
              </a:rPr>
              <a:t>L4: MOV AH,02H</a:t>
            </a:r>
          </a:p>
          <a:p>
            <a:pPr>
              <a:lnSpc>
                <a:spcPct val="120000"/>
              </a:lnSpc>
            </a:pPr>
            <a:r>
              <a:rPr lang="pt-BR" altLang="zh-CN" sz="2000" b="1">
                <a:solidFill>
                  <a:srgbClr val="0000FF"/>
                </a:solidFill>
                <a:latin typeface="Verdana" pitchFamily="34" charset="0"/>
              </a:rPr>
              <a:t>    INT 21H</a:t>
            </a:r>
          </a:p>
          <a:p>
            <a:pPr>
              <a:lnSpc>
                <a:spcPct val="120000"/>
              </a:lnSpc>
            </a:pPr>
            <a:r>
              <a:rPr lang="pt-BR" altLang="zh-CN" sz="2000" b="1">
                <a:solidFill>
                  <a:srgbClr val="000000"/>
                </a:solidFill>
                <a:latin typeface="Verdana" pitchFamily="34" charset="0"/>
              </a:rPr>
              <a:t>    MOV AX,4C00H</a:t>
            </a:r>
          </a:p>
          <a:p>
            <a:pPr>
              <a:lnSpc>
                <a:spcPct val="120000"/>
              </a:lnSpc>
            </a:pPr>
            <a:r>
              <a:rPr lang="pt-BR" altLang="zh-CN" sz="2000" b="1">
                <a:solidFill>
                  <a:srgbClr val="000000"/>
                </a:solidFill>
                <a:latin typeface="Verdana" pitchFamily="34" charset="0"/>
              </a:rPr>
              <a:t>    INT 21H</a:t>
            </a:r>
          </a:p>
          <a:p>
            <a:pPr>
              <a:lnSpc>
                <a:spcPct val="120000"/>
              </a:lnSpc>
            </a:pPr>
            <a:r>
              <a:rPr lang="pt-BR" altLang="zh-CN" sz="2000" b="1">
                <a:solidFill>
                  <a:srgbClr val="000000"/>
                </a:solidFill>
                <a:latin typeface="Verdana" pitchFamily="34" charset="0"/>
              </a:rPr>
              <a:t>  </a:t>
            </a: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MAIN ENDP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CODE ENDS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END START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500563" y="1000108"/>
            <a:ext cx="0" cy="525600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/35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循环程序一般由四个部分组成：</a:t>
            </a:r>
          </a:p>
          <a:p>
            <a:pPr marL="900113" indent="-900113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初始化部分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：为循环做准备工作，包括建立指针、设置计数器、设置其他变量的初始值等；</a:t>
            </a:r>
          </a:p>
          <a:p>
            <a:pPr marL="900113" indent="-900113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循环体部分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：完成循环的基本操作，是循环程序的核心部分；</a:t>
            </a:r>
          </a:p>
          <a:p>
            <a:pPr marL="900113" indent="-900113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修改部分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：修改操作数地址等，为下次循环做准备；</a:t>
            </a:r>
          </a:p>
          <a:p>
            <a:pPr marL="900113" indent="-900113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4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控制部分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：修改计数器，查看循环控制条件，进行循环控制。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循环结构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计数控制循环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6.6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6.7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条件控制循环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48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6.3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循环程序设计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/35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如何控制循环的执行过程是循环程序设计中的重要内容，在汇编语言中有两种控制循环的方法：计数控制和条件控制。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一、计数控制的循环程序设计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当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循环次数已知时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，通常使用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计数控制法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其程序框架如下：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循环结构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计数控制循环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6.6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6.7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条件控制循环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48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6.3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循环程序设计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428860" y="4572008"/>
            <a:ext cx="4500594" cy="177279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  MOV  </a:t>
            </a:r>
            <a:r>
              <a:rPr lang="en-US" altLang="zh-CN" sz="2800" b="1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CX</a:t>
            </a:r>
            <a:r>
              <a:rPr lang="zh-CN" altLang="en-US" sz="2800" b="1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，循环次数</a:t>
            </a:r>
          </a:p>
          <a:p>
            <a:pPr>
              <a:lnSpc>
                <a:spcPct val="130000"/>
              </a:lnSpc>
            </a:pPr>
            <a:r>
              <a:rPr lang="en-US" altLang="zh-CN" sz="2800" b="1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L1</a:t>
            </a:r>
            <a:r>
              <a:rPr lang="zh-CN" altLang="en-US" sz="2800" b="1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en-US" altLang="zh-CN" sz="2800" b="1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……</a:t>
            </a:r>
          </a:p>
          <a:p>
            <a:pPr>
              <a:lnSpc>
                <a:spcPct val="130000"/>
              </a:lnSpc>
            </a:pPr>
            <a:r>
              <a:rPr lang="en-US" altLang="zh-CN" sz="28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  LOOP  </a:t>
            </a:r>
            <a:r>
              <a:rPr lang="en-US" altLang="zh-CN" sz="2800" b="1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L1</a:t>
            </a:r>
            <a:endParaRPr lang="en-US" altLang="zh-CN" sz="2800">
              <a:solidFill>
                <a:srgbClr val="0000CC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/35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643998" cy="5429288"/>
          </a:xfrm>
        </p:spPr>
        <p:txBody>
          <a:bodyPr/>
          <a:lstStyle/>
          <a:p>
            <a:pPr marL="633413" indent="-633413" eaLnBrk="1" hangingPunct="1"/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本章主要内容：</a:t>
            </a:r>
          </a:p>
          <a:p>
            <a:pPr marL="633413" indent="-633413" eaLnBrk="1" hangingPunct="1"/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6.1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控制转移指令 </a:t>
            </a:r>
          </a:p>
          <a:p>
            <a:pPr marL="633413" indent="-633413" eaLnBrk="1" hangingPunct="1"/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6.2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分支程序设计</a:t>
            </a:r>
            <a:endParaRPr lang="zh-CN" altLang="pt-BR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633413" indent="-633413" eaLnBrk="1" hangingPunct="1"/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6.3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循环程序设计</a:t>
            </a:r>
          </a:p>
        </p:txBody>
      </p:sp>
      <p:sp>
        <p:nvSpPr>
          <p:cNvPr id="11" name="矩形 10"/>
          <p:cNvSpPr/>
          <p:nvPr/>
        </p:nvSpPr>
        <p:spPr>
          <a:xfrm>
            <a:off x="2928926" y="285728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smtClean="0">
                <a:latin typeface="黑体" pitchFamily="2" charset="-122"/>
                <a:ea typeface="黑体" pitchFamily="2" charset="-122"/>
              </a:rPr>
              <a:t>本章主要内容</a:t>
            </a:r>
            <a:endParaRPr lang="zh-CN" altLang="en-US" sz="28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/35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990600" indent="-990600" eaLnBrk="1" hangingPunct="1">
              <a:lnSpc>
                <a:spcPct val="140000"/>
              </a:lnSpc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6.6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编制程序实现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BX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中的无符号数以十六进制的形式显示在屏幕上。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循环结构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计数控制循环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6.6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6.7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条件控制循环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48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6.3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循环程序设计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14546" y="2357430"/>
            <a:ext cx="6643734" cy="2919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分析</a:t>
            </a:r>
            <a:r>
              <a:rPr lang="zh-CN" altLang="en-US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：根据题意，需要把</a:t>
            </a:r>
            <a:r>
              <a:rPr lang="en-US" altLang="zh-CN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BX</a:t>
            </a:r>
            <a:r>
              <a:rPr lang="zh-CN" altLang="en-US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的内容从右到左每</a:t>
            </a:r>
            <a:r>
              <a:rPr lang="zh-CN" altLang="en-US" sz="2400" b="1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四位一组</a:t>
            </a:r>
            <a:r>
              <a:rPr lang="zh-CN" altLang="en-US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在屏幕上以十六进制形式显示出来，可以用循环结构来实现，循环次数是</a:t>
            </a:r>
            <a:r>
              <a:rPr lang="en-US" altLang="zh-CN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</a:t>
            </a:r>
            <a:r>
              <a:rPr lang="zh-CN" altLang="en-US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。要想在屏幕上显示十六进制数，必须把它们转换成相应的</a:t>
            </a:r>
            <a:r>
              <a:rPr lang="en-US" altLang="zh-CN" sz="2400" b="1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ASCII</a:t>
            </a:r>
            <a:r>
              <a:rPr lang="zh-CN" altLang="en-US" sz="2400" b="1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码</a:t>
            </a:r>
            <a:r>
              <a:rPr lang="zh-CN" altLang="en-US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，十六进制数与其相应的</a:t>
            </a:r>
            <a:r>
              <a:rPr lang="en-US" altLang="zh-CN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ASCII</a:t>
            </a:r>
            <a:r>
              <a:rPr lang="zh-CN" altLang="en-US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码之间的对应关系如下表所示。</a:t>
            </a:r>
            <a:endParaRPr lang="zh-CN" altLang="en-US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5429264"/>
            <a:ext cx="54197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/35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/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流程图：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循环结构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计数控制循环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6.6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6.7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条件控制循环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48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6.3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循环程序设计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941411"/>
            <a:ext cx="3390900" cy="577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/35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429288"/>
          </a:xfrm>
        </p:spPr>
        <p:txBody>
          <a:bodyPr/>
          <a:lstStyle/>
          <a:p>
            <a:pPr marL="265113" indent="-265113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85984" y="285728"/>
            <a:ext cx="2948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6.3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循环程序设计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68313" y="1022377"/>
            <a:ext cx="4319587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00"/>
                </a:solidFill>
              </a:rPr>
              <a:t>CODE </a:t>
            </a:r>
            <a:r>
              <a:rPr lang="en-US" altLang="zh-CN" b="1">
                <a:solidFill>
                  <a:srgbClr val="000000"/>
                </a:solidFill>
              </a:rPr>
              <a:t>SEGMENT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00"/>
                </a:solidFill>
              </a:rPr>
              <a:t>  ASSUME CS:CODE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00"/>
                </a:solidFill>
              </a:rPr>
              <a:t>  MAIN PROC FAR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00"/>
                </a:solidFill>
              </a:rPr>
              <a:t>START: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    MOV BX,19A6H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00"/>
                </a:solidFill>
              </a:rPr>
              <a:t>    </a:t>
            </a:r>
            <a:r>
              <a:rPr lang="en-US" altLang="zh-CN" sz="2000" b="1">
                <a:solidFill>
                  <a:srgbClr val="FF0000"/>
                </a:solidFill>
              </a:rPr>
              <a:t>MOV CX,4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FF0000"/>
                </a:solidFill>
              </a:rPr>
              <a:t>L1:   PUSH CX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00"/>
                </a:solidFill>
              </a:rPr>
              <a:t>      </a:t>
            </a:r>
            <a:r>
              <a:rPr lang="en-US" altLang="zh-CN" sz="2000" b="1">
                <a:solidFill>
                  <a:srgbClr val="0000FF"/>
                </a:solidFill>
              </a:rPr>
              <a:t>MOV CL,4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      ROL BX,CL  </a:t>
            </a:r>
            <a:r>
              <a:rPr lang="en-US" altLang="zh-CN" b="1">
                <a:solidFill>
                  <a:srgbClr val="0000FF"/>
                </a:solidFill>
              </a:rPr>
              <a:t>;19A6H</a:t>
            </a:r>
            <a:r>
              <a:rPr lang="en-US" altLang="zh-CN" b="1">
                <a:solidFill>
                  <a:srgbClr val="0000FF"/>
                </a:solidFill>
                <a:sym typeface="Wingdings" pitchFamily="2" charset="2"/>
              </a:rPr>
              <a:t></a:t>
            </a:r>
            <a:r>
              <a:rPr lang="en-US" altLang="zh-CN" b="1">
                <a:solidFill>
                  <a:srgbClr val="0000FF"/>
                </a:solidFill>
              </a:rPr>
              <a:t>9A61H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      MOV AL,BL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      AND AL,0FH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      ADD AL,30H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      </a:t>
            </a:r>
            <a:r>
              <a:rPr lang="pt-BR" altLang="zh-CN" sz="2000" b="1">
                <a:solidFill>
                  <a:srgbClr val="0000FF"/>
                </a:solidFill>
              </a:rPr>
              <a:t>CMP AL,39H</a:t>
            </a:r>
          </a:p>
          <a:p>
            <a:pPr>
              <a:lnSpc>
                <a:spcPct val="130000"/>
              </a:lnSpc>
            </a:pPr>
            <a:r>
              <a:rPr lang="pt-BR" altLang="zh-CN" sz="2000" b="1">
                <a:solidFill>
                  <a:srgbClr val="0000FF"/>
                </a:solidFill>
              </a:rPr>
              <a:t>      JBE L2</a:t>
            </a:r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076825" y="1022377"/>
            <a:ext cx="3167063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ADD AL,07H     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L2:   MOV DL,AL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      MOV AH,02H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      INT 21H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00"/>
                </a:solidFill>
              </a:rPr>
              <a:t>      </a:t>
            </a:r>
            <a:r>
              <a:rPr lang="en-US" altLang="zh-CN" sz="2000" b="1">
                <a:solidFill>
                  <a:srgbClr val="FF0000"/>
                </a:solidFill>
              </a:rPr>
              <a:t>POP CX    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FF0000"/>
                </a:solidFill>
              </a:rPr>
              <a:t>    LOOP L1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00"/>
                </a:solidFill>
              </a:rPr>
              <a:t>    </a:t>
            </a:r>
            <a:r>
              <a:rPr lang="pt-BR" altLang="zh-CN" sz="2000" b="1">
                <a:solidFill>
                  <a:srgbClr val="000000"/>
                </a:solidFill>
              </a:rPr>
              <a:t>MOV AX,4C00H</a:t>
            </a:r>
          </a:p>
          <a:p>
            <a:pPr>
              <a:lnSpc>
                <a:spcPct val="130000"/>
              </a:lnSpc>
            </a:pPr>
            <a:r>
              <a:rPr lang="pt-BR" altLang="zh-CN" sz="2000" b="1">
                <a:solidFill>
                  <a:srgbClr val="000000"/>
                </a:solidFill>
              </a:rPr>
              <a:t>    INT 21H</a:t>
            </a:r>
          </a:p>
          <a:p>
            <a:pPr>
              <a:lnSpc>
                <a:spcPct val="130000"/>
              </a:lnSpc>
            </a:pPr>
            <a:r>
              <a:rPr lang="pt-BR" altLang="zh-CN" sz="2000" b="1">
                <a:solidFill>
                  <a:srgbClr val="000000"/>
                </a:solidFill>
              </a:rPr>
              <a:t>  </a:t>
            </a:r>
            <a:r>
              <a:rPr lang="en-US" altLang="zh-CN" sz="2000" b="1">
                <a:solidFill>
                  <a:srgbClr val="000000"/>
                </a:solidFill>
              </a:rPr>
              <a:t>MAIN ENDP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00"/>
                </a:solidFill>
              </a:rPr>
              <a:t>CODE ENDS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00"/>
                </a:solidFill>
              </a:rPr>
              <a:t>END START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endParaRPr lang="en-US" altLang="zh-CN" sz="2000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4572000" y="950939"/>
            <a:ext cx="0" cy="558000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/35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989013" indent="-9890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dirty="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6.7</a:t>
            </a:r>
            <a:r>
              <a:rPr lang="en-US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设有字数组</a:t>
            </a:r>
            <a:r>
              <a:rPr lang="en-US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X</a:t>
            </a: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Y</a:t>
            </a: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和</a:t>
            </a:r>
            <a:r>
              <a:rPr lang="en-US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Z</a:t>
            </a: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，各有</a:t>
            </a:r>
            <a:r>
              <a:rPr lang="en-US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10</a:t>
            </a: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个元素，计算：</a:t>
            </a:r>
            <a:r>
              <a:rPr lang="en-US" altLang="zh-CN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Z0=X0</a:t>
            </a:r>
            <a:r>
              <a:rPr lang="zh-CN" altLang="en-US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＋</a:t>
            </a:r>
            <a:r>
              <a:rPr lang="en-US" altLang="zh-CN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Y0   Z1=X1</a:t>
            </a:r>
            <a:r>
              <a:rPr lang="zh-CN" altLang="en-US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＋</a:t>
            </a:r>
            <a:r>
              <a:rPr lang="en-US" altLang="zh-CN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Y1  Z2=X2</a:t>
            </a:r>
            <a:r>
              <a:rPr lang="zh-CN" altLang="en-US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－</a:t>
            </a:r>
            <a:r>
              <a:rPr lang="en-US" altLang="zh-CN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Y2   Z3=X3</a:t>
            </a:r>
            <a:r>
              <a:rPr lang="zh-CN" altLang="en-US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－</a:t>
            </a:r>
            <a:r>
              <a:rPr lang="en-US" altLang="zh-CN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Y3   Z4=X4</a:t>
            </a:r>
            <a:r>
              <a:rPr lang="zh-CN" altLang="en-US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－</a:t>
            </a:r>
            <a:r>
              <a:rPr lang="en-US" altLang="zh-CN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Y4  Z5=X5</a:t>
            </a:r>
            <a:r>
              <a:rPr lang="zh-CN" altLang="en-US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＋</a:t>
            </a:r>
            <a:r>
              <a:rPr lang="en-US" altLang="zh-CN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Y5   Z6=X6</a:t>
            </a:r>
            <a:r>
              <a:rPr lang="zh-CN" altLang="en-US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－</a:t>
            </a:r>
            <a:r>
              <a:rPr lang="en-US" altLang="zh-CN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Y6   Z7=X7</a:t>
            </a:r>
            <a:r>
              <a:rPr lang="zh-CN" altLang="en-US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＋</a:t>
            </a:r>
            <a:r>
              <a:rPr lang="en-US" altLang="zh-CN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Y7  Z8=X8</a:t>
            </a:r>
            <a:r>
              <a:rPr lang="zh-CN" altLang="en-US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＋</a:t>
            </a:r>
            <a:r>
              <a:rPr lang="en-US" altLang="zh-CN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Y8   Z9=X9</a:t>
            </a:r>
            <a:r>
              <a:rPr lang="zh-CN" altLang="en-US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－</a:t>
            </a:r>
            <a:r>
              <a:rPr lang="en-US" altLang="zh-CN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Y9</a:t>
            </a:r>
            <a:endParaRPr lang="en-US" altLang="zh-CN" smtClean="0">
              <a:solidFill>
                <a:srgbClr val="0000CC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循环结构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计数控制循环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6.6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6.7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条件控制循环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48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6.3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循环程序设计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14546" y="3643314"/>
            <a:ext cx="6715172" cy="2831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分析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：两个数组的对应元素进行加减操作可以用循环结构来完成。用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表示做加法操作，用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表示做减法操作，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10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个标志位从低到高组合在一起，称为</a:t>
            </a:r>
            <a:r>
              <a:rPr lang="zh-CN" altLang="en-US" sz="2800" b="1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逻辑尺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  <a:p>
            <a:pPr marL="265113" indent="-265113" eaLnBrk="1" hangingPunct="1">
              <a:lnSpc>
                <a:spcPct val="120000"/>
              </a:lnSpc>
              <a:spcBef>
                <a:spcPts val="1200"/>
              </a:spcBef>
            </a:pP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本题的逻辑尺为 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1001011100B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/35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/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流程图：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循环结构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计数控制循环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6.6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6.7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条件控制循环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48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6.3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循环程序设计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1142984"/>
            <a:ext cx="42672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/35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429288"/>
          </a:xfrm>
        </p:spPr>
        <p:txBody>
          <a:bodyPr/>
          <a:lstStyle/>
          <a:p>
            <a:pPr marL="265113" indent="-265113" eaLnBrk="1" hangingPunct="1">
              <a:lnSpc>
                <a:spcPct val="120000"/>
              </a:lnSpc>
              <a:spcBef>
                <a:spcPts val="0"/>
              </a:spcBef>
            </a:pPr>
            <a:r>
              <a:rPr lang="pt-BR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DATA SEGMENT</a:t>
            </a:r>
          </a:p>
          <a:p>
            <a:pPr marL="265113" indent="-265113" eaLnBrk="1" hangingPunct="1">
              <a:lnSpc>
                <a:spcPct val="120000"/>
              </a:lnSpc>
              <a:spcBef>
                <a:spcPts val="0"/>
              </a:spcBef>
            </a:pPr>
            <a:r>
              <a:rPr lang="pt-BR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    X DW 10H,11H,12H,13H,14H,15H,16H,17H,18H,19H</a:t>
            </a:r>
          </a:p>
          <a:p>
            <a:pPr marL="265113" indent="-265113" eaLnBrk="1" hangingPunct="1">
              <a:lnSpc>
                <a:spcPct val="120000"/>
              </a:lnSpc>
              <a:spcBef>
                <a:spcPts val="0"/>
              </a:spcBef>
            </a:pPr>
            <a:r>
              <a:rPr lang="pt-BR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    Y DW 10H,11H,12H,13H,14H,15H,16H,17H,18H,19H</a:t>
            </a:r>
          </a:p>
          <a:p>
            <a:pPr marL="265113" indent="-265113" eaLnBrk="1" hangingPunct="1">
              <a:lnSpc>
                <a:spcPct val="120000"/>
              </a:lnSpc>
              <a:spcBef>
                <a:spcPts val="0"/>
              </a:spcBef>
            </a:pPr>
            <a:r>
              <a:rPr lang="pt-BR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    Z DW 10 DUP(?)</a:t>
            </a:r>
          </a:p>
          <a:p>
            <a:pPr marL="265113" indent="-265113" eaLnBrk="1" hangingPunct="1">
              <a:lnSpc>
                <a:spcPct val="120000"/>
              </a:lnSpc>
              <a:spcBef>
                <a:spcPts val="0"/>
              </a:spcBef>
            </a:pPr>
            <a:r>
              <a:rPr lang="pt-BR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pt-BR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LOGIC_RULER DW 1001011100B  </a:t>
            </a:r>
          </a:p>
          <a:p>
            <a:pPr marL="265113" indent="-265113" eaLnBrk="1" hangingPunct="1">
              <a:lnSpc>
                <a:spcPct val="120000"/>
              </a:lnSpc>
              <a:spcBef>
                <a:spcPts val="0"/>
              </a:spcBef>
            </a:pPr>
            <a:r>
              <a:rPr lang="pt-BR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DATA ENDS</a:t>
            </a:r>
          </a:p>
          <a:p>
            <a:pPr marL="265113" indent="-265113" eaLnBrk="1" hangingPunct="1">
              <a:lnSpc>
                <a:spcPct val="120000"/>
              </a:lnSpc>
              <a:spcBef>
                <a:spcPts val="0"/>
              </a:spcBef>
            </a:pPr>
            <a:r>
              <a:rPr lang="pt-BR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CODE SEGMENT</a:t>
            </a:r>
          </a:p>
          <a:p>
            <a:pPr marL="265113" indent="-265113" eaLnBrk="1" hangingPunct="1">
              <a:lnSpc>
                <a:spcPct val="120000"/>
              </a:lnSpc>
              <a:spcBef>
                <a:spcPts val="0"/>
              </a:spcBef>
            </a:pPr>
            <a:r>
              <a:rPr lang="pt-BR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    ASSUME CS:CODE,DS:DATA</a:t>
            </a:r>
          </a:p>
          <a:p>
            <a:pPr marL="265113" indent="-265113" eaLnBrk="1" hangingPunct="1">
              <a:lnSpc>
                <a:spcPct val="120000"/>
              </a:lnSpc>
              <a:spcBef>
                <a:spcPts val="0"/>
              </a:spcBef>
            </a:pPr>
            <a:r>
              <a:rPr lang="pt-BR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MAIN PROC FAR</a:t>
            </a:r>
          </a:p>
          <a:p>
            <a:pPr marL="265113" indent="-265113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START:</a:t>
            </a:r>
          </a:p>
          <a:p>
            <a:pPr marL="265113" indent="-265113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    MOV AX,DATA</a:t>
            </a:r>
          </a:p>
          <a:p>
            <a:pPr marL="265113" indent="-265113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    MOV DS,AX   </a:t>
            </a:r>
          </a:p>
        </p:txBody>
      </p:sp>
      <p:sp>
        <p:nvSpPr>
          <p:cNvPr id="11" name="矩形 10"/>
          <p:cNvSpPr/>
          <p:nvPr/>
        </p:nvSpPr>
        <p:spPr>
          <a:xfrm>
            <a:off x="2285984" y="285728"/>
            <a:ext cx="2948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6.3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循环程序设计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/35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429288"/>
          </a:xfrm>
        </p:spPr>
        <p:txBody>
          <a:bodyPr/>
          <a:lstStyle/>
          <a:p>
            <a:pPr marL="265113" indent="-265113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</a:p>
        </p:txBody>
      </p:sp>
      <p:sp>
        <p:nvSpPr>
          <p:cNvPr id="11" name="矩形 10"/>
          <p:cNvSpPr/>
          <p:nvPr/>
        </p:nvSpPr>
        <p:spPr>
          <a:xfrm>
            <a:off x="2285984" y="285728"/>
            <a:ext cx="2948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6.3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循环程序设计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5288" y="1001694"/>
            <a:ext cx="4176712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    </a:t>
            </a: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</a:rPr>
              <a:t>MOV DX,LOGIC_RULER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</a:rPr>
              <a:t>    MOV CX,10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</a:rPr>
              <a:t>    MOV BX,0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L1: MOV AX,X[BX]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    SHR DX,1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    JC L2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    ADD AX,Y[BX]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    JMP L3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L2: SUB AX,Y[BX]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L3: MOV Z[BX],AX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    ADD BX,2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    LOOP L1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148263" y="1001694"/>
            <a:ext cx="31686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    MOV AX,4C00H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    INT 21H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  MAIN ENDP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CODE ENDS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END START</a:t>
            </a:r>
            <a:endParaRPr lang="en-US" altLang="zh-CN" sz="20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500563" y="1000108"/>
            <a:ext cx="0" cy="540000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/35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二、条件控制的循环程序设计</a:t>
            </a:r>
          </a:p>
          <a:p>
            <a:pPr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有时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循环次数事先无法确定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，但可分析出循环结束的条件，结合这个条件以及相应的条件转移指令即可实现循环的控制。</a:t>
            </a:r>
          </a:p>
          <a:p>
            <a:pPr eaLnBrk="1" hangingPunct="1"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6.8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编程实现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BX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寄存器中的无符号数以十进制的形式显示在屏幕上。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循环结构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计数控制循环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条件控制循环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6.8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6.9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48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6.3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循环程序设计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/35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808038" indent="-808038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分析：</a:t>
            </a:r>
          </a:p>
          <a:p>
            <a:pPr marL="808038" indent="-808038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）分离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BX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中包含的十进制数码，利用数制转换中的 “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除法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”，即：用待转换的数不断除以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，每次得到的余数即为相应的数码。低位数码先分离出来，高位数码后分离出来，然后逆序显示。依此特性，可引入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堆栈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来存储分离出来的数码。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循环结构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计数控制循环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条件控制循环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6.8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6.9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48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6.3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循环程序设计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/35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808038" indent="-808038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）分离出来的数码个数依数值的大小而定，最少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个（十进制个位数），最多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5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个（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BX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中最大的十进制数是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65535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），循环次数不定，因此采用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条件控制的循环程序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设计方法。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循环结构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计数控制循环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条件控制循环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6.8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6.9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48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6.3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循环程序设计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/35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一、无条件转移指令（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JMP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</a:p>
          <a:p>
            <a:pPr marL="1169988" indent="-1169988"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功能：程序无条件地转移到指令指定的位置去执行。常用的有两种格式： 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450850" indent="-450850"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1. 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JMP  NEAR  PTR  &lt;LABEL&gt;</a:t>
            </a:r>
          </a:p>
          <a:p>
            <a:pPr marL="360363"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段内直接近转移，该种格式的指令允许在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-32768~+32767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字节范围内转移。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可以简写成：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JMP  &lt;LABEL&gt;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252538" indent="-1252538"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2.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JMP  FAR  PTR  &lt;LABEL&gt;</a:t>
            </a:r>
          </a:p>
          <a:p>
            <a:pPr marL="360363"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段间直接转移，该种格式的指令允许转移到另一个代码段中。</a:t>
            </a:r>
            <a:endParaRPr lang="zh-CN" altLang="en-US" sz="2800" dirty="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无条件转移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JMP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6.1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条件转移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循环指令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38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控制转移指令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/35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/>
            <a:r>
              <a:rPr lang="zh-CN" altLang="en-US" sz="2800" smtClean="0">
                <a:latin typeface="黑体" pitchFamily="2" charset="-122"/>
                <a:ea typeface="黑体" pitchFamily="2" charset="-122"/>
              </a:rPr>
              <a:t>流程图：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循环结构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计数控制循环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条件控制循环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6.8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6.9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48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6.3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循环程序设计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8881" y="955697"/>
            <a:ext cx="2417763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/35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429288"/>
          </a:xfrm>
        </p:spPr>
        <p:txBody>
          <a:bodyPr/>
          <a:lstStyle/>
          <a:p>
            <a:pPr marL="808038" indent="-808038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85984" y="285728"/>
            <a:ext cx="2948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6.3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循环程序设计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23850" y="952525"/>
            <a:ext cx="4464050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STACK SEGMENT STACK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  DW 20 DUP(?)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STACK ENDS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CODE SEGMENT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  ASSUME CS:CODE,SS:STACK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  MAIN PROC FAR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START: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    MOV BX,21963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    MOV CX,0  ;</a:t>
            </a:r>
            <a:r>
              <a:rPr lang="zh-CN" altLang="en-US" sz="2000" b="1">
                <a:solidFill>
                  <a:srgbClr val="000000"/>
                </a:solidFill>
                <a:latin typeface="Verdana" pitchFamily="34" charset="0"/>
              </a:rPr>
              <a:t>计数</a:t>
            </a:r>
          </a:p>
          <a:p>
            <a:pPr>
              <a:lnSpc>
                <a:spcPct val="130000"/>
              </a:lnSpc>
            </a:pPr>
            <a:r>
              <a:rPr lang="zh-CN" altLang="en-US" sz="2000" b="1">
                <a:solidFill>
                  <a:srgbClr val="000000"/>
                </a:solidFill>
                <a:latin typeface="Verdana" pitchFamily="34" charset="0"/>
              </a:rPr>
              <a:t>    </a:t>
            </a: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MOV AX,BX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L1: MOV DX,0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    </a:t>
            </a:r>
            <a:r>
              <a:rPr lang="pt-BR" altLang="zh-CN" sz="2000" b="1">
                <a:solidFill>
                  <a:srgbClr val="0000FF"/>
                </a:solidFill>
                <a:latin typeface="Verdana" pitchFamily="34" charset="0"/>
              </a:rPr>
              <a:t>MOV SI,10</a:t>
            </a:r>
          </a:p>
          <a:p>
            <a:pPr>
              <a:lnSpc>
                <a:spcPct val="130000"/>
              </a:lnSpc>
            </a:pPr>
            <a:r>
              <a:rPr lang="pt-BR" altLang="zh-CN" sz="2000" b="1">
                <a:solidFill>
                  <a:srgbClr val="0000FF"/>
                </a:solidFill>
                <a:latin typeface="Verdana" pitchFamily="34" charset="0"/>
              </a:rPr>
              <a:t>    DIV SI</a:t>
            </a:r>
          </a:p>
          <a:p>
            <a:pPr>
              <a:lnSpc>
                <a:spcPct val="130000"/>
              </a:lnSpc>
            </a:pPr>
            <a:r>
              <a:rPr lang="pt-BR" altLang="zh-CN" sz="2000" b="1">
                <a:solidFill>
                  <a:srgbClr val="0000FF"/>
                </a:solidFill>
                <a:latin typeface="Verdana" pitchFamily="34" charset="0"/>
              </a:rPr>
              <a:t>    ADD DX,30H</a:t>
            </a:r>
            <a:r>
              <a:rPr lang="pt-BR" altLang="zh-CN" sz="2000" b="1">
                <a:latin typeface="Verdana" pitchFamily="34" charset="0"/>
              </a:rPr>
              <a:t>   ;</a:t>
            </a:r>
            <a:r>
              <a:rPr lang="zh-CN" altLang="pt-BR" sz="2000" b="1">
                <a:latin typeface="Verdana" pitchFamily="34" charset="0"/>
              </a:rPr>
              <a:t>数码变字符 </a:t>
            </a:r>
            <a:endParaRPr lang="zh-CN" altLang="en-US" sz="2000" b="1">
              <a:latin typeface="Verdana" pitchFamily="34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291138" y="952525"/>
            <a:ext cx="3241675" cy="525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>
                <a:latin typeface="Verdana" pitchFamily="34" charset="0"/>
              </a:rPr>
              <a:t>    </a:t>
            </a: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PUSH DX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    INC CX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    CMP AX,0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    JNZ L1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</a:rPr>
              <a:t>L2: POP DX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</a:rPr>
              <a:t>    MOV AH,02H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</a:rPr>
              <a:t>    INT 21H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</a:rPr>
              <a:t>    LOOP L2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latin typeface="Verdana" pitchFamily="34" charset="0"/>
              </a:rPr>
              <a:t>    </a:t>
            </a:r>
            <a:r>
              <a:rPr lang="pt-BR" altLang="zh-CN" sz="2000" b="1">
                <a:solidFill>
                  <a:srgbClr val="000000"/>
                </a:solidFill>
                <a:latin typeface="Verdana" pitchFamily="34" charset="0"/>
              </a:rPr>
              <a:t>MOV AX,4C00H</a:t>
            </a:r>
          </a:p>
          <a:p>
            <a:pPr>
              <a:lnSpc>
                <a:spcPct val="130000"/>
              </a:lnSpc>
            </a:pPr>
            <a:r>
              <a:rPr lang="pt-BR" altLang="zh-CN" sz="2000" b="1">
                <a:solidFill>
                  <a:srgbClr val="000000"/>
                </a:solidFill>
                <a:latin typeface="Verdana" pitchFamily="34" charset="0"/>
              </a:rPr>
              <a:t>    INT 21H</a:t>
            </a:r>
          </a:p>
          <a:p>
            <a:pPr>
              <a:lnSpc>
                <a:spcPct val="130000"/>
              </a:lnSpc>
            </a:pPr>
            <a:r>
              <a:rPr lang="pt-BR" altLang="zh-CN" sz="2000" b="1">
                <a:solidFill>
                  <a:srgbClr val="000000"/>
                </a:solidFill>
                <a:latin typeface="Verdana" pitchFamily="34" charset="0"/>
              </a:rPr>
              <a:t>  </a:t>
            </a: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MAIN ENDP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CODE ENDS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END START</a:t>
            </a: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4787900" y="1028272"/>
            <a:ext cx="0" cy="554400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/35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984250" indent="-98425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6.9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统计一个字节单元中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的个数，并将统计结果显示在屏幕上。</a:t>
            </a:r>
          </a:p>
          <a:p>
            <a:pPr eaLnBrk="1" hangingPunct="1">
              <a:lnSpc>
                <a:spcPct val="130000"/>
              </a:lnSpc>
              <a:spcBef>
                <a:spcPts val="120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分析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本题可以通过将该数不断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逻辑右移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后，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监测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CF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的变化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情况来记录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的个数，在右移的过程中，如果该数已经为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，就无需再继续统计了。整个过程用循环来实现，但循环次数不确定，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最少循环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次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最多循环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次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。因此本题也是借助于条件转移指令来实现循环结构。 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循环结构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计数控制循环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条件控制循环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6.8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6.9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48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6.3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循环程序设计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/35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/>
            <a:r>
              <a:rPr lang="zh-CN" altLang="en-US" sz="2800" smtClean="0">
                <a:latin typeface="黑体" pitchFamily="2" charset="-122"/>
                <a:ea typeface="黑体" pitchFamily="2" charset="-122"/>
              </a:rPr>
              <a:t>流程图：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循环结构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计数控制循环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条件控制循环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6.8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6.9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48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6.3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循环程序设计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1071546"/>
            <a:ext cx="2901950" cy="532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33</a:t>
            </a:fld>
            <a:r>
              <a:rPr lang="en-US" altLang="zh-CN" smtClean="0"/>
              <a:t>/35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429288"/>
          </a:xfrm>
        </p:spPr>
        <p:txBody>
          <a:bodyPr/>
          <a:lstStyle/>
          <a:p>
            <a:pPr marL="808038" indent="-808038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85984" y="285728"/>
            <a:ext cx="2948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6.3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循环程序设计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323850" y="930256"/>
            <a:ext cx="446405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pt-BR" altLang="zh-CN" sz="2000" b="1">
                <a:solidFill>
                  <a:srgbClr val="0000FF"/>
                </a:solidFill>
                <a:latin typeface="Verdana" pitchFamily="34" charset="0"/>
              </a:rPr>
              <a:t>DATA SEGMENT</a:t>
            </a:r>
          </a:p>
          <a:p>
            <a:pPr>
              <a:lnSpc>
                <a:spcPct val="140000"/>
              </a:lnSpc>
            </a:pPr>
            <a:r>
              <a:rPr lang="pt-BR" altLang="zh-CN" sz="2000" b="1">
                <a:solidFill>
                  <a:srgbClr val="0000FF"/>
                </a:solidFill>
                <a:latin typeface="Verdana" pitchFamily="34" charset="0"/>
              </a:rPr>
              <a:t>  NUM DB 46H</a:t>
            </a:r>
          </a:p>
          <a:p>
            <a:pPr>
              <a:lnSpc>
                <a:spcPct val="140000"/>
              </a:lnSpc>
            </a:pPr>
            <a:r>
              <a:rPr lang="pt-BR" altLang="zh-CN" sz="2000" b="1">
                <a:solidFill>
                  <a:srgbClr val="0000FF"/>
                </a:solidFill>
                <a:latin typeface="Verdana" pitchFamily="34" charset="0"/>
              </a:rPr>
              <a:t>DATA ENDS</a:t>
            </a:r>
            <a:endParaRPr lang="en-US" altLang="zh-CN" sz="2000" b="1">
              <a:solidFill>
                <a:srgbClr val="0000FF"/>
              </a:solidFill>
              <a:latin typeface="Verdana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CODE SEGMENT</a:t>
            </a: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  ASSUME CS:CODE,DS:DATA</a:t>
            </a: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  MAIN PROC FAR</a:t>
            </a: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START:</a:t>
            </a: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    MOV AX,DATA</a:t>
            </a: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    MOV DS,AX</a:t>
            </a: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    </a:t>
            </a:r>
            <a:r>
              <a:rPr lang="pt-BR" altLang="zh-CN" sz="2000" b="1">
                <a:solidFill>
                  <a:srgbClr val="FF0000"/>
                </a:solidFill>
                <a:latin typeface="Verdana" pitchFamily="34" charset="0"/>
              </a:rPr>
              <a:t>MOV DL,0    ;</a:t>
            </a:r>
            <a:r>
              <a:rPr lang="zh-CN" altLang="pt-BR" sz="2000" b="1">
                <a:solidFill>
                  <a:srgbClr val="FF0000"/>
                </a:solidFill>
                <a:latin typeface="Verdana" pitchFamily="34" charset="0"/>
              </a:rPr>
              <a:t>计数</a:t>
            </a:r>
          </a:p>
          <a:p>
            <a:pPr>
              <a:lnSpc>
                <a:spcPct val="140000"/>
              </a:lnSpc>
            </a:pPr>
            <a:r>
              <a:rPr lang="pt-BR" altLang="zh-CN" sz="2000" b="1">
                <a:solidFill>
                  <a:srgbClr val="FF0000"/>
                </a:solidFill>
                <a:latin typeface="Verdana" pitchFamily="34" charset="0"/>
              </a:rPr>
              <a:t>    MOV AL,NUM</a:t>
            </a:r>
            <a:endParaRPr lang="en-US" altLang="zh-CN" sz="2000" b="1">
              <a:solidFill>
                <a:srgbClr val="FF0000"/>
              </a:solidFill>
              <a:latin typeface="Verdana" pitchFamily="34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508625" y="930256"/>
            <a:ext cx="3240088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L1: SHR AL,1</a:t>
            </a: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    JNC L2</a:t>
            </a: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    INC DL</a:t>
            </a:r>
            <a:endParaRPr lang="pt-BR" altLang="zh-CN" sz="2000" b="1">
              <a:solidFill>
                <a:srgbClr val="0000FF"/>
              </a:solidFill>
              <a:latin typeface="Verdana" pitchFamily="34" charset="0"/>
            </a:endParaRPr>
          </a:p>
          <a:p>
            <a:pPr>
              <a:lnSpc>
                <a:spcPct val="140000"/>
              </a:lnSpc>
            </a:pPr>
            <a:r>
              <a:rPr lang="pt-BR" altLang="zh-CN" sz="2000" b="1">
                <a:solidFill>
                  <a:srgbClr val="0000FF"/>
                </a:solidFill>
                <a:latin typeface="Verdana" pitchFamily="34" charset="0"/>
              </a:rPr>
              <a:t>L2: CMP AL,0</a:t>
            </a:r>
          </a:p>
          <a:p>
            <a:pPr>
              <a:lnSpc>
                <a:spcPct val="140000"/>
              </a:lnSpc>
            </a:pPr>
            <a:r>
              <a:rPr lang="pt-BR" altLang="zh-CN" sz="2000" b="1">
                <a:solidFill>
                  <a:srgbClr val="0000FF"/>
                </a:solidFill>
                <a:latin typeface="Verdana" pitchFamily="34" charset="0"/>
              </a:rPr>
              <a:t>    JNZ L1</a:t>
            </a:r>
          </a:p>
          <a:p>
            <a:pPr>
              <a:lnSpc>
                <a:spcPct val="140000"/>
              </a:lnSpc>
            </a:pPr>
            <a:r>
              <a:rPr lang="pt-BR" altLang="zh-CN" sz="2000" b="1">
                <a:solidFill>
                  <a:srgbClr val="000000"/>
                </a:solidFill>
                <a:latin typeface="Verdana" pitchFamily="34" charset="0"/>
              </a:rPr>
              <a:t>    </a:t>
            </a:r>
            <a:r>
              <a:rPr lang="pt-BR" altLang="zh-CN" sz="2000" b="1">
                <a:solidFill>
                  <a:srgbClr val="FF0000"/>
                </a:solidFill>
                <a:latin typeface="Verdana" pitchFamily="34" charset="0"/>
              </a:rPr>
              <a:t>ADD DL,30H</a:t>
            </a:r>
          </a:p>
          <a:p>
            <a:pPr>
              <a:lnSpc>
                <a:spcPct val="140000"/>
              </a:lnSpc>
            </a:pPr>
            <a:r>
              <a:rPr lang="pt-BR" altLang="zh-CN" sz="2000" b="1">
                <a:solidFill>
                  <a:srgbClr val="FF0000"/>
                </a:solidFill>
                <a:latin typeface="Verdana" pitchFamily="34" charset="0"/>
              </a:rPr>
              <a:t>    MOV AH,02H</a:t>
            </a:r>
          </a:p>
          <a:p>
            <a:pPr>
              <a:lnSpc>
                <a:spcPct val="140000"/>
              </a:lnSpc>
            </a:pPr>
            <a:r>
              <a:rPr lang="pt-BR" altLang="zh-CN" sz="2000" b="1">
                <a:solidFill>
                  <a:srgbClr val="FF0000"/>
                </a:solidFill>
                <a:latin typeface="Verdana" pitchFamily="34" charset="0"/>
              </a:rPr>
              <a:t>    INT 21H</a:t>
            </a:r>
          </a:p>
          <a:p>
            <a:pPr>
              <a:lnSpc>
                <a:spcPct val="140000"/>
              </a:lnSpc>
            </a:pPr>
            <a:r>
              <a:rPr lang="pt-BR" altLang="zh-CN" sz="2000" b="1">
                <a:solidFill>
                  <a:srgbClr val="000000"/>
                </a:solidFill>
                <a:latin typeface="Verdana" pitchFamily="34" charset="0"/>
              </a:rPr>
              <a:t>    MOV AX,4C00H</a:t>
            </a:r>
          </a:p>
          <a:p>
            <a:pPr>
              <a:lnSpc>
                <a:spcPct val="140000"/>
              </a:lnSpc>
            </a:pPr>
            <a:r>
              <a:rPr lang="pt-BR" altLang="zh-CN" sz="2000" b="1">
                <a:solidFill>
                  <a:srgbClr val="000000"/>
                </a:solidFill>
                <a:latin typeface="Verdana" pitchFamily="34" charset="0"/>
              </a:rPr>
              <a:t>    </a:t>
            </a: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INT 21H</a:t>
            </a: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  MAIN ENDP</a:t>
            </a: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CODE ENDS</a:t>
            </a: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END START</a:t>
            </a: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4859338" y="992834"/>
            <a:ext cx="0" cy="550800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34</a:t>
            </a:fld>
            <a:r>
              <a:rPr lang="en-US" altLang="zh-CN" smtClean="0"/>
              <a:t>/35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本章要点回顾</a:t>
            </a:r>
          </a:p>
          <a:p>
            <a:pPr marL="179388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1.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控制转移指令 </a:t>
            </a:r>
          </a:p>
          <a:p>
            <a:pPr marL="179388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）无条件转移指令（</a:t>
            </a:r>
            <a:r>
              <a:rPr lang="en-US" altLang="zh-CN" sz="28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JMP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</a:p>
          <a:p>
            <a:pPr marL="179388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）条件转移指令（</a:t>
            </a:r>
            <a:r>
              <a:rPr lang="en-US" altLang="zh-CN" sz="28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JZ/JNZ</a:t>
            </a:r>
            <a:r>
              <a:rPr lang="zh-CN" altLang="en-US" sz="28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JA/JB</a:t>
            </a:r>
            <a:r>
              <a:rPr lang="zh-CN" altLang="en-US" sz="28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JG/JL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等）</a:t>
            </a:r>
          </a:p>
          <a:p>
            <a:pPr marL="179388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3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） 循环指令（</a:t>
            </a:r>
            <a:r>
              <a:rPr lang="en-US" altLang="zh-CN" sz="28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LOOP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</a:p>
          <a:p>
            <a:pPr marL="179388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分支程序设计</a:t>
            </a:r>
            <a:endParaRPr lang="zh-CN" altLang="pt-BR" sz="2800" b="1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3.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循环程序设计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8786874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35</a:t>
            </a:fld>
            <a:r>
              <a:rPr lang="en-US" altLang="zh-CN" smtClean="0"/>
              <a:t>/35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6.1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 ……  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MOV  BX,9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MUL  BX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JMP  L1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 ……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L1:  ……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无条件转移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JMP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6.1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条件转移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循环指令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38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控制转移指令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/35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二、条件转移指令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共分为四组：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简单条件转移指令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无条件转移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条件转移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简单条件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无符号数转移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带符号数转移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测试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CX</a:t>
            </a:r>
          </a:p>
          <a:p>
            <a:pPr marL="904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6.3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循环指令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38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控制转移指令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24732"/>
            <a:ext cx="9144000" cy="3833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/35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记住两对英文单词：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449263" eaLnBrk="1" hangingPunct="1"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BOVE/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B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ELOW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G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REATER/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ESS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无符号数比较条件转移指令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无条件转移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条件转移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简单条件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无符号数转移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带符号数转移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测试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CX</a:t>
            </a:r>
          </a:p>
          <a:p>
            <a:pPr marL="904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6.3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循环指令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38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控制转移指令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29000"/>
            <a:ext cx="9144000" cy="182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/35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带符号数比较条件转移指令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spcBef>
                <a:spcPts val="0"/>
              </a:spcBef>
            </a:pP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spcBef>
                <a:spcPts val="0"/>
              </a:spcBef>
            </a:pP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spcBef>
                <a:spcPts val="0"/>
              </a:spcBef>
            </a:pP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spcBef>
                <a:spcPts val="120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4.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测试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CX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的值为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则转移指令 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无条件转移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条件转移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简单条件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无符号数转移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带符号数转移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测试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CX</a:t>
            </a:r>
          </a:p>
          <a:p>
            <a:pPr marL="904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6.3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循环指令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38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控制转移指令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57364"/>
            <a:ext cx="908815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643446"/>
            <a:ext cx="9082309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/35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/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6.3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求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AX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中带符号数的绝对值。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无条件转移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条件转移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简单条件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无符号数转移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带符号数转移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测试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CX</a:t>
            </a:r>
          </a:p>
          <a:p>
            <a:pPr marL="904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6.3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循环指令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38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控制转移指令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71802" y="1857364"/>
            <a:ext cx="4071966" cy="2677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65113" indent="-265113" eaLnBrk="1" hangingPunct="1">
              <a:lnSpc>
                <a:spcPct val="150000"/>
              </a:lnSpc>
            </a:pP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CMP  AX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</a:p>
          <a:p>
            <a:pPr marL="265113" indent="-265113" eaLnBrk="1" hangingPunct="1">
              <a:lnSpc>
                <a:spcPct val="150000"/>
              </a:lnSpc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   JGE  L1</a:t>
            </a:r>
          </a:p>
          <a:p>
            <a:pPr marL="265113" indent="-265113" eaLnBrk="1" hangingPunct="1">
              <a:lnSpc>
                <a:spcPct val="150000"/>
              </a:lnSpc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   NEG  AX</a:t>
            </a:r>
          </a:p>
          <a:p>
            <a:pPr marL="265113" indent="-265113" eaLnBrk="1" hangingPunct="1">
              <a:lnSpc>
                <a:spcPct val="150000"/>
              </a:lnSpc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L1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……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/35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三、循环指令 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循环指令是构成循环控制的基础，常用的循环指令有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条：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1. LOOP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指令格式：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LOOP  &lt;LABEL&gt;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指令功能：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CX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CX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）－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，若（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CX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）≠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，则转移至标号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LABEL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处；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若（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CX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=0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，则顺序向下执行。 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无条件转移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条件转移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循环指令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LOOP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LOOPZ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LOOPNZ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6.4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38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控制转移指令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/35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6570</TotalTime>
  <Words>2286</Words>
  <Application>Microsoft Office PowerPoint</Application>
  <PresentationFormat>全屏显示(4:3)</PresentationFormat>
  <Paragraphs>471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方正大标宋简体</vt:lpstr>
      <vt:lpstr>汉真广标</vt:lpstr>
      <vt:lpstr>黑体</vt:lpstr>
      <vt:lpstr>楷体_GB2312</vt:lpstr>
      <vt:lpstr>宋体</vt:lpstr>
      <vt:lpstr>Arial</vt:lpstr>
      <vt:lpstr>Calibri</vt:lpstr>
      <vt:lpstr>Verdana</vt:lpstr>
      <vt:lpstr>Wingdings</vt:lpstr>
      <vt:lpstr>Office 主题</vt:lpstr>
      <vt:lpstr>第6章 分支与循环程序设计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Allan</dc:creator>
  <cp:lastModifiedBy>CUP</cp:lastModifiedBy>
  <cp:revision>725</cp:revision>
  <dcterms:created xsi:type="dcterms:W3CDTF">2010-03-06T08:13:44Z</dcterms:created>
  <dcterms:modified xsi:type="dcterms:W3CDTF">2021-04-08T15:40:38Z</dcterms:modified>
</cp:coreProperties>
</file>