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509" r:id="rId4"/>
    <p:sldId id="499" r:id="rId5"/>
    <p:sldId id="510" r:id="rId6"/>
    <p:sldId id="511" r:id="rId7"/>
    <p:sldId id="512" r:id="rId8"/>
    <p:sldId id="524" r:id="rId9"/>
    <p:sldId id="513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321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CC"/>
    <a:srgbClr val="66FF66"/>
    <a:srgbClr val="DDDDDD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26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2015-5-24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041397"/>
          </a:xfrm>
        </p:spPr>
        <p:txBody>
          <a:bodyPr rtlCol="0">
            <a:normAutofit/>
          </a:bodyPr>
          <a:lstStyle/>
          <a:p>
            <a:pPr marL="633413" indent="-633413" eaLnBrk="1" hangingPunct="1"/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7</a:t>
            </a:r>
            <a:r>
              <a:rPr lang="zh-CN" altLang="en-US" smtClean="0">
                <a:latin typeface="宋体" pitchFamily="2" charset="-122"/>
              </a:rPr>
              <a:t>章 </a:t>
            </a:r>
            <a:r>
              <a:rPr lang="zh-CN" altLang="en-US" smtClean="0"/>
              <a:t>串处理程序设计 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643320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2学时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当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指令与前缀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联用时，可将数据段中的整串数据传送到附加段中去。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使用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之前，应做好以下准备工作：</a:t>
            </a:r>
          </a:p>
          <a:p>
            <a:pPr marL="539750" indent="-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数据段中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源串首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尾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放入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</a:p>
          <a:p>
            <a:pPr marL="539750" indent="-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附加段中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目的串首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尾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地址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放入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数据串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长度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放入计数寄存器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建立方向标志位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利用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CLD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STD 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indent="-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把数据段中的字符串传送到附加段的缓冲区中。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执行操作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指令解释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准备工作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0825" y="1104917"/>
            <a:ext cx="4752975" cy="50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FF0000"/>
                </a:solidFill>
                <a:latin typeface="Verdana" pitchFamily="34" charset="0"/>
              </a:rPr>
              <a:t>DATA SEGMENT</a:t>
            </a: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Verdana" pitchFamily="34" charset="0"/>
              </a:rPr>
              <a:t>    STR DB ‘COMPUTER’   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；源串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Verdana" pitchFamily="34" charset="0"/>
              </a:rPr>
              <a:t>     </a:t>
            </a:r>
            <a:r>
              <a:rPr lang="pt-BR" altLang="zh-CN" b="1">
                <a:solidFill>
                  <a:srgbClr val="FF0000"/>
                </a:solidFill>
                <a:latin typeface="Verdana" pitchFamily="34" charset="0"/>
              </a:rPr>
              <a:t>STR_LEN DW $-STR     </a:t>
            </a:r>
            <a:r>
              <a:rPr lang="zh-CN" altLang="pt-BR" b="1">
                <a:solidFill>
                  <a:srgbClr val="006600"/>
                </a:solidFill>
                <a:latin typeface="Verdana" pitchFamily="34" charset="0"/>
              </a:rPr>
              <a:t>；串长</a:t>
            </a: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FF0000"/>
                </a:solidFill>
                <a:latin typeface="Verdana" pitchFamily="34" charset="0"/>
              </a:rPr>
              <a:t>DATA ENDS</a:t>
            </a:r>
            <a:endParaRPr lang="en-US" altLang="zh-CN" b="1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Verdana" pitchFamily="34" charset="0"/>
              </a:rPr>
              <a:t>EXTRA SEGMENT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Verdana" pitchFamily="34" charset="0"/>
              </a:rPr>
              <a:t>      BUF DB 20 DUP(?)     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；目的串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Verdana" pitchFamily="34" charset="0"/>
              </a:rPr>
              <a:t>EXTRA ENDS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CODE SEGMENT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en-US" altLang="zh-CN" sz="1600" b="1">
                <a:solidFill>
                  <a:srgbClr val="000000"/>
                </a:solidFill>
                <a:latin typeface="Verdana" pitchFamily="34" charset="0"/>
              </a:rPr>
              <a:t>ASSUME CS:CODE,DS:DATA,ES:EXTRA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MOV AX,DATA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MOV DS,AX   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03800" y="1104917"/>
            <a:ext cx="3960813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MOV AX,EXTRA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MOV ES,AX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pt-BR" altLang="zh-CN" b="1">
                <a:solidFill>
                  <a:srgbClr val="0000FF"/>
                </a:solidFill>
                <a:latin typeface="Verdana" pitchFamily="34" charset="0"/>
              </a:rPr>
              <a:t>LEA SI,STR  </a:t>
            </a:r>
            <a:r>
              <a:rPr lang="zh-CN" altLang="pt-BR" b="1">
                <a:solidFill>
                  <a:srgbClr val="006600"/>
                </a:solidFill>
                <a:latin typeface="Verdana" pitchFamily="34" charset="0"/>
              </a:rPr>
              <a:t>；源串首址</a:t>
            </a:r>
            <a:endParaRPr lang="pt-BR" altLang="zh-CN" b="1">
              <a:solidFill>
                <a:srgbClr val="006600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0000FF"/>
                </a:solidFill>
                <a:latin typeface="Verdana" pitchFamily="34" charset="0"/>
              </a:rPr>
              <a:t>    LEA </a:t>
            </a:r>
            <a:r>
              <a:rPr lang="pt-BR" altLang="zh-CN" b="1" smtClean="0">
                <a:solidFill>
                  <a:srgbClr val="0000FF"/>
                </a:solidFill>
                <a:latin typeface="Verdana" pitchFamily="34" charset="0"/>
              </a:rPr>
              <a:t>DI,BUF </a:t>
            </a:r>
            <a:r>
              <a:rPr lang="zh-CN" altLang="pt-BR" b="1" smtClean="0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zh-CN" altLang="pt-BR" b="1">
                <a:solidFill>
                  <a:srgbClr val="006600"/>
                </a:solidFill>
                <a:latin typeface="Verdana" pitchFamily="34" charset="0"/>
              </a:rPr>
              <a:t>目的串首址</a:t>
            </a:r>
            <a:endParaRPr lang="pt-BR" altLang="zh-CN" b="1">
              <a:solidFill>
                <a:srgbClr val="006600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0000FF"/>
                </a:solidFill>
                <a:latin typeface="Verdana" pitchFamily="34" charset="0"/>
              </a:rPr>
              <a:t>    MOV CX,STR_LEN </a:t>
            </a:r>
            <a:r>
              <a:rPr lang="pt-BR" altLang="zh-CN" b="1" smtClean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zh-CN" altLang="pt-BR" b="1" smtClean="0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zh-CN" altLang="pt-BR" b="1">
                <a:solidFill>
                  <a:srgbClr val="006600"/>
                </a:solidFill>
                <a:latin typeface="Verdana" pitchFamily="34" charset="0"/>
              </a:rPr>
              <a:t>串长</a:t>
            </a:r>
            <a:endParaRPr lang="pt-BR" altLang="zh-CN" b="1">
              <a:solidFill>
                <a:srgbClr val="006600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0000FF"/>
                </a:solidFill>
                <a:latin typeface="Verdana" pitchFamily="34" charset="0"/>
              </a:rPr>
              <a:t>    CLD	     </a:t>
            </a:r>
            <a:r>
              <a:rPr lang="pt-BR" altLang="zh-CN" b="1">
                <a:solidFill>
                  <a:srgbClr val="006600"/>
                </a:solidFill>
                <a:latin typeface="Verdana" pitchFamily="34" charset="0"/>
              </a:rPr>
              <a:t> </a:t>
            </a:r>
            <a:r>
              <a:rPr lang="pt-BR" altLang="zh-CN" b="1" smtClean="0">
                <a:solidFill>
                  <a:srgbClr val="006600"/>
                </a:solidFill>
                <a:latin typeface="Verdana" pitchFamily="34" charset="0"/>
              </a:rPr>
              <a:t>         </a:t>
            </a:r>
            <a:r>
              <a:rPr lang="zh-CN" altLang="pt-BR" b="1" smtClean="0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pt-BR" altLang="zh-CN" b="1">
                <a:solidFill>
                  <a:srgbClr val="006600"/>
                </a:solidFill>
                <a:latin typeface="Verdana" pitchFamily="34" charset="0"/>
              </a:rPr>
              <a:t>DF=0</a:t>
            </a:r>
          </a:p>
          <a:p>
            <a:pPr>
              <a:lnSpc>
                <a:spcPct val="140000"/>
              </a:lnSpc>
            </a:pPr>
            <a:r>
              <a:rPr lang="pt-BR" altLang="zh-CN" b="1">
                <a:solidFill>
                  <a:srgbClr val="0000FF"/>
                </a:solidFill>
                <a:latin typeface="Verdana" pitchFamily="34" charset="0"/>
              </a:rPr>
              <a:t>    REP </a:t>
            </a:r>
            <a:r>
              <a:rPr lang="pt-BR" altLang="zh-CN" b="1" smtClean="0">
                <a:solidFill>
                  <a:srgbClr val="0000FF"/>
                </a:solidFill>
                <a:latin typeface="Verdana" pitchFamily="34" charset="0"/>
              </a:rPr>
              <a:t>MOVSB   </a:t>
            </a:r>
            <a:r>
              <a:rPr lang="zh-CN" altLang="pt-BR" b="1" smtClean="0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zh-CN" altLang="pt-BR" b="1">
                <a:solidFill>
                  <a:srgbClr val="006600"/>
                </a:solidFill>
                <a:latin typeface="Verdana" pitchFamily="34" charset="0"/>
              </a:rPr>
              <a:t>重复</a:t>
            </a:r>
          </a:p>
          <a:p>
            <a:pPr>
              <a:lnSpc>
                <a:spcPct val="140000"/>
              </a:lnSpc>
            </a:pPr>
            <a:r>
              <a:rPr lang="zh-CN" altLang="pt-BR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932363" y="1104916"/>
            <a:ext cx="0" cy="5076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STOS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指令格式有三种：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STOS  &lt;Dest&gt;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STOSB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   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；字节操作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STOSW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字节操作：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ES:DI)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DI)±1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字操作：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ES:DI)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DI)±2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指令作用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联用，可以把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的内容存入一个长度由计数寄存器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指定的缓冲区中。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用字母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’u’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初始化一段缓冲区。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指令作用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4679950" cy="418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EXTRA SEGMENT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BUF DB 20 DUP(?)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EXTRA ENDS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SEGMENT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ASSUME CS:CODE,ES:EXTRA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AX,EXTRA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ES,AX</a:t>
            </a:r>
            <a:r>
              <a:rPr lang="en-US" altLang="zh-CN" sz="2000" b="1">
                <a:solidFill>
                  <a:srgbClr val="000000"/>
                </a:solidFill>
              </a:rPr>
              <a:t>    </a:t>
            </a:r>
            <a:endParaRPr lang="en-US" altLang="zh-CN" sz="200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68906" y="1196975"/>
            <a:ext cx="40322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LEA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DI,BUF   </a:t>
            </a:r>
            <a:r>
              <a:rPr lang="zh-CN" altLang="en-US" sz="2000" b="1" smtClean="0">
                <a:solidFill>
                  <a:srgbClr val="006600"/>
                </a:solidFill>
                <a:latin typeface="Verdana" pitchFamily="34" charset="0"/>
              </a:rPr>
              <a:t>；目的串首址</a:t>
            </a:r>
            <a:endParaRPr lang="zh-CN" altLang="en-US" sz="2000" b="1">
              <a:solidFill>
                <a:srgbClr val="006600"/>
              </a:solidFill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MOV AL,‘u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’</a:t>
            </a:r>
            <a:endParaRPr lang="en-US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CX,20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CLD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REP STOSB 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；重复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  <a:endParaRPr lang="en-US" altLang="zh-CN" sz="2000">
              <a:latin typeface="Verdana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716463" y="1268413"/>
            <a:ext cx="0" cy="4752975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LODS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指令格式有三种：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LODS  &lt;Src&gt;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LODSB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；字节操作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LODSW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字节操作：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(DS:SI)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(SI)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(SI)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±1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字操作：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AL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(DS:SI)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(SI)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(SI)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±2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指令作用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079500" indent="-107950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指令把由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指向的数据段中某单元的内容送到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中，并根据方向标志和数据类型修改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的内容。允许使用段跨越前缀，但一般不与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联用。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指令作用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REPNE/Z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相联用的</a:t>
            </a:r>
          </a:p>
          <a:p>
            <a:pPr marL="719138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为零则重复前缀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REPE/REPZ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REPE/REPZ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执行操作：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如果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(CX)=0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ZF=0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，则退出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否则向下执行；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(CX)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执行其后的串指令；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重复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(1)~(3)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  <a:p>
            <a:pPr marL="269875" algn="just">
              <a:spcBef>
                <a:spcPts val="0"/>
              </a:spcBef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360363" indent="-36036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不相等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不为零则重复前缀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REPNE/REPNZ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REPNE/REPNZ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执行操作：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如果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(CX)=0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ZF=1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，则退出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否则向下执行；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(CX)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执行其后的串指令；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重复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(1)~(3)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REPNE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关于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内容的判定是完全相同的，与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相比，这两个前缀只是增加了对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ZF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的判断。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本章主要内容：</a:t>
            </a:r>
          </a:p>
          <a:p>
            <a:pPr marL="719138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处理机控制指令 </a:t>
            </a:r>
          </a:p>
          <a:p>
            <a:pPr marL="719138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9138" eaLnBrk="1" hangingPunct="1"/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7.3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串处理程序举例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3.CMPS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指令格式有三种：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CMPS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CMPSB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字操作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执行的操作：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(DS:SI)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(ES:DI)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字节操作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：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SI)±1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DI)±1</a:t>
            </a:r>
          </a:p>
          <a:p>
            <a:pPr marL="809625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字操作：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 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SI)±2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DI)±2</a:t>
            </a:r>
            <a:endParaRPr lang="pt-BR" altLang="zh-CN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7.3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079500" indent="-107950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说明：该指令实现由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指向的数据段中的一个字节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字与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所指向的附加段中的一个字节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字相减，但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不保存结果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，只根据结果置条件码。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指令说明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7.3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比较两个字符串是否相同，若相同，则显示 “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MATCH”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若不相同，则显示“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NO MATCH”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7.3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1736" y="2857496"/>
            <a:ext cx="5500726" cy="3451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DATA SEGMENT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    STR1 DB ‘COMPUTER’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    LEN DW $-STR1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    STR2 DB ‘COMPUTE’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    MESS1 DB 'MATCH$'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    MESS2 DB 'NO MATCH$'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b="1" smtClean="0">
                <a:solidFill>
                  <a:srgbClr val="0000FF"/>
                </a:solidFill>
              </a:rPr>
              <a:t>DATA ENDS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pt-BR" altLang="zh-CN" sz="2000" b="1" smtClean="0"/>
              <a:t>CODE SEGMENT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pt-BR" altLang="zh-CN" sz="2000" b="1" smtClean="0"/>
              <a:t>    ASSUME CS:CODE,DS:DATA,ES:DATA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pt-BR" altLang="zh-CN" sz="2000" b="1" smtClean="0"/>
              <a:t>    </a:t>
            </a:r>
            <a:r>
              <a:rPr lang="en-US" altLang="zh-CN" sz="2000" b="1" smtClean="0"/>
              <a:t>MAIN PROC FAR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3850" y="1071546"/>
            <a:ext cx="3527425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AX,DATA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DS,AX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MOV ES,AX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LEA SI,STR1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LEA DI,STR2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CLD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CX,LEN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REPE CMPSB    </a:t>
            </a:r>
            <a:endParaRPr lang="en-US" altLang="zh-CN" sz="200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40200" y="1071546"/>
            <a:ext cx="439261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JZ L1  </a:t>
            </a: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；两串相等则跳至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L1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LEA DX,MESS2	</a:t>
            </a:r>
            <a:r>
              <a:rPr lang="en-US" altLang="zh-CN" sz="1400" b="1">
                <a:solidFill>
                  <a:srgbClr val="FF0000"/>
                </a:solidFill>
                <a:latin typeface="Verdana" pitchFamily="34" charset="0"/>
              </a:rPr>
              <a:t>;NO MATCH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JMP L2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L1: LEA DX,MESS1  </a:t>
            </a:r>
            <a:r>
              <a:rPr lang="en-US" altLang="zh-CN" sz="1400" b="1">
                <a:solidFill>
                  <a:srgbClr val="FF0000"/>
                </a:solidFill>
                <a:latin typeface="Verdana" pitchFamily="34" charset="0"/>
              </a:rPr>
              <a:t>;MATCH</a:t>
            </a:r>
            <a:endParaRPr lang="pt-BR" altLang="zh-CN" sz="1400" b="1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L2: MOV AH,09H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40000"/>
              </a:lnSpc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  <a:endParaRPr lang="en-US" altLang="zh-CN" sz="2000">
              <a:latin typeface="Verdana" pitchFamily="34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79838" y="1071546"/>
            <a:ext cx="0" cy="5004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4250" indent="-984250" eaLnBrk="1" hangingPunct="1"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4.SCAS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指令格式有三种：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SCAS  &lt;Dest&gt;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SCASB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；字节操作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SCASW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；字操作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字节操作：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ES:DI)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DI)±1</a:t>
            </a:r>
          </a:p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字操作：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ES:DI)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</a:t>
            </a:r>
            <a:r>
              <a:rPr lang="zh-CN" altLang="pt-BR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pt-BR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DI)±2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4250" indent="-98425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说明：该指令把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的内容与由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所指向的在附加段中的一个字节或一个字进行比较，并不保存结果，只根据结果设置条件码。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REPNE/NZ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9013" indent="-9890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7.4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统计字数组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ARR(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元素个数小于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中负数的个数。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串程序举例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4" y="2214554"/>
            <a:ext cx="6572296" cy="4015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DATA SEGMENT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   ARR DW 13H,-75H,89H,-100H,-348H,09H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      LEN DW ($-ARR)/2  </a:t>
            </a:r>
            <a:r>
              <a:rPr lang="zh-CN" altLang="en-US" b="1" smtClean="0">
                <a:solidFill>
                  <a:srgbClr val="0000FF"/>
                </a:solidFill>
              </a:rPr>
              <a:t>；数组元素个数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</a:rPr>
              <a:t>      </a:t>
            </a:r>
            <a:r>
              <a:rPr lang="en-US" altLang="zh-CN" b="1" smtClean="0">
                <a:solidFill>
                  <a:srgbClr val="0000FF"/>
                </a:solidFill>
              </a:rPr>
              <a:t>COUNT DB 0      </a:t>
            </a:r>
            <a:r>
              <a:rPr lang="zh-CN" altLang="en-US" b="1" smtClean="0">
                <a:solidFill>
                  <a:srgbClr val="0000FF"/>
                </a:solidFill>
              </a:rPr>
              <a:t>；用于负数个数计数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DATA ENDS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CODE SEGMENT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      ASSUME CS:CODE,DS:DATA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      MAIN PROC FAR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START: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        MOV AX,DATA</a:t>
            </a:r>
          </a:p>
          <a:p>
            <a:pPr marL="265113" indent="-265113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smtClean="0"/>
              <a:t>        MOV DS,AX</a:t>
            </a:r>
            <a:endParaRPr lang="zh-CN" altLang="en-US" b="1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串程序举例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932363" y="1071546"/>
            <a:ext cx="3960812" cy="441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DL,COUNT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ADD DL,30H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MOV AH,02H   </a:t>
            </a: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；</a:t>
            </a:r>
            <a:r>
              <a:rPr lang="zh-CN" altLang="pt-BR" sz="2000" b="1">
                <a:solidFill>
                  <a:srgbClr val="FF0000"/>
                </a:solidFill>
                <a:latin typeface="Verdana" pitchFamily="34" charset="0"/>
              </a:rPr>
              <a:t>显示</a:t>
            </a: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  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    </a:t>
            </a:r>
            <a:r>
              <a:rPr lang="pt-BR" altLang="zh-CN" sz="2000" b="1">
                <a:solidFill>
                  <a:srgbClr val="FF0000"/>
                </a:solidFill>
                <a:latin typeface="Verdana" pitchFamily="34" charset="0"/>
              </a:rPr>
              <a:t>INT 21H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MOV AX,4C00H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pt-BR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INT 21H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 </a:t>
            </a:r>
            <a:endParaRPr lang="en-US" altLang="zh-CN" sz="2000">
              <a:latin typeface="Verdana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0825" y="1071546"/>
            <a:ext cx="4392613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      MOV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CX,LEN     </a:t>
            </a: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；串长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zh-CN" altLang="en-US" sz="2000" b="1" smtClean="0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LEA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SI,ARR</a:t>
            </a: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；串首址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zh-CN" altLang="en-US" sz="2000" b="1" smtClean="0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CLD</a:t>
            </a:r>
            <a:endParaRPr lang="en-US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L1:LODSW	</a:t>
            </a: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；取数据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zh-CN" altLang="en-US" sz="2000" b="1" smtClean="0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CMP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AX,0		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JGE L2	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  INC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COUNT  </a:t>
            </a: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；负数个数计数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L2:LOOP L1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endParaRPr lang="en-US" altLang="zh-CN" sz="2000">
              <a:latin typeface="Verdana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4859338" y="1216008"/>
            <a:ext cx="0" cy="5040313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本章要点回顾</a:t>
            </a:r>
          </a:p>
          <a:p>
            <a:pPr marL="44926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处理机控制指令（主要掌握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CLD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STD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 </a:t>
            </a:r>
          </a:p>
          <a:p>
            <a:pPr marL="44926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</a:p>
          <a:p>
            <a:pPr marL="90011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MOVSB/W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STOSB/W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LODSB/W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</a:p>
          <a:p>
            <a:pPr marL="90011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CMPSB/W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SCASB/W</a:t>
            </a:r>
          </a:p>
          <a:p>
            <a:pPr marL="90011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串处理指令的使用方法</a:t>
            </a:r>
            <a:endParaRPr lang="pt-BR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4926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串处理程序举例</a:t>
            </a:r>
            <a:endParaRPr lang="zh-CN" altLang="en-US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处理机控制指令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用于设置或清除标志位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120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进位位置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CMC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进位位求反指令，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STC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进位位置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CLD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方向标志位置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STD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方向标志位置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CLI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中断标志位置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STI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中断标志位置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IF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处理机控制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CLC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CMC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STC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CLD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STD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CLI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STI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397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处理机控制指令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2478084"/>
            <a:ext cx="14398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ct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串处理指令共有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ct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ct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SCAS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ct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种前缀：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ct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/REPZ</a:t>
            </a:r>
          </a:p>
          <a:p>
            <a:pPr marL="265113" indent="-265113" eaLnBrk="1" hangingPunct="1">
              <a:spcBef>
                <a:spcPct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REPNE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/REPNZ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REP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相联用的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MOVS,STOS,LODS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重复前缀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执行操作：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如果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(CX)=0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，则退出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否则向下执行；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(CX)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(CX)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执行其后的串指令；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重复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~ (3)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MOVS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指令格式有三种：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MOVS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MOVSB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字节操作</a:t>
            </a:r>
          </a:p>
          <a:p>
            <a:pPr marL="265113" indent="-265113" eaLnBrk="1" hangingPunct="1">
              <a:lnSpc>
                <a:spcPct val="130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MOVSW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字操作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</a:pP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执行操作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指令解释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准备工作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执行的操作：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(ES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DI)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SI)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字节操作：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(SI) 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SI)±1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(DI)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DI)±1</a:t>
            </a:r>
          </a:p>
          <a:p>
            <a:pPr marL="444500" indent="4763" eaLnBrk="1" hangingPunct="1"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字操作：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(SI)</a:t>
            </a:r>
            <a:r>
              <a:rPr lang="zh-CN" altLang="pt-BR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SI)±2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(DI)</a:t>
            </a:r>
            <a:r>
              <a:rPr lang="zh-CN" altLang="pt-BR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DI)±2</a:t>
            </a:r>
            <a:endParaRPr lang="pt-BR" altLang="zh-CN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在上述操作中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DF=0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时，用“＋”，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51777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当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DF=1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用“－”。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执行操作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指令解释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准备工作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指令的解释：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使用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指令可以把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指向的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数据段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中的一个字节或字传送到由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指向的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附加段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中的一个字节或字中去，同时，根据方向标志位及数据格式（字节或字）对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进行修改。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执行操作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指令解释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准备工作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079500" indent="-107950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说明：后两种格式（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MOVSB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MOVSW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）明确注明了是字节传送还是字传送， 第一种格式则应在操作数中表明是字节传送还是字传送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indent="-1079500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例如：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  ES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: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BYTE  PTR  [DI]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DS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: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[SI]</a:t>
            </a:r>
            <a:endParaRPr lang="en-US" altLang="zh-CN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及相关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MOVS</a:t>
            </a: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执行操作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指令解释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准备工作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7.1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STOS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LODS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REPE/NE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及相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spcBef>
                <a:spcPts val="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关串处理指令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7.2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串处理指令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7155</TotalTime>
  <Words>1949</Words>
  <Application>Microsoft Office PowerPoint</Application>
  <PresentationFormat>全屏显示(4:3)</PresentationFormat>
  <Paragraphs>516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第7章 串处理程序设计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cl</cp:lastModifiedBy>
  <cp:revision>835</cp:revision>
  <dcterms:created xsi:type="dcterms:W3CDTF">2010-03-06T08:13:44Z</dcterms:created>
  <dcterms:modified xsi:type="dcterms:W3CDTF">2015-05-24T13:10:07Z</dcterms:modified>
</cp:coreProperties>
</file>