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91" r:id="rId3"/>
    <p:sldId id="509" r:id="rId4"/>
    <p:sldId id="510" r:id="rId5"/>
    <p:sldId id="511" r:id="rId6"/>
    <p:sldId id="512" r:id="rId7"/>
    <p:sldId id="513" r:id="rId8"/>
    <p:sldId id="514" r:id="rId9"/>
    <p:sldId id="515" r:id="rId10"/>
    <p:sldId id="516" r:id="rId11"/>
    <p:sldId id="517" r:id="rId12"/>
    <p:sldId id="518" r:id="rId13"/>
    <p:sldId id="567" r:id="rId14"/>
    <p:sldId id="568" r:id="rId15"/>
    <p:sldId id="569" r:id="rId16"/>
    <p:sldId id="519" r:id="rId17"/>
    <p:sldId id="549" r:id="rId18"/>
    <p:sldId id="550" r:id="rId19"/>
    <p:sldId id="551" r:id="rId20"/>
    <p:sldId id="520" r:id="rId21"/>
    <p:sldId id="521" r:id="rId22"/>
    <p:sldId id="522" r:id="rId23"/>
    <p:sldId id="523" r:id="rId24"/>
    <p:sldId id="552" r:id="rId25"/>
    <p:sldId id="553" r:id="rId26"/>
    <p:sldId id="554" r:id="rId27"/>
    <p:sldId id="524" r:id="rId28"/>
    <p:sldId id="525" r:id="rId29"/>
    <p:sldId id="526" r:id="rId30"/>
    <p:sldId id="527" r:id="rId31"/>
    <p:sldId id="528" r:id="rId32"/>
    <p:sldId id="529" r:id="rId33"/>
    <p:sldId id="530" r:id="rId34"/>
    <p:sldId id="531" r:id="rId35"/>
    <p:sldId id="532" r:id="rId36"/>
    <p:sldId id="533" r:id="rId37"/>
    <p:sldId id="534" r:id="rId38"/>
    <p:sldId id="535" r:id="rId39"/>
    <p:sldId id="556" r:id="rId40"/>
    <p:sldId id="555" r:id="rId41"/>
    <p:sldId id="536" r:id="rId42"/>
    <p:sldId id="538" r:id="rId43"/>
    <p:sldId id="539" r:id="rId44"/>
    <p:sldId id="557" r:id="rId45"/>
    <p:sldId id="558" r:id="rId46"/>
    <p:sldId id="559" r:id="rId47"/>
    <p:sldId id="560" r:id="rId48"/>
    <p:sldId id="540" r:id="rId49"/>
    <p:sldId id="541" r:id="rId50"/>
    <p:sldId id="561" r:id="rId51"/>
    <p:sldId id="563" r:id="rId52"/>
    <p:sldId id="564" r:id="rId53"/>
    <p:sldId id="562" r:id="rId54"/>
    <p:sldId id="565" r:id="rId55"/>
    <p:sldId id="321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00FF"/>
    <a:srgbClr val="0000CC"/>
    <a:srgbClr val="006600"/>
    <a:srgbClr val="DDDDDD"/>
    <a:srgbClr val="8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4" d="100"/>
          <a:sy n="64" d="100"/>
        </p:scale>
        <p:origin x="-690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CC2A012-10BE-4C7D-BB6F-E54C46D1F8B5}" type="datetimeFigureOut">
              <a:rPr lang="zh-CN" altLang="en-US"/>
              <a:pPr>
                <a:defRPr/>
              </a:pPr>
              <a:t>2015-6-16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645E261-2A1A-4395-A17B-1B98CC73E9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800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6489" y="3214686"/>
            <a:ext cx="7751023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5357850" cy="598487"/>
          </a:xfrm>
        </p:spPr>
        <p:txBody>
          <a:bodyPr/>
          <a:lstStyle>
            <a:lvl1pPr>
              <a:defRPr sz="2400" b="1" baseline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928688"/>
            <a:ext cx="8643998" cy="5429270"/>
          </a:xfrm>
        </p:spPr>
        <p:txBody>
          <a:bodyPr/>
          <a:lstStyle>
            <a:lvl1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1pPr>
            <a:lvl2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2pPr>
            <a:lvl3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3pPr>
            <a:lvl4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4pPr>
            <a:lvl5pPr marL="0" indent="0" algn="l">
              <a:buFont typeface="Arial" pitchFamily="34" charset="0"/>
              <a:buNone/>
              <a:defRPr sz="2400" b="1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8224838" y="6421438"/>
            <a:ext cx="7762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714375" y="214313"/>
            <a:ext cx="7715250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14375" y="928688"/>
            <a:ext cx="77152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951CF2-ABBA-4A35-99D8-16A820F4CADC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smtClean="0"/>
              <a:t>/28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8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8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400" b="1" kern="1200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000" kern="1200">
          <a:solidFill>
            <a:schemeClr val="tx1"/>
          </a:solidFill>
          <a:latin typeface="方正大标宋简体" pitchFamily="65" charset="-122"/>
          <a:ea typeface="方正大标宋简体" pitchFamily="65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4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58975"/>
            <a:ext cx="7772400" cy="1041397"/>
          </a:xfrm>
        </p:spPr>
        <p:txBody>
          <a:bodyPr rtlCol="0">
            <a:normAutofit/>
          </a:bodyPr>
          <a:lstStyle/>
          <a:p>
            <a:pPr marL="633413" indent="-633413" eaLnBrk="1" hangingPunct="1">
              <a:lnSpc>
                <a:spcPct val="100000"/>
              </a:lnSpc>
            </a:pPr>
            <a:r>
              <a:rPr lang="zh-CN" altLang="en-US" smtClean="0">
                <a:latin typeface="宋体" pitchFamily="2" charset="-122"/>
              </a:rPr>
              <a:t>第</a:t>
            </a:r>
            <a:r>
              <a:rPr lang="en-US" altLang="zh-CN" smtClean="0">
                <a:latin typeface="宋体" pitchFamily="2" charset="-122"/>
              </a:rPr>
              <a:t>8</a:t>
            </a:r>
            <a:r>
              <a:rPr lang="zh-CN" altLang="en-US" smtClean="0">
                <a:latin typeface="宋体" pitchFamily="2" charset="-122"/>
              </a:rPr>
              <a:t>章 </a:t>
            </a:r>
            <a:r>
              <a:rPr lang="zh-CN" altLang="en-US" smtClean="0"/>
              <a:t>子程序设计</a:t>
            </a:r>
            <a:endParaRPr lang="zh-CN" altLang="en-US" smtClean="0">
              <a:latin typeface="宋体" pitchFamily="2" charset="-122"/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type="subTitle" idx="1"/>
          </p:nvPr>
        </p:nvSpPr>
        <p:spPr>
          <a:xfrm>
            <a:off x="696913" y="3643320"/>
            <a:ext cx="7750175" cy="85725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2" charset="-122"/>
                <a:ea typeface="黑体" pitchFamily="2" charset="-122"/>
              </a:rPr>
              <a:t>4学时</a:t>
            </a:r>
            <a:endParaRPr lang="zh-CN" altLang="en-US" smtClean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30000"/>
              </a:lnSpc>
              <a:spcBef>
                <a:spcPct val="0"/>
              </a:spcBef>
              <a:buClrTx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一、现场保护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进入被调程序后，先把所要使用的寄存器的内容保护起来，退出之前再把寄存器内容恢复原状，这一过程称为</a:t>
            </a:r>
            <a:r>
              <a:rPr lang="zh-CN" altLang="en-US" sz="2800" smtClean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现场保护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lnSpc>
                <a:spcPct val="130000"/>
              </a:lnSpc>
              <a:spcBef>
                <a:spcPct val="0"/>
              </a:spcBef>
              <a:buClrTx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现场保护的三种形式：</a:t>
            </a:r>
          </a:p>
          <a:p>
            <a:pPr marL="539750" indent="-539750" eaLnBrk="1" hangingPunct="1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把要保护的数据放入目前不用的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寄存器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中；</a:t>
            </a:r>
          </a:p>
          <a:p>
            <a:pPr marL="265113" indent="-265113" eaLnBrk="1" hangingPunct="1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把要保护的数据放入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存储单元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中；</a:t>
            </a:r>
          </a:p>
          <a:p>
            <a:pPr marL="265113" indent="-265113" eaLnBrk="1" hangingPunct="1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(3)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把要保护的数据推入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堆栈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现场保护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利用寄存器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利用存储单元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利用堆栈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参数传递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30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现场保护与参数传递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30000"/>
              </a:lnSpc>
              <a:spcBef>
                <a:spcPct val="0"/>
              </a:spcBef>
              <a:buClrTx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二、参数传递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主调程序在调用被调程序时，经常需要传送一些参数给被调程序，被调程序运行完后也经常要返回一些信息给主调程序，这一过程称为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参数传递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 </a:t>
            </a:r>
          </a:p>
          <a:p>
            <a:pPr marL="265113" indent="-265113" eaLnBrk="1" hangingPunct="1">
              <a:lnSpc>
                <a:spcPct val="130000"/>
              </a:lnSpc>
              <a:spcBef>
                <a:spcPct val="0"/>
              </a:spcBef>
              <a:buClrTx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参数传递的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三种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方式：</a:t>
            </a:r>
          </a:p>
          <a:p>
            <a:pPr marL="265113" indent="-265113" eaLnBrk="1" hangingPunct="1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通过寄存器传递参数</a:t>
            </a:r>
          </a:p>
          <a:p>
            <a:pPr marL="265113" indent="-265113" eaLnBrk="1" hangingPunct="1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通过存储单元传递参数</a:t>
            </a:r>
          </a:p>
          <a:p>
            <a:pPr marL="265113" indent="-265113" eaLnBrk="1" hangingPunct="1">
              <a:lnSpc>
                <a:spcPct val="130000"/>
              </a:lnSpc>
              <a:spcBef>
                <a:spcPct val="0"/>
              </a:spcBef>
              <a:buClrTx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(3) 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通过堆栈传递参数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现场保护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参数传递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利用寄存器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利用存储单元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利用堆栈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8.3</a:t>
            </a: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8.4</a:t>
            </a: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8.5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30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现场保护与参数传递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450850" indent="-450850" eaLnBrk="1" hangingPunct="1">
              <a:spcBef>
                <a:spcPts val="0"/>
              </a:spcBef>
              <a:buClrTx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通过寄存器传递参数 </a:t>
            </a:r>
          </a:p>
          <a:p>
            <a:pPr marL="450850" indent="-450850" eaLnBrk="1" hangingPunct="1"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8.3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在屏幕上输出指定个数的星号。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现场保护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参数传递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利用存储单元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利用堆栈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8.3</a:t>
            </a:r>
          </a:p>
          <a:p>
            <a:pPr marL="269875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方法一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方法二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方法三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8.4</a:t>
            </a: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8.5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30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现场保护与参数传递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/55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286000" y="2357430"/>
            <a:ext cx="6143652" cy="2593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利用一个主程序实现该功能；</a:t>
            </a:r>
            <a:endParaRPr lang="en-US" altLang="zh-CN" sz="2800" b="1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450850" indent="-45085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(2)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利用一个子程序实现该功能</a:t>
            </a:r>
            <a:endParaRPr lang="en-US" altLang="zh-CN" sz="2800" b="1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450850" indent="-45085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（通过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BX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传递参数）；</a:t>
            </a:r>
            <a:endParaRPr lang="en-US" altLang="zh-CN" sz="2800" b="1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450850" indent="-45085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(3)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从键盘输入该数值（个位数）。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zh-CN" altLang="en-US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方法一：利用主程序实现功能</a:t>
            </a:r>
            <a:endParaRPr lang="en-US" altLang="zh-CN" smtClean="0">
              <a:solidFill>
                <a:srgbClr val="0000CC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现场保护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参数传递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利用存储单元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利用堆栈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8.3</a:t>
            </a:r>
          </a:p>
          <a:p>
            <a:pPr marL="269875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方法一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方法二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方法三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8.4</a:t>
            </a: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8.5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30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现场保护与参数传递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/55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57422" y="1500174"/>
            <a:ext cx="4572000" cy="48058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0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code segment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0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assume cs:code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0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main proc far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0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start: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0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mov cx,4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0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L1:mov ah,02h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0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mov dl,'*'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0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int 21h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0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loop L1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0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mov ax,4c00h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0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int 21h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0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main endp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0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code ends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0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end start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zh-CN" altLang="en-US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方法二：利用子程序实现功能</a:t>
            </a:r>
            <a:endParaRPr lang="en-US" altLang="zh-CN" smtClean="0">
              <a:solidFill>
                <a:srgbClr val="0000CC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现场保护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参数传递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利用存储单元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利用堆栈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8.3</a:t>
            </a:r>
          </a:p>
          <a:p>
            <a:pPr marL="269875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方法一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方法二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方法三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8.4</a:t>
            </a: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8.5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30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现场保护与参数传递</a:t>
            </a:r>
          </a:p>
        </p:txBody>
      </p:sp>
      <p:sp>
        <p:nvSpPr>
          <p:cNvPr id="7" name="矩形 6"/>
          <p:cNvSpPr/>
          <p:nvPr/>
        </p:nvSpPr>
        <p:spPr>
          <a:xfrm>
            <a:off x="5500662" y="1643050"/>
            <a:ext cx="33576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show_star proc near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mov cx,bx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L1:mov ah,02h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mov dl,'*'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int 21h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loop L1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ret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show_star endp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code ends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end start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5214942" y="1643050"/>
            <a:ext cx="0" cy="446400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/55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14546" y="1643050"/>
            <a:ext cx="2928958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code segment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assume cs:code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main proc far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start: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mov bx,4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call show_star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mov ax,4c00h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int 21h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main endp  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zh-CN" altLang="en-US" smtClean="0">
                <a:solidFill>
                  <a:srgbClr val="0000CC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方法三：从键盘输入数据</a:t>
            </a:r>
            <a:endParaRPr lang="en-US" altLang="zh-CN" smtClean="0">
              <a:solidFill>
                <a:srgbClr val="0000CC"/>
              </a:solidFill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现场保护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参数传递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利用存储单元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利用堆栈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8.3</a:t>
            </a:r>
          </a:p>
          <a:p>
            <a:pPr marL="269875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方法一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方法二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方法三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8.4</a:t>
            </a: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8.5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30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现场保护与参数传递</a:t>
            </a:r>
          </a:p>
        </p:txBody>
      </p:sp>
      <p:sp>
        <p:nvSpPr>
          <p:cNvPr id="7" name="矩形 6"/>
          <p:cNvSpPr/>
          <p:nvPr/>
        </p:nvSpPr>
        <p:spPr>
          <a:xfrm>
            <a:off x="5786446" y="1571612"/>
            <a:ext cx="3214710" cy="456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show_star proc near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mov cx,bx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L1: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mov ah,02h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mov dl,'*'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int 21h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loop L1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ret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show_star endp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code ends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end start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5429256" y="1643050"/>
            <a:ext cx="0" cy="446400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/55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86000" y="1571612"/>
            <a:ext cx="3000380" cy="4935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code segment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assume cs:code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main proc far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start: mov ah,01h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int 21h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sub al,30h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mov bx,0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mov bl,al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call show_star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mov ax,4c00h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  int 21h</a:t>
            </a:r>
          </a:p>
          <a:p>
            <a:pPr marL="450850" indent="-450850" eaLnBrk="1" hangingPunct="1">
              <a:lnSpc>
                <a:spcPct val="110000"/>
              </a:lnSpc>
              <a:spcBef>
                <a:spcPts val="0"/>
              </a:spcBef>
              <a:buClrTx/>
            </a:pP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 main endp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  <a:buClrTx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通过存储单元传递参数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主、被调程序通过访问公共的存储单元传递参数。不占用寄存器，使用方便。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8.4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求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到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100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之间所有整数的和。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子程序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GEN_DATA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534988" indent="476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生成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到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100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之间的所有整数，并将这些数存于数组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ARR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中；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子程序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ADD_DATA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539750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实现数组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ARR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中数据的相加。 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现场保护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参数传递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利用存储单元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利用堆栈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8.3</a:t>
            </a: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8.4</a:t>
            </a: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8.5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30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现场保护与参数传递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DATA SEGMENT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ARR DW 100 DUP(?)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SUM DW ?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DATA ENDS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CODE SEGMENT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ASSUME CS:CODE,DS:DATA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MAIN PROC FAR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START: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    MOV AX,DATA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    MOV DS,AX   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    CALL GEN_DATA  ;</a:t>
            </a:r>
            <a:r>
              <a:rPr lang="zh-CN" altLang="en-US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生成</a:t>
            </a: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1..100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    CALL ADD_DATA  ;</a:t>
            </a:r>
            <a:r>
              <a:rPr lang="zh-CN" altLang="en-US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求和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    </a:t>
            </a: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AX,4C00H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    INT 21H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MAIN ENDP</a:t>
            </a:r>
            <a:endParaRPr lang="en-US" altLang="zh-CN" sz="2000">
              <a:solidFill>
                <a:srgbClr val="00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现场保护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参数传递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利用存储单元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利用堆栈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8.3</a:t>
            </a: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8.4</a:t>
            </a: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8.5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30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现场保护与参数传递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GEN_DATA PROC NEAR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CX,100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pt-BR" altLang="zh-CN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SI,0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altLang="zh-CN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MOV DI,1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L1: MOV ARR[SI],DI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INC DI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ADD SI,2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LOOP L1  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</a:t>
            </a:r>
            <a:r>
              <a:rPr lang="zh-CN" altLang="pt-BR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；生成</a:t>
            </a:r>
            <a:r>
              <a:rPr lang="pt-BR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  <a:r>
              <a:rPr lang="zh-CN" altLang="pt-BR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到</a:t>
            </a:r>
            <a:r>
              <a:rPr lang="pt-BR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100</a:t>
            </a:r>
            <a:r>
              <a:rPr lang="zh-CN" altLang="pt-BR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之间的所有整数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pt-BR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；并送字数组</a:t>
            </a:r>
            <a:r>
              <a:rPr lang="pt-BR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ARR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altLang="zh-CN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RET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altLang="zh-CN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GEN_DATA ENDP</a:t>
            </a:r>
            <a:endParaRPr lang="zh-CN" altLang="en-US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现场保护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参数传递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利用存储单元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利用堆栈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8.3</a:t>
            </a: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8.4</a:t>
            </a: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8.5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30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现场保护与参数传递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ADD_DATA PROC NEAR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CX,100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pt-BR" altLang="zh-CN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AX,0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altLang="zh-CN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MOV SI,0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L2: ADD AX,ARR[SI]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ADD SI,2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LOOP L2      </a:t>
            </a:r>
            <a:r>
              <a:rPr lang="zh-CN" altLang="pt-BR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；累加求和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pt-BR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pt-BR" altLang="zh-CN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SUM,AX   </a:t>
            </a:r>
            <a:r>
              <a:rPr lang="zh-CN" altLang="pt-BR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；结果送</a:t>
            </a:r>
            <a:r>
              <a:rPr lang="pt-BR" altLang="zh-CN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SUM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altLang="zh-CN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RET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altLang="zh-CN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ADD_DATA ENDP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altLang="zh-CN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CODE ENDS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altLang="zh-CN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END START</a:t>
            </a:r>
            <a:endParaRPr lang="en-US" altLang="zh-CN">
              <a:solidFill>
                <a:srgbClr val="00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现场保护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参数传递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利用存储单元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利用堆栈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8.3</a:t>
            </a: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8.4</a:t>
            </a: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8.5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30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现场保护与参数传递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643998" cy="5429288"/>
          </a:xfrm>
        </p:spPr>
        <p:txBody>
          <a:bodyPr/>
          <a:lstStyle/>
          <a:p>
            <a:pPr marL="633413" indent="-6334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本章主要内容：</a:t>
            </a:r>
          </a:p>
          <a:p>
            <a:pPr marL="633413" indent="-6334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8.1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子程序的定义、调用和返回</a:t>
            </a:r>
          </a:p>
          <a:p>
            <a:pPr marL="633413" indent="-6334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8.2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子程序设计中的现场保护与参数传递</a:t>
            </a:r>
            <a:endParaRPr lang="zh-CN" altLang="pt-BR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633413" indent="-633413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8.3 COM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格式文件</a:t>
            </a:r>
          </a:p>
          <a:p>
            <a:pPr marL="633413" indent="-6334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8.4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子程序举例</a:t>
            </a:r>
          </a:p>
        </p:txBody>
      </p:sp>
      <p:sp>
        <p:nvSpPr>
          <p:cNvPr id="11" name="矩形 10"/>
          <p:cNvSpPr/>
          <p:nvPr/>
        </p:nvSpPr>
        <p:spPr>
          <a:xfrm>
            <a:off x="2928926" y="285728"/>
            <a:ext cx="2348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本章主要内容</a:t>
            </a:r>
            <a:endParaRPr lang="zh-CN" altLang="en-US" sz="28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3.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通过堆栈传递参数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主程序在调用子程序之前，用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PUSH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指令将输入参数压入堆栈，进入子程序后，再从堆栈中取得这些参数并进行处理。</a:t>
            </a:r>
          </a:p>
          <a:p>
            <a:pPr marL="900113" indent="-900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8.5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求一个字数组的累加和，数组的首地址，长度的地址，和的地址均通过堆栈传过去。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好处：可以编写一个通用的求和子程序。</a:t>
            </a:r>
            <a:endParaRPr lang="en-US" altLang="zh-CN" sz="2800" smtClean="0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现场保护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参数传递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利用存储单元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利用堆栈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8.3</a:t>
            </a: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8.4</a:t>
            </a: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8.5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30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现场保护与参数传递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注意：</a:t>
            </a:r>
            <a:endParaRPr lang="en-US" altLang="zh-CN" sz="28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indent="809625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在主程序中，利用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PUSH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指令把所要传递的三个参数压入堆栈，在子程序中再从堆栈中把这些参数取出来时，要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使用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，而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不能使用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POP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指令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，否则会破坏返回地址。</a:t>
            </a:r>
            <a:endParaRPr lang="en-US" altLang="zh-CN" sz="28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现场保护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参数传递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利用存储单元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利用堆栈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8.3</a:t>
            </a: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8.4</a:t>
            </a: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8.5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30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现场保护与参数传递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1000108"/>
            <a:ext cx="8643998" cy="5429288"/>
          </a:xfrm>
        </p:spPr>
        <p:txBody>
          <a:bodyPr/>
          <a:lstStyle/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2285984" y="285728"/>
            <a:ext cx="4030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现场保护与参数传递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6285" y="962049"/>
            <a:ext cx="3854450" cy="582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033486"/>
            <a:ext cx="3429000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429288"/>
          </a:xfrm>
        </p:spPr>
        <p:txBody>
          <a:bodyPr/>
          <a:lstStyle/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2285984" y="285728"/>
            <a:ext cx="4030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现场保护与参数传递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390677"/>
            <a:ext cx="3098053" cy="468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7" name="组合 36"/>
          <p:cNvGrpSpPr/>
          <p:nvPr/>
        </p:nvGrpSpPr>
        <p:grpSpPr>
          <a:xfrm>
            <a:off x="3143280" y="1247798"/>
            <a:ext cx="5786438" cy="4938713"/>
            <a:chOff x="3000375" y="1247798"/>
            <a:chExt cx="5786438" cy="4938713"/>
          </a:xfrm>
        </p:grpSpPr>
        <p:sp>
          <p:nvSpPr>
            <p:cNvPr id="9" name="AutoShape 2"/>
            <p:cNvSpPr>
              <a:spLocks noChangeArrowheads="1"/>
            </p:cNvSpPr>
            <p:nvPr/>
          </p:nvSpPr>
          <p:spPr bwMode="auto">
            <a:xfrm>
              <a:off x="3071813" y="1247798"/>
              <a:ext cx="2266950" cy="50006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2000" b="1">
                  <a:solidFill>
                    <a:srgbClr val="0000CC"/>
                  </a:solidFill>
                  <a:latin typeface="Calibri" pitchFamily="34" charset="0"/>
                </a:rPr>
                <a:t>子程序开始</a:t>
              </a:r>
              <a:endParaRPr lang="zh-CN" sz="2000"/>
            </a:p>
          </p:txBody>
        </p:sp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3000375" y="2105048"/>
              <a:ext cx="2409825" cy="50006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ts val="300"/>
                </a:spcBef>
              </a:pPr>
              <a:r>
                <a:rPr lang="en-US" altLang="zh-CN" sz="2000" b="1">
                  <a:solidFill>
                    <a:srgbClr val="0000CC"/>
                  </a:solidFill>
                  <a:latin typeface="Calibri" pitchFamily="34" charset="0"/>
                </a:rPr>
                <a:t>BP</a:t>
              </a: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sym typeface="Wingdings" pitchFamily="2" charset="2"/>
                </a:rPr>
                <a:t></a:t>
              </a:r>
              <a:r>
                <a:rPr lang="zh-CN" altLang="en-US" sz="2000" b="1">
                  <a:solidFill>
                    <a:srgbClr val="0000CC"/>
                  </a:solidFill>
                  <a:latin typeface="Calibri" pitchFamily="34" charset="0"/>
                </a:rPr>
                <a:t>栈顶地址</a:t>
              </a:r>
              <a:r>
                <a:rPr lang="en-US" altLang="zh-CN" sz="2000" b="1">
                  <a:solidFill>
                    <a:srgbClr val="0000CC"/>
                  </a:solidFill>
                  <a:latin typeface="Calibri" pitchFamily="34" charset="0"/>
                </a:rPr>
                <a:t>(SP)</a:t>
              </a:r>
              <a:endParaRPr lang="zh-CN" altLang="zh-CN" sz="2000"/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3000375" y="2962298"/>
              <a:ext cx="2409825" cy="51435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ts val="300"/>
                </a:spcBef>
              </a:pPr>
              <a:r>
                <a:rPr lang="en-US" altLang="zh-CN" sz="2000" b="1">
                  <a:solidFill>
                    <a:srgbClr val="0000CC"/>
                  </a:solidFill>
                  <a:latin typeface="Calibri" pitchFamily="34" charset="0"/>
                </a:rPr>
                <a:t>SI</a:t>
              </a: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sym typeface="Wingdings" pitchFamily="2" charset="2"/>
                </a:rPr>
                <a:t></a:t>
              </a:r>
              <a:r>
                <a:rPr lang="zh-CN" altLang="en-US" sz="2000" b="1">
                  <a:solidFill>
                    <a:srgbClr val="0000CC"/>
                  </a:solidFill>
                  <a:latin typeface="Calibri" pitchFamily="34" charset="0"/>
                  <a:sym typeface="Wingdings" pitchFamily="2" charset="2"/>
                </a:rPr>
                <a:t>和的</a:t>
              </a:r>
              <a:r>
                <a:rPr lang="zh-CN" altLang="en-US" sz="2000" b="1">
                  <a:solidFill>
                    <a:srgbClr val="0000CC"/>
                  </a:solidFill>
                  <a:latin typeface="Calibri" pitchFamily="34" charset="0"/>
                </a:rPr>
                <a:t>地址</a:t>
              </a:r>
              <a:endParaRPr lang="zh-CN" sz="200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000375" y="3819548"/>
              <a:ext cx="2409825" cy="4286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ts val="300"/>
                </a:spcBef>
              </a:pPr>
              <a:r>
                <a:rPr lang="en-US" altLang="zh-CN" sz="2000" b="1">
                  <a:solidFill>
                    <a:srgbClr val="0000CC"/>
                  </a:solidFill>
                  <a:latin typeface="Calibri" pitchFamily="34" charset="0"/>
                </a:rPr>
                <a:t>DI</a:t>
              </a: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sym typeface="Wingdings" pitchFamily="2" charset="2"/>
                </a:rPr>
                <a:t></a:t>
              </a:r>
              <a:r>
                <a:rPr lang="zh-CN" altLang="en-US" sz="2000" b="1">
                  <a:solidFill>
                    <a:srgbClr val="0000CC"/>
                  </a:solidFill>
                  <a:latin typeface="Calibri" pitchFamily="34" charset="0"/>
                </a:rPr>
                <a:t>数组长度地址</a:t>
              </a:r>
              <a:endParaRPr lang="zh-CN" sz="2000"/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3000375" y="4605361"/>
              <a:ext cx="2409825" cy="41433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ts val="300"/>
                </a:spcBef>
              </a:pPr>
              <a:r>
                <a:rPr lang="en-US" altLang="zh-CN" sz="2000" b="1">
                  <a:solidFill>
                    <a:srgbClr val="0000CC"/>
                  </a:solidFill>
                  <a:latin typeface="Calibri" pitchFamily="34" charset="0"/>
                  <a:sym typeface="Wingdings" pitchFamily="2" charset="2"/>
                </a:rPr>
                <a:t>BX</a:t>
              </a: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sym typeface="Wingdings" pitchFamily="2" charset="2"/>
                </a:rPr>
                <a:t></a:t>
              </a:r>
              <a:r>
                <a:rPr lang="zh-CN" altLang="en-US" sz="2000" b="1">
                  <a:solidFill>
                    <a:srgbClr val="0000CC"/>
                  </a:solidFill>
                  <a:latin typeface="Calibri" pitchFamily="34" charset="0"/>
                </a:rPr>
                <a:t>数组首地址</a:t>
              </a:r>
              <a:endParaRPr lang="zh-CN" sz="2000"/>
            </a:p>
          </p:txBody>
        </p:sp>
        <p:sp>
          <p:nvSpPr>
            <p:cNvPr id="16" name="AutoShape 7"/>
            <p:cNvSpPr>
              <a:spLocks noChangeArrowheads="1"/>
            </p:cNvSpPr>
            <p:nvPr/>
          </p:nvSpPr>
          <p:spPr bwMode="auto">
            <a:xfrm>
              <a:off x="6000750" y="5676923"/>
              <a:ext cx="2786063" cy="428625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 sz="2000" b="1">
                  <a:solidFill>
                    <a:srgbClr val="0000CC"/>
                  </a:solidFill>
                  <a:latin typeface="Calibri" pitchFamily="34" charset="0"/>
                </a:rPr>
                <a:t>子程序结束</a:t>
              </a:r>
              <a:endParaRPr lang="zh-CN" sz="2000"/>
            </a:p>
          </p:txBody>
        </p:sp>
        <p:cxnSp>
          <p:nvCxnSpPr>
            <p:cNvPr id="17" name="AutoShape 8"/>
            <p:cNvCxnSpPr>
              <a:cxnSpLocks noChangeShapeType="1"/>
            </p:cNvCxnSpPr>
            <p:nvPr/>
          </p:nvCxnSpPr>
          <p:spPr bwMode="auto">
            <a:xfrm rot="5400000">
              <a:off x="4035425" y="1925661"/>
              <a:ext cx="357187" cy="1588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</p:spPr>
        </p:cxn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000375" y="5391173"/>
              <a:ext cx="2409825" cy="4714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ts val="300"/>
                </a:spcBef>
              </a:pPr>
              <a:r>
                <a:rPr lang="en-US" altLang="zh-CN" sz="2000" b="1">
                  <a:solidFill>
                    <a:srgbClr val="0000CC"/>
                  </a:solidFill>
                  <a:latin typeface="Calibri" pitchFamily="34" charset="0"/>
                </a:rPr>
                <a:t>CX</a:t>
              </a: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sym typeface="Wingdings" pitchFamily="2" charset="2"/>
                </a:rPr>
                <a:t></a:t>
              </a:r>
              <a:r>
                <a:rPr lang="zh-CN" altLang="en-US" sz="2000" b="1">
                  <a:solidFill>
                    <a:srgbClr val="0000CC"/>
                  </a:solidFill>
                  <a:latin typeface="Times New Roman" pitchFamily="18" charset="0"/>
                  <a:sym typeface="Wingdings" pitchFamily="2" charset="2"/>
                </a:rPr>
                <a:t>数组长度</a:t>
              </a:r>
              <a:endParaRPr lang="zh-CN" altLang="zh-CN" sz="2000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6000750" y="3248048"/>
              <a:ext cx="2714625" cy="4286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ts val="300"/>
                </a:spcBef>
              </a:pPr>
              <a:r>
                <a:rPr lang="zh-CN" altLang="en-US" sz="2000" b="1">
                  <a:solidFill>
                    <a:srgbClr val="0000CC"/>
                  </a:solidFill>
                  <a:latin typeface="Calibri" pitchFamily="34" charset="0"/>
                </a:rPr>
                <a:t>累加求和</a:t>
              </a:r>
              <a:r>
                <a:rPr lang="en-US" altLang="zh-CN" sz="2000" b="1">
                  <a:solidFill>
                    <a:srgbClr val="0000CC"/>
                  </a:solidFill>
                  <a:latin typeface="Calibri" pitchFamily="34" charset="0"/>
                </a:rPr>
                <a:t>(LOOP)</a:t>
              </a:r>
              <a:endParaRPr lang="zh-CN" altLang="zh-CN" sz="2000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6000750" y="4033861"/>
              <a:ext cx="2786063" cy="4286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ts val="300"/>
                </a:spcBef>
              </a:pPr>
              <a:r>
                <a:rPr lang="zh-CN" altLang="en-US" sz="2000" b="1">
                  <a:solidFill>
                    <a:srgbClr val="0000CC"/>
                  </a:solidFill>
                  <a:latin typeface="Calibri" pitchFamily="34" charset="0"/>
                </a:rPr>
                <a:t>和</a:t>
              </a:r>
              <a:r>
                <a:rPr lang="zh-CN" altLang="en-US" sz="2000" b="1">
                  <a:solidFill>
                    <a:srgbClr val="0000CC"/>
                  </a:solidFill>
                  <a:latin typeface="Times New Roman" pitchFamily="18" charset="0"/>
                  <a:sym typeface="Wingdings" pitchFamily="2" charset="2"/>
                </a:rPr>
                <a:t></a:t>
              </a:r>
              <a:r>
                <a:rPr lang="en-US" altLang="zh-CN" sz="2000" b="1">
                  <a:solidFill>
                    <a:srgbClr val="0000CC"/>
                  </a:solidFill>
                  <a:latin typeface="Calibri" pitchFamily="34" charset="0"/>
                </a:rPr>
                <a:t>AX</a:t>
              </a:r>
              <a:endParaRPr lang="zh-CN" altLang="zh-CN" sz="2000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6000750" y="4819673"/>
              <a:ext cx="2786063" cy="50006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ts val="300"/>
                </a:spcBef>
              </a:pPr>
              <a:r>
                <a:rPr lang="zh-CN" altLang="en-US" sz="2000" b="1">
                  <a:solidFill>
                    <a:srgbClr val="0000CC"/>
                  </a:solidFill>
                  <a:latin typeface="Calibri" pitchFamily="34" charset="0"/>
                </a:rPr>
                <a:t>返回主程序并弹参数</a:t>
              </a:r>
              <a:endParaRPr lang="zh-CN" sz="2000"/>
            </a:p>
          </p:txBody>
        </p:sp>
        <p:grpSp>
          <p:nvGrpSpPr>
            <p:cNvPr id="22" name="组合 38"/>
            <p:cNvGrpSpPr>
              <a:grpSpLocks/>
            </p:cNvGrpSpPr>
            <p:nvPr/>
          </p:nvGrpSpPr>
          <p:grpSpPr bwMode="auto">
            <a:xfrm>
              <a:off x="4214813" y="2105048"/>
              <a:ext cx="3214687" cy="4081463"/>
              <a:chOff x="4214813" y="1714488"/>
              <a:chExt cx="3214707" cy="4081475"/>
            </a:xfrm>
          </p:grpSpPr>
          <p:cxnSp>
            <p:nvCxnSpPr>
              <p:cNvPr id="23" name="AutoShape 17"/>
              <p:cNvCxnSpPr>
                <a:cxnSpLocks noChangeShapeType="1"/>
              </p:cNvCxnSpPr>
              <p:nvPr/>
            </p:nvCxnSpPr>
            <p:spPr bwMode="auto">
              <a:xfrm rot="5400000">
                <a:off x="7250915" y="1893073"/>
                <a:ext cx="357190" cy="20"/>
              </a:xfrm>
              <a:prstGeom prst="straightConnector1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" name="AutoShape 21"/>
              <p:cNvCxnSpPr>
                <a:cxnSpLocks noChangeShapeType="1"/>
              </p:cNvCxnSpPr>
              <p:nvPr/>
            </p:nvCxnSpPr>
            <p:spPr bwMode="auto">
              <a:xfrm>
                <a:off x="4214813" y="5786440"/>
                <a:ext cx="1500558" cy="1588"/>
              </a:xfrm>
              <a:prstGeom prst="straightConnector1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</p:spPr>
          </p:cxnSp>
          <p:cxnSp>
            <p:nvCxnSpPr>
              <p:cNvPr id="25" name="AutoShape 22"/>
              <p:cNvCxnSpPr>
                <a:cxnSpLocks noChangeShapeType="1"/>
              </p:cNvCxnSpPr>
              <p:nvPr/>
            </p:nvCxnSpPr>
            <p:spPr bwMode="auto">
              <a:xfrm rot="5400000">
                <a:off x="3678422" y="3750646"/>
                <a:ext cx="4072743" cy="431"/>
              </a:xfrm>
              <a:prstGeom prst="straightConnector1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</p:spPr>
          </p:cxnSp>
          <p:cxnSp>
            <p:nvCxnSpPr>
              <p:cNvPr id="26" name="AutoShape 23"/>
              <p:cNvCxnSpPr>
                <a:cxnSpLocks noChangeShapeType="1"/>
              </p:cNvCxnSpPr>
              <p:nvPr/>
            </p:nvCxnSpPr>
            <p:spPr bwMode="auto">
              <a:xfrm>
                <a:off x="5714597" y="1714488"/>
                <a:ext cx="1714923" cy="1588"/>
              </a:xfrm>
              <a:prstGeom prst="straightConnector1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</p:spPr>
          </p:cxnSp>
          <p:cxnSp>
            <p:nvCxnSpPr>
              <p:cNvPr id="27" name="AutoShape 24"/>
              <p:cNvCxnSpPr>
                <a:cxnSpLocks noChangeShapeType="1"/>
              </p:cNvCxnSpPr>
              <p:nvPr/>
            </p:nvCxnSpPr>
            <p:spPr bwMode="auto">
              <a:xfrm>
                <a:off x="4214813" y="5500690"/>
                <a:ext cx="0" cy="295273"/>
              </a:xfrm>
              <a:prstGeom prst="straightConnector1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</p:spPr>
          </p:cxnSp>
        </p:grpSp>
        <p:cxnSp>
          <p:nvCxnSpPr>
            <p:cNvPr id="28" name="AutoShape 8"/>
            <p:cNvCxnSpPr>
              <a:cxnSpLocks noChangeShapeType="1"/>
            </p:cNvCxnSpPr>
            <p:nvPr/>
          </p:nvCxnSpPr>
          <p:spPr bwMode="auto">
            <a:xfrm rot="5400000">
              <a:off x="4037013" y="2782911"/>
              <a:ext cx="357187" cy="1587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AutoShape 8"/>
            <p:cNvCxnSpPr>
              <a:cxnSpLocks noChangeShapeType="1"/>
            </p:cNvCxnSpPr>
            <p:nvPr/>
          </p:nvCxnSpPr>
          <p:spPr bwMode="auto">
            <a:xfrm rot="5400000">
              <a:off x="4037013" y="3640161"/>
              <a:ext cx="357187" cy="1587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8"/>
            <p:cNvCxnSpPr>
              <a:cxnSpLocks noChangeShapeType="1"/>
            </p:cNvCxnSpPr>
            <p:nvPr/>
          </p:nvCxnSpPr>
          <p:spPr bwMode="auto">
            <a:xfrm rot="5400000">
              <a:off x="4037013" y="4425973"/>
              <a:ext cx="357188" cy="1587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</p:spPr>
        </p:cxnSp>
        <p:cxnSp>
          <p:nvCxnSpPr>
            <p:cNvPr id="31" name="AutoShape 8"/>
            <p:cNvCxnSpPr>
              <a:cxnSpLocks noChangeShapeType="1"/>
            </p:cNvCxnSpPr>
            <p:nvPr/>
          </p:nvCxnSpPr>
          <p:spPr bwMode="auto">
            <a:xfrm rot="5400000">
              <a:off x="4037013" y="5211786"/>
              <a:ext cx="357187" cy="1587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</p:spPr>
        </p:cxnSp>
        <p:cxnSp>
          <p:nvCxnSpPr>
            <p:cNvPr id="32" name="AutoShape 8"/>
            <p:cNvCxnSpPr>
              <a:cxnSpLocks noChangeShapeType="1"/>
            </p:cNvCxnSpPr>
            <p:nvPr/>
          </p:nvCxnSpPr>
          <p:spPr bwMode="auto">
            <a:xfrm rot="5400000">
              <a:off x="7251700" y="3854473"/>
              <a:ext cx="357188" cy="1588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</p:spPr>
        </p:cxnSp>
        <p:cxnSp>
          <p:nvCxnSpPr>
            <p:cNvPr id="33" name="AutoShape 8"/>
            <p:cNvCxnSpPr>
              <a:cxnSpLocks noChangeShapeType="1"/>
            </p:cNvCxnSpPr>
            <p:nvPr/>
          </p:nvCxnSpPr>
          <p:spPr bwMode="auto">
            <a:xfrm rot="5400000">
              <a:off x="7251700" y="4640286"/>
              <a:ext cx="357187" cy="1588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</p:spPr>
        </p:cxnSp>
        <p:cxnSp>
          <p:nvCxnSpPr>
            <p:cNvPr id="34" name="AutoShape 8"/>
            <p:cNvCxnSpPr>
              <a:cxnSpLocks noChangeShapeType="1"/>
            </p:cNvCxnSpPr>
            <p:nvPr/>
          </p:nvCxnSpPr>
          <p:spPr bwMode="auto">
            <a:xfrm rot="5400000">
              <a:off x="7251700" y="5497536"/>
              <a:ext cx="357187" cy="1588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</p:spPr>
        </p:cxn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5929313" y="2462236"/>
              <a:ext cx="2714625" cy="42862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ts val="300"/>
                </a:spcBef>
              </a:pPr>
              <a:r>
                <a:rPr lang="en-US" altLang="zh-CN" sz="2000" b="1">
                  <a:solidFill>
                    <a:srgbClr val="0000FF"/>
                  </a:solidFill>
                </a:rPr>
                <a:t>AX</a:t>
              </a:r>
              <a:r>
                <a:rPr lang="en-US" altLang="zh-CN" sz="2000" b="1">
                  <a:solidFill>
                    <a:srgbClr val="0000FF"/>
                  </a:solidFill>
                  <a:sym typeface="Wingdings" pitchFamily="2" charset="2"/>
                </a:rPr>
                <a:t>0</a:t>
              </a:r>
              <a:endParaRPr lang="zh-CN" altLang="zh-CN" sz="2000" b="1">
                <a:solidFill>
                  <a:srgbClr val="0000FF"/>
                </a:solidFill>
              </a:endParaRPr>
            </a:p>
          </p:txBody>
        </p:sp>
        <p:cxnSp>
          <p:nvCxnSpPr>
            <p:cNvPr id="36" name="AutoShape 8"/>
            <p:cNvCxnSpPr>
              <a:cxnSpLocks noChangeShapeType="1"/>
            </p:cNvCxnSpPr>
            <p:nvPr/>
          </p:nvCxnSpPr>
          <p:spPr bwMode="auto">
            <a:xfrm rot="5400000">
              <a:off x="7251700" y="3068661"/>
              <a:ext cx="357187" cy="1588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</p:spPr>
        </p:cxnSp>
      </p:grpSp>
      <p:sp>
        <p:nvSpPr>
          <p:cNvPr id="38" name="灯片编号占位符 3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DATA SEGMENT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ARR DW 1,2,3,4,5,6,7,8,9,10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LEN DW ($-ARR)/2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SUM DW 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DATA ENDS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STACK SEGMENT STACK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DW 10H DUP(?)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STACK ENDS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CODE SEGMENT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  ASSUME CS:CODE,DS:DATA,SS:STACK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  MAIN PROC FAR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START: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  MOV AX,DATA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  MOV DS,AX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  </a:t>
            </a: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LEA BX,ARR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  PUSH BX  </a:t>
            </a:r>
            <a:r>
              <a:rPr lang="zh-CN" altLang="en-US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ARR</a:t>
            </a:r>
            <a:r>
              <a:rPr lang="zh-CN" altLang="en-US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的偏移地址入栈</a:t>
            </a:r>
            <a:endParaRPr lang="zh-CN" altLang="en-US" sz="2000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现场保护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参数传递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利用存储单元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利用堆栈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8.5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30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现场保护与参数传递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/>
          <a:srcRect l="2972" t="4000" r="20978" b="5999"/>
          <a:stretch>
            <a:fillRect/>
          </a:stretch>
        </p:blipFill>
        <p:spPr bwMode="auto">
          <a:xfrm>
            <a:off x="0" y="3571876"/>
            <a:ext cx="2071702" cy="32147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LEA BX,LEN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PUSH BX   </a:t>
            </a:r>
            <a:r>
              <a:rPr lang="zh-CN" altLang="en-US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  <a:r>
              <a:rPr lang="en-US" altLang="zh-CN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LEN</a:t>
            </a:r>
            <a:r>
              <a:rPr lang="zh-CN" altLang="en-US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的偏移地址入栈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LEA BX,SUM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PUSH BX   </a:t>
            </a:r>
            <a:r>
              <a:rPr lang="zh-CN" altLang="en-US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SUM</a:t>
            </a:r>
            <a:r>
              <a:rPr lang="zh-CN" altLang="en-US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的偏移地址入栈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CALL ADD_DATA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AX,4C00H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INT 21H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MAIN ENDP</a:t>
            </a:r>
            <a:endParaRPr lang="zh-CN" altLang="en-US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现场保护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参数传递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利用存储单元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利用堆栈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8.5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30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现场保护与参数传递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/>
          <a:srcRect l="2972" t="4000" r="20978" b="5999"/>
          <a:stretch>
            <a:fillRect/>
          </a:stretch>
        </p:blipFill>
        <p:spPr bwMode="auto">
          <a:xfrm>
            <a:off x="0" y="3571876"/>
            <a:ext cx="2071702" cy="32147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 ADD_DATA PROC NEAR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BP,SP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BX,[BP+6]    </a:t>
            </a:r>
            <a:r>
              <a:rPr lang="zh-CN" altLang="en-US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；获得</a:t>
            </a: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ARR</a:t>
            </a:r>
            <a:r>
              <a:rPr lang="zh-CN" altLang="en-US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的偏移地址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zh-CN" altLang="en-US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DI,[BP+4]    </a:t>
            </a:r>
            <a:r>
              <a:rPr lang="zh-CN" altLang="en-US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  <a:r>
              <a:rPr lang="zh-CN" altLang="pt-BR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获得</a:t>
            </a: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LEN</a:t>
            </a:r>
            <a:r>
              <a:rPr lang="zh-CN" altLang="en-US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的偏移地址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zh-CN" altLang="en-US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SI,[BP+2]    </a:t>
            </a:r>
            <a:r>
              <a:rPr lang="zh-CN" altLang="en-US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  <a:r>
              <a:rPr lang="zh-CN" altLang="pt-BR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获得</a:t>
            </a: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SUM</a:t>
            </a:r>
            <a:r>
              <a:rPr lang="zh-CN" altLang="en-US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的偏移地址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zh-CN" altLang="en-US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CX,[DI]      </a:t>
            </a:r>
            <a:r>
              <a:rPr lang="zh-CN" altLang="en-US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；数组的长度送</a:t>
            </a: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CX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AX,0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L1: ADD AX,[BX]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ADD BX,2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LOOP L1          </a:t>
            </a:r>
            <a:r>
              <a:rPr lang="zh-CN" altLang="en-US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；累加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zh-CN" altLang="en-US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pt-BR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[SI],AX      </a:t>
            </a:r>
            <a:r>
              <a:rPr lang="zh-CN" altLang="pt-BR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；累加和送</a:t>
            </a:r>
            <a:r>
              <a:rPr lang="pt-BR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SUM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pt-BR" altLang="zh-CN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pt-BR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RET 6            </a:t>
            </a:r>
            <a:r>
              <a:rPr lang="zh-CN" altLang="pt-BR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；子程序返回，并弹出上述的三个参数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zh-CN" altLang="pt-BR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ADD_DATA ENDP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CODE ENDS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END START</a:t>
            </a:r>
            <a:endParaRPr lang="zh-CN" altLang="en-US" sz="20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现场保护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参数传递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利用寄存器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利用存储单元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利用堆栈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8.5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40302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8.2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现场保护与参数传递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/>
          <a:srcRect l="2972" t="4000" r="20978" b="5999"/>
          <a:stretch>
            <a:fillRect/>
          </a:stretch>
        </p:blipFill>
        <p:spPr bwMode="auto">
          <a:xfrm>
            <a:off x="0" y="3571876"/>
            <a:ext cx="2071702" cy="32147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一、程序段前缀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P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rogram  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egment  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P</a:t>
            </a: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refix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系统把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EXE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程序装入内存时，首先在内存中为其分配一段称为程序段前缀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PSP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的存储空间，该存储空间位于代码段、数据段、附加段和堆栈段的前面，大小为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100H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个字节。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PSP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最开始两个字节的内容为：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CDH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20H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，所对应的汇编语言指令为：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INT 20H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其作用是：结束用户程序并返回操作系统。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PSP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EXE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动画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EXE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动画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程序结束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INT 20H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详解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COM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8.8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158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8.3 COM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格式文件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429288"/>
          </a:xfrm>
        </p:spPr>
        <p:txBody>
          <a:bodyPr/>
          <a:lstStyle/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2285984" y="285728"/>
            <a:ext cx="3158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8.3 COM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格式文件 </a:t>
            </a:r>
          </a:p>
        </p:txBody>
      </p:sp>
      <p:sp>
        <p:nvSpPr>
          <p:cNvPr id="7" name="矩形 6"/>
          <p:cNvSpPr/>
          <p:nvPr/>
        </p:nvSpPr>
        <p:spPr>
          <a:xfrm>
            <a:off x="357158" y="928670"/>
            <a:ext cx="6369051" cy="461665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4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EXE</a:t>
            </a:r>
            <a:r>
              <a:rPr lang="zh-CN" altLang="en-US" sz="24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文件装入内存的过程（未定义堆栈段）：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714625" y="2028847"/>
            <a:ext cx="1512888" cy="3816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730500" y="2014560"/>
            <a:ext cx="1512888" cy="1512887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730500" y="3527447"/>
            <a:ext cx="1512888" cy="15113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200000"/>
              </a:lnSpc>
              <a:spcBef>
                <a:spcPct val="40000"/>
              </a:spcBef>
            </a:pPr>
            <a:r>
              <a:rPr lang="zh-CN" altLang="en-US" sz="2800" b="1"/>
              <a:t>代码段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42938" y="1727222"/>
            <a:ext cx="7207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DS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642938" y="2230460"/>
            <a:ext cx="7207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ES</a:t>
            </a: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2730500" y="2590822"/>
            <a:ext cx="15128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2730500" y="2303485"/>
            <a:ext cx="15128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786063" y="2100285"/>
            <a:ext cx="1439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FF00"/>
                </a:solidFill>
              </a:rPr>
              <a:t>INT 20H</a:t>
            </a: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1363663" y="1943122"/>
            <a:ext cx="1366837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1363663" y="2014560"/>
            <a:ext cx="136683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2730500" y="3527447"/>
            <a:ext cx="1512888" cy="503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数据段</a:t>
            </a: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42938" y="4030685"/>
            <a:ext cx="7207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CS</a:t>
            </a: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642938" y="3167085"/>
            <a:ext cx="7207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SS</a:t>
            </a: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 flipV="1">
            <a:off x="1363663" y="4030685"/>
            <a:ext cx="1366837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1363663" y="3311547"/>
            <a:ext cx="13668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642938" y="5399110"/>
            <a:ext cx="863600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SP=0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3019425" y="1439885"/>
            <a:ext cx="1008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内存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5035550" y="1600222"/>
            <a:ext cx="342265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PSP</a:t>
            </a:r>
            <a:r>
              <a:rPr lang="zh-CN" altLang="en-US" sz="2800" b="1">
                <a:solidFill>
                  <a:srgbClr val="0000FF"/>
                </a:solidFill>
              </a:rPr>
              <a:t>：程序段前缀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大小为</a:t>
            </a:r>
            <a:r>
              <a:rPr lang="en-US" altLang="zh-CN" sz="2800" b="1">
                <a:solidFill>
                  <a:srgbClr val="0000FF"/>
                </a:solidFill>
              </a:rPr>
              <a:t>100H</a:t>
            </a: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H="1">
            <a:off x="4314825" y="2303485"/>
            <a:ext cx="7921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0" name="组合 34"/>
          <p:cNvGrpSpPr>
            <a:grpSpLocks/>
          </p:cNvGrpSpPr>
          <p:nvPr/>
        </p:nvGrpSpPr>
        <p:grpSpPr bwMode="auto">
          <a:xfrm>
            <a:off x="6188075" y="2928934"/>
            <a:ext cx="2373313" cy="3328988"/>
            <a:chOff x="6188048" y="3000372"/>
            <a:chExt cx="2373314" cy="3328336"/>
          </a:xfrm>
        </p:grpSpPr>
        <p:sp>
          <p:nvSpPr>
            <p:cNvPr id="31" name="Oval 3"/>
            <p:cNvSpPr>
              <a:spLocks noChangeArrowheads="1"/>
            </p:cNvSpPr>
            <p:nvPr/>
          </p:nvSpPr>
          <p:spPr bwMode="auto">
            <a:xfrm>
              <a:off x="6188048" y="3860800"/>
              <a:ext cx="1800225" cy="172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6764310" y="4652963"/>
              <a:ext cx="720725" cy="6477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auto">
            <a:xfrm>
              <a:off x="6764310" y="4221163"/>
              <a:ext cx="719138" cy="431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26"/>
            <p:cNvSpPr txBox="1">
              <a:spLocks noChangeArrowheads="1"/>
            </p:cNvSpPr>
            <p:nvPr/>
          </p:nvSpPr>
          <p:spPr bwMode="auto">
            <a:xfrm>
              <a:off x="6815128" y="3000372"/>
              <a:ext cx="174623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</a:rPr>
                <a:t>文件头</a:t>
              </a:r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flipH="1">
              <a:off x="7243755" y="3500438"/>
              <a:ext cx="312717" cy="857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28"/>
            <p:cNvSpPr txBox="1">
              <a:spLocks noChangeArrowheads="1"/>
            </p:cNvSpPr>
            <p:nvPr/>
          </p:nvSpPr>
          <p:spPr bwMode="auto">
            <a:xfrm>
              <a:off x="6243625" y="5805488"/>
              <a:ext cx="2031986" cy="5232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333300"/>
                  </a:solidFill>
                </a:rPr>
                <a:t>装入模块</a:t>
              </a:r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 flipV="1">
              <a:off x="7051648" y="5000635"/>
              <a:ext cx="120669" cy="876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8024815" y="3860800"/>
              <a:ext cx="504825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外存</a:t>
              </a:r>
            </a:p>
          </p:txBody>
        </p:sp>
        <p:sp>
          <p:nvSpPr>
            <p:cNvPr id="39" name="Line 27"/>
            <p:cNvSpPr>
              <a:spLocks noChangeShapeType="1"/>
            </p:cNvSpPr>
            <p:nvPr/>
          </p:nvSpPr>
          <p:spPr bwMode="auto">
            <a:xfrm flipH="1">
              <a:off x="7672383" y="4357694"/>
              <a:ext cx="527031" cy="1428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" name="Line 21"/>
          <p:cNvSpPr>
            <a:spLocks noChangeShapeType="1"/>
          </p:cNvSpPr>
          <p:nvPr/>
        </p:nvSpPr>
        <p:spPr bwMode="auto">
          <a:xfrm flipH="1" flipV="1">
            <a:off x="4243388" y="3527446"/>
            <a:ext cx="2471752" cy="1044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H="1" flipV="1">
            <a:off x="4243388" y="5038746"/>
            <a:ext cx="2543190" cy="1762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/55</a:t>
            </a:r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14282" y="6324921"/>
            <a:ext cx="7715304" cy="461665"/>
          </a:xfrm>
          <a:prstGeom prst="rect">
            <a:avLst/>
          </a:prstGeom>
          <a:solidFill>
            <a:srgbClr val="66FF66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文件头大小为</a:t>
            </a: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512B</a:t>
            </a:r>
            <a:r>
              <a:rPr lang="zh-CN" altLang="en-US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的倍数，</a:t>
            </a:r>
            <a:r>
              <a:rPr lang="en-US" altLang="zh-CN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BX,CX</a:t>
            </a:r>
            <a:r>
              <a:rPr lang="zh-CN" altLang="en-US" sz="24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：装入模块的大小</a:t>
            </a:r>
            <a:endParaRPr lang="zh-CN" altLang="en-US" sz="24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 animBg="1"/>
      <p:bldP spid="40" grpId="0" animBg="1"/>
      <p:bldP spid="41" grpId="0" animBg="1"/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429288"/>
          </a:xfrm>
        </p:spPr>
        <p:txBody>
          <a:bodyPr/>
          <a:lstStyle/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2285984" y="285728"/>
            <a:ext cx="3158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8.3 COM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格式文件 </a:t>
            </a:r>
          </a:p>
        </p:txBody>
      </p:sp>
      <p:sp>
        <p:nvSpPr>
          <p:cNvPr id="7" name="矩形 6"/>
          <p:cNvSpPr/>
          <p:nvPr/>
        </p:nvSpPr>
        <p:spPr>
          <a:xfrm>
            <a:off x="357158" y="928670"/>
            <a:ext cx="6369051" cy="461665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4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EXE</a:t>
            </a:r>
            <a:r>
              <a:rPr lang="zh-CN" altLang="en-US" sz="24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文件装入内存的过程（已定义堆栈段）：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714625" y="2028847"/>
            <a:ext cx="1512888" cy="3816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730500" y="2014560"/>
            <a:ext cx="1512888" cy="1512887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714625" y="4672035"/>
            <a:ext cx="1512888" cy="6429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200000"/>
              </a:lnSpc>
              <a:spcBef>
                <a:spcPct val="40000"/>
              </a:spcBef>
            </a:pPr>
            <a:r>
              <a:rPr lang="zh-CN" altLang="en-US" sz="2800" b="1"/>
              <a:t>代码段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42938" y="1727222"/>
            <a:ext cx="7207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DS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642938" y="2230460"/>
            <a:ext cx="7207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ES</a:t>
            </a: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2730500" y="2590822"/>
            <a:ext cx="15128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2730500" y="2303485"/>
            <a:ext cx="15128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786063" y="2100285"/>
            <a:ext cx="1439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FF00"/>
                </a:solidFill>
              </a:rPr>
              <a:t>INT 20H</a:t>
            </a: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1363663" y="1943122"/>
            <a:ext cx="1366837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V="1">
            <a:off x="1363663" y="2014560"/>
            <a:ext cx="136683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2730500" y="3527447"/>
            <a:ext cx="1512888" cy="503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/>
              <a:t>数据段</a:t>
            </a: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42938" y="4030685"/>
            <a:ext cx="7207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CS</a:t>
            </a: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642938" y="3167085"/>
            <a:ext cx="7207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SS</a:t>
            </a: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1363663" y="4248172"/>
            <a:ext cx="1350962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1363663" y="3311547"/>
            <a:ext cx="1350962" cy="71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642938" y="5399110"/>
            <a:ext cx="863600" cy="4333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SP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3019425" y="1439885"/>
            <a:ext cx="10080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内存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5035550" y="1600222"/>
            <a:ext cx="342265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PSP</a:t>
            </a:r>
            <a:r>
              <a:rPr lang="zh-CN" altLang="en-US" sz="2800" b="1">
                <a:solidFill>
                  <a:srgbClr val="0000FF"/>
                </a:solidFill>
              </a:rPr>
              <a:t>：程序段前缀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大小为</a:t>
            </a:r>
            <a:r>
              <a:rPr lang="en-US" altLang="zh-CN" sz="2800" b="1">
                <a:solidFill>
                  <a:srgbClr val="0000FF"/>
                </a:solidFill>
              </a:rPr>
              <a:t>100H</a:t>
            </a: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H="1">
            <a:off x="4314825" y="2303485"/>
            <a:ext cx="7921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0" name="组合 34"/>
          <p:cNvGrpSpPr>
            <a:grpSpLocks/>
          </p:cNvGrpSpPr>
          <p:nvPr/>
        </p:nvGrpSpPr>
        <p:grpSpPr bwMode="auto">
          <a:xfrm>
            <a:off x="6188075" y="3314722"/>
            <a:ext cx="2373313" cy="3328988"/>
            <a:chOff x="6188048" y="3000372"/>
            <a:chExt cx="2373314" cy="3328336"/>
          </a:xfrm>
        </p:grpSpPr>
        <p:sp>
          <p:nvSpPr>
            <p:cNvPr id="31" name="Oval 3"/>
            <p:cNvSpPr>
              <a:spLocks noChangeArrowheads="1"/>
            </p:cNvSpPr>
            <p:nvPr/>
          </p:nvSpPr>
          <p:spPr bwMode="auto">
            <a:xfrm>
              <a:off x="6188048" y="3860800"/>
              <a:ext cx="1800225" cy="172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6764310" y="4652963"/>
              <a:ext cx="720725" cy="6477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auto">
            <a:xfrm>
              <a:off x="6764310" y="4221163"/>
              <a:ext cx="719138" cy="431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26"/>
            <p:cNvSpPr txBox="1">
              <a:spLocks noChangeArrowheads="1"/>
            </p:cNvSpPr>
            <p:nvPr/>
          </p:nvSpPr>
          <p:spPr bwMode="auto">
            <a:xfrm>
              <a:off x="6815128" y="3000372"/>
              <a:ext cx="174623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</a:rPr>
                <a:t>文件头</a:t>
              </a:r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flipH="1">
              <a:off x="7243755" y="3500438"/>
              <a:ext cx="312717" cy="857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28"/>
            <p:cNvSpPr txBox="1">
              <a:spLocks noChangeArrowheads="1"/>
            </p:cNvSpPr>
            <p:nvPr/>
          </p:nvSpPr>
          <p:spPr bwMode="auto">
            <a:xfrm>
              <a:off x="6243625" y="5805488"/>
              <a:ext cx="2031986" cy="52322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333300"/>
                  </a:solidFill>
                </a:rPr>
                <a:t>装入模块</a:t>
              </a:r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 flipV="1">
              <a:off x="7051648" y="5000635"/>
              <a:ext cx="120669" cy="876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8024815" y="3860800"/>
              <a:ext cx="504825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外存</a:t>
              </a:r>
            </a:p>
          </p:txBody>
        </p:sp>
        <p:sp>
          <p:nvSpPr>
            <p:cNvPr id="39" name="Line 27"/>
            <p:cNvSpPr>
              <a:spLocks noChangeShapeType="1"/>
            </p:cNvSpPr>
            <p:nvPr/>
          </p:nvSpPr>
          <p:spPr bwMode="auto">
            <a:xfrm flipH="1">
              <a:off x="7672383" y="4357694"/>
              <a:ext cx="527031" cy="1428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2714625" y="4029097"/>
            <a:ext cx="1512888" cy="6429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200000"/>
              </a:lnSpc>
              <a:spcBef>
                <a:spcPct val="40000"/>
              </a:spcBef>
            </a:pPr>
            <a:r>
              <a:rPr lang="zh-CN" altLang="en-US" sz="2800" b="1"/>
              <a:t>堆栈段</a:t>
            </a:r>
          </a:p>
        </p:txBody>
      </p:sp>
      <p:sp>
        <p:nvSpPr>
          <p:cNvPr id="41" name="Line 21"/>
          <p:cNvSpPr>
            <a:spLocks noChangeShapeType="1"/>
          </p:cNvSpPr>
          <p:nvPr/>
        </p:nvSpPr>
        <p:spPr bwMode="auto">
          <a:xfrm flipH="1" flipV="1">
            <a:off x="4243388" y="3527447"/>
            <a:ext cx="2520950" cy="143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 flipV="1">
            <a:off x="4214813" y="5314972"/>
            <a:ext cx="2549525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Line 20"/>
          <p:cNvSpPr>
            <a:spLocks noChangeShapeType="1"/>
          </p:cNvSpPr>
          <p:nvPr/>
        </p:nvSpPr>
        <p:spPr bwMode="auto">
          <a:xfrm flipV="1">
            <a:off x="1500188" y="4672035"/>
            <a:ext cx="1214437" cy="928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1435100" indent="-1435100" eaLnBrk="1" hangingPunct="1">
              <a:lnSpc>
                <a:spcPct val="140000"/>
              </a:lnSpc>
              <a:spcBef>
                <a:spcPts val="0"/>
              </a:spcBef>
              <a:buClrTx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一、子程序的定义 </a:t>
            </a:r>
          </a:p>
          <a:p>
            <a:pPr marL="1435100" indent="-14351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&lt;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子程序名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&gt; 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PROC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[&lt;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类型属性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&gt;]</a:t>
            </a:r>
          </a:p>
          <a:p>
            <a:pPr marL="1435100" indent="-1435100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  ……	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；程序代码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435100" indent="-1435100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  ret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435100" indent="-1435100" eaLnBrk="1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&lt;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子程序名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&gt;  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ENDP</a:t>
            </a:r>
          </a:p>
          <a:p>
            <a:pPr marL="1435100" indent="-1435100" eaLnBrk="1" hangingPunct="1">
              <a:lnSpc>
                <a:spcPct val="140000"/>
              </a:lnSpc>
              <a:spcBef>
                <a:spcPts val="1800"/>
              </a:spcBef>
            </a:pP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子程序名：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代表子程序的入口地址。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8638" indent="-1798638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类型属性：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当主调程序和被调程序在同一代码段时，被调程序的类型属性为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NEAR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，否则为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FAR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子程序定义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调用和返回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5112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8.1 </a:t>
            </a:r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子程序的定义、调用和返回</a:t>
            </a:r>
            <a:endParaRPr lang="zh-CN" altLang="en-US" sz="2800" b="1" smtClean="0"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6429388" y="2357430"/>
            <a:ext cx="2500302" cy="785818"/>
          </a:xfrm>
          <a:prstGeom prst="wedgeEllipseCallout">
            <a:avLst>
              <a:gd name="adj1" fmla="val -41322"/>
              <a:gd name="adj2" fmla="val -8478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FAR/NEAR</a:t>
            </a:r>
            <a:endParaRPr lang="zh-CN" altLang="en-US" sz="2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indent="9525"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以前介绍的程序中，在最后放两条指令：</a:t>
            </a:r>
            <a:endParaRPr lang="zh-CN" altLang="pt-BR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 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 AX</a:t>
            </a:r>
            <a:r>
              <a:rPr lang="zh-CN" altLang="pt-BR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4C00H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 INT  21H</a:t>
            </a:r>
          </a:p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用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来实现程序的正常结束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lnSpc>
                <a:spcPct val="140000"/>
              </a:lnSpc>
              <a:spcBef>
                <a:spcPts val="1200"/>
              </a:spcBef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了</a:t>
            </a: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解了</a:t>
            </a: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PSP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的概念及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INT  20H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的功能后，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可以采用另外一种新的方法来结束汇编语言程序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zh-CN" altLang="en-US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PSP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EXE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动画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EXE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动画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程序结束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INT 20H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详解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COM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8.8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158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8.3 COM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格式文件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......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CODE SEGMENT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ASSUME CS:CODE,......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MAIN PROC FAR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START: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PUSH DS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MOV AX,0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PUSH AX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......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RET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MAIN ENDP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CODE ENDS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END START</a:t>
            </a:r>
            <a:endParaRPr lang="en-US" altLang="zh-CN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PSP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EXE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动画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EXE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动画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程序结束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INT 20H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详解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COM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8.8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158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8.3 COM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格式文件 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2500298" y="2500306"/>
            <a:ext cx="6357982" cy="1785950"/>
            <a:chOff x="2500298" y="2500306"/>
            <a:chExt cx="6357982" cy="1785950"/>
          </a:xfrm>
        </p:grpSpPr>
        <p:sp>
          <p:nvSpPr>
            <p:cNvPr id="7" name="矩形 6"/>
            <p:cNvSpPr/>
            <p:nvPr/>
          </p:nvSpPr>
          <p:spPr>
            <a:xfrm>
              <a:off x="5072066" y="2500306"/>
              <a:ext cx="3786214" cy="156966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pt-BR" sz="2400" b="1" smtClean="0">
                  <a:solidFill>
                    <a:srgbClr val="0000FF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在堆栈中保存了</a:t>
              </a:r>
              <a:r>
                <a:rPr lang="en-US" altLang="zh-CN" sz="2400" b="1" smtClean="0">
                  <a:solidFill>
                    <a:srgbClr val="0000FF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DS</a:t>
              </a:r>
              <a:r>
                <a:rPr lang="zh-CN" altLang="pt-BR" sz="2400" b="1" smtClean="0">
                  <a:solidFill>
                    <a:srgbClr val="0000FF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的内容</a:t>
              </a:r>
              <a:r>
                <a:rPr lang="en-US" altLang="zh-CN" sz="2400" b="1" smtClean="0">
                  <a:solidFill>
                    <a:srgbClr val="0000FF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(PSP</a:t>
              </a:r>
              <a:r>
                <a:rPr lang="zh-CN" altLang="pt-BR" sz="2400" b="1" smtClean="0">
                  <a:solidFill>
                    <a:srgbClr val="0000FF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的段地址</a:t>
              </a:r>
              <a:r>
                <a:rPr lang="en-US" altLang="zh-CN" sz="2400" b="1" smtClean="0">
                  <a:solidFill>
                    <a:srgbClr val="0000FF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)</a:t>
              </a:r>
              <a:r>
                <a:rPr lang="zh-CN" altLang="pt-BR" sz="2400" b="1" smtClean="0">
                  <a:solidFill>
                    <a:srgbClr val="0000FF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和</a:t>
              </a:r>
              <a:r>
                <a:rPr lang="en-US" altLang="zh-CN" sz="2400" b="1" smtClean="0">
                  <a:solidFill>
                    <a:srgbClr val="0000FF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0</a:t>
              </a:r>
              <a:r>
                <a:rPr lang="zh-CN" altLang="en-US" sz="2400" b="1" smtClean="0">
                  <a:solidFill>
                    <a:srgbClr val="0000FF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，</a:t>
              </a:r>
              <a:r>
                <a:rPr lang="zh-CN" altLang="pt-BR" sz="2400" b="1" smtClean="0">
                  <a:solidFill>
                    <a:srgbClr val="0000FF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即：在堆栈中保存了中断指令“</a:t>
              </a:r>
              <a:r>
                <a:rPr lang="en-US" altLang="zh-CN" sz="2400" b="1" smtClean="0">
                  <a:solidFill>
                    <a:srgbClr val="0000FF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INT  20H”</a:t>
              </a:r>
              <a:r>
                <a:rPr lang="zh-CN" altLang="pt-BR" sz="2400" b="1" smtClean="0">
                  <a:solidFill>
                    <a:srgbClr val="0000FF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的逻辑地址。</a:t>
              </a:r>
              <a:endParaRPr lang="zh-CN" altLang="en-US" sz="2400" b="1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500298" y="3071810"/>
              <a:ext cx="1928826" cy="12144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/>
            <p:cNvCxnSpPr/>
            <p:nvPr/>
          </p:nvCxnSpPr>
          <p:spPr>
            <a:xfrm flipV="1">
              <a:off x="4429124" y="3071810"/>
              <a:ext cx="642942" cy="5000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2214546" y="4347528"/>
            <a:ext cx="6715140" cy="1938992"/>
            <a:chOff x="2214546" y="4347528"/>
            <a:chExt cx="6715140" cy="1938992"/>
          </a:xfrm>
        </p:grpSpPr>
        <p:sp>
          <p:nvSpPr>
            <p:cNvPr id="14" name="矩形 13"/>
            <p:cNvSpPr/>
            <p:nvPr/>
          </p:nvSpPr>
          <p:spPr>
            <a:xfrm>
              <a:off x="5072066" y="4347528"/>
              <a:ext cx="3857620" cy="19389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pt-BR" altLang="zh-CN" sz="2400" b="1" smtClean="0">
                  <a:solidFill>
                    <a:srgbClr val="0000FF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MAIN</a:t>
              </a:r>
              <a:r>
                <a:rPr lang="zh-CN" altLang="pt-BR" sz="2400" b="1" smtClean="0">
                  <a:solidFill>
                    <a:srgbClr val="0000FF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的属性为</a:t>
              </a:r>
              <a:r>
                <a:rPr lang="pt-BR" altLang="zh-CN" sz="2400" b="1" smtClean="0">
                  <a:solidFill>
                    <a:srgbClr val="0000FF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FAR</a:t>
              </a:r>
              <a:r>
                <a:rPr lang="zh-CN" altLang="pt-BR" sz="2400" b="1" smtClean="0">
                  <a:solidFill>
                    <a:srgbClr val="0000FF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，在</a:t>
              </a:r>
              <a:r>
                <a:rPr lang="zh-CN" altLang="en-US" sz="2400" b="1" smtClean="0">
                  <a:solidFill>
                    <a:srgbClr val="0000FF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执行</a:t>
              </a:r>
              <a:r>
                <a:rPr lang="pt-BR" altLang="zh-CN" sz="2400" b="1" smtClean="0">
                  <a:solidFill>
                    <a:srgbClr val="0000FF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RET</a:t>
              </a:r>
              <a:r>
                <a:rPr lang="zh-CN" altLang="pt-BR" sz="2400" b="1" smtClean="0">
                  <a:solidFill>
                    <a:srgbClr val="0000FF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时，连续弹出两个字，</a:t>
              </a:r>
              <a:r>
                <a:rPr lang="zh-CN" altLang="en-US" sz="2400" b="1" smtClean="0">
                  <a:solidFill>
                    <a:srgbClr val="0000FF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分别给</a:t>
              </a:r>
              <a:r>
                <a:rPr lang="pt-BR" altLang="zh-CN" sz="2400" b="1" smtClean="0">
                  <a:solidFill>
                    <a:srgbClr val="0000FF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IP</a:t>
              </a:r>
              <a:r>
                <a:rPr lang="zh-CN" altLang="en-US" sz="2400" b="1" smtClean="0">
                  <a:solidFill>
                    <a:srgbClr val="0000FF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和</a:t>
              </a:r>
              <a:r>
                <a:rPr lang="pt-BR" altLang="zh-CN" sz="2400" b="1" smtClean="0">
                  <a:solidFill>
                    <a:srgbClr val="0000FF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CS</a:t>
              </a:r>
              <a:r>
                <a:rPr lang="zh-CN" altLang="en-US" sz="2400" b="1" smtClean="0">
                  <a:solidFill>
                    <a:srgbClr val="0000FF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，即能取出</a:t>
              </a:r>
              <a:r>
                <a:rPr lang="en-US" altLang="zh-CN" sz="2400" b="1" smtClean="0">
                  <a:solidFill>
                    <a:srgbClr val="0000FF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PSP</a:t>
              </a:r>
              <a:r>
                <a:rPr lang="zh-CN" altLang="en-US" sz="2400" b="1" smtClean="0">
                  <a:solidFill>
                    <a:srgbClr val="0000FF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中的</a:t>
              </a:r>
              <a:r>
                <a:rPr lang="pt-BR" altLang="zh-CN" sz="2400" b="1" smtClean="0">
                  <a:solidFill>
                    <a:srgbClr val="0000FF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INT 20H</a:t>
              </a:r>
              <a:r>
                <a:rPr lang="zh-CN" altLang="en-US" sz="2400" b="1" smtClean="0">
                  <a:solidFill>
                    <a:srgbClr val="0000FF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，从而</a:t>
              </a:r>
              <a:r>
                <a:rPr lang="zh-CN" altLang="pt-BR" sz="2400" b="1" smtClean="0">
                  <a:solidFill>
                    <a:srgbClr val="0000FF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实现程序的正常结束。</a:t>
              </a:r>
              <a:endParaRPr lang="zh-CN" altLang="en-US" sz="240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214546" y="4572008"/>
              <a:ext cx="1143008" cy="6429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3357554" y="4857760"/>
              <a:ext cx="1714512" cy="2857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二、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COM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文件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COM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文件也是一种可执行文件，被系统装入存储器后，系统也会为之生成一个程序段前缀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PSP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，但与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EXE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文件不同的是：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系统不允许修改各个段寄存器的内容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  <a:p>
            <a:pPr marL="265113" indent="-265113" eaLnBrk="1" hangingPunct="1">
              <a:spcBef>
                <a:spcPts val="0"/>
              </a:spcBef>
            </a:pP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PSP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COM</a:t>
            </a: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COM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动画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总结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程序格式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TLINK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8.8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158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8.3 COM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格式文件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429288"/>
          </a:xfrm>
        </p:spPr>
        <p:txBody>
          <a:bodyPr/>
          <a:lstStyle/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2285984" y="285728"/>
            <a:ext cx="3158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8.3 COM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格式文件 </a:t>
            </a: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6516688" y="4194198"/>
            <a:ext cx="1800225" cy="172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80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059113" y="2033611"/>
            <a:ext cx="1512887" cy="3816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059113" y="2033611"/>
            <a:ext cx="1512887" cy="1512887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059113" y="3546498"/>
            <a:ext cx="1512887" cy="19446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r>
              <a:rPr lang="zh-CN" altLang="en-US" sz="2800" b="1"/>
              <a:t>代码段</a:t>
            </a:r>
          </a:p>
          <a:p>
            <a:pPr algn="ctr">
              <a:spcBef>
                <a:spcPct val="20000"/>
              </a:spcBef>
            </a:pPr>
            <a:r>
              <a:rPr lang="zh-CN" altLang="en-US" sz="2800" b="1"/>
              <a:t>数据段</a:t>
            </a:r>
          </a:p>
          <a:p>
            <a:pPr algn="ctr">
              <a:spcBef>
                <a:spcPct val="20000"/>
              </a:spcBef>
            </a:pPr>
            <a:r>
              <a:rPr lang="zh-CN" altLang="en-US" sz="2800" b="1"/>
              <a:t>堆栈段</a:t>
            </a:r>
          </a:p>
          <a:p>
            <a:pPr algn="ctr">
              <a:spcBef>
                <a:spcPct val="20000"/>
              </a:spcBef>
            </a:pPr>
            <a:r>
              <a:rPr lang="zh-CN" altLang="en-US" sz="2800" b="1"/>
              <a:t>附加段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948488" y="4483123"/>
            <a:ext cx="1008062" cy="11509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971550" y="1674836"/>
            <a:ext cx="7207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DS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971550" y="2249511"/>
            <a:ext cx="7207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ES</a:t>
            </a: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3059113" y="2609873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3059113" y="2322536"/>
            <a:ext cx="1512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132138" y="2033611"/>
            <a:ext cx="14398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FF00"/>
                </a:solidFill>
              </a:rPr>
              <a:t>INT 20H</a:t>
            </a:r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1692275" y="1962173"/>
            <a:ext cx="1366838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 flipV="1">
            <a:off x="1692275" y="2033611"/>
            <a:ext cx="136683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971550" y="3402036"/>
            <a:ext cx="7207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CS</a:t>
            </a: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971550" y="2825773"/>
            <a:ext cx="7207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SS</a:t>
            </a:r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 flipV="1">
            <a:off x="1692275" y="2033611"/>
            <a:ext cx="1366838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 flipV="1">
            <a:off x="1692275" y="2033611"/>
            <a:ext cx="1366838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 flipH="1" flipV="1">
            <a:off x="4572000" y="3546498"/>
            <a:ext cx="2376488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 flipH="1" flipV="1">
            <a:off x="4572000" y="5491186"/>
            <a:ext cx="2376488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900113" y="5130823"/>
            <a:ext cx="863600" cy="4333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/>
              <a:t>SP=0</a:t>
            </a: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3348038" y="1458936"/>
            <a:ext cx="10080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内存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5364163" y="1890736"/>
            <a:ext cx="3351212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PSP</a:t>
            </a:r>
            <a:r>
              <a:rPr lang="zh-CN" altLang="en-US" sz="2800" b="1">
                <a:solidFill>
                  <a:srgbClr val="0000FF"/>
                </a:solidFill>
              </a:rPr>
              <a:t>：程序段前缀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大小为</a:t>
            </a:r>
            <a:r>
              <a:rPr lang="en-US" altLang="zh-CN" sz="2800" b="1">
                <a:solidFill>
                  <a:srgbClr val="0000FF"/>
                </a:solidFill>
              </a:rPr>
              <a:t>100H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5786438" y="6191273"/>
            <a:ext cx="3071812" cy="523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2C1935"/>
                </a:solidFill>
              </a:rPr>
              <a:t>内存的完全映像</a:t>
            </a:r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 flipV="1">
            <a:off x="7380288" y="5634061"/>
            <a:ext cx="71437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Line 26"/>
          <p:cNvSpPr>
            <a:spLocks noChangeShapeType="1"/>
          </p:cNvSpPr>
          <p:nvPr/>
        </p:nvSpPr>
        <p:spPr bwMode="auto">
          <a:xfrm flipH="1">
            <a:off x="4643438" y="2322536"/>
            <a:ext cx="7921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8243888" y="4194198"/>
            <a:ext cx="5048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外存</a:t>
            </a:r>
          </a:p>
        </p:txBody>
      </p:sp>
      <p:sp>
        <p:nvSpPr>
          <p:cNvPr id="35" name="矩形 34"/>
          <p:cNvSpPr/>
          <p:nvPr/>
        </p:nvSpPr>
        <p:spPr>
          <a:xfrm>
            <a:off x="357158" y="928670"/>
            <a:ext cx="3996607" cy="461665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4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COM</a:t>
            </a:r>
            <a:r>
              <a:rPr lang="zh-CN" altLang="en-US" sz="24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文件装入内存的过程：</a:t>
            </a: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40000"/>
              </a:lnSpc>
              <a:spcBef>
                <a:spcPct val="0"/>
              </a:spcBef>
              <a:buClrTx/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总结：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</a:t>
            </a:r>
          </a:p>
          <a:p>
            <a:pPr marL="265113" indent="-265113" eaLnBrk="1" hangingPunct="1">
              <a:lnSpc>
                <a:spcPct val="140000"/>
              </a:lnSpc>
              <a:spcBef>
                <a:spcPct val="0"/>
              </a:spcBef>
              <a:buClrTx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COM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格式汇编语言程序的要求：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539750" indent="-539750" eaLnBrk="1" hangingPunct="1">
              <a:lnSpc>
                <a:spcPct val="140000"/>
              </a:lnSpc>
              <a:spcBef>
                <a:spcPct val="0"/>
              </a:spcBef>
              <a:buClrTx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整个源程序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只能有一个段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，且该段即做代码段，也作数据段、堆栈段、附加段来用；</a:t>
            </a:r>
          </a:p>
          <a:p>
            <a:pPr marL="539750" indent="-539750" eaLnBrk="1" hangingPunct="1">
              <a:lnSpc>
                <a:spcPct val="140000"/>
              </a:lnSpc>
              <a:spcBef>
                <a:spcPct val="0"/>
              </a:spcBef>
              <a:buClrTx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主程序和所有的子程序的属性必须是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NEAR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类型的；</a:t>
            </a:r>
          </a:p>
          <a:p>
            <a:pPr marL="265113" indent="-265113" eaLnBrk="1" hangingPunct="1">
              <a:lnSpc>
                <a:spcPct val="140000"/>
              </a:lnSpc>
              <a:spcBef>
                <a:spcPct val="0"/>
              </a:spcBef>
              <a:buClrTx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(3)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主程序的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入口地址必须是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100H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  <a:p>
            <a:pPr marL="265113" indent="-265113" eaLnBrk="1" hangingPunct="1">
              <a:lnSpc>
                <a:spcPct val="140000"/>
              </a:lnSpc>
              <a:spcBef>
                <a:spcPct val="0"/>
              </a:spcBef>
              <a:buClrTx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下面给出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COM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文件所对应的源程序格式：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PSP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COM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COM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动画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总结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程序格式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TLINK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8.8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158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8.3 COM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格式文件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429288"/>
          </a:xfrm>
        </p:spPr>
        <p:txBody>
          <a:bodyPr/>
          <a:lstStyle/>
          <a:p>
            <a:pPr marL="265113" indent="-265113" eaLnBrk="1" hangingPunct="1">
              <a:lnSpc>
                <a:spcPct val="100000"/>
              </a:lnSpc>
              <a:spcBef>
                <a:spcPts val="0"/>
              </a:spcBef>
            </a:pPr>
            <a:endParaRPr lang="pt-BR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5113" indent="-265113" eaLnBrk="1" hangingPunct="1">
              <a:lnSpc>
                <a:spcPct val="100000"/>
              </a:lnSpc>
              <a:spcBef>
                <a:spcPts val="120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CODE SEGMENT</a:t>
            </a:r>
          </a:p>
          <a:p>
            <a:pPr marL="265113" indent="-265113" eaLnBrk="1" hangingPunct="1">
              <a:lnSpc>
                <a:spcPct val="100000"/>
              </a:lnSpc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pt-BR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ORG 100H</a:t>
            </a:r>
          </a:p>
          <a:p>
            <a:pPr marL="265113" indent="-265113" eaLnBrk="1" hangingPunct="1">
              <a:lnSpc>
                <a:spcPct val="100000"/>
              </a:lnSpc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pt-BR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ASSUM CS:CODE,DS:CODE,ES:CODE,SS:CODE</a:t>
            </a:r>
          </a:p>
          <a:p>
            <a:pPr marL="265113" indent="-265113" eaLnBrk="1" hangingPunct="1">
              <a:lnSpc>
                <a:spcPct val="100000"/>
              </a:lnSpc>
              <a:spcBef>
                <a:spcPts val="0"/>
              </a:spcBef>
            </a:pPr>
            <a:r>
              <a:rPr lang="pt-BR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MAIN PROC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NEAR</a:t>
            </a:r>
          </a:p>
          <a:p>
            <a:pPr marL="265113" indent="-265113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......</a:t>
            </a:r>
          </a:p>
          <a:p>
            <a:pPr marL="265113" indent="-265113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MOV AX,4C00H</a:t>
            </a:r>
          </a:p>
          <a:p>
            <a:pPr marL="265113" indent="-265113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INT 21H</a:t>
            </a:r>
          </a:p>
          <a:p>
            <a:pPr marL="265113" indent="-265113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MAIN ENDP</a:t>
            </a:r>
          </a:p>
          <a:p>
            <a:pPr marL="265113" indent="-265113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；变量的定义可以放在这个位置</a:t>
            </a:r>
          </a:p>
          <a:p>
            <a:pPr marL="265113" indent="-265113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CODE ENDS</a:t>
            </a:r>
          </a:p>
          <a:p>
            <a:pPr marL="265113" indent="-265113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END MAIN    </a:t>
            </a:r>
          </a:p>
        </p:txBody>
      </p:sp>
      <p:sp>
        <p:nvSpPr>
          <p:cNvPr id="11" name="矩形 10"/>
          <p:cNvSpPr/>
          <p:nvPr/>
        </p:nvSpPr>
        <p:spPr>
          <a:xfrm>
            <a:off x="2285984" y="285728"/>
            <a:ext cx="3158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8.3 COM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格式文件 </a:t>
            </a:r>
          </a:p>
        </p:txBody>
      </p:sp>
      <p:sp>
        <p:nvSpPr>
          <p:cNvPr id="7" name="矩形 6"/>
          <p:cNvSpPr/>
          <p:nvPr/>
        </p:nvSpPr>
        <p:spPr>
          <a:xfrm>
            <a:off x="214282" y="1000108"/>
            <a:ext cx="5351145" cy="523220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COM</a:t>
            </a:r>
            <a:r>
              <a:rPr lang="zh-CN" altLang="en-US" sz="28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文件所对应的源程序格式：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35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ClrTx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COM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文件的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源文件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经过汇编后生在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OBJ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OBJ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文件利用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TLINK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进行连接后，即可生成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COM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  <a:buClrTx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TLINK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语法：  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  <a:buClrTx/>
            </a:pP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TLINK objfiles, exefile, mapfile, libfiles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  <a:buClrTx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选项参数： 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/x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no map file at all</a:t>
            </a:r>
          </a:p>
          <a:p>
            <a:pPr marL="265113" indent="-265113" eaLnBrk="1" hangingPunct="1">
              <a:lnSpc>
                <a:spcPct val="120000"/>
              </a:lnSpc>
              <a:spcBef>
                <a:spcPts val="0"/>
              </a:spcBef>
              <a:buClrTx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			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/t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create COM file</a:t>
            </a:r>
          </a:p>
          <a:p>
            <a:pPr marL="989013" indent="-989013"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常用格式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TLINK  OBJ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文件名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,,,/x/t</a:t>
            </a:r>
          </a:p>
          <a:p>
            <a:pPr marL="989013" indent="-989013" eaLnBrk="1" hangingPunct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8.8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将一个数组的非负数和负数分开，用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COM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格式实现。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PSP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COM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COM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动画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总结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程序格式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TLINK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8.8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流程图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程序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158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8.3 COM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格式文件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36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42928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  <a:buClrTx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流程图：</a:t>
            </a:r>
          </a:p>
        </p:txBody>
      </p:sp>
      <p:sp>
        <p:nvSpPr>
          <p:cNvPr id="11" name="矩形 10"/>
          <p:cNvSpPr/>
          <p:nvPr/>
        </p:nvSpPr>
        <p:spPr>
          <a:xfrm>
            <a:off x="2285984" y="285728"/>
            <a:ext cx="3158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8.3 COM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格式文件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928813" y="1212872"/>
            <a:ext cx="2857500" cy="107156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300"/>
              </a:spcBef>
            </a:pP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BX</a:t>
            </a:r>
            <a:r>
              <a:rPr lang="en-US" altLang="zh-CN" sz="2000" b="1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0</a:t>
            </a:r>
            <a:r>
              <a:rPr lang="zh-CN" altLang="en-US" sz="2000" b="1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（原数组下标）</a:t>
            </a:r>
            <a:endParaRPr lang="en-US" altLang="zh-CN" sz="2000" b="1">
              <a:solidFill>
                <a:srgbClr val="0000CC"/>
              </a:solidFill>
              <a:latin typeface="Times New Roman" pitchFamily="18" charset="0"/>
              <a:sym typeface="Wingdings" pitchFamily="2" charset="2"/>
            </a:endParaRPr>
          </a:p>
          <a:p>
            <a:pPr algn="ctr">
              <a:spcBef>
                <a:spcPts val="300"/>
              </a:spcBef>
            </a:pPr>
            <a:r>
              <a:rPr lang="en-US" altLang="zh-CN" sz="2000" b="1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SI0</a:t>
            </a:r>
            <a:r>
              <a:rPr lang="zh-CN" altLang="en-US" sz="2000" b="1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（正数组下标）</a:t>
            </a:r>
            <a:endParaRPr lang="zh-CN" altLang="zh-CN" sz="2000"/>
          </a:p>
          <a:p>
            <a:pPr algn="ctr">
              <a:spcBef>
                <a:spcPts val="300"/>
              </a:spcBef>
            </a:pPr>
            <a:r>
              <a:rPr lang="en-US" altLang="zh-CN" sz="2000" b="1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DI0</a:t>
            </a:r>
            <a:r>
              <a:rPr lang="zh-CN" altLang="en-US" sz="2000" b="1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（负数组下标）</a:t>
            </a:r>
            <a:endParaRPr lang="zh-CN" altLang="zh-CN" sz="2000"/>
          </a:p>
          <a:p>
            <a:pPr algn="ctr">
              <a:spcBef>
                <a:spcPts val="300"/>
              </a:spcBef>
            </a:pPr>
            <a:endParaRPr lang="zh-CN" altLang="zh-CN" sz="2000"/>
          </a:p>
        </p:txBody>
      </p: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 rot="5400000">
            <a:off x="3108325" y="2462235"/>
            <a:ext cx="357187" cy="1588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</p:cxnSp>
      <p:cxnSp>
        <p:nvCxnSpPr>
          <p:cNvPr id="12" name="AutoShape 8"/>
          <p:cNvCxnSpPr>
            <a:cxnSpLocks noChangeShapeType="1"/>
            <a:endCxn id="31" idx="0"/>
          </p:cNvCxnSpPr>
          <p:nvPr/>
        </p:nvCxnSpPr>
        <p:spPr bwMode="auto">
          <a:xfrm rot="5400000">
            <a:off x="7466013" y="3962422"/>
            <a:ext cx="642938" cy="1587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928813" y="2641622"/>
            <a:ext cx="2857500" cy="50006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CX</a:t>
            </a:r>
            <a:r>
              <a:rPr lang="en-US" altLang="zh-CN" sz="2000" b="1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</a:t>
            </a:r>
            <a:r>
              <a:rPr lang="zh-CN" altLang="en-US" sz="2000" b="1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数组长度</a:t>
            </a:r>
            <a:endParaRPr lang="zh-CN" altLang="zh-CN" sz="2000"/>
          </a:p>
        </p:txBody>
      </p:sp>
      <p:cxnSp>
        <p:nvCxnSpPr>
          <p:cNvPr id="14" name="AutoShape 8"/>
          <p:cNvCxnSpPr>
            <a:cxnSpLocks noChangeShapeType="1"/>
          </p:cNvCxnSpPr>
          <p:nvPr/>
        </p:nvCxnSpPr>
        <p:spPr bwMode="auto">
          <a:xfrm rot="5400000">
            <a:off x="3108325" y="3319485"/>
            <a:ext cx="357187" cy="1588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928813" y="3498872"/>
            <a:ext cx="2857500" cy="50006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300"/>
              </a:spcBef>
            </a:pP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AX</a:t>
            </a:r>
            <a:r>
              <a:rPr lang="en-US" altLang="zh-CN" sz="2000" b="1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arr[BX]</a:t>
            </a:r>
            <a:endParaRPr lang="zh-CN" altLang="zh-CN" sz="2000"/>
          </a:p>
        </p:txBody>
      </p:sp>
      <p:cxnSp>
        <p:nvCxnSpPr>
          <p:cNvPr id="16" name="AutoShape 17"/>
          <p:cNvCxnSpPr>
            <a:cxnSpLocks noChangeShapeType="1"/>
          </p:cNvCxnSpPr>
          <p:nvPr/>
        </p:nvCxnSpPr>
        <p:spPr bwMode="auto">
          <a:xfrm rot="5400000">
            <a:off x="7608094" y="1891529"/>
            <a:ext cx="357187" cy="0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</p:cxnSp>
      <p:grpSp>
        <p:nvGrpSpPr>
          <p:cNvPr id="17" name="组合 61"/>
          <p:cNvGrpSpPr>
            <a:grpSpLocks/>
          </p:cNvGrpSpPr>
          <p:nvPr/>
        </p:nvGrpSpPr>
        <p:grpSpPr bwMode="auto">
          <a:xfrm>
            <a:off x="1428750" y="927122"/>
            <a:ext cx="7358063" cy="5716588"/>
            <a:chOff x="1428728" y="428604"/>
            <a:chExt cx="7358114" cy="5716628"/>
          </a:xfrm>
        </p:grpSpPr>
        <p:cxnSp>
          <p:nvCxnSpPr>
            <p:cNvPr id="18" name="AutoShape 21"/>
            <p:cNvCxnSpPr>
              <a:cxnSpLocks noChangeShapeType="1"/>
            </p:cNvCxnSpPr>
            <p:nvPr/>
          </p:nvCxnSpPr>
          <p:spPr bwMode="auto">
            <a:xfrm>
              <a:off x="1428728" y="5857892"/>
              <a:ext cx="3571900" cy="1588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</p:cxnSp>
        <p:cxnSp>
          <p:nvCxnSpPr>
            <p:cNvPr id="19" name="AutoShape 22"/>
            <p:cNvCxnSpPr>
              <a:cxnSpLocks noChangeShapeType="1"/>
            </p:cNvCxnSpPr>
            <p:nvPr/>
          </p:nvCxnSpPr>
          <p:spPr bwMode="auto">
            <a:xfrm rot="16200000" flipH="1">
              <a:off x="3214296" y="3286505"/>
              <a:ext cx="5715804" cy="1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</p:cxnSp>
        <p:cxnSp>
          <p:nvCxnSpPr>
            <p:cNvPr id="20" name="AutoShape 24"/>
            <p:cNvCxnSpPr>
              <a:cxnSpLocks noChangeShapeType="1"/>
            </p:cNvCxnSpPr>
            <p:nvPr/>
          </p:nvCxnSpPr>
          <p:spPr bwMode="auto">
            <a:xfrm rot="5400000">
              <a:off x="1286249" y="5714619"/>
              <a:ext cx="285752" cy="794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</p:cxnSp>
        <p:cxnSp>
          <p:nvCxnSpPr>
            <p:cNvPr id="21" name="AutoShape 24"/>
            <p:cNvCxnSpPr>
              <a:cxnSpLocks noChangeShapeType="1"/>
            </p:cNvCxnSpPr>
            <p:nvPr/>
          </p:nvCxnSpPr>
          <p:spPr bwMode="auto">
            <a:xfrm rot="5400000">
              <a:off x="4858149" y="5714619"/>
              <a:ext cx="285752" cy="794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</p:cxnSp>
        <p:cxnSp>
          <p:nvCxnSpPr>
            <p:cNvPr id="22" name="AutoShape 24"/>
            <p:cNvCxnSpPr>
              <a:cxnSpLocks noChangeShapeType="1"/>
            </p:cNvCxnSpPr>
            <p:nvPr/>
          </p:nvCxnSpPr>
          <p:spPr bwMode="auto">
            <a:xfrm rot="5400000">
              <a:off x="3072199" y="6000371"/>
              <a:ext cx="285752" cy="794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</p:cxnSp>
        <p:cxnSp>
          <p:nvCxnSpPr>
            <p:cNvPr id="23" name="AutoShape 21"/>
            <p:cNvCxnSpPr>
              <a:cxnSpLocks noChangeShapeType="1"/>
            </p:cNvCxnSpPr>
            <p:nvPr/>
          </p:nvCxnSpPr>
          <p:spPr bwMode="auto">
            <a:xfrm>
              <a:off x="3214678" y="6143644"/>
              <a:ext cx="2857520" cy="1588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</p:cxnSp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6643702" y="714356"/>
              <a:ext cx="2143140" cy="50006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ts val="300"/>
                </a:spcBef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sym typeface="Wingdings" pitchFamily="2" charset="2"/>
                </a:rPr>
                <a:t>BXBX+2</a:t>
              </a:r>
              <a:endParaRPr lang="zh-CN" altLang="zh-CN" sz="2000"/>
            </a:p>
          </p:txBody>
        </p:sp>
        <p:cxnSp>
          <p:nvCxnSpPr>
            <p:cNvPr id="25" name="AutoShape 21"/>
            <p:cNvCxnSpPr>
              <a:cxnSpLocks noChangeShapeType="1"/>
            </p:cNvCxnSpPr>
            <p:nvPr/>
          </p:nvCxnSpPr>
          <p:spPr bwMode="auto">
            <a:xfrm>
              <a:off x="6072198" y="428604"/>
              <a:ext cx="1714512" cy="1588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</p:cxnSp>
        <p:cxnSp>
          <p:nvCxnSpPr>
            <p:cNvPr id="26" name="AutoShape 24"/>
            <p:cNvCxnSpPr>
              <a:cxnSpLocks noChangeShapeType="1"/>
            </p:cNvCxnSpPr>
            <p:nvPr/>
          </p:nvCxnSpPr>
          <p:spPr bwMode="auto">
            <a:xfrm rot="5400000" flipH="1" flipV="1">
              <a:off x="7643437" y="571083"/>
              <a:ext cx="285752" cy="794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round/>
              <a:headEnd type="triangle" w="med" len="med"/>
              <a:tailEnd/>
            </a:ln>
          </p:spPr>
        </p:cxnSp>
      </p:grpSp>
      <p:cxnSp>
        <p:nvCxnSpPr>
          <p:cNvPr id="27" name="AutoShape 17"/>
          <p:cNvCxnSpPr>
            <a:cxnSpLocks noChangeShapeType="1"/>
          </p:cNvCxnSpPr>
          <p:nvPr/>
        </p:nvCxnSpPr>
        <p:spPr bwMode="auto">
          <a:xfrm rot="5400000">
            <a:off x="7608094" y="2748779"/>
            <a:ext cx="357187" cy="0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6643688" y="2070122"/>
            <a:ext cx="2143125" cy="50006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300"/>
              </a:spcBef>
            </a:pPr>
            <a:r>
              <a:rPr lang="en-US" altLang="zh-CN" sz="2000" b="1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CXCX-1</a:t>
            </a:r>
            <a:endParaRPr lang="zh-CN" altLang="zh-CN" sz="2000"/>
          </a:p>
        </p:txBody>
      </p:sp>
      <p:sp>
        <p:nvSpPr>
          <p:cNvPr id="29" name="流程图: 决策 28"/>
          <p:cNvSpPr/>
          <p:nvPr/>
        </p:nvSpPr>
        <p:spPr>
          <a:xfrm>
            <a:off x="6786563" y="2927372"/>
            <a:ext cx="2071687" cy="714375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0000FF"/>
                </a:solidFill>
              </a:rPr>
              <a:t>CX=0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cxnSp>
        <p:nvCxnSpPr>
          <p:cNvPr id="30" name="AutoShape 21"/>
          <p:cNvCxnSpPr>
            <a:cxnSpLocks noChangeShapeType="1"/>
            <a:endCxn id="29" idx="1"/>
          </p:cNvCxnSpPr>
          <p:nvPr/>
        </p:nvCxnSpPr>
        <p:spPr bwMode="auto">
          <a:xfrm>
            <a:off x="3286125" y="3284560"/>
            <a:ext cx="3500438" cy="1587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 type="triangle" w="med" len="med"/>
            <a:tailEnd/>
          </a:ln>
        </p:spPr>
      </p:cxn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6715125" y="4284685"/>
            <a:ext cx="2143125" cy="5000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结束</a:t>
            </a:r>
            <a:endParaRPr lang="zh-CN" sz="2000"/>
          </a:p>
        </p:txBody>
      </p:sp>
      <p:grpSp>
        <p:nvGrpSpPr>
          <p:cNvPr id="32" name="组合 60"/>
          <p:cNvGrpSpPr>
            <a:grpSpLocks/>
          </p:cNvGrpSpPr>
          <p:nvPr/>
        </p:nvGrpSpPr>
        <p:grpSpPr bwMode="auto">
          <a:xfrm>
            <a:off x="571500" y="3998935"/>
            <a:ext cx="5267325" cy="2071687"/>
            <a:chOff x="571472" y="3500438"/>
            <a:chExt cx="5267345" cy="2071702"/>
          </a:xfrm>
        </p:grpSpPr>
        <p:sp>
          <p:nvSpPr>
            <p:cNvPr id="33" name="Rectangle 3"/>
            <p:cNvSpPr>
              <a:spLocks noChangeArrowheads="1"/>
            </p:cNvSpPr>
            <p:nvPr/>
          </p:nvSpPr>
          <p:spPr bwMode="auto">
            <a:xfrm>
              <a:off x="571472" y="4714884"/>
              <a:ext cx="1838321" cy="85725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ts val="300"/>
                </a:spcBef>
              </a:pPr>
              <a:r>
                <a:rPr lang="en-US" altLang="zh-CN" sz="2000" b="1">
                  <a:solidFill>
                    <a:srgbClr val="0000FF"/>
                  </a:solidFill>
                </a:rPr>
                <a:t>P[SI]</a:t>
              </a:r>
              <a:r>
                <a:rPr lang="en-US" altLang="zh-CN" sz="2000" b="1">
                  <a:solidFill>
                    <a:srgbClr val="0000FF"/>
                  </a:solidFill>
                  <a:sym typeface="Wingdings" pitchFamily="2" charset="2"/>
                </a:rPr>
                <a:t>AX</a:t>
              </a:r>
            </a:p>
            <a:p>
              <a:pPr algn="ctr">
                <a:spcBef>
                  <a:spcPts val="300"/>
                </a:spcBef>
              </a:pPr>
              <a:r>
                <a:rPr lang="en-US" altLang="zh-CN" sz="2000" b="1">
                  <a:solidFill>
                    <a:srgbClr val="0000FF"/>
                  </a:solidFill>
                  <a:sym typeface="Wingdings" pitchFamily="2" charset="2"/>
                </a:rPr>
                <a:t>SISI+2</a:t>
              </a:r>
              <a:endParaRPr lang="zh-CN" altLang="zh-CN" sz="2000" b="1">
                <a:solidFill>
                  <a:srgbClr val="0000FF"/>
                </a:solidFill>
              </a:endParaRPr>
            </a:p>
          </p:txBody>
        </p:sp>
        <p:cxnSp>
          <p:nvCxnSpPr>
            <p:cNvPr id="34" name="AutoShape 8"/>
            <p:cNvCxnSpPr>
              <a:cxnSpLocks noChangeShapeType="1"/>
            </p:cNvCxnSpPr>
            <p:nvPr/>
          </p:nvCxnSpPr>
          <p:spPr bwMode="auto">
            <a:xfrm rot="5400000">
              <a:off x="3108311" y="3678238"/>
              <a:ext cx="357187" cy="1587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</p:spPr>
        </p:cxnSp>
        <p:sp>
          <p:nvSpPr>
            <p:cNvPr id="35" name="流程图: 决策 34"/>
            <p:cNvSpPr/>
            <p:nvPr/>
          </p:nvSpPr>
          <p:spPr>
            <a:xfrm>
              <a:off x="2000227" y="3857628"/>
              <a:ext cx="2571760" cy="928695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b="1" dirty="0">
                  <a:solidFill>
                    <a:srgbClr val="0000FF"/>
                  </a:solidFill>
                </a:rPr>
                <a:t>AX</a:t>
              </a:r>
              <a:r>
                <a:rPr lang="zh-CN" altLang="en-US" sz="2000" b="1" dirty="0">
                  <a:solidFill>
                    <a:srgbClr val="0000FF"/>
                  </a:solidFill>
                </a:rPr>
                <a:t>≥</a:t>
              </a:r>
              <a:r>
                <a:rPr lang="en-US" altLang="zh-CN" sz="2000" b="1" dirty="0">
                  <a:solidFill>
                    <a:srgbClr val="0000FF"/>
                  </a:solidFill>
                </a:rPr>
                <a:t>0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36" name="Rectangle 3"/>
            <p:cNvSpPr>
              <a:spLocks noChangeArrowheads="1"/>
            </p:cNvSpPr>
            <p:nvPr/>
          </p:nvSpPr>
          <p:spPr bwMode="auto">
            <a:xfrm>
              <a:off x="4000496" y="4714884"/>
              <a:ext cx="1838321" cy="85725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ts val="300"/>
                </a:spcBef>
              </a:pPr>
              <a:r>
                <a:rPr lang="en-US" altLang="zh-CN" sz="2000" b="1">
                  <a:solidFill>
                    <a:srgbClr val="0000FF"/>
                  </a:solidFill>
                </a:rPr>
                <a:t>N[DI]</a:t>
              </a:r>
              <a:r>
                <a:rPr lang="en-US" altLang="zh-CN" sz="2000" b="1">
                  <a:solidFill>
                    <a:srgbClr val="0000FF"/>
                  </a:solidFill>
                  <a:sym typeface="Wingdings" pitchFamily="2" charset="2"/>
                </a:rPr>
                <a:t>AX</a:t>
              </a:r>
            </a:p>
            <a:p>
              <a:pPr algn="ctr">
                <a:spcBef>
                  <a:spcPts val="300"/>
                </a:spcBef>
              </a:pPr>
              <a:r>
                <a:rPr lang="en-US" altLang="zh-CN" sz="2000" b="1">
                  <a:solidFill>
                    <a:srgbClr val="0000FF"/>
                  </a:solidFill>
                  <a:sym typeface="Wingdings" pitchFamily="2" charset="2"/>
                </a:rPr>
                <a:t>DIDI+2</a:t>
              </a:r>
              <a:endParaRPr lang="zh-CN" altLang="zh-CN" sz="2000" b="1">
                <a:solidFill>
                  <a:srgbClr val="0000FF"/>
                </a:solidFill>
              </a:endParaRPr>
            </a:p>
          </p:txBody>
        </p:sp>
        <p:cxnSp>
          <p:nvCxnSpPr>
            <p:cNvPr id="37" name="AutoShape 23"/>
            <p:cNvCxnSpPr>
              <a:cxnSpLocks noChangeShapeType="1"/>
            </p:cNvCxnSpPr>
            <p:nvPr/>
          </p:nvCxnSpPr>
          <p:spPr bwMode="auto">
            <a:xfrm>
              <a:off x="1428728" y="4286256"/>
              <a:ext cx="642942" cy="1588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</p:cxnSp>
        <p:cxnSp>
          <p:nvCxnSpPr>
            <p:cNvPr id="38" name="AutoShape 24"/>
            <p:cNvCxnSpPr>
              <a:cxnSpLocks noChangeShapeType="1"/>
            </p:cNvCxnSpPr>
            <p:nvPr/>
          </p:nvCxnSpPr>
          <p:spPr bwMode="auto">
            <a:xfrm rot="5400000">
              <a:off x="1208860" y="4495016"/>
              <a:ext cx="438942" cy="794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</p:cxnSp>
        <p:cxnSp>
          <p:nvCxnSpPr>
            <p:cNvPr id="39" name="AutoShape 23"/>
            <p:cNvCxnSpPr>
              <a:cxnSpLocks noChangeShapeType="1"/>
            </p:cNvCxnSpPr>
            <p:nvPr/>
          </p:nvCxnSpPr>
          <p:spPr bwMode="auto">
            <a:xfrm>
              <a:off x="4572000" y="4286256"/>
              <a:ext cx="500066" cy="1588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</p:cxnSp>
        <p:cxnSp>
          <p:nvCxnSpPr>
            <p:cNvPr id="40" name="AutoShape 24"/>
            <p:cNvCxnSpPr>
              <a:cxnSpLocks noChangeShapeType="1"/>
            </p:cNvCxnSpPr>
            <p:nvPr/>
          </p:nvCxnSpPr>
          <p:spPr bwMode="auto">
            <a:xfrm rot="5400000">
              <a:off x="4852992" y="4505330"/>
              <a:ext cx="438942" cy="794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</p:cxnSp>
        <p:sp>
          <p:nvSpPr>
            <p:cNvPr id="41" name="TextBox 55"/>
            <p:cNvSpPr txBox="1">
              <a:spLocks noChangeArrowheads="1"/>
            </p:cNvSpPr>
            <p:nvPr/>
          </p:nvSpPr>
          <p:spPr bwMode="auto">
            <a:xfrm>
              <a:off x="1500166" y="3929066"/>
              <a:ext cx="4286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0000FF"/>
                  </a:solidFill>
                </a:rPr>
                <a:t>Y</a:t>
              </a:r>
              <a:endParaRPr lang="zh-CN" alt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42" name="TextBox 56"/>
            <p:cNvSpPr txBox="1">
              <a:spLocks noChangeArrowheads="1"/>
            </p:cNvSpPr>
            <p:nvPr/>
          </p:nvSpPr>
          <p:spPr bwMode="auto">
            <a:xfrm>
              <a:off x="4643438" y="3857628"/>
              <a:ext cx="4286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0000FF"/>
                  </a:solidFill>
                </a:rPr>
                <a:t>N</a:t>
              </a:r>
              <a:endParaRPr lang="zh-CN" altLang="en-US" sz="2000" b="1">
                <a:solidFill>
                  <a:srgbClr val="0000FF"/>
                </a:solidFill>
              </a:endParaRPr>
            </a:p>
          </p:txBody>
        </p:sp>
      </p:grp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6357938" y="2927372"/>
            <a:ext cx="428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</a:rPr>
              <a:t>N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7786688" y="3670322"/>
            <a:ext cx="428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</a:rPr>
              <a:t>Y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37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5" grpId="0" animBg="1"/>
      <p:bldP spid="28" grpId="0" animBg="1"/>
      <p:bldP spid="29" grpId="0" animBg="1"/>
      <p:bldP spid="31" grpId="0" animBg="1"/>
      <p:bldP spid="43" grpId="0"/>
      <p:bldP spid="4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CODE SEGMENT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ORG 100H       </a:t>
            </a:r>
            <a:r>
              <a:rPr lang="zh-CN" altLang="en-US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  <a:r>
              <a:rPr lang="zh-CN" altLang="pt-BR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入口必须在</a:t>
            </a: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100H</a:t>
            </a:r>
            <a:r>
              <a:rPr lang="zh-CN" altLang="pt-BR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处</a:t>
            </a:r>
            <a:endParaRPr lang="zh-CN" altLang="en-US" sz="20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ASSUME CS:CODE,DS:CODE,ES:CODE,SS:CODE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MAIN PROC NEAR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CX,LEN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MOV BX,0   ;ARR</a:t>
            </a:r>
            <a:r>
              <a:rPr lang="zh-CN" altLang="en-US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的下标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SI,0    ;</a:t>
            </a:r>
            <a:r>
              <a:rPr lang="zh-CN" altLang="en-US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正数数组下标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DI,0   ;</a:t>
            </a:r>
            <a:r>
              <a:rPr lang="zh-CN" altLang="en-US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负数数组下标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L1: MOV AX,ARR[BX]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CMP AX,0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JGE L2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MOV N[DI],AX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ADD DI,2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JMP L3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L2: MOV P[SI],AX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ADD SI,2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L3: ADD BX,2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LOOP L1</a:t>
            </a:r>
            <a:endParaRPr lang="zh-CN" altLang="en-US" sz="20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PSP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COM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COM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动画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总结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程序格式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TLINK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8.8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流程图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程序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2-1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164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8.3 COM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格式文件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38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AX,4C00H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INT 21H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MAIN ENDP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ARR DW 9,-130,18,-25,-76,90,160,300,270,-607   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LEN DW ($-ARR)/2   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P DW 10 DUP(?) ;</a:t>
            </a:r>
            <a:r>
              <a:rPr lang="zh-CN" altLang="en-US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存正数</a:t>
            </a:r>
          </a:p>
          <a:p>
            <a:pPr>
              <a:lnSpc>
                <a:spcPct val="110000"/>
              </a:lnSpc>
            </a:pPr>
            <a:r>
              <a:rPr lang="zh-CN" altLang="en-US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N DW 10 DUP(?) ;</a:t>
            </a:r>
            <a:r>
              <a:rPr lang="zh-CN" altLang="en-US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存负数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CODE ENDS</a:t>
            </a:r>
          </a:p>
          <a:p>
            <a:pPr>
              <a:lnSpc>
                <a:spcPct val="110000"/>
              </a:lnSpc>
            </a:pPr>
            <a:r>
              <a:rPr lang="en-US" altLang="zh-CN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END MAIN</a:t>
            </a:r>
            <a:endParaRPr lang="zh-CN" altLang="en-US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PSP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COM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文件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COM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动画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总结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程序格式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TLINK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8.8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流程图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程序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2-2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31646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8.3 COM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格式文件 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39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633413" indent="-6334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二、子程序的调用和返回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子程序的调用和返回分别用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CALL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RET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指令来实现。</a:t>
            </a:r>
          </a:p>
          <a:p>
            <a:pPr marL="633413" indent="-6334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调用子程序指令：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CALL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633413" indent="-6334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段内调用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(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主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/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被调程序在同一代码段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</a:p>
          <a:p>
            <a:pPr marL="539750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CALL  NEAR  PTR  &lt;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子程序名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&gt;</a:t>
            </a:r>
          </a:p>
          <a:p>
            <a:pPr marL="633413" indent="-633413" eaLnBrk="1" hangingPunct="1">
              <a:lnSpc>
                <a:spcPct val="140000"/>
              </a:lnSpc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执行操作：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633413" indent="-6334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① 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返回地址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当前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IP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的内容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压栈；</a:t>
            </a:r>
            <a:endParaRPr lang="en-US" altLang="zh-CN" sz="28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633413" indent="-6334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② 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子程序的入口地址赋给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IP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子程序定义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调用和返回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CALL</a:t>
            </a:r>
          </a:p>
          <a:p>
            <a:pPr marL="269875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段内调用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段间调用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RET</a:t>
            </a: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8.1</a:t>
            </a: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8.2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5112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8.1 </a:t>
            </a:r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子程序的定义、调用和返回</a:t>
            </a:r>
            <a:endParaRPr lang="zh-CN" altLang="en-US" sz="2800" b="1" smtClean="0"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929058" y="4572008"/>
            <a:ext cx="5000660" cy="785818"/>
            <a:chOff x="3929058" y="4572008"/>
            <a:chExt cx="5000660" cy="785818"/>
          </a:xfrm>
        </p:grpSpPr>
        <p:sp>
          <p:nvSpPr>
            <p:cNvPr id="7" name="椭圆形标注 6"/>
            <p:cNvSpPr/>
            <p:nvPr/>
          </p:nvSpPr>
          <p:spPr>
            <a:xfrm>
              <a:off x="6643698" y="4572008"/>
              <a:ext cx="2286020" cy="785818"/>
            </a:xfrm>
            <a:prstGeom prst="wedgeEllipseCallout">
              <a:avLst>
                <a:gd name="adj1" fmla="val -80479"/>
                <a:gd name="adj2" fmla="val -4663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sz="2400" b="1" smtClean="0">
                  <a:solidFill>
                    <a:srgbClr val="FF0000"/>
                  </a:solidFill>
                  <a:latin typeface="Arial" pitchFamily="34" charset="0"/>
                  <a:ea typeface="黑体" pitchFamily="2" charset="-122"/>
                  <a:cs typeface="Arial" pitchFamily="34" charset="0"/>
                </a:rPr>
                <a:t>可以省略</a:t>
              </a:r>
              <a:endParaRPr lang="zh-CN" altLang="en-US" sz="2400" b="1" dirty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3929058" y="4572008"/>
              <a:ext cx="1928826" cy="1588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989013" indent="-989013" eaLnBrk="1" hangingPunct="1">
              <a:lnSpc>
                <a:spcPct val="120000"/>
              </a:lnSpc>
              <a:defRPr/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8.9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从键盘输入一个不多于四位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进制数，再以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16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进制形式显示出来。</a:t>
            </a:r>
          </a:p>
          <a:p>
            <a:pPr marL="450850" indent="-450850" eaLnBrk="1" hangingPunct="1">
              <a:lnSpc>
                <a:spcPct val="120000"/>
              </a:lnSpc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分析：本程序采用子程序结构来设计。</a:t>
            </a:r>
          </a:p>
          <a:p>
            <a:pPr marL="450850" indent="-450850" eaLnBrk="1" hangingPunct="1">
              <a:lnSpc>
                <a:spcPct val="120000"/>
              </a:lnSpc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INPUT_DATA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：从键盘取得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进制数，转换成二进制数后存于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BX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</a:p>
          <a:p>
            <a:pPr marL="450850" indent="-450850" eaLnBrk="1" hangingPunct="1">
              <a:lnSpc>
                <a:spcPct val="120000"/>
              </a:lnSpc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OUTPUT_DATA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：把二进制数转换成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16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进制数在屏幕上显示出来；</a:t>
            </a:r>
          </a:p>
          <a:p>
            <a:pPr marL="450850" indent="-450850" eaLnBrk="1" hangingPunct="1">
              <a:lnSpc>
                <a:spcPct val="120000"/>
              </a:lnSpc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(3)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CRLF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：实现回车换行。</a:t>
            </a:r>
          </a:p>
          <a:p>
            <a:pPr marL="450850" indent="-450850" eaLnBrk="1" hangingPunct="1">
              <a:lnSpc>
                <a:spcPct val="120000"/>
              </a:lnSpc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(4)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用寄存器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BX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进行参数传递。</a:t>
            </a:r>
            <a:endParaRPr lang="zh-CN" altLang="en-US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8.9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分析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流程图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流程图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输出回车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程序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8.10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587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8.4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子程序举例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40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1702" y="857232"/>
            <a:ext cx="6715172" cy="542928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  <a:buClrTx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8.9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分析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流程图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流程图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输出回车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程序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8.10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587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8.4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子程序举例</a:t>
            </a:r>
          </a:p>
        </p:txBody>
      </p:sp>
      <p:cxnSp>
        <p:nvCxnSpPr>
          <p:cNvPr id="7" name="AutoShape 8"/>
          <p:cNvCxnSpPr>
            <a:cxnSpLocks noChangeShapeType="1"/>
          </p:cNvCxnSpPr>
          <p:nvPr/>
        </p:nvCxnSpPr>
        <p:spPr bwMode="auto">
          <a:xfrm rot="5400000">
            <a:off x="4251384" y="2676547"/>
            <a:ext cx="357187" cy="1587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43309" y="2855934"/>
            <a:ext cx="2857500" cy="50006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300"/>
              </a:spcBef>
            </a:pPr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输入字符（</a:t>
            </a: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1</a:t>
            </a:r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号）</a:t>
            </a:r>
            <a:endParaRPr lang="zh-CN" altLang="zh-CN" sz="2000"/>
          </a:p>
        </p:txBody>
      </p:sp>
      <p:cxnSp>
        <p:nvCxnSpPr>
          <p:cNvPr id="12" name="AutoShape 21"/>
          <p:cNvCxnSpPr>
            <a:cxnSpLocks noChangeShapeType="1"/>
          </p:cNvCxnSpPr>
          <p:nvPr/>
        </p:nvCxnSpPr>
        <p:spPr bwMode="auto">
          <a:xfrm>
            <a:off x="2428934" y="6642122"/>
            <a:ext cx="2000250" cy="1587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13" name="AutoShape 22"/>
          <p:cNvCxnSpPr>
            <a:cxnSpLocks noChangeShapeType="1"/>
          </p:cNvCxnSpPr>
          <p:nvPr/>
        </p:nvCxnSpPr>
        <p:spPr bwMode="auto">
          <a:xfrm rot="5400000">
            <a:off x="427096" y="4641872"/>
            <a:ext cx="4002087" cy="1588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14" name="AutoShape 24"/>
          <p:cNvCxnSpPr>
            <a:cxnSpLocks noChangeShapeType="1"/>
          </p:cNvCxnSpPr>
          <p:nvPr/>
        </p:nvCxnSpPr>
        <p:spPr bwMode="auto">
          <a:xfrm rot="5400000">
            <a:off x="4287103" y="6498453"/>
            <a:ext cx="285750" cy="1587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15" name="AutoShape 21"/>
          <p:cNvCxnSpPr>
            <a:cxnSpLocks noChangeShapeType="1"/>
          </p:cNvCxnSpPr>
          <p:nvPr/>
        </p:nvCxnSpPr>
        <p:spPr bwMode="auto">
          <a:xfrm>
            <a:off x="2428934" y="2641622"/>
            <a:ext cx="2000250" cy="1587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215121" y="3927497"/>
            <a:ext cx="2143125" cy="5000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子程序结束</a:t>
            </a:r>
            <a:endParaRPr lang="zh-CN" sz="2000"/>
          </a:p>
        </p:txBody>
      </p:sp>
      <p:cxnSp>
        <p:nvCxnSpPr>
          <p:cNvPr id="17" name="AutoShape 8"/>
          <p:cNvCxnSpPr>
            <a:cxnSpLocks noChangeShapeType="1"/>
          </p:cNvCxnSpPr>
          <p:nvPr/>
        </p:nvCxnSpPr>
        <p:spPr bwMode="auto">
          <a:xfrm rot="5400000">
            <a:off x="4251384" y="3533797"/>
            <a:ext cx="357187" cy="1587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18" name="流程图: 决策 17"/>
          <p:cNvSpPr/>
          <p:nvPr/>
        </p:nvSpPr>
        <p:spPr bwMode="auto">
          <a:xfrm>
            <a:off x="3143309" y="3713184"/>
            <a:ext cx="2571750" cy="928688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0000FF"/>
                </a:solidFill>
              </a:rPr>
              <a:t>‘0’-’9’</a:t>
            </a:r>
          </a:p>
          <a:p>
            <a:pPr algn="ctr">
              <a:defRPr/>
            </a:pPr>
            <a:r>
              <a:rPr lang="zh-CN" altLang="en-US" sz="2000" b="1" dirty="0">
                <a:solidFill>
                  <a:srgbClr val="0000FF"/>
                </a:solidFill>
              </a:rPr>
              <a:t>之间</a:t>
            </a:r>
          </a:p>
        </p:txBody>
      </p:sp>
      <p:cxnSp>
        <p:nvCxnSpPr>
          <p:cNvPr id="19" name="AutoShape 23"/>
          <p:cNvCxnSpPr>
            <a:cxnSpLocks noChangeShapeType="1"/>
          </p:cNvCxnSpPr>
          <p:nvPr/>
        </p:nvCxnSpPr>
        <p:spPr bwMode="auto">
          <a:xfrm>
            <a:off x="5715059" y="4171972"/>
            <a:ext cx="500062" cy="1587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20" name="TextBox 55"/>
          <p:cNvSpPr txBox="1">
            <a:spLocks noChangeArrowheads="1"/>
          </p:cNvSpPr>
          <p:nvPr/>
        </p:nvSpPr>
        <p:spPr bwMode="auto">
          <a:xfrm>
            <a:off x="4429184" y="4641872"/>
            <a:ext cx="428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</a:rPr>
              <a:t>Y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  <p:sp>
        <p:nvSpPr>
          <p:cNvPr id="21" name="TextBox 56"/>
          <p:cNvSpPr txBox="1">
            <a:spLocks noChangeArrowheads="1"/>
          </p:cNvSpPr>
          <p:nvPr/>
        </p:nvSpPr>
        <p:spPr bwMode="auto">
          <a:xfrm>
            <a:off x="5786496" y="3713184"/>
            <a:ext cx="428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</a:rPr>
              <a:t>N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3357621" y="1141434"/>
            <a:ext cx="2143125" cy="5000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子程序开始</a:t>
            </a:r>
            <a:endParaRPr lang="zh-CN" sz="2000"/>
          </a:p>
        </p:txBody>
      </p:sp>
      <p:cxnSp>
        <p:nvCxnSpPr>
          <p:cNvPr id="23" name="AutoShape 8"/>
          <p:cNvCxnSpPr>
            <a:cxnSpLocks noChangeShapeType="1"/>
          </p:cNvCxnSpPr>
          <p:nvPr/>
        </p:nvCxnSpPr>
        <p:spPr bwMode="auto">
          <a:xfrm rot="5400000">
            <a:off x="4251384" y="4819672"/>
            <a:ext cx="357187" cy="1587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3071871" y="4999059"/>
            <a:ext cx="2857500" cy="50006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300"/>
              </a:spcBef>
            </a:pPr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字符变成数值存于</a:t>
            </a: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AX</a:t>
            </a:r>
            <a:endParaRPr lang="zh-CN" altLang="zh-CN" sz="2000"/>
          </a:p>
        </p:txBody>
      </p:sp>
      <p:cxnSp>
        <p:nvCxnSpPr>
          <p:cNvPr id="25" name="AutoShape 8"/>
          <p:cNvCxnSpPr>
            <a:cxnSpLocks noChangeShapeType="1"/>
          </p:cNvCxnSpPr>
          <p:nvPr/>
        </p:nvCxnSpPr>
        <p:spPr bwMode="auto">
          <a:xfrm rot="5400000">
            <a:off x="4251384" y="5676922"/>
            <a:ext cx="357187" cy="1587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3071871" y="5856309"/>
            <a:ext cx="2857500" cy="50006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300"/>
              </a:spcBef>
            </a:pP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BX</a:t>
            </a: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  <a:sym typeface="Wingdings" pitchFamily="2" charset="2"/>
              </a:rPr>
              <a:t>BX*10+AX</a:t>
            </a:r>
            <a:endParaRPr lang="zh-CN" altLang="zh-CN" sz="2000"/>
          </a:p>
        </p:txBody>
      </p:sp>
      <p:cxnSp>
        <p:nvCxnSpPr>
          <p:cNvPr id="27" name="AutoShape 8"/>
          <p:cNvCxnSpPr>
            <a:cxnSpLocks noChangeShapeType="1"/>
          </p:cNvCxnSpPr>
          <p:nvPr/>
        </p:nvCxnSpPr>
        <p:spPr bwMode="auto">
          <a:xfrm rot="5400000">
            <a:off x="4251384" y="1819297"/>
            <a:ext cx="357187" cy="1587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3143309" y="1998684"/>
            <a:ext cx="2857500" cy="50006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300"/>
              </a:spcBef>
            </a:pP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BX</a:t>
            </a: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  <a:sym typeface="Wingdings" pitchFamily="2" charset="2"/>
              </a:rPr>
              <a:t>0</a:t>
            </a:r>
            <a:endParaRPr lang="zh-CN" altLang="zh-CN" sz="2000"/>
          </a:p>
        </p:txBody>
      </p:sp>
      <p:sp>
        <p:nvSpPr>
          <p:cNvPr id="29" name="矩形 28"/>
          <p:cNvSpPr/>
          <p:nvPr/>
        </p:nvSpPr>
        <p:spPr>
          <a:xfrm>
            <a:off x="5786446" y="928670"/>
            <a:ext cx="3214710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265113" indent="-265113"/>
            <a:r>
              <a:rPr lang="en-US" altLang="zh-CN" sz="24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INPUT_DATA </a:t>
            </a:r>
            <a:r>
              <a:rPr lang="zh-CN" altLang="en-US" sz="24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流程图：</a:t>
            </a: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41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8" grpId="0" animBg="1"/>
      <p:bldP spid="20" grpId="0"/>
      <p:bldP spid="21" grpId="0"/>
      <p:bldP spid="22" grpId="0" animBg="1"/>
      <p:bldP spid="24" grpId="0" animBg="1"/>
      <p:bldP spid="26" grpId="0" animBg="1"/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  <a:buClrTx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8.9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分析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流程图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流程图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输出回车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程序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8.10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587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8.4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子程序举例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214546" y="2570186"/>
            <a:ext cx="2857500" cy="50006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300"/>
              </a:spcBef>
            </a:pP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CX</a:t>
            </a:r>
            <a:r>
              <a:rPr lang="en-US" altLang="zh-CN" sz="2000" b="1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</a:t>
            </a:r>
            <a:r>
              <a:rPr lang="zh-CN" altLang="en-US" sz="2000" b="1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循环初值（</a:t>
            </a:r>
            <a:r>
              <a:rPr lang="en-US" altLang="zh-CN" sz="2000" b="1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4</a:t>
            </a:r>
            <a:r>
              <a:rPr lang="zh-CN" altLang="en-US" sz="2000" b="1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）</a:t>
            </a:r>
            <a:endParaRPr lang="en-US" altLang="zh-CN" sz="2000" b="1">
              <a:solidFill>
                <a:srgbClr val="0000CC"/>
              </a:solidFill>
              <a:latin typeface="Times New Roman" pitchFamily="18" charset="0"/>
              <a:sym typeface="Wingdings" pitchFamily="2" charset="2"/>
            </a:endParaRPr>
          </a:p>
          <a:p>
            <a:pPr algn="ctr">
              <a:spcBef>
                <a:spcPts val="300"/>
              </a:spcBef>
            </a:pPr>
            <a:endParaRPr lang="zh-CN" altLang="zh-CN" sz="2000"/>
          </a:p>
        </p:txBody>
      </p:sp>
      <p:cxnSp>
        <p:nvCxnSpPr>
          <p:cNvPr id="9" name="AutoShape 8"/>
          <p:cNvCxnSpPr>
            <a:cxnSpLocks noChangeShapeType="1"/>
          </p:cNvCxnSpPr>
          <p:nvPr/>
        </p:nvCxnSpPr>
        <p:spPr bwMode="auto">
          <a:xfrm rot="5400000">
            <a:off x="3465496" y="3248049"/>
            <a:ext cx="357187" cy="1588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</p:cxnSp>
      <p:cxnSp>
        <p:nvCxnSpPr>
          <p:cNvPr id="12" name="AutoShape 8"/>
          <p:cNvCxnSpPr>
            <a:cxnSpLocks noChangeShapeType="1"/>
          </p:cNvCxnSpPr>
          <p:nvPr/>
        </p:nvCxnSpPr>
        <p:spPr bwMode="auto">
          <a:xfrm rot="5400000">
            <a:off x="7428690" y="5998393"/>
            <a:ext cx="428625" cy="1587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214546" y="3427436"/>
            <a:ext cx="2857500" cy="50006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300"/>
              </a:spcBef>
            </a:pP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CX</a:t>
            </a:r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入栈</a:t>
            </a:r>
            <a:endParaRPr lang="zh-CN" altLang="zh-CN" sz="2000"/>
          </a:p>
        </p:txBody>
      </p:sp>
      <p:cxnSp>
        <p:nvCxnSpPr>
          <p:cNvPr id="14" name="AutoShape 8"/>
          <p:cNvCxnSpPr>
            <a:cxnSpLocks noChangeShapeType="1"/>
          </p:cNvCxnSpPr>
          <p:nvPr/>
        </p:nvCxnSpPr>
        <p:spPr bwMode="auto">
          <a:xfrm rot="5400000">
            <a:off x="3465496" y="4105299"/>
            <a:ext cx="357187" cy="1588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285984" y="4284686"/>
            <a:ext cx="2857500" cy="50006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300"/>
              </a:spcBef>
            </a:pP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CL</a:t>
            </a:r>
            <a:r>
              <a:rPr lang="en-US" altLang="zh-CN" sz="2000" b="1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</a:t>
            </a:r>
            <a:r>
              <a:rPr lang="zh-CN" altLang="en-US" sz="2000" b="1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循环移位次数</a:t>
            </a:r>
            <a:r>
              <a:rPr lang="en-US" altLang="zh-CN" sz="2000" b="1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(4)</a:t>
            </a:r>
            <a:endParaRPr lang="zh-CN" altLang="zh-CN" sz="2000"/>
          </a:p>
        </p:txBody>
      </p:sp>
      <p:cxnSp>
        <p:nvCxnSpPr>
          <p:cNvPr id="16" name="AutoShape 17"/>
          <p:cNvCxnSpPr>
            <a:cxnSpLocks noChangeShapeType="1"/>
          </p:cNvCxnSpPr>
          <p:nvPr/>
        </p:nvCxnSpPr>
        <p:spPr bwMode="auto">
          <a:xfrm rot="5400000">
            <a:off x="7465202" y="4034655"/>
            <a:ext cx="357188" cy="0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</p:cxnSp>
      <p:cxnSp>
        <p:nvCxnSpPr>
          <p:cNvPr id="17" name="AutoShape 22"/>
          <p:cNvCxnSpPr>
            <a:cxnSpLocks noChangeShapeType="1"/>
          </p:cNvCxnSpPr>
          <p:nvPr/>
        </p:nvCxnSpPr>
        <p:spPr bwMode="auto">
          <a:xfrm rot="16200000" flipH="1">
            <a:off x="3000359" y="4213249"/>
            <a:ext cx="5143500" cy="0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18" name="AutoShape 24"/>
          <p:cNvCxnSpPr>
            <a:cxnSpLocks noChangeShapeType="1"/>
          </p:cNvCxnSpPr>
          <p:nvPr/>
        </p:nvCxnSpPr>
        <p:spPr bwMode="auto">
          <a:xfrm rot="5400000">
            <a:off x="3500421" y="6642124"/>
            <a:ext cx="285750" cy="0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19" name="AutoShape 21"/>
          <p:cNvCxnSpPr>
            <a:cxnSpLocks noChangeShapeType="1"/>
          </p:cNvCxnSpPr>
          <p:nvPr/>
        </p:nvCxnSpPr>
        <p:spPr bwMode="auto">
          <a:xfrm>
            <a:off x="3643296" y="6784999"/>
            <a:ext cx="1928813" cy="1587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</p:cxn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6500796" y="3355999"/>
            <a:ext cx="2500313" cy="50006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300"/>
              </a:spcBef>
            </a:pPr>
            <a:r>
              <a:rPr lang="en-US" altLang="zh-CN" sz="2000" b="1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CX</a:t>
            </a:r>
            <a:r>
              <a:rPr lang="zh-CN" altLang="en-US" sz="2000" b="1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出栈</a:t>
            </a:r>
            <a:endParaRPr lang="zh-CN" altLang="zh-CN" sz="2000"/>
          </a:p>
        </p:txBody>
      </p:sp>
      <p:cxnSp>
        <p:nvCxnSpPr>
          <p:cNvPr id="21" name="AutoShape 21"/>
          <p:cNvCxnSpPr>
            <a:cxnSpLocks noChangeShapeType="1"/>
          </p:cNvCxnSpPr>
          <p:nvPr/>
        </p:nvCxnSpPr>
        <p:spPr bwMode="auto">
          <a:xfrm>
            <a:off x="5572109" y="1641499"/>
            <a:ext cx="2071687" cy="1587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22" name="AutoShape 24"/>
          <p:cNvCxnSpPr>
            <a:cxnSpLocks noChangeShapeType="1"/>
          </p:cNvCxnSpPr>
          <p:nvPr/>
        </p:nvCxnSpPr>
        <p:spPr bwMode="auto">
          <a:xfrm rot="5400000" flipH="1" flipV="1">
            <a:off x="7572359" y="3213124"/>
            <a:ext cx="285750" cy="0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 type="triangle" w="med" len="med"/>
            <a:tailEnd/>
          </a:ln>
        </p:spPr>
      </p:cxnSp>
      <p:cxnSp>
        <p:nvCxnSpPr>
          <p:cNvPr id="23" name="AutoShape 17"/>
          <p:cNvCxnSpPr>
            <a:cxnSpLocks noChangeShapeType="1"/>
          </p:cNvCxnSpPr>
          <p:nvPr/>
        </p:nvCxnSpPr>
        <p:spPr bwMode="auto">
          <a:xfrm rot="5400000">
            <a:off x="3464702" y="2393180"/>
            <a:ext cx="357188" cy="0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6500796" y="4213249"/>
            <a:ext cx="2500313" cy="50006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300"/>
              </a:spcBef>
            </a:pPr>
            <a:r>
              <a:rPr lang="en-US" altLang="zh-CN" sz="2000" b="1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CXCX-1</a:t>
            </a:r>
            <a:endParaRPr lang="zh-CN" altLang="zh-CN" sz="2000"/>
          </a:p>
        </p:txBody>
      </p:sp>
      <p:sp>
        <p:nvSpPr>
          <p:cNvPr id="25" name="流程图: 决策 24"/>
          <p:cNvSpPr/>
          <p:nvPr/>
        </p:nvSpPr>
        <p:spPr>
          <a:xfrm>
            <a:off x="6643671" y="5070499"/>
            <a:ext cx="2071688" cy="714375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0000FF"/>
                </a:solidFill>
              </a:rPr>
              <a:t>CX=0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cxnSp>
        <p:nvCxnSpPr>
          <p:cNvPr id="26" name="AutoShape 21"/>
          <p:cNvCxnSpPr>
            <a:cxnSpLocks noChangeShapeType="1"/>
          </p:cNvCxnSpPr>
          <p:nvPr/>
        </p:nvCxnSpPr>
        <p:spPr bwMode="auto">
          <a:xfrm>
            <a:off x="3643296" y="3213124"/>
            <a:ext cx="2500313" cy="1587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 type="triangle" w="med" len="med"/>
            <a:tailEnd/>
          </a:ln>
        </p:spPr>
      </p:cxn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6643671" y="6213499"/>
            <a:ext cx="2143125" cy="5000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子程序结束</a:t>
            </a:r>
            <a:endParaRPr lang="zh-CN" sz="2000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143609" y="5070499"/>
            <a:ext cx="428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</a:rPr>
              <a:t>N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643796" y="5813449"/>
            <a:ext cx="428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</a:rPr>
              <a:t>Y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2571734" y="1714524"/>
            <a:ext cx="2143125" cy="5000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子程序开始</a:t>
            </a:r>
            <a:endParaRPr lang="zh-CN" sz="2000"/>
          </a:p>
        </p:txBody>
      </p:sp>
      <p:cxnSp>
        <p:nvCxnSpPr>
          <p:cNvPr id="31" name="AutoShape 8"/>
          <p:cNvCxnSpPr>
            <a:cxnSpLocks noChangeShapeType="1"/>
          </p:cNvCxnSpPr>
          <p:nvPr/>
        </p:nvCxnSpPr>
        <p:spPr bwMode="auto">
          <a:xfrm rot="5400000">
            <a:off x="3465496" y="4962549"/>
            <a:ext cx="357187" cy="1588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32" name="Rectangle 3"/>
          <p:cNvSpPr>
            <a:spLocks noChangeArrowheads="1"/>
          </p:cNvSpPr>
          <p:nvPr/>
        </p:nvSpPr>
        <p:spPr bwMode="auto">
          <a:xfrm>
            <a:off x="2285984" y="5141936"/>
            <a:ext cx="2857500" cy="50006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300"/>
              </a:spcBef>
            </a:pP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BX</a:t>
            </a:r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高</a:t>
            </a: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4</a:t>
            </a:r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位变成低</a:t>
            </a: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4</a:t>
            </a:r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位</a:t>
            </a:r>
            <a:endParaRPr lang="zh-CN" altLang="zh-CN" sz="2000"/>
          </a:p>
        </p:txBody>
      </p:sp>
      <p:cxnSp>
        <p:nvCxnSpPr>
          <p:cNvPr id="33" name="AutoShape 8"/>
          <p:cNvCxnSpPr>
            <a:cxnSpLocks noChangeShapeType="1"/>
          </p:cNvCxnSpPr>
          <p:nvPr/>
        </p:nvCxnSpPr>
        <p:spPr bwMode="auto">
          <a:xfrm rot="5400000">
            <a:off x="3465496" y="5819799"/>
            <a:ext cx="357187" cy="1588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2285984" y="5999186"/>
            <a:ext cx="2857500" cy="50006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300"/>
              </a:spcBef>
            </a:pP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BL</a:t>
            </a:r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送</a:t>
            </a: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DL</a:t>
            </a:r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并屏蔽高</a:t>
            </a: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4</a:t>
            </a:r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位</a:t>
            </a:r>
            <a:endParaRPr lang="zh-CN" altLang="zh-CN" sz="2000"/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6500796" y="1927249"/>
            <a:ext cx="2500313" cy="11430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300"/>
              </a:spcBef>
            </a:pP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DL</a:t>
            </a:r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内容数值变字符</a:t>
            </a: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(+30H</a:t>
            </a:r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或</a:t>
            </a: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37H)</a:t>
            </a:r>
          </a:p>
          <a:p>
            <a:pPr algn="ctr">
              <a:spcBef>
                <a:spcPts val="300"/>
              </a:spcBef>
            </a:pPr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输出</a:t>
            </a: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(2</a:t>
            </a:r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号功能</a:t>
            </a: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)</a:t>
            </a:r>
            <a:endParaRPr lang="zh-CN" altLang="zh-CN" sz="2000"/>
          </a:p>
        </p:txBody>
      </p:sp>
      <p:cxnSp>
        <p:nvCxnSpPr>
          <p:cNvPr id="36" name="AutoShape 8"/>
          <p:cNvCxnSpPr>
            <a:cxnSpLocks noChangeShapeType="1"/>
          </p:cNvCxnSpPr>
          <p:nvPr/>
        </p:nvCxnSpPr>
        <p:spPr bwMode="auto">
          <a:xfrm rot="5400000">
            <a:off x="7465996" y="4891111"/>
            <a:ext cx="357188" cy="1588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</p:cxnSp>
      <p:cxnSp>
        <p:nvCxnSpPr>
          <p:cNvPr id="37" name="AutoShape 24"/>
          <p:cNvCxnSpPr>
            <a:cxnSpLocks noChangeShapeType="1"/>
          </p:cNvCxnSpPr>
          <p:nvPr/>
        </p:nvCxnSpPr>
        <p:spPr bwMode="auto">
          <a:xfrm rot="5400000">
            <a:off x="7501715" y="1783580"/>
            <a:ext cx="285750" cy="1588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</p:cxnSp>
      <p:cxnSp>
        <p:nvCxnSpPr>
          <p:cNvPr id="38" name="AutoShape 22"/>
          <p:cNvCxnSpPr>
            <a:cxnSpLocks noChangeShapeType="1"/>
          </p:cNvCxnSpPr>
          <p:nvPr/>
        </p:nvCxnSpPr>
        <p:spPr bwMode="auto">
          <a:xfrm rot="5400000">
            <a:off x="5036328" y="4320405"/>
            <a:ext cx="2216150" cy="1587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39" name="AutoShape 21"/>
          <p:cNvCxnSpPr>
            <a:cxnSpLocks noChangeShapeType="1"/>
          </p:cNvCxnSpPr>
          <p:nvPr/>
        </p:nvCxnSpPr>
        <p:spPr bwMode="auto">
          <a:xfrm>
            <a:off x="6143609" y="5427686"/>
            <a:ext cx="571500" cy="1588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</p:cxnSp>
      <p:sp>
        <p:nvSpPr>
          <p:cNvPr id="40" name="矩形 39"/>
          <p:cNvSpPr/>
          <p:nvPr/>
        </p:nvSpPr>
        <p:spPr>
          <a:xfrm>
            <a:off x="2214546" y="928670"/>
            <a:ext cx="5286412" cy="52322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265113" indent="-265113"/>
            <a:r>
              <a:rPr lang="zh-CN" altLang="en-US" sz="28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子程序</a:t>
            </a:r>
            <a:r>
              <a:rPr lang="en-US" altLang="zh-CN" sz="28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OUTPUT_DATA </a:t>
            </a:r>
            <a:r>
              <a:rPr lang="zh-CN" altLang="en-US" sz="28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流程图：</a:t>
            </a: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42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5" grpId="0" animBg="1"/>
      <p:bldP spid="20" grpId="0" animBg="1"/>
      <p:bldP spid="24" grpId="0" animBg="1"/>
      <p:bldP spid="25" grpId="0" animBg="1"/>
      <p:bldP spid="27" grpId="0" animBg="1"/>
      <p:bldP spid="28" grpId="0"/>
      <p:bldP spid="29" grpId="0"/>
      <p:bldP spid="30" grpId="0" animBg="1"/>
      <p:bldP spid="32" grpId="0" animBg="1"/>
      <p:bldP spid="34" grpId="0" animBg="1"/>
      <p:bldP spid="3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633413" indent="-633413" eaLnBrk="1" hangingPunct="1">
              <a:spcBef>
                <a:spcPts val="0"/>
              </a:spcBef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输出回车：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633413" indent="-633413" eaLnBrk="1" hangingPunct="1">
              <a:spcBef>
                <a:spcPts val="0"/>
              </a:spcBef>
            </a:pP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方法一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号功能调用，输出：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0AH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0DH</a:t>
            </a:r>
          </a:p>
          <a:p>
            <a:pPr marL="633413" indent="-633413" eaLnBrk="1" hangingPunct="1">
              <a:spcBef>
                <a:spcPts val="0"/>
              </a:spcBef>
            </a:pP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方法二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eaLnBrk="1" hangingPunct="1"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9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号功能调用，输出：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0AH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0DH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’$’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8.9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分析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流程图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流程图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输出回车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程序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8.10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587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8.4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子程序举例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43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CODE SEGMENT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    ASSUME CS:CODE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    MAIN PROC FAR   </a:t>
            </a:r>
            <a:r>
              <a:rPr lang="zh-CN" altLang="en-US" smtClean="0">
                <a:latin typeface="Arial" pitchFamily="34" charset="0"/>
                <a:ea typeface="黑体" pitchFamily="2" charset="-122"/>
                <a:cs typeface="Arial" pitchFamily="34" charset="0"/>
              </a:rPr>
              <a:t>；主程序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START: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 </a:t>
            </a:r>
            <a:r>
              <a:rPr lang="en-US" altLang="zh-CN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CALL INPUT_DATA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 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CALL CRLF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 </a:t>
            </a:r>
            <a:r>
              <a:rPr lang="en-US" altLang="zh-CN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CALL OUTPUT_DATA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 MOV AX,4C00H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        INT 21H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  MAIN ENDP</a:t>
            </a:r>
            <a:endParaRPr lang="zh-CN" altLang="en-US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8.9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分析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流程图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流程图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输出回车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程序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4-1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8.10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587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8.4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子程序举例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44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INPUT_DATA PROC NEAR  </a:t>
            </a:r>
            <a:r>
              <a:rPr lang="zh-CN" altLang="en-US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；输入十进制数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BX,0  </a:t>
            </a:r>
            <a:r>
              <a:rPr lang="zh-CN" altLang="en-US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；用于传递参数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L1:MOV AH,01H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INT 21H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CMP AL,'0'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pt-BR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JB EXIT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CMP AL,'9'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JA EXIT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SUB AL,30H    </a:t>
            </a:r>
            <a:r>
              <a:rPr lang="zh-CN" altLang="pt-BR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；输入的字符转换成数值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pt-BR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pt-BR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CBW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XCHG AX,BX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MOV SI,10 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MUL SI        </a:t>
            </a:r>
            <a:r>
              <a:rPr lang="zh-CN" altLang="pt-BR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；前面输入的数值不断乘以</a:t>
            </a:r>
            <a:r>
              <a:rPr lang="pt-BR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ADD BX,AX     </a:t>
            </a:r>
            <a:r>
              <a:rPr lang="zh-CN" altLang="pt-BR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；与当前输入的数值相加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pt-BR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JMP L1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EXIT: RET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INPUT_DATA ENDP</a:t>
            </a:r>
            <a:endParaRPr lang="en-US" altLang="zh-CN" sz="2000">
              <a:solidFill>
                <a:srgbClr val="00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8.9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分析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流程图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流程图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输出回车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程序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4-2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8.10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587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8.4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子程序举例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45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OUTPUT_DATA PROC NEAR    </a:t>
            </a:r>
            <a:r>
              <a:rPr lang="zh-CN" altLang="en-US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；假定</a:t>
            </a: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BX</a:t>
            </a:r>
            <a:r>
              <a:rPr lang="zh-CN" altLang="en-US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值为</a:t>
            </a: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1234H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CX,4  </a:t>
            </a:r>
            <a:r>
              <a:rPr lang="zh-CN" altLang="en-US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；输出四位十六进制数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L2:PUSH CX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CL,4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ROL BX,CL       ;</a:t>
            </a:r>
            <a:r>
              <a:rPr lang="zh-CN" altLang="en-US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第一次移位后，</a:t>
            </a: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BX</a:t>
            </a:r>
            <a:r>
              <a:rPr lang="zh-CN" altLang="en-US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值变为</a:t>
            </a: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2341H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MOV DL,BL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AND DL,0FH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ADD DL,30H 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CMP DL,39H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JBE </a:t>
            </a: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L3         </a:t>
            </a:r>
            <a:r>
              <a:rPr lang="zh-CN" altLang="en-US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  <a:r>
              <a:rPr lang="zh-CN" altLang="pt-BR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若是</a:t>
            </a: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0~9</a:t>
            </a:r>
            <a:r>
              <a:rPr lang="zh-CN" altLang="en-US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zh-CN" altLang="pt-BR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则直接输</a:t>
            </a:r>
            <a:r>
              <a:rPr lang="zh-CN" altLang="en-US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出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ADD DL,07H    </a:t>
            </a:r>
            <a:r>
              <a:rPr lang="zh-CN" altLang="en-US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</a:t>
            </a:r>
            <a:r>
              <a:rPr lang="zh-CN" altLang="pt-BR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若是</a:t>
            </a: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A~F</a:t>
            </a:r>
            <a:r>
              <a:rPr lang="zh-CN" altLang="en-US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zh-CN" altLang="pt-BR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再加上</a:t>
            </a: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7</a:t>
            </a:r>
            <a:r>
              <a:rPr lang="zh-CN" altLang="en-US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，</a:t>
            </a:r>
            <a:r>
              <a:rPr lang="zh-CN" altLang="pt-BR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然后输出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L3: MOV AH,02H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INT 21H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POP CX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LOOP L2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RET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OUTPUT_DATA ENDP</a:t>
            </a:r>
            <a:endParaRPr lang="en-US" altLang="zh-CN" sz="2000">
              <a:solidFill>
                <a:srgbClr val="00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8.9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分析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流程图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流程图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输出回车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程序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4-3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8.10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587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8.4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子程序举例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46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CRLF PROC NEAR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    MOV AH,02H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    MOV DL,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0AH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    INT 21H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    MOV AH,02H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    MOV DL,</a:t>
            </a:r>
            <a:r>
              <a:rPr lang="en-US" altLang="zh-CN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0DH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    INT 21H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    RET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  CRLF ENDP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CODE ENDS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</a:pPr>
            <a:r>
              <a:rPr lang="en-US" altLang="zh-CN" smtClean="0">
                <a:latin typeface="Arial" pitchFamily="34" charset="0"/>
                <a:ea typeface="黑体" pitchFamily="2" charset="-122"/>
                <a:cs typeface="Arial" pitchFamily="34" charset="0"/>
              </a:rPr>
              <a:t>END START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8.9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分析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流程图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流程图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2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输出回车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程序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4-4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8.10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587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8.4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子程序举例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47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989013" indent="-989013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8.10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从键盘输入一个长度不大于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80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的字符串，统计其中数字和字母的个数，并显示在屏幕上。</a:t>
            </a:r>
          </a:p>
          <a:p>
            <a:pPr marL="265113" indent="-265113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pt-BR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本程序有两个难点：</a:t>
            </a:r>
          </a:p>
          <a:p>
            <a:pPr marL="539750" indent="-539750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使用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号功能调用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完成字符串的输入，确定实际输入字符串的长度及字符串的起始地址；</a:t>
            </a:r>
          </a:p>
          <a:p>
            <a:pPr marL="539750" indent="-539750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把数字和字母从字符串中挑出来，要用到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多分支程序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zh-CN" altLang="en-US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8.9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8.10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分析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流程图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程序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587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8.4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子程序举例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48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42928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  <a:buClrTx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85984" y="285728"/>
            <a:ext cx="2587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8.4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子程序举例</a:t>
            </a:r>
          </a:p>
        </p:txBody>
      </p:sp>
      <p:cxnSp>
        <p:nvCxnSpPr>
          <p:cNvPr id="7" name="AutoShape 8"/>
          <p:cNvCxnSpPr>
            <a:cxnSpLocks noChangeShapeType="1"/>
          </p:cNvCxnSpPr>
          <p:nvPr/>
        </p:nvCxnSpPr>
        <p:spPr bwMode="auto">
          <a:xfrm rot="5400000">
            <a:off x="2965481" y="3106721"/>
            <a:ext cx="357188" cy="1587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857406" y="3286109"/>
            <a:ext cx="2857500" cy="1144587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300"/>
              </a:spcBef>
            </a:pPr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获得字符串长度</a:t>
            </a:r>
            <a:endParaRPr lang="en-US" altLang="zh-CN" sz="2000" b="1">
              <a:solidFill>
                <a:srgbClr val="0000CC"/>
              </a:solidFill>
              <a:latin typeface="Calibri" pitchFamily="34" charset="0"/>
            </a:endParaRPr>
          </a:p>
          <a:p>
            <a:pPr algn="ctr">
              <a:spcBef>
                <a:spcPts val="300"/>
              </a:spcBef>
            </a:pP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CL</a:t>
            </a: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  <a:sym typeface="Wingdings" pitchFamily="2" charset="2"/>
              </a:rPr>
              <a:t>str+1</a:t>
            </a:r>
          </a:p>
          <a:p>
            <a:pPr algn="ctr">
              <a:spcBef>
                <a:spcPts val="300"/>
              </a:spcBef>
            </a:pP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  <a:sym typeface="Wingdings" pitchFamily="2" charset="2"/>
              </a:rPr>
              <a:t>CH0</a:t>
            </a:r>
            <a:endParaRPr lang="zh-CN" altLang="zh-CN" sz="2000"/>
          </a:p>
        </p:txBody>
      </p:sp>
      <p:cxnSp>
        <p:nvCxnSpPr>
          <p:cNvPr id="12" name="AutoShape 21"/>
          <p:cNvCxnSpPr>
            <a:cxnSpLocks noChangeShapeType="1"/>
          </p:cNvCxnSpPr>
          <p:nvPr/>
        </p:nvCxnSpPr>
        <p:spPr bwMode="auto">
          <a:xfrm>
            <a:off x="3214718" y="6788134"/>
            <a:ext cx="2000250" cy="1587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13" name="AutoShape 22"/>
          <p:cNvCxnSpPr>
            <a:cxnSpLocks noChangeShapeType="1"/>
          </p:cNvCxnSpPr>
          <p:nvPr/>
        </p:nvCxnSpPr>
        <p:spPr bwMode="auto">
          <a:xfrm rot="16200000" flipH="1">
            <a:off x="2272537" y="3867927"/>
            <a:ext cx="5881688" cy="3175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14" name="AutoShape 24"/>
          <p:cNvCxnSpPr>
            <a:cxnSpLocks noChangeShapeType="1"/>
          </p:cNvCxnSpPr>
          <p:nvPr/>
        </p:nvCxnSpPr>
        <p:spPr bwMode="auto">
          <a:xfrm rot="5400000">
            <a:off x="7073137" y="1072340"/>
            <a:ext cx="285750" cy="1588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</p:cxnSp>
      <p:cxnSp>
        <p:nvCxnSpPr>
          <p:cNvPr id="15" name="AutoShape 8"/>
          <p:cNvCxnSpPr>
            <a:cxnSpLocks noChangeShapeType="1"/>
          </p:cNvCxnSpPr>
          <p:nvPr/>
        </p:nvCxnSpPr>
        <p:spPr bwMode="auto">
          <a:xfrm rot="5400000">
            <a:off x="3036918" y="5465746"/>
            <a:ext cx="357188" cy="1588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071718" y="1571609"/>
            <a:ext cx="2143125" cy="5000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子程序开始</a:t>
            </a:r>
            <a:endParaRPr lang="zh-CN" sz="2000"/>
          </a:p>
        </p:txBody>
      </p:sp>
      <p:cxnSp>
        <p:nvCxnSpPr>
          <p:cNvPr id="17" name="AutoShape 8"/>
          <p:cNvCxnSpPr>
            <a:cxnSpLocks noChangeShapeType="1"/>
          </p:cNvCxnSpPr>
          <p:nvPr/>
        </p:nvCxnSpPr>
        <p:spPr bwMode="auto">
          <a:xfrm rot="5400000">
            <a:off x="2965481" y="2249471"/>
            <a:ext cx="357188" cy="1587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857406" y="2428859"/>
            <a:ext cx="2857500" cy="50006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300"/>
              </a:spcBef>
            </a:pPr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输入字符串</a:t>
            </a: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(A</a:t>
            </a:r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号</a:t>
            </a: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)</a:t>
            </a:r>
            <a:endParaRPr lang="zh-CN" altLang="zh-CN" sz="2000"/>
          </a:p>
        </p:txBody>
      </p:sp>
      <p:cxnSp>
        <p:nvCxnSpPr>
          <p:cNvPr id="19" name="AutoShape 8"/>
          <p:cNvCxnSpPr>
            <a:cxnSpLocks noChangeShapeType="1"/>
          </p:cNvCxnSpPr>
          <p:nvPr/>
        </p:nvCxnSpPr>
        <p:spPr bwMode="auto">
          <a:xfrm rot="5400000">
            <a:off x="3036918" y="4608496"/>
            <a:ext cx="357188" cy="1588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928843" y="4787884"/>
            <a:ext cx="2857500" cy="50006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300"/>
              </a:spcBef>
            </a:pP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SI</a:t>
            </a:r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做下标，初值为</a:t>
            </a: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2</a:t>
            </a:r>
            <a:endParaRPr lang="zh-CN" altLang="zh-CN" sz="2000"/>
          </a:p>
        </p:txBody>
      </p:sp>
      <p:cxnSp>
        <p:nvCxnSpPr>
          <p:cNvPr id="21" name="AutoShape 8"/>
          <p:cNvCxnSpPr>
            <a:cxnSpLocks noChangeShapeType="1"/>
          </p:cNvCxnSpPr>
          <p:nvPr/>
        </p:nvCxnSpPr>
        <p:spPr bwMode="auto">
          <a:xfrm rot="5400000">
            <a:off x="3072637" y="6644465"/>
            <a:ext cx="285750" cy="1588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</p:cxn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1928843" y="5645134"/>
            <a:ext cx="2857500" cy="85725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300"/>
              </a:spcBef>
            </a:pP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Str[SI]</a:t>
            </a:r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在</a:t>
            </a: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’0’~’9’</a:t>
            </a:r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之间</a:t>
            </a:r>
            <a:endParaRPr lang="en-US" altLang="zh-CN" sz="2000" b="1">
              <a:solidFill>
                <a:srgbClr val="0000CC"/>
              </a:solidFill>
              <a:latin typeface="Calibri" pitchFamily="34" charset="0"/>
            </a:endParaRPr>
          </a:p>
          <a:p>
            <a:pPr algn="ctr">
              <a:spcBef>
                <a:spcPts val="300"/>
              </a:spcBef>
            </a:pP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data_num</a:t>
            </a: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  <a:sym typeface="Wingdings" pitchFamily="2" charset="2"/>
              </a:rPr>
              <a:t>+1</a:t>
            </a:r>
            <a:endParaRPr lang="zh-CN" altLang="zh-CN" sz="2000"/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5572156" y="1216009"/>
            <a:ext cx="3357562" cy="85725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300"/>
              </a:spcBef>
            </a:pP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Str[SI]</a:t>
            </a:r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在</a:t>
            </a: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’A’~’Z’</a:t>
            </a:r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或</a:t>
            </a: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’a’~’z’</a:t>
            </a:r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之间</a:t>
            </a:r>
            <a:endParaRPr lang="en-US" altLang="zh-CN" sz="2000" b="1">
              <a:solidFill>
                <a:srgbClr val="0000CC"/>
              </a:solidFill>
              <a:latin typeface="Calibri" pitchFamily="34" charset="0"/>
            </a:endParaRPr>
          </a:p>
          <a:p>
            <a:pPr algn="ctr">
              <a:spcBef>
                <a:spcPts val="300"/>
              </a:spcBef>
            </a:pP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char_num</a:t>
            </a: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  <a:sym typeface="Wingdings" pitchFamily="2" charset="2"/>
              </a:rPr>
              <a:t>+1</a:t>
            </a:r>
            <a:endParaRPr lang="zh-CN" altLang="zh-CN" sz="2000"/>
          </a:p>
        </p:txBody>
      </p:sp>
      <p:cxnSp>
        <p:nvCxnSpPr>
          <p:cNvPr id="24" name="AutoShape 8"/>
          <p:cNvCxnSpPr>
            <a:cxnSpLocks noChangeShapeType="1"/>
          </p:cNvCxnSpPr>
          <p:nvPr/>
        </p:nvCxnSpPr>
        <p:spPr bwMode="auto">
          <a:xfrm rot="5400000">
            <a:off x="6965981" y="2251059"/>
            <a:ext cx="357187" cy="1587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5572156" y="2430446"/>
            <a:ext cx="3357562" cy="50006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300"/>
              </a:spcBef>
            </a:pPr>
            <a:r>
              <a:rPr lang="en-US" altLang="zh-CN" sz="2000" b="1">
                <a:solidFill>
                  <a:srgbClr val="0000CC"/>
                </a:solidFill>
                <a:latin typeface="Calibri" pitchFamily="34" charset="0"/>
              </a:rPr>
              <a:t>SI</a:t>
            </a:r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增量</a:t>
            </a:r>
            <a:endParaRPr lang="zh-CN" altLang="zh-CN" sz="2000"/>
          </a:p>
        </p:txBody>
      </p:sp>
      <p:cxnSp>
        <p:nvCxnSpPr>
          <p:cNvPr id="26" name="AutoShape 8"/>
          <p:cNvCxnSpPr>
            <a:cxnSpLocks noChangeShapeType="1"/>
          </p:cNvCxnSpPr>
          <p:nvPr/>
        </p:nvCxnSpPr>
        <p:spPr bwMode="auto">
          <a:xfrm rot="5400000">
            <a:off x="7000112" y="5072840"/>
            <a:ext cx="428625" cy="1587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</p:cxnSp>
      <p:cxnSp>
        <p:nvCxnSpPr>
          <p:cNvPr id="27" name="AutoShape 17"/>
          <p:cNvCxnSpPr>
            <a:cxnSpLocks noChangeShapeType="1"/>
          </p:cNvCxnSpPr>
          <p:nvPr/>
        </p:nvCxnSpPr>
        <p:spPr bwMode="auto">
          <a:xfrm rot="5400000">
            <a:off x="7036624" y="3109103"/>
            <a:ext cx="357187" cy="0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</p:cxn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5572156" y="3287696"/>
            <a:ext cx="3357562" cy="50006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300"/>
              </a:spcBef>
            </a:pPr>
            <a:r>
              <a:rPr lang="en-US" altLang="zh-CN" sz="2000" b="1">
                <a:solidFill>
                  <a:srgbClr val="0000CC"/>
                </a:solidFill>
                <a:latin typeface="Times New Roman" pitchFamily="18" charset="0"/>
                <a:sym typeface="Wingdings" pitchFamily="2" charset="2"/>
              </a:rPr>
              <a:t>CXCX-1</a:t>
            </a:r>
            <a:endParaRPr lang="zh-CN" altLang="zh-CN" sz="2000"/>
          </a:p>
        </p:txBody>
      </p:sp>
      <p:sp>
        <p:nvSpPr>
          <p:cNvPr id="29" name="流程图: 决策 28"/>
          <p:cNvSpPr/>
          <p:nvPr/>
        </p:nvSpPr>
        <p:spPr>
          <a:xfrm>
            <a:off x="6000781" y="4144946"/>
            <a:ext cx="2500312" cy="714375"/>
          </a:xfrm>
          <a:prstGeom prst="flowChartDecision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0000FF"/>
                </a:solidFill>
              </a:rPr>
              <a:t>CX=0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6143656" y="5287946"/>
            <a:ext cx="2143125" cy="5000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zh-CN" altLang="en-US" sz="2000" b="1">
                <a:solidFill>
                  <a:srgbClr val="0000CC"/>
                </a:solidFill>
                <a:latin typeface="Calibri" pitchFamily="34" charset="0"/>
              </a:rPr>
              <a:t>子程序结束</a:t>
            </a:r>
            <a:endParaRPr lang="zh-CN" sz="2000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715031" y="4144946"/>
            <a:ext cx="428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</a:rPr>
              <a:t>N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7215218" y="4887896"/>
            <a:ext cx="428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</a:rPr>
              <a:t>Y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  <p:cxnSp>
        <p:nvCxnSpPr>
          <p:cNvPr id="33" name="AutoShape 8"/>
          <p:cNvCxnSpPr>
            <a:cxnSpLocks noChangeShapeType="1"/>
          </p:cNvCxnSpPr>
          <p:nvPr/>
        </p:nvCxnSpPr>
        <p:spPr bwMode="auto">
          <a:xfrm rot="5400000">
            <a:off x="7037418" y="3965559"/>
            <a:ext cx="357187" cy="1588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</p:spPr>
      </p:cxn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>
            <a:off x="4929218" y="4502134"/>
            <a:ext cx="1071563" cy="1587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35" name="AutoShape 21"/>
          <p:cNvCxnSpPr>
            <a:cxnSpLocks noChangeShapeType="1"/>
          </p:cNvCxnSpPr>
          <p:nvPr/>
        </p:nvCxnSpPr>
        <p:spPr bwMode="auto">
          <a:xfrm>
            <a:off x="5214968" y="930259"/>
            <a:ext cx="2000250" cy="1587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36" name="AutoShape 22"/>
          <p:cNvCxnSpPr>
            <a:cxnSpLocks noChangeShapeType="1"/>
          </p:cNvCxnSpPr>
          <p:nvPr/>
        </p:nvCxnSpPr>
        <p:spPr bwMode="auto">
          <a:xfrm rot="16200000" flipV="1">
            <a:off x="4464875" y="4966477"/>
            <a:ext cx="927100" cy="1587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</p:cxnSp>
      <p:cxnSp>
        <p:nvCxnSpPr>
          <p:cNvPr id="37" name="AutoShape 21"/>
          <p:cNvCxnSpPr>
            <a:cxnSpLocks noChangeShapeType="1"/>
          </p:cNvCxnSpPr>
          <p:nvPr/>
        </p:nvCxnSpPr>
        <p:spPr bwMode="auto">
          <a:xfrm>
            <a:off x="3214718" y="5430821"/>
            <a:ext cx="1714500" cy="1588"/>
          </a:xfrm>
          <a:prstGeom prst="straightConnector1">
            <a:avLst/>
          </a:prstGeom>
          <a:noFill/>
          <a:ln w="28575">
            <a:solidFill>
              <a:srgbClr val="0000CC"/>
            </a:solidFill>
            <a:round/>
            <a:headEnd type="triangle" w="med" len="med"/>
            <a:tailEnd/>
          </a:ln>
        </p:spPr>
      </p:cxnSp>
      <p:sp>
        <p:nvSpPr>
          <p:cNvPr id="38" name="矩形 37"/>
          <p:cNvSpPr/>
          <p:nvPr/>
        </p:nvSpPr>
        <p:spPr>
          <a:xfrm>
            <a:off x="285752" y="928670"/>
            <a:ext cx="4000496" cy="52322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marL="265113" indent="-265113"/>
            <a:r>
              <a:rPr lang="en-US" altLang="zh-CN" sz="2800" b="1" smtClean="0">
                <a:solidFill>
                  <a:srgbClr val="FFFF00"/>
                </a:solidFill>
              </a:rPr>
              <a:t>Str  db  80,?,80 dup(?)</a:t>
            </a:r>
            <a:endParaRPr lang="zh-CN" altLang="en-US" sz="2800" b="1" smtClean="0">
              <a:solidFill>
                <a:srgbClr val="FFFF00"/>
              </a:solidFill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49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8" grpId="0" animBg="1"/>
      <p:bldP spid="20" grpId="0" animBg="1"/>
      <p:bldP spid="22" grpId="0" animBg="1"/>
      <p:bldP spid="23" grpId="0" animBg="1"/>
      <p:bldP spid="25" grpId="0" animBg="1"/>
      <p:bldP spid="28" grpId="0" animBg="1"/>
      <p:bldP spid="29" grpId="0" animBg="1"/>
      <p:bldP spid="30" grpId="0" animBg="1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段间调用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  <a:sym typeface="Wingdings" pitchFamily="2" charset="2"/>
              </a:rPr>
              <a:t>(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主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/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被调程序不在同一代码段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endParaRPr lang="zh-CN" altLang="en-US" sz="28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809625"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CALL  FAR  PTR  &lt;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子程序名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&gt;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633413" indent="-633413"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执行操作：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633413" indent="-633413"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①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返回地址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当前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CS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IP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内容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先后压栈；</a:t>
            </a:r>
            <a:endParaRPr lang="en-US" altLang="zh-CN" sz="2800" smtClean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360363" indent="-360363" eaLnBrk="1" hangingPunct="1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②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子程序的入口地址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段地址：偏移地址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分别赋给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CS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：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IP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       </a:t>
            </a:r>
            <a:endParaRPr lang="en-US" altLang="zh-CN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子程序定义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调用和返回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CALL</a:t>
            </a:r>
          </a:p>
          <a:p>
            <a:pPr marL="269875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段内调用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段间调用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RET</a:t>
            </a: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8.1</a:t>
            </a: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8.2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5112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8.1 </a:t>
            </a:r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子程序的定义、调用和返回</a:t>
            </a:r>
            <a:endParaRPr lang="zh-CN" altLang="en-US" sz="2800" b="1" smtClean="0"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DATA SEGMENT</a:t>
            </a:r>
          </a:p>
          <a:p>
            <a:pPr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MESS1 DB 0AH,0DH,‘INPUT STRING: $’</a:t>
            </a:r>
          </a:p>
          <a:p>
            <a:pPr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MESS2 DB 0AH,0DH,‘THE NUMBER OF CHAR: $’</a:t>
            </a:r>
          </a:p>
          <a:p>
            <a:pPr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MESS3 DB 0AH,0DH,‘THE NUMBER OF DATA: $’</a:t>
            </a:r>
          </a:p>
          <a:p>
            <a:pPr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pt-BR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STR DB 80,?,80 DUP(?)</a:t>
            </a:r>
          </a:p>
          <a:p>
            <a:pPr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CHAR_NUM DW 0</a:t>
            </a:r>
          </a:p>
          <a:p>
            <a:pPr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DATA_NUM DW 0</a:t>
            </a:r>
          </a:p>
          <a:p>
            <a:pPr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DATA ENDS</a:t>
            </a:r>
          </a:p>
          <a:p>
            <a:pPr>
              <a:spcBef>
                <a:spcPts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STACK SEGMENT STACK</a:t>
            </a:r>
          </a:p>
          <a:p>
            <a:pPr>
              <a:spcBef>
                <a:spcPts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DW 10 DUP(?)</a:t>
            </a:r>
          </a:p>
          <a:p>
            <a:pPr>
              <a:spcBef>
                <a:spcPts val="0"/>
              </a:spcBef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STACK ENDS</a:t>
            </a:r>
            <a:endParaRPr lang="en-US" altLang="zh-CN" sz="2000">
              <a:solidFill>
                <a:srgbClr val="00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8.9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8.10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分析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流程图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程序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5-1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587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8.4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子程序举例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50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CODE SEGMENT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ASSUME CS:CODE,DS:DATA,SS:STACK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MAIN PROC FAR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START: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PUSH DS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MOV AX,0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PUSH AX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AX,DATA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MOV DS,AX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LEA DX,MESS1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MOV AH,09H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INT 21H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LEA DX,STR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 MOV AH,0AH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 INT 21H        </a:t>
            </a:r>
            <a:r>
              <a:rPr lang="zh-CN" altLang="en-US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；输入字符串</a:t>
            </a:r>
            <a:endParaRPr lang="zh-CN" altLang="en-US" sz="200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8.9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8.10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分析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流程图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程序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5-2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587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8.4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子程序举例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51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CALL STAT_STR   </a:t>
            </a:r>
            <a:r>
              <a:rPr lang="zh-CN" altLang="en-US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；统计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pt-BR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LEA DX,MESS2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MOV AH,09H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INT 21H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altLang="zh-CN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pt-BR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AX,CHAR_NUM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CALL OUTPUT_DATA      </a:t>
            </a:r>
            <a:r>
              <a:rPr lang="zh-CN" altLang="pt-BR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；输出字母的个数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pt-BR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pt-BR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LEA DX,MESS3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MOV AH,09H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INT 21H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altLang="zh-CN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pt-BR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AX,DATA_NUM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CALL OUTPUT_DATA      </a:t>
            </a:r>
            <a:r>
              <a:rPr lang="zh-CN" altLang="pt-BR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；输出数字的个数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pt-BR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MAIN ENDP</a:t>
            </a:r>
            <a:endParaRPr lang="en-US" altLang="zh-CN" sz="2000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8.9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8.10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分析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流程图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程序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5-3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587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8.4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子程序举例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52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71546"/>
            <a:ext cx="3214710" cy="542928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STAT_STR PROC NEAR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CL,STR+1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MOV CH,0  ;</a:t>
            </a:r>
            <a:r>
              <a:rPr lang="zh-CN" altLang="en-US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串长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pt-BR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SI,2   ;</a:t>
            </a:r>
            <a:r>
              <a:rPr lang="zh-CN" altLang="pt-BR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字符位置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L1: CMP STR[SI],'0'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JB L4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CMP STR[SI],‘9’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JA L2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INC DATA_NUM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JMP L4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L2: CMP STR[SI],‘A’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JB L4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pt-BR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CMP STR[SI],‘Z’    </a:t>
            </a: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</a:t>
            </a:r>
            <a:endParaRPr lang="en-US" altLang="zh-CN" sz="2000">
              <a:solidFill>
                <a:srgbClr val="0000FF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8.9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8.10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分析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流程图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程序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5-4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587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8.4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子程序举例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357950" y="1071546"/>
            <a:ext cx="2643206" cy="412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pt-BR" altLang="zh-CN" sz="2000" b="1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JA L3</a:t>
            </a:r>
          </a:p>
          <a:p>
            <a:pPr>
              <a:lnSpc>
                <a:spcPct val="110000"/>
              </a:lnSpc>
            </a:pPr>
            <a:r>
              <a:rPr lang="pt-BR" altLang="zh-CN" sz="2000" b="1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INC CHAR_NUM</a:t>
            </a:r>
          </a:p>
          <a:p>
            <a:pPr>
              <a:lnSpc>
                <a:spcPct val="110000"/>
              </a:lnSpc>
            </a:pPr>
            <a:r>
              <a:rPr lang="pt-BR" altLang="zh-CN" sz="2000" b="1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JMP L4</a:t>
            </a:r>
          </a:p>
          <a:p>
            <a:pPr>
              <a:lnSpc>
                <a:spcPct val="110000"/>
              </a:lnSpc>
            </a:pPr>
            <a:r>
              <a:rPr lang="pt-BR" altLang="zh-CN" sz="2000" b="1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L3: CMP STR[SI],‘a’</a:t>
            </a:r>
          </a:p>
          <a:p>
            <a:pPr>
              <a:lnSpc>
                <a:spcPct val="110000"/>
              </a:lnSpc>
            </a:pPr>
            <a:r>
              <a:rPr lang="pt-BR" altLang="zh-CN" sz="2000" b="1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JB L4</a:t>
            </a:r>
          </a:p>
          <a:p>
            <a:pPr>
              <a:lnSpc>
                <a:spcPct val="110000"/>
              </a:lnSpc>
            </a:pPr>
            <a:r>
              <a:rPr lang="pt-BR" altLang="zh-CN" sz="2000" b="1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CMP STR[SI],‘z’</a:t>
            </a:r>
          </a:p>
          <a:p>
            <a:pPr>
              <a:lnSpc>
                <a:spcPct val="110000"/>
              </a:lnSpc>
            </a:pPr>
            <a:r>
              <a:rPr lang="pt-BR" altLang="zh-CN" sz="2000" b="1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JA L4</a:t>
            </a:r>
          </a:p>
          <a:p>
            <a:pPr>
              <a:lnSpc>
                <a:spcPct val="110000"/>
              </a:lnSpc>
            </a:pPr>
            <a:r>
              <a:rPr lang="pt-BR" altLang="zh-CN" sz="2000" b="1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INC CHAR_NUM</a:t>
            </a:r>
          </a:p>
          <a:p>
            <a:pPr>
              <a:lnSpc>
                <a:spcPct val="110000"/>
              </a:lnSpc>
            </a:pPr>
            <a:r>
              <a:rPr lang="pt-BR" altLang="zh-CN" sz="2000" b="1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L4: INC SI</a:t>
            </a:r>
          </a:p>
          <a:p>
            <a:pPr>
              <a:lnSpc>
                <a:spcPct val="110000"/>
              </a:lnSpc>
            </a:pPr>
            <a:r>
              <a:rPr lang="pt-BR" altLang="zh-CN" sz="2000" b="1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000" b="1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LOOP L1 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000" b="1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RET </a:t>
            </a:r>
          </a:p>
          <a:p>
            <a:pPr>
              <a:lnSpc>
                <a:spcPct val="110000"/>
              </a:lnSpc>
            </a:pPr>
            <a:r>
              <a:rPr lang="en-US" altLang="zh-CN" sz="2000" b="1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STAT_STR ENDP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5786446" y="1243036"/>
            <a:ext cx="0" cy="446400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53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OUTPUT_DATA PROC NEAR   ;</a:t>
            </a:r>
            <a:r>
              <a:rPr lang="zh-CN" altLang="en-US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输出</a:t>
            </a:r>
            <a:r>
              <a:rPr lang="en-US" altLang="zh-CN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AX</a:t>
            </a:r>
            <a:r>
              <a:rPr lang="zh-CN" altLang="en-US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中的数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zh-CN" altLang="en-US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BL,10  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DIV BL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BX,AX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pt-BR" altLang="zh-CN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ADD BX,3030H   </a:t>
            </a:r>
            <a:r>
              <a:rPr lang="zh-CN" altLang="pt-BR" sz="20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；将两个数码变成字符形式准备输出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zh-CN" altLang="pt-BR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</a:t>
            </a: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MOV AH,02H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MOV DL,BL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INT 21H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MOV DL,BH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   INT 21H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    RET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  OUTPUT_DATA ENDP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CODE ENDS</a:t>
            </a:r>
          </a:p>
          <a:p>
            <a:pPr marL="265113" indent="-265113"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zh-CN" sz="2000" smtClean="0">
                <a:latin typeface="Arial" pitchFamily="34" charset="0"/>
                <a:ea typeface="黑体" pitchFamily="2" charset="-122"/>
                <a:cs typeface="Arial" pitchFamily="34" charset="0"/>
              </a:rPr>
              <a:t>END START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8.9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8.10</a:t>
            </a: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分析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流程图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793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程序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5-5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2587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8.4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子程序举例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54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本章要点回顾</a:t>
            </a:r>
          </a:p>
          <a:p>
            <a:pPr marL="53975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1.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子程序的定义、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CALL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、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RET </a:t>
            </a:r>
          </a:p>
          <a:p>
            <a:pPr marL="53975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参数传递的方法</a:t>
            </a:r>
          </a:p>
          <a:p>
            <a:pPr marL="989013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通过寄存器、存储单元、堆栈。	     </a:t>
            </a:r>
          </a:p>
          <a:p>
            <a:pPr marL="53975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3.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pt-BR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COM</a:t>
            </a:r>
            <a:r>
              <a:rPr lang="zh-CN" altLang="pt-BR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格式文件</a:t>
            </a:r>
            <a:endParaRPr lang="zh-CN" altLang="en-US" sz="2800" b="1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8786874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55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534988" indent="-534988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2.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从子程序返回指令：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RET</a:t>
            </a:r>
            <a:endParaRPr lang="zh-CN" altLang="en-US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依据其所在子程序的属性，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RET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可以实现两种返回动作：   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539750" indent="-539750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(1) 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段内返回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：当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RET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所在子程序属性为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NEAR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时，执行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RET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时，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从堆栈中弹出一个字赋给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IP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  <a:p>
            <a:pPr marL="534988" indent="-534988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(2) 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段间返回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：当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RET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所在子程序属性为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FAR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时，执行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RET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时，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从堆栈中弹出两个相邻字分别赋给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IP</a:t>
            </a:r>
            <a:r>
              <a:rPr lang="zh-CN" altLang="en-US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和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CS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  <a:endParaRPr lang="zh-CN" altLang="en-US" sz="2800" dirty="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子程序定义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调用和返回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CALL</a:t>
            </a: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RET</a:t>
            </a:r>
          </a:p>
          <a:p>
            <a:pPr marL="269875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段内返回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段间返回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扩展格式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8.1</a:t>
            </a: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8.2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5112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8.1 </a:t>
            </a:r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子程序的定义、调用和返回</a:t>
            </a:r>
            <a:endParaRPr lang="zh-CN" altLang="en-US" sz="2800" b="1" smtClean="0"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RET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指令扩展格式：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RET  [&lt;</a:t>
            </a: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数值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&gt;]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  </a:t>
            </a:r>
          </a:p>
          <a:p>
            <a:pPr marL="265113" indent="-265113" eaLnBrk="1" hangingPunct="1">
              <a:lnSpc>
                <a:spcPct val="140000"/>
              </a:lnSpc>
              <a:spcBef>
                <a:spcPct val="0"/>
              </a:spcBef>
              <a:buClrTx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要求：该数值必须为偶数。</a:t>
            </a:r>
            <a:endParaRPr lang="en-US" altLang="zh-CN" sz="2800" smtClean="0"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1079500" indent="-1079500" eaLnBrk="1" hangingPunct="1">
              <a:lnSpc>
                <a:spcPct val="140000"/>
              </a:lnSpc>
              <a:spcBef>
                <a:spcPct val="0"/>
              </a:spcBef>
              <a:buClrTx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功能：实现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RET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指令本身的功能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(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弹栈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)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之后，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SP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的内容再加上指定数值。</a:t>
            </a:r>
          </a:p>
          <a:p>
            <a:pPr marL="265113" indent="-265113" eaLnBrk="1" hangingPunct="1">
              <a:lnSpc>
                <a:spcPct val="140000"/>
              </a:lnSpc>
              <a:spcBef>
                <a:spcPct val="0"/>
              </a:spcBef>
              <a:buClrTx/>
            </a:pPr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例如：</a:t>
            </a:r>
            <a:r>
              <a:rPr lang="en-US" altLang="zh-CN" sz="2800" smtClean="0">
                <a:solidFill>
                  <a:srgbClr val="0000FF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RET  4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</a:pP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假定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RET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所在子程序为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NEAR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属性，该指令执行时，会把栈顶的一个字送给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IP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，然后再令栈顶指针寄存器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SP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加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4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子程序定义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调用和返回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CALL</a:t>
            </a: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RET</a:t>
            </a:r>
          </a:p>
          <a:p>
            <a:pPr marL="269875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段内返回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段间返回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269875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扩展格式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8.1</a:t>
            </a: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8.2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5112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8.1 </a:t>
            </a:r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子程序的定义、调用和返回</a:t>
            </a:r>
            <a:endParaRPr lang="zh-CN" altLang="en-US" sz="2800" b="1" smtClean="0"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14546" y="1000108"/>
            <a:ext cx="6715172" cy="5429288"/>
          </a:xfrm>
        </p:spPr>
        <p:txBody>
          <a:bodyPr/>
          <a:lstStyle/>
          <a:p>
            <a:pPr marL="265113" indent="-265113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07167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200000"/>
              </a:lnSpc>
              <a:defRPr/>
            </a:pPr>
            <a:r>
              <a:rPr lang="zh-CN" altLang="en-US" sz="2400" b="1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内容提要</a:t>
            </a:r>
            <a:endParaRPr lang="en-US" altLang="zh-CN" sz="2400" b="1">
              <a:solidFill>
                <a:srgbClr val="FFFF00"/>
              </a:solidFill>
              <a:latin typeface="黑体" pitchFamily="2" charset="-122"/>
              <a:ea typeface="黑体" pitchFamily="2" charset="-122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子程序定义</a:t>
            </a:r>
            <a:endParaRPr lang="en-US" altLang="zh-CN" sz="2000" b="1" smtClean="0">
              <a:solidFill>
                <a:schemeClr val="bg1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algn="just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l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 调用和返回</a:t>
            </a:r>
            <a:endParaRPr lang="en-US" altLang="zh-CN" sz="2000" b="1" smtClean="0">
              <a:solidFill>
                <a:srgbClr val="FFFF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CALL</a:t>
            </a: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RET</a:t>
            </a: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rgbClr val="FFFF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8.1</a:t>
            </a:r>
          </a:p>
          <a:p>
            <a:pPr marL="90488" algn="just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000" b="1" smtClean="0">
                <a:solidFill>
                  <a:schemeClr val="bg1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8.2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844" y="785794"/>
            <a:ext cx="1785918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285984" y="285728"/>
            <a:ext cx="5112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8.1 </a:t>
            </a:r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子程序的定义、调用和返回</a:t>
            </a:r>
            <a:endParaRPr lang="zh-CN" altLang="en-US" sz="2800" b="1" smtClean="0"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357422" y="1500174"/>
            <a:ext cx="6500858" cy="489364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</a:rPr>
              <a:t>CODE  SEGMENT</a:t>
            </a:r>
          </a:p>
          <a:p>
            <a:r>
              <a:rPr lang="en-US" altLang="zh-CN" sz="2400" b="1">
                <a:solidFill>
                  <a:srgbClr val="000000"/>
                </a:solidFill>
              </a:rPr>
              <a:t>    ASSUME  CS</a:t>
            </a:r>
            <a:r>
              <a:rPr lang="zh-CN" altLang="en-US" sz="2400" b="1">
                <a:solidFill>
                  <a:srgbClr val="000000"/>
                </a:solidFill>
              </a:rPr>
              <a:t>：</a:t>
            </a:r>
            <a:r>
              <a:rPr lang="en-US" altLang="zh-CN" sz="2400" b="1">
                <a:solidFill>
                  <a:srgbClr val="000000"/>
                </a:solidFill>
              </a:rPr>
              <a:t>CODE</a:t>
            </a:r>
          </a:p>
          <a:p>
            <a:r>
              <a:rPr lang="en-US" altLang="zh-CN" sz="2400" b="1">
                <a:solidFill>
                  <a:srgbClr val="000000"/>
                </a:solidFill>
              </a:rPr>
              <a:t>    MAIN  PROC   FAR</a:t>
            </a:r>
          </a:p>
          <a:p>
            <a:r>
              <a:rPr lang="en-US" altLang="zh-CN" sz="2400" b="1">
                <a:solidFill>
                  <a:srgbClr val="000000"/>
                </a:solidFill>
              </a:rPr>
              <a:t>START</a:t>
            </a:r>
            <a:r>
              <a:rPr lang="zh-CN" altLang="en-US" sz="2400" b="1">
                <a:solidFill>
                  <a:srgbClr val="000000"/>
                </a:solidFill>
              </a:rPr>
              <a:t>：  </a:t>
            </a:r>
            <a:r>
              <a:rPr lang="en-US" altLang="zh-CN" sz="2400" b="1">
                <a:solidFill>
                  <a:srgbClr val="000000"/>
                </a:solidFill>
              </a:rPr>
              <a:t>...... </a:t>
            </a:r>
          </a:p>
          <a:p>
            <a:r>
              <a:rPr lang="en-US" altLang="zh-CN" sz="2400" b="1">
                <a:solidFill>
                  <a:srgbClr val="000000"/>
                </a:solidFill>
              </a:rPr>
              <a:t>        </a:t>
            </a:r>
            <a:r>
              <a:rPr lang="en-US" altLang="zh-CN" sz="2400" b="1">
                <a:solidFill>
                  <a:srgbClr val="0000FF"/>
                </a:solidFill>
              </a:rPr>
              <a:t>CALL  NEAR  PTR  SUB1  </a:t>
            </a:r>
          </a:p>
          <a:p>
            <a:r>
              <a:rPr lang="en-US" altLang="zh-CN" sz="2400" b="1">
                <a:solidFill>
                  <a:srgbClr val="000000"/>
                </a:solidFill>
              </a:rPr>
              <a:t>              …… </a:t>
            </a:r>
          </a:p>
          <a:p>
            <a:r>
              <a:rPr lang="en-US" altLang="zh-CN" sz="2400" b="1">
                <a:solidFill>
                  <a:srgbClr val="000000"/>
                </a:solidFill>
              </a:rPr>
              <a:t>    MAIN  ENDP   </a:t>
            </a:r>
          </a:p>
          <a:p>
            <a:r>
              <a:rPr lang="en-US" altLang="zh-CN" sz="2400" b="1">
                <a:solidFill>
                  <a:srgbClr val="000000"/>
                </a:solidFill>
              </a:rPr>
              <a:t>    </a:t>
            </a:r>
            <a:r>
              <a:rPr lang="en-US" altLang="zh-CN" sz="2400" b="1">
                <a:solidFill>
                  <a:srgbClr val="0000FF"/>
                </a:solidFill>
              </a:rPr>
              <a:t>SUB1  PROC  NEAR</a:t>
            </a:r>
          </a:p>
          <a:p>
            <a:r>
              <a:rPr lang="en-US" altLang="zh-CN" sz="2400" b="1">
                <a:solidFill>
                  <a:srgbClr val="0000FF"/>
                </a:solidFill>
              </a:rPr>
              <a:t>      ……</a:t>
            </a:r>
          </a:p>
          <a:p>
            <a:r>
              <a:rPr lang="en-US" altLang="zh-CN" sz="2400" b="1">
                <a:solidFill>
                  <a:srgbClr val="0000FF"/>
                </a:solidFill>
              </a:rPr>
              <a:t>       RET</a:t>
            </a:r>
          </a:p>
          <a:p>
            <a:r>
              <a:rPr lang="en-US" altLang="zh-CN" sz="2400" b="1">
                <a:solidFill>
                  <a:srgbClr val="0000FF"/>
                </a:solidFill>
              </a:rPr>
              <a:t>    SUB1  ENDP</a:t>
            </a:r>
          </a:p>
          <a:p>
            <a:r>
              <a:rPr lang="en-US" altLang="zh-CN" sz="2400" b="1">
                <a:solidFill>
                  <a:srgbClr val="000000"/>
                </a:solidFill>
              </a:rPr>
              <a:t>CODE  ENDS</a:t>
            </a:r>
          </a:p>
          <a:p>
            <a:r>
              <a:rPr lang="en-US" altLang="zh-CN" sz="2400" b="1">
                <a:solidFill>
                  <a:srgbClr val="000000"/>
                </a:solidFill>
              </a:rPr>
              <a:t>END  START</a:t>
            </a:r>
            <a:endParaRPr lang="en-US" altLang="zh-CN" sz="2400"/>
          </a:p>
        </p:txBody>
      </p:sp>
      <p:sp>
        <p:nvSpPr>
          <p:cNvPr id="9" name="TextBox 8"/>
          <p:cNvSpPr txBox="1"/>
          <p:nvPr/>
        </p:nvSpPr>
        <p:spPr>
          <a:xfrm>
            <a:off x="2285984" y="928670"/>
            <a:ext cx="5929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5113" indent="-265113" eaLnBrk="1" hangingPunct="1">
              <a:buFont typeface="Wingdings" pitchFamily="2" charset="2"/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b="1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8.1 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主</a:t>
            </a:r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/</a:t>
            </a:r>
            <a:r>
              <a:rPr lang="zh-CN" altLang="en-US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被调程序在同一代码段。</a:t>
            </a:r>
            <a:endParaRPr lang="zh-CN" altLang="en-US" sz="2800" b="1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00108"/>
            <a:ext cx="8715436" cy="5429288"/>
          </a:xfrm>
        </p:spPr>
        <p:txBody>
          <a:bodyPr/>
          <a:lstStyle/>
          <a:p>
            <a:pPr marL="265113" indent="-265113" eaLnBrk="1" hangingPunct="1"/>
            <a:r>
              <a:rPr lang="zh-CN" altLang="en-US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8.2 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主</a:t>
            </a:r>
            <a:r>
              <a:rPr lang="en-US" altLang="zh-CN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/</a:t>
            </a:r>
            <a:r>
              <a:rPr lang="zh-CN" altLang="en-US" sz="2800" smtClean="0">
                <a:latin typeface="Arial" pitchFamily="34" charset="0"/>
                <a:ea typeface="黑体" pitchFamily="2" charset="-122"/>
                <a:cs typeface="Arial" pitchFamily="34" charset="0"/>
              </a:rPr>
              <a:t>被调程序不在同一代码段。</a:t>
            </a:r>
            <a:endParaRPr lang="zh-CN" altLang="en-US" sz="280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85984" y="285728"/>
            <a:ext cx="5112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indent="-265113"/>
            <a:r>
              <a:rPr lang="en-US" altLang="zh-CN" sz="2800" b="1" smtClean="0">
                <a:latin typeface="Arial" pitchFamily="34" charset="0"/>
                <a:ea typeface="黑体" pitchFamily="2" charset="-122"/>
                <a:cs typeface="Arial" pitchFamily="34" charset="0"/>
              </a:rPr>
              <a:t>8.1 </a:t>
            </a:r>
            <a:r>
              <a:rPr lang="zh-CN" altLang="en-US" sz="2800" b="1" smtClean="0">
                <a:latin typeface="黑体" pitchFamily="2" charset="-122"/>
                <a:ea typeface="黑体" pitchFamily="2" charset="-122"/>
              </a:rPr>
              <a:t>子程序的定义、调用和返回</a:t>
            </a:r>
            <a:endParaRPr lang="zh-CN" altLang="en-US" sz="2800" b="1" smtClean="0">
              <a:latin typeface="黑体" pitchFamily="2" charset="-122"/>
              <a:ea typeface="黑体" pitchFamily="2" charset="-122"/>
              <a:cs typeface="Arial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23850" y="1666914"/>
            <a:ext cx="4608513" cy="4843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000000"/>
                </a:solidFill>
              </a:rPr>
              <a:t>DATA  SEGMENT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000000"/>
                </a:solidFill>
              </a:rPr>
              <a:t>DATA   ENDS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000000"/>
                </a:solidFill>
              </a:rPr>
              <a:t>CODE1  SEGMENT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000000"/>
                </a:solidFill>
              </a:rPr>
              <a:t>    </a:t>
            </a:r>
            <a:r>
              <a:rPr lang="en-US" altLang="zh-CN" sz="2000" b="1">
                <a:solidFill>
                  <a:srgbClr val="000000"/>
                </a:solidFill>
              </a:rPr>
              <a:t>ASSUME  CS:CODE1,DS:DATA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000000"/>
                </a:solidFill>
              </a:rPr>
              <a:t>    MAIN  PROC   FAR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000000"/>
                </a:solidFill>
              </a:rPr>
              <a:t>START</a:t>
            </a:r>
            <a:r>
              <a:rPr lang="zh-CN" altLang="en-US" sz="2400" b="1">
                <a:solidFill>
                  <a:srgbClr val="000000"/>
                </a:solidFill>
              </a:rPr>
              <a:t>：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FF0000"/>
                </a:solidFill>
              </a:rPr>
              <a:t>    CALL  FAR  PTR  SUB1   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000000"/>
                </a:solidFill>
              </a:rPr>
              <a:t>     ……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000000"/>
                </a:solidFill>
              </a:rPr>
              <a:t>    MAIN  ENDP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000000"/>
                </a:solidFill>
              </a:rPr>
              <a:t>CODE1  ENDS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143500" y="1666914"/>
            <a:ext cx="3605213" cy="393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000000"/>
                </a:solidFill>
              </a:rPr>
              <a:t>CODE2  SEGMENT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FF0000"/>
                </a:solidFill>
              </a:rPr>
              <a:t>    ASSUME  CS:CODE2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000000"/>
                </a:solidFill>
              </a:rPr>
              <a:t>    </a:t>
            </a:r>
            <a:r>
              <a:rPr lang="en-US" altLang="zh-CN" sz="2400" b="1">
                <a:solidFill>
                  <a:srgbClr val="0000FF"/>
                </a:solidFill>
              </a:rPr>
              <a:t>SUB1  PROC  FAR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0000FF"/>
                </a:solidFill>
              </a:rPr>
              <a:t>      ……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0000FF"/>
                </a:solidFill>
              </a:rPr>
              <a:t>       RET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0000FF"/>
                </a:solidFill>
              </a:rPr>
              <a:t>    SUB1  ENDP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000000"/>
                </a:solidFill>
              </a:rPr>
              <a:t>CODE2  ENDS</a:t>
            </a:r>
          </a:p>
          <a:p>
            <a:pPr>
              <a:lnSpc>
                <a:spcPct val="130000"/>
              </a:lnSpc>
            </a:pPr>
            <a:r>
              <a:rPr lang="en-US" altLang="zh-CN" sz="2400" b="1">
                <a:solidFill>
                  <a:srgbClr val="000000"/>
                </a:solidFill>
              </a:rPr>
              <a:t>END  </a:t>
            </a:r>
            <a:r>
              <a:rPr lang="en-US" altLang="zh-CN" sz="2400" b="1" smtClean="0">
                <a:solidFill>
                  <a:srgbClr val="000000"/>
                </a:solidFill>
              </a:rPr>
              <a:t>START</a:t>
            </a:r>
            <a:endParaRPr lang="en-US" altLang="zh-CN" sz="2400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4786314" y="1714488"/>
            <a:ext cx="0" cy="486000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EC6E7D-D7E6-48CA-B2D6-D41A77583861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/55</a:t>
            </a:r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7507</TotalTime>
  <Words>4279</Words>
  <Application>Microsoft Office PowerPoint</Application>
  <PresentationFormat>全屏显示(4:3)</PresentationFormat>
  <Paragraphs>1062</Paragraphs>
  <Slides>55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Office 主题</vt:lpstr>
      <vt:lpstr>第8章 子程序设计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Allan</dc:creator>
  <cp:lastModifiedBy>cl</cp:lastModifiedBy>
  <cp:revision>893</cp:revision>
  <dcterms:created xsi:type="dcterms:W3CDTF">2010-03-06T08:13:44Z</dcterms:created>
  <dcterms:modified xsi:type="dcterms:W3CDTF">2015-06-16T13:39:20Z</dcterms:modified>
</cp:coreProperties>
</file>