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1" r:id="rId3"/>
    <p:sldId id="332" r:id="rId4"/>
    <p:sldId id="334" r:id="rId5"/>
    <p:sldId id="335" r:id="rId6"/>
    <p:sldId id="336" r:id="rId7"/>
    <p:sldId id="337" r:id="rId8"/>
    <p:sldId id="338" r:id="rId9"/>
    <p:sldId id="339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66" r:id="rId22"/>
    <p:sldId id="355" r:id="rId23"/>
    <p:sldId id="356" r:id="rId24"/>
    <p:sldId id="362" r:id="rId25"/>
    <p:sldId id="363" r:id="rId26"/>
    <p:sldId id="365" r:id="rId27"/>
    <p:sldId id="364" r:id="rId28"/>
    <p:sldId id="367" r:id="rId29"/>
    <p:sldId id="369" r:id="rId30"/>
    <p:sldId id="370" r:id="rId31"/>
    <p:sldId id="371" r:id="rId32"/>
    <p:sldId id="372" r:id="rId33"/>
    <p:sldId id="330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0066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346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C2A012-10BE-4C7D-BB6F-E54C46D1F8B5}" type="datetimeFigureOut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45E261-2A1A-4395-A17B-1B98CC73E9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8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5357850" cy="598487"/>
          </a:xfrm>
        </p:spPr>
        <p:txBody>
          <a:bodyPr/>
          <a:lstStyle>
            <a:lvl1pPr>
              <a:defRPr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88"/>
            <a:ext cx="8643998" cy="5429270"/>
          </a:xfrm>
        </p:spPr>
        <p:txBody>
          <a:bodyPr/>
          <a:lstStyle>
            <a:lvl1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1pPr>
            <a:lvl2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2pPr>
            <a:lvl3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3pPr>
            <a:lvl4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4pPr>
            <a:lvl5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224838" y="6421438"/>
            <a:ext cx="7762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951CF2-ABBA-4A35-99D8-16A820F4CADC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8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400" b="1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kern="1200">
          <a:solidFill>
            <a:schemeClr val="tx1"/>
          </a:solidFill>
          <a:latin typeface="方正大标宋简体" pitchFamily="65" charset="-122"/>
          <a:ea typeface="方正大标宋简体" pitchFamily="65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28802"/>
            <a:ext cx="7772400" cy="100013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10章 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微处理器</a:t>
            </a:r>
            <a:endParaRPr lang="zh-CN" altLang="en-US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2928926" y="3214686"/>
            <a:ext cx="3214711" cy="64294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Arial" pitchFamily="34" charset="0"/>
              </a:rPr>
              <a:t>学时</a:t>
            </a:r>
            <a:endParaRPr lang="zh-CN" altLang="en-US" dirty="0" smtClean="0"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数据和地址引脚</a:t>
            </a:r>
            <a:r>
              <a:rPr lang="en-US" altLang="zh-CN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分时复用</a:t>
            </a:r>
            <a:r>
              <a:rPr lang="en-US" altLang="zh-CN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endParaRPr lang="zh-CN" altLang="en-US" sz="2800" dirty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一个总线周期包括</a:t>
            </a:r>
            <a:r>
              <a:rPr lang="en-US" altLang="zh-CN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个时钟周期</a:t>
            </a:r>
            <a:r>
              <a:rPr lang="en-US" altLang="zh-CN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(T</a:t>
            </a:r>
            <a:r>
              <a:rPr lang="en-US" altLang="zh-CN" sz="2800" baseline="-25000" dirty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en-US" altLang="zh-CN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~T</a:t>
            </a:r>
            <a:r>
              <a:rPr lang="en-US" altLang="zh-CN" sz="2800" baseline="-25000" dirty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en-US" altLang="zh-CN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(1) AD</a:t>
            </a:r>
            <a:r>
              <a:rPr lang="en-US" altLang="zh-CN" sz="2800" baseline="-300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7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～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AD</a:t>
            </a:r>
            <a:r>
              <a:rPr lang="en-US" altLang="zh-CN" sz="2800" baseline="-300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</a:t>
            </a:r>
            <a:r>
              <a:rPr lang="en-US" altLang="zh-CN" sz="2800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 sz="2800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数据分时复用引脚</a:t>
            </a:r>
          </a:p>
          <a:p>
            <a:pPr marL="442913" eaLnBrk="1" hangingPunct="1">
              <a:spcBef>
                <a:spcPts val="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双向、三态。</a:t>
            </a:r>
          </a:p>
          <a:p>
            <a:pPr marL="442913" eaLnBrk="1" hangingPunct="1">
              <a:spcBef>
                <a:spcPts val="0"/>
              </a:spcBef>
            </a:pP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250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状态：地址，其它时间：数据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(2) A</a:t>
            </a:r>
            <a:r>
              <a:rPr lang="en-US" altLang="zh-CN" sz="2800" baseline="-300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15 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～ 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en-US" altLang="zh-CN" sz="2800" baseline="-300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地址引脚</a:t>
            </a:r>
          </a:p>
          <a:p>
            <a:pPr marL="442913" eaLnBrk="1" hangingPunct="1">
              <a:spcBef>
                <a:spcPts val="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输出，三态。</a:t>
            </a:r>
            <a:endParaRPr lang="zh-CN" altLang="en-US" sz="280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简介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两种组态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引脚图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引脚定义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地址</a:t>
            </a:r>
            <a:r>
              <a:rPr lang="en-US" altLang="zh-CN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数据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读写控制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总线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其它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最大组态引脚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10.2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引脚信号和总线形成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A</a:t>
            </a:r>
            <a:r>
              <a:rPr lang="en-US" altLang="zh-CN" sz="2800" baseline="-30000" smtClean="0">
                <a:latin typeface="Arial" pitchFamily="34" charset="0"/>
                <a:ea typeface="黑体" pitchFamily="2" charset="-122"/>
                <a:cs typeface="Arial" pitchFamily="34" charset="0"/>
              </a:rPr>
              <a:t>19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/S</a:t>
            </a:r>
            <a:r>
              <a:rPr lang="en-US" altLang="zh-CN" sz="2800" baseline="-30000" smtClean="0">
                <a:latin typeface="Arial" pitchFamily="34" charset="0"/>
                <a:ea typeface="黑体" pitchFamily="2" charset="-122"/>
                <a:cs typeface="Arial" pitchFamily="34" charset="0"/>
              </a:rPr>
              <a:t>6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～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en-US" altLang="zh-CN" sz="2800" baseline="-30000" smtClean="0"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/S</a:t>
            </a:r>
            <a:r>
              <a:rPr lang="en-US" altLang="zh-CN" sz="2800" baseline="-30000" smtClean="0">
                <a:latin typeface="Arial" pitchFamily="34" charset="0"/>
                <a:ea typeface="黑体" pitchFamily="2" charset="-122"/>
                <a:cs typeface="Arial" pitchFamily="34" charset="0"/>
              </a:rPr>
              <a:t>3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44291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状态分时复用引脚，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输出、三态。</a:t>
            </a:r>
          </a:p>
          <a:p>
            <a:pPr marL="4429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状态：地址（访问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I/O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时无效，是低电平），其它时间：状态信号。	</a:t>
            </a:r>
          </a:p>
          <a:p>
            <a:pPr marL="4429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6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：恒为低电平，</a:t>
            </a:r>
          </a:p>
          <a:p>
            <a:pPr marL="4429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5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：反映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IF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的状态，</a:t>
            </a:r>
          </a:p>
          <a:p>
            <a:pPr marL="4429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：反映对段寄存器使用的情况。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简介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两种组态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引脚图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引脚定义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地址</a:t>
            </a:r>
            <a:r>
              <a:rPr lang="en-US" altLang="zh-CN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数据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读写控制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总线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其它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最大组态引脚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10.2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引脚信号和总线形成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读写控制引脚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ALE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地址锁存允许</a:t>
            </a:r>
          </a:p>
          <a:p>
            <a:pPr marL="542925" eaLnBrk="1" hangingPunct="1">
              <a:lnSpc>
                <a:spcPct val="14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输出、三态、高电平有效，接锁存器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CLK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端。</a:t>
            </a:r>
          </a:p>
          <a:p>
            <a:pPr marL="542925" eaLnBrk="1" hangingPunct="1">
              <a:lnSpc>
                <a:spcPct val="14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高电平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有效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：表示输出的是地址。</a:t>
            </a:r>
          </a:p>
          <a:p>
            <a:pPr marL="542925" eaLnBrk="1" hangingPunct="1">
              <a:lnSpc>
                <a:spcPct val="14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下降沿锁存。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简介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两种组态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引脚图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引脚定义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地址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读写控制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总线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其它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引脚小结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最大组态引脚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10.2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引脚信号和总线形成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    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I/O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或存储器访问</a:t>
            </a:r>
          </a:p>
          <a:p>
            <a:pPr marL="4429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输出、三态。</a:t>
            </a:r>
          </a:p>
          <a:p>
            <a:pPr marL="4429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高电平，访问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I/O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口，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15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~A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为口地址。</a:t>
            </a:r>
          </a:p>
          <a:p>
            <a:pPr marL="1885950" indent="-1443038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低电平，访问存储器，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19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~A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为存储器地址。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  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写控制</a:t>
            </a:r>
          </a:p>
          <a:p>
            <a:pPr marL="4429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输出、三态、低电平有效。</a:t>
            </a:r>
          </a:p>
          <a:p>
            <a:pPr marL="4429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用于打开对方的数据输入机构。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简介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两种组态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引脚图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引脚定义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地址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读写控制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总线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其它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最大组态引脚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10.2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引脚信号和总线形成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4124333"/>
            <a:ext cx="723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1071546"/>
            <a:ext cx="9620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(4)  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读控制</a:t>
            </a:r>
          </a:p>
          <a:p>
            <a:pPr marL="4429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输出、三态、低电平有效。</a:t>
            </a:r>
          </a:p>
          <a:p>
            <a:pPr marL="4429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用于打开对方的数据输出机构。	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(5) READY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存储器或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I/O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口就绪</a:t>
            </a:r>
          </a:p>
          <a:p>
            <a:pPr marL="4429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输入、高电平有效。</a:t>
            </a:r>
          </a:p>
          <a:p>
            <a:pPr marL="4429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表示被访问的存储器或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I/O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是否需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等待。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简介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两种组态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引脚图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引脚定义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地址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读写控制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总线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其它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最大组态引脚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10.2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引脚信号和总线形成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185848"/>
            <a:ext cx="60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(6)      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数据允许</a:t>
            </a:r>
          </a:p>
          <a:p>
            <a:pPr marL="542925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输出、三态、低电平有效。</a:t>
            </a:r>
          </a:p>
          <a:p>
            <a:pPr marL="542925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表示总线上传输的是数据，接数据收发器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双向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的片选       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800" smtClean="0">
                <a:solidFill>
                  <a:schemeClr val="hlink"/>
                </a:solidFill>
              </a:rPr>
              <a:t>	</a:t>
            </a:r>
            <a:endParaRPr lang="en-US" altLang="zh-CN" sz="2800" smtClean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简介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两种组态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引脚图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引脚定义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地址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读写控制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总线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其它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最大组态引脚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10.2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引脚信号和总线形成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142984"/>
            <a:ext cx="8286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3071810"/>
            <a:ext cx="5810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(7)     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	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数据发送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接收</a:t>
            </a:r>
          </a:p>
          <a:p>
            <a:pPr marL="4429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输出、三态。</a:t>
            </a:r>
          </a:p>
          <a:p>
            <a:pPr marL="4429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表示总线上数据的流向，接数据收发器的方向控制端。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(8)     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最小组态模式下状态输出信号</a:t>
            </a:r>
          </a:p>
          <a:p>
            <a:pPr marL="4429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输出、三态。</a:t>
            </a:r>
          </a:p>
          <a:p>
            <a:pPr marL="4429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与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编码指示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种工作状态。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简介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两种组态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引脚图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引脚定义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地址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读写控制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总线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其它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最大组态引脚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10.2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引脚信号和总线形成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185850"/>
            <a:ext cx="85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714752"/>
            <a:ext cx="8001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4957774"/>
            <a:ext cx="85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4914914"/>
            <a:ext cx="9620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中断请求和响应引脚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INTR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	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可屏蔽中断请求</a:t>
            </a:r>
          </a:p>
          <a:p>
            <a:pPr marL="4429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输入、高电平有效，可由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IF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来屏蔽。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     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可屏蔽中断响应</a:t>
            </a:r>
          </a:p>
          <a:p>
            <a:pPr marL="4429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输出、低电平有效。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4429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表示中断请求已被响应，中断响应周期由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个总线周期构成。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NMI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不可屏蔽中断请求</a:t>
            </a:r>
          </a:p>
          <a:p>
            <a:pPr marL="4429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输入、上升沿有效。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简介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两种组态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引脚图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引脚定义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地址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读写控制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中断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总线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其它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最大组态引脚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10.2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引脚信号和总线形成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857496"/>
            <a:ext cx="885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总线请求和响应引脚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HOLD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总线保持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（即总线请求）</a:t>
            </a:r>
          </a:p>
          <a:p>
            <a:pPr marL="4429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输入、高电平有效。</a:t>
            </a:r>
          </a:p>
          <a:p>
            <a:pPr marL="4429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申请占用总线期间一直为有效电平。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HLDA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总线保持响应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（即总线响应）</a:t>
            </a:r>
          </a:p>
          <a:p>
            <a:pPr marL="4429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输出、高电平有效。</a:t>
            </a:r>
          </a:p>
          <a:p>
            <a:pPr marL="4429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响应期间一直为有效电平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简介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两种组态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引脚图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引脚定义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地址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读写控制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总线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其它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最大组态引脚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10.2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引脚信号和总线形成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其它引脚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RESET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复位请求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42925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输入、高电平有效。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CLK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时钟输入</a:t>
            </a:r>
          </a:p>
          <a:p>
            <a:pPr marL="542925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IBM PC/XT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机的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采用	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4.77MHz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的时钟，其周期约为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210ns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Vcc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电源输入</a:t>
            </a:r>
            <a:endParaRPr lang="en-US" altLang="zh-CN" sz="2800" smtClean="0">
              <a:solidFill>
                <a:srgbClr val="0000CC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42925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向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提供＋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5V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电源。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简介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两种组态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引脚图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引脚定义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地址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读写控制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总线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其它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最大组态引脚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10.2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引脚信号和总线形成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28" cy="5357850"/>
          </a:xfrm>
          <a:ln w="38100">
            <a:solidFill>
              <a:srgbClr val="FF0000"/>
            </a:solidFill>
          </a:ln>
        </p:spPr>
        <p:txBody>
          <a:bodyPr/>
          <a:lstStyle/>
          <a:p>
            <a:pPr marL="457200" indent="-282575" eaLnBrk="1" hangingPunct="1">
              <a:spcBef>
                <a:spcPts val="0"/>
              </a:spcBef>
            </a:pP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1.16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位微处理器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8088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的内部结构及工作原理；</a:t>
            </a:r>
          </a:p>
          <a:p>
            <a:pPr marL="457200" indent="-282575" eaLnBrk="1" hangingPunct="1">
              <a:spcBef>
                <a:spcPts val="0"/>
              </a:spcBef>
            </a:pP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2.8088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的两种组态模式、引脚定义、操作时序。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9098" y="285728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本章主要内容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cs typeface="Arial" pitchFamily="34" charset="0"/>
              </a:rPr>
              <a:t>(4)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GND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接地</a:t>
            </a:r>
            <a:endParaRPr lang="en-US" altLang="zh-CN" sz="2800" smtClean="0">
              <a:solidFill>
                <a:srgbClr val="0000CC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4429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向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提供参考地电平。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(5)         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组态选择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，输入。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(6)         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测试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，输入、低电平有效。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简介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两种组态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引脚图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引脚定义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地址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读写控制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总线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其它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最大组态引脚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10.2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引脚信号和总线形成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357430"/>
            <a:ext cx="1228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143248"/>
            <a:ext cx="9810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四、最大组态下的引脚定义 </a:t>
            </a:r>
          </a:p>
          <a:p>
            <a:pPr marL="363538" indent="-363538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数据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等引脚在最大组态与最小组态时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相同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marL="363538" indent="-363538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有些控制信号不相同，主要是用于输出操作编码信号。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1700" indent="-538163" eaLnBrk="1" hangingPunct="1">
              <a:spcBef>
                <a:spcPts val="240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                 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个状态信号，通过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8288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进行译码。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简介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两种组态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引脚图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引脚定义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最大组态引脚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10.2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引脚信号和总线形成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4643446"/>
            <a:ext cx="2152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      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：总线封锁信号</a:t>
            </a:r>
          </a:p>
          <a:p>
            <a:pPr marL="53816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输出、低电平有效用于执行加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LOCK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前缀的指令时或中断响应周期中封锁其它设备对总线的请求。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HIGH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：始终输出高电平。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(4) QS1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QS0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：指令队列状态信号</a:t>
            </a:r>
          </a:p>
          <a:p>
            <a:pPr marL="538163" eaLnBrk="1" hangingPunct="1">
              <a:lnSpc>
                <a:spcPct val="14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用于同步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8087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的指令队列。</a:t>
            </a:r>
          </a:p>
          <a:p>
            <a:pPr eaLnBrk="1" hangingPunct="1">
              <a:spcBef>
                <a:spcPts val="0"/>
              </a:spcBef>
            </a:pP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简介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两种组态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引脚图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引脚定义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最大组态引脚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10.2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引脚信号和总线形成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142984"/>
            <a:ext cx="1104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(5)                           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总线请求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同意信号</a:t>
            </a:r>
            <a:endParaRPr lang="en-US" altLang="zh-CN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8163" eaLnBrk="1" hangingPunct="1">
              <a:lnSpc>
                <a:spcPct val="14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双向、负脉冲有效。</a:t>
            </a:r>
          </a:p>
          <a:p>
            <a:pPr marL="538163" eaLnBrk="1" hangingPunct="1">
              <a:lnSpc>
                <a:spcPct val="14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总线请求设备向该引脚发一个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的负脉冲，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在下一个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或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回得一个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的负脉冲，表示响应并释放总线，收回总线的过程与释放的过程相同。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简介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两种组态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引脚图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引脚定义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最大组态引脚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10.2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引脚信号和总线形成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142984"/>
            <a:ext cx="30575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一、相关概念：</a:t>
            </a:r>
          </a:p>
          <a:p>
            <a:pPr marL="363538" indent="-363538" eaLnBrk="1" hangingPunct="1">
              <a:spcBef>
                <a:spcPts val="0"/>
              </a:spcBef>
            </a:pP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时序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(Timing)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：指信号高低电平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有效或无效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变化及相互间的时间顺序关系。</a:t>
            </a:r>
          </a:p>
          <a:p>
            <a:pPr marL="363538" indent="-363538" eaLnBrk="1" hangingPunct="1">
              <a:spcBef>
                <a:spcPts val="1200"/>
              </a:spcBef>
            </a:pP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总线时序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：描述</a:t>
            </a: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引脚如何实现总线操作。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相关概念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总线时序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671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10.3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的总线时序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marL="2241550" indent="-2241550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总线操作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：指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通过总线对外进行的各种操作，主要有：</a:t>
            </a:r>
          </a:p>
          <a:p>
            <a:pPr marL="174625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存储器、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I/O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的读写操作；</a:t>
            </a:r>
          </a:p>
          <a:p>
            <a:pPr marL="174625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中断响应操作；</a:t>
            </a:r>
          </a:p>
          <a:p>
            <a:pPr marL="174625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总线请求及响应操作；</a:t>
            </a:r>
          </a:p>
          <a:p>
            <a:pPr marL="714375" indent="-539750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(4) 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正在进行内部操作、并不进行实际对外操作的空闲状态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Ti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相关概念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总线时序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671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10.3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的总线时序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marL="363538" indent="-363538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总线周期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：指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通过总线操作与外部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存储器或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I/O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端口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进行一次数据交换的过程。</a:t>
            </a:r>
          </a:p>
          <a:p>
            <a:pPr marL="363538" indent="-363538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5.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指令周期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：指一条指令经取指、译码、读写操作数到执行完成的过程。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6. 8088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的基本总线周期需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时钟周期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7. 4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个时钟周期编号为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300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300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300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300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时钟周期也被称作“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状态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”。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相关概念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总线时序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671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10.3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的总线时序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9.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延长总线周期时需插入等待状态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Tw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10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总线操作中如何实现时序同步是关键。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11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. 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总线周期采用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同步时序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</a:p>
          <a:p>
            <a:pPr marL="714375" indent="-263525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各部件都以系统时钟信号为基准。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89013" indent="-53816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当相互不能配合时，快速部件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(CPU)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插入等待状态等待慢速部件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(I/O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和存储器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3400" indent="-53340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12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.  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与外设接口常采用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异步时序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，它们通过应答联络信号实现同步操作。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相关概念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总线时序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671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10.3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的总线时序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marL="533400" indent="-533400" eaLnBrk="1" hangingPunct="1">
              <a:lnSpc>
                <a:spcPct val="16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二、最小组态下的总线时序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marL="533400" indent="-533400" eaLnBrk="1" hangingPunct="1">
              <a:lnSpc>
                <a:spcPct val="160000"/>
              </a:lnSpc>
            </a:pPr>
            <a:endParaRPr lang="zh-CN" altLang="en-US" sz="280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相关概念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总线时序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46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写总线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746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读总线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671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10.3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的总线时序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6156" y="2000240"/>
            <a:ext cx="68450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" name="组合 23"/>
          <p:cNvGrpSpPr/>
          <p:nvPr/>
        </p:nvGrpSpPr>
        <p:grpSpPr>
          <a:xfrm>
            <a:off x="0" y="3857628"/>
            <a:ext cx="2643174" cy="1643074"/>
            <a:chOff x="0" y="3857628"/>
            <a:chExt cx="2643174" cy="1643074"/>
          </a:xfrm>
        </p:grpSpPr>
        <p:sp>
          <p:nvSpPr>
            <p:cNvPr id="13" name="圆角矩形标注 12"/>
            <p:cNvSpPr/>
            <p:nvPr/>
          </p:nvSpPr>
          <p:spPr>
            <a:xfrm>
              <a:off x="142844" y="4286256"/>
              <a:ext cx="2500330" cy="1214446"/>
            </a:xfrm>
            <a:prstGeom prst="wedgeRoundRectCallout">
              <a:avLst>
                <a:gd name="adj1" fmla="val 205774"/>
                <a:gd name="adj2" fmla="val 25052"/>
                <a:gd name="adj3" fmla="val 1666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b="1" smtClean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检测数据传送是否能够完成，若能完成，则进入</a:t>
              </a:r>
              <a:r>
                <a:rPr kumimoji="1" lang="en-US" altLang="zh-CN" b="1" smtClean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T4</a:t>
              </a:r>
              <a:r>
                <a:rPr kumimoji="1" lang="zh-CN" altLang="en-US" b="1" smtClean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，否则插入</a:t>
              </a:r>
              <a:r>
                <a:rPr kumimoji="1" lang="en-US" altLang="zh-CN" b="1" smtClean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Tw</a:t>
              </a:r>
              <a:r>
                <a:rPr kumimoji="1" lang="zh-CN" altLang="en-US" b="1" smtClean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。</a:t>
              </a:r>
              <a:endParaRPr kumimoji="1" lang="en-US" altLang="zh-CN" b="1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0" y="3857628"/>
              <a:ext cx="500066" cy="50006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T3</a:t>
              </a:r>
              <a:endParaRPr lang="zh-CN" altLang="en-US" b="1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0" y="2143116"/>
            <a:ext cx="2786050" cy="1500198"/>
            <a:chOff x="0" y="2143116"/>
            <a:chExt cx="2786050" cy="1500198"/>
          </a:xfrm>
        </p:grpSpPr>
        <p:grpSp>
          <p:nvGrpSpPr>
            <p:cNvPr id="15" name="组合 14"/>
            <p:cNvGrpSpPr/>
            <p:nvPr/>
          </p:nvGrpSpPr>
          <p:grpSpPr>
            <a:xfrm>
              <a:off x="285720" y="2428868"/>
              <a:ext cx="2500330" cy="1214446"/>
              <a:chOff x="285720" y="2428868"/>
              <a:chExt cx="2500330" cy="1214446"/>
            </a:xfrm>
          </p:grpSpPr>
          <p:sp>
            <p:nvSpPr>
              <p:cNvPr id="9" name="圆角矩形标注 8"/>
              <p:cNvSpPr/>
              <p:nvPr/>
            </p:nvSpPr>
            <p:spPr>
              <a:xfrm>
                <a:off x="285720" y="2428868"/>
                <a:ext cx="2500330" cy="1214446"/>
              </a:xfrm>
              <a:prstGeom prst="wedgeRoundRectCallout">
                <a:avLst>
                  <a:gd name="adj1" fmla="val 125618"/>
                  <a:gd name="adj2" fmla="val 22989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0000"/>
                  </a:lnSpc>
                </a:pPr>
                <a:r>
                  <a:rPr kumimoji="1" lang="en-US" altLang="zh-CN" b="1" smtClean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1.</a:t>
                </a:r>
                <a:r>
                  <a:rPr kumimoji="1" lang="zh-CN" altLang="en-US" b="1" smtClean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输出</a:t>
                </a:r>
                <a:r>
                  <a:rPr kumimoji="1" lang="en-US" altLang="zh-CN" b="1" smtClean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20</a:t>
                </a:r>
                <a:r>
                  <a:rPr kumimoji="1" lang="zh-CN" altLang="en-US" b="1" smtClean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位内存地址  </a:t>
                </a:r>
              </a:p>
              <a:p>
                <a:pPr>
                  <a:lnSpc>
                    <a:spcPct val="110000"/>
                  </a:lnSpc>
                </a:pPr>
                <a:r>
                  <a:rPr kumimoji="1" lang="en-US" altLang="zh-CN" b="1" smtClean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2.         </a:t>
                </a:r>
                <a:r>
                  <a:rPr kumimoji="1" lang="zh-CN" altLang="en-US" b="1" smtClean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输出低电平  </a:t>
                </a:r>
                <a:r>
                  <a:rPr kumimoji="1" lang="en-US" altLang="zh-CN" b="1" smtClean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3.ALE</a:t>
                </a:r>
                <a:r>
                  <a:rPr kumimoji="1" lang="zh-CN" altLang="en-US" b="1" smtClean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输出正脉冲</a:t>
                </a:r>
                <a:endParaRPr lang="zh-CN" altLang="en-US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  <a:cs typeface="Arial" pitchFamily="34" charset="0"/>
                </a:endParaRPr>
              </a:p>
            </p:txBody>
          </p:sp>
          <p:pic>
            <p:nvPicPr>
              <p:cNvPr id="9220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42910" y="2870022"/>
                <a:ext cx="504825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8" name="圆角矩形 17"/>
            <p:cNvSpPr/>
            <p:nvPr/>
          </p:nvSpPr>
          <p:spPr>
            <a:xfrm>
              <a:off x="0" y="2143116"/>
              <a:ext cx="500066" cy="50006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T1</a:t>
              </a:r>
              <a:endParaRPr lang="zh-CN" altLang="en-US" b="1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72198" y="714356"/>
            <a:ext cx="2857520" cy="1357322"/>
            <a:chOff x="6072198" y="714356"/>
            <a:chExt cx="2857520" cy="1357322"/>
          </a:xfrm>
        </p:grpSpPr>
        <p:grpSp>
          <p:nvGrpSpPr>
            <p:cNvPr id="16" name="组合 15"/>
            <p:cNvGrpSpPr/>
            <p:nvPr/>
          </p:nvGrpSpPr>
          <p:grpSpPr>
            <a:xfrm>
              <a:off x="6429388" y="857232"/>
              <a:ext cx="2500330" cy="1214446"/>
              <a:chOff x="6429388" y="857232"/>
              <a:chExt cx="2500330" cy="1214446"/>
            </a:xfrm>
          </p:grpSpPr>
          <p:sp>
            <p:nvSpPr>
              <p:cNvPr id="12" name="圆角矩形标注 11"/>
              <p:cNvSpPr/>
              <p:nvPr/>
            </p:nvSpPr>
            <p:spPr>
              <a:xfrm>
                <a:off x="6429388" y="857232"/>
                <a:ext cx="2500330" cy="1214446"/>
              </a:xfrm>
              <a:prstGeom prst="wedgeRoundRectCallout">
                <a:avLst>
                  <a:gd name="adj1" fmla="val -76274"/>
                  <a:gd name="adj2" fmla="val 150885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763">
                  <a:lnSpc>
                    <a:spcPct val="110000"/>
                  </a:lnSpc>
                </a:pPr>
                <a:r>
                  <a:rPr kumimoji="1" lang="en-US" altLang="zh-CN" b="1" smtClean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1.        </a:t>
                </a:r>
                <a:r>
                  <a:rPr kumimoji="1" lang="zh-CN" altLang="en-US" b="1" smtClean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信号有效</a:t>
                </a:r>
              </a:p>
              <a:p>
                <a:pPr marL="4763">
                  <a:lnSpc>
                    <a:spcPct val="110000"/>
                  </a:lnSpc>
                </a:pPr>
                <a:r>
                  <a:rPr kumimoji="1" lang="en-US" altLang="zh-CN" b="1" smtClean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2. </a:t>
                </a:r>
                <a:r>
                  <a:rPr kumimoji="1" lang="zh-CN" altLang="en-US" b="1" smtClean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数据</a:t>
                </a:r>
                <a:r>
                  <a:rPr kumimoji="1" lang="en-US" altLang="zh-CN" b="1" smtClean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D7</a:t>
                </a:r>
                <a:r>
                  <a:rPr kumimoji="1" lang="zh-CN" altLang="en-US" b="1" smtClean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～</a:t>
                </a:r>
                <a:r>
                  <a:rPr kumimoji="1" lang="en-US" altLang="zh-CN" b="1" smtClean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D0</a:t>
                </a:r>
                <a:r>
                  <a:rPr kumimoji="1" lang="zh-CN" altLang="en-US" b="1" smtClean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有效</a:t>
                </a:r>
              </a:p>
              <a:p>
                <a:pPr marL="4763">
                  <a:lnSpc>
                    <a:spcPct val="110000"/>
                  </a:lnSpc>
                </a:pPr>
                <a:r>
                  <a:rPr kumimoji="1" lang="en-US" altLang="zh-CN" b="1" smtClean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3. </a:t>
                </a:r>
                <a:r>
                  <a:rPr kumimoji="1" lang="zh-CN" altLang="en-US" b="1" smtClean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复用引脚发生变化</a:t>
                </a:r>
                <a:endParaRPr kumimoji="1" lang="zh-CN" altLang="en-US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  <a:cs typeface="Arial" pitchFamily="34" charset="0"/>
                </a:endParaRPr>
              </a:p>
            </p:txBody>
          </p:sp>
          <p:pic>
            <p:nvPicPr>
              <p:cNvPr id="9221" name="Picture 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786578" y="971535"/>
                <a:ext cx="428625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9" name="圆角矩形 18"/>
            <p:cNvSpPr/>
            <p:nvPr/>
          </p:nvSpPr>
          <p:spPr>
            <a:xfrm>
              <a:off x="6072198" y="714356"/>
              <a:ext cx="500066" cy="50006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T2</a:t>
              </a:r>
              <a:endParaRPr lang="zh-CN" altLang="en-US" b="1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643834" y="4214818"/>
            <a:ext cx="1357290" cy="1285884"/>
            <a:chOff x="7786710" y="4214818"/>
            <a:chExt cx="1357290" cy="1285884"/>
          </a:xfrm>
        </p:grpSpPr>
        <p:sp>
          <p:nvSpPr>
            <p:cNvPr id="14" name="圆角矩形标注 13"/>
            <p:cNvSpPr/>
            <p:nvPr/>
          </p:nvSpPr>
          <p:spPr>
            <a:xfrm>
              <a:off x="7786710" y="4572008"/>
              <a:ext cx="1214446" cy="928694"/>
            </a:xfrm>
            <a:prstGeom prst="wedgeRoundRectCallout">
              <a:avLst>
                <a:gd name="adj1" fmla="val -60906"/>
                <a:gd name="adj2" fmla="val -188690"/>
                <a:gd name="adj3" fmla="val 1666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b="1" smtClean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完成数据传送</a:t>
              </a:r>
              <a:endParaRPr lang="zh-CN" altLang="en-US" b="1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643934" y="4214818"/>
              <a:ext cx="500066" cy="50006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T4</a:t>
              </a:r>
              <a:endParaRPr lang="zh-CN" altLang="en-US" b="1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marL="1436688" indent="-1436688" eaLnBrk="1" hangingPunct="1">
              <a:lnSpc>
                <a:spcPct val="130000"/>
              </a:lnSpc>
              <a:spcBef>
                <a:spcPts val="240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25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状态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：输出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位存储器地址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19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～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436688" indent="-1436688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                输出低电平，表示存储器操作；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ALE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输出正脉冲，复用总线输出地址。</a:t>
            </a:r>
          </a:p>
          <a:p>
            <a:pPr eaLnBrk="1" hangingPunct="1">
              <a:lnSpc>
                <a:spcPct val="130000"/>
              </a:lnSpc>
              <a:spcBef>
                <a:spcPts val="240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25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状态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：输出控制信号       和数据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7</a:t>
            </a:r>
            <a:r>
              <a:rPr lang="zh-CN" altLang="en-US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～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ts val="240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25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25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w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状态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：检测数据传送是否能完成。</a:t>
            </a:r>
          </a:p>
          <a:p>
            <a:pPr eaLnBrk="1" hangingPunct="1">
              <a:lnSpc>
                <a:spcPct val="130000"/>
              </a:lnSpc>
              <a:spcBef>
                <a:spcPts val="240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25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状态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：完成数据传送。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相关概念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总线时序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46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写总线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746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读总线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671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10.3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的总线时序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14" y="3571876"/>
            <a:ext cx="7048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643050"/>
            <a:ext cx="9620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分为两大模块：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总线接口单元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BIU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us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nterface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U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nit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353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管理系统总线和长度为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个字节的预取指令队列。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执行单元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EU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xecution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U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nit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353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负责指令的译码和执行。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BIU &amp; EU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示意图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详细组成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295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10.1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微处理器的内部结构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相关概念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总线时序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46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写总线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46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读总线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671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10.3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的总线时序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214422"/>
            <a:ext cx="688830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marL="1439863" indent="-1439863" eaLnBrk="1" hangingPunct="1">
              <a:lnSpc>
                <a:spcPct val="130000"/>
              </a:lnSpc>
              <a:spcBef>
                <a:spcPts val="2400"/>
              </a:spcBef>
            </a:pP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250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状态：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位存储器地址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19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～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43986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输出低电平，表示存储器操作；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ALE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输出正脉冲，复用总线输出地址。	</a:t>
            </a:r>
          </a:p>
          <a:p>
            <a:pPr eaLnBrk="1" hangingPunct="1">
              <a:lnSpc>
                <a:spcPct val="130000"/>
              </a:lnSpc>
              <a:spcBef>
                <a:spcPts val="2400"/>
              </a:spcBef>
            </a:pP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250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状态：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输出控制信号       。</a:t>
            </a:r>
          </a:p>
          <a:p>
            <a:pPr eaLnBrk="1" hangingPunct="1">
              <a:lnSpc>
                <a:spcPct val="130000"/>
              </a:lnSpc>
              <a:spcBef>
                <a:spcPts val="2400"/>
              </a:spcBef>
            </a:pP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250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250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w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状态：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检测数据传送是否能够完成。</a:t>
            </a:r>
          </a:p>
          <a:p>
            <a:pPr eaLnBrk="1" hangingPunct="1">
              <a:lnSpc>
                <a:spcPct val="130000"/>
              </a:lnSpc>
              <a:spcBef>
                <a:spcPts val="2400"/>
              </a:spcBef>
            </a:pP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250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状态：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前沿读取数据，完成数据传送。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相关概念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总线时序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46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写总线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46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读总线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671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10.3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的总线时序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1413" y="1628766"/>
            <a:ext cx="9620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3584402"/>
            <a:ext cx="60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插入等待状态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w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的过程：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【1】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前沿检测</a:t>
            </a:r>
            <a:r>
              <a:rPr lang="en-US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READY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引脚是否有效；</a:t>
            </a:r>
          </a:p>
          <a:p>
            <a:pPr marL="901700" indent="-901700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【2】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如果</a:t>
            </a:r>
            <a:r>
              <a:rPr lang="en-US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READY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无效，在</a:t>
            </a:r>
            <a:r>
              <a:rPr lang="en-US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en-US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en-US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之间插入一个等效于</a:t>
            </a:r>
            <a:r>
              <a:rPr lang="en-US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en-US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w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，转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【1】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</a:p>
          <a:p>
            <a:pPr marL="901700" indent="-901700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【3】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如果</a:t>
            </a:r>
            <a:r>
              <a:rPr lang="en-US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READY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有效，执行完该</a:t>
            </a:r>
            <a:r>
              <a:rPr lang="en-US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状态，进入</a:t>
            </a:r>
            <a:r>
              <a:rPr lang="en-US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</a:t>
            </a:r>
            <a:r>
              <a:rPr lang="en-US" altLang="en-US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状态。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相关概念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总线时序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46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写总线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46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读总线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671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10.3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的总线时序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marL="90488" defTabSz="168275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zh-CN" altLang="en-US" sz="280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defTabSz="168275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marL="90488" defTabSz="168275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marL="90488" defTabSz="168275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marL="174625"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掌握 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位微处理器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的内部结构及工作原理；</a:t>
            </a:r>
          </a:p>
          <a:p>
            <a:pPr marL="174625"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了解 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的两种组态模式。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8786874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00364" y="214290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本章内容总结</a:t>
            </a:r>
            <a:endParaRPr lang="zh-CN" altLang="en-US" sz="28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zh-CN" altLang="en-US" sz="280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BIU &amp; EU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示意图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详细组成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295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10.1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微处理器的内部结构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857232"/>
            <a:ext cx="707233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一、总线接口单元（</a:t>
            </a:r>
            <a:r>
              <a:rPr lang="en-US" altLang="zh-CN" sz="2800" smtClean="0">
                <a:latin typeface="黑体" pitchFamily="2" charset="-122"/>
                <a:ea typeface="黑体" pitchFamily="2" charset="-122"/>
              </a:rPr>
              <a:t>BIU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）的组成：</a:t>
            </a:r>
          </a:p>
          <a:p>
            <a:pPr marL="714375" eaLnBrk="1" hangingPunct="1">
              <a:spcBef>
                <a:spcPts val="0"/>
              </a:spcBef>
            </a:pP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指令队列、指令指针（</a:t>
            </a:r>
            <a:r>
              <a:rPr lang="en-US" altLang="zh-CN" sz="2800" smtClean="0">
                <a:latin typeface="黑体" pitchFamily="2" charset="-122"/>
                <a:ea typeface="黑体" pitchFamily="2" charset="-122"/>
              </a:rPr>
              <a:t>IP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）、段寄存器、地址加法器、总线控制逻辑。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二、执行单元（</a:t>
            </a:r>
            <a:r>
              <a:rPr lang="en-US" altLang="zh-CN" sz="2800" smtClean="0">
                <a:latin typeface="黑体" pitchFamily="2" charset="-122"/>
                <a:ea typeface="黑体" pitchFamily="2" charset="-122"/>
              </a:rPr>
              <a:t>EU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）的组成：</a:t>
            </a:r>
          </a:p>
          <a:p>
            <a:pPr marL="714375" eaLnBrk="1" hangingPunct="1">
              <a:spcBef>
                <a:spcPts val="0"/>
              </a:spcBef>
            </a:pPr>
            <a:r>
              <a:rPr lang="en-US" altLang="zh-CN" sz="2800" smtClean="0">
                <a:latin typeface="黑体" pitchFamily="2" charset="-122"/>
                <a:ea typeface="黑体" pitchFamily="2" charset="-122"/>
              </a:rPr>
              <a:t>ALU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、通用寄存器、地址寄存器、</a:t>
            </a:r>
          </a:p>
          <a:p>
            <a:pPr marL="714375" eaLnBrk="1" hangingPunct="1">
              <a:spcBef>
                <a:spcPts val="0"/>
              </a:spcBef>
            </a:pP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标志寄存器、指令译码逻辑。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zh-CN" altLang="en-US" sz="2800" dirty="0"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BIU &amp; EU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示意图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详细组成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295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10.1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微处理器的内部结构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外部特性表现在其引脚信号上，学习时请特别关注以下几个方面：</a:t>
            </a:r>
          </a:p>
          <a:p>
            <a:pPr marL="363538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(1)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引脚的功能</a:t>
            </a:r>
          </a:p>
          <a:p>
            <a:pPr marL="363538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(2)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信号的流向</a:t>
            </a:r>
          </a:p>
          <a:p>
            <a:pPr marL="363538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(3)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有效电平</a:t>
            </a:r>
          </a:p>
          <a:p>
            <a:pPr marL="363538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(4)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三态能力</a:t>
            </a:r>
            <a:endParaRPr lang="zh-CN" altLang="en-US" sz="2800" dirty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简介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两种组态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引脚图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引脚定义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最大组态引脚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10.2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引脚信号和总线形成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marL="363538" indent="-36353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一、两种组态模式 </a:t>
            </a:r>
          </a:p>
          <a:p>
            <a:pPr marL="363538" indent="-363538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最小组态：            接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高电平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工作在最小组态，构成小规模的应用系统，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提供所有的总线信号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 </a:t>
            </a:r>
          </a:p>
          <a:p>
            <a:pPr marL="363538" indent="-363538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最大组态：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接地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低电平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总线信号由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和总线控制器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8288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共同形成，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可构成较大规模的多处理机系统。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简介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两种组态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引脚图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引脚定义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最大组态引脚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10.2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引脚信号和总线形成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7" y="1762117"/>
            <a:ext cx="1228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7" y="3714752"/>
            <a:ext cx="1228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                      8088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的引脚图</a:t>
            </a:r>
            <a:endParaRPr lang="zh-CN" altLang="en-US" sz="280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简介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两种组态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引脚图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引脚定义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最大组态引脚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10.2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引脚信号和总线形成</a:t>
            </a:r>
          </a:p>
        </p:txBody>
      </p:sp>
      <p:pic>
        <p:nvPicPr>
          <p:cNvPr id="7" name="Picture 106" descr="8088CP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428868"/>
            <a:ext cx="1928826" cy="142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643050"/>
            <a:ext cx="482013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marL="533400" indent="-533400" eaLnBrk="1" hangingPunct="1">
              <a:spcBef>
                <a:spcPts val="0"/>
              </a:spcBef>
            </a:pP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二、最小组态下的引脚定义</a:t>
            </a:r>
          </a:p>
          <a:p>
            <a:pPr marL="533400" indent="4763" eaLnBrk="1" hangingPunct="1">
              <a:spcBef>
                <a:spcPts val="0"/>
              </a:spcBef>
            </a:pP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引脚信号分为以下五类：</a:t>
            </a:r>
          </a:p>
          <a:p>
            <a:pPr marL="989013" lvl="2" indent="-450850" eaLnBrk="1" hangingPunct="1"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280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数据和地址引脚</a:t>
            </a:r>
          </a:p>
          <a:p>
            <a:pPr marL="989013" lvl="2" indent="-450850" eaLnBrk="1" hangingPunct="1"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280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读写控制引脚</a:t>
            </a:r>
          </a:p>
          <a:p>
            <a:pPr marL="989013" lvl="2" indent="-450850" eaLnBrk="1" hangingPunct="1"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280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中断请求和响应引脚</a:t>
            </a:r>
          </a:p>
          <a:p>
            <a:pPr marL="989013" lvl="2" indent="-450850" eaLnBrk="1" hangingPunct="1"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280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总线请求和响应引脚</a:t>
            </a:r>
          </a:p>
          <a:p>
            <a:pPr marL="989013" lvl="2" indent="-450850" eaLnBrk="1" hangingPunct="1"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280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其它引脚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简介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两种组态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引脚图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引脚定义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最大组态引脚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10.2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引脚信号和总线形成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2110</Words>
  <Application>Microsoft Office PowerPoint</Application>
  <PresentationFormat>全屏显示(4:3)</PresentationFormat>
  <Paragraphs>439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第10章 微处理器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 USER</dc:creator>
  <cp:lastModifiedBy>Allan</cp:lastModifiedBy>
  <cp:revision>238</cp:revision>
  <dcterms:created xsi:type="dcterms:W3CDTF">2010-03-06T08:13:44Z</dcterms:created>
  <dcterms:modified xsi:type="dcterms:W3CDTF">2021-05-11T04:40:24Z</dcterms:modified>
</cp:coreProperties>
</file>