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91" r:id="rId3"/>
    <p:sldId id="298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30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3464" y="-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CC2A012-10BE-4C7D-BB6F-E54C46D1F8B5}" type="datetimeFigureOut">
              <a:rPr lang="zh-CN" altLang="en-US"/>
              <a:pPr>
                <a:defRPr/>
              </a:pPr>
              <a:t>2021/5/11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645E261-2A1A-4395-A17B-1B98CC73E9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095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8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6489" y="3214686"/>
            <a:ext cx="7751023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5357850" cy="598487"/>
          </a:xfrm>
        </p:spPr>
        <p:txBody>
          <a:bodyPr/>
          <a:lstStyle>
            <a:lvl1pPr>
              <a:defRPr sz="24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28688"/>
            <a:ext cx="8643998" cy="5429270"/>
          </a:xfrm>
        </p:spPr>
        <p:txBody>
          <a:bodyPr/>
          <a:lstStyle>
            <a:lvl1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1pPr>
            <a:lvl2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2pPr>
            <a:lvl3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3pPr>
            <a:lvl4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4pPr>
            <a:lvl5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224838" y="6421438"/>
            <a:ext cx="7762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714375" y="214313"/>
            <a:ext cx="771525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14375" y="928688"/>
            <a:ext cx="77152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951CF2-ABBA-4A35-99D8-16A820F4CADC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/28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8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400" b="1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000" kern="1200">
          <a:solidFill>
            <a:schemeClr val="tx1"/>
          </a:solidFill>
          <a:latin typeface="方正大标宋简体" pitchFamily="65" charset="-122"/>
          <a:ea typeface="方正大标宋简体" pitchFamily="65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28802"/>
            <a:ext cx="7772400" cy="100013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11章 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中断控制器</a:t>
            </a:r>
            <a:endParaRPr lang="zh-CN" altLang="en-US" dirty="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2928926" y="3214686"/>
            <a:ext cx="3214711" cy="642942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  <a:r>
              <a:rPr lang="en-US" altLang="zh-CN" smtClean="0">
                <a:latin typeface="黑体" pitchFamily="2" charset="-122"/>
                <a:ea typeface="黑体" pitchFamily="2" charset="-122"/>
                <a:cs typeface="Arial" pitchFamily="34" charset="0"/>
              </a:rPr>
              <a:t>学时</a:t>
            </a:r>
            <a:endParaRPr lang="zh-CN" altLang="en-US" smtClean="0"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2.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外部引脚（共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28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个）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数据总线：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</a:t>
            </a:r>
            <a:r>
              <a:rPr lang="en-US" altLang="zh-CN" sz="2800" baseline="-250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~D</a:t>
            </a:r>
            <a:r>
              <a:rPr lang="en-US" altLang="zh-CN" sz="2800" baseline="-25000" smtClean="0">
                <a:latin typeface="Arial" pitchFamily="34" charset="0"/>
                <a:ea typeface="黑体" pitchFamily="2" charset="-122"/>
                <a:cs typeface="Arial" pitchFamily="34" charset="0"/>
              </a:rPr>
              <a:t>7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中断请求输入线：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IR</a:t>
            </a:r>
            <a:r>
              <a:rPr lang="en-US" altLang="zh-CN" sz="2800" baseline="-250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~IR</a:t>
            </a:r>
            <a:r>
              <a:rPr lang="en-US" altLang="zh-CN" sz="2800" baseline="-25000" smtClean="0">
                <a:latin typeface="Arial" pitchFamily="34" charset="0"/>
                <a:ea typeface="黑体" pitchFamily="2" charset="-122"/>
                <a:cs typeface="Arial" pitchFamily="34" charset="0"/>
              </a:rPr>
              <a:t>7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(3)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中断请求与响应：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INT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(4)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读、写信号线：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(5)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级连信号线：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CAS</a:t>
            </a:r>
            <a:r>
              <a:rPr lang="en-US" altLang="zh-CN" sz="2800" baseline="-25000" smtClean="0"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~CAS</a:t>
            </a:r>
            <a:r>
              <a:rPr lang="en-US" altLang="zh-CN" sz="2800" baseline="-250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(6)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其他：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</a:t>
            </a:r>
            <a:r>
              <a:rPr lang="en-US" altLang="zh-CN" sz="2800" baseline="-250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   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Vcc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GND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概述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结构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外部引脚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中断过程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响应周期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方式字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928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11.2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中断控制器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3071810"/>
            <a:ext cx="8763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8" y="3714752"/>
            <a:ext cx="533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5" y="3714752"/>
            <a:ext cx="7143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43323" y="5000636"/>
            <a:ext cx="5429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43525" y="5000636"/>
            <a:ext cx="11144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三、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的中断过程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一条或几条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IR</a:t>
            </a:r>
            <a:r>
              <a:rPr lang="en-US" altLang="zh-CN" baseline="-250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~IR</a:t>
            </a:r>
            <a:r>
              <a:rPr lang="en-US" altLang="zh-CN" baseline="-25000" smtClean="0">
                <a:latin typeface="Arial" pitchFamily="34" charset="0"/>
                <a:ea typeface="黑体" pitchFamily="2" charset="-122"/>
                <a:cs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变高，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IRR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相应位置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经分析，如中断允许，向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发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INT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信号；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3. CPU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在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IF=1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时响应中断，并以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    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回答。</a:t>
            </a:r>
          </a:p>
          <a:p>
            <a:pPr marL="363538" indent="-363538" eaLnBrk="1" hangingPunct="1"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4. 8259A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收到第一个 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  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脉冲后，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ISR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相应位置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，对应的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IRR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位复位；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5. CPU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发第二个 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  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脉冲，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送出向量号；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6. 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中断响应周期完成，转入中断服务程序。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概述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结构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中断过程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响应周期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方式字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928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11.2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中断控制器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2786058"/>
            <a:ext cx="733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3314702"/>
            <a:ext cx="733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4429132"/>
            <a:ext cx="733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四、中断响应周期</a:t>
            </a:r>
            <a:endParaRPr lang="zh-CN" altLang="en-US" sz="2800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概述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结构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中断过程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响应周期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方式字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928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11.2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中断控制器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810929"/>
            <a:ext cx="7072330" cy="426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五、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的工作方式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从五个方面介绍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设置优先权方式（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种）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普通全嵌套方式</a:t>
            </a:r>
          </a:p>
          <a:p>
            <a:pPr marL="53816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优先权顺序固定：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IR0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IR1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IR2……</a:t>
            </a:r>
          </a:p>
          <a:p>
            <a:pPr marL="538163" eaLnBrk="1" hangingPunct="1"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禁止同级或低级中断请求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特殊全嵌套方式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</a:t>
            </a:r>
          </a:p>
          <a:p>
            <a:pPr marL="53816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优先权顺序固定：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IR0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IR1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IR2……</a:t>
            </a:r>
          </a:p>
          <a:p>
            <a:pPr marL="538163" eaLnBrk="1" hangingPunct="1"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响应同级，禁止低级中断请求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概述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结构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中断过程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响应周期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设置优先权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结束中断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屏蔽中断源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中断触发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连接方式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方式字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928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11.2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中断控制器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(3) 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优先权自动循环方式</a:t>
            </a:r>
          </a:p>
          <a:p>
            <a:pPr marL="53816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优先权初始顺序：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IR0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IR1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IR2……</a:t>
            </a:r>
          </a:p>
          <a:p>
            <a:pPr marL="538163" eaLnBrk="1" hangingPunct="1"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循环规则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：一个设备接受中断服务后，最高级自动降为最低，比其低一级的中断变为最高级。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(4) 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优先权特殊循环方式 </a:t>
            </a:r>
          </a:p>
          <a:p>
            <a:pPr marL="538163" eaLnBrk="1" hangingPunct="1"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最低优先级由编程确定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53816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循环规则同上。</a:t>
            </a:r>
            <a:endParaRPr lang="zh-CN" altLang="en-US" sz="2800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概述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结构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中断过程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响应周期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设置优先权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结束中断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屏蔽中断源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中断触发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连接方式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方式字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928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11.2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中断控制器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结束中断处理方式（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种）</a:t>
            </a:r>
          </a:p>
          <a:p>
            <a:pPr marL="538163" indent="-53816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自动中断结束方式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：系统进入中断过程后，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8259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自动清除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ISR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对应位。</a:t>
            </a:r>
            <a:endParaRPr lang="zh-CN" altLang="en-US" sz="2800" smtClean="0">
              <a:solidFill>
                <a:schemeClr val="folHlink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538163" indent="-53816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普通中断结束方式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向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8259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发出普通中断结束命令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EOI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ISR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最高位复位。配合全嵌套方式使用。</a:t>
            </a:r>
          </a:p>
          <a:p>
            <a:pPr marL="538163" indent="-53816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(3) 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特殊中断结束方式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发出特殊中断结束命令，指示要清除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ISR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的哪一位。配合非全嵌套方式使用。</a:t>
            </a:r>
            <a:endParaRPr lang="zh-CN" altLang="en-US" sz="2800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概述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结构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中断过程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响应周期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设置优先权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结束中断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屏蔽中断源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中断触发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连接方式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方式字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928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11.2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中断控制器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屏蔽中断源方式（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种）</a:t>
            </a:r>
          </a:p>
          <a:p>
            <a:pPr marL="538163" indent="-53816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普通屏蔽方式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IMR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某位置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，对应的中断被屏蔽；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IMR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某位置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，允许该级中断产生。</a:t>
            </a:r>
          </a:p>
          <a:p>
            <a:pPr marL="538163" indent="-53816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特殊屏蔽方式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IMR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某位置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，同时使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ISR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的对应位复位，其目的是屏蔽本级中断，开放较低级别中断。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概述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结构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中断过程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响应周期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设置优先权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结束中断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屏蔽中断源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中断触发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连接方式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方式字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928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11.2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中断控制器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中断触发方式 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种）</a:t>
            </a:r>
          </a:p>
          <a:p>
            <a:pPr marL="538163" indent="-53816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边沿触发方式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：上升沿作为中断请求信号，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IR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出现上升沿信号后，可一直保持高电平。</a:t>
            </a:r>
          </a:p>
          <a:p>
            <a:pPr marL="538163" indent="-538163" eaLnBrk="1" hangingPunct="1">
              <a:spcBef>
                <a:spcPts val="300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电平触发方式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：高电平作为中断请求信号，但必须在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EOI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命令或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开放中断之前撤除高电平。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概述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结构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中断过程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响应周期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设置优先权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结束中断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屏蔽中断源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中断触发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连接方式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方式字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928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11.2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中断控制器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2928934"/>
            <a:ext cx="1971670" cy="60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5286388"/>
            <a:ext cx="1824032" cy="572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5.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数据线连接方式（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种）</a:t>
            </a:r>
          </a:p>
          <a:p>
            <a:pPr marL="538163" indent="-53816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缓冲方式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的数据线需加缓冲器予以驱动，          引脚作为输出端，用以锁存或开启缓冲器。</a:t>
            </a:r>
          </a:p>
          <a:p>
            <a:pPr marL="538163" indent="-53816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非缓冲方式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	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  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引脚为输入端，在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级连时，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为主片，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为从片。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概述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结构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中断过程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响应周期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设置优先权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结束中断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屏蔽中断源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中断触发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连接方式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方式字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928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11.2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中断控制器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3714752"/>
            <a:ext cx="11144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2428868"/>
            <a:ext cx="11144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六、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的方式字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初始化命令字</a:t>
            </a: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</a:p>
          <a:p>
            <a:pPr marL="363538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nitialization </a:t>
            </a: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ommand </a:t>
            </a: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W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ords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说明： ① 初始化命令字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ICW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最多有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个；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165225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② 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开始工作前必须写入；</a:t>
            </a:r>
          </a:p>
          <a:p>
            <a:pPr marL="1165225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③ 必须按照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ICW1~ICW4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顺序写入；</a:t>
            </a:r>
          </a:p>
          <a:p>
            <a:pPr marL="1165225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④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ICW1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ICW2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是必须送的；</a:t>
            </a:r>
          </a:p>
          <a:p>
            <a:pPr marL="1165225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⑤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ICW3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ICW4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由工作方式决定。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概述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结构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中断过程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响应周期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方式字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</a:t>
            </a: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OCW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928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11.2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中断控制器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9105" y="1714488"/>
            <a:ext cx="311917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72528" cy="5357850"/>
          </a:xfrm>
          <a:ln w="38100">
            <a:solidFill>
              <a:srgbClr val="FF0000"/>
            </a:solidFill>
          </a:ln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1. 8088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中断系统 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 8259A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中断控制器介绍</a:t>
            </a:r>
          </a:p>
        </p:txBody>
      </p:sp>
      <p:sp>
        <p:nvSpPr>
          <p:cNvPr id="11" name="矩形 10"/>
          <p:cNvSpPr/>
          <p:nvPr/>
        </p:nvSpPr>
        <p:spPr>
          <a:xfrm>
            <a:off x="3009098" y="285728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本章主要内容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ICW1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（初始化字）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概述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结构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中断过程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响应周期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方式字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</a:t>
            </a:r>
          </a:p>
          <a:p>
            <a:pPr marL="35718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ICW1</a:t>
            </a:r>
          </a:p>
          <a:p>
            <a:pPr marL="35718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ICW2</a:t>
            </a:r>
          </a:p>
          <a:p>
            <a:pPr marL="35718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ICW3</a:t>
            </a:r>
          </a:p>
          <a:p>
            <a:pPr marL="35718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ICW4</a:t>
            </a: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OCW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928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11.2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中断控制器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429000"/>
            <a:ext cx="7000892" cy="95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圆角矩形标注 20"/>
          <p:cNvSpPr/>
          <p:nvPr/>
        </p:nvSpPr>
        <p:spPr>
          <a:xfrm>
            <a:off x="2357422" y="1785926"/>
            <a:ext cx="1928826" cy="1357322"/>
          </a:xfrm>
          <a:prstGeom prst="wedgeRoundRectCallout">
            <a:avLst>
              <a:gd name="adj1" fmla="val -22994"/>
              <a:gd name="adj2" fmla="val 10251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×</a:t>
            </a: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—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表示</a:t>
            </a: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均可</a:t>
            </a: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建议为</a:t>
            </a: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0)</a:t>
            </a:r>
            <a:endParaRPr lang="zh-CN" altLang="en-US" sz="2400" b="1" smtClean="0">
              <a:solidFill>
                <a:schemeClr val="tx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ctr"/>
            <a:endParaRPr lang="zh-CN" altLang="en-US"/>
          </a:p>
        </p:txBody>
      </p:sp>
      <p:sp>
        <p:nvSpPr>
          <p:cNvPr id="22" name="圆角矩形标注 21"/>
          <p:cNvSpPr/>
          <p:nvPr/>
        </p:nvSpPr>
        <p:spPr>
          <a:xfrm>
            <a:off x="4500562" y="1785926"/>
            <a:ext cx="1643074" cy="1357322"/>
          </a:xfrm>
          <a:prstGeom prst="wedgeRoundRectCallout">
            <a:avLst>
              <a:gd name="adj1" fmla="val -20995"/>
              <a:gd name="adj2" fmla="val 10171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作为</a:t>
            </a:r>
            <a:r>
              <a:rPr lang="zh-CN" altLang="en-US" sz="24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标志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只能为</a:t>
            </a: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2400" b="1">
              <a:solidFill>
                <a:schemeClr val="tx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2500298" y="4643446"/>
            <a:ext cx="2857520" cy="1643074"/>
          </a:xfrm>
          <a:prstGeom prst="wedgeRoundRectCallout">
            <a:avLst>
              <a:gd name="adj1" fmla="val 70895"/>
              <a:gd name="adj2" fmla="val -7034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中断触发方式：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为边沿触发方式 </a:t>
            </a: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为电平触发方式</a:t>
            </a:r>
            <a:endParaRPr lang="zh-CN" altLang="en-US" sz="2400" b="1">
              <a:solidFill>
                <a:schemeClr val="tx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6429388" y="1714488"/>
            <a:ext cx="2500330" cy="1500198"/>
          </a:xfrm>
          <a:prstGeom prst="wedgeRoundRectCallout">
            <a:avLst>
              <a:gd name="adj1" fmla="val -4752"/>
              <a:gd name="adj2" fmla="val 9226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单片或级连：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为级连方式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为单片方式</a:t>
            </a:r>
          </a:p>
        </p:txBody>
      </p:sp>
      <p:sp>
        <p:nvSpPr>
          <p:cNvPr id="25" name="圆角矩形标注 24"/>
          <p:cNvSpPr/>
          <p:nvPr/>
        </p:nvSpPr>
        <p:spPr>
          <a:xfrm>
            <a:off x="6000760" y="4714884"/>
            <a:ext cx="2928958" cy="1571636"/>
          </a:xfrm>
          <a:prstGeom prst="wedgeRoundRectCallout">
            <a:avLst>
              <a:gd name="adj1" fmla="val 38686"/>
              <a:gd name="adj2" fmla="val -7770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是否写入</a:t>
            </a:r>
            <a:r>
              <a:rPr lang="en-US" altLang="zh-CN" sz="24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ICW4</a:t>
            </a:r>
            <a:r>
              <a:rPr lang="zh-CN" altLang="en-US" sz="24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endParaRPr lang="en-US" altLang="zh-CN" sz="2400" b="1" smtClean="0">
              <a:solidFill>
                <a:srgbClr val="0000CC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表示不写入</a:t>
            </a: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ICW4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表示需写入</a:t>
            </a: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ICW4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写入</a:t>
            </a: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ICW1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后，</a:t>
            </a: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内部的初始化过程：</a:t>
            </a:r>
          </a:p>
          <a:p>
            <a:pPr marL="444500" indent="-444500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① 顺序逻辑复位，准备按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ICW2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ICW3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ICW4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的顺序接收初始化字；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② 清除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ISR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IMR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③ 指定优先级次序为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IR0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IR1……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④ 从片的地址设置为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7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⑤ 设定为普通屏蔽方式；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⑥ 设置为非自动中断结束方式；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⑦ 状态读出电路预置为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IRR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概述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结构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中断过程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响应周期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方式字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</a:t>
            </a:r>
          </a:p>
          <a:p>
            <a:pPr marL="35718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ICW1</a:t>
            </a:r>
          </a:p>
          <a:p>
            <a:pPr marL="35718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ICW2</a:t>
            </a:r>
          </a:p>
          <a:p>
            <a:pPr marL="35718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ICW3</a:t>
            </a:r>
          </a:p>
          <a:p>
            <a:pPr marL="35718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ICW4</a:t>
            </a: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OCW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928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11.2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中断控制器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ICW2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（中断向量字）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概述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结构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中断过程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响应周期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方式字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</a:t>
            </a:r>
          </a:p>
          <a:p>
            <a:pPr marL="35718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ICW1</a:t>
            </a:r>
          </a:p>
          <a:p>
            <a:pPr marL="35718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ICW2</a:t>
            </a:r>
          </a:p>
          <a:p>
            <a:pPr marL="35718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ICW3</a:t>
            </a:r>
          </a:p>
          <a:p>
            <a:pPr marL="35718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ICW4</a:t>
            </a: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OCW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928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11.2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中断控制器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785926"/>
            <a:ext cx="6929454" cy="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2285984" y="2857496"/>
            <a:ext cx="67151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说明：用于设置中断向量号。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100000"/>
              <a:buFont typeface="Wingdings" pitchFamily="2" charset="2"/>
              <a:buChar char="p"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T7</a:t>
            </a:r>
            <a:r>
              <a:rPr lang="zh-CN" altLang="en-US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～</a:t>
            </a:r>
            <a:r>
              <a:rPr lang="en-US" altLang="zh-CN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T3</a:t>
            </a:r>
            <a:r>
              <a:rPr lang="zh-CN" altLang="en-US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为中断向量号的高</a:t>
            </a:r>
            <a:r>
              <a:rPr lang="en-US" altLang="zh-CN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</a:t>
            </a:r>
            <a:r>
              <a:rPr lang="zh-CN" altLang="en-US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位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100000"/>
              <a:buFont typeface="Wingdings" pitchFamily="2" charset="2"/>
              <a:buChar char="p"/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低</a:t>
            </a:r>
            <a:r>
              <a:rPr lang="en-US" altLang="zh-CN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en-US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位由</a:t>
            </a:r>
            <a:r>
              <a:rPr lang="en-US" altLang="zh-CN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自动确定：</a:t>
            </a:r>
          </a:p>
          <a:p>
            <a:pPr marL="444500" algn="just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IR0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为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000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IR1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为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001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……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endParaRPr lang="en-US" altLang="zh-CN" sz="2800" b="1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444500" algn="just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IR7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为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111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en-US" altLang="zh-CN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(3) ICW3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（级联命令字）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概述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结构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中断过程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响应周期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方式字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</a:t>
            </a:r>
          </a:p>
          <a:p>
            <a:pPr marL="35718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ICW1</a:t>
            </a:r>
          </a:p>
          <a:p>
            <a:pPr marL="35718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ICW2</a:t>
            </a:r>
          </a:p>
          <a:p>
            <a:pPr marL="35718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ICW3</a:t>
            </a:r>
          </a:p>
          <a:p>
            <a:pPr marL="35718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ICW4</a:t>
            </a: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OCW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928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11.2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中断控制器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714488"/>
            <a:ext cx="6858016" cy="93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2285984" y="2714620"/>
            <a:ext cx="657229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说明：</a:t>
            </a:r>
          </a:p>
          <a:p>
            <a:pPr marL="444500" indent="-444500" algn="just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100000"/>
              <a:buFont typeface="Wingdings" pitchFamily="2" charset="2"/>
              <a:buChar char="p"/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主片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Si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＝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对应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IRi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接有从片；否则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IRi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没有连接从片。</a:t>
            </a:r>
          </a:p>
          <a:p>
            <a:pPr marL="444500" indent="-444500" algn="just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100000"/>
              <a:buFont typeface="Wingdings" pitchFamily="2" charset="2"/>
              <a:buChar char="p"/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从片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ID0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～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ID2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编码说明从片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INT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引脚接到主片哪个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IR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引脚。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(4) ICW4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（中断方式字）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概述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结构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中断过程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响应周期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方式字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</a:t>
            </a:r>
          </a:p>
          <a:p>
            <a:pPr marL="35718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ICW1</a:t>
            </a:r>
          </a:p>
          <a:p>
            <a:pPr marL="35718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ICW2</a:t>
            </a:r>
          </a:p>
          <a:p>
            <a:pPr marL="35718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ICW3</a:t>
            </a:r>
          </a:p>
          <a:p>
            <a:pPr marL="35718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ICW4</a:t>
            </a: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OCW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928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11.2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中断控制器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474" y="3305180"/>
            <a:ext cx="6762682" cy="981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圆角矩形标注 11"/>
          <p:cNvSpPr/>
          <p:nvPr/>
        </p:nvSpPr>
        <p:spPr>
          <a:xfrm>
            <a:off x="2143108" y="1785926"/>
            <a:ext cx="2286016" cy="1357322"/>
          </a:xfrm>
          <a:prstGeom prst="wedgeRoundRectCallout">
            <a:avLst>
              <a:gd name="adj1" fmla="val 76434"/>
              <a:gd name="adj2" fmla="val 9770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嵌套方式：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0: 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普通全嵌套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1: 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特殊全嵌套</a:t>
            </a:r>
            <a:endParaRPr lang="zh-CN" altLang="en-US"/>
          </a:p>
        </p:txBody>
      </p:sp>
      <p:sp>
        <p:nvSpPr>
          <p:cNvPr id="13" name="圆角矩形标注 12"/>
          <p:cNvSpPr/>
          <p:nvPr/>
        </p:nvSpPr>
        <p:spPr>
          <a:xfrm>
            <a:off x="4500562" y="1785926"/>
            <a:ext cx="2428892" cy="1357322"/>
          </a:xfrm>
          <a:prstGeom prst="wedgeRoundRectCallout">
            <a:avLst>
              <a:gd name="adj1" fmla="val 24181"/>
              <a:gd name="adj2" fmla="val 9497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数据缓冲方式：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0: 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非缓冲方式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1: 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缓冲方式</a:t>
            </a:r>
            <a:endParaRPr lang="zh-CN" altLang="en-US" sz="2400" b="1">
              <a:solidFill>
                <a:schemeClr val="tx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2357422" y="4643446"/>
            <a:ext cx="3000396" cy="1643074"/>
          </a:xfrm>
          <a:prstGeom prst="wedgeRoundRectCallout">
            <a:avLst>
              <a:gd name="adj1" fmla="val 123140"/>
              <a:gd name="adj2" fmla="val -7432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中断结束方式：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：非自动中断结束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：自动中断结束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7072330" y="1714488"/>
            <a:ext cx="2000264" cy="1500198"/>
          </a:xfrm>
          <a:prstGeom prst="wedgeRoundRectCallout">
            <a:avLst>
              <a:gd name="adj1" fmla="val -52425"/>
              <a:gd name="adj2" fmla="val 8703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zh-CN" altLang="en-US" sz="24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主</a:t>
            </a:r>
            <a:r>
              <a:rPr lang="en-US" altLang="zh-CN" sz="24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/</a:t>
            </a:r>
            <a:r>
              <a:rPr lang="zh-CN" altLang="en-US" sz="24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从片选择：</a:t>
            </a:r>
          </a:p>
          <a:p>
            <a:pPr algn="just"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0: 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从片</a:t>
            </a:r>
          </a:p>
          <a:p>
            <a:pPr algn="just"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1: 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主片</a:t>
            </a:r>
            <a:endParaRPr lang="zh-CN" altLang="en-US" sz="2400" b="1"/>
          </a:p>
        </p:txBody>
      </p:sp>
      <p:sp>
        <p:nvSpPr>
          <p:cNvPr id="16" name="圆角矩形标注 15"/>
          <p:cNvSpPr/>
          <p:nvPr/>
        </p:nvSpPr>
        <p:spPr>
          <a:xfrm>
            <a:off x="6143636" y="4714884"/>
            <a:ext cx="2928958" cy="1571636"/>
          </a:xfrm>
          <a:prstGeom prst="wedgeRoundRectCallout">
            <a:avLst>
              <a:gd name="adj1" fmla="val 32888"/>
              <a:gd name="adj2" fmla="val -8269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微处理器类型：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位</a:t>
            </a: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8080/8085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16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位</a:t>
            </a: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80x86</a:t>
            </a:r>
            <a:endParaRPr lang="zh-CN" altLang="en-US" sz="2000" b="1">
              <a:solidFill>
                <a:schemeClr val="tx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操作命令字</a:t>
            </a: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OCW</a:t>
            </a:r>
          </a:p>
          <a:p>
            <a:pPr marL="352425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peration </a:t>
            </a: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ommand </a:t>
            </a: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W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ords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说明：</a:t>
            </a:r>
          </a:p>
          <a:p>
            <a:pPr marL="444500" indent="-444500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①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工作期间，可以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随时接受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操作命令字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OCW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②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OCW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共有</a:t>
            </a: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个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OCW1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～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OCW3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  <a:p>
            <a:pPr marL="444500" indent="-444500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③ 写入时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没顺序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要求，需要哪个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OCW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就写入那个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OCW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概述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结构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中断过程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响应周期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方式字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</a:t>
            </a: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OCW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928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11.2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中断控制器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071546"/>
            <a:ext cx="311917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OCW1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（屏蔽控制字）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概述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结构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中断过程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响应周期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方式字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</a:t>
            </a: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OCW</a:t>
            </a:r>
          </a:p>
          <a:p>
            <a:pPr marL="35718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OCW1</a:t>
            </a:r>
          </a:p>
          <a:p>
            <a:pPr marL="35718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OCW2</a:t>
            </a:r>
          </a:p>
          <a:p>
            <a:pPr marL="35718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OCW3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928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11.2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中断控制器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785926"/>
            <a:ext cx="689404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2286000" y="2919728"/>
            <a:ext cx="66437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说明：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100000"/>
              <a:buFont typeface="Wingdings" pitchFamily="2" charset="2"/>
              <a:buChar char="p"/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内容写入中断屏蔽寄存器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IMR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  <a:endParaRPr lang="en-US" altLang="zh-CN" sz="2800" b="1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100000"/>
              <a:buFont typeface="Wingdings" pitchFamily="2" charset="2"/>
              <a:buChar char="p"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Di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＝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Mi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对应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IRi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，为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禁止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IRi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中断，</a:t>
            </a:r>
          </a:p>
          <a:p>
            <a:pPr marL="444500" algn="just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为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允许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IRi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中断。各位互相独立。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OCW2(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中断结束和优先级循环控制字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概述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结构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中断过程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响应周期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方式字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</a:t>
            </a: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OCW</a:t>
            </a:r>
          </a:p>
          <a:p>
            <a:pPr marL="35718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OCW1</a:t>
            </a:r>
          </a:p>
          <a:p>
            <a:pPr marL="35718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OCW2</a:t>
            </a:r>
          </a:p>
          <a:p>
            <a:pPr marL="35718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OCW3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928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11.2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中断控制器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857364"/>
            <a:ext cx="6929486" cy="10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圆角矩形标注 8"/>
          <p:cNvSpPr/>
          <p:nvPr/>
        </p:nvSpPr>
        <p:spPr>
          <a:xfrm>
            <a:off x="2357422" y="3571876"/>
            <a:ext cx="3929090" cy="1643074"/>
          </a:xfrm>
          <a:prstGeom prst="wedgeRoundRectCallout">
            <a:avLst>
              <a:gd name="adj1" fmla="val -16884"/>
              <a:gd name="adj2" fmla="val -9658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SL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EOI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配合使用，产生中断结束</a:t>
            </a: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EOI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命令和改变优先权顺序。</a:t>
            </a:r>
            <a:endParaRPr lang="zh-CN" altLang="en-US" sz="2400" b="1">
              <a:solidFill>
                <a:schemeClr val="tx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6715140" y="3643314"/>
            <a:ext cx="2143140" cy="1571636"/>
          </a:xfrm>
          <a:prstGeom prst="wedgeRoundRectCallout">
            <a:avLst>
              <a:gd name="adj1" fmla="val 1193"/>
              <a:gd name="adj2" fmla="val -10180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L2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～</a:t>
            </a: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L0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的</a:t>
            </a: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位编码指定</a:t>
            </a: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IR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引脚。 </a:t>
            </a:r>
            <a:endParaRPr lang="zh-CN" altLang="en-US" sz="2400" b="1">
              <a:solidFill>
                <a:schemeClr val="tx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(3) OCW3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（屏蔽和读状态控制字）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概述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结构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中断过程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响应周期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方式字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ICW</a:t>
            </a: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OCW</a:t>
            </a:r>
          </a:p>
          <a:p>
            <a:pPr marL="35718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OCW1</a:t>
            </a:r>
          </a:p>
          <a:p>
            <a:pPr marL="35718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OCW2</a:t>
            </a:r>
          </a:p>
          <a:p>
            <a:pPr marL="35718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OCW3</a:t>
            </a:r>
            <a:endParaRPr lang="en-US" altLang="zh-CN" sz="2000" b="1" dirty="0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928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11.2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中断控制器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7027" y="1857364"/>
            <a:ext cx="6762691" cy="98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圆角矩形标注 11"/>
          <p:cNvSpPr/>
          <p:nvPr/>
        </p:nvSpPr>
        <p:spPr>
          <a:xfrm>
            <a:off x="2357422" y="3571876"/>
            <a:ext cx="2857520" cy="1643074"/>
          </a:xfrm>
          <a:prstGeom prst="wedgeRoundRectCallout">
            <a:avLst>
              <a:gd name="adj1" fmla="val -16884"/>
              <a:gd name="adj2" fmla="val -9658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ESMM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SMM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设置中断屏蔽方式。</a:t>
            </a:r>
            <a:endParaRPr lang="zh-CN" altLang="en-US" sz="2400" b="1">
              <a:solidFill>
                <a:schemeClr val="tx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929322" y="3643314"/>
            <a:ext cx="2928958" cy="1571636"/>
          </a:xfrm>
          <a:prstGeom prst="wedgeRoundRectCallout">
            <a:avLst>
              <a:gd name="adj1" fmla="val 1193"/>
              <a:gd name="adj2" fmla="val -10180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P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RR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RIS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规定随后读取的状态字含义。</a:t>
            </a:r>
            <a:endParaRPr lang="zh-CN" altLang="en-US" sz="2400" b="1">
              <a:solidFill>
                <a:schemeClr val="tx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 typeface="Wingdings" pitchFamily="2" charset="2"/>
              <a:buChar char="u"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编写原则：	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4429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修改中断向量表</a:t>
            </a:r>
          </a:p>
          <a:p>
            <a:pPr marL="4429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设置中断屏蔽寄存器</a:t>
            </a:r>
          </a:p>
          <a:p>
            <a:pPr marL="4429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控制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的中断允许标志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IF</a:t>
            </a:r>
          </a:p>
          <a:p>
            <a:pPr marL="4429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保护现场</a:t>
            </a:r>
          </a:p>
          <a:p>
            <a:pPr marL="4429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5.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发送中断结束命令</a:t>
            </a:r>
          </a:p>
          <a:p>
            <a:pPr marL="4429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6.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程序正确退出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编写原则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注意事项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932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11.3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中断服务程序的编写原则</a:t>
            </a:r>
            <a:endParaRPr lang="zh-CN" altLang="en-US" sz="2800" b="1" dirty="0"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一、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的中断类型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外部中断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）可屏蔽中断	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）不可屏蔽中断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内部中断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）除法错中断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）指令中断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）溢出中断	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）单步中断</a:t>
            </a:r>
            <a:endParaRPr lang="zh-CN" altLang="en-US" sz="2800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中断类型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外部中断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内部中断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中断源示意图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中断向量表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308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11.1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中断系统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 typeface="Wingdings" pitchFamily="2" charset="2"/>
              <a:buChar char="u"/>
            </a:pP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注意事项：</a:t>
            </a:r>
          </a:p>
          <a:p>
            <a:pPr marL="357188" eaLnBrk="1" hangingPunct="1">
              <a:spcBef>
                <a:spcPts val="0"/>
              </a:spcBef>
            </a:pP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中断服务程序应尽量短；</a:t>
            </a:r>
          </a:p>
          <a:p>
            <a:pPr marL="357188" eaLnBrk="1" hangingPunct="1">
              <a:spcBef>
                <a:spcPts val="0"/>
              </a:spcBef>
            </a:pP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zh-CN" altLang="en-US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非屏蔽中断一般已编好，不要改。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编写原则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注意事项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932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11.3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中断服务程序的编写原则</a:t>
            </a:r>
            <a:endParaRPr lang="zh-CN" altLang="en-US" sz="2800" b="1" dirty="0"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sz="28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endParaRPr lang="zh-CN" altLang="en-US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  <p:pic>
        <p:nvPicPr>
          <p:cNvPr id="4" name="Picture 2" descr="C:\Users\Allan\Desktop\实验箱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" t="1301" r="2274"/>
          <a:stretch/>
        </p:blipFill>
        <p:spPr bwMode="auto">
          <a:xfrm rot="5400000">
            <a:off x="1231774" y="-1231774"/>
            <a:ext cx="6741368" cy="920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2771800" y="3068960"/>
            <a:ext cx="576064" cy="86409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212232" y="5301208"/>
            <a:ext cx="576064" cy="11521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8" t="17732" r="6304" b="23843"/>
          <a:stretch/>
        </p:blipFill>
        <p:spPr bwMode="auto">
          <a:xfrm>
            <a:off x="2051720" y="1916832"/>
            <a:ext cx="1950721" cy="249438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092" y="4586417"/>
            <a:ext cx="1312787" cy="215495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63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marL="90488" defTabSz="168275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endParaRPr lang="zh-CN" altLang="en-US" sz="2800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90488" defTabSz="168275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marL="90488" defTabSz="168275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marL="90488" defTabSz="168275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marL="533400" indent="-533400" eaLnBrk="1" hangingPunct="1">
              <a:lnSpc>
                <a:spcPct val="160000"/>
              </a:lnSpc>
              <a:buFontTx/>
              <a:buNone/>
            </a:pPr>
            <a:r>
              <a:rPr lang="zh-CN" altLang="en-US" sz="2800" smtClean="0"/>
              <a:t>	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熟悉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中断的分类；</a:t>
            </a:r>
          </a:p>
          <a:p>
            <a:pPr marL="533400" indent="-533400" eaLnBrk="1" hangingPunct="1">
              <a:lnSpc>
                <a:spcPct val="160000"/>
              </a:lnSpc>
              <a:buFontTx/>
              <a:buNone/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	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对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有一个总体的认识；</a:t>
            </a:r>
          </a:p>
          <a:p>
            <a:pPr marL="533400" indent="-533400" eaLnBrk="1" hangingPunct="1">
              <a:lnSpc>
                <a:spcPct val="160000"/>
              </a:lnSpc>
              <a:buFontTx/>
              <a:buNone/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	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3.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掌握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的工作方式；</a:t>
            </a:r>
          </a:p>
          <a:p>
            <a:pPr marL="533400" indent="-533400" eaLnBrk="1" hangingPunct="1">
              <a:lnSpc>
                <a:spcPct val="160000"/>
              </a:lnSpc>
              <a:buFontTx/>
              <a:buNone/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	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了解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ICW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的含义；</a:t>
            </a:r>
          </a:p>
          <a:p>
            <a:pPr marL="533400" indent="-533400" eaLnBrk="1" hangingPunct="1">
              <a:lnSpc>
                <a:spcPct val="160000"/>
              </a:lnSpc>
              <a:buFontTx/>
              <a:buNone/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	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了解中断程序的编制。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8786874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00364" y="214290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本章内容总结</a:t>
            </a:r>
            <a:endParaRPr lang="zh-CN" altLang="en-US" sz="28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二、中断源示意图</a:t>
            </a:r>
            <a:endParaRPr lang="zh-CN" altLang="en-US" sz="2800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中断类型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中断源示意图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中断向量表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308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11.1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中断系统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785926"/>
            <a:ext cx="70580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三、中断向量表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中断向量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：中断服务程序的入口地址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首地址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endParaRPr lang="zh-CN" altLang="en-US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en-US" altLang="zh-CN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. </a:t>
            </a:r>
            <a:r>
              <a:rPr lang="zh-CN" altLang="en-US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逻辑地址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包括段地址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CS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和偏移地址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IP(</a:t>
            </a:r>
            <a:r>
              <a:rPr lang="zh-CN" altLang="en-US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共</a:t>
            </a:r>
            <a:r>
              <a:rPr lang="en-US" altLang="zh-CN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32</a:t>
            </a:r>
            <a:r>
              <a:rPr lang="zh-CN" altLang="en-US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位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endParaRPr lang="zh-CN" altLang="en-US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3. 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每个中断向量占用</a:t>
            </a:r>
            <a:r>
              <a:rPr lang="en-US" altLang="zh-CN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  <a:r>
              <a:rPr lang="zh-CN" altLang="en-US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个字节</a:t>
            </a:r>
          </a:p>
          <a:p>
            <a:pPr marL="263525" indent="-258763" eaLnBrk="1" hangingPunct="1"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4. </a:t>
            </a:r>
            <a:r>
              <a:rPr lang="zh-CN" altLang="en-US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物理地址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00000H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开始，依次安排各个中断向量，向量号从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开始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5. </a:t>
            </a:r>
            <a:r>
              <a:rPr lang="en-US" altLang="zh-CN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256</a:t>
            </a:r>
            <a:r>
              <a:rPr lang="zh-CN" altLang="en-US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个中断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占用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1KB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区域，就形成中断向量表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6. </a:t>
            </a:r>
            <a:r>
              <a:rPr lang="zh-CN" altLang="en-US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向量号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为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N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的中断向量的物理地址＝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N×4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中断类型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中断源示意图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中断向量表</a:t>
            </a:r>
            <a:endParaRPr lang="en-US" altLang="zh-CN" sz="2000" b="1" dirty="0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308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11.1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中断系统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一、概述</a:t>
            </a:r>
          </a:p>
          <a:p>
            <a:pPr marL="363538" indent="-363538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8259A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是为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8088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80286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等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设计的一种可编程中断控制器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PIC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P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rogrammable  </a:t>
            </a:r>
            <a:r>
              <a:rPr lang="en-US" altLang="zh-CN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nterrupt  </a:t>
            </a:r>
            <a:r>
              <a:rPr lang="en-US" altLang="zh-CN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ontroller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）；</a:t>
            </a:r>
          </a:p>
          <a:p>
            <a:pPr marL="450850" indent="-450850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管理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级中断，多片级连可扩展至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64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级；</a:t>
            </a:r>
          </a:p>
          <a:p>
            <a:pPr marL="363538" indent="-363538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3. 8259A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在中断响应周期提供相应的中断向量号；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可通过编程选择多种工作方式。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概述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结构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中断过程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响应周期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方式字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928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11.2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中断控制器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二、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的内部结构和外部引脚 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概述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结构</a:t>
            </a:r>
            <a:r>
              <a:rPr lang="en-US" altLang="zh-CN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引脚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外部引脚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中断过程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响应周期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方式字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928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11.2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中断控制器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714488"/>
            <a:ext cx="7072330" cy="44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内部结构</a:t>
            </a:r>
          </a:p>
          <a:p>
            <a:pPr marL="538163" indent="-53816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中断请求寄存器</a:t>
            </a: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IRR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en-US" altLang="zh-CN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nterrupt </a:t>
            </a:r>
            <a:r>
              <a:rPr lang="en-US" altLang="zh-CN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equest </a:t>
            </a:r>
            <a:r>
              <a:rPr lang="en-US" altLang="zh-CN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esgister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表示相应中断请求线是否有中断请求信号。</a:t>
            </a:r>
          </a:p>
          <a:p>
            <a:pPr marL="538163" indent="-53816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中断服务寄存器</a:t>
            </a: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ISR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(</a:t>
            </a:r>
            <a:r>
              <a:rPr lang="en-US" altLang="zh-CN" sz="20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</a:t>
            </a:r>
            <a:r>
              <a:rPr lang="en-US" altLang="zh-CN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n-</a:t>
            </a:r>
            <a:r>
              <a:rPr lang="en-US" altLang="zh-CN" sz="20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</a:t>
            </a:r>
            <a:r>
              <a:rPr lang="en-US" altLang="zh-CN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ervice </a:t>
            </a:r>
            <a:r>
              <a:rPr lang="en-US" altLang="zh-CN" sz="20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</a:t>
            </a:r>
            <a:r>
              <a:rPr lang="en-US" altLang="zh-CN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egister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用于表示相应的中断是否正在服务中。</a:t>
            </a:r>
          </a:p>
          <a:p>
            <a:pPr marL="538163" indent="-53816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(3)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中断屏蔽寄存器</a:t>
            </a: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IMR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(</a:t>
            </a:r>
            <a:r>
              <a:rPr lang="en-US" altLang="zh-CN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nterrupt </a:t>
            </a:r>
            <a:r>
              <a:rPr lang="en-US" altLang="zh-CN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ask </a:t>
            </a:r>
            <a:r>
              <a:rPr lang="en-US" altLang="zh-CN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egister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用于对相应中断源进行屏蔽。</a:t>
            </a:r>
          </a:p>
          <a:p>
            <a:pPr marL="53816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 —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屏蔽，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 —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允许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概述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结构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内部结构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外部引脚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中断过程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响应周期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方式字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928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11.2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中断控制器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(4)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优先权电路：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确定各中断请求的优先权。</a:t>
            </a:r>
          </a:p>
          <a:p>
            <a:pPr marL="538163" indent="-538163" eaLnBrk="1" hangingPunct="1">
              <a:lnSpc>
                <a:spcPct val="125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(5)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控制逻辑：向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发送中断请求信号，并接受响应信号。</a:t>
            </a:r>
          </a:p>
          <a:p>
            <a:pPr marL="538163" indent="-538163" eaLnBrk="1" hangingPunct="1">
              <a:lnSpc>
                <a:spcPct val="125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(6)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数据总线缓冲器：接收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的命令数据，发送状态信息及向量号。</a:t>
            </a:r>
          </a:p>
          <a:p>
            <a:pPr marL="538163" indent="-538163" eaLnBrk="1" hangingPunct="1">
              <a:lnSpc>
                <a:spcPct val="125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(7)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读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/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写控制逻辑：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接收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发来命令信号。</a:t>
            </a:r>
          </a:p>
          <a:p>
            <a:pPr marL="538163" indent="-538163" eaLnBrk="1" hangingPunct="1">
              <a:lnSpc>
                <a:spcPct val="125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(8)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级联缓冲比较器：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实现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的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ID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号的存储与比较。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概述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结构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引脚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内部结构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marL="18573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外部引脚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中断过程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响应周期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方式字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928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11.2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8259A</a:t>
            </a:r>
            <a:r>
              <a:rPr lang="zh-CN" altLang="en-US" sz="28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中断控制器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2223</Words>
  <Application>Microsoft Office PowerPoint</Application>
  <PresentationFormat>全屏显示(4:3)</PresentationFormat>
  <Paragraphs>498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第11章 中断控制器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MS USER</dc:creator>
  <cp:lastModifiedBy>Allan</cp:lastModifiedBy>
  <cp:revision>212</cp:revision>
  <dcterms:created xsi:type="dcterms:W3CDTF">2010-03-06T08:13:44Z</dcterms:created>
  <dcterms:modified xsi:type="dcterms:W3CDTF">2021-05-11T05:58:48Z</dcterms:modified>
</cp:coreProperties>
</file>