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2" r:id="rId4"/>
    <p:sldId id="298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3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94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2016-10-17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7772400" cy="100013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6章 </a:t>
            </a:r>
            <a:r>
              <a:rPr lang="zh-CN" altLang="en-US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定时计数控制器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928926" y="3214686"/>
            <a:ext cx="3214711" cy="64294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  <a:cs typeface="Arial" pitchFamily="34" charset="0"/>
              </a:rPr>
              <a:t>4学时</a:t>
            </a:r>
            <a:endParaRPr lang="zh-CN" altLang="en-US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频率发生器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（循环）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3"/>
            <a:ext cx="7092000" cy="346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方波发生器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（循环）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2000240"/>
            <a:ext cx="7072331" cy="325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5.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软件触发选通信号</a:t>
            </a:r>
            <a:endParaRPr lang="zh-CN" altLang="en-US" sz="2800" dirty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7072330" cy="300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硬件触发选通信号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2000240"/>
            <a:ext cx="7072331" cy="312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六种工作方式输出波形的对比：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7072330" cy="434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指出计数器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的工作方式及计数初值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1857364"/>
            <a:ext cx="649036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1ms=10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-3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</a:p>
          <a:p>
            <a:pPr marL="533400" indent="-533400" eaLnBrk="1" hangingPunct="1"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1ns=10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-9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</a:p>
          <a:p>
            <a:pPr marL="533400" indent="-533400" eaLnBrk="1" hangingPunct="1"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则计数初值为：</a:t>
            </a:r>
          </a:p>
          <a:p>
            <a:pPr marL="533400" indent="-533400" eaLnBrk="1" hangingPunct="1"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-3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/(400*10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-9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 =10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/400=10</a:t>
            </a:r>
            <a:r>
              <a:rPr lang="en-US" altLang="zh-CN" sz="2800" baseline="300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/4</a:t>
            </a:r>
          </a:p>
          <a:p>
            <a:pPr marL="533400" indent="-533400" eaLnBrk="1" hangingPunct="1"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=2500=9C4H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五、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的编程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加电后的工作方式不确定，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经过初始化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（写入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方式控制字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计数初值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）才能正常工作。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方式控制字如下所示：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357422" y="4500570"/>
            <a:ext cx="5675312" cy="715963"/>
            <a:chOff x="621" y="1360"/>
            <a:chExt cx="3575" cy="451"/>
          </a:xfrm>
        </p:grpSpPr>
        <p:graphicFrame>
          <p:nvGraphicFramePr>
            <p:cNvPr id="9" name="Object 48"/>
            <p:cNvGraphicFramePr>
              <a:graphicFrameLocks noChangeAspect="1"/>
            </p:cNvGraphicFramePr>
            <p:nvPr/>
          </p:nvGraphicFramePr>
          <p:xfrm>
            <a:off x="621" y="1360"/>
            <a:ext cx="3575" cy="451"/>
          </p:xfrm>
          <a:graphic>
            <a:graphicData uri="http://schemas.openxmlformats.org/presentationml/2006/ole">
              <p:oleObj spid="_x0000_s11266" name="Image" r:id="rId3" imgW="6836569" imgH="762174" progId="">
                <p:embed/>
              </p:oleObj>
            </a:graphicData>
          </a:graphic>
        </p:graphicFrame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64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3" name="Text Box 50"/>
            <p:cNvSpPr txBox="1">
              <a:spLocks noChangeArrowheads="1"/>
            </p:cNvSpPr>
            <p:nvPr/>
          </p:nvSpPr>
          <p:spPr bwMode="auto">
            <a:xfrm>
              <a:off x="109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1553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199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2432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2888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3327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3780" y="1385"/>
              <a:ext cx="41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r>
                <a:rPr lang="en-US" altLang="zh-CN" b="1">
                  <a:solidFill>
                    <a:schemeClr val="bg1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286124"/>
            <a:ext cx="7072330" cy="90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圆角矩形标注 19"/>
          <p:cNvSpPr/>
          <p:nvPr/>
        </p:nvSpPr>
        <p:spPr>
          <a:xfrm>
            <a:off x="3500430" y="1285860"/>
            <a:ext cx="2214578" cy="1857388"/>
          </a:xfrm>
          <a:prstGeom prst="wedgeRoundRectCallout">
            <a:avLst>
              <a:gd name="adj1" fmla="val -73629"/>
              <a:gd name="adj2" fmla="val 72319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计数器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计数器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计数器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非法</a:t>
            </a:r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2428860" y="4572008"/>
            <a:ext cx="3143272" cy="2071678"/>
          </a:xfrm>
          <a:prstGeom prst="wedgeRoundRectCallout">
            <a:avLst>
              <a:gd name="adj1" fmla="val 29457"/>
              <a:gd name="adj2" fmla="val -70949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计数器锁存命令 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只读写低字节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只读写高字节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先读写低字节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后读写高字节</a:t>
            </a:r>
            <a:endParaRPr lang="zh-CN" altLang="en-US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6357950" y="4429132"/>
            <a:ext cx="2500330" cy="2286016"/>
          </a:xfrm>
          <a:prstGeom prst="wedgeRoundRectCallout">
            <a:avLst>
              <a:gd name="adj1" fmla="val -45974"/>
              <a:gd name="adj2" fmla="val -6190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011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endParaRPr lang="en-US" altLang="zh-CN" sz="2400" b="1">
              <a:solidFill>
                <a:schemeClr val="tx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715140" y="1285860"/>
            <a:ext cx="2214578" cy="1571636"/>
          </a:xfrm>
          <a:prstGeom prst="wedgeRoundRectCallout">
            <a:avLst>
              <a:gd name="adj1" fmla="val 24519"/>
              <a:gd name="adj2" fmla="val 9946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二进制</a:t>
            </a:r>
          </a:p>
          <a:p>
            <a:pPr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  </a:t>
            </a:r>
            <a:r>
              <a:rPr lang="zh-CN" altLang="en-US" sz="2400" b="1" smtClean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十进制</a:t>
            </a:r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：编程实现对计数器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的初始化。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给定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的口地址为：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40H~43H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方法一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方法二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3" y="2357430"/>
            <a:ext cx="6143668" cy="378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28" cy="5357850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357188" eaLnBrk="1" hangingPunct="1">
              <a:lnSpc>
                <a:spcPct val="16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定时计数技术概述 </a:t>
            </a:r>
          </a:p>
          <a:p>
            <a:pPr marL="357188" eaLnBrk="1" hangingPunct="1">
              <a:lnSpc>
                <a:spcPct val="16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定时计数控制器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的基本结构</a:t>
            </a:r>
          </a:p>
          <a:p>
            <a:pPr marL="357188" eaLnBrk="1" hangingPunct="1">
              <a:lnSpc>
                <a:spcPct val="160000"/>
              </a:lnSpc>
              <a:defRPr/>
            </a:pP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3. 8253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种工作方式（重点）</a:t>
            </a:r>
          </a:p>
          <a:p>
            <a:pPr marL="357188" eaLnBrk="1" hangingPunct="1">
              <a:lnSpc>
                <a:spcPct val="16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4. 8254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简介</a:t>
            </a:r>
          </a:p>
          <a:p>
            <a:pPr marL="357188" eaLnBrk="1" hangingPunct="1">
              <a:lnSpc>
                <a:spcPct val="16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的实验</a:t>
            </a:r>
            <a:endParaRPr lang="zh-CN" altLang="en-US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9098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方法一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方法二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28670"/>
            <a:ext cx="7072330" cy="90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2214546" y="1928802"/>
            <a:ext cx="5572148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r>
              <a:rPr kumimoji="1"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（十进制计数）</a:t>
            </a:r>
          </a:p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方式字：</a:t>
            </a:r>
            <a:r>
              <a:rPr kumimoji="1"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00100101B=25H</a:t>
            </a:r>
            <a:endParaRPr kumimoji="1"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kumimoji="1"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25H             </a:t>
            </a:r>
          </a:p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  43H</a:t>
            </a:r>
            <a:r>
              <a:rPr kumimoji="1"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</a:p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kumimoji="1"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25H</a:t>
            </a:r>
          </a:p>
          <a:p>
            <a:pPr lvl="0">
              <a:lnSpc>
                <a:spcPct val="140000"/>
              </a:lnSpc>
              <a:spcBef>
                <a:spcPct val="10000"/>
              </a:spcBef>
            </a:pP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  40H</a:t>
            </a:r>
            <a:r>
              <a:rPr kumimoji="1"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方式字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方法一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360363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方法二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28670"/>
            <a:ext cx="7072330" cy="90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2286000" y="1956289"/>
            <a:ext cx="4572000" cy="44809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方法二（二进制计数）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方式字：</a:t>
            </a:r>
            <a:r>
              <a:rPr kumimoji="1"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00110100B=34H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kumimoji="1" lang="zh-CN" altLang="pt-BR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34H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  43H</a:t>
            </a:r>
            <a:r>
              <a:rPr kumimoji="1" lang="zh-CN" altLang="pt-BR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kumimoji="1" lang="zh-CN" altLang="pt-BR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0C4H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  40H</a:t>
            </a:r>
            <a:r>
              <a:rPr kumimoji="1" lang="zh-CN" altLang="pt-BR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kumimoji="1" lang="zh-CN" altLang="pt-BR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pt-BR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9H</a:t>
            </a:r>
            <a:endParaRPr kumimoji="1" lang="en-US" altLang="zh-CN" sz="2800" b="1" smtClean="0">
              <a:solidFill>
                <a:srgbClr val="0000CC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  40H</a:t>
            </a:r>
            <a:r>
              <a:rPr kumimoji="1" lang="zh-CN" altLang="en-US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kumimoji="1" lang="en-US" altLang="zh-CN" sz="2800" b="1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533400" indent="-533400"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是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的改进型，与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兼容。</a:t>
            </a:r>
          </a:p>
          <a:p>
            <a:pPr marL="533400" indent="-533400"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改进主要反映在以下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两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个方面：</a:t>
            </a:r>
          </a:p>
          <a:p>
            <a:pPr marL="533400" indent="-533400"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计数频率更高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，可达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10MHz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2MHz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 </a:t>
            </a:r>
          </a:p>
          <a:p>
            <a:pPr marL="533400" indent="-533400"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多一个读回命令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，可读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的工作状态（读写格式、工作方式、数制等），而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无法读取方式字。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8254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简介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6.3  8254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应用</a:t>
            </a:r>
            <a:endParaRPr lang="en-US" altLang="zh-CN" sz="2000" b="1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347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6.4  8253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PC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机上的应用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7072330" cy="411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90488" defTabSz="168275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2000" smtClean="0">
              <a:latin typeface="黑体" pitchFamily="2" charset="-122"/>
              <a:ea typeface="黑体" pitchFamily="2" charset="-122"/>
            </a:endParaRPr>
          </a:p>
          <a:p>
            <a:pPr marL="360363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定时计数技术概述（掌握三种定时方式） </a:t>
            </a:r>
          </a:p>
          <a:p>
            <a:pPr marL="360363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定时计数控制器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的基本结构</a:t>
            </a:r>
          </a:p>
          <a:p>
            <a:pPr marL="360363" eaLnBrk="1" hangingPunct="1">
              <a:lnSpc>
                <a:spcPct val="160000"/>
              </a:lnSpc>
              <a:buFontTx/>
              <a:buNone/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（记住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的基本特征及定时计数器的基本结构）</a:t>
            </a:r>
          </a:p>
          <a:p>
            <a:pPr marL="360363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种工作方式（重点是方式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360363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4. 8254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简介（一般了解）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00364" y="214290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本章内容总结</a:t>
            </a:r>
            <a:endParaRPr lang="zh-CN" altLang="en-US" sz="28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一、定时器、计数器在微机中的应用</a:t>
            </a:r>
          </a:p>
          <a:p>
            <a:pPr marL="1885950" indent="-1885950"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定时器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：系统日时钟、内存刷新、控制扬声器。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计数器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：对外设提供的脉冲信号计数。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u"/>
              <a:defRPr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相同点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对脉冲进行计数。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不同点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脉冲的时间间隔是否有规律。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应用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定时方法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定时计数技术概述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二、微机系统实现定时功能的三种方法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软件延时</a:t>
            </a:r>
          </a:p>
          <a:p>
            <a:pPr marL="357188"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不用硬件，但占用大量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时间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不可编程的硬件定时</a:t>
            </a:r>
          </a:p>
          <a:p>
            <a:pPr marL="357188"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电路简单，但不易更改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可编程的硬件定时</a:t>
            </a:r>
          </a:p>
          <a:p>
            <a:pPr marL="357188"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软硬件结合，可灵活定时</a:t>
            </a:r>
          </a:p>
          <a:p>
            <a:pPr>
              <a:spcBef>
                <a:spcPts val="0"/>
              </a:spcBef>
              <a:defRPr/>
            </a:pP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应用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定时方法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定时计数技术概述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的基本特征（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个）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en-US" altLang="zh-CN" sz="280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个独立的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位计数器通道；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每个计数器有</a:t>
            </a:r>
            <a:r>
              <a:rPr lang="en-US" altLang="zh-CN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种工作方式；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按二进制或二－十进制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(BCD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计数。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的内部结构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5"/>
            <a:ext cx="7072330" cy="422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三、计数器的内部结构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zh-CN" altLang="en-US" sz="280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1857364"/>
            <a:ext cx="707086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8253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的工作方式（共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种）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计数结束中断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500306"/>
            <a:ext cx="707233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278"/>
          <p:cNvGrpSpPr>
            <a:grpSpLocks/>
          </p:cNvGrpSpPr>
          <p:nvPr/>
        </p:nvGrpSpPr>
        <p:grpSpPr bwMode="auto">
          <a:xfrm>
            <a:off x="3786182" y="1857367"/>
            <a:ext cx="627063" cy="661300"/>
            <a:chOff x="2702" y="1478"/>
            <a:chExt cx="316" cy="422"/>
          </a:xfrm>
        </p:grpSpPr>
        <p:sp>
          <p:nvSpPr>
            <p:cNvPr id="13" name="Rectangle 27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①</a:t>
              </a:r>
            </a:p>
          </p:txBody>
        </p:sp>
        <p:sp>
          <p:nvSpPr>
            <p:cNvPr id="14" name="Line 280"/>
            <p:cNvSpPr>
              <a:spLocks noChangeShapeType="1"/>
            </p:cNvSpPr>
            <p:nvPr/>
          </p:nvSpPr>
          <p:spPr bwMode="auto">
            <a:xfrm>
              <a:off x="2856" y="1716"/>
              <a:ext cx="0" cy="1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15" name="Group 281"/>
          <p:cNvGrpSpPr>
            <a:grpSpLocks/>
          </p:cNvGrpSpPr>
          <p:nvPr/>
        </p:nvGrpSpPr>
        <p:grpSpPr bwMode="auto">
          <a:xfrm>
            <a:off x="5000628" y="1857364"/>
            <a:ext cx="631825" cy="618798"/>
            <a:chOff x="2702" y="1478"/>
            <a:chExt cx="316" cy="445"/>
          </a:xfrm>
        </p:grpSpPr>
        <p:sp>
          <p:nvSpPr>
            <p:cNvPr id="16" name="Rectangle 282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②</a:t>
              </a:r>
            </a:p>
          </p:txBody>
        </p:sp>
        <p:sp>
          <p:nvSpPr>
            <p:cNvPr id="17" name="Line 283"/>
            <p:cNvSpPr>
              <a:spLocks noChangeShapeType="1"/>
            </p:cNvSpPr>
            <p:nvPr/>
          </p:nvSpPr>
          <p:spPr bwMode="auto">
            <a:xfrm>
              <a:off x="2856" y="1716"/>
              <a:ext cx="0" cy="2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18" name="Group 284"/>
          <p:cNvGrpSpPr>
            <a:grpSpLocks/>
          </p:cNvGrpSpPr>
          <p:nvPr/>
        </p:nvGrpSpPr>
        <p:grpSpPr bwMode="auto">
          <a:xfrm>
            <a:off x="6357950" y="1857365"/>
            <a:ext cx="628650" cy="1416615"/>
            <a:chOff x="4034" y="1478"/>
            <a:chExt cx="316" cy="903"/>
          </a:xfrm>
        </p:grpSpPr>
        <p:sp>
          <p:nvSpPr>
            <p:cNvPr id="19" name="Rectangle 285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④</a:t>
              </a:r>
            </a:p>
          </p:txBody>
        </p:sp>
        <p:sp>
          <p:nvSpPr>
            <p:cNvPr id="20" name="Line 286"/>
            <p:cNvSpPr>
              <a:spLocks noChangeShapeType="1"/>
            </p:cNvSpPr>
            <p:nvPr/>
          </p:nvSpPr>
          <p:spPr bwMode="auto">
            <a:xfrm>
              <a:off x="4188" y="1716"/>
              <a:ext cx="0" cy="6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21" name="Group 287"/>
          <p:cNvGrpSpPr>
            <a:grpSpLocks/>
          </p:cNvGrpSpPr>
          <p:nvPr/>
        </p:nvGrpSpPr>
        <p:grpSpPr bwMode="auto">
          <a:xfrm>
            <a:off x="5572132" y="1857365"/>
            <a:ext cx="631825" cy="1452697"/>
            <a:chOff x="3638" y="1478"/>
            <a:chExt cx="316" cy="926"/>
          </a:xfrm>
        </p:grpSpPr>
        <p:sp>
          <p:nvSpPr>
            <p:cNvPr id="22" name="Rectangle 288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③</a:t>
              </a:r>
            </a:p>
          </p:txBody>
        </p:sp>
        <p:sp>
          <p:nvSpPr>
            <p:cNvPr id="23" name="Line 289"/>
            <p:cNvSpPr>
              <a:spLocks noChangeShapeType="1"/>
            </p:cNvSpPr>
            <p:nvPr/>
          </p:nvSpPr>
          <p:spPr bwMode="auto">
            <a:xfrm>
              <a:off x="3792" y="1716"/>
              <a:ext cx="0" cy="6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24" name="Group 290"/>
          <p:cNvGrpSpPr>
            <a:grpSpLocks/>
          </p:cNvGrpSpPr>
          <p:nvPr/>
        </p:nvGrpSpPr>
        <p:grpSpPr bwMode="auto">
          <a:xfrm>
            <a:off x="7512075" y="1857366"/>
            <a:ext cx="631825" cy="1417982"/>
            <a:chOff x="4490" y="1478"/>
            <a:chExt cx="316" cy="904"/>
          </a:xfrm>
        </p:grpSpPr>
        <p:sp>
          <p:nvSpPr>
            <p:cNvPr id="25" name="Rectangle 291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⑤</a:t>
              </a:r>
            </a:p>
          </p:txBody>
        </p:sp>
        <p:sp>
          <p:nvSpPr>
            <p:cNvPr id="26" name="Line 292"/>
            <p:cNvSpPr>
              <a:spLocks noChangeShapeType="1"/>
            </p:cNvSpPr>
            <p:nvPr/>
          </p:nvSpPr>
          <p:spPr bwMode="auto">
            <a:xfrm>
              <a:off x="4644" y="1716"/>
              <a:ext cx="0" cy="6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71670" y="5286388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设定工作方式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528638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②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设定计数初值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1670" y="5786454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③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计数初值送计数器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6446" y="5786454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④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计数过程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628652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⑤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计数结束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64360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可编程单稳脉冲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基本特征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8253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内部结构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计数器结构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工作方式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0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方式对比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179388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编程</a:t>
            </a:r>
            <a:endParaRPr lang="en-US" altLang="zh-CN" sz="2000" b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48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6.2  8253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定时计数器</a:t>
            </a:r>
            <a:endParaRPr lang="zh-CN" altLang="en-US" sz="28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214554"/>
            <a:ext cx="707233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571868" y="1428736"/>
            <a:ext cx="627063" cy="730250"/>
            <a:chOff x="2702" y="1478"/>
            <a:chExt cx="316" cy="466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①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4786314" y="1428736"/>
            <a:ext cx="631825" cy="730250"/>
            <a:chOff x="2702" y="1478"/>
            <a:chExt cx="316" cy="46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②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572264" y="1428736"/>
            <a:ext cx="628650" cy="1597025"/>
            <a:chOff x="4034" y="1478"/>
            <a:chExt cx="316" cy="101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⑤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857884" y="1428736"/>
            <a:ext cx="631825" cy="1597025"/>
            <a:chOff x="3638" y="1478"/>
            <a:chExt cx="316" cy="1018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④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7858148" y="1428736"/>
            <a:ext cx="631825" cy="1577975"/>
            <a:chOff x="4490" y="1478"/>
            <a:chExt cx="316" cy="1006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/>
                <a:t>⑥</a:t>
              </a: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786182" y="3857628"/>
            <a:ext cx="1501775" cy="393700"/>
            <a:chOff x="1207" y="2980"/>
            <a:chExt cx="946" cy="248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207" y="2980"/>
              <a:ext cx="409" cy="2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kumimoji="0" lang="en-US" altLang="zh-CN" sz="2400" b="1">
                  <a:solidFill>
                    <a:schemeClr val="bg1"/>
                  </a:solidFill>
                </a:rPr>
                <a:t>③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594" y="3003"/>
              <a:ext cx="559" cy="10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stealth" w="lg" len="lg"/>
            </a:ln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071670" y="5286388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设定工作方式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6446" y="528638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②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设定计数初值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1670" y="578645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③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硬件启动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3438" y="578645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④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计数初值送计数器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1670" y="628652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⑤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计数过程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3438" y="628652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⑥</a:t>
            </a:r>
            <a:r>
              <a:rPr lang="zh-CN" altLang="en-US" sz="28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计数结束</a:t>
            </a:r>
            <a:endParaRPr lang="zh-CN" altLang="en-US" sz="2800" b="1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1268</Words>
  <Application>Microsoft Office PowerPoint</Application>
  <PresentationFormat>全屏显示(4:3)</PresentationFormat>
  <Paragraphs>367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Image</vt:lpstr>
      <vt:lpstr>第6章 定时计数控制器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Allan</cp:lastModifiedBy>
  <cp:revision>206</cp:revision>
  <dcterms:created xsi:type="dcterms:W3CDTF">2010-03-06T08:13:44Z</dcterms:created>
  <dcterms:modified xsi:type="dcterms:W3CDTF">2016-10-17T13:12:52Z</dcterms:modified>
</cp:coreProperties>
</file>