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1" r:id="rId3"/>
    <p:sldId id="517" r:id="rId4"/>
    <p:sldId id="518" r:id="rId5"/>
    <p:sldId id="519"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35" r:id="rId22"/>
    <p:sldId id="536" r:id="rId23"/>
    <p:sldId id="537" r:id="rId24"/>
    <p:sldId id="538" r:id="rId25"/>
    <p:sldId id="539" r:id="rId26"/>
    <p:sldId id="540" r:id="rId27"/>
    <p:sldId id="541" r:id="rId28"/>
    <p:sldId id="321"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6600"/>
    <a:srgbClr val="66FF66"/>
    <a:srgbClr val="DDDDD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4040" y="-4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CC2A012-10BE-4C7D-BB6F-E54C46D1F8B5}" type="datetimeFigureOut">
              <a:rPr lang="zh-CN" altLang="en-US"/>
              <a:pPr>
                <a:defRPr/>
              </a:pPr>
              <a:t>2021/5/11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645E261-2A1A-4395-A17B-1B98CC73E9E6}" type="slidenum">
              <a:rPr lang="zh-CN" altLang="en-US"/>
              <a:pPr>
                <a:defRPr/>
              </a:pPr>
              <a:t>‹#›</a:t>
            </a:fld>
            <a:endParaRPr lang="zh-CN" altLang="en-US"/>
          </a:p>
        </p:txBody>
      </p:sp>
    </p:spTree>
    <p:extLst>
      <p:ext uri="{BB962C8B-B14F-4D97-AF65-F5344CB8AC3E}">
        <p14:creationId xmlns:p14="http://schemas.microsoft.com/office/powerpoint/2010/main" val="39250779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模板6fm.jpg"/>
          <p:cNvPicPr>
            <a:picLocks noChangeAspect="1"/>
          </p:cNvPicPr>
          <p:nvPr userDrawn="1"/>
        </p:nvPicPr>
        <p:blipFill>
          <a:blip r:embed="rId2"/>
          <a:srcRect/>
          <a:stretch>
            <a:fillRect/>
          </a:stretch>
        </p:blipFill>
        <p:spPr bwMode="auto">
          <a:xfrm>
            <a:off x="1588" y="0"/>
            <a:ext cx="9140825" cy="6858000"/>
          </a:xfrm>
          <a:prstGeom prst="rect">
            <a:avLst/>
          </a:prstGeom>
          <a:noFill/>
          <a:ln w="9525">
            <a:noFill/>
            <a:miter lim="800000"/>
            <a:headEnd/>
            <a:tailEnd/>
          </a:ln>
        </p:spPr>
      </p:pic>
      <p:sp>
        <p:nvSpPr>
          <p:cNvPr id="2" name="标题 1"/>
          <p:cNvSpPr>
            <a:spLocks noGrp="1"/>
          </p:cNvSpPr>
          <p:nvPr>
            <p:ph type="ctrTitle"/>
          </p:nvPr>
        </p:nvSpPr>
        <p:spPr>
          <a:xfrm>
            <a:off x="685800" y="1643050"/>
            <a:ext cx="7772400" cy="1470025"/>
          </a:xfrm>
        </p:spPr>
        <p:txBody>
          <a:bodyPr anchor="b">
            <a:normAutofit/>
            <a:scene3d>
              <a:camera prst="orthographicFront"/>
              <a:lightRig rig="soft" dir="t">
                <a:rot lat="0" lon="0" rev="10800000"/>
              </a:lightRig>
            </a:scene3d>
            <a:sp3d>
              <a:bevelT w="27940" h="12700"/>
              <a:contourClr>
                <a:srgbClr val="DDDDDD"/>
              </a:contourClr>
            </a:sp3d>
          </a:bodyPr>
          <a:lstStyle>
            <a:lvl1pPr algn="ctr">
              <a:defRPr sz="4400" b="1" cap="none" spc="150">
                <a:ln w="11430"/>
                <a:solidFill>
                  <a:srgbClr val="800000"/>
                </a:solidFill>
                <a:effectLst>
                  <a:outerShdw blurRad="25400" algn="tl" rotWithShape="0">
                    <a:srgbClr val="000000">
                      <a:alpha val="43000"/>
                    </a:srgbClr>
                  </a:outerShdw>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96489" y="3214686"/>
            <a:ext cx="7751023" cy="857256"/>
          </a:xfrm>
        </p:spPr>
        <p:txBody>
          <a:bodyPr/>
          <a:lstStyle>
            <a:lvl1pPr marL="0" indent="0" algn="ctr">
              <a:buNone/>
              <a:defRPr>
                <a:solidFill>
                  <a:schemeClr val="tx1"/>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5357850" cy="598487"/>
          </a:xfrm>
        </p:spPr>
        <p:txBody>
          <a:bodyPr/>
          <a:lstStyle>
            <a:lvl1pPr>
              <a:defRPr sz="2400" b="1" baseline="0">
                <a:solidFill>
                  <a:srgbClr val="FF0000"/>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928688"/>
            <a:ext cx="8643998" cy="5429270"/>
          </a:xfrm>
        </p:spPr>
        <p:txBody>
          <a:bodyPr/>
          <a:lstStyle>
            <a:lvl1pPr marL="0" indent="0" algn="l">
              <a:buFont typeface="Arial" pitchFamily="34" charset="0"/>
              <a:buNone/>
              <a:defRPr sz="2400" b="1">
                <a:latin typeface="+mn-ea"/>
                <a:ea typeface="+mn-ea"/>
              </a:defRPr>
            </a:lvl1pPr>
            <a:lvl2pPr marL="0" indent="0" algn="l">
              <a:buFont typeface="Arial" pitchFamily="34" charset="0"/>
              <a:buNone/>
              <a:defRPr sz="2400" b="1">
                <a:latin typeface="+mn-ea"/>
                <a:ea typeface="+mn-ea"/>
              </a:defRPr>
            </a:lvl2pPr>
            <a:lvl3pPr marL="0" indent="0" algn="l">
              <a:buFont typeface="Arial" pitchFamily="34" charset="0"/>
              <a:buNone/>
              <a:defRPr sz="2400" b="1">
                <a:latin typeface="+mn-ea"/>
                <a:ea typeface="+mn-ea"/>
              </a:defRPr>
            </a:lvl3pPr>
            <a:lvl4pPr marL="0" indent="0" algn="l">
              <a:buFont typeface="Arial" pitchFamily="34" charset="0"/>
              <a:buNone/>
              <a:defRPr sz="2400" b="1">
                <a:latin typeface="+mn-ea"/>
                <a:ea typeface="+mn-ea"/>
              </a:defRPr>
            </a:lvl4pPr>
            <a:lvl5pPr marL="0" indent="0" algn="l">
              <a:buFont typeface="Arial" pitchFamily="34" charset="0"/>
              <a:buNone/>
              <a:defRPr sz="2400" b="1">
                <a:latin typeface="+mn-ea"/>
                <a:ea typeface="+mn-ea"/>
              </a:defRPr>
            </a:lvl5pPr>
          </a:lstStyle>
          <a:p>
            <a:pPr lvl="0"/>
            <a:r>
              <a:rPr lang="zh-CN" altLang="en-US" dirty="0" smtClean="0"/>
              <a:t>单击此处编辑母版文本样式</a:t>
            </a:r>
          </a:p>
        </p:txBody>
      </p:sp>
      <p:sp>
        <p:nvSpPr>
          <p:cNvPr id="4" name="灯片编号占位符 5"/>
          <p:cNvSpPr>
            <a:spLocks noGrp="1"/>
          </p:cNvSpPr>
          <p:nvPr>
            <p:ph type="sldNum" sz="quarter" idx="10"/>
          </p:nvPr>
        </p:nvSpPr>
        <p:spPr>
          <a:xfrm>
            <a:off x="8224838" y="6421438"/>
            <a:ext cx="776287" cy="365125"/>
          </a:xfrm>
        </p:spPr>
        <p:txBody>
          <a:bodyPr/>
          <a:lstStyle>
            <a:lvl1pPr>
              <a:defRPr>
                <a:solidFill>
                  <a:schemeClr val="tx1"/>
                </a:solidFill>
              </a:defRPr>
            </a:lvl1pPr>
          </a:lstStyle>
          <a:p>
            <a:pPr>
              <a:defRPr/>
            </a:pPr>
            <a:fld id="{00EC6E7D-D7E6-48CA-B2D6-D41A77583861}" type="slidenum">
              <a:rPr lang="zh-CN" altLang="en-US" smtClean="0"/>
              <a:pPr>
                <a:defRPr/>
              </a:pPr>
              <a:t>‹#›</a:t>
            </a:fld>
            <a:r>
              <a:rPr lang="en-US" altLang="zh-CN" smtClean="0"/>
              <a:t>/28</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14375" y="214313"/>
            <a:ext cx="7715250" cy="5984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714375" y="928688"/>
            <a:ext cx="7715250"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ea typeface="+mn-ea"/>
              </a:defRPr>
            </a:lvl1pPr>
          </a:lstStyle>
          <a:p>
            <a:pPr>
              <a:defRPr/>
            </a:pPr>
            <a:fld id="{C6951CF2-ABBA-4A35-99D8-16A820F4CADC}" type="slidenum">
              <a:rPr lang="zh-CN" altLang="en-US" smtClean="0"/>
              <a:pPr>
                <a:defRPr/>
              </a:pPr>
              <a:t>‹#›</a:t>
            </a:fld>
            <a:r>
              <a:rPr lang="en-US" altLang="zh-CN" smtClean="0"/>
              <a:t>/28</a:t>
            </a:r>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Lst>
  <p:timing>
    <p:tnLst>
      <p:par>
        <p:cTn id="1" dur="indefinite" restart="never" nodeType="tmRoot"/>
      </p:par>
    </p:tnLst>
  </p:timing>
  <p:hf hdr="0" ftr="0" dt="0"/>
  <p:txStyles>
    <p:titleStyle>
      <a:lvl1pPr algn="l" rtl="0" eaLnBrk="0" fontAlgn="base" hangingPunct="0">
        <a:lnSpc>
          <a:spcPct val="130000"/>
        </a:lnSpc>
        <a:spcBef>
          <a:spcPct val="0"/>
        </a:spcBef>
        <a:spcAft>
          <a:spcPct val="0"/>
        </a:spcAft>
        <a:defRPr sz="2800" kern="1200">
          <a:solidFill>
            <a:srgbClr val="800000"/>
          </a:solidFill>
          <a:latin typeface="汉真广标" pitchFamily="49" charset="-122"/>
          <a:ea typeface="汉真广标" pitchFamily="49" charset="-122"/>
          <a:cs typeface="+mj-cs"/>
        </a:defRPr>
      </a:lvl1pPr>
      <a:lvl2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2pPr>
      <a:lvl3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3pPr>
      <a:lvl4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4pPr>
      <a:lvl5pPr algn="l" rtl="0" eaLnBrk="0" fontAlgn="base" hangingPunct="0">
        <a:lnSpc>
          <a:spcPct val="130000"/>
        </a:lnSpc>
        <a:spcBef>
          <a:spcPct val="0"/>
        </a:spcBef>
        <a:spcAft>
          <a:spcPct val="0"/>
        </a:spcAft>
        <a:defRPr sz="2800">
          <a:solidFill>
            <a:srgbClr val="800000"/>
          </a:solidFill>
          <a:latin typeface="汉真广标" pitchFamily="49" charset="-122"/>
          <a:ea typeface="汉真广标" pitchFamily="49" charset="-122"/>
        </a:defRPr>
      </a:lvl5pPr>
      <a:lvl6pPr marL="4572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6pPr>
      <a:lvl7pPr marL="9144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7pPr>
      <a:lvl8pPr marL="13716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8pPr>
      <a:lvl9pPr marL="1828800" algn="l" rtl="0" fontAlgn="base">
        <a:lnSpc>
          <a:spcPct val="130000"/>
        </a:lnSpc>
        <a:spcBef>
          <a:spcPct val="0"/>
        </a:spcBef>
        <a:spcAft>
          <a:spcPct val="0"/>
        </a:spcAft>
        <a:defRPr sz="2800">
          <a:solidFill>
            <a:srgbClr val="C00000"/>
          </a:solidFill>
          <a:latin typeface="汉真广标" pitchFamily="49" charset="-122"/>
          <a:ea typeface="汉真广标" pitchFamily="49" charset="-122"/>
        </a:defRPr>
      </a:lvl9pPr>
    </p:titleStyle>
    <p:bodyStyle>
      <a:lvl1pPr marL="342900" indent="-342900" algn="l" rtl="0" eaLnBrk="0" fontAlgn="base" hangingPunct="0">
        <a:lnSpc>
          <a:spcPct val="150000"/>
        </a:lnSpc>
        <a:spcBef>
          <a:spcPct val="20000"/>
        </a:spcBef>
        <a:spcAft>
          <a:spcPct val="0"/>
        </a:spcAft>
        <a:buClr>
          <a:srgbClr val="800000"/>
        </a:buClr>
        <a:buBlip>
          <a:blip r:embed="rId4"/>
        </a:buBlip>
        <a:defRPr sz="2400" b="1" kern="1200">
          <a:solidFill>
            <a:schemeClr val="tx1"/>
          </a:solidFill>
          <a:latin typeface="黑体" pitchFamily="2" charset="-122"/>
          <a:ea typeface="黑体" pitchFamily="2" charset="-122"/>
          <a:cs typeface="+mn-cs"/>
        </a:defRPr>
      </a:lvl1pPr>
      <a:lvl2pPr marL="742950" indent="-285750" algn="l" rtl="0" eaLnBrk="0" fontAlgn="base" hangingPunct="0">
        <a:lnSpc>
          <a:spcPct val="150000"/>
        </a:lnSpc>
        <a:spcBef>
          <a:spcPct val="20000"/>
        </a:spcBef>
        <a:spcAft>
          <a:spcPct val="0"/>
        </a:spcAft>
        <a:buClr>
          <a:srgbClr val="800000"/>
        </a:buClr>
        <a:buBlip>
          <a:blip r:embed="rId4"/>
        </a:buBlip>
        <a:defRPr sz="2000" kern="1200">
          <a:solidFill>
            <a:schemeClr val="tx1"/>
          </a:solidFill>
          <a:latin typeface="方正大标宋简体" pitchFamily="65" charset="-122"/>
          <a:ea typeface="方正大标宋简体" pitchFamily="65" charset="-122"/>
          <a:cs typeface="+mn-cs"/>
        </a:defRPr>
      </a:lvl2pPr>
      <a:lvl3pPr marL="1143000" indent="-228600" algn="l" rtl="0" eaLnBrk="0" fontAlgn="base" hangingPunct="0">
        <a:lnSpc>
          <a:spcPct val="150000"/>
        </a:lnSpc>
        <a:spcBef>
          <a:spcPct val="20000"/>
        </a:spcBef>
        <a:spcAft>
          <a:spcPct val="0"/>
        </a:spcAft>
        <a:buClr>
          <a:srgbClr val="800000"/>
        </a:buClr>
        <a:buBlip>
          <a:blip r:embed="rId4"/>
        </a:buBlip>
        <a:defRPr sz="2000" kern="1200">
          <a:solidFill>
            <a:schemeClr val="tx1"/>
          </a:solidFill>
          <a:latin typeface="楷体_GB2312" pitchFamily="49" charset="-122"/>
          <a:ea typeface="楷体_GB2312" pitchFamily="49" charset="-122"/>
          <a:cs typeface="+mn-cs"/>
        </a:defRPr>
      </a:lvl3pPr>
      <a:lvl4pPr marL="1600200" indent="-228600" algn="l" rtl="0" eaLnBrk="0" fontAlgn="base" hangingPunct="0">
        <a:lnSpc>
          <a:spcPct val="150000"/>
        </a:lnSpc>
        <a:spcBef>
          <a:spcPct val="20000"/>
        </a:spcBef>
        <a:spcAft>
          <a:spcPct val="0"/>
        </a:spcAft>
        <a:buClr>
          <a:srgbClr val="800000"/>
        </a:buClr>
        <a:buBlip>
          <a:blip r:embed="rId4"/>
        </a:buBlip>
        <a:defRPr sz="2000" b="1" kern="1200">
          <a:solidFill>
            <a:schemeClr val="tx1"/>
          </a:solidFill>
          <a:latin typeface="+mn-lt"/>
          <a:ea typeface="+mn-ea"/>
          <a:cs typeface="+mn-cs"/>
        </a:defRPr>
      </a:lvl4pPr>
      <a:lvl5pPr marL="2057400" indent="-228600" algn="l" rtl="0" eaLnBrk="0" fontAlgn="base" hangingPunct="0">
        <a:lnSpc>
          <a:spcPct val="150000"/>
        </a:lnSpc>
        <a:spcBef>
          <a:spcPct val="20000"/>
        </a:spcBef>
        <a:spcAft>
          <a:spcPct val="0"/>
        </a:spcAft>
        <a:buClr>
          <a:srgbClr val="800000"/>
        </a:buClr>
        <a:buBlip>
          <a:blip r:embed="rId4"/>
        </a:buBlip>
        <a:defRPr sz="16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58975"/>
            <a:ext cx="7772400" cy="1041397"/>
          </a:xfrm>
        </p:spPr>
        <p:txBody>
          <a:bodyPr rtlCol="0">
            <a:normAutofit/>
          </a:bodyPr>
          <a:lstStyle/>
          <a:p>
            <a:pPr marL="633413" indent="-633413" eaLnBrk="1" hangingPunct="1"/>
            <a:r>
              <a:rPr lang="zh-CN" altLang="en-US" dirty="0" smtClean="0">
                <a:latin typeface="宋体" pitchFamily="2" charset="-122"/>
              </a:rPr>
              <a:t>第</a:t>
            </a:r>
            <a:r>
              <a:rPr lang="en-US" altLang="zh-CN" dirty="0" smtClean="0">
                <a:latin typeface="宋体" pitchFamily="2" charset="-122"/>
              </a:rPr>
              <a:t>9</a:t>
            </a:r>
            <a:r>
              <a:rPr lang="zh-CN" altLang="en-US" dirty="0" smtClean="0">
                <a:latin typeface="宋体" pitchFamily="2" charset="-122"/>
              </a:rPr>
              <a:t>章 </a:t>
            </a:r>
            <a:r>
              <a:rPr lang="en-US" altLang="zh-CN" dirty="0" smtClean="0">
                <a:latin typeface="宋体" pitchFamily="2" charset="-122"/>
              </a:rPr>
              <a:t>I/O</a:t>
            </a:r>
            <a:r>
              <a:rPr lang="zh-CN" altLang="en-US" dirty="0" smtClean="0">
                <a:latin typeface="宋体" pitchFamily="2" charset="-122"/>
              </a:rPr>
              <a:t>程序设计</a:t>
            </a:r>
          </a:p>
        </p:txBody>
      </p:sp>
      <p:sp>
        <p:nvSpPr>
          <p:cNvPr id="4099" name="副标题 2"/>
          <p:cNvSpPr>
            <a:spLocks noGrp="1"/>
          </p:cNvSpPr>
          <p:nvPr>
            <p:ph type="subTitle" idx="1"/>
          </p:nvPr>
        </p:nvSpPr>
        <p:spPr>
          <a:xfrm>
            <a:off x="696913" y="3643320"/>
            <a:ext cx="7750175" cy="857250"/>
          </a:xfrm>
        </p:spPr>
        <p:txBody>
          <a:bodyPr/>
          <a:lstStyle/>
          <a:p>
            <a:pPr eaLnBrk="1" hangingPunct="1"/>
            <a:r>
              <a:rPr lang="en-US" altLang="zh-CN" smtClean="0">
                <a:latin typeface="黑体" pitchFamily="2" charset="-122"/>
                <a:ea typeface="黑体" pitchFamily="2" charset="-122"/>
              </a:rPr>
              <a:t>2学时</a:t>
            </a:r>
            <a:endParaRPr lang="zh-CN" altLang="en-US"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spcBef>
                <a:spcPts val="0"/>
              </a:spcBef>
              <a:defRPr/>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要从某个设备读入数据，</a:t>
            </a:r>
            <a:r>
              <a:rPr lang="en-US" altLang="zh-CN" sz="2800" smtClean="0">
                <a:latin typeface="Arial" pitchFamily="34" charset="0"/>
                <a:ea typeface="黑体" pitchFamily="2" charset="-122"/>
                <a:cs typeface="Arial" pitchFamily="34" charset="0"/>
              </a:rPr>
              <a:t>8</a:t>
            </a:r>
            <a:r>
              <a:rPr lang="zh-CN" altLang="en-US" sz="2800" smtClean="0">
                <a:latin typeface="Arial" pitchFamily="34" charset="0"/>
                <a:ea typeface="黑体" pitchFamily="2" charset="-122"/>
                <a:cs typeface="Arial" pitchFamily="34" charset="0"/>
              </a:rPr>
              <a:t>位状态寄存器的口地址为</a:t>
            </a:r>
            <a:r>
              <a:rPr lang="en-US" altLang="zh-CN" sz="2800" smtClean="0">
                <a:latin typeface="Arial" pitchFamily="34" charset="0"/>
                <a:ea typeface="黑体" pitchFamily="2" charset="-122"/>
                <a:cs typeface="Arial" pitchFamily="34" charset="0"/>
              </a:rPr>
              <a:t>3AH</a:t>
            </a:r>
            <a:r>
              <a:rPr lang="zh-CN" altLang="en-US" sz="2800" smtClean="0">
                <a:latin typeface="Arial" pitchFamily="34" charset="0"/>
                <a:ea typeface="黑体" pitchFamily="2" charset="-122"/>
                <a:cs typeface="Arial" pitchFamily="34" charset="0"/>
              </a:rPr>
              <a:t>，其中第</a:t>
            </a:r>
            <a:r>
              <a:rPr lang="en-US" altLang="zh-CN" sz="2800" smtClean="0">
                <a:latin typeface="Arial" pitchFamily="34" charset="0"/>
                <a:ea typeface="黑体" pitchFamily="2" charset="-122"/>
                <a:cs typeface="Arial" pitchFamily="34" charset="0"/>
              </a:rPr>
              <a:t>5</a:t>
            </a:r>
            <a:r>
              <a:rPr lang="zh-CN" altLang="en-US" sz="2800" smtClean="0">
                <a:latin typeface="Arial" pitchFamily="34" charset="0"/>
                <a:ea typeface="黑体" pitchFamily="2" charset="-122"/>
                <a:cs typeface="Arial" pitchFamily="34" charset="0"/>
              </a:rPr>
              <a:t>位是输入准备位，</a:t>
            </a:r>
            <a:r>
              <a:rPr lang="en-US" altLang="zh-CN" sz="2800" smtClean="0">
                <a:latin typeface="Arial" pitchFamily="34" charset="0"/>
                <a:ea typeface="黑体" pitchFamily="2" charset="-122"/>
                <a:cs typeface="Arial" pitchFamily="34" charset="0"/>
              </a:rPr>
              <a:t>0--</a:t>
            </a:r>
            <a:r>
              <a:rPr lang="zh-CN" altLang="en-US" sz="2800" smtClean="0">
                <a:latin typeface="Arial" pitchFamily="34" charset="0"/>
                <a:ea typeface="黑体" pitchFamily="2" charset="-122"/>
                <a:cs typeface="Arial" pitchFamily="34" charset="0"/>
              </a:rPr>
              <a:t>未准备好，</a:t>
            </a:r>
            <a:r>
              <a:rPr lang="en-US" altLang="zh-CN" sz="2800" smtClean="0">
                <a:latin typeface="Arial" pitchFamily="34" charset="0"/>
                <a:ea typeface="黑体" pitchFamily="2" charset="-122"/>
                <a:cs typeface="Arial" pitchFamily="34" charset="0"/>
              </a:rPr>
              <a:t>1--</a:t>
            </a:r>
            <a:r>
              <a:rPr lang="zh-CN" altLang="en-US" sz="2800" smtClean="0">
                <a:latin typeface="Arial" pitchFamily="34" charset="0"/>
                <a:ea typeface="黑体" pitchFamily="2" charset="-122"/>
                <a:cs typeface="Arial" pitchFamily="34" charset="0"/>
              </a:rPr>
              <a:t>已准备就绪。查询输入程序如下：</a:t>
            </a:r>
          </a:p>
          <a:p>
            <a:pPr marL="1431925" indent="-1431925" eaLnBrk="1" hangingPunct="1">
              <a:lnSpc>
                <a:spcPct val="140000"/>
              </a:lnSpc>
              <a:spcBef>
                <a:spcPts val="0"/>
              </a:spcBef>
              <a:defRPr/>
            </a:pPr>
            <a:endParaRPr lang="en-US" altLang="zh-CN" sz="2800" smtClean="0">
              <a:solidFill>
                <a:srgbClr val="0000FF"/>
              </a:solidFill>
              <a:latin typeface="Arial" pitchFamily="34" charset="0"/>
              <a:ea typeface="黑体" pitchFamily="2" charset="-122"/>
              <a:cs typeface="Arial" pitchFamily="34" charset="0"/>
            </a:endParaRPr>
          </a:p>
          <a:p>
            <a:pPr marL="1431925" indent="-1431925" eaLnBrk="1" hangingPunct="1">
              <a:lnSpc>
                <a:spcPct val="140000"/>
              </a:lnSpc>
              <a:spcBef>
                <a:spcPts val="0"/>
              </a:spcBef>
              <a:defRPr/>
            </a:pPr>
            <a:endParaRPr lang="en-US" altLang="zh-CN" sz="2800" smtClean="0">
              <a:solidFill>
                <a:srgbClr val="0000FF"/>
              </a:solidFill>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无条件传送</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查询方式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说明</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DMA</a:t>
            </a:r>
            <a:r>
              <a:rPr lang="zh-CN" altLang="en-US" sz="2000" b="1" smtClean="0">
                <a:solidFill>
                  <a:schemeClr val="bg1"/>
                </a:solidFill>
                <a:latin typeface="Arial" pitchFamily="34" charset="0"/>
                <a:ea typeface="黑体" pitchFamily="2" charset="-122"/>
                <a:cs typeface="Arial" pitchFamily="34" charset="0"/>
              </a:rPr>
              <a:t>方式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147289" cy="523220"/>
          </a:xfrm>
          <a:prstGeom prst="rect">
            <a:avLst/>
          </a:prstGeom>
        </p:spPr>
        <p:txBody>
          <a:bodyPr wrap="none">
            <a:spAutoFit/>
          </a:bodyPr>
          <a:lstStyle/>
          <a:p>
            <a:pPr marL="265113" indent="-265113"/>
            <a:r>
              <a:rPr lang="en-US" altLang="zh-CN" sz="2800" b="1" dirty="0">
                <a:latin typeface="Arial" pitchFamily="34" charset="0"/>
                <a:ea typeface="黑体" pitchFamily="2" charset="-122"/>
                <a:cs typeface="Arial" pitchFamily="34" charset="0"/>
              </a:rPr>
              <a:t>9</a:t>
            </a:r>
            <a:r>
              <a:rPr lang="en-US" altLang="zh-CN" sz="2800" b="1" dirty="0" smtClean="0">
                <a:latin typeface="Arial" pitchFamily="34" charset="0"/>
                <a:ea typeface="黑体" pitchFamily="2" charset="-122"/>
                <a:cs typeface="Arial" pitchFamily="34" charset="0"/>
              </a:rPr>
              <a:t>.2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设备数据传送方式</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10</a:t>
            </a:fld>
            <a:r>
              <a:rPr lang="en-US" altLang="zh-CN" smtClean="0"/>
              <a:t>/28</a:t>
            </a:r>
            <a:endParaRPr lang="zh-CN" altLang="en-US"/>
          </a:p>
        </p:txBody>
      </p:sp>
      <p:sp>
        <p:nvSpPr>
          <p:cNvPr id="7" name="矩形 6"/>
          <p:cNvSpPr/>
          <p:nvPr/>
        </p:nvSpPr>
        <p:spPr>
          <a:xfrm>
            <a:off x="2285984" y="3825437"/>
            <a:ext cx="6429420" cy="2246769"/>
          </a:xfrm>
          <a:prstGeom prst="rect">
            <a:avLst/>
          </a:prstGeom>
          <a:ln w="28575">
            <a:solidFill>
              <a:srgbClr val="FF0000"/>
            </a:solidFill>
          </a:ln>
        </p:spPr>
        <p:txBody>
          <a:bodyPr wrap="square">
            <a:spAutoFit/>
          </a:bodyPr>
          <a:lstStyle/>
          <a:p>
            <a:pPr marL="1431925" indent="-1431925" eaLnBrk="1" hangingPunct="1">
              <a:lnSpc>
                <a:spcPct val="125000"/>
              </a:lnSpc>
              <a:spcBef>
                <a:spcPts val="0"/>
              </a:spcBef>
              <a:defRPr/>
            </a:pPr>
            <a:r>
              <a:rPr lang="en-US" altLang="zh-CN" sz="2800" b="1" smtClean="0">
                <a:latin typeface="Arial" pitchFamily="34" charset="0"/>
                <a:ea typeface="黑体" pitchFamily="2" charset="-122"/>
                <a:cs typeface="Arial" pitchFamily="34" charset="0"/>
              </a:rPr>
              <a:t>L1: in al,3AH</a:t>
            </a:r>
          </a:p>
          <a:p>
            <a:pPr marL="1431925" indent="-1431925" eaLnBrk="1" hangingPunct="1">
              <a:lnSpc>
                <a:spcPct val="125000"/>
              </a:lnSpc>
              <a:spcBef>
                <a:spcPts val="0"/>
              </a:spcBef>
              <a:defRPr/>
            </a:pPr>
            <a:r>
              <a:rPr lang="en-US" altLang="zh-CN" sz="2800" b="1" smtClean="0">
                <a:solidFill>
                  <a:srgbClr val="0000FF"/>
                </a:solidFill>
                <a:latin typeface="Arial" pitchFamily="34" charset="0"/>
                <a:ea typeface="黑体" pitchFamily="2" charset="-122"/>
                <a:cs typeface="Arial" pitchFamily="34" charset="0"/>
              </a:rPr>
              <a:t>      test al,20h      </a:t>
            </a:r>
            <a:r>
              <a:rPr lang="zh-CN" altLang="en-US" sz="2800" b="1" smtClean="0">
                <a:latin typeface="Arial" pitchFamily="34" charset="0"/>
                <a:ea typeface="黑体" pitchFamily="2" charset="-122"/>
                <a:cs typeface="Arial" pitchFamily="34" charset="0"/>
              </a:rPr>
              <a:t>；</a:t>
            </a:r>
            <a:r>
              <a:rPr lang="en-US" altLang="zh-CN" sz="2800" b="1" smtClean="0">
                <a:latin typeface="Arial" pitchFamily="34" charset="0"/>
                <a:ea typeface="黑体" pitchFamily="2" charset="-122"/>
                <a:cs typeface="Arial" pitchFamily="34" charset="0"/>
              </a:rPr>
              <a:t>00</a:t>
            </a:r>
            <a:r>
              <a:rPr lang="en-US" altLang="zh-CN" sz="2800" b="1" smtClean="0">
                <a:solidFill>
                  <a:srgbClr val="0000FF"/>
                </a:solidFill>
                <a:latin typeface="Arial" pitchFamily="34" charset="0"/>
                <a:ea typeface="黑体" pitchFamily="2" charset="-122"/>
                <a:cs typeface="Arial" pitchFamily="34" charset="0"/>
              </a:rPr>
              <a:t>1</a:t>
            </a:r>
            <a:r>
              <a:rPr lang="en-US" altLang="zh-CN" sz="2800" b="1" smtClean="0">
                <a:latin typeface="Arial" pitchFamily="34" charset="0"/>
                <a:ea typeface="黑体" pitchFamily="2" charset="-122"/>
                <a:cs typeface="Arial" pitchFamily="34" charset="0"/>
              </a:rPr>
              <a:t>00000B</a:t>
            </a:r>
          </a:p>
          <a:p>
            <a:pPr marL="1431925" indent="-1431925" eaLnBrk="1" hangingPunct="1">
              <a:lnSpc>
                <a:spcPct val="125000"/>
              </a:lnSpc>
              <a:spcBef>
                <a:spcPts val="0"/>
              </a:spcBef>
              <a:defRPr/>
            </a:pPr>
            <a:r>
              <a:rPr lang="en-US" altLang="zh-CN" sz="2800" b="1" smtClean="0">
                <a:latin typeface="Arial" pitchFamily="34" charset="0"/>
                <a:ea typeface="黑体" pitchFamily="2" charset="-122"/>
                <a:cs typeface="Arial" pitchFamily="34" charset="0"/>
              </a:rPr>
              <a:t>      jz L1</a:t>
            </a:r>
          </a:p>
          <a:p>
            <a:pPr marL="1431925" indent="-1431925" eaLnBrk="1" hangingPunct="1">
              <a:lnSpc>
                <a:spcPct val="125000"/>
              </a:lnSpc>
              <a:spcBef>
                <a:spcPts val="0"/>
              </a:spcBef>
              <a:defRPr/>
            </a:pPr>
            <a:r>
              <a:rPr lang="en-US" altLang="zh-CN" sz="2800" b="1" smtClean="0">
                <a:latin typeface="Arial" pitchFamily="34" charset="0"/>
                <a:ea typeface="黑体" pitchFamily="2" charset="-122"/>
                <a:cs typeface="Arial" pitchFamily="34" charset="0"/>
              </a:rPr>
              <a:t>      call far ptr proc1  ;</a:t>
            </a:r>
            <a:r>
              <a:rPr lang="zh-CN" altLang="en-US" sz="2800" b="1" smtClean="0">
                <a:latin typeface="Arial" pitchFamily="34" charset="0"/>
                <a:ea typeface="黑体" pitchFamily="2" charset="-122"/>
                <a:cs typeface="Arial" pitchFamily="34" charset="0"/>
              </a:rPr>
              <a:t>调用输入程序</a:t>
            </a:r>
            <a:endParaRPr lang="en-US" altLang="zh-CN" sz="2800" b="1" smtClean="0">
              <a:latin typeface="Arial" pitchFamily="34" charset="0"/>
              <a:ea typeface="黑体" pitchFamily="2" charset="-122"/>
              <a:cs typeface="Arial" pitchFamily="34"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无条件传送</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查询方式</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说明</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DMA</a:t>
            </a:r>
            <a:r>
              <a:rPr lang="zh-CN" altLang="en-US" sz="2000" b="1" smtClean="0">
                <a:solidFill>
                  <a:schemeClr val="bg1"/>
                </a:solidFill>
                <a:latin typeface="Arial" pitchFamily="34" charset="0"/>
                <a:ea typeface="黑体" pitchFamily="2" charset="-122"/>
                <a:cs typeface="Arial" pitchFamily="34" charset="0"/>
              </a:rPr>
              <a:t>方式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147289"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9.2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设备数据传送方式</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11</a:t>
            </a:fld>
            <a:r>
              <a:rPr lang="en-US" altLang="zh-CN" smtClean="0"/>
              <a:t>/28</a:t>
            </a:r>
            <a:endParaRPr lang="zh-CN" altLang="en-US"/>
          </a:p>
        </p:txBody>
      </p:sp>
      <p:sp>
        <p:nvSpPr>
          <p:cNvPr id="7" name="矩形 6"/>
          <p:cNvSpPr/>
          <p:nvPr/>
        </p:nvSpPr>
        <p:spPr>
          <a:xfrm>
            <a:off x="2357422" y="1142984"/>
            <a:ext cx="6500858" cy="2677656"/>
          </a:xfrm>
          <a:prstGeom prst="rect">
            <a:avLst/>
          </a:prstGeom>
        </p:spPr>
        <p:txBody>
          <a:bodyPr wrap="square">
            <a:spAutoFit/>
          </a:bodyPr>
          <a:lstStyle/>
          <a:p>
            <a:pPr marL="1431925" indent="-1431925" eaLnBrk="1" hangingPunct="1">
              <a:lnSpc>
                <a:spcPct val="150000"/>
              </a:lnSpc>
              <a:spcBef>
                <a:spcPts val="0"/>
              </a:spcBef>
              <a:defRPr/>
            </a:pPr>
            <a:r>
              <a:rPr lang="zh-CN" altLang="en-US" sz="2800" b="1" smtClean="0">
                <a:solidFill>
                  <a:srgbClr val="0000FF"/>
                </a:solidFill>
                <a:latin typeface="Arial" pitchFamily="34" charset="0"/>
                <a:ea typeface="黑体" pitchFamily="2" charset="-122"/>
                <a:cs typeface="Arial" pitchFamily="34" charset="0"/>
              </a:rPr>
              <a:t>优点</a:t>
            </a:r>
            <a:r>
              <a:rPr lang="zh-CN" altLang="en-US" sz="2800" b="1" smtClean="0">
                <a:latin typeface="Arial" pitchFamily="34" charset="0"/>
                <a:ea typeface="黑体" pitchFamily="2" charset="-122"/>
                <a:cs typeface="Arial" pitchFamily="34" charset="0"/>
              </a:rPr>
              <a:t>：工作</a:t>
            </a:r>
            <a:r>
              <a:rPr lang="zh-CN" altLang="en-US" sz="2800" b="1" smtClean="0">
                <a:solidFill>
                  <a:srgbClr val="FF0000"/>
                </a:solidFill>
                <a:latin typeface="Arial" pitchFamily="34" charset="0"/>
                <a:ea typeface="黑体" pitchFamily="2" charset="-122"/>
                <a:cs typeface="Arial" pitchFamily="34" charset="0"/>
              </a:rPr>
              <a:t>可靠</a:t>
            </a:r>
            <a:r>
              <a:rPr lang="zh-CN" altLang="en-US" sz="2800" b="1" smtClean="0">
                <a:latin typeface="Arial" pitchFamily="34" charset="0"/>
                <a:ea typeface="黑体" pitchFamily="2" charset="-122"/>
                <a:cs typeface="Arial" pitchFamily="34" charset="0"/>
              </a:rPr>
              <a:t>。</a:t>
            </a:r>
            <a:endParaRPr lang="en-US" altLang="zh-CN" sz="2800" b="1" smtClean="0">
              <a:latin typeface="Arial" pitchFamily="34" charset="0"/>
              <a:ea typeface="黑体" pitchFamily="2" charset="-122"/>
              <a:cs typeface="Arial" pitchFamily="34" charset="0"/>
            </a:endParaRPr>
          </a:p>
          <a:p>
            <a:pPr marL="1431925" indent="-1431925" eaLnBrk="1" hangingPunct="1">
              <a:lnSpc>
                <a:spcPct val="150000"/>
              </a:lnSpc>
              <a:spcBef>
                <a:spcPts val="0"/>
              </a:spcBef>
              <a:defRPr/>
            </a:pPr>
            <a:r>
              <a:rPr lang="zh-CN" altLang="en-US" sz="2800" b="1" smtClean="0">
                <a:solidFill>
                  <a:srgbClr val="0000FF"/>
                </a:solidFill>
                <a:latin typeface="Arial" pitchFamily="34" charset="0"/>
                <a:ea typeface="黑体" pitchFamily="2" charset="-122"/>
                <a:cs typeface="Arial" pitchFamily="34" charset="0"/>
              </a:rPr>
              <a:t>缺点</a:t>
            </a:r>
            <a:r>
              <a:rPr lang="zh-CN" altLang="en-US" sz="2800" b="1" smtClean="0">
                <a:latin typeface="Arial" pitchFamily="34" charset="0"/>
                <a:ea typeface="黑体" pitchFamily="2" charset="-122"/>
                <a:cs typeface="Arial" pitchFamily="34" charset="0"/>
              </a:rPr>
              <a:t>：传送</a:t>
            </a:r>
            <a:r>
              <a:rPr lang="zh-CN" altLang="en-US" sz="2800" b="1" smtClean="0">
                <a:solidFill>
                  <a:srgbClr val="FF0000"/>
                </a:solidFill>
                <a:latin typeface="Arial" pitchFamily="34" charset="0"/>
                <a:ea typeface="黑体" pitchFamily="2" charset="-122"/>
                <a:cs typeface="Arial" pitchFamily="34" charset="0"/>
              </a:rPr>
              <a:t>效率低</a:t>
            </a:r>
            <a:r>
              <a:rPr lang="zh-CN" altLang="en-US" sz="2800" b="1" smtClean="0">
                <a:latin typeface="Arial" pitchFamily="34" charset="0"/>
                <a:ea typeface="黑体" pitchFamily="2" charset="-122"/>
                <a:cs typeface="Arial" pitchFamily="34" charset="0"/>
              </a:rPr>
              <a:t>，服务</a:t>
            </a:r>
            <a:r>
              <a:rPr lang="zh-CN" altLang="en-US" sz="2800" b="1" smtClean="0">
                <a:solidFill>
                  <a:srgbClr val="FF0000"/>
                </a:solidFill>
                <a:latin typeface="Arial" pitchFamily="34" charset="0"/>
                <a:ea typeface="黑体" pitchFamily="2" charset="-122"/>
                <a:cs typeface="Arial" pitchFamily="34" charset="0"/>
              </a:rPr>
              <a:t>实时性</a:t>
            </a:r>
            <a:r>
              <a:rPr lang="zh-CN" altLang="en-US" sz="2800" b="1" smtClean="0">
                <a:latin typeface="Arial" pitchFamily="34" charset="0"/>
                <a:ea typeface="黑体" pitchFamily="2" charset="-122"/>
                <a:cs typeface="Arial" pitchFamily="34" charset="0"/>
              </a:rPr>
              <a:t>差。</a:t>
            </a:r>
            <a:endParaRPr lang="en-US" altLang="zh-CN" sz="2800" b="1" smtClean="0">
              <a:latin typeface="Arial" pitchFamily="34" charset="0"/>
              <a:ea typeface="黑体" pitchFamily="2" charset="-122"/>
              <a:cs typeface="Arial" pitchFamily="34" charset="0"/>
            </a:endParaRPr>
          </a:p>
          <a:p>
            <a:pPr marL="1798638" indent="-1798638" eaLnBrk="1" hangingPunct="1">
              <a:lnSpc>
                <a:spcPct val="150000"/>
              </a:lnSpc>
              <a:spcBef>
                <a:spcPts val="0"/>
              </a:spcBef>
              <a:defRPr/>
            </a:pPr>
            <a:r>
              <a:rPr lang="zh-CN" altLang="en-US" sz="2800" b="1" smtClean="0">
                <a:solidFill>
                  <a:srgbClr val="0000FF"/>
                </a:solidFill>
                <a:latin typeface="Arial" pitchFamily="34" charset="0"/>
                <a:ea typeface="黑体" pitchFamily="2" charset="-122"/>
                <a:cs typeface="Arial" pitchFamily="34" charset="0"/>
              </a:rPr>
              <a:t>适用场合</a:t>
            </a:r>
            <a:r>
              <a:rPr lang="zh-CN" altLang="en-US" sz="2800" b="1" smtClean="0">
                <a:latin typeface="Arial" pitchFamily="34" charset="0"/>
                <a:ea typeface="黑体" pitchFamily="2" charset="-122"/>
                <a:cs typeface="Arial" pitchFamily="34" charset="0"/>
              </a:rPr>
              <a:t>：</a:t>
            </a:r>
            <a:r>
              <a:rPr lang="en-US" altLang="zh-CN" sz="2800" b="1" smtClean="0">
                <a:latin typeface="Arial" pitchFamily="34" charset="0"/>
                <a:ea typeface="黑体" pitchFamily="2" charset="-122"/>
                <a:cs typeface="Arial" pitchFamily="34" charset="0"/>
              </a:rPr>
              <a:t>CPU</a:t>
            </a:r>
            <a:r>
              <a:rPr lang="zh-CN" altLang="en-US" sz="2800" b="1" smtClean="0">
                <a:latin typeface="Arial" pitchFamily="34" charset="0"/>
                <a:ea typeface="黑体" pitchFamily="2" charset="-122"/>
                <a:cs typeface="Arial" pitchFamily="34" charset="0"/>
              </a:rPr>
              <a:t>负担不重、</a:t>
            </a:r>
            <a:r>
              <a:rPr lang="en-US" altLang="zh-CN" sz="2800" b="1" smtClean="0">
                <a:latin typeface="Arial" pitchFamily="34" charset="0"/>
                <a:ea typeface="黑体" pitchFamily="2" charset="-122"/>
                <a:cs typeface="Arial" pitchFamily="34" charset="0"/>
              </a:rPr>
              <a:t>I/O</a:t>
            </a:r>
            <a:r>
              <a:rPr lang="zh-CN" altLang="en-US" sz="2800" b="1" smtClean="0">
                <a:latin typeface="Arial" pitchFamily="34" charset="0"/>
                <a:ea typeface="黑体" pitchFamily="2" charset="-122"/>
                <a:cs typeface="Arial" pitchFamily="34" charset="0"/>
              </a:rPr>
              <a:t>设备不多且任务简单的场合。</a:t>
            </a:r>
            <a:endParaRPr lang="zh-CN" altLang="en-US" sz="2800" b="1" dirty="0" smtClean="0">
              <a:latin typeface="Arial" pitchFamily="34" charset="0"/>
              <a:ea typeface="黑体" pitchFamily="2" charset="-122"/>
              <a:cs typeface="Arial" pitchFamily="34" charset="0"/>
            </a:endParaRPr>
          </a:p>
        </p:txBody>
      </p:sp>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defRPr/>
            </a:pPr>
            <a:r>
              <a:rPr lang="zh-CN" altLang="en-US" sz="2800" smtClean="0">
                <a:latin typeface="Arial" pitchFamily="34" charset="0"/>
                <a:ea typeface="黑体" pitchFamily="2" charset="-122"/>
                <a:cs typeface="Arial" pitchFamily="34" charset="0"/>
              </a:rPr>
              <a:t>三、中断方式 </a:t>
            </a:r>
          </a:p>
          <a:p>
            <a:pPr eaLnBrk="1" hangingPunct="1">
              <a:spcBef>
                <a:spcPts val="0"/>
              </a:spcBef>
              <a:defRPr/>
            </a:pP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平时忙于自己的事务，外设在需要时通过</a:t>
            </a:r>
            <a:r>
              <a:rPr lang="zh-CN" altLang="en-US" sz="2800" smtClean="0">
                <a:solidFill>
                  <a:srgbClr val="0000FF"/>
                </a:solidFill>
                <a:latin typeface="Arial" pitchFamily="34" charset="0"/>
                <a:ea typeface="黑体" pitchFamily="2" charset="-122"/>
                <a:cs typeface="Arial" pitchFamily="34" charset="0"/>
              </a:rPr>
              <a:t>硬件信号</a:t>
            </a:r>
            <a:r>
              <a:rPr lang="zh-CN" altLang="en-US" sz="2800" smtClean="0">
                <a:latin typeface="Arial" pitchFamily="34" charset="0"/>
                <a:ea typeface="黑体" pitchFamily="2" charset="-122"/>
                <a:cs typeface="Arial" pitchFamily="34" charset="0"/>
              </a:rPr>
              <a:t>向</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提出</a:t>
            </a:r>
            <a:r>
              <a:rPr lang="zh-CN" altLang="en-US" sz="2800" smtClean="0">
                <a:solidFill>
                  <a:srgbClr val="0000FF"/>
                </a:solidFill>
                <a:latin typeface="Arial" pitchFamily="34" charset="0"/>
                <a:ea typeface="黑体" pitchFamily="2" charset="-122"/>
                <a:cs typeface="Arial" pitchFamily="34" charset="0"/>
              </a:rPr>
              <a:t>服务请求</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如果响应，</a:t>
            </a:r>
            <a:r>
              <a:rPr lang="zh-CN" altLang="en-US" sz="2800" smtClean="0">
                <a:solidFill>
                  <a:srgbClr val="0000FF"/>
                </a:solidFill>
                <a:latin typeface="Arial" pitchFamily="34" charset="0"/>
                <a:ea typeface="黑体" pitchFamily="2" charset="-122"/>
                <a:cs typeface="Arial" pitchFamily="34" charset="0"/>
              </a:rPr>
              <a:t>暂停</a:t>
            </a:r>
            <a:r>
              <a:rPr lang="zh-CN" altLang="en-US" sz="2800" smtClean="0">
                <a:latin typeface="Arial" pitchFamily="34" charset="0"/>
                <a:ea typeface="黑体" pitchFamily="2" charset="-122"/>
                <a:cs typeface="Arial" pitchFamily="34" charset="0"/>
              </a:rPr>
              <a:t>自己的工作，转去</a:t>
            </a:r>
            <a:r>
              <a:rPr lang="zh-CN" altLang="en-US" sz="2800" smtClean="0">
                <a:solidFill>
                  <a:srgbClr val="0000FF"/>
                </a:solidFill>
                <a:latin typeface="Arial" pitchFamily="34" charset="0"/>
                <a:ea typeface="黑体" pitchFamily="2" charset="-122"/>
                <a:cs typeface="Arial" pitchFamily="34" charset="0"/>
              </a:rPr>
              <a:t>执行</a:t>
            </a:r>
            <a:r>
              <a:rPr lang="zh-CN" altLang="en-US" sz="2800" smtClean="0">
                <a:latin typeface="Arial" pitchFamily="34" charset="0"/>
                <a:ea typeface="黑体" pitchFamily="2" charset="-122"/>
                <a:cs typeface="Arial" pitchFamily="34" charset="0"/>
              </a:rPr>
              <a:t>一段预先安排好的</a:t>
            </a:r>
            <a:r>
              <a:rPr lang="zh-CN" altLang="en-US" sz="2800" smtClean="0">
                <a:solidFill>
                  <a:srgbClr val="0000FF"/>
                </a:solidFill>
                <a:latin typeface="Arial" pitchFamily="34" charset="0"/>
                <a:ea typeface="黑体" pitchFamily="2" charset="-122"/>
                <a:cs typeface="Arial" pitchFamily="34" charset="0"/>
              </a:rPr>
              <a:t>程序</a:t>
            </a:r>
            <a:r>
              <a:rPr lang="zh-CN" altLang="en-US" sz="2800" smtClean="0">
                <a:latin typeface="Arial" pitchFamily="34" charset="0"/>
                <a:ea typeface="黑体" pitchFamily="2" charset="-122"/>
                <a:cs typeface="Arial" pitchFamily="34" charset="0"/>
              </a:rPr>
              <a:t>（中断服务子程序），执行完毕后，</a:t>
            </a:r>
            <a:r>
              <a:rPr lang="zh-CN" altLang="en-US" sz="2800" smtClean="0">
                <a:solidFill>
                  <a:srgbClr val="0000FF"/>
                </a:solidFill>
                <a:latin typeface="Arial" pitchFamily="34" charset="0"/>
                <a:ea typeface="黑体" pitchFamily="2" charset="-122"/>
                <a:cs typeface="Arial" pitchFamily="34" charset="0"/>
              </a:rPr>
              <a:t>返回断点</a:t>
            </a:r>
            <a:r>
              <a:rPr lang="zh-CN" altLang="en-US" sz="2800" smtClean="0">
                <a:latin typeface="Arial" pitchFamily="34" charset="0"/>
                <a:ea typeface="黑体" pitchFamily="2" charset="-122"/>
                <a:cs typeface="Arial" pitchFamily="34" charset="0"/>
              </a:rPr>
              <a:t>接续原来的工作。  </a:t>
            </a:r>
            <a:endParaRPr lang="en-US" altLang="zh-CN" sz="2800" smtClean="0">
              <a:latin typeface="Arial" pitchFamily="34" charset="0"/>
              <a:ea typeface="黑体" pitchFamily="2" charset="-122"/>
              <a:cs typeface="Arial" pitchFamily="34" charset="0"/>
            </a:endParaRPr>
          </a:p>
          <a:p>
            <a:pPr marL="265113" indent="-265113" eaLnBrk="1" hangingPunct="1">
              <a:spcBef>
                <a:spcPts val="0"/>
              </a:spcBef>
              <a:defRPr/>
            </a:pPr>
            <a:r>
              <a:rPr lang="en-US" altLang="zh-CN" sz="2800" smtClean="0">
                <a:solidFill>
                  <a:srgbClr val="0000FF"/>
                </a:solidFill>
                <a:latin typeface="Arial" pitchFamily="34" charset="0"/>
                <a:ea typeface="黑体" pitchFamily="2" charset="-122"/>
                <a:cs typeface="Arial" pitchFamily="34" charset="0"/>
              </a:rPr>
              <a:t>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无条件传送</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查询方式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中断方式</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DMA</a:t>
            </a:r>
            <a:r>
              <a:rPr lang="zh-CN" altLang="en-US" sz="2000" b="1" smtClean="0">
                <a:solidFill>
                  <a:schemeClr val="bg1"/>
                </a:solidFill>
                <a:latin typeface="Arial" pitchFamily="34" charset="0"/>
                <a:ea typeface="黑体" pitchFamily="2" charset="-122"/>
                <a:cs typeface="Arial" pitchFamily="34" charset="0"/>
              </a:rPr>
              <a:t>方式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147289"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9.2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设备数据传送方式</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12</a:t>
            </a:fld>
            <a:r>
              <a:rPr lang="en-US" altLang="zh-CN" smtClean="0"/>
              <a:t>/28</a:t>
            </a:r>
            <a:endParaRPr lang="zh-CN" altLang="en-US"/>
          </a:p>
        </p:txBody>
      </p:sp>
      <p:sp>
        <p:nvSpPr>
          <p:cNvPr id="7" name="矩形 6"/>
          <p:cNvSpPr/>
          <p:nvPr/>
        </p:nvSpPr>
        <p:spPr>
          <a:xfrm>
            <a:off x="2857488" y="5286388"/>
            <a:ext cx="5143536" cy="523220"/>
          </a:xfrm>
          <a:prstGeom prst="rect">
            <a:avLst/>
          </a:prstGeom>
          <a:solidFill>
            <a:srgbClr val="FFFF00"/>
          </a:solidFill>
          <a:ln w="28575">
            <a:solidFill>
              <a:srgbClr val="FF0000"/>
            </a:solidFill>
          </a:ln>
        </p:spPr>
        <p:txBody>
          <a:bodyPr wrap="square">
            <a:spAutoFit/>
          </a:bodyPr>
          <a:lstStyle/>
          <a:p>
            <a:pPr algn="ctr"/>
            <a:r>
              <a:rPr lang="en-US" altLang="zh-CN" sz="2800" b="1" smtClean="0">
                <a:solidFill>
                  <a:srgbClr val="0000FF"/>
                </a:solidFill>
                <a:latin typeface="Arial" pitchFamily="34" charset="0"/>
                <a:ea typeface="黑体" pitchFamily="2" charset="-122"/>
                <a:cs typeface="Arial" pitchFamily="34" charset="0"/>
              </a:rPr>
              <a:t> </a:t>
            </a:r>
            <a:r>
              <a:rPr lang="en-US" altLang="zh-CN" sz="2800" b="1" smtClean="0">
                <a:solidFill>
                  <a:srgbClr val="FF0000"/>
                </a:solidFill>
                <a:latin typeface="Arial" pitchFamily="34" charset="0"/>
                <a:ea typeface="黑体" pitchFamily="2" charset="-122"/>
                <a:cs typeface="Arial" pitchFamily="34" charset="0"/>
              </a:rPr>
              <a:t>CPU</a:t>
            </a:r>
            <a:r>
              <a:rPr lang="zh-CN" altLang="en-US" sz="2800" b="1" smtClean="0">
                <a:solidFill>
                  <a:srgbClr val="FF0000"/>
                </a:solidFill>
                <a:latin typeface="Arial" pitchFamily="34" charset="0"/>
                <a:ea typeface="黑体" pitchFamily="2" charset="-122"/>
                <a:cs typeface="Arial" pitchFamily="34" charset="0"/>
              </a:rPr>
              <a:t>与</a:t>
            </a:r>
            <a:r>
              <a:rPr lang="en-US" altLang="zh-CN" sz="2800" b="1" smtClean="0">
                <a:solidFill>
                  <a:srgbClr val="FF0000"/>
                </a:solidFill>
                <a:latin typeface="Arial" pitchFamily="34" charset="0"/>
                <a:ea typeface="黑体" pitchFamily="2" charset="-122"/>
                <a:cs typeface="Arial" pitchFamily="34" charset="0"/>
              </a:rPr>
              <a:t>I/O</a:t>
            </a:r>
            <a:r>
              <a:rPr lang="zh-CN" altLang="en-US" sz="2800" b="1" smtClean="0">
                <a:solidFill>
                  <a:srgbClr val="FF0000"/>
                </a:solidFill>
                <a:latin typeface="Arial" pitchFamily="34" charset="0"/>
                <a:ea typeface="黑体" pitchFamily="2" charset="-122"/>
                <a:cs typeface="Arial" pitchFamily="34" charset="0"/>
              </a:rPr>
              <a:t>设备并行工作</a:t>
            </a:r>
            <a:endParaRPr lang="zh-CN" altLang="en-US" sz="2800" b="1">
              <a:solidFill>
                <a:srgbClr val="FF0000"/>
              </a:solidFill>
              <a:latin typeface="Arial" pitchFamily="34" charset="0"/>
              <a:ea typeface="黑体" pitchFamily="2" charset="-122"/>
              <a:cs typeface="Arial" pitchFamily="34"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四、</a:t>
            </a:r>
            <a:r>
              <a:rPr lang="en-US" altLang="zh-CN" sz="2800" smtClean="0">
                <a:latin typeface="Arial" pitchFamily="34" charset="0"/>
                <a:ea typeface="黑体" pitchFamily="2" charset="-122"/>
                <a:cs typeface="Arial" pitchFamily="34" charset="0"/>
              </a:rPr>
              <a:t>DMA</a:t>
            </a:r>
            <a:r>
              <a:rPr lang="zh-CN" altLang="en-US" sz="2800" smtClean="0">
                <a:latin typeface="Arial" pitchFamily="34" charset="0"/>
                <a:ea typeface="黑体" pitchFamily="2" charset="-122"/>
                <a:cs typeface="Arial" pitchFamily="34" charset="0"/>
              </a:rPr>
              <a:t>方式</a:t>
            </a:r>
          </a:p>
          <a:p>
            <a:pPr eaLnBrk="1" hangingPunct="1">
              <a:spcBef>
                <a:spcPts val="0"/>
              </a:spcBef>
            </a:pPr>
            <a:r>
              <a:rPr lang="en-US" altLang="zh-CN" sz="2800" smtClean="0">
                <a:solidFill>
                  <a:srgbClr val="0000FF"/>
                </a:solidFill>
                <a:latin typeface="Arial" pitchFamily="34" charset="0"/>
                <a:ea typeface="黑体" pitchFamily="2" charset="-122"/>
                <a:cs typeface="Arial" pitchFamily="34" charset="0"/>
              </a:rPr>
              <a:t>D</a:t>
            </a:r>
            <a:r>
              <a:rPr lang="en-US" altLang="zh-CN" sz="2800" smtClean="0">
                <a:latin typeface="Arial" pitchFamily="34" charset="0"/>
                <a:ea typeface="黑体" pitchFamily="2" charset="-122"/>
                <a:cs typeface="Arial" pitchFamily="34" charset="0"/>
              </a:rPr>
              <a:t>irect  </a:t>
            </a:r>
            <a:r>
              <a:rPr lang="en-US" altLang="zh-CN" sz="2800" smtClean="0">
                <a:solidFill>
                  <a:srgbClr val="0000FF"/>
                </a:solidFill>
                <a:latin typeface="Arial" pitchFamily="34" charset="0"/>
                <a:ea typeface="黑体" pitchFamily="2" charset="-122"/>
                <a:cs typeface="Arial" pitchFamily="34" charset="0"/>
              </a:rPr>
              <a:t>M</a:t>
            </a:r>
            <a:r>
              <a:rPr lang="en-US" altLang="zh-CN" sz="2800" smtClean="0">
                <a:latin typeface="Arial" pitchFamily="34" charset="0"/>
                <a:ea typeface="黑体" pitchFamily="2" charset="-122"/>
                <a:cs typeface="Arial" pitchFamily="34" charset="0"/>
              </a:rPr>
              <a:t>emory </a:t>
            </a:r>
            <a:r>
              <a:rPr lang="en-US" altLang="zh-CN" sz="2800" smtClean="0">
                <a:solidFill>
                  <a:srgbClr val="0000FF"/>
                </a:solidFill>
                <a:latin typeface="Arial" pitchFamily="34" charset="0"/>
                <a:ea typeface="黑体" pitchFamily="2" charset="-122"/>
                <a:cs typeface="Arial" pitchFamily="34" charset="0"/>
              </a:rPr>
              <a:t>A</a:t>
            </a:r>
            <a:r>
              <a:rPr lang="en-US" altLang="zh-CN" sz="2800" smtClean="0">
                <a:latin typeface="Arial" pitchFamily="34" charset="0"/>
                <a:ea typeface="黑体" pitchFamily="2" charset="-122"/>
                <a:cs typeface="Arial" pitchFamily="34" charset="0"/>
              </a:rPr>
              <a:t>ccess</a:t>
            </a:r>
            <a:r>
              <a:rPr lang="zh-CN" altLang="en-US" sz="2800" smtClean="0">
                <a:latin typeface="Arial" pitchFamily="34" charset="0"/>
                <a:ea typeface="黑体" pitchFamily="2" charset="-122"/>
                <a:cs typeface="Arial" pitchFamily="34" charset="0"/>
              </a:rPr>
              <a:t>，直接存储器存取方式，能够实现内存与高速外设之间直接进行高速的数据传递，数据传送期间不需要</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参与。 </a:t>
            </a:r>
            <a:endParaRPr lang="en-US" altLang="zh-CN" sz="2800" smtClean="0">
              <a:latin typeface="Arial" pitchFamily="34" charset="0"/>
              <a:ea typeface="黑体" pitchFamily="2" charset="-122"/>
              <a:cs typeface="Arial" pitchFamily="34" charset="0"/>
            </a:endParaRPr>
          </a:p>
          <a:p>
            <a:pPr marL="265113" indent="-265113" eaLnBrk="1" hangingPunct="1">
              <a:spcBef>
                <a:spcPts val="0"/>
              </a:spcBef>
            </a:pPr>
            <a:r>
              <a:rPr lang="zh-CN" altLang="en-US" sz="2800" smtClean="0">
                <a:latin typeface="Arial" pitchFamily="34" charset="0"/>
                <a:ea typeface="黑体" pitchFamily="2" charset="-122"/>
                <a:cs typeface="Arial" pitchFamily="34" charset="0"/>
              </a:rPr>
              <a:t>工作原理如下图：</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无条件传送</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查询方式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DMA</a:t>
            </a:r>
            <a:r>
              <a:rPr lang="zh-CN" altLang="en-US" sz="2000" b="1" smtClean="0">
                <a:solidFill>
                  <a:srgbClr val="FFFF00"/>
                </a:solidFill>
                <a:latin typeface="Arial" pitchFamily="34" charset="0"/>
                <a:ea typeface="黑体" pitchFamily="2" charset="-122"/>
                <a:cs typeface="Arial" pitchFamily="34" charset="0"/>
              </a:rPr>
              <a:t>方式</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工作原理图</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147289"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9.2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设备数据传送方式</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13</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 </a:t>
            </a:r>
          </a:p>
        </p:txBody>
      </p:sp>
      <p:sp>
        <p:nvSpPr>
          <p:cNvPr id="11" name="矩形 10"/>
          <p:cNvSpPr/>
          <p:nvPr/>
        </p:nvSpPr>
        <p:spPr>
          <a:xfrm>
            <a:off x="2285984" y="285728"/>
            <a:ext cx="4147289"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9.2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设备数据传送方式</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14</a:t>
            </a:fld>
            <a:r>
              <a:rPr lang="en-US" altLang="zh-CN" smtClean="0"/>
              <a:t>/28</a:t>
            </a:r>
            <a:endParaRPr lang="zh-CN" altLang="en-US"/>
          </a:p>
        </p:txBody>
      </p:sp>
      <p:sp>
        <p:nvSpPr>
          <p:cNvPr id="7" name="Text Box 3"/>
          <p:cNvSpPr txBox="1">
            <a:spLocks noChangeArrowheads="1"/>
          </p:cNvSpPr>
          <p:nvPr/>
        </p:nvSpPr>
        <p:spPr bwMode="auto">
          <a:xfrm>
            <a:off x="5795963" y="971571"/>
            <a:ext cx="144462" cy="215900"/>
          </a:xfrm>
          <a:prstGeom prst="rect">
            <a:avLst/>
          </a:prstGeom>
          <a:noFill/>
          <a:ln w="9525">
            <a:noFill/>
            <a:miter lim="800000"/>
            <a:headEnd/>
            <a:tailEnd/>
          </a:ln>
        </p:spPr>
        <p:txBody>
          <a:bodyPr wrap="none" lIns="0" tIns="0" rIns="0" bIns="0"/>
          <a:lstStyle/>
          <a:p>
            <a:pPr algn="ctr"/>
            <a:endParaRPr lang="zh-CN" altLang="zh-CN" sz="1400"/>
          </a:p>
        </p:txBody>
      </p:sp>
      <p:sp>
        <p:nvSpPr>
          <p:cNvPr id="9" name="AutoShape 4"/>
          <p:cNvSpPr>
            <a:spLocks noChangeArrowheads="1"/>
          </p:cNvSpPr>
          <p:nvPr/>
        </p:nvSpPr>
        <p:spPr bwMode="auto">
          <a:xfrm>
            <a:off x="539750" y="2744808"/>
            <a:ext cx="8064500" cy="647700"/>
          </a:xfrm>
          <a:prstGeom prst="leftRightArrow">
            <a:avLst>
              <a:gd name="adj1" fmla="val 45398"/>
              <a:gd name="adj2" fmla="val 57643"/>
            </a:avLst>
          </a:prstGeom>
          <a:noFill/>
          <a:ln w="9525">
            <a:solidFill>
              <a:srgbClr val="000000"/>
            </a:solidFill>
            <a:miter lim="800000"/>
            <a:headEnd/>
            <a:tailEnd/>
          </a:ln>
        </p:spPr>
        <p:txBody>
          <a:bodyPr wrap="none" lIns="0" tIns="0" rIns="0" bIns="0"/>
          <a:lstStyle/>
          <a:p>
            <a:endParaRPr lang="zh-CN" altLang="en-US"/>
          </a:p>
        </p:txBody>
      </p:sp>
      <p:sp>
        <p:nvSpPr>
          <p:cNvPr id="12" name="Text Box 5"/>
          <p:cNvSpPr txBox="1">
            <a:spLocks noChangeArrowheads="1"/>
          </p:cNvSpPr>
          <p:nvPr/>
        </p:nvSpPr>
        <p:spPr bwMode="auto">
          <a:xfrm>
            <a:off x="2627313" y="2960708"/>
            <a:ext cx="909637" cy="250825"/>
          </a:xfrm>
          <a:prstGeom prst="rect">
            <a:avLst/>
          </a:prstGeom>
          <a:noFill/>
          <a:ln w="9525">
            <a:noFill/>
            <a:miter lim="800000"/>
            <a:headEnd/>
            <a:tailEnd/>
          </a:ln>
        </p:spPr>
        <p:txBody>
          <a:bodyPr wrap="none" lIns="0" tIns="0" rIns="0" bIns="0"/>
          <a:lstStyle/>
          <a:p>
            <a:pPr algn="ctr"/>
            <a:r>
              <a:rPr lang="zh-CN" altLang="en-US" sz="1600" b="1"/>
              <a:t>系统总线</a:t>
            </a:r>
          </a:p>
        </p:txBody>
      </p:sp>
      <p:sp>
        <p:nvSpPr>
          <p:cNvPr id="13" name="Rectangle 6"/>
          <p:cNvSpPr>
            <a:spLocks noChangeArrowheads="1"/>
          </p:cNvSpPr>
          <p:nvPr/>
        </p:nvSpPr>
        <p:spPr bwMode="auto">
          <a:xfrm>
            <a:off x="1119188" y="1173183"/>
            <a:ext cx="1697037" cy="792163"/>
          </a:xfrm>
          <a:prstGeom prst="rect">
            <a:avLst/>
          </a:prstGeom>
          <a:solidFill>
            <a:srgbClr val="73A2FF"/>
          </a:solidFill>
          <a:ln w="9525">
            <a:solidFill>
              <a:srgbClr val="000000"/>
            </a:solidFill>
            <a:miter lim="800000"/>
            <a:headEnd/>
            <a:tailEnd/>
          </a:ln>
        </p:spPr>
        <p:txBody>
          <a:bodyPr lIns="0" tIns="0" rIns="0" bIns="0"/>
          <a:lstStyle/>
          <a:p>
            <a:pPr algn="ctr"/>
            <a:endParaRPr lang="en-US" altLang="zh-CN" b="1"/>
          </a:p>
          <a:p>
            <a:pPr algn="ctr"/>
            <a:r>
              <a:rPr lang="en-US" altLang="zh-CN" b="1"/>
              <a:t>CPU</a:t>
            </a:r>
          </a:p>
        </p:txBody>
      </p:sp>
      <p:sp>
        <p:nvSpPr>
          <p:cNvPr id="14" name="Rectangle 7"/>
          <p:cNvSpPr>
            <a:spLocks noChangeArrowheads="1"/>
          </p:cNvSpPr>
          <p:nvPr/>
        </p:nvSpPr>
        <p:spPr bwMode="auto">
          <a:xfrm>
            <a:off x="3635375" y="1173183"/>
            <a:ext cx="1677988" cy="792163"/>
          </a:xfrm>
          <a:prstGeom prst="rect">
            <a:avLst/>
          </a:prstGeom>
          <a:solidFill>
            <a:srgbClr val="CDDEFF"/>
          </a:solidFill>
          <a:ln w="9525">
            <a:solidFill>
              <a:srgbClr val="000000"/>
            </a:solidFill>
            <a:miter lim="800000"/>
            <a:headEnd/>
            <a:tailEnd/>
          </a:ln>
        </p:spPr>
        <p:txBody>
          <a:bodyPr lIns="0" tIns="0" rIns="0" bIns="0"/>
          <a:lstStyle/>
          <a:p>
            <a:pPr algn="ctr"/>
            <a:endParaRPr lang="en-US" altLang="zh-CN" b="1"/>
          </a:p>
          <a:p>
            <a:pPr algn="ctr"/>
            <a:r>
              <a:rPr lang="en-US" altLang="zh-CN" b="1"/>
              <a:t>DMA</a:t>
            </a:r>
            <a:r>
              <a:rPr lang="zh-CN" altLang="en-US" b="1"/>
              <a:t>控制器</a:t>
            </a:r>
            <a:endParaRPr lang="en-US" altLang="zh-CN" b="1"/>
          </a:p>
        </p:txBody>
      </p:sp>
      <p:sp>
        <p:nvSpPr>
          <p:cNvPr id="15" name="Rectangle 8"/>
          <p:cNvSpPr>
            <a:spLocks noChangeArrowheads="1"/>
          </p:cNvSpPr>
          <p:nvPr/>
        </p:nvSpPr>
        <p:spPr bwMode="auto">
          <a:xfrm>
            <a:off x="6562725" y="4040208"/>
            <a:ext cx="1341438" cy="809625"/>
          </a:xfrm>
          <a:prstGeom prst="rect">
            <a:avLst/>
          </a:prstGeom>
          <a:solidFill>
            <a:schemeClr val="accent1"/>
          </a:solidFill>
          <a:ln w="9525">
            <a:solidFill>
              <a:srgbClr val="000000"/>
            </a:solidFill>
            <a:miter lim="800000"/>
            <a:headEnd/>
            <a:tailEnd/>
          </a:ln>
        </p:spPr>
        <p:txBody>
          <a:bodyPr lIns="0" tIns="0" rIns="0" bIns="0"/>
          <a:lstStyle/>
          <a:p>
            <a:pPr algn="ctr"/>
            <a:endParaRPr lang="en-US" altLang="zh-CN" b="1"/>
          </a:p>
          <a:p>
            <a:pPr algn="ctr"/>
            <a:r>
              <a:rPr lang="zh-CN" altLang="en-US" b="1"/>
              <a:t>存储器</a:t>
            </a:r>
          </a:p>
        </p:txBody>
      </p:sp>
      <p:sp>
        <p:nvSpPr>
          <p:cNvPr id="16" name="Rectangle 9"/>
          <p:cNvSpPr>
            <a:spLocks noChangeArrowheads="1"/>
          </p:cNvSpPr>
          <p:nvPr/>
        </p:nvSpPr>
        <p:spPr bwMode="auto">
          <a:xfrm>
            <a:off x="6588125" y="1173183"/>
            <a:ext cx="1357313" cy="792163"/>
          </a:xfrm>
          <a:prstGeom prst="rect">
            <a:avLst/>
          </a:prstGeom>
          <a:solidFill>
            <a:schemeClr val="accent1"/>
          </a:solidFill>
          <a:ln w="9525">
            <a:solidFill>
              <a:srgbClr val="000000"/>
            </a:solidFill>
            <a:miter lim="800000"/>
            <a:headEnd/>
            <a:tailEnd/>
          </a:ln>
        </p:spPr>
        <p:txBody>
          <a:bodyPr lIns="0" tIns="0" rIns="0" bIns="0"/>
          <a:lstStyle/>
          <a:p>
            <a:pPr algn="ctr"/>
            <a:endParaRPr lang="en-US" altLang="zh-CN" b="1"/>
          </a:p>
          <a:p>
            <a:pPr algn="ctr"/>
            <a:r>
              <a:rPr lang="zh-CN" altLang="en-US" b="1"/>
              <a:t>外设</a:t>
            </a:r>
          </a:p>
        </p:txBody>
      </p:sp>
      <p:sp>
        <p:nvSpPr>
          <p:cNvPr id="17" name="AutoShape 10"/>
          <p:cNvSpPr>
            <a:spLocks noChangeArrowheads="1"/>
          </p:cNvSpPr>
          <p:nvPr/>
        </p:nvSpPr>
        <p:spPr bwMode="auto">
          <a:xfrm>
            <a:off x="1162050" y="1965346"/>
            <a:ext cx="254000" cy="936625"/>
          </a:xfrm>
          <a:prstGeom prst="upDownArrow">
            <a:avLst>
              <a:gd name="adj1" fmla="val 50000"/>
              <a:gd name="adj2" fmla="val 73750"/>
            </a:avLst>
          </a:prstGeom>
          <a:noFill/>
          <a:ln w="9525">
            <a:solidFill>
              <a:srgbClr val="000000"/>
            </a:solidFill>
            <a:miter lim="800000"/>
            <a:headEnd/>
            <a:tailEnd/>
          </a:ln>
        </p:spPr>
        <p:txBody>
          <a:bodyPr wrap="none" lIns="0" tIns="0" rIns="0" bIns="0"/>
          <a:lstStyle/>
          <a:p>
            <a:endParaRPr lang="zh-CN" altLang="en-US"/>
          </a:p>
        </p:txBody>
      </p:sp>
      <p:sp>
        <p:nvSpPr>
          <p:cNvPr id="18" name="AutoShape 11"/>
          <p:cNvSpPr>
            <a:spLocks noChangeArrowheads="1"/>
          </p:cNvSpPr>
          <p:nvPr/>
        </p:nvSpPr>
        <p:spPr bwMode="auto">
          <a:xfrm>
            <a:off x="6634163" y="3221058"/>
            <a:ext cx="247650" cy="809625"/>
          </a:xfrm>
          <a:prstGeom prst="upDownArrow">
            <a:avLst>
              <a:gd name="adj1" fmla="val 50000"/>
              <a:gd name="adj2" fmla="val 65385"/>
            </a:avLst>
          </a:prstGeom>
          <a:noFill/>
          <a:ln w="9525">
            <a:solidFill>
              <a:srgbClr val="000000"/>
            </a:solidFill>
            <a:miter lim="800000"/>
            <a:headEnd/>
            <a:tailEnd/>
          </a:ln>
        </p:spPr>
        <p:txBody>
          <a:bodyPr wrap="none" lIns="0" tIns="0" rIns="0" bIns="0"/>
          <a:lstStyle/>
          <a:p>
            <a:endParaRPr lang="zh-CN" altLang="en-US"/>
          </a:p>
        </p:txBody>
      </p:sp>
      <p:sp>
        <p:nvSpPr>
          <p:cNvPr id="19" name="AutoShape 12"/>
          <p:cNvSpPr>
            <a:spLocks noChangeArrowheads="1"/>
          </p:cNvSpPr>
          <p:nvPr/>
        </p:nvSpPr>
        <p:spPr bwMode="auto">
          <a:xfrm>
            <a:off x="3648075" y="1965346"/>
            <a:ext cx="203200" cy="936625"/>
          </a:xfrm>
          <a:prstGeom prst="upDownArrow">
            <a:avLst>
              <a:gd name="adj1" fmla="val 50000"/>
              <a:gd name="adj2" fmla="val 92188"/>
            </a:avLst>
          </a:prstGeom>
          <a:noFill/>
          <a:ln w="9525">
            <a:solidFill>
              <a:srgbClr val="000000"/>
            </a:solidFill>
            <a:miter lim="800000"/>
            <a:headEnd/>
            <a:tailEnd/>
          </a:ln>
        </p:spPr>
        <p:txBody>
          <a:bodyPr wrap="none" lIns="0" tIns="0" rIns="0" bIns="0"/>
          <a:lstStyle/>
          <a:p>
            <a:endParaRPr lang="zh-CN" altLang="en-US"/>
          </a:p>
        </p:txBody>
      </p:sp>
      <p:sp>
        <p:nvSpPr>
          <p:cNvPr id="20" name="AutoShape 13"/>
          <p:cNvSpPr>
            <a:spLocks noChangeArrowheads="1"/>
          </p:cNvSpPr>
          <p:nvPr/>
        </p:nvSpPr>
        <p:spPr bwMode="auto">
          <a:xfrm>
            <a:off x="6659563" y="1965346"/>
            <a:ext cx="215900" cy="936625"/>
          </a:xfrm>
          <a:prstGeom prst="upDownArrow">
            <a:avLst>
              <a:gd name="adj1" fmla="val 50000"/>
              <a:gd name="adj2" fmla="val 86765"/>
            </a:avLst>
          </a:prstGeom>
          <a:noFill/>
          <a:ln w="9525">
            <a:solidFill>
              <a:srgbClr val="000000"/>
            </a:solidFill>
            <a:miter lim="800000"/>
            <a:headEnd/>
            <a:tailEnd/>
          </a:ln>
        </p:spPr>
        <p:txBody>
          <a:bodyPr wrap="none" lIns="0" tIns="0" rIns="0" bIns="0"/>
          <a:lstStyle/>
          <a:p>
            <a:endParaRPr lang="zh-CN" altLang="en-US"/>
          </a:p>
        </p:txBody>
      </p:sp>
      <p:sp>
        <p:nvSpPr>
          <p:cNvPr id="21" name="Line 14"/>
          <p:cNvSpPr>
            <a:spLocks noChangeShapeType="1"/>
          </p:cNvSpPr>
          <p:nvPr/>
        </p:nvSpPr>
        <p:spPr bwMode="auto">
          <a:xfrm>
            <a:off x="7332663" y="3224233"/>
            <a:ext cx="1587" cy="809625"/>
          </a:xfrm>
          <a:prstGeom prst="line">
            <a:avLst/>
          </a:prstGeom>
          <a:noFill/>
          <a:ln w="9525">
            <a:solidFill>
              <a:srgbClr val="000000"/>
            </a:solidFill>
            <a:round/>
            <a:headEnd/>
            <a:tailEnd type="triangle" w="med" len="med"/>
          </a:ln>
        </p:spPr>
        <p:txBody>
          <a:bodyPr wrap="none" lIns="0" tIns="0" rIns="0" bIns="0"/>
          <a:lstStyle/>
          <a:p>
            <a:endParaRPr lang="zh-CN" altLang="en-US"/>
          </a:p>
        </p:txBody>
      </p:sp>
      <p:sp>
        <p:nvSpPr>
          <p:cNvPr id="22" name="Line 15"/>
          <p:cNvSpPr>
            <a:spLocks noChangeShapeType="1"/>
          </p:cNvSpPr>
          <p:nvPr/>
        </p:nvSpPr>
        <p:spPr bwMode="auto">
          <a:xfrm>
            <a:off x="7713663" y="3221058"/>
            <a:ext cx="1587" cy="809625"/>
          </a:xfrm>
          <a:prstGeom prst="line">
            <a:avLst/>
          </a:prstGeom>
          <a:noFill/>
          <a:ln w="9525">
            <a:solidFill>
              <a:srgbClr val="000000"/>
            </a:solidFill>
            <a:round/>
            <a:headEnd/>
            <a:tailEnd type="triangle" w="med" len="med"/>
          </a:ln>
        </p:spPr>
        <p:txBody>
          <a:bodyPr wrap="none" lIns="0" tIns="0" rIns="0" bIns="0"/>
          <a:lstStyle/>
          <a:p>
            <a:endParaRPr lang="zh-CN" altLang="en-US"/>
          </a:p>
        </p:txBody>
      </p:sp>
      <p:sp>
        <p:nvSpPr>
          <p:cNvPr id="23" name="Line 16"/>
          <p:cNvSpPr>
            <a:spLocks noChangeShapeType="1"/>
          </p:cNvSpPr>
          <p:nvPr/>
        </p:nvSpPr>
        <p:spPr bwMode="auto">
          <a:xfrm>
            <a:off x="4067175"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24" name="Line 17"/>
          <p:cNvSpPr>
            <a:spLocks noChangeShapeType="1"/>
          </p:cNvSpPr>
          <p:nvPr/>
        </p:nvSpPr>
        <p:spPr bwMode="auto">
          <a:xfrm>
            <a:off x="4930775"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25" name="Line 18"/>
          <p:cNvSpPr>
            <a:spLocks noChangeShapeType="1"/>
          </p:cNvSpPr>
          <p:nvPr/>
        </p:nvSpPr>
        <p:spPr bwMode="auto">
          <a:xfrm>
            <a:off x="5219700"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26" name="Line 19"/>
          <p:cNvSpPr>
            <a:spLocks noChangeShapeType="1"/>
          </p:cNvSpPr>
          <p:nvPr/>
        </p:nvSpPr>
        <p:spPr bwMode="auto">
          <a:xfrm flipH="1">
            <a:off x="2843213" y="1389083"/>
            <a:ext cx="792162" cy="0"/>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27" name="Line 20"/>
          <p:cNvSpPr>
            <a:spLocks noChangeShapeType="1"/>
          </p:cNvSpPr>
          <p:nvPr/>
        </p:nvSpPr>
        <p:spPr bwMode="auto">
          <a:xfrm flipH="1" flipV="1">
            <a:off x="2843213" y="1749446"/>
            <a:ext cx="792162" cy="0"/>
          </a:xfrm>
          <a:prstGeom prst="line">
            <a:avLst/>
          </a:prstGeom>
          <a:noFill/>
          <a:ln w="9525">
            <a:solidFill>
              <a:srgbClr val="000000"/>
            </a:solidFill>
            <a:round/>
            <a:headEnd type="triangle" w="sm" len="med"/>
            <a:tailEnd/>
          </a:ln>
        </p:spPr>
        <p:txBody>
          <a:bodyPr wrap="none" lIns="0" tIns="0" rIns="0" bIns="0"/>
          <a:lstStyle/>
          <a:p>
            <a:endParaRPr lang="zh-CN" altLang="en-US"/>
          </a:p>
        </p:txBody>
      </p:sp>
      <p:sp>
        <p:nvSpPr>
          <p:cNvPr id="28" name="Line 21"/>
          <p:cNvSpPr>
            <a:spLocks noChangeShapeType="1"/>
          </p:cNvSpPr>
          <p:nvPr/>
        </p:nvSpPr>
        <p:spPr bwMode="auto">
          <a:xfrm>
            <a:off x="7091363" y="1965346"/>
            <a:ext cx="0" cy="936625"/>
          </a:xfrm>
          <a:prstGeom prst="line">
            <a:avLst/>
          </a:prstGeom>
          <a:noFill/>
          <a:ln w="9525">
            <a:solidFill>
              <a:srgbClr val="000000"/>
            </a:solidFill>
            <a:round/>
            <a:headEnd type="triangle" w="med" len="med"/>
            <a:tailEnd/>
          </a:ln>
        </p:spPr>
        <p:txBody>
          <a:bodyPr wrap="none" lIns="0" tIns="0" rIns="0" bIns="0"/>
          <a:lstStyle/>
          <a:p>
            <a:endParaRPr lang="zh-CN" altLang="en-US"/>
          </a:p>
        </p:txBody>
      </p:sp>
      <p:sp>
        <p:nvSpPr>
          <p:cNvPr id="29" name="Line 22"/>
          <p:cNvSpPr>
            <a:spLocks noChangeShapeType="1"/>
          </p:cNvSpPr>
          <p:nvPr/>
        </p:nvSpPr>
        <p:spPr bwMode="auto">
          <a:xfrm flipH="1">
            <a:off x="7451725" y="1965346"/>
            <a:ext cx="0" cy="936625"/>
          </a:xfrm>
          <a:prstGeom prst="line">
            <a:avLst/>
          </a:prstGeom>
          <a:noFill/>
          <a:ln w="9525">
            <a:solidFill>
              <a:srgbClr val="000000"/>
            </a:solidFill>
            <a:round/>
            <a:headEnd type="triangle" w="med" len="med"/>
            <a:tailEnd/>
          </a:ln>
        </p:spPr>
        <p:txBody>
          <a:bodyPr wrap="none" lIns="0" tIns="0" rIns="0" bIns="0"/>
          <a:lstStyle/>
          <a:p>
            <a:endParaRPr lang="zh-CN" altLang="en-US"/>
          </a:p>
        </p:txBody>
      </p:sp>
      <p:sp>
        <p:nvSpPr>
          <p:cNvPr id="30" name="Line 23"/>
          <p:cNvSpPr>
            <a:spLocks noChangeShapeType="1"/>
          </p:cNvSpPr>
          <p:nvPr/>
        </p:nvSpPr>
        <p:spPr bwMode="auto">
          <a:xfrm>
            <a:off x="7812088" y="1965346"/>
            <a:ext cx="0" cy="936625"/>
          </a:xfrm>
          <a:prstGeom prst="line">
            <a:avLst/>
          </a:prstGeom>
          <a:noFill/>
          <a:ln w="9525">
            <a:solidFill>
              <a:srgbClr val="000000"/>
            </a:solidFill>
            <a:round/>
            <a:headEnd type="triangle" w="med" len="med"/>
            <a:tailEnd/>
          </a:ln>
        </p:spPr>
        <p:txBody>
          <a:bodyPr wrap="none" lIns="0" tIns="0" rIns="0" bIns="0"/>
          <a:lstStyle/>
          <a:p>
            <a:endParaRPr lang="zh-CN" altLang="en-US"/>
          </a:p>
        </p:txBody>
      </p:sp>
      <p:sp>
        <p:nvSpPr>
          <p:cNvPr id="31" name="Text Box 24"/>
          <p:cNvSpPr txBox="1">
            <a:spLocks noChangeArrowheads="1"/>
          </p:cNvSpPr>
          <p:nvPr/>
        </p:nvSpPr>
        <p:spPr bwMode="auto">
          <a:xfrm rot="16200000">
            <a:off x="3856832" y="2318564"/>
            <a:ext cx="304800" cy="173037"/>
          </a:xfrm>
          <a:prstGeom prst="rect">
            <a:avLst/>
          </a:prstGeom>
          <a:noFill/>
          <a:ln w="9525" algn="ctr">
            <a:noFill/>
            <a:miter lim="800000"/>
            <a:headEnd/>
            <a:tailEnd/>
          </a:ln>
        </p:spPr>
        <p:txBody>
          <a:bodyPr wrap="none" lIns="0" tIns="0" rIns="0" bIns="0"/>
          <a:lstStyle/>
          <a:p>
            <a:pPr algn="ctr">
              <a:lnSpc>
                <a:spcPct val="80000"/>
              </a:lnSpc>
            </a:pPr>
            <a:r>
              <a:rPr lang="en-US" altLang="zh-CN" sz="1200"/>
              <a:t>AEN</a:t>
            </a:r>
          </a:p>
        </p:txBody>
      </p:sp>
      <p:sp>
        <p:nvSpPr>
          <p:cNvPr id="32" name="Text Box 25"/>
          <p:cNvSpPr txBox="1">
            <a:spLocks noChangeArrowheads="1"/>
          </p:cNvSpPr>
          <p:nvPr/>
        </p:nvSpPr>
        <p:spPr bwMode="auto">
          <a:xfrm rot="16200000">
            <a:off x="4694238" y="2270145"/>
            <a:ext cx="300038" cy="131763"/>
          </a:xfrm>
          <a:prstGeom prst="rect">
            <a:avLst/>
          </a:prstGeom>
          <a:noFill/>
          <a:ln w="9525" algn="ctr">
            <a:noFill/>
            <a:miter lim="800000"/>
            <a:headEnd/>
            <a:tailEnd/>
          </a:ln>
        </p:spPr>
        <p:txBody>
          <a:bodyPr wrap="none" lIns="0" tIns="0" rIns="0" bIns="0"/>
          <a:lstStyle/>
          <a:p>
            <a:pPr algn="ctr">
              <a:lnSpc>
                <a:spcPct val="80000"/>
              </a:lnSpc>
            </a:pPr>
            <a:r>
              <a:rPr lang="en-US" altLang="zh-CN" sz="1200"/>
              <a:t>IOW</a:t>
            </a:r>
          </a:p>
        </p:txBody>
      </p:sp>
      <p:sp>
        <p:nvSpPr>
          <p:cNvPr id="33" name="Text Box 26"/>
          <p:cNvSpPr txBox="1">
            <a:spLocks noChangeArrowheads="1"/>
          </p:cNvSpPr>
          <p:nvPr/>
        </p:nvSpPr>
        <p:spPr bwMode="auto">
          <a:xfrm rot="16200000">
            <a:off x="6999288" y="3541733"/>
            <a:ext cx="509588" cy="153987"/>
          </a:xfrm>
          <a:prstGeom prst="rect">
            <a:avLst/>
          </a:prstGeom>
          <a:noFill/>
          <a:ln w="9525" algn="ctr">
            <a:noFill/>
            <a:miter lim="800000"/>
            <a:headEnd/>
            <a:tailEnd/>
          </a:ln>
        </p:spPr>
        <p:txBody>
          <a:bodyPr wrap="none" lIns="0" tIns="0" rIns="0" bIns="0"/>
          <a:lstStyle/>
          <a:p>
            <a:pPr algn="ctr">
              <a:lnSpc>
                <a:spcPct val="80000"/>
              </a:lnSpc>
            </a:pPr>
            <a:r>
              <a:rPr lang="en-US" altLang="zh-CN" sz="1200" b="1"/>
              <a:t>MEMW</a:t>
            </a:r>
          </a:p>
        </p:txBody>
      </p:sp>
      <p:sp>
        <p:nvSpPr>
          <p:cNvPr id="34" name="Text Box 27"/>
          <p:cNvSpPr txBox="1">
            <a:spLocks noChangeArrowheads="1"/>
          </p:cNvSpPr>
          <p:nvPr/>
        </p:nvSpPr>
        <p:spPr bwMode="auto">
          <a:xfrm rot="16200000">
            <a:off x="7425532" y="3580626"/>
            <a:ext cx="431800" cy="144463"/>
          </a:xfrm>
          <a:prstGeom prst="rect">
            <a:avLst/>
          </a:prstGeom>
          <a:noFill/>
          <a:ln w="9525" algn="ctr">
            <a:noFill/>
            <a:miter lim="800000"/>
            <a:headEnd/>
            <a:tailEnd/>
          </a:ln>
        </p:spPr>
        <p:txBody>
          <a:bodyPr wrap="none" lIns="0" tIns="0" rIns="0" bIns="0"/>
          <a:lstStyle/>
          <a:p>
            <a:pPr algn="ctr">
              <a:lnSpc>
                <a:spcPct val="80000"/>
              </a:lnSpc>
            </a:pPr>
            <a:r>
              <a:rPr lang="en-US" altLang="zh-CN" sz="1200" b="1"/>
              <a:t>MEMR</a:t>
            </a:r>
          </a:p>
        </p:txBody>
      </p:sp>
      <p:sp>
        <p:nvSpPr>
          <p:cNvPr id="35" name="Line 28"/>
          <p:cNvSpPr>
            <a:spLocks noChangeShapeType="1"/>
          </p:cNvSpPr>
          <p:nvPr/>
        </p:nvSpPr>
        <p:spPr bwMode="auto">
          <a:xfrm>
            <a:off x="7137400" y="3378221"/>
            <a:ext cx="1588" cy="503237"/>
          </a:xfrm>
          <a:prstGeom prst="line">
            <a:avLst/>
          </a:prstGeom>
          <a:noFill/>
          <a:ln w="9525">
            <a:solidFill>
              <a:srgbClr val="000000"/>
            </a:solidFill>
            <a:round/>
            <a:headEnd/>
            <a:tailEnd/>
          </a:ln>
        </p:spPr>
        <p:txBody>
          <a:bodyPr wrap="none" lIns="0" tIns="0" rIns="0" bIns="0"/>
          <a:lstStyle/>
          <a:p>
            <a:endParaRPr lang="zh-CN" altLang="en-US"/>
          </a:p>
        </p:txBody>
      </p:sp>
      <p:sp>
        <p:nvSpPr>
          <p:cNvPr id="36" name="Line 29"/>
          <p:cNvSpPr>
            <a:spLocks noChangeShapeType="1"/>
          </p:cNvSpPr>
          <p:nvPr/>
        </p:nvSpPr>
        <p:spPr bwMode="auto">
          <a:xfrm>
            <a:off x="7539038" y="3389333"/>
            <a:ext cx="1587" cy="503238"/>
          </a:xfrm>
          <a:prstGeom prst="line">
            <a:avLst/>
          </a:prstGeom>
          <a:noFill/>
          <a:ln w="9525">
            <a:solidFill>
              <a:srgbClr val="000000"/>
            </a:solidFill>
            <a:round/>
            <a:headEnd/>
            <a:tailEnd/>
          </a:ln>
        </p:spPr>
        <p:txBody>
          <a:bodyPr wrap="none" lIns="0" tIns="0" rIns="0" bIns="0"/>
          <a:lstStyle/>
          <a:p>
            <a:endParaRPr lang="zh-CN" altLang="en-US"/>
          </a:p>
        </p:txBody>
      </p:sp>
      <p:sp>
        <p:nvSpPr>
          <p:cNvPr id="37" name="Text Box 30"/>
          <p:cNvSpPr txBox="1">
            <a:spLocks noChangeArrowheads="1"/>
          </p:cNvSpPr>
          <p:nvPr/>
        </p:nvSpPr>
        <p:spPr bwMode="auto">
          <a:xfrm rot="16200000">
            <a:off x="5009357" y="2289989"/>
            <a:ext cx="249238" cy="111125"/>
          </a:xfrm>
          <a:prstGeom prst="rect">
            <a:avLst/>
          </a:prstGeom>
          <a:noFill/>
          <a:ln w="9525" algn="ctr">
            <a:noFill/>
            <a:miter lim="800000"/>
            <a:headEnd/>
            <a:tailEnd/>
          </a:ln>
        </p:spPr>
        <p:txBody>
          <a:bodyPr wrap="none" lIns="0" tIns="0" rIns="0" bIns="0"/>
          <a:lstStyle/>
          <a:p>
            <a:pPr algn="ctr">
              <a:lnSpc>
                <a:spcPct val="80000"/>
              </a:lnSpc>
            </a:pPr>
            <a:r>
              <a:rPr lang="en-US" altLang="zh-CN" sz="1200"/>
              <a:t>IOR</a:t>
            </a:r>
          </a:p>
        </p:txBody>
      </p:sp>
      <p:sp>
        <p:nvSpPr>
          <p:cNvPr id="38" name="Line 31"/>
          <p:cNvSpPr>
            <a:spLocks noChangeShapeType="1"/>
          </p:cNvSpPr>
          <p:nvPr/>
        </p:nvSpPr>
        <p:spPr bwMode="auto">
          <a:xfrm>
            <a:off x="4643438"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39" name="Line 32"/>
          <p:cNvSpPr>
            <a:spLocks noChangeShapeType="1"/>
          </p:cNvSpPr>
          <p:nvPr/>
        </p:nvSpPr>
        <p:spPr bwMode="auto">
          <a:xfrm>
            <a:off x="4354513"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40" name="Text Box 33"/>
          <p:cNvSpPr txBox="1">
            <a:spLocks noChangeArrowheads="1"/>
          </p:cNvSpPr>
          <p:nvPr/>
        </p:nvSpPr>
        <p:spPr bwMode="auto">
          <a:xfrm rot="16200000">
            <a:off x="4067176" y="2325708"/>
            <a:ext cx="431800" cy="142875"/>
          </a:xfrm>
          <a:prstGeom prst="rect">
            <a:avLst/>
          </a:prstGeom>
          <a:noFill/>
          <a:ln w="9525" algn="ctr">
            <a:noFill/>
            <a:miter lim="800000"/>
            <a:headEnd/>
            <a:tailEnd/>
          </a:ln>
        </p:spPr>
        <p:txBody>
          <a:bodyPr wrap="none" lIns="0" tIns="0" rIns="0" bIns="0"/>
          <a:lstStyle/>
          <a:p>
            <a:pPr algn="ctr">
              <a:lnSpc>
                <a:spcPct val="80000"/>
              </a:lnSpc>
            </a:pPr>
            <a:r>
              <a:rPr lang="en-US" altLang="zh-CN" sz="1200"/>
              <a:t>MEMW</a:t>
            </a:r>
          </a:p>
        </p:txBody>
      </p:sp>
      <p:sp>
        <p:nvSpPr>
          <p:cNvPr id="41" name="Text Box 34"/>
          <p:cNvSpPr txBox="1">
            <a:spLocks noChangeArrowheads="1"/>
          </p:cNvSpPr>
          <p:nvPr/>
        </p:nvSpPr>
        <p:spPr bwMode="auto">
          <a:xfrm rot="16200000">
            <a:off x="4348957" y="2324914"/>
            <a:ext cx="431800" cy="144463"/>
          </a:xfrm>
          <a:prstGeom prst="rect">
            <a:avLst/>
          </a:prstGeom>
          <a:noFill/>
          <a:ln w="9525" algn="ctr">
            <a:noFill/>
            <a:miter lim="800000"/>
            <a:headEnd/>
            <a:tailEnd/>
          </a:ln>
        </p:spPr>
        <p:txBody>
          <a:bodyPr wrap="none" lIns="0" tIns="0" rIns="0" bIns="0"/>
          <a:lstStyle/>
          <a:p>
            <a:pPr algn="ctr">
              <a:lnSpc>
                <a:spcPct val="80000"/>
              </a:lnSpc>
            </a:pPr>
            <a:r>
              <a:rPr lang="en-US" altLang="zh-CN" sz="1200"/>
              <a:t>MEMR</a:t>
            </a:r>
          </a:p>
        </p:txBody>
      </p:sp>
      <p:sp>
        <p:nvSpPr>
          <p:cNvPr id="42" name="Text Box 35"/>
          <p:cNvSpPr txBox="1">
            <a:spLocks noChangeArrowheads="1"/>
          </p:cNvSpPr>
          <p:nvPr/>
        </p:nvSpPr>
        <p:spPr bwMode="auto">
          <a:xfrm rot="16200000">
            <a:off x="7162006" y="2339203"/>
            <a:ext cx="390525" cy="131762"/>
          </a:xfrm>
          <a:prstGeom prst="rect">
            <a:avLst/>
          </a:prstGeom>
          <a:noFill/>
          <a:ln w="9525" algn="ctr">
            <a:noFill/>
            <a:miter lim="800000"/>
            <a:headEnd/>
            <a:tailEnd/>
          </a:ln>
        </p:spPr>
        <p:txBody>
          <a:bodyPr wrap="none" lIns="0" tIns="0" rIns="0" bIns="0"/>
          <a:lstStyle/>
          <a:p>
            <a:pPr algn="ctr">
              <a:lnSpc>
                <a:spcPct val="80000"/>
              </a:lnSpc>
            </a:pPr>
            <a:r>
              <a:rPr lang="en-US" altLang="zh-CN" sz="1200" b="1"/>
              <a:t>IOW</a:t>
            </a:r>
          </a:p>
        </p:txBody>
      </p:sp>
      <p:sp>
        <p:nvSpPr>
          <p:cNvPr id="43" name="Text Box 36"/>
          <p:cNvSpPr txBox="1">
            <a:spLocks noChangeArrowheads="1"/>
          </p:cNvSpPr>
          <p:nvPr/>
        </p:nvSpPr>
        <p:spPr bwMode="auto">
          <a:xfrm rot="16200000">
            <a:off x="7519987" y="2357459"/>
            <a:ext cx="392113" cy="112712"/>
          </a:xfrm>
          <a:prstGeom prst="rect">
            <a:avLst/>
          </a:prstGeom>
          <a:noFill/>
          <a:ln w="9525" algn="ctr">
            <a:noFill/>
            <a:miter lim="800000"/>
            <a:headEnd/>
            <a:tailEnd/>
          </a:ln>
        </p:spPr>
        <p:txBody>
          <a:bodyPr wrap="none" lIns="0" tIns="0" rIns="0" bIns="0"/>
          <a:lstStyle/>
          <a:p>
            <a:pPr algn="ctr">
              <a:lnSpc>
                <a:spcPct val="80000"/>
              </a:lnSpc>
            </a:pPr>
            <a:r>
              <a:rPr lang="en-US" altLang="zh-CN" sz="1200" b="1"/>
              <a:t>IOR</a:t>
            </a:r>
          </a:p>
        </p:txBody>
      </p:sp>
      <p:sp>
        <p:nvSpPr>
          <p:cNvPr id="44" name="Text Box 37"/>
          <p:cNvSpPr txBox="1">
            <a:spLocks noChangeArrowheads="1"/>
          </p:cNvSpPr>
          <p:nvPr/>
        </p:nvSpPr>
        <p:spPr bwMode="auto">
          <a:xfrm rot="16200000">
            <a:off x="6774656" y="2353490"/>
            <a:ext cx="441325" cy="96838"/>
          </a:xfrm>
          <a:prstGeom prst="rect">
            <a:avLst/>
          </a:prstGeom>
          <a:noFill/>
          <a:ln w="9525">
            <a:noFill/>
            <a:miter lim="800000"/>
            <a:headEnd/>
            <a:tailEnd/>
          </a:ln>
        </p:spPr>
        <p:txBody>
          <a:bodyPr wrap="none" lIns="0" tIns="0" rIns="0" bIns="0"/>
          <a:lstStyle/>
          <a:p>
            <a:pPr algn="ctr">
              <a:lnSpc>
                <a:spcPct val="80000"/>
              </a:lnSpc>
            </a:pPr>
            <a:r>
              <a:rPr lang="en-US" altLang="zh-CN" sz="1200" b="1"/>
              <a:t>AEN</a:t>
            </a:r>
          </a:p>
        </p:txBody>
      </p:sp>
      <p:sp>
        <p:nvSpPr>
          <p:cNvPr id="45" name="Line 38"/>
          <p:cNvSpPr>
            <a:spLocks noChangeShapeType="1"/>
          </p:cNvSpPr>
          <p:nvPr/>
        </p:nvSpPr>
        <p:spPr bwMode="auto">
          <a:xfrm flipH="1" flipV="1">
            <a:off x="5362575" y="1389083"/>
            <a:ext cx="1225550" cy="0"/>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46" name="Line 39"/>
          <p:cNvSpPr>
            <a:spLocks noChangeShapeType="1"/>
          </p:cNvSpPr>
          <p:nvPr/>
        </p:nvSpPr>
        <p:spPr bwMode="auto">
          <a:xfrm flipH="1" flipV="1">
            <a:off x="5362575" y="1749446"/>
            <a:ext cx="1225550" cy="0"/>
          </a:xfrm>
          <a:prstGeom prst="line">
            <a:avLst/>
          </a:prstGeom>
          <a:noFill/>
          <a:ln w="9525">
            <a:solidFill>
              <a:srgbClr val="000000"/>
            </a:solidFill>
            <a:round/>
            <a:headEnd type="triangle" w="sm" len="med"/>
            <a:tailEnd/>
          </a:ln>
        </p:spPr>
        <p:txBody>
          <a:bodyPr wrap="none" lIns="0" tIns="0" rIns="0" bIns="0"/>
          <a:lstStyle/>
          <a:p>
            <a:endParaRPr lang="zh-CN" altLang="en-US"/>
          </a:p>
        </p:txBody>
      </p:sp>
      <p:sp>
        <p:nvSpPr>
          <p:cNvPr id="47" name="Line 40"/>
          <p:cNvSpPr>
            <a:spLocks noChangeShapeType="1"/>
          </p:cNvSpPr>
          <p:nvPr/>
        </p:nvSpPr>
        <p:spPr bwMode="auto">
          <a:xfrm>
            <a:off x="4740275" y="2192358"/>
            <a:ext cx="1588" cy="287338"/>
          </a:xfrm>
          <a:prstGeom prst="line">
            <a:avLst/>
          </a:prstGeom>
          <a:noFill/>
          <a:ln w="9525">
            <a:solidFill>
              <a:srgbClr val="000000"/>
            </a:solidFill>
            <a:round/>
            <a:headEnd/>
            <a:tailEnd/>
          </a:ln>
        </p:spPr>
        <p:txBody>
          <a:bodyPr wrap="none" lIns="0" tIns="0" rIns="0" bIns="0"/>
          <a:lstStyle/>
          <a:p>
            <a:endParaRPr lang="zh-CN" altLang="en-US"/>
          </a:p>
        </p:txBody>
      </p:sp>
      <p:sp>
        <p:nvSpPr>
          <p:cNvPr id="48" name="Line 41"/>
          <p:cNvSpPr>
            <a:spLocks noChangeShapeType="1"/>
          </p:cNvSpPr>
          <p:nvPr/>
        </p:nvSpPr>
        <p:spPr bwMode="auto">
          <a:xfrm>
            <a:off x="5045075" y="2205058"/>
            <a:ext cx="1588" cy="287338"/>
          </a:xfrm>
          <a:prstGeom prst="line">
            <a:avLst/>
          </a:prstGeom>
          <a:noFill/>
          <a:ln w="9525">
            <a:solidFill>
              <a:srgbClr val="000000"/>
            </a:solidFill>
            <a:round/>
            <a:headEnd/>
            <a:tailEnd/>
          </a:ln>
        </p:spPr>
        <p:txBody>
          <a:bodyPr wrap="none" lIns="0" tIns="0" rIns="0" bIns="0"/>
          <a:lstStyle/>
          <a:p>
            <a:endParaRPr lang="zh-CN" altLang="en-US"/>
          </a:p>
        </p:txBody>
      </p:sp>
      <p:sp>
        <p:nvSpPr>
          <p:cNvPr id="49" name="Line 42"/>
          <p:cNvSpPr>
            <a:spLocks noChangeShapeType="1"/>
          </p:cNvSpPr>
          <p:nvPr/>
        </p:nvSpPr>
        <p:spPr bwMode="auto">
          <a:xfrm>
            <a:off x="7269163" y="2238396"/>
            <a:ext cx="1587" cy="323850"/>
          </a:xfrm>
          <a:prstGeom prst="line">
            <a:avLst/>
          </a:prstGeom>
          <a:noFill/>
          <a:ln w="9525">
            <a:solidFill>
              <a:srgbClr val="000000"/>
            </a:solidFill>
            <a:round/>
            <a:headEnd/>
            <a:tailEnd/>
          </a:ln>
        </p:spPr>
        <p:txBody>
          <a:bodyPr wrap="none" lIns="0" tIns="0" rIns="0" bIns="0"/>
          <a:lstStyle/>
          <a:p>
            <a:endParaRPr lang="zh-CN" altLang="en-US"/>
          </a:p>
        </p:txBody>
      </p:sp>
      <p:sp>
        <p:nvSpPr>
          <p:cNvPr id="50" name="Line 43"/>
          <p:cNvSpPr>
            <a:spLocks noChangeShapeType="1"/>
          </p:cNvSpPr>
          <p:nvPr/>
        </p:nvSpPr>
        <p:spPr bwMode="auto">
          <a:xfrm>
            <a:off x="7637463" y="2262208"/>
            <a:ext cx="1587" cy="287338"/>
          </a:xfrm>
          <a:prstGeom prst="line">
            <a:avLst/>
          </a:prstGeom>
          <a:noFill/>
          <a:ln w="9525">
            <a:solidFill>
              <a:srgbClr val="000000"/>
            </a:solidFill>
            <a:round/>
            <a:headEnd/>
            <a:tailEnd/>
          </a:ln>
        </p:spPr>
        <p:txBody>
          <a:bodyPr wrap="none" lIns="0" tIns="0" rIns="0" bIns="0"/>
          <a:lstStyle/>
          <a:p>
            <a:endParaRPr lang="zh-CN" altLang="en-US"/>
          </a:p>
        </p:txBody>
      </p:sp>
      <p:sp>
        <p:nvSpPr>
          <p:cNvPr id="51" name="Text Box 44"/>
          <p:cNvSpPr txBox="1">
            <a:spLocks noChangeArrowheads="1"/>
          </p:cNvSpPr>
          <p:nvPr/>
        </p:nvSpPr>
        <p:spPr bwMode="auto">
          <a:xfrm>
            <a:off x="3006725" y="1230333"/>
            <a:ext cx="303213" cy="161925"/>
          </a:xfrm>
          <a:prstGeom prst="rect">
            <a:avLst/>
          </a:prstGeom>
          <a:noFill/>
          <a:ln w="9525" algn="ctr">
            <a:noFill/>
            <a:miter lim="800000"/>
            <a:headEnd/>
            <a:tailEnd/>
          </a:ln>
        </p:spPr>
        <p:txBody>
          <a:bodyPr wrap="none" lIns="0" tIns="0" rIns="0" bIns="0"/>
          <a:lstStyle/>
          <a:p>
            <a:pPr algn="ctr">
              <a:lnSpc>
                <a:spcPct val="80000"/>
              </a:lnSpc>
            </a:pPr>
            <a:r>
              <a:rPr lang="en-US" altLang="zh-CN" sz="1200" b="1"/>
              <a:t>HOLD</a:t>
            </a:r>
          </a:p>
        </p:txBody>
      </p:sp>
      <p:sp>
        <p:nvSpPr>
          <p:cNvPr id="52" name="Text Box 45"/>
          <p:cNvSpPr txBox="1">
            <a:spLocks noChangeArrowheads="1"/>
          </p:cNvSpPr>
          <p:nvPr/>
        </p:nvSpPr>
        <p:spPr bwMode="auto">
          <a:xfrm>
            <a:off x="2987675" y="1598633"/>
            <a:ext cx="303213" cy="161925"/>
          </a:xfrm>
          <a:prstGeom prst="rect">
            <a:avLst/>
          </a:prstGeom>
          <a:noFill/>
          <a:ln w="9525" algn="ctr">
            <a:noFill/>
            <a:miter lim="800000"/>
            <a:headEnd/>
            <a:tailEnd/>
          </a:ln>
        </p:spPr>
        <p:txBody>
          <a:bodyPr wrap="none" lIns="0" tIns="0" rIns="0" bIns="0"/>
          <a:lstStyle/>
          <a:p>
            <a:pPr algn="ctr">
              <a:lnSpc>
                <a:spcPct val="80000"/>
              </a:lnSpc>
            </a:pPr>
            <a:r>
              <a:rPr lang="en-US" altLang="zh-CN" sz="1200" b="1"/>
              <a:t>HLDA</a:t>
            </a:r>
          </a:p>
        </p:txBody>
      </p:sp>
      <p:sp>
        <p:nvSpPr>
          <p:cNvPr id="53" name="Text Box 46"/>
          <p:cNvSpPr txBox="1">
            <a:spLocks noChangeArrowheads="1"/>
          </p:cNvSpPr>
          <p:nvPr/>
        </p:nvSpPr>
        <p:spPr bwMode="auto">
          <a:xfrm>
            <a:off x="5654675" y="1236683"/>
            <a:ext cx="427038" cy="128588"/>
          </a:xfrm>
          <a:prstGeom prst="rect">
            <a:avLst/>
          </a:prstGeom>
          <a:noFill/>
          <a:ln w="9525" algn="ctr">
            <a:noFill/>
            <a:miter lim="800000"/>
            <a:headEnd/>
            <a:tailEnd/>
          </a:ln>
        </p:spPr>
        <p:txBody>
          <a:bodyPr wrap="none" lIns="0" tIns="0" rIns="0" bIns="0"/>
          <a:lstStyle/>
          <a:p>
            <a:pPr algn="ctr">
              <a:lnSpc>
                <a:spcPct val="80000"/>
              </a:lnSpc>
            </a:pPr>
            <a:r>
              <a:rPr lang="en-US" altLang="zh-CN" sz="1200" b="1"/>
              <a:t>DRQ</a:t>
            </a:r>
          </a:p>
        </p:txBody>
      </p:sp>
      <p:sp>
        <p:nvSpPr>
          <p:cNvPr id="54" name="Text Box 47"/>
          <p:cNvSpPr txBox="1">
            <a:spLocks noChangeArrowheads="1"/>
          </p:cNvSpPr>
          <p:nvPr/>
        </p:nvSpPr>
        <p:spPr bwMode="auto">
          <a:xfrm>
            <a:off x="5722938" y="1590696"/>
            <a:ext cx="360362" cy="125412"/>
          </a:xfrm>
          <a:prstGeom prst="rect">
            <a:avLst/>
          </a:prstGeom>
          <a:noFill/>
          <a:ln w="9525" algn="ctr">
            <a:noFill/>
            <a:miter lim="800000"/>
            <a:headEnd/>
            <a:tailEnd/>
          </a:ln>
        </p:spPr>
        <p:txBody>
          <a:bodyPr wrap="none" lIns="0" tIns="0" rIns="0" bIns="0"/>
          <a:lstStyle/>
          <a:p>
            <a:pPr algn="ctr">
              <a:lnSpc>
                <a:spcPct val="80000"/>
              </a:lnSpc>
            </a:pPr>
            <a:r>
              <a:rPr lang="en-US" altLang="zh-CN" sz="1200" b="1"/>
              <a:t>DACK</a:t>
            </a:r>
          </a:p>
        </p:txBody>
      </p:sp>
      <p:sp>
        <p:nvSpPr>
          <p:cNvPr id="55" name="Text Box 48"/>
          <p:cNvSpPr txBox="1">
            <a:spLocks noChangeArrowheads="1"/>
          </p:cNvSpPr>
          <p:nvPr/>
        </p:nvSpPr>
        <p:spPr bwMode="auto">
          <a:xfrm>
            <a:off x="3059113" y="957283"/>
            <a:ext cx="179387" cy="179388"/>
          </a:xfrm>
          <a:prstGeom prst="rect">
            <a:avLst/>
          </a:prstGeom>
          <a:noFill/>
          <a:ln w="9525">
            <a:noFill/>
            <a:miter lim="800000"/>
            <a:headEnd/>
            <a:tailEnd/>
          </a:ln>
        </p:spPr>
        <p:txBody>
          <a:bodyPr wrap="none" lIns="0" tIns="0" rIns="0" bIns="0"/>
          <a:lstStyle/>
          <a:p>
            <a:pPr algn="ctr"/>
            <a:endParaRPr lang="zh-CN" altLang="zh-CN" sz="1400"/>
          </a:p>
        </p:txBody>
      </p:sp>
      <p:sp>
        <p:nvSpPr>
          <p:cNvPr id="56" name="Text Box 49"/>
          <p:cNvSpPr txBox="1">
            <a:spLocks noChangeArrowheads="1"/>
          </p:cNvSpPr>
          <p:nvPr/>
        </p:nvSpPr>
        <p:spPr bwMode="auto">
          <a:xfrm>
            <a:off x="3044825" y="1752621"/>
            <a:ext cx="179388" cy="179387"/>
          </a:xfrm>
          <a:prstGeom prst="rect">
            <a:avLst/>
          </a:prstGeom>
          <a:noFill/>
          <a:ln w="9525">
            <a:noFill/>
            <a:miter lim="800000"/>
            <a:headEnd/>
            <a:tailEnd/>
          </a:ln>
        </p:spPr>
        <p:txBody>
          <a:bodyPr wrap="none" lIns="0" tIns="0" rIns="0" bIns="0"/>
          <a:lstStyle/>
          <a:p>
            <a:pPr algn="ctr"/>
            <a:endParaRPr lang="zh-CN" altLang="zh-CN" sz="1400"/>
          </a:p>
        </p:txBody>
      </p:sp>
      <p:sp>
        <p:nvSpPr>
          <p:cNvPr id="57" name="Text Box 50"/>
          <p:cNvSpPr txBox="1">
            <a:spLocks noChangeArrowheads="1"/>
          </p:cNvSpPr>
          <p:nvPr/>
        </p:nvSpPr>
        <p:spPr bwMode="auto">
          <a:xfrm>
            <a:off x="5767388" y="1763733"/>
            <a:ext cx="215900" cy="215900"/>
          </a:xfrm>
          <a:prstGeom prst="rect">
            <a:avLst/>
          </a:prstGeom>
          <a:noFill/>
          <a:ln w="9525">
            <a:noFill/>
            <a:miter lim="800000"/>
            <a:headEnd/>
            <a:tailEnd/>
          </a:ln>
        </p:spPr>
        <p:txBody>
          <a:bodyPr wrap="none" lIns="0" tIns="0" rIns="0" bIns="0"/>
          <a:lstStyle/>
          <a:p>
            <a:pPr algn="ctr"/>
            <a:endParaRPr lang="zh-CN" altLang="zh-CN" sz="1400"/>
          </a:p>
        </p:txBody>
      </p:sp>
      <p:sp>
        <p:nvSpPr>
          <p:cNvPr id="58" name="Text Box 51"/>
          <p:cNvSpPr txBox="1">
            <a:spLocks noChangeArrowheads="1"/>
          </p:cNvSpPr>
          <p:nvPr/>
        </p:nvSpPr>
        <p:spPr bwMode="auto">
          <a:xfrm>
            <a:off x="4356100" y="2960708"/>
            <a:ext cx="215900" cy="215900"/>
          </a:xfrm>
          <a:prstGeom prst="rect">
            <a:avLst/>
          </a:prstGeom>
          <a:noFill/>
          <a:ln w="9525">
            <a:noFill/>
            <a:miter lim="800000"/>
            <a:headEnd/>
            <a:tailEnd/>
          </a:ln>
        </p:spPr>
        <p:txBody>
          <a:bodyPr wrap="none" lIns="0" tIns="0" rIns="0" bIns="0"/>
          <a:lstStyle/>
          <a:p>
            <a:pPr algn="ctr"/>
            <a:endParaRPr lang="zh-CN" altLang="zh-CN" sz="1400"/>
          </a:p>
        </p:txBody>
      </p:sp>
      <p:sp>
        <p:nvSpPr>
          <p:cNvPr id="59" name="Line 52"/>
          <p:cNvSpPr>
            <a:spLocks noChangeShapeType="1"/>
          </p:cNvSpPr>
          <p:nvPr/>
        </p:nvSpPr>
        <p:spPr bwMode="auto">
          <a:xfrm>
            <a:off x="4456113" y="2143146"/>
            <a:ext cx="1587" cy="503237"/>
          </a:xfrm>
          <a:prstGeom prst="line">
            <a:avLst/>
          </a:prstGeom>
          <a:noFill/>
          <a:ln w="9525">
            <a:solidFill>
              <a:srgbClr val="000000"/>
            </a:solidFill>
            <a:round/>
            <a:headEnd/>
            <a:tailEnd/>
          </a:ln>
        </p:spPr>
        <p:txBody>
          <a:bodyPr wrap="none" lIns="0" tIns="0" rIns="0" bIns="0"/>
          <a:lstStyle/>
          <a:p>
            <a:endParaRPr lang="zh-CN" altLang="en-US"/>
          </a:p>
        </p:txBody>
      </p:sp>
      <p:sp>
        <p:nvSpPr>
          <p:cNvPr id="60" name="Line 53"/>
          <p:cNvSpPr>
            <a:spLocks noChangeShapeType="1"/>
          </p:cNvSpPr>
          <p:nvPr/>
        </p:nvSpPr>
        <p:spPr bwMode="auto">
          <a:xfrm>
            <a:off x="4186238" y="2128858"/>
            <a:ext cx="1587" cy="503238"/>
          </a:xfrm>
          <a:prstGeom prst="line">
            <a:avLst/>
          </a:prstGeom>
          <a:noFill/>
          <a:ln w="9525">
            <a:solidFill>
              <a:srgbClr val="000000"/>
            </a:solidFill>
            <a:round/>
            <a:headEnd/>
            <a:tailEnd/>
          </a:ln>
        </p:spPr>
        <p:txBody>
          <a:bodyPr wrap="none" lIns="0" tIns="0" rIns="0" bIns="0"/>
          <a:lstStyle/>
          <a:p>
            <a:endParaRPr lang="zh-CN" altLang="en-US"/>
          </a:p>
        </p:txBody>
      </p:sp>
      <p:sp>
        <p:nvSpPr>
          <p:cNvPr id="61" name="Line 54"/>
          <p:cNvSpPr>
            <a:spLocks noChangeShapeType="1"/>
          </p:cNvSpPr>
          <p:nvPr/>
        </p:nvSpPr>
        <p:spPr bwMode="auto">
          <a:xfrm>
            <a:off x="1619250"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62" name="Line 55"/>
          <p:cNvSpPr>
            <a:spLocks noChangeShapeType="1"/>
          </p:cNvSpPr>
          <p:nvPr/>
        </p:nvSpPr>
        <p:spPr bwMode="auto">
          <a:xfrm>
            <a:off x="2482850"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63" name="Line 56"/>
          <p:cNvSpPr>
            <a:spLocks noChangeShapeType="1"/>
          </p:cNvSpPr>
          <p:nvPr/>
        </p:nvSpPr>
        <p:spPr bwMode="auto">
          <a:xfrm>
            <a:off x="2771775"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64" name="Text Box 57"/>
          <p:cNvSpPr txBox="1">
            <a:spLocks noChangeArrowheads="1"/>
          </p:cNvSpPr>
          <p:nvPr/>
        </p:nvSpPr>
        <p:spPr bwMode="auto">
          <a:xfrm rot="16200000">
            <a:off x="1408907" y="2318564"/>
            <a:ext cx="304800" cy="173037"/>
          </a:xfrm>
          <a:prstGeom prst="rect">
            <a:avLst/>
          </a:prstGeom>
          <a:noFill/>
          <a:ln w="9525" algn="ctr">
            <a:noFill/>
            <a:miter lim="800000"/>
            <a:headEnd/>
            <a:tailEnd/>
          </a:ln>
        </p:spPr>
        <p:txBody>
          <a:bodyPr wrap="none" lIns="0" tIns="0" rIns="0" bIns="0"/>
          <a:lstStyle/>
          <a:p>
            <a:pPr algn="ctr">
              <a:lnSpc>
                <a:spcPct val="80000"/>
              </a:lnSpc>
            </a:pPr>
            <a:r>
              <a:rPr lang="en-US" altLang="zh-CN" sz="1200" b="1"/>
              <a:t>AEN</a:t>
            </a:r>
          </a:p>
        </p:txBody>
      </p:sp>
      <p:sp>
        <p:nvSpPr>
          <p:cNvPr id="65" name="Text Box 58"/>
          <p:cNvSpPr txBox="1">
            <a:spLocks noChangeArrowheads="1"/>
          </p:cNvSpPr>
          <p:nvPr/>
        </p:nvSpPr>
        <p:spPr bwMode="auto">
          <a:xfrm rot="16200000">
            <a:off x="2246313" y="2270145"/>
            <a:ext cx="300038" cy="131763"/>
          </a:xfrm>
          <a:prstGeom prst="rect">
            <a:avLst/>
          </a:prstGeom>
          <a:noFill/>
          <a:ln w="9525" algn="ctr">
            <a:noFill/>
            <a:miter lim="800000"/>
            <a:headEnd/>
            <a:tailEnd/>
          </a:ln>
        </p:spPr>
        <p:txBody>
          <a:bodyPr wrap="none" lIns="0" tIns="0" rIns="0" bIns="0"/>
          <a:lstStyle/>
          <a:p>
            <a:pPr algn="ctr">
              <a:lnSpc>
                <a:spcPct val="80000"/>
              </a:lnSpc>
            </a:pPr>
            <a:r>
              <a:rPr lang="en-US" altLang="zh-CN" sz="1200" b="1"/>
              <a:t>IOW</a:t>
            </a:r>
          </a:p>
        </p:txBody>
      </p:sp>
      <p:sp>
        <p:nvSpPr>
          <p:cNvPr id="66" name="Text Box 59"/>
          <p:cNvSpPr txBox="1">
            <a:spLocks noChangeArrowheads="1"/>
          </p:cNvSpPr>
          <p:nvPr/>
        </p:nvSpPr>
        <p:spPr bwMode="auto">
          <a:xfrm rot="16200000">
            <a:off x="2561432" y="2289989"/>
            <a:ext cx="249238" cy="111125"/>
          </a:xfrm>
          <a:prstGeom prst="rect">
            <a:avLst/>
          </a:prstGeom>
          <a:noFill/>
          <a:ln w="9525" algn="ctr">
            <a:noFill/>
            <a:miter lim="800000"/>
            <a:headEnd/>
            <a:tailEnd/>
          </a:ln>
        </p:spPr>
        <p:txBody>
          <a:bodyPr wrap="none" lIns="0" tIns="0" rIns="0" bIns="0"/>
          <a:lstStyle/>
          <a:p>
            <a:pPr algn="ctr">
              <a:lnSpc>
                <a:spcPct val="80000"/>
              </a:lnSpc>
            </a:pPr>
            <a:r>
              <a:rPr lang="en-US" altLang="zh-CN" sz="1200" b="1"/>
              <a:t>IOR</a:t>
            </a:r>
          </a:p>
        </p:txBody>
      </p:sp>
      <p:sp>
        <p:nvSpPr>
          <p:cNvPr id="67" name="Line 60"/>
          <p:cNvSpPr>
            <a:spLocks noChangeShapeType="1"/>
          </p:cNvSpPr>
          <p:nvPr/>
        </p:nvSpPr>
        <p:spPr bwMode="auto">
          <a:xfrm>
            <a:off x="2195513"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68" name="Line 61"/>
          <p:cNvSpPr>
            <a:spLocks noChangeShapeType="1"/>
          </p:cNvSpPr>
          <p:nvPr/>
        </p:nvSpPr>
        <p:spPr bwMode="auto">
          <a:xfrm>
            <a:off x="1906588" y="1965346"/>
            <a:ext cx="0" cy="936625"/>
          </a:xfrm>
          <a:prstGeom prst="line">
            <a:avLst/>
          </a:prstGeom>
          <a:noFill/>
          <a:ln w="9525">
            <a:solidFill>
              <a:srgbClr val="000000"/>
            </a:solidFill>
            <a:round/>
            <a:headEnd/>
            <a:tailEnd type="triangle" w="sm" len="med"/>
          </a:ln>
        </p:spPr>
        <p:txBody>
          <a:bodyPr wrap="none" lIns="0" tIns="0" rIns="0" bIns="0"/>
          <a:lstStyle/>
          <a:p>
            <a:endParaRPr lang="zh-CN" altLang="en-US"/>
          </a:p>
        </p:txBody>
      </p:sp>
      <p:sp>
        <p:nvSpPr>
          <p:cNvPr id="69" name="Text Box 62"/>
          <p:cNvSpPr txBox="1">
            <a:spLocks noChangeArrowheads="1"/>
          </p:cNvSpPr>
          <p:nvPr/>
        </p:nvSpPr>
        <p:spPr bwMode="auto">
          <a:xfrm rot="16200000">
            <a:off x="1619251" y="2325708"/>
            <a:ext cx="431800" cy="142875"/>
          </a:xfrm>
          <a:prstGeom prst="rect">
            <a:avLst/>
          </a:prstGeom>
          <a:noFill/>
          <a:ln w="9525" algn="ctr">
            <a:noFill/>
            <a:miter lim="800000"/>
            <a:headEnd/>
            <a:tailEnd/>
          </a:ln>
        </p:spPr>
        <p:txBody>
          <a:bodyPr wrap="none" lIns="0" tIns="0" rIns="0" bIns="0"/>
          <a:lstStyle/>
          <a:p>
            <a:pPr algn="ctr">
              <a:lnSpc>
                <a:spcPct val="80000"/>
              </a:lnSpc>
            </a:pPr>
            <a:r>
              <a:rPr lang="en-US" altLang="zh-CN" sz="1200" b="1"/>
              <a:t>MEMW</a:t>
            </a:r>
          </a:p>
        </p:txBody>
      </p:sp>
      <p:sp>
        <p:nvSpPr>
          <p:cNvPr id="70" name="Text Box 63"/>
          <p:cNvSpPr txBox="1">
            <a:spLocks noChangeArrowheads="1"/>
          </p:cNvSpPr>
          <p:nvPr/>
        </p:nvSpPr>
        <p:spPr bwMode="auto">
          <a:xfrm rot="16200000">
            <a:off x="1901032" y="2324914"/>
            <a:ext cx="431800" cy="144463"/>
          </a:xfrm>
          <a:prstGeom prst="rect">
            <a:avLst/>
          </a:prstGeom>
          <a:noFill/>
          <a:ln w="9525" algn="ctr">
            <a:noFill/>
            <a:miter lim="800000"/>
            <a:headEnd/>
            <a:tailEnd/>
          </a:ln>
        </p:spPr>
        <p:txBody>
          <a:bodyPr wrap="none" lIns="0" tIns="0" rIns="0" bIns="0"/>
          <a:lstStyle/>
          <a:p>
            <a:pPr algn="ctr">
              <a:lnSpc>
                <a:spcPct val="80000"/>
              </a:lnSpc>
            </a:pPr>
            <a:r>
              <a:rPr lang="en-US" altLang="zh-CN" sz="1200" b="1"/>
              <a:t>MEMR</a:t>
            </a:r>
          </a:p>
        </p:txBody>
      </p:sp>
      <p:sp>
        <p:nvSpPr>
          <p:cNvPr id="71" name="Line 64"/>
          <p:cNvSpPr>
            <a:spLocks noChangeShapeType="1"/>
          </p:cNvSpPr>
          <p:nvPr/>
        </p:nvSpPr>
        <p:spPr bwMode="auto">
          <a:xfrm>
            <a:off x="2292350" y="2192358"/>
            <a:ext cx="1588" cy="287338"/>
          </a:xfrm>
          <a:prstGeom prst="line">
            <a:avLst/>
          </a:prstGeom>
          <a:noFill/>
          <a:ln w="9525">
            <a:solidFill>
              <a:srgbClr val="000000"/>
            </a:solidFill>
            <a:round/>
            <a:headEnd/>
            <a:tailEnd/>
          </a:ln>
        </p:spPr>
        <p:txBody>
          <a:bodyPr wrap="none" lIns="0" tIns="0" rIns="0" bIns="0"/>
          <a:lstStyle/>
          <a:p>
            <a:endParaRPr lang="zh-CN" altLang="en-US"/>
          </a:p>
        </p:txBody>
      </p:sp>
      <p:sp>
        <p:nvSpPr>
          <p:cNvPr id="72" name="Line 65"/>
          <p:cNvSpPr>
            <a:spLocks noChangeShapeType="1"/>
          </p:cNvSpPr>
          <p:nvPr/>
        </p:nvSpPr>
        <p:spPr bwMode="auto">
          <a:xfrm>
            <a:off x="2597150" y="2205058"/>
            <a:ext cx="1588" cy="287338"/>
          </a:xfrm>
          <a:prstGeom prst="line">
            <a:avLst/>
          </a:prstGeom>
          <a:noFill/>
          <a:ln w="9525">
            <a:solidFill>
              <a:srgbClr val="000000"/>
            </a:solidFill>
            <a:round/>
            <a:headEnd/>
            <a:tailEnd/>
          </a:ln>
        </p:spPr>
        <p:txBody>
          <a:bodyPr wrap="none" lIns="0" tIns="0" rIns="0" bIns="0"/>
          <a:lstStyle/>
          <a:p>
            <a:endParaRPr lang="zh-CN" altLang="en-US"/>
          </a:p>
        </p:txBody>
      </p:sp>
      <p:sp>
        <p:nvSpPr>
          <p:cNvPr id="73" name="Line 66"/>
          <p:cNvSpPr>
            <a:spLocks noChangeShapeType="1"/>
          </p:cNvSpPr>
          <p:nvPr/>
        </p:nvSpPr>
        <p:spPr bwMode="auto">
          <a:xfrm>
            <a:off x="2008188" y="2143146"/>
            <a:ext cx="1587" cy="503237"/>
          </a:xfrm>
          <a:prstGeom prst="line">
            <a:avLst/>
          </a:prstGeom>
          <a:noFill/>
          <a:ln w="9525">
            <a:solidFill>
              <a:srgbClr val="000000"/>
            </a:solidFill>
            <a:round/>
            <a:headEnd/>
            <a:tailEnd/>
          </a:ln>
        </p:spPr>
        <p:txBody>
          <a:bodyPr wrap="none" lIns="0" tIns="0" rIns="0" bIns="0"/>
          <a:lstStyle/>
          <a:p>
            <a:endParaRPr lang="zh-CN" altLang="en-US"/>
          </a:p>
        </p:txBody>
      </p:sp>
      <p:sp>
        <p:nvSpPr>
          <p:cNvPr id="74" name="Line 67"/>
          <p:cNvSpPr>
            <a:spLocks noChangeShapeType="1"/>
          </p:cNvSpPr>
          <p:nvPr/>
        </p:nvSpPr>
        <p:spPr bwMode="auto">
          <a:xfrm>
            <a:off x="1738313" y="2128858"/>
            <a:ext cx="1587" cy="503238"/>
          </a:xfrm>
          <a:prstGeom prst="line">
            <a:avLst/>
          </a:prstGeom>
          <a:noFill/>
          <a:ln w="9525">
            <a:solidFill>
              <a:srgbClr val="000000"/>
            </a:solidFill>
            <a:round/>
            <a:headEnd/>
            <a:tailEnd/>
          </a:ln>
        </p:spPr>
        <p:txBody>
          <a:bodyPr wrap="none" lIns="0" tIns="0" rIns="0" bIns="0"/>
          <a:lstStyle/>
          <a:p>
            <a:endParaRPr lang="zh-CN" altLang="en-US"/>
          </a:p>
        </p:txBody>
      </p:sp>
      <p:sp>
        <p:nvSpPr>
          <p:cNvPr id="75" name="Text Box 68"/>
          <p:cNvSpPr txBox="1">
            <a:spLocks noChangeArrowheads="1"/>
          </p:cNvSpPr>
          <p:nvPr/>
        </p:nvSpPr>
        <p:spPr bwMode="auto">
          <a:xfrm>
            <a:off x="3317875" y="958871"/>
            <a:ext cx="179388" cy="179387"/>
          </a:xfrm>
          <a:prstGeom prst="rect">
            <a:avLst/>
          </a:prstGeom>
          <a:noFill/>
          <a:ln w="9525">
            <a:noFill/>
            <a:miter lim="800000"/>
            <a:headEnd/>
            <a:tailEnd/>
          </a:ln>
        </p:spPr>
        <p:txBody>
          <a:bodyPr wrap="none" lIns="0" tIns="0" rIns="0" bIns="0"/>
          <a:lstStyle/>
          <a:p>
            <a:pPr algn="ctr"/>
            <a:endParaRPr lang="zh-CN" altLang="zh-CN" sz="1400"/>
          </a:p>
        </p:txBody>
      </p:sp>
      <p:sp>
        <p:nvSpPr>
          <p:cNvPr id="76" name="Text Box 69"/>
          <p:cNvSpPr txBox="1">
            <a:spLocks noChangeArrowheads="1"/>
          </p:cNvSpPr>
          <p:nvPr/>
        </p:nvSpPr>
        <p:spPr bwMode="auto">
          <a:xfrm>
            <a:off x="3275013" y="1765321"/>
            <a:ext cx="179387" cy="179387"/>
          </a:xfrm>
          <a:prstGeom prst="rect">
            <a:avLst/>
          </a:prstGeom>
          <a:noFill/>
          <a:ln w="9525">
            <a:noFill/>
            <a:miter lim="800000"/>
            <a:headEnd/>
            <a:tailEnd/>
          </a:ln>
        </p:spPr>
        <p:txBody>
          <a:bodyPr wrap="none" lIns="0" tIns="0" rIns="0" bIns="0"/>
          <a:lstStyle/>
          <a:p>
            <a:pPr algn="ctr"/>
            <a:endParaRPr lang="zh-CN" altLang="zh-CN" sz="1400">
              <a:latin typeface="宋体" pitchFamily="2" charset="-122"/>
            </a:endParaRPr>
          </a:p>
        </p:txBody>
      </p:sp>
      <p:sp>
        <p:nvSpPr>
          <p:cNvPr id="77" name="Text Box 71"/>
          <p:cNvSpPr txBox="1">
            <a:spLocks noChangeArrowheads="1"/>
          </p:cNvSpPr>
          <p:nvPr/>
        </p:nvSpPr>
        <p:spPr bwMode="auto">
          <a:xfrm>
            <a:off x="827088" y="3405208"/>
            <a:ext cx="3960812" cy="360363"/>
          </a:xfrm>
          <a:prstGeom prst="rect">
            <a:avLst/>
          </a:prstGeom>
          <a:noFill/>
          <a:ln w="9525">
            <a:noFill/>
            <a:miter lim="800000"/>
            <a:headEnd/>
            <a:tailEnd/>
          </a:ln>
        </p:spPr>
        <p:txBody>
          <a:bodyPr wrap="none" lIns="0" tIns="0" rIns="0" bIns="0"/>
          <a:lstStyle/>
          <a:p>
            <a:r>
              <a:rPr lang="en-US" altLang="zh-CN" b="1">
                <a:solidFill>
                  <a:srgbClr val="FF0000"/>
                </a:solidFill>
                <a:latin typeface="楷体_GB2312" pitchFamily="49" charset="-122"/>
                <a:ea typeface="楷体_GB2312" pitchFamily="49" charset="-122"/>
              </a:rPr>
              <a:t>① </a:t>
            </a:r>
            <a:r>
              <a:rPr lang="zh-CN" altLang="en-US" b="1">
                <a:solidFill>
                  <a:srgbClr val="FF0000"/>
                </a:solidFill>
                <a:latin typeface="楷体_GB2312" pitchFamily="49" charset="-122"/>
                <a:ea typeface="楷体_GB2312" pitchFamily="49" charset="-122"/>
              </a:rPr>
              <a:t>外设发出</a:t>
            </a:r>
            <a:r>
              <a:rPr lang="en-US" altLang="zh-CN" b="1">
                <a:solidFill>
                  <a:srgbClr val="FF0000"/>
                </a:solidFill>
                <a:latin typeface="楷体_GB2312" pitchFamily="49" charset="-122"/>
                <a:ea typeface="楷体_GB2312" pitchFamily="49" charset="-122"/>
              </a:rPr>
              <a:t>DMA</a:t>
            </a:r>
            <a:r>
              <a:rPr lang="zh-CN" altLang="en-US" b="1">
                <a:solidFill>
                  <a:srgbClr val="FF0000"/>
                </a:solidFill>
                <a:latin typeface="楷体_GB2312" pitchFamily="49" charset="-122"/>
                <a:ea typeface="楷体_GB2312" pitchFamily="49" charset="-122"/>
              </a:rPr>
              <a:t>请求</a:t>
            </a:r>
          </a:p>
        </p:txBody>
      </p:sp>
      <p:sp>
        <p:nvSpPr>
          <p:cNvPr id="78" name="Text Box 72"/>
          <p:cNvSpPr txBox="1">
            <a:spLocks noChangeArrowheads="1"/>
          </p:cNvSpPr>
          <p:nvPr/>
        </p:nvSpPr>
        <p:spPr bwMode="auto">
          <a:xfrm>
            <a:off x="827088" y="3837008"/>
            <a:ext cx="5040312" cy="360363"/>
          </a:xfrm>
          <a:prstGeom prst="rect">
            <a:avLst/>
          </a:prstGeom>
          <a:noFill/>
          <a:ln w="9525">
            <a:noFill/>
            <a:miter lim="800000"/>
            <a:headEnd/>
            <a:tailEnd/>
          </a:ln>
        </p:spPr>
        <p:txBody>
          <a:bodyPr wrap="none" lIns="0" tIns="0" rIns="0" bIns="0"/>
          <a:lstStyle/>
          <a:p>
            <a:r>
              <a:rPr lang="en-US" altLang="zh-CN" b="1">
                <a:solidFill>
                  <a:srgbClr val="0000FF"/>
                </a:solidFill>
                <a:latin typeface="楷体_GB2312" pitchFamily="49" charset="-122"/>
                <a:ea typeface="楷体_GB2312" pitchFamily="49" charset="-122"/>
              </a:rPr>
              <a:t>② DMA</a:t>
            </a:r>
            <a:r>
              <a:rPr lang="zh-CN" altLang="en-US" b="1">
                <a:solidFill>
                  <a:srgbClr val="0000FF"/>
                </a:solidFill>
                <a:latin typeface="楷体_GB2312" pitchFamily="49" charset="-122"/>
                <a:ea typeface="楷体_GB2312" pitchFamily="49" charset="-122"/>
              </a:rPr>
              <a:t>控制器向</a:t>
            </a:r>
            <a:r>
              <a:rPr lang="en-US" altLang="zh-CN" b="1">
                <a:solidFill>
                  <a:srgbClr val="0000FF"/>
                </a:solidFill>
                <a:latin typeface="楷体_GB2312" pitchFamily="49" charset="-122"/>
                <a:ea typeface="楷体_GB2312" pitchFamily="49" charset="-122"/>
              </a:rPr>
              <a:t>CPU</a:t>
            </a:r>
            <a:r>
              <a:rPr lang="zh-CN" altLang="en-US" b="1">
                <a:solidFill>
                  <a:srgbClr val="0000FF"/>
                </a:solidFill>
                <a:latin typeface="楷体_GB2312" pitchFamily="49" charset="-122"/>
                <a:ea typeface="楷体_GB2312" pitchFamily="49" charset="-122"/>
              </a:rPr>
              <a:t>发</a:t>
            </a:r>
            <a:r>
              <a:rPr lang="en-US" altLang="zh-CN" b="1">
                <a:solidFill>
                  <a:srgbClr val="0000FF"/>
                </a:solidFill>
                <a:latin typeface="楷体_GB2312" pitchFamily="49" charset="-122"/>
                <a:ea typeface="楷体_GB2312" pitchFamily="49" charset="-122"/>
              </a:rPr>
              <a:t>HOLD</a:t>
            </a:r>
            <a:r>
              <a:rPr lang="zh-CN" altLang="en-US" b="1">
                <a:solidFill>
                  <a:srgbClr val="0000FF"/>
                </a:solidFill>
                <a:latin typeface="楷体_GB2312" pitchFamily="49" charset="-122"/>
                <a:ea typeface="楷体_GB2312" pitchFamily="49" charset="-122"/>
              </a:rPr>
              <a:t>信号，申请总线</a:t>
            </a:r>
          </a:p>
        </p:txBody>
      </p:sp>
      <p:sp>
        <p:nvSpPr>
          <p:cNvPr id="79" name="Text Box 73"/>
          <p:cNvSpPr txBox="1">
            <a:spLocks noChangeArrowheads="1"/>
          </p:cNvSpPr>
          <p:nvPr/>
        </p:nvSpPr>
        <p:spPr bwMode="auto">
          <a:xfrm>
            <a:off x="827088" y="4268808"/>
            <a:ext cx="5257800" cy="360363"/>
          </a:xfrm>
          <a:prstGeom prst="rect">
            <a:avLst/>
          </a:prstGeom>
          <a:noFill/>
          <a:ln w="9525">
            <a:noFill/>
            <a:miter lim="800000"/>
            <a:headEnd/>
            <a:tailEnd/>
          </a:ln>
        </p:spPr>
        <p:txBody>
          <a:bodyPr wrap="none" lIns="0" tIns="0" rIns="0" bIns="0"/>
          <a:lstStyle/>
          <a:p>
            <a:r>
              <a:rPr lang="en-US" altLang="zh-CN" b="1">
                <a:solidFill>
                  <a:srgbClr val="FF0000"/>
                </a:solidFill>
                <a:latin typeface="楷体_GB2312" pitchFamily="49" charset="-122"/>
                <a:ea typeface="楷体_GB2312" pitchFamily="49" charset="-122"/>
              </a:rPr>
              <a:t>③ CPU</a:t>
            </a:r>
            <a:r>
              <a:rPr lang="zh-CN" altLang="en-US" b="1">
                <a:solidFill>
                  <a:srgbClr val="FF0000"/>
                </a:solidFill>
                <a:latin typeface="楷体_GB2312" pitchFamily="49" charset="-122"/>
                <a:ea typeface="楷体_GB2312" pitchFamily="49" charset="-122"/>
              </a:rPr>
              <a:t>响应，发</a:t>
            </a:r>
            <a:r>
              <a:rPr lang="en-US" altLang="zh-CN" b="1">
                <a:solidFill>
                  <a:srgbClr val="FF0000"/>
                </a:solidFill>
                <a:latin typeface="楷体_GB2312" pitchFamily="49" charset="-122"/>
                <a:ea typeface="楷体_GB2312" pitchFamily="49" charset="-122"/>
              </a:rPr>
              <a:t>HLDA</a:t>
            </a:r>
            <a:r>
              <a:rPr lang="zh-CN" altLang="en-US" b="1">
                <a:solidFill>
                  <a:srgbClr val="FF0000"/>
                </a:solidFill>
                <a:latin typeface="楷体_GB2312" pitchFamily="49" charset="-122"/>
                <a:ea typeface="楷体_GB2312" pitchFamily="49" charset="-122"/>
              </a:rPr>
              <a:t>信号，并释放总线</a:t>
            </a:r>
          </a:p>
        </p:txBody>
      </p:sp>
      <p:sp>
        <p:nvSpPr>
          <p:cNvPr id="80" name="Text Box 74"/>
          <p:cNvSpPr txBox="1">
            <a:spLocks noChangeArrowheads="1"/>
          </p:cNvSpPr>
          <p:nvPr/>
        </p:nvSpPr>
        <p:spPr bwMode="auto">
          <a:xfrm>
            <a:off x="827088" y="4773633"/>
            <a:ext cx="4608512" cy="360363"/>
          </a:xfrm>
          <a:prstGeom prst="rect">
            <a:avLst/>
          </a:prstGeom>
          <a:noFill/>
          <a:ln w="9525">
            <a:noFill/>
            <a:miter lim="800000"/>
            <a:headEnd/>
            <a:tailEnd/>
          </a:ln>
        </p:spPr>
        <p:txBody>
          <a:bodyPr wrap="none" lIns="0" tIns="0" rIns="0" bIns="0"/>
          <a:lstStyle/>
          <a:p>
            <a:r>
              <a:rPr lang="en-US" altLang="zh-CN" b="1">
                <a:solidFill>
                  <a:srgbClr val="0000FF"/>
                </a:solidFill>
                <a:latin typeface="楷体_GB2312" pitchFamily="49" charset="-122"/>
                <a:ea typeface="楷体_GB2312" pitchFamily="49" charset="-122"/>
              </a:rPr>
              <a:t>④ DMA</a:t>
            </a:r>
            <a:r>
              <a:rPr lang="zh-CN" altLang="en-US" b="1">
                <a:solidFill>
                  <a:srgbClr val="0000FF"/>
                </a:solidFill>
                <a:latin typeface="楷体_GB2312" pitchFamily="49" charset="-122"/>
                <a:ea typeface="楷体_GB2312" pitchFamily="49" charset="-122"/>
              </a:rPr>
              <a:t>控制器向外设发出</a:t>
            </a:r>
            <a:r>
              <a:rPr lang="en-US" altLang="zh-CN" b="1">
                <a:solidFill>
                  <a:srgbClr val="0000FF"/>
                </a:solidFill>
                <a:latin typeface="楷体_GB2312" pitchFamily="49" charset="-122"/>
                <a:ea typeface="楷体_GB2312" pitchFamily="49" charset="-122"/>
              </a:rPr>
              <a:t>DMA</a:t>
            </a:r>
            <a:r>
              <a:rPr lang="zh-CN" altLang="en-US" b="1">
                <a:solidFill>
                  <a:srgbClr val="0000FF"/>
                </a:solidFill>
                <a:latin typeface="楷体_GB2312" pitchFamily="49" charset="-122"/>
                <a:ea typeface="楷体_GB2312" pitchFamily="49" charset="-122"/>
              </a:rPr>
              <a:t>响应信号</a:t>
            </a:r>
          </a:p>
        </p:txBody>
      </p:sp>
      <p:sp>
        <p:nvSpPr>
          <p:cNvPr id="81" name="Text Box 75"/>
          <p:cNvSpPr txBox="1">
            <a:spLocks noChangeArrowheads="1"/>
          </p:cNvSpPr>
          <p:nvPr/>
        </p:nvSpPr>
        <p:spPr bwMode="auto">
          <a:xfrm>
            <a:off x="827088" y="5205433"/>
            <a:ext cx="4752975" cy="360363"/>
          </a:xfrm>
          <a:prstGeom prst="rect">
            <a:avLst/>
          </a:prstGeom>
          <a:noFill/>
          <a:ln w="9525">
            <a:noFill/>
            <a:miter lim="800000"/>
            <a:headEnd/>
            <a:tailEnd/>
          </a:ln>
        </p:spPr>
        <p:txBody>
          <a:bodyPr wrap="none" lIns="0" tIns="0" rIns="0" bIns="0"/>
          <a:lstStyle/>
          <a:p>
            <a:r>
              <a:rPr lang="en-US" altLang="zh-CN" b="1">
                <a:solidFill>
                  <a:srgbClr val="FF0000"/>
                </a:solidFill>
                <a:latin typeface="楷体_GB2312" pitchFamily="49" charset="-122"/>
                <a:ea typeface="楷体_GB2312" pitchFamily="49" charset="-122"/>
              </a:rPr>
              <a:t>⑤ DMA</a:t>
            </a:r>
            <a:r>
              <a:rPr lang="zh-CN" altLang="en-US" b="1">
                <a:solidFill>
                  <a:srgbClr val="FF0000"/>
                </a:solidFill>
                <a:latin typeface="楷体_GB2312" pitchFamily="49" charset="-122"/>
                <a:ea typeface="楷体_GB2312" pitchFamily="49" charset="-122"/>
              </a:rPr>
              <a:t>控制器控制数据传送</a:t>
            </a:r>
          </a:p>
        </p:txBody>
      </p:sp>
      <p:sp>
        <p:nvSpPr>
          <p:cNvPr id="82" name="Text Box 76"/>
          <p:cNvSpPr txBox="1">
            <a:spLocks noChangeArrowheads="1"/>
          </p:cNvSpPr>
          <p:nvPr/>
        </p:nvSpPr>
        <p:spPr bwMode="auto">
          <a:xfrm>
            <a:off x="827088" y="5637233"/>
            <a:ext cx="5257800" cy="361950"/>
          </a:xfrm>
          <a:prstGeom prst="rect">
            <a:avLst/>
          </a:prstGeom>
          <a:noFill/>
          <a:ln w="9525">
            <a:noFill/>
            <a:miter lim="800000"/>
            <a:headEnd/>
            <a:tailEnd/>
          </a:ln>
        </p:spPr>
        <p:txBody>
          <a:bodyPr wrap="none" lIns="0" tIns="0" rIns="0" bIns="0"/>
          <a:lstStyle/>
          <a:p>
            <a:r>
              <a:rPr lang="en-US" altLang="zh-CN" b="1">
                <a:solidFill>
                  <a:srgbClr val="0000FF"/>
                </a:solidFill>
                <a:latin typeface="楷体_GB2312" pitchFamily="49" charset="-122"/>
                <a:ea typeface="楷体_GB2312" pitchFamily="49" charset="-122"/>
              </a:rPr>
              <a:t>⑥ </a:t>
            </a:r>
            <a:r>
              <a:rPr lang="zh-CN" altLang="en-US" b="1">
                <a:solidFill>
                  <a:srgbClr val="0000FF"/>
                </a:solidFill>
                <a:latin typeface="楷体_GB2312" pitchFamily="49" charset="-122"/>
                <a:ea typeface="楷体_GB2312" pitchFamily="49" charset="-122"/>
              </a:rPr>
              <a:t>传送完毕，</a:t>
            </a:r>
            <a:r>
              <a:rPr lang="en-US" altLang="zh-CN" b="1">
                <a:solidFill>
                  <a:srgbClr val="0000FF"/>
                </a:solidFill>
                <a:latin typeface="楷体_GB2312" pitchFamily="49" charset="-122"/>
                <a:ea typeface="楷体_GB2312" pitchFamily="49" charset="-122"/>
              </a:rPr>
              <a:t>DMA</a:t>
            </a:r>
            <a:r>
              <a:rPr lang="zh-CN" altLang="en-US" b="1">
                <a:solidFill>
                  <a:srgbClr val="0000FF"/>
                </a:solidFill>
                <a:latin typeface="楷体_GB2312" pitchFamily="49" charset="-122"/>
                <a:ea typeface="楷体_GB2312" pitchFamily="49" charset="-122"/>
              </a:rPr>
              <a:t>控制器撤销</a:t>
            </a:r>
            <a:r>
              <a:rPr lang="en-US" altLang="zh-CN" b="1">
                <a:solidFill>
                  <a:srgbClr val="0000FF"/>
                </a:solidFill>
                <a:latin typeface="楷体_GB2312" pitchFamily="49" charset="-122"/>
                <a:ea typeface="楷体_GB2312" pitchFamily="49" charset="-122"/>
              </a:rPr>
              <a:t>HOLD</a:t>
            </a:r>
            <a:r>
              <a:rPr lang="zh-CN" altLang="en-US" b="1">
                <a:solidFill>
                  <a:srgbClr val="0000FF"/>
                </a:solidFill>
                <a:latin typeface="楷体_GB2312" pitchFamily="49" charset="-122"/>
                <a:ea typeface="楷体_GB2312" pitchFamily="49" charset="-122"/>
              </a:rPr>
              <a:t>信号</a:t>
            </a:r>
          </a:p>
        </p:txBody>
      </p:sp>
      <p:sp>
        <p:nvSpPr>
          <p:cNvPr id="83" name="Text Box 77"/>
          <p:cNvSpPr txBox="1">
            <a:spLocks noChangeArrowheads="1"/>
          </p:cNvSpPr>
          <p:nvPr/>
        </p:nvSpPr>
        <p:spPr bwMode="auto">
          <a:xfrm>
            <a:off x="827088" y="6069033"/>
            <a:ext cx="5257800" cy="360363"/>
          </a:xfrm>
          <a:prstGeom prst="rect">
            <a:avLst/>
          </a:prstGeom>
          <a:noFill/>
          <a:ln w="9525">
            <a:noFill/>
            <a:miter lim="800000"/>
            <a:headEnd/>
            <a:tailEnd/>
          </a:ln>
        </p:spPr>
        <p:txBody>
          <a:bodyPr wrap="none" lIns="0" tIns="0" rIns="0" bIns="0"/>
          <a:lstStyle/>
          <a:p>
            <a:r>
              <a:rPr lang="en-US" altLang="zh-CN" b="1">
                <a:solidFill>
                  <a:srgbClr val="FF0000"/>
                </a:solidFill>
                <a:ea typeface="楷体_GB2312" pitchFamily="49" charset="-122"/>
              </a:rPr>
              <a:t>⑦</a:t>
            </a:r>
            <a:r>
              <a:rPr lang="en-US" altLang="zh-CN" b="1">
                <a:solidFill>
                  <a:srgbClr val="FF0000"/>
                </a:solidFill>
                <a:latin typeface="宋体" pitchFamily="2" charset="-122"/>
              </a:rPr>
              <a:t> </a:t>
            </a:r>
            <a:r>
              <a:rPr lang="en-US" altLang="zh-CN" b="1">
                <a:solidFill>
                  <a:srgbClr val="FF0000"/>
                </a:solidFill>
                <a:latin typeface="楷体_GB2312" pitchFamily="49" charset="-122"/>
                <a:ea typeface="楷体_GB2312" pitchFamily="49" charset="-122"/>
              </a:rPr>
              <a:t>CPU</a:t>
            </a:r>
            <a:r>
              <a:rPr lang="zh-CN" altLang="en-US" b="1">
                <a:solidFill>
                  <a:srgbClr val="FF0000"/>
                </a:solidFill>
                <a:latin typeface="楷体_GB2312" pitchFamily="49" charset="-122"/>
                <a:ea typeface="楷体_GB2312" pitchFamily="49" charset="-122"/>
              </a:rPr>
              <a:t>释放</a:t>
            </a:r>
            <a:r>
              <a:rPr lang="en-US" altLang="zh-CN" b="1">
                <a:solidFill>
                  <a:srgbClr val="FF0000"/>
                </a:solidFill>
                <a:latin typeface="楷体_GB2312" pitchFamily="49" charset="-122"/>
                <a:ea typeface="楷体_GB2312" pitchFamily="49" charset="-122"/>
              </a:rPr>
              <a:t>HLDA</a:t>
            </a:r>
            <a:r>
              <a:rPr lang="zh-CN" altLang="en-US" b="1">
                <a:solidFill>
                  <a:srgbClr val="FF0000"/>
                </a:solidFill>
                <a:latin typeface="楷体_GB2312" pitchFamily="49" charset="-122"/>
                <a:ea typeface="楷体_GB2312" pitchFamily="49" charset="-122"/>
              </a:rPr>
              <a:t>信号，重新控制总线</a:t>
            </a:r>
          </a:p>
        </p:txBody>
      </p:sp>
      <p:grpSp>
        <p:nvGrpSpPr>
          <p:cNvPr id="84" name="Group 81"/>
          <p:cNvGrpSpPr>
            <a:grpSpLocks/>
          </p:cNvGrpSpPr>
          <p:nvPr/>
        </p:nvGrpSpPr>
        <p:grpSpPr bwMode="auto">
          <a:xfrm>
            <a:off x="3059113" y="1173183"/>
            <a:ext cx="287337" cy="288925"/>
            <a:chOff x="4014" y="3385"/>
            <a:chExt cx="136" cy="136"/>
          </a:xfrm>
        </p:grpSpPr>
        <p:sp>
          <p:nvSpPr>
            <p:cNvPr id="85" name="Line 79"/>
            <p:cNvSpPr>
              <a:spLocks noChangeShapeType="1"/>
            </p:cNvSpPr>
            <p:nvPr/>
          </p:nvSpPr>
          <p:spPr bwMode="auto">
            <a:xfrm>
              <a:off x="4014" y="3385"/>
              <a:ext cx="136" cy="136"/>
            </a:xfrm>
            <a:prstGeom prst="line">
              <a:avLst/>
            </a:prstGeom>
            <a:noFill/>
            <a:ln w="38100">
              <a:solidFill>
                <a:srgbClr val="FF0000"/>
              </a:solidFill>
              <a:round/>
              <a:headEnd/>
              <a:tailEnd/>
            </a:ln>
          </p:spPr>
          <p:txBody>
            <a:bodyPr/>
            <a:lstStyle/>
            <a:p>
              <a:endParaRPr lang="zh-CN" altLang="en-US"/>
            </a:p>
          </p:txBody>
        </p:sp>
        <p:sp>
          <p:nvSpPr>
            <p:cNvPr id="86" name="Line 80"/>
            <p:cNvSpPr>
              <a:spLocks noChangeShapeType="1"/>
            </p:cNvSpPr>
            <p:nvPr/>
          </p:nvSpPr>
          <p:spPr bwMode="auto">
            <a:xfrm flipH="1">
              <a:off x="4014" y="3385"/>
              <a:ext cx="136" cy="136"/>
            </a:xfrm>
            <a:prstGeom prst="line">
              <a:avLst/>
            </a:prstGeom>
            <a:noFill/>
            <a:ln w="38100">
              <a:solidFill>
                <a:srgbClr val="FF0000"/>
              </a:solidFill>
              <a:round/>
              <a:headEnd/>
              <a:tailEnd/>
            </a:ln>
          </p:spPr>
          <p:txBody>
            <a:bodyPr/>
            <a:lstStyle/>
            <a:p>
              <a:endParaRPr lang="zh-CN" altLang="en-US"/>
            </a:p>
          </p:txBody>
        </p:sp>
      </p:grpSp>
      <p:grpSp>
        <p:nvGrpSpPr>
          <p:cNvPr id="87" name="Group 82"/>
          <p:cNvGrpSpPr>
            <a:grpSpLocks/>
          </p:cNvGrpSpPr>
          <p:nvPr/>
        </p:nvGrpSpPr>
        <p:grpSpPr bwMode="auto">
          <a:xfrm>
            <a:off x="3059113" y="1604983"/>
            <a:ext cx="287337" cy="288925"/>
            <a:chOff x="4014" y="3385"/>
            <a:chExt cx="136" cy="136"/>
          </a:xfrm>
        </p:grpSpPr>
        <p:sp>
          <p:nvSpPr>
            <p:cNvPr id="88" name="Line 83"/>
            <p:cNvSpPr>
              <a:spLocks noChangeShapeType="1"/>
            </p:cNvSpPr>
            <p:nvPr/>
          </p:nvSpPr>
          <p:spPr bwMode="auto">
            <a:xfrm>
              <a:off x="4014" y="3385"/>
              <a:ext cx="136" cy="136"/>
            </a:xfrm>
            <a:prstGeom prst="line">
              <a:avLst/>
            </a:prstGeom>
            <a:noFill/>
            <a:ln w="38100">
              <a:solidFill>
                <a:srgbClr val="FF0000"/>
              </a:solidFill>
              <a:round/>
              <a:headEnd/>
              <a:tailEnd/>
            </a:ln>
          </p:spPr>
          <p:txBody>
            <a:bodyPr/>
            <a:lstStyle/>
            <a:p>
              <a:endParaRPr lang="zh-CN" altLang="en-US"/>
            </a:p>
          </p:txBody>
        </p:sp>
        <p:sp>
          <p:nvSpPr>
            <p:cNvPr id="89" name="Line 84"/>
            <p:cNvSpPr>
              <a:spLocks noChangeShapeType="1"/>
            </p:cNvSpPr>
            <p:nvPr/>
          </p:nvSpPr>
          <p:spPr bwMode="auto">
            <a:xfrm flipH="1">
              <a:off x="4014" y="3385"/>
              <a:ext cx="136" cy="136"/>
            </a:xfrm>
            <a:prstGeom prst="line">
              <a:avLst/>
            </a:prstGeom>
            <a:noFill/>
            <a:ln w="38100">
              <a:solidFill>
                <a:srgbClr val="FF0000"/>
              </a:solidFill>
              <a:round/>
              <a:headEnd/>
              <a:tailEnd/>
            </a:ln>
          </p:spPr>
          <p:txBody>
            <a:bodyPr/>
            <a:lstStyle/>
            <a:p>
              <a:endParaRPr lang="zh-CN" altLang="en-US"/>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ox(in)">
                                      <p:cBhvr>
                                        <p:cTn id="7" dur="500"/>
                                        <p:tgtEl>
                                          <p:spTgt spid="77"/>
                                        </p:tgtEl>
                                      </p:cBhvr>
                                    </p:animEffect>
                                  </p:childTnLst>
                                </p:cTn>
                              </p:par>
                              <p:par>
                                <p:cTn id="8" presetID="26" presetClass="emph" presetSubtype="0" repeatCount="5000" fill="hold" grpId="0" nodeType="withEffect">
                                  <p:stCondLst>
                                    <p:cond delay="0"/>
                                  </p:stCondLst>
                                  <p:childTnLst>
                                    <p:animEffect transition="out" filter="fade">
                                      <p:cBhvr>
                                        <p:cTn id="9" dur="500" tmFilter="0, 0; .2, .5; .8, .5; 1, 0"/>
                                        <p:tgtEl>
                                          <p:spTgt spid="45"/>
                                        </p:tgtEl>
                                      </p:cBhvr>
                                    </p:animEffect>
                                    <p:animScale>
                                      <p:cBhvr>
                                        <p:cTn id="10" dur="250" autoRev="1" fill="hold"/>
                                        <p:tgtEl>
                                          <p:spTgt spid="45"/>
                                        </p:tgtEl>
                                      </p:cBhvr>
                                      <p:by x="105000" y="105000"/>
                                    </p:animScale>
                                  </p:childTnLst>
                                  <p:subTnLst>
                                    <p:animClr clrSpc="rgb" dir="cw">
                                      <p:cBhvr override="childStyle">
                                        <p:cTn dur="1" fill="hold" display="0" masterRel="nextClick" afterEffect="1"/>
                                        <p:tgtEl>
                                          <p:spTgt spid="45"/>
                                        </p:tgtEl>
                                        <p:attrNameLst>
                                          <p:attrName>ppt_c</p:attrName>
                                        </p:attrNameLst>
                                      </p:cBhvr>
                                      <p:to>
                                        <a:srgbClr val="FF0000"/>
                                      </p:to>
                                    </p:animClr>
                                  </p:subTnLst>
                                </p:cTn>
                              </p:par>
                              <p:par>
                                <p:cTn id="11" presetID="26" presetClass="emph" presetSubtype="0" repeatCount="5000" fill="hold" grpId="0" nodeType="withEffect">
                                  <p:stCondLst>
                                    <p:cond delay="0"/>
                                  </p:stCondLst>
                                  <p:childTnLst>
                                    <p:animEffect transition="out" filter="fade">
                                      <p:cBhvr>
                                        <p:cTn id="12" dur="500" tmFilter="0, 0; .2, .5; .8, .5; 1, 0"/>
                                        <p:tgtEl>
                                          <p:spTgt spid="53"/>
                                        </p:tgtEl>
                                      </p:cBhvr>
                                    </p:animEffect>
                                    <p:animScale>
                                      <p:cBhvr>
                                        <p:cTn id="13" dur="250" autoRev="1" fill="hold"/>
                                        <p:tgtEl>
                                          <p:spTgt spid="53"/>
                                        </p:tgtEl>
                                      </p:cBhvr>
                                      <p:by x="105000" y="105000"/>
                                    </p:animScale>
                                  </p:childTnLst>
                                  <p:subTnLst>
                                    <p:animClr clrSpc="rgb" dir="cw">
                                      <p:cBhvr override="childStyle">
                                        <p:cTn dur="1" fill="hold" display="0" masterRel="nextClick" afterEffect="1"/>
                                        <p:tgtEl>
                                          <p:spTgt spid="53"/>
                                        </p:tgtEl>
                                        <p:attrNameLst>
                                          <p:attrName>ppt_c</p:attrName>
                                        </p:attrNameLst>
                                      </p:cBhvr>
                                      <p:to>
                                        <a:srgbClr val="FF0000"/>
                                      </p:to>
                                    </p:animClr>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box(in)">
                                      <p:cBhvr>
                                        <p:cTn id="18" dur="500"/>
                                        <p:tgtEl>
                                          <p:spTgt spid="78"/>
                                        </p:tgtEl>
                                      </p:cBhvr>
                                    </p:animEffect>
                                  </p:childTnLst>
                                </p:cTn>
                              </p:par>
                              <p:par>
                                <p:cTn id="19" presetID="26" presetClass="emph" presetSubtype="0" repeatCount="5000" fill="hold" grpId="0" nodeType="withEffect">
                                  <p:stCondLst>
                                    <p:cond delay="0"/>
                                  </p:stCondLst>
                                  <p:childTnLst>
                                    <p:animEffect transition="out" filter="fade">
                                      <p:cBhvr>
                                        <p:cTn id="20" dur="500" tmFilter="0, 0; .2, .5; .8, .5; 1, 0"/>
                                        <p:tgtEl>
                                          <p:spTgt spid="51"/>
                                        </p:tgtEl>
                                      </p:cBhvr>
                                    </p:animEffect>
                                    <p:animScale>
                                      <p:cBhvr>
                                        <p:cTn id="21" dur="250" autoRev="1" fill="hold"/>
                                        <p:tgtEl>
                                          <p:spTgt spid="51"/>
                                        </p:tgtEl>
                                      </p:cBhvr>
                                      <p:by x="105000" y="105000"/>
                                    </p:animScale>
                                  </p:childTnLst>
                                  <p:subTnLst>
                                    <p:animClr clrSpc="rgb" dir="cw">
                                      <p:cBhvr override="childStyle">
                                        <p:cTn dur="1" fill="hold" display="0" masterRel="nextClick" afterEffect="1"/>
                                        <p:tgtEl>
                                          <p:spTgt spid="51"/>
                                        </p:tgtEl>
                                        <p:attrNameLst>
                                          <p:attrName>ppt_c</p:attrName>
                                        </p:attrNameLst>
                                      </p:cBhvr>
                                      <p:to>
                                        <a:srgbClr val="3333CC"/>
                                      </p:to>
                                    </p:animClr>
                                  </p:subTnLst>
                                </p:cTn>
                              </p:par>
                              <p:par>
                                <p:cTn id="22" presetID="26" presetClass="emph" presetSubtype="0" repeatCount="5000" fill="hold" grpId="0" nodeType="withEffect">
                                  <p:stCondLst>
                                    <p:cond delay="0"/>
                                  </p:stCondLst>
                                  <p:childTnLst>
                                    <p:animEffect transition="out" filter="fade">
                                      <p:cBhvr>
                                        <p:cTn id="23" dur="500" tmFilter="0, 0; .2, .5; .8, .5; 1, 0"/>
                                        <p:tgtEl>
                                          <p:spTgt spid="26"/>
                                        </p:tgtEl>
                                      </p:cBhvr>
                                    </p:animEffect>
                                    <p:animScale>
                                      <p:cBhvr>
                                        <p:cTn id="24" dur="250" autoRev="1" fill="hold"/>
                                        <p:tgtEl>
                                          <p:spTgt spid="26"/>
                                        </p:tgtEl>
                                      </p:cBhvr>
                                      <p:by x="105000" y="105000"/>
                                    </p:animScale>
                                  </p:childTnLst>
                                  <p:subTnLst>
                                    <p:animClr clrSpc="rgb" dir="cw">
                                      <p:cBhvr override="childStyle">
                                        <p:cTn dur="1" fill="hold" display="0" masterRel="nextClick" afterEffect="1"/>
                                        <p:tgtEl>
                                          <p:spTgt spid="26"/>
                                        </p:tgtEl>
                                        <p:attrNameLst>
                                          <p:attrName>ppt_c</p:attrName>
                                        </p:attrNameLst>
                                      </p:cBhvr>
                                      <p:to>
                                        <a:srgbClr val="3333CC"/>
                                      </p:to>
                                    </p:animClr>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box(in)">
                                      <p:cBhvr>
                                        <p:cTn id="29" dur="500"/>
                                        <p:tgtEl>
                                          <p:spTgt spid="79"/>
                                        </p:tgtEl>
                                      </p:cBhvr>
                                    </p:animEffect>
                                  </p:childTnLst>
                                </p:cTn>
                              </p:par>
                              <p:par>
                                <p:cTn id="30" presetID="26" presetClass="emph" presetSubtype="0" repeatCount="5000" fill="hold" grpId="0" nodeType="withEffect">
                                  <p:stCondLst>
                                    <p:cond delay="0"/>
                                  </p:stCondLst>
                                  <p:childTnLst>
                                    <p:animEffect transition="out" filter="fade">
                                      <p:cBhvr>
                                        <p:cTn id="31" dur="500" tmFilter="0, 0; .2, .5; .8, .5; 1, 0"/>
                                        <p:tgtEl>
                                          <p:spTgt spid="27"/>
                                        </p:tgtEl>
                                      </p:cBhvr>
                                    </p:animEffect>
                                    <p:animScale>
                                      <p:cBhvr>
                                        <p:cTn id="32" dur="250" autoRev="1" fill="hold"/>
                                        <p:tgtEl>
                                          <p:spTgt spid="27"/>
                                        </p:tgtEl>
                                      </p:cBhvr>
                                      <p:by x="105000" y="105000"/>
                                    </p:animScale>
                                  </p:childTnLst>
                                  <p:subTnLst>
                                    <p:animClr clrSpc="rgb" dir="cw">
                                      <p:cBhvr override="childStyle">
                                        <p:cTn dur="1" fill="hold" display="0" masterRel="nextClick" afterEffect="1"/>
                                        <p:tgtEl>
                                          <p:spTgt spid="27"/>
                                        </p:tgtEl>
                                        <p:attrNameLst>
                                          <p:attrName>ppt_c</p:attrName>
                                        </p:attrNameLst>
                                      </p:cBhvr>
                                      <p:to>
                                        <a:srgbClr val="FF0000"/>
                                      </p:to>
                                    </p:animClr>
                                  </p:subTnLst>
                                </p:cTn>
                              </p:par>
                              <p:par>
                                <p:cTn id="33" presetID="26" presetClass="emph" presetSubtype="0" repeatCount="5000" fill="hold" grpId="0" nodeType="withEffect">
                                  <p:stCondLst>
                                    <p:cond delay="0"/>
                                  </p:stCondLst>
                                  <p:childTnLst>
                                    <p:animEffect transition="out" filter="fade">
                                      <p:cBhvr>
                                        <p:cTn id="34" dur="500" tmFilter="0, 0; .2, .5; .8, .5; 1, 0"/>
                                        <p:tgtEl>
                                          <p:spTgt spid="52"/>
                                        </p:tgtEl>
                                      </p:cBhvr>
                                    </p:animEffect>
                                    <p:animScale>
                                      <p:cBhvr>
                                        <p:cTn id="35" dur="250" autoRev="1" fill="hold"/>
                                        <p:tgtEl>
                                          <p:spTgt spid="52"/>
                                        </p:tgtEl>
                                      </p:cBhvr>
                                      <p:by x="105000" y="105000"/>
                                    </p:animScale>
                                  </p:childTnLst>
                                  <p:subTnLst>
                                    <p:animClr clrSpc="rgb" dir="cw">
                                      <p:cBhvr override="childStyle">
                                        <p:cTn dur="1" fill="hold" display="0" masterRel="nextClick" afterEffect="1"/>
                                        <p:tgtEl>
                                          <p:spTgt spid="52"/>
                                        </p:tgtEl>
                                        <p:attrNameLst>
                                          <p:attrName>ppt_c</p:attrName>
                                        </p:attrNameLst>
                                      </p:cBhvr>
                                      <p:to>
                                        <a:srgbClr val="FF0000"/>
                                      </p:to>
                                    </p:animClr>
                                  </p:sub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box(in)">
                                      <p:cBhvr>
                                        <p:cTn id="40" dur="500"/>
                                        <p:tgtEl>
                                          <p:spTgt spid="80"/>
                                        </p:tgtEl>
                                      </p:cBhvr>
                                    </p:animEffect>
                                  </p:childTnLst>
                                </p:cTn>
                              </p:par>
                              <p:par>
                                <p:cTn id="41" presetID="26" presetClass="emph" presetSubtype="0" repeatCount="5000" fill="hold" grpId="0" nodeType="withEffect">
                                  <p:stCondLst>
                                    <p:cond delay="0"/>
                                  </p:stCondLst>
                                  <p:childTnLst>
                                    <p:animEffect transition="out" filter="fade">
                                      <p:cBhvr>
                                        <p:cTn id="42" dur="500" tmFilter="0, 0; .2, .5; .8, .5; 1, 0"/>
                                        <p:tgtEl>
                                          <p:spTgt spid="54"/>
                                        </p:tgtEl>
                                      </p:cBhvr>
                                    </p:animEffect>
                                    <p:animScale>
                                      <p:cBhvr>
                                        <p:cTn id="43" dur="250" autoRev="1" fill="hold"/>
                                        <p:tgtEl>
                                          <p:spTgt spid="54"/>
                                        </p:tgtEl>
                                      </p:cBhvr>
                                      <p:by x="105000" y="105000"/>
                                    </p:animScale>
                                  </p:childTnLst>
                                  <p:subTnLst>
                                    <p:animClr clrSpc="rgb" dir="cw">
                                      <p:cBhvr override="childStyle">
                                        <p:cTn dur="1" fill="hold" display="0" masterRel="nextClick" afterEffect="1"/>
                                        <p:tgtEl>
                                          <p:spTgt spid="54"/>
                                        </p:tgtEl>
                                        <p:attrNameLst>
                                          <p:attrName>ppt_c</p:attrName>
                                        </p:attrNameLst>
                                      </p:cBhvr>
                                      <p:to>
                                        <a:srgbClr val="3333CC"/>
                                      </p:to>
                                    </p:animClr>
                                  </p:subTnLst>
                                </p:cTn>
                              </p:par>
                              <p:par>
                                <p:cTn id="44" presetID="26" presetClass="emph" presetSubtype="0" repeatCount="5000" fill="hold" grpId="0" nodeType="withEffect">
                                  <p:stCondLst>
                                    <p:cond delay="0"/>
                                  </p:stCondLst>
                                  <p:childTnLst>
                                    <p:animEffect transition="out" filter="fade">
                                      <p:cBhvr>
                                        <p:cTn id="45" dur="500" tmFilter="0, 0; .2, .5; .8, .5; 1, 0"/>
                                        <p:tgtEl>
                                          <p:spTgt spid="46"/>
                                        </p:tgtEl>
                                      </p:cBhvr>
                                    </p:animEffect>
                                    <p:animScale>
                                      <p:cBhvr>
                                        <p:cTn id="46" dur="250" autoRev="1" fill="hold"/>
                                        <p:tgtEl>
                                          <p:spTgt spid="46"/>
                                        </p:tgtEl>
                                      </p:cBhvr>
                                      <p:by x="105000" y="105000"/>
                                    </p:animScale>
                                  </p:childTnLst>
                                  <p:subTnLst>
                                    <p:animClr clrSpc="rgb" dir="cw">
                                      <p:cBhvr override="childStyle">
                                        <p:cTn dur="1" fill="hold" display="0" masterRel="nextClick" afterEffect="1"/>
                                        <p:tgtEl>
                                          <p:spTgt spid="46"/>
                                        </p:tgtEl>
                                        <p:attrNameLst>
                                          <p:attrName>ppt_c</p:attrName>
                                        </p:attrNameLst>
                                      </p:cBhvr>
                                      <p:to>
                                        <a:srgbClr val="3333CC"/>
                                      </p:to>
                                    </p:animClr>
                                  </p:sub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box(in)">
                                      <p:cBhvr>
                                        <p:cTn id="51" dur="500"/>
                                        <p:tgtEl>
                                          <p:spTgt spid="81"/>
                                        </p:tgtEl>
                                      </p:cBhvr>
                                    </p:animEffect>
                                  </p:childTnLst>
                                </p:cTn>
                              </p:par>
                              <p:par>
                                <p:cTn id="52" presetID="26" presetClass="emph" presetSubtype="0" repeatCount="indefinite" fill="hold" grpId="0" nodeType="withEffect">
                                  <p:stCondLst>
                                    <p:cond delay="0"/>
                                  </p:stCondLst>
                                  <p:endCondLst>
                                    <p:cond evt="onNext" delay="0">
                                      <p:tgtEl>
                                        <p:sldTgt/>
                                      </p:tgtEl>
                                    </p:cond>
                                  </p:endCondLst>
                                  <p:childTnLst>
                                    <p:animEffect transition="out" filter="fade">
                                      <p:cBhvr>
                                        <p:cTn id="53" dur="500" tmFilter="0, 0; .2, .5; .8, .5; 1, 0"/>
                                        <p:tgtEl>
                                          <p:spTgt spid="23"/>
                                        </p:tgtEl>
                                      </p:cBhvr>
                                    </p:animEffect>
                                    <p:animScale>
                                      <p:cBhvr>
                                        <p:cTn id="54" dur="250" autoRev="1" fill="hold"/>
                                        <p:tgtEl>
                                          <p:spTgt spid="23"/>
                                        </p:tgtEl>
                                      </p:cBhvr>
                                      <p:by x="105000" y="105000"/>
                                    </p:animScale>
                                  </p:childTnLst>
                                </p:cTn>
                              </p:par>
                              <p:par>
                                <p:cTn id="55" presetID="26" presetClass="emph" presetSubtype="0" repeatCount="indefinite" fill="hold" grpId="0" nodeType="withEffect">
                                  <p:stCondLst>
                                    <p:cond delay="0"/>
                                  </p:stCondLst>
                                  <p:endCondLst>
                                    <p:cond evt="onNext" delay="0">
                                      <p:tgtEl>
                                        <p:sldTgt/>
                                      </p:tgtEl>
                                    </p:cond>
                                  </p:endCondLst>
                                  <p:childTnLst>
                                    <p:animEffect transition="out" filter="fade">
                                      <p:cBhvr>
                                        <p:cTn id="56" dur="500" tmFilter="0, 0; .2, .5; .8, .5; 1, 0"/>
                                        <p:tgtEl>
                                          <p:spTgt spid="24"/>
                                        </p:tgtEl>
                                      </p:cBhvr>
                                    </p:animEffect>
                                    <p:animScale>
                                      <p:cBhvr>
                                        <p:cTn id="57" dur="250" autoRev="1" fill="hold"/>
                                        <p:tgtEl>
                                          <p:spTgt spid="24"/>
                                        </p:tgtEl>
                                      </p:cBhvr>
                                      <p:by x="105000" y="105000"/>
                                    </p:animScale>
                                  </p:childTnLst>
                                </p:cTn>
                              </p:par>
                              <p:par>
                                <p:cTn id="58" presetID="26" presetClass="emph" presetSubtype="0" repeatCount="indefinite" fill="hold" grpId="0" nodeType="withEffect">
                                  <p:stCondLst>
                                    <p:cond delay="0"/>
                                  </p:stCondLst>
                                  <p:endCondLst>
                                    <p:cond evt="onNext" delay="0">
                                      <p:tgtEl>
                                        <p:sldTgt/>
                                      </p:tgtEl>
                                    </p:cond>
                                  </p:endCondLst>
                                  <p:childTnLst>
                                    <p:animEffect transition="out" filter="fade">
                                      <p:cBhvr>
                                        <p:cTn id="59" dur="500" tmFilter="0, 0; .2, .5; .8, .5; 1, 0"/>
                                        <p:tgtEl>
                                          <p:spTgt spid="25"/>
                                        </p:tgtEl>
                                      </p:cBhvr>
                                    </p:animEffect>
                                    <p:animScale>
                                      <p:cBhvr>
                                        <p:cTn id="60" dur="250" autoRev="1" fill="hold"/>
                                        <p:tgtEl>
                                          <p:spTgt spid="25"/>
                                        </p:tgtEl>
                                      </p:cBhvr>
                                      <p:by x="105000" y="105000"/>
                                    </p:animScale>
                                  </p:childTnLst>
                                </p:cTn>
                              </p:par>
                              <p:par>
                                <p:cTn id="61" presetID="26" presetClass="emph" presetSubtype="0" repeatCount="indefinite" fill="hold" grpId="0" nodeType="withEffect">
                                  <p:stCondLst>
                                    <p:cond delay="0"/>
                                  </p:stCondLst>
                                  <p:endCondLst>
                                    <p:cond evt="onNext" delay="0">
                                      <p:tgtEl>
                                        <p:sldTgt/>
                                      </p:tgtEl>
                                    </p:cond>
                                  </p:endCondLst>
                                  <p:childTnLst>
                                    <p:animEffect transition="out" filter="fade">
                                      <p:cBhvr>
                                        <p:cTn id="62" dur="500" tmFilter="0, 0; .2, .5; .8, .5; 1, 0"/>
                                        <p:tgtEl>
                                          <p:spTgt spid="31"/>
                                        </p:tgtEl>
                                      </p:cBhvr>
                                    </p:animEffect>
                                    <p:animScale>
                                      <p:cBhvr>
                                        <p:cTn id="63" dur="250" autoRev="1" fill="hold"/>
                                        <p:tgtEl>
                                          <p:spTgt spid="31"/>
                                        </p:tgtEl>
                                      </p:cBhvr>
                                      <p:by x="105000" y="105000"/>
                                    </p:animScale>
                                  </p:childTnLst>
                                </p:cTn>
                              </p:par>
                              <p:par>
                                <p:cTn id="64" presetID="26" presetClass="emph" presetSubtype="0" repeatCount="indefinite" fill="hold" grpId="0" nodeType="withEffect">
                                  <p:stCondLst>
                                    <p:cond delay="0"/>
                                  </p:stCondLst>
                                  <p:endCondLst>
                                    <p:cond evt="onNext" delay="0">
                                      <p:tgtEl>
                                        <p:sldTgt/>
                                      </p:tgtEl>
                                    </p:cond>
                                  </p:endCondLst>
                                  <p:childTnLst>
                                    <p:animEffect transition="out" filter="fade">
                                      <p:cBhvr>
                                        <p:cTn id="65" dur="500" tmFilter="0, 0; .2, .5; .8, .5; 1, 0"/>
                                        <p:tgtEl>
                                          <p:spTgt spid="32"/>
                                        </p:tgtEl>
                                      </p:cBhvr>
                                    </p:animEffect>
                                    <p:animScale>
                                      <p:cBhvr>
                                        <p:cTn id="66" dur="250" autoRev="1" fill="hold"/>
                                        <p:tgtEl>
                                          <p:spTgt spid="32"/>
                                        </p:tgtEl>
                                      </p:cBhvr>
                                      <p:by x="105000" y="105000"/>
                                    </p:animScale>
                                  </p:childTnLst>
                                </p:cTn>
                              </p:par>
                              <p:par>
                                <p:cTn id="67" presetID="26" presetClass="emph" presetSubtype="0" repeatCount="indefinite" fill="hold" grpId="0" nodeType="withEffect">
                                  <p:stCondLst>
                                    <p:cond delay="0"/>
                                  </p:stCondLst>
                                  <p:endCondLst>
                                    <p:cond evt="onNext" delay="0">
                                      <p:tgtEl>
                                        <p:sldTgt/>
                                      </p:tgtEl>
                                    </p:cond>
                                  </p:endCondLst>
                                  <p:childTnLst>
                                    <p:animEffect transition="out" filter="fade">
                                      <p:cBhvr>
                                        <p:cTn id="68" dur="500" tmFilter="0, 0; .2, .5; .8, .5; 1, 0"/>
                                        <p:tgtEl>
                                          <p:spTgt spid="37"/>
                                        </p:tgtEl>
                                      </p:cBhvr>
                                    </p:animEffect>
                                    <p:animScale>
                                      <p:cBhvr>
                                        <p:cTn id="69" dur="250" autoRev="1" fill="hold"/>
                                        <p:tgtEl>
                                          <p:spTgt spid="37"/>
                                        </p:tgtEl>
                                      </p:cBhvr>
                                      <p:by x="105000" y="105000"/>
                                    </p:animScale>
                                  </p:childTnLst>
                                </p:cTn>
                              </p:par>
                              <p:par>
                                <p:cTn id="70" presetID="26" presetClass="emph" presetSubtype="0" repeatCount="indefinite" fill="hold" grpId="0" nodeType="withEffect">
                                  <p:stCondLst>
                                    <p:cond delay="0"/>
                                  </p:stCondLst>
                                  <p:endCondLst>
                                    <p:cond evt="onNext" delay="0">
                                      <p:tgtEl>
                                        <p:sldTgt/>
                                      </p:tgtEl>
                                    </p:cond>
                                  </p:endCondLst>
                                  <p:childTnLst>
                                    <p:animEffect transition="out" filter="fade">
                                      <p:cBhvr>
                                        <p:cTn id="71" dur="500" tmFilter="0, 0; .2, .5; .8, .5; 1, 0"/>
                                        <p:tgtEl>
                                          <p:spTgt spid="38"/>
                                        </p:tgtEl>
                                      </p:cBhvr>
                                    </p:animEffect>
                                    <p:animScale>
                                      <p:cBhvr>
                                        <p:cTn id="72" dur="250" autoRev="1" fill="hold"/>
                                        <p:tgtEl>
                                          <p:spTgt spid="38"/>
                                        </p:tgtEl>
                                      </p:cBhvr>
                                      <p:by x="105000" y="105000"/>
                                    </p:animScale>
                                  </p:childTnLst>
                                </p:cTn>
                              </p:par>
                              <p:par>
                                <p:cTn id="73" presetID="26" presetClass="emph" presetSubtype="0" repeatCount="indefinite" fill="hold" grpId="0" nodeType="withEffect">
                                  <p:stCondLst>
                                    <p:cond delay="0"/>
                                  </p:stCondLst>
                                  <p:endCondLst>
                                    <p:cond evt="onNext" delay="0">
                                      <p:tgtEl>
                                        <p:sldTgt/>
                                      </p:tgtEl>
                                    </p:cond>
                                  </p:endCondLst>
                                  <p:childTnLst>
                                    <p:animEffect transition="out" filter="fade">
                                      <p:cBhvr>
                                        <p:cTn id="74" dur="500" tmFilter="0, 0; .2, .5; .8, .5; 1, 0"/>
                                        <p:tgtEl>
                                          <p:spTgt spid="39"/>
                                        </p:tgtEl>
                                      </p:cBhvr>
                                    </p:animEffect>
                                    <p:animScale>
                                      <p:cBhvr>
                                        <p:cTn id="75" dur="250" autoRev="1" fill="hold"/>
                                        <p:tgtEl>
                                          <p:spTgt spid="39"/>
                                        </p:tgtEl>
                                      </p:cBhvr>
                                      <p:by x="105000" y="105000"/>
                                    </p:animScale>
                                  </p:childTnLst>
                                </p:cTn>
                              </p:par>
                              <p:par>
                                <p:cTn id="76" presetID="26" presetClass="emph" presetSubtype="0" repeatCount="indefinite" fill="hold" grpId="0" nodeType="withEffect">
                                  <p:stCondLst>
                                    <p:cond delay="0"/>
                                  </p:stCondLst>
                                  <p:endCondLst>
                                    <p:cond evt="onNext" delay="0">
                                      <p:tgtEl>
                                        <p:sldTgt/>
                                      </p:tgtEl>
                                    </p:cond>
                                  </p:endCondLst>
                                  <p:childTnLst>
                                    <p:animEffect transition="out" filter="fade">
                                      <p:cBhvr>
                                        <p:cTn id="77" dur="500" tmFilter="0, 0; .2, .5; .8, .5; 1, 0"/>
                                        <p:tgtEl>
                                          <p:spTgt spid="40"/>
                                        </p:tgtEl>
                                      </p:cBhvr>
                                    </p:animEffect>
                                    <p:animScale>
                                      <p:cBhvr>
                                        <p:cTn id="78" dur="250" autoRev="1" fill="hold"/>
                                        <p:tgtEl>
                                          <p:spTgt spid="40"/>
                                        </p:tgtEl>
                                      </p:cBhvr>
                                      <p:by x="105000" y="105000"/>
                                    </p:animScale>
                                  </p:childTnLst>
                                </p:cTn>
                              </p:par>
                              <p:par>
                                <p:cTn id="79" presetID="26" presetClass="emph" presetSubtype="0" repeatCount="indefinite" fill="hold" grpId="0" nodeType="withEffect">
                                  <p:stCondLst>
                                    <p:cond delay="0"/>
                                  </p:stCondLst>
                                  <p:endCondLst>
                                    <p:cond evt="onNext" delay="0">
                                      <p:tgtEl>
                                        <p:sldTgt/>
                                      </p:tgtEl>
                                    </p:cond>
                                  </p:endCondLst>
                                  <p:childTnLst>
                                    <p:animEffect transition="out" filter="fade">
                                      <p:cBhvr>
                                        <p:cTn id="80" dur="500" tmFilter="0, 0; .2, .5; .8, .5; 1, 0"/>
                                        <p:tgtEl>
                                          <p:spTgt spid="41"/>
                                        </p:tgtEl>
                                      </p:cBhvr>
                                    </p:animEffect>
                                    <p:animScale>
                                      <p:cBhvr>
                                        <p:cTn id="81" dur="250" autoRev="1" fill="hold"/>
                                        <p:tgtEl>
                                          <p:spTgt spid="41"/>
                                        </p:tgtEl>
                                      </p:cBhvr>
                                      <p:by x="105000" y="105000"/>
                                    </p:animScale>
                                  </p:childTnLst>
                                </p:cTn>
                              </p:par>
                              <p:par>
                                <p:cTn id="82" presetID="26" presetClass="emph" presetSubtype="0" repeatCount="indefinite" fill="hold" grpId="0" nodeType="withEffect">
                                  <p:stCondLst>
                                    <p:cond delay="0"/>
                                  </p:stCondLst>
                                  <p:endCondLst>
                                    <p:cond evt="onNext" delay="0">
                                      <p:tgtEl>
                                        <p:sldTgt/>
                                      </p:tgtEl>
                                    </p:cond>
                                  </p:endCondLst>
                                  <p:childTnLst>
                                    <p:animEffect transition="out" filter="fade">
                                      <p:cBhvr>
                                        <p:cTn id="83" dur="500" tmFilter="0, 0; .2, .5; .8, .5; 1, 0"/>
                                        <p:tgtEl>
                                          <p:spTgt spid="47"/>
                                        </p:tgtEl>
                                      </p:cBhvr>
                                    </p:animEffect>
                                    <p:animScale>
                                      <p:cBhvr>
                                        <p:cTn id="84" dur="250" autoRev="1" fill="hold"/>
                                        <p:tgtEl>
                                          <p:spTgt spid="47"/>
                                        </p:tgtEl>
                                      </p:cBhvr>
                                      <p:by x="105000" y="105000"/>
                                    </p:animScale>
                                  </p:childTnLst>
                                </p:cTn>
                              </p:par>
                              <p:par>
                                <p:cTn id="85" presetID="26" presetClass="emph" presetSubtype="0" repeatCount="indefinite" fill="hold" grpId="0" nodeType="withEffect">
                                  <p:stCondLst>
                                    <p:cond delay="0"/>
                                  </p:stCondLst>
                                  <p:endCondLst>
                                    <p:cond evt="onNext" delay="0">
                                      <p:tgtEl>
                                        <p:sldTgt/>
                                      </p:tgtEl>
                                    </p:cond>
                                  </p:endCondLst>
                                  <p:childTnLst>
                                    <p:animEffect transition="out" filter="fade">
                                      <p:cBhvr>
                                        <p:cTn id="86" dur="500" tmFilter="0, 0; .2, .5; .8, .5; 1, 0"/>
                                        <p:tgtEl>
                                          <p:spTgt spid="48"/>
                                        </p:tgtEl>
                                      </p:cBhvr>
                                    </p:animEffect>
                                    <p:animScale>
                                      <p:cBhvr>
                                        <p:cTn id="87" dur="250" autoRev="1" fill="hold"/>
                                        <p:tgtEl>
                                          <p:spTgt spid="48"/>
                                        </p:tgtEl>
                                      </p:cBhvr>
                                      <p:by x="105000" y="105000"/>
                                    </p:animScale>
                                  </p:childTnLst>
                                </p:cTn>
                              </p:par>
                              <p:par>
                                <p:cTn id="88" presetID="26" presetClass="emph" presetSubtype="0" repeatCount="indefinite" fill="hold" grpId="0" nodeType="withEffect" nodePh="1">
                                  <p:stCondLst>
                                    <p:cond delay="0"/>
                                  </p:stCondLst>
                                  <p:endCondLst>
                                    <p:cond evt="begin" delay="0">
                                      <p:tn val="88"/>
                                    </p:cond>
                                    <p:cond evt="onNext" delay="0">
                                      <p:tgtEl>
                                        <p:sldTgt/>
                                      </p:tgtEl>
                                    </p:cond>
                                  </p:endCondLst>
                                  <p:childTnLst>
                                    <p:animEffect transition="out" filter="fade">
                                      <p:cBhvr>
                                        <p:cTn id="89" dur="500" tmFilter="0, 0; .2, .5; .8, .5; 1, 0"/>
                                        <p:tgtEl>
                                          <p:spTgt spid="57"/>
                                        </p:tgtEl>
                                      </p:cBhvr>
                                    </p:animEffect>
                                    <p:animScale>
                                      <p:cBhvr>
                                        <p:cTn id="90" dur="250" autoRev="1" fill="hold"/>
                                        <p:tgtEl>
                                          <p:spTgt spid="57"/>
                                        </p:tgtEl>
                                      </p:cBhvr>
                                      <p:by x="105000" y="105000"/>
                                    </p:animScale>
                                  </p:childTnLst>
                                </p:cTn>
                              </p:par>
                              <p:par>
                                <p:cTn id="91" presetID="26" presetClass="emph" presetSubtype="0" repeatCount="indefinite" fill="hold" grpId="0" nodeType="withEffect" nodePh="1">
                                  <p:stCondLst>
                                    <p:cond delay="0"/>
                                  </p:stCondLst>
                                  <p:endCondLst>
                                    <p:cond evt="begin" delay="0">
                                      <p:tn val="91"/>
                                    </p:cond>
                                    <p:cond evt="onNext" delay="0">
                                      <p:tgtEl>
                                        <p:sldTgt/>
                                      </p:tgtEl>
                                    </p:cond>
                                  </p:endCondLst>
                                  <p:childTnLst>
                                    <p:animEffect transition="out" filter="fade">
                                      <p:cBhvr>
                                        <p:cTn id="92" dur="500" tmFilter="0, 0; .2, .5; .8, .5; 1, 0"/>
                                        <p:tgtEl>
                                          <p:spTgt spid="58"/>
                                        </p:tgtEl>
                                      </p:cBhvr>
                                    </p:animEffect>
                                    <p:animScale>
                                      <p:cBhvr>
                                        <p:cTn id="93" dur="250" autoRev="1" fill="hold"/>
                                        <p:tgtEl>
                                          <p:spTgt spid="58"/>
                                        </p:tgtEl>
                                      </p:cBhvr>
                                      <p:by x="105000" y="105000"/>
                                    </p:animScale>
                                  </p:childTnLst>
                                </p:cTn>
                              </p:par>
                              <p:par>
                                <p:cTn id="94" presetID="26" presetClass="emph" presetSubtype="0" repeatCount="indefinite" fill="hold" grpId="0" nodeType="withEffect">
                                  <p:stCondLst>
                                    <p:cond delay="0"/>
                                  </p:stCondLst>
                                  <p:endCondLst>
                                    <p:cond evt="onNext" delay="0">
                                      <p:tgtEl>
                                        <p:sldTgt/>
                                      </p:tgtEl>
                                    </p:cond>
                                  </p:endCondLst>
                                  <p:childTnLst>
                                    <p:animEffect transition="out" filter="fade">
                                      <p:cBhvr>
                                        <p:cTn id="95" dur="500" tmFilter="0, 0; .2, .5; .8, .5; 1, 0"/>
                                        <p:tgtEl>
                                          <p:spTgt spid="59"/>
                                        </p:tgtEl>
                                      </p:cBhvr>
                                    </p:animEffect>
                                    <p:animScale>
                                      <p:cBhvr>
                                        <p:cTn id="96" dur="250" autoRev="1" fill="hold"/>
                                        <p:tgtEl>
                                          <p:spTgt spid="59"/>
                                        </p:tgtEl>
                                      </p:cBhvr>
                                      <p:by x="105000" y="105000"/>
                                    </p:animScale>
                                  </p:childTnLst>
                                </p:cTn>
                              </p:par>
                              <p:par>
                                <p:cTn id="97" presetID="26" presetClass="emph" presetSubtype="0" repeatCount="indefinite" fill="hold" grpId="0" nodeType="withEffect">
                                  <p:stCondLst>
                                    <p:cond delay="0"/>
                                  </p:stCondLst>
                                  <p:endCondLst>
                                    <p:cond evt="onNext" delay="0">
                                      <p:tgtEl>
                                        <p:sldTgt/>
                                      </p:tgtEl>
                                    </p:cond>
                                  </p:endCondLst>
                                  <p:childTnLst>
                                    <p:animEffect transition="out" filter="fade">
                                      <p:cBhvr>
                                        <p:cTn id="98" dur="500" tmFilter="0, 0; .2, .5; .8, .5; 1, 0"/>
                                        <p:tgtEl>
                                          <p:spTgt spid="60"/>
                                        </p:tgtEl>
                                      </p:cBhvr>
                                    </p:animEffect>
                                    <p:animScale>
                                      <p:cBhvr>
                                        <p:cTn id="99" dur="250" autoRev="1" fill="hold"/>
                                        <p:tgtEl>
                                          <p:spTgt spid="60"/>
                                        </p:tgtEl>
                                      </p:cBhvr>
                                      <p:by x="105000" y="105000"/>
                                    </p:animScale>
                                  </p:childTnLst>
                                </p:cTn>
                              </p:par>
                              <p:par>
                                <p:cTn id="100" presetID="26" presetClass="emph" presetSubtype="0" repeatCount="indefinite" fill="hold" grpId="0" nodeType="withEffect">
                                  <p:stCondLst>
                                    <p:cond delay="0"/>
                                  </p:stCondLst>
                                  <p:endCondLst>
                                    <p:cond evt="onNext" delay="0">
                                      <p:tgtEl>
                                        <p:sldTgt/>
                                      </p:tgtEl>
                                    </p:cond>
                                  </p:endCondLst>
                                  <p:childTnLst>
                                    <p:animEffect transition="out" filter="fade">
                                      <p:cBhvr>
                                        <p:cTn id="101" dur="500" tmFilter="0, 0; .2, .5; .8, .5; 1, 0"/>
                                        <p:tgtEl>
                                          <p:spTgt spid="21"/>
                                        </p:tgtEl>
                                      </p:cBhvr>
                                    </p:animEffect>
                                    <p:animScale>
                                      <p:cBhvr>
                                        <p:cTn id="102" dur="250" autoRev="1" fill="hold"/>
                                        <p:tgtEl>
                                          <p:spTgt spid="21"/>
                                        </p:tgtEl>
                                      </p:cBhvr>
                                      <p:by x="105000" y="105000"/>
                                    </p:animScale>
                                  </p:childTnLst>
                                </p:cTn>
                              </p:par>
                              <p:par>
                                <p:cTn id="103" presetID="26" presetClass="emph" presetSubtype="0" repeatCount="indefinite" fill="hold" grpId="0" nodeType="withEffect">
                                  <p:stCondLst>
                                    <p:cond delay="0"/>
                                  </p:stCondLst>
                                  <p:endCondLst>
                                    <p:cond evt="onNext" delay="0">
                                      <p:tgtEl>
                                        <p:sldTgt/>
                                      </p:tgtEl>
                                    </p:cond>
                                  </p:endCondLst>
                                  <p:childTnLst>
                                    <p:animEffect transition="out" filter="fade">
                                      <p:cBhvr>
                                        <p:cTn id="104" dur="500" tmFilter="0, 0; .2, .5; .8, .5; 1, 0"/>
                                        <p:tgtEl>
                                          <p:spTgt spid="22"/>
                                        </p:tgtEl>
                                      </p:cBhvr>
                                    </p:animEffect>
                                    <p:animScale>
                                      <p:cBhvr>
                                        <p:cTn id="105" dur="250" autoRev="1" fill="hold"/>
                                        <p:tgtEl>
                                          <p:spTgt spid="22"/>
                                        </p:tgtEl>
                                      </p:cBhvr>
                                      <p:by x="105000" y="105000"/>
                                    </p:animScale>
                                  </p:childTnLst>
                                </p:cTn>
                              </p:par>
                              <p:par>
                                <p:cTn id="106" presetID="26" presetClass="emph" presetSubtype="0" repeatCount="indefinite" fill="hold" grpId="0" nodeType="withEffect">
                                  <p:stCondLst>
                                    <p:cond delay="0"/>
                                  </p:stCondLst>
                                  <p:endCondLst>
                                    <p:cond evt="onNext" delay="0">
                                      <p:tgtEl>
                                        <p:sldTgt/>
                                      </p:tgtEl>
                                    </p:cond>
                                  </p:endCondLst>
                                  <p:childTnLst>
                                    <p:animEffect transition="out" filter="fade">
                                      <p:cBhvr>
                                        <p:cTn id="107" dur="500" tmFilter="0, 0; .2, .5; .8, .5; 1, 0"/>
                                        <p:tgtEl>
                                          <p:spTgt spid="28"/>
                                        </p:tgtEl>
                                      </p:cBhvr>
                                    </p:animEffect>
                                    <p:animScale>
                                      <p:cBhvr>
                                        <p:cTn id="108" dur="250" autoRev="1" fill="hold"/>
                                        <p:tgtEl>
                                          <p:spTgt spid="28"/>
                                        </p:tgtEl>
                                      </p:cBhvr>
                                      <p:by x="105000" y="105000"/>
                                    </p:animScale>
                                  </p:childTnLst>
                                </p:cTn>
                              </p:par>
                              <p:par>
                                <p:cTn id="109" presetID="26" presetClass="emph" presetSubtype="0" repeatCount="indefinite" fill="hold" grpId="0" nodeType="withEffect">
                                  <p:stCondLst>
                                    <p:cond delay="0"/>
                                  </p:stCondLst>
                                  <p:endCondLst>
                                    <p:cond evt="onNext" delay="0">
                                      <p:tgtEl>
                                        <p:sldTgt/>
                                      </p:tgtEl>
                                    </p:cond>
                                  </p:endCondLst>
                                  <p:childTnLst>
                                    <p:animEffect transition="out" filter="fade">
                                      <p:cBhvr>
                                        <p:cTn id="110" dur="500" tmFilter="0, 0; .2, .5; .8, .5; 1, 0"/>
                                        <p:tgtEl>
                                          <p:spTgt spid="29"/>
                                        </p:tgtEl>
                                      </p:cBhvr>
                                    </p:animEffect>
                                    <p:animScale>
                                      <p:cBhvr>
                                        <p:cTn id="111" dur="250" autoRev="1" fill="hold"/>
                                        <p:tgtEl>
                                          <p:spTgt spid="29"/>
                                        </p:tgtEl>
                                      </p:cBhvr>
                                      <p:by x="105000" y="105000"/>
                                    </p:animScale>
                                  </p:childTnLst>
                                </p:cTn>
                              </p:par>
                              <p:par>
                                <p:cTn id="112" presetID="26" presetClass="emph" presetSubtype="0" repeatCount="indefinite" fill="hold" grpId="0" nodeType="withEffect">
                                  <p:stCondLst>
                                    <p:cond delay="0"/>
                                  </p:stCondLst>
                                  <p:endCondLst>
                                    <p:cond evt="onNext" delay="0">
                                      <p:tgtEl>
                                        <p:sldTgt/>
                                      </p:tgtEl>
                                    </p:cond>
                                  </p:endCondLst>
                                  <p:childTnLst>
                                    <p:animEffect transition="out" filter="fade">
                                      <p:cBhvr>
                                        <p:cTn id="113" dur="500" tmFilter="0, 0; .2, .5; .8, .5; 1, 0"/>
                                        <p:tgtEl>
                                          <p:spTgt spid="30"/>
                                        </p:tgtEl>
                                      </p:cBhvr>
                                    </p:animEffect>
                                    <p:animScale>
                                      <p:cBhvr>
                                        <p:cTn id="114" dur="250" autoRev="1" fill="hold"/>
                                        <p:tgtEl>
                                          <p:spTgt spid="30"/>
                                        </p:tgtEl>
                                      </p:cBhvr>
                                      <p:by x="105000" y="105000"/>
                                    </p:animScale>
                                  </p:childTnLst>
                                </p:cTn>
                              </p:par>
                              <p:par>
                                <p:cTn id="115" presetID="26" presetClass="emph" presetSubtype="0" repeatCount="indefinite" fill="hold" grpId="0" nodeType="withEffect">
                                  <p:stCondLst>
                                    <p:cond delay="0"/>
                                  </p:stCondLst>
                                  <p:endCondLst>
                                    <p:cond evt="onNext" delay="0">
                                      <p:tgtEl>
                                        <p:sldTgt/>
                                      </p:tgtEl>
                                    </p:cond>
                                  </p:endCondLst>
                                  <p:childTnLst>
                                    <p:animEffect transition="out" filter="fade">
                                      <p:cBhvr>
                                        <p:cTn id="116" dur="500" tmFilter="0, 0; .2, .5; .8, .5; 1, 0"/>
                                        <p:tgtEl>
                                          <p:spTgt spid="33"/>
                                        </p:tgtEl>
                                      </p:cBhvr>
                                    </p:animEffect>
                                    <p:animScale>
                                      <p:cBhvr>
                                        <p:cTn id="117" dur="250" autoRev="1" fill="hold"/>
                                        <p:tgtEl>
                                          <p:spTgt spid="33"/>
                                        </p:tgtEl>
                                      </p:cBhvr>
                                      <p:by x="105000" y="105000"/>
                                    </p:animScale>
                                  </p:childTnLst>
                                </p:cTn>
                              </p:par>
                              <p:par>
                                <p:cTn id="118" presetID="26" presetClass="emph" presetSubtype="0" repeatCount="indefinite" fill="hold" grpId="0" nodeType="withEffect">
                                  <p:stCondLst>
                                    <p:cond delay="0"/>
                                  </p:stCondLst>
                                  <p:endCondLst>
                                    <p:cond evt="onNext" delay="0">
                                      <p:tgtEl>
                                        <p:sldTgt/>
                                      </p:tgtEl>
                                    </p:cond>
                                  </p:endCondLst>
                                  <p:childTnLst>
                                    <p:animEffect transition="out" filter="fade">
                                      <p:cBhvr>
                                        <p:cTn id="119" dur="500" tmFilter="0, 0; .2, .5; .8, .5; 1, 0"/>
                                        <p:tgtEl>
                                          <p:spTgt spid="34"/>
                                        </p:tgtEl>
                                      </p:cBhvr>
                                    </p:animEffect>
                                    <p:animScale>
                                      <p:cBhvr>
                                        <p:cTn id="120" dur="250" autoRev="1" fill="hold"/>
                                        <p:tgtEl>
                                          <p:spTgt spid="34"/>
                                        </p:tgtEl>
                                      </p:cBhvr>
                                      <p:by x="105000" y="105000"/>
                                    </p:animScale>
                                  </p:childTnLst>
                                </p:cTn>
                              </p:par>
                              <p:par>
                                <p:cTn id="121" presetID="26" presetClass="emph" presetSubtype="0" repeatCount="indefinite" fill="hold" grpId="0" nodeType="withEffect">
                                  <p:stCondLst>
                                    <p:cond delay="0"/>
                                  </p:stCondLst>
                                  <p:endCondLst>
                                    <p:cond evt="onNext" delay="0">
                                      <p:tgtEl>
                                        <p:sldTgt/>
                                      </p:tgtEl>
                                    </p:cond>
                                  </p:endCondLst>
                                  <p:childTnLst>
                                    <p:animEffect transition="out" filter="fade">
                                      <p:cBhvr>
                                        <p:cTn id="122" dur="500" tmFilter="0, 0; .2, .5; .8, .5; 1, 0"/>
                                        <p:tgtEl>
                                          <p:spTgt spid="35"/>
                                        </p:tgtEl>
                                      </p:cBhvr>
                                    </p:animEffect>
                                    <p:animScale>
                                      <p:cBhvr>
                                        <p:cTn id="123" dur="250" autoRev="1" fill="hold"/>
                                        <p:tgtEl>
                                          <p:spTgt spid="35"/>
                                        </p:tgtEl>
                                      </p:cBhvr>
                                      <p:by x="105000" y="105000"/>
                                    </p:animScale>
                                  </p:childTnLst>
                                </p:cTn>
                              </p:par>
                              <p:par>
                                <p:cTn id="124" presetID="26" presetClass="emph" presetSubtype="0" repeatCount="indefinite" fill="hold" grpId="0" nodeType="withEffect">
                                  <p:stCondLst>
                                    <p:cond delay="0"/>
                                  </p:stCondLst>
                                  <p:endCondLst>
                                    <p:cond evt="onNext" delay="0">
                                      <p:tgtEl>
                                        <p:sldTgt/>
                                      </p:tgtEl>
                                    </p:cond>
                                  </p:endCondLst>
                                  <p:childTnLst>
                                    <p:animEffect transition="out" filter="fade">
                                      <p:cBhvr>
                                        <p:cTn id="125" dur="500" tmFilter="0, 0; .2, .5; .8, .5; 1, 0"/>
                                        <p:tgtEl>
                                          <p:spTgt spid="36"/>
                                        </p:tgtEl>
                                      </p:cBhvr>
                                    </p:animEffect>
                                    <p:animScale>
                                      <p:cBhvr>
                                        <p:cTn id="126" dur="250" autoRev="1" fill="hold"/>
                                        <p:tgtEl>
                                          <p:spTgt spid="36"/>
                                        </p:tgtEl>
                                      </p:cBhvr>
                                      <p:by x="105000" y="105000"/>
                                    </p:animScale>
                                  </p:childTnLst>
                                </p:cTn>
                              </p:par>
                              <p:par>
                                <p:cTn id="127" presetID="26" presetClass="emph" presetSubtype="0" repeatCount="indefinite" fill="hold" grpId="0" nodeType="withEffect">
                                  <p:stCondLst>
                                    <p:cond delay="0"/>
                                  </p:stCondLst>
                                  <p:endCondLst>
                                    <p:cond evt="onNext" delay="0">
                                      <p:tgtEl>
                                        <p:sldTgt/>
                                      </p:tgtEl>
                                    </p:cond>
                                  </p:endCondLst>
                                  <p:childTnLst>
                                    <p:animEffect transition="out" filter="fade">
                                      <p:cBhvr>
                                        <p:cTn id="128" dur="500" tmFilter="0, 0; .2, .5; .8, .5; 1, 0"/>
                                        <p:tgtEl>
                                          <p:spTgt spid="42"/>
                                        </p:tgtEl>
                                      </p:cBhvr>
                                    </p:animEffect>
                                    <p:animScale>
                                      <p:cBhvr>
                                        <p:cTn id="129" dur="250" autoRev="1" fill="hold"/>
                                        <p:tgtEl>
                                          <p:spTgt spid="42"/>
                                        </p:tgtEl>
                                      </p:cBhvr>
                                      <p:by x="105000" y="105000"/>
                                    </p:animScale>
                                  </p:childTnLst>
                                </p:cTn>
                              </p:par>
                              <p:par>
                                <p:cTn id="130" presetID="26" presetClass="emph" presetSubtype="0" repeatCount="indefinite" fill="hold" grpId="0" nodeType="withEffect">
                                  <p:stCondLst>
                                    <p:cond delay="0"/>
                                  </p:stCondLst>
                                  <p:endCondLst>
                                    <p:cond evt="onNext" delay="0">
                                      <p:tgtEl>
                                        <p:sldTgt/>
                                      </p:tgtEl>
                                    </p:cond>
                                  </p:endCondLst>
                                  <p:childTnLst>
                                    <p:animEffect transition="out" filter="fade">
                                      <p:cBhvr>
                                        <p:cTn id="131" dur="500" tmFilter="0, 0; .2, .5; .8, .5; 1, 0"/>
                                        <p:tgtEl>
                                          <p:spTgt spid="43"/>
                                        </p:tgtEl>
                                      </p:cBhvr>
                                    </p:animEffect>
                                    <p:animScale>
                                      <p:cBhvr>
                                        <p:cTn id="132" dur="250" autoRev="1" fill="hold"/>
                                        <p:tgtEl>
                                          <p:spTgt spid="43"/>
                                        </p:tgtEl>
                                      </p:cBhvr>
                                      <p:by x="105000" y="105000"/>
                                    </p:animScale>
                                  </p:childTnLst>
                                </p:cTn>
                              </p:par>
                              <p:par>
                                <p:cTn id="133" presetID="26" presetClass="emph" presetSubtype="0" repeatCount="indefinite" fill="hold" grpId="0" nodeType="withEffect">
                                  <p:stCondLst>
                                    <p:cond delay="0"/>
                                  </p:stCondLst>
                                  <p:endCondLst>
                                    <p:cond evt="onNext" delay="0">
                                      <p:tgtEl>
                                        <p:sldTgt/>
                                      </p:tgtEl>
                                    </p:cond>
                                  </p:endCondLst>
                                  <p:childTnLst>
                                    <p:animEffect transition="out" filter="fade">
                                      <p:cBhvr>
                                        <p:cTn id="134" dur="500" tmFilter="0, 0; .2, .5; .8, .5; 1, 0"/>
                                        <p:tgtEl>
                                          <p:spTgt spid="44"/>
                                        </p:tgtEl>
                                      </p:cBhvr>
                                    </p:animEffect>
                                    <p:animScale>
                                      <p:cBhvr>
                                        <p:cTn id="135" dur="250" autoRev="1" fill="hold"/>
                                        <p:tgtEl>
                                          <p:spTgt spid="44"/>
                                        </p:tgtEl>
                                      </p:cBhvr>
                                      <p:by x="105000" y="105000"/>
                                    </p:animScale>
                                  </p:childTnLst>
                                </p:cTn>
                              </p:par>
                              <p:par>
                                <p:cTn id="136" presetID="26" presetClass="emph" presetSubtype="0" repeatCount="indefinite" fill="hold" grpId="0" nodeType="withEffect">
                                  <p:stCondLst>
                                    <p:cond delay="0"/>
                                  </p:stCondLst>
                                  <p:endCondLst>
                                    <p:cond evt="onNext" delay="0">
                                      <p:tgtEl>
                                        <p:sldTgt/>
                                      </p:tgtEl>
                                    </p:cond>
                                  </p:endCondLst>
                                  <p:childTnLst>
                                    <p:animEffect transition="out" filter="fade">
                                      <p:cBhvr>
                                        <p:cTn id="137" dur="500" tmFilter="0, 0; .2, .5; .8, .5; 1, 0"/>
                                        <p:tgtEl>
                                          <p:spTgt spid="49"/>
                                        </p:tgtEl>
                                      </p:cBhvr>
                                    </p:animEffect>
                                    <p:animScale>
                                      <p:cBhvr>
                                        <p:cTn id="138" dur="250" autoRev="1" fill="hold"/>
                                        <p:tgtEl>
                                          <p:spTgt spid="49"/>
                                        </p:tgtEl>
                                      </p:cBhvr>
                                      <p:by x="105000" y="105000"/>
                                    </p:animScale>
                                  </p:childTnLst>
                                </p:cTn>
                              </p:par>
                              <p:par>
                                <p:cTn id="139" presetID="26" presetClass="emph" presetSubtype="0" repeatCount="indefinite" fill="hold" grpId="0" nodeType="withEffect">
                                  <p:stCondLst>
                                    <p:cond delay="0"/>
                                  </p:stCondLst>
                                  <p:endCondLst>
                                    <p:cond evt="onNext" delay="0">
                                      <p:tgtEl>
                                        <p:sldTgt/>
                                      </p:tgtEl>
                                    </p:cond>
                                  </p:endCondLst>
                                  <p:childTnLst>
                                    <p:animEffect transition="out" filter="fade">
                                      <p:cBhvr>
                                        <p:cTn id="140" dur="500" tmFilter="0, 0; .2, .5; .8, .5; 1, 0"/>
                                        <p:tgtEl>
                                          <p:spTgt spid="50"/>
                                        </p:tgtEl>
                                      </p:cBhvr>
                                    </p:animEffect>
                                    <p:animScale>
                                      <p:cBhvr>
                                        <p:cTn id="141" dur="250" autoRev="1" fill="hold"/>
                                        <p:tgtEl>
                                          <p:spTgt spid="50"/>
                                        </p:tgtEl>
                                      </p:cBhvr>
                                      <p:by x="105000" y="105000"/>
                                    </p:animScale>
                                  </p:childTnLst>
                                </p:cTn>
                              </p:par>
                              <p:par>
                                <p:cTn id="142" presetID="32" presetClass="emph" presetSubtype="0" repeatCount="indefinite" fill="hold" grpId="0" nodeType="withEffect">
                                  <p:stCondLst>
                                    <p:cond delay="0"/>
                                  </p:stCondLst>
                                  <p:endCondLst>
                                    <p:cond evt="onNext" delay="0">
                                      <p:tgtEl>
                                        <p:sldTgt/>
                                      </p:tgtEl>
                                    </p:cond>
                                  </p:endCondLst>
                                  <p:childTnLst>
                                    <p:animClr clrSpc="rgb" dir="cw">
                                      <p:cBhvr override="childStyle">
                                        <p:cTn id="143" dur="100" fill="hold"/>
                                        <p:tgtEl>
                                          <p:spTgt spid="20"/>
                                        </p:tgtEl>
                                        <p:attrNameLst>
                                          <p:attrName>style.color</p:attrName>
                                        </p:attrNameLst>
                                      </p:cBhvr>
                                      <p:to>
                                        <a:srgbClr val="FF0000"/>
                                      </p:to>
                                    </p:animClr>
                                    <p:animClr clrSpc="rgb" dir="cw">
                                      <p:cBhvr>
                                        <p:cTn id="144" dur="100" fill="hold"/>
                                        <p:tgtEl>
                                          <p:spTgt spid="20"/>
                                        </p:tgtEl>
                                        <p:attrNameLst>
                                          <p:attrName>fillcolor</p:attrName>
                                        </p:attrNameLst>
                                      </p:cBhvr>
                                      <p:to>
                                        <a:srgbClr val="FF0000"/>
                                      </p:to>
                                    </p:animClr>
                                    <p:set>
                                      <p:cBhvr>
                                        <p:cTn id="145" dur="100" fill="hold"/>
                                        <p:tgtEl>
                                          <p:spTgt spid="20"/>
                                        </p:tgtEl>
                                        <p:attrNameLst>
                                          <p:attrName>fill.type</p:attrName>
                                        </p:attrNameLst>
                                      </p:cBhvr>
                                      <p:to>
                                        <p:strVal val="solid"/>
                                      </p:to>
                                    </p:set>
                                    <p:set>
                                      <p:cBhvr>
                                        <p:cTn id="146" dur="100" fill="hold"/>
                                        <p:tgtEl>
                                          <p:spTgt spid="20"/>
                                        </p:tgtEl>
                                        <p:attrNameLst>
                                          <p:attrName>fill.on</p:attrName>
                                        </p:attrNameLst>
                                      </p:cBhvr>
                                      <p:to>
                                        <p:strVal val="true"/>
                                      </p:to>
                                    </p:set>
                                    <p:animRot by="120000">
                                      <p:cBhvr>
                                        <p:cTn id="147" dur="100" fill="hold">
                                          <p:stCondLst>
                                            <p:cond delay="0"/>
                                          </p:stCondLst>
                                        </p:cTn>
                                        <p:tgtEl>
                                          <p:spTgt spid="20"/>
                                        </p:tgtEl>
                                        <p:attrNameLst>
                                          <p:attrName>r</p:attrName>
                                        </p:attrNameLst>
                                      </p:cBhvr>
                                    </p:animRot>
                                    <p:animRot by="-240000">
                                      <p:cBhvr>
                                        <p:cTn id="148" dur="200" fill="hold">
                                          <p:stCondLst>
                                            <p:cond delay="200"/>
                                          </p:stCondLst>
                                        </p:cTn>
                                        <p:tgtEl>
                                          <p:spTgt spid="20"/>
                                        </p:tgtEl>
                                        <p:attrNameLst>
                                          <p:attrName>r</p:attrName>
                                        </p:attrNameLst>
                                      </p:cBhvr>
                                    </p:animRot>
                                    <p:animRot by="240000">
                                      <p:cBhvr>
                                        <p:cTn id="149" dur="200" fill="hold">
                                          <p:stCondLst>
                                            <p:cond delay="400"/>
                                          </p:stCondLst>
                                        </p:cTn>
                                        <p:tgtEl>
                                          <p:spTgt spid="20"/>
                                        </p:tgtEl>
                                        <p:attrNameLst>
                                          <p:attrName>r</p:attrName>
                                        </p:attrNameLst>
                                      </p:cBhvr>
                                    </p:animRot>
                                    <p:animRot by="-240000">
                                      <p:cBhvr>
                                        <p:cTn id="150" dur="200" fill="hold">
                                          <p:stCondLst>
                                            <p:cond delay="600"/>
                                          </p:stCondLst>
                                        </p:cTn>
                                        <p:tgtEl>
                                          <p:spTgt spid="20"/>
                                        </p:tgtEl>
                                        <p:attrNameLst>
                                          <p:attrName>r</p:attrName>
                                        </p:attrNameLst>
                                      </p:cBhvr>
                                    </p:animRot>
                                    <p:animRot by="120000">
                                      <p:cBhvr>
                                        <p:cTn id="151" dur="200" fill="hold">
                                          <p:stCondLst>
                                            <p:cond delay="800"/>
                                          </p:stCondLst>
                                        </p:cTn>
                                        <p:tgtEl>
                                          <p:spTgt spid="20"/>
                                        </p:tgtEl>
                                        <p:attrNameLst>
                                          <p:attrName>r</p:attrName>
                                        </p:attrNameLst>
                                      </p:cBhvr>
                                    </p:animRot>
                                  </p:childTnLst>
                                </p:cTn>
                              </p:par>
                              <p:par>
                                <p:cTn id="152" presetID="32" presetClass="emph" presetSubtype="0" repeatCount="indefinite" fill="hold" grpId="0" nodeType="withEffect">
                                  <p:stCondLst>
                                    <p:cond delay="0"/>
                                  </p:stCondLst>
                                  <p:endCondLst>
                                    <p:cond evt="onNext" delay="0">
                                      <p:tgtEl>
                                        <p:sldTgt/>
                                      </p:tgtEl>
                                    </p:cond>
                                  </p:endCondLst>
                                  <p:childTnLst>
                                    <p:animClr clrSpc="rgb" dir="cw">
                                      <p:cBhvr override="childStyle">
                                        <p:cTn id="153" dur="100" fill="hold"/>
                                        <p:tgtEl>
                                          <p:spTgt spid="18"/>
                                        </p:tgtEl>
                                        <p:attrNameLst>
                                          <p:attrName>style.color</p:attrName>
                                        </p:attrNameLst>
                                      </p:cBhvr>
                                      <p:to>
                                        <a:srgbClr val="FF0000"/>
                                      </p:to>
                                    </p:animClr>
                                    <p:animClr clrSpc="rgb" dir="cw">
                                      <p:cBhvr>
                                        <p:cTn id="154" dur="100" fill="hold"/>
                                        <p:tgtEl>
                                          <p:spTgt spid="18"/>
                                        </p:tgtEl>
                                        <p:attrNameLst>
                                          <p:attrName>fillcolor</p:attrName>
                                        </p:attrNameLst>
                                      </p:cBhvr>
                                      <p:to>
                                        <a:srgbClr val="FF0000"/>
                                      </p:to>
                                    </p:animClr>
                                    <p:set>
                                      <p:cBhvr>
                                        <p:cTn id="155" dur="100" fill="hold"/>
                                        <p:tgtEl>
                                          <p:spTgt spid="18"/>
                                        </p:tgtEl>
                                        <p:attrNameLst>
                                          <p:attrName>fill.type</p:attrName>
                                        </p:attrNameLst>
                                      </p:cBhvr>
                                      <p:to>
                                        <p:strVal val="solid"/>
                                      </p:to>
                                    </p:set>
                                    <p:set>
                                      <p:cBhvr>
                                        <p:cTn id="156" dur="100" fill="hold"/>
                                        <p:tgtEl>
                                          <p:spTgt spid="18"/>
                                        </p:tgtEl>
                                        <p:attrNameLst>
                                          <p:attrName>fill.on</p:attrName>
                                        </p:attrNameLst>
                                      </p:cBhvr>
                                      <p:to>
                                        <p:strVal val="true"/>
                                      </p:to>
                                    </p:set>
                                    <p:animRot by="120000">
                                      <p:cBhvr>
                                        <p:cTn id="157" dur="100" fill="hold">
                                          <p:stCondLst>
                                            <p:cond delay="0"/>
                                          </p:stCondLst>
                                        </p:cTn>
                                        <p:tgtEl>
                                          <p:spTgt spid="18"/>
                                        </p:tgtEl>
                                        <p:attrNameLst>
                                          <p:attrName>r</p:attrName>
                                        </p:attrNameLst>
                                      </p:cBhvr>
                                    </p:animRot>
                                    <p:animRot by="-240000">
                                      <p:cBhvr>
                                        <p:cTn id="158" dur="200" fill="hold">
                                          <p:stCondLst>
                                            <p:cond delay="200"/>
                                          </p:stCondLst>
                                        </p:cTn>
                                        <p:tgtEl>
                                          <p:spTgt spid="18"/>
                                        </p:tgtEl>
                                        <p:attrNameLst>
                                          <p:attrName>r</p:attrName>
                                        </p:attrNameLst>
                                      </p:cBhvr>
                                    </p:animRot>
                                    <p:animRot by="240000">
                                      <p:cBhvr>
                                        <p:cTn id="159" dur="200" fill="hold">
                                          <p:stCondLst>
                                            <p:cond delay="400"/>
                                          </p:stCondLst>
                                        </p:cTn>
                                        <p:tgtEl>
                                          <p:spTgt spid="18"/>
                                        </p:tgtEl>
                                        <p:attrNameLst>
                                          <p:attrName>r</p:attrName>
                                        </p:attrNameLst>
                                      </p:cBhvr>
                                    </p:animRot>
                                    <p:animRot by="-240000">
                                      <p:cBhvr>
                                        <p:cTn id="160" dur="200" fill="hold">
                                          <p:stCondLst>
                                            <p:cond delay="600"/>
                                          </p:stCondLst>
                                        </p:cTn>
                                        <p:tgtEl>
                                          <p:spTgt spid="18"/>
                                        </p:tgtEl>
                                        <p:attrNameLst>
                                          <p:attrName>r</p:attrName>
                                        </p:attrNameLst>
                                      </p:cBhvr>
                                    </p:animRot>
                                    <p:animRot by="120000">
                                      <p:cBhvr>
                                        <p:cTn id="161" dur="200" fill="hold">
                                          <p:stCondLst>
                                            <p:cond delay="800"/>
                                          </p:stCondLst>
                                        </p:cTn>
                                        <p:tgtEl>
                                          <p:spTgt spid="18"/>
                                        </p:tgtEl>
                                        <p:attrNameLst>
                                          <p:attrName>r</p:attrName>
                                        </p:attrNameLst>
                                      </p:cBhvr>
                                    </p:animRot>
                                  </p:child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grpId="0" nodeType="clickEffect">
                                  <p:stCondLst>
                                    <p:cond delay="0"/>
                                  </p:stCondLst>
                                  <p:childTnLst>
                                    <p:set>
                                      <p:cBhvr>
                                        <p:cTn id="165" dur="1" fill="hold">
                                          <p:stCondLst>
                                            <p:cond delay="0"/>
                                          </p:stCondLst>
                                        </p:cTn>
                                        <p:tgtEl>
                                          <p:spTgt spid="82"/>
                                        </p:tgtEl>
                                        <p:attrNameLst>
                                          <p:attrName>style.visibility</p:attrName>
                                        </p:attrNameLst>
                                      </p:cBhvr>
                                      <p:to>
                                        <p:strVal val="visible"/>
                                      </p:to>
                                    </p:set>
                                    <p:animEffect transition="in" filter="box(in)">
                                      <p:cBhvr>
                                        <p:cTn id="166" dur="500"/>
                                        <p:tgtEl>
                                          <p:spTgt spid="82"/>
                                        </p:tgtEl>
                                      </p:cBhvr>
                                    </p:animEffect>
                                  </p:childTnLst>
                                </p:cTn>
                              </p:par>
                              <p:par>
                                <p:cTn id="167" presetID="9" presetClass="entr" presetSubtype="0" repeatCount="5000" fill="hold"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dissolve">
                                      <p:cBhvr>
                                        <p:cTn id="169" dur="500"/>
                                        <p:tgtEl>
                                          <p:spTgt spid="84"/>
                                        </p:tgtEl>
                                      </p:cBhvr>
                                    </p:animEffect>
                                  </p:childTnLst>
                                </p:cTn>
                              </p:par>
                            </p:childTnLst>
                          </p:cTn>
                        </p:par>
                      </p:childTnLst>
                    </p:cTn>
                  </p:par>
                  <p:par>
                    <p:cTn id="170" fill="hold">
                      <p:stCondLst>
                        <p:cond delay="indefinite"/>
                      </p:stCondLst>
                      <p:childTnLst>
                        <p:par>
                          <p:cTn id="171" fill="hold">
                            <p:stCondLst>
                              <p:cond delay="0"/>
                            </p:stCondLst>
                            <p:childTnLst>
                              <p:par>
                                <p:cTn id="172" presetID="4" presetClass="entr" presetSubtype="16" fill="hold" grpId="0" nodeType="click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box(in)">
                                      <p:cBhvr>
                                        <p:cTn id="174" dur="500"/>
                                        <p:tgtEl>
                                          <p:spTgt spid="83"/>
                                        </p:tgtEl>
                                      </p:cBhvr>
                                    </p:animEffect>
                                  </p:childTnLst>
                                </p:cTn>
                              </p:par>
                              <p:par>
                                <p:cTn id="175" presetID="9" presetClass="entr" presetSubtype="0" repeatCount="5000" fill="hold" nodeType="withEffect">
                                  <p:stCondLst>
                                    <p:cond delay="0"/>
                                  </p:stCondLst>
                                  <p:childTnLst>
                                    <p:set>
                                      <p:cBhvr>
                                        <p:cTn id="176" dur="1" fill="hold">
                                          <p:stCondLst>
                                            <p:cond delay="0"/>
                                          </p:stCondLst>
                                        </p:cTn>
                                        <p:tgtEl>
                                          <p:spTgt spid="87"/>
                                        </p:tgtEl>
                                        <p:attrNameLst>
                                          <p:attrName>style.visibility</p:attrName>
                                        </p:attrNameLst>
                                      </p:cBhvr>
                                      <p:to>
                                        <p:strVal val="visible"/>
                                      </p:to>
                                    </p:set>
                                    <p:animEffect transition="in" filter="dissolve">
                                      <p:cBhvr>
                                        <p:cTn id="17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animBg="1"/>
      <p:bldP spid="36" grpId="0" animBg="1"/>
      <p:bldP spid="37" grpId="0"/>
      <p:bldP spid="38" grpId="0" animBg="1"/>
      <p:bldP spid="39" grpId="0" animBg="1"/>
      <p:bldP spid="40" grpId="0"/>
      <p:bldP spid="41" grpId="0"/>
      <p:bldP spid="42" grpId="0"/>
      <p:bldP spid="43" grpId="0"/>
      <p:bldP spid="44" grpId="0"/>
      <p:bldP spid="45" grpId="0" animBg="1"/>
      <p:bldP spid="46" grpId="0" animBg="1"/>
      <p:bldP spid="47" grpId="0" animBg="1"/>
      <p:bldP spid="48" grpId="0" animBg="1"/>
      <p:bldP spid="49" grpId="0" animBg="1"/>
      <p:bldP spid="50" grpId="0" animBg="1"/>
      <p:bldP spid="51" grpId="0"/>
      <p:bldP spid="52" grpId="0"/>
      <p:bldP spid="53" grpId="0"/>
      <p:bldP spid="54" grpId="0"/>
      <p:bldP spid="57" grpId="0"/>
      <p:bldP spid="58" grpId="0"/>
      <p:bldP spid="59" grpId="0" animBg="1"/>
      <p:bldP spid="60" grpId="0" animBg="1"/>
      <p:bldP spid="77" grpId="0"/>
      <p:bldP spid="78" grpId="0"/>
      <p:bldP spid="79" grpId="0"/>
      <p:bldP spid="80" grpId="0"/>
      <p:bldP spid="81" grpId="0"/>
      <p:bldP spid="82" grpId="0"/>
      <p:bldP spid="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spcBef>
                <a:spcPts val="0"/>
              </a:spcBef>
            </a:pPr>
            <a:r>
              <a:rPr lang="zh-CN" altLang="en-US" sz="2800" smtClean="0">
                <a:solidFill>
                  <a:srgbClr val="FF0000"/>
                </a:solidFill>
                <a:latin typeface="Arial" pitchFamily="34" charset="0"/>
                <a:ea typeface="黑体" pitchFamily="2" charset="-122"/>
                <a:cs typeface="Arial" pitchFamily="34" charset="0"/>
              </a:rPr>
              <a:t>中断：</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暂停正在执行的程序而转去处理特殊事件，这样一种操作称为中断。</a:t>
            </a:r>
            <a:endParaRPr lang="en-US" altLang="zh-CN" sz="2800" smtClean="0">
              <a:latin typeface="Arial" pitchFamily="34" charset="0"/>
              <a:ea typeface="黑体" pitchFamily="2" charset="-122"/>
              <a:cs typeface="Arial" pitchFamily="34" charset="0"/>
            </a:endParaRPr>
          </a:p>
          <a:p>
            <a:pPr marL="265113" indent="-265113" eaLnBrk="1" hangingPunct="1">
              <a:spcBef>
                <a:spcPts val="0"/>
              </a:spcBef>
            </a:pPr>
            <a:r>
              <a:rPr lang="en-US" altLang="zh-CN" sz="2800" smtClean="0">
                <a:latin typeface="Arial" pitchFamily="34" charset="0"/>
                <a:ea typeface="黑体" pitchFamily="2" charset="-122"/>
                <a:cs typeface="Arial" pitchFamily="34" charset="0"/>
              </a:rPr>
              <a:t>8088/8086CPU</a:t>
            </a:r>
            <a:r>
              <a:rPr lang="zh-CN" altLang="en-US" sz="2800" smtClean="0">
                <a:latin typeface="Arial" pitchFamily="34" charset="0"/>
                <a:ea typeface="黑体" pitchFamily="2" charset="-122"/>
                <a:cs typeface="Arial" pitchFamily="34" charset="0"/>
              </a:rPr>
              <a:t>可以处理</a:t>
            </a:r>
            <a:r>
              <a:rPr lang="en-US" altLang="zh-CN" sz="2800" smtClean="0">
                <a:solidFill>
                  <a:srgbClr val="0000FF"/>
                </a:solidFill>
                <a:latin typeface="Arial" pitchFamily="34" charset="0"/>
                <a:ea typeface="黑体" pitchFamily="2" charset="-122"/>
                <a:cs typeface="Arial" pitchFamily="34" charset="0"/>
              </a:rPr>
              <a:t>256</a:t>
            </a:r>
            <a:r>
              <a:rPr lang="zh-CN" altLang="en-US" sz="2800" smtClean="0">
                <a:solidFill>
                  <a:srgbClr val="0000FF"/>
                </a:solidFill>
                <a:latin typeface="Arial" pitchFamily="34" charset="0"/>
                <a:ea typeface="黑体" pitchFamily="2" charset="-122"/>
                <a:cs typeface="Arial" pitchFamily="34" charset="0"/>
              </a:rPr>
              <a:t>种</a:t>
            </a:r>
            <a:r>
              <a:rPr lang="zh-CN" altLang="en-US" sz="2800" smtClean="0">
                <a:latin typeface="Arial" pitchFamily="34" charset="0"/>
                <a:ea typeface="黑体" pitchFamily="2" charset="-122"/>
                <a:cs typeface="Arial" pitchFamily="34" charset="0"/>
              </a:rPr>
              <a:t>中断。</a:t>
            </a:r>
          </a:p>
          <a:p>
            <a:pPr marL="265113" indent="-265113" eaLnBrk="1" hangingPunct="1">
              <a:spcBef>
                <a:spcPts val="0"/>
              </a:spcBef>
            </a:pPr>
            <a:r>
              <a:rPr lang="zh-CN" altLang="en-US" sz="2800" smtClean="0">
                <a:latin typeface="Arial" pitchFamily="34" charset="0"/>
                <a:ea typeface="黑体" pitchFamily="2" charset="-122"/>
                <a:cs typeface="Arial" pitchFamily="34" charset="0"/>
              </a:rPr>
              <a:t>一、中断的分类</a:t>
            </a:r>
          </a:p>
          <a:p>
            <a:pPr marL="265113" indent="-265113" eaLnBrk="1" hangingPunct="1">
              <a:spcBef>
                <a:spcPts val="0"/>
              </a:spcBef>
            </a:pPr>
            <a:r>
              <a:rPr lang="zh-CN" altLang="en-US" sz="2800" smtClean="0">
                <a:latin typeface="Arial" pitchFamily="34" charset="0"/>
                <a:ea typeface="黑体" pitchFamily="2" charset="-122"/>
                <a:cs typeface="Arial" pitchFamily="34" charset="0"/>
              </a:rPr>
              <a:t>根据引起中断的原因，可把中断分为两类：</a:t>
            </a:r>
          </a:p>
          <a:p>
            <a:pPr marL="265113" indent="-265113" eaLnBrk="1" hangingPunct="1">
              <a:spcBef>
                <a:spcPts val="0"/>
              </a:spcBef>
            </a:pPr>
            <a:r>
              <a:rPr lang="zh-CN" altLang="en-US" sz="2800" smtClean="0">
                <a:solidFill>
                  <a:srgbClr val="0000FF"/>
                </a:solidFill>
                <a:latin typeface="Arial" pitchFamily="34" charset="0"/>
                <a:ea typeface="黑体" pitchFamily="2" charset="-122"/>
                <a:cs typeface="Arial" pitchFamily="34" charset="0"/>
              </a:rPr>
              <a:t>外部中断</a:t>
            </a:r>
            <a:r>
              <a:rPr lang="zh-CN" altLang="en-US" sz="2800" smtClean="0">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内部中断</a:t>
            </a:r>
            <a:r>
              <a:rPr lang="zh-CN" altLang="en-US" sz="2800" smtClean="0">
                <a:latin typeface="Arial" pitchFamily="34" charset="0"/>
                <a:ea typeface="黑体" pitchFamily="2" charset="-122"/>
                <a:cs typeface="Arial" pitchFamily="34" charset="0"/>
              </a:rPr>
              <a:t>。</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rgbClr val="FFFF00"/>
                </a:solidFill>
                <a:latin typeface="Arial" pitchFamily="34" charset="0"/>
                <a:ea typeface="黑体" pitchFamily="2" charset="-122"/>
                <a:cs typeface="Arial" pitchFamily="34" charset="0"/>
              </a:rPr>
              <a:t> 概念</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分类</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15</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360363" indent="-360363" eaLnBrk="1" hangingPunct="1">
              <a:lnSpc>
                <a:spcPct val="130000"/>
              </a:lnSpc>
              <a:spcBef>
                <a:spcPts val="0"/>
              </a:spcBef>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外部中断</a:t>
            </a:r>
            <a:r>
              <a:rPr lang="zh-CN" altLang="en-US" sz="2800" smtClean="0">
                <a:solidFill>
                  <a:srgbClr val="FF0000"/>
                </a:solidFill>
                <a:latin typeface="Arial" pitchFamily="34" charset="0"/>
                <a:ea typeface="黑体" pitchFamily="2" charset="-122"/>
                <a:cs typeface="Arial" pitchFamily="34" charset="0"/>
              </a:rPr>
              <a:t> </a:t>
            </a:r>
            <a:r>
              <a:rPr lang="zh-CN" altLang="en-US" sz="2800" smtClean="0">
                <a:latin typeface="Arial" pitchFamily="34" charset="0"/>
                <a:ea typeface="黑体" pitchFamily="2" charset="-122"/>
                <a:cs typeface="Arial" pitchFamily="34" charset="0"/>
              </a:rPr>
              <a:t>：非</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内部原因产生的中断统称为外部中断，可分为：</a:t>
            </a:r>
            <a:r>
              <a:rPr lang="zh-CN" altLang="en-US" sz="2800" smtClean="0">
                <a:solidFill>
                  <a:srgbClr val="0000FF"/>
                </a:solidFill>
                <a:latin typeface="Arial" pitchFamily="34" charset="0"/>
                <a:ea typeface="黑体" pitchFamily="2" charset="-122"/>
                <a:cs typeface="Arial" pitchFamily="34" charset="0"/>
              </a:rPr>
              <a:t>非屏蔽中断</a:t>
            </a:r>
            <a:r>
              <a:rPr lang="zh-CN" altLang="en-US" sz="2800" smtClean="0">
                <a:latin typeface="Arial" pitchFamily="34" charset="0"/>
                <a:ea typeface="黑体" pitchFamily="2" charset="-122"/>
                <a:cs typeface="Arial" pitchFamily="34" charset="0"/>
              </a:rPr>
              <a:t>和</a:t>
            </a:r>
            <a:r>
              <a:rPr lang="zh-CN" altLang="en-US" sz="2800" smtClean="0">
                <a:solidFill>
                  <a:srgbClr val="0000FF"/>
                </a:solidFill>
                <a:latin typeface="Arial" pitchFamily="34" charset="0"/>
                <a:ea typeface="黑体" pitchFamily="2" charset="-122"/>
                <a:cs typeface="Arial" pitchFamily="34" charset="0"/>
              </a:rPr>
              <a:t>可屏蔽中断</a:t>
            </a:r>
            <a:r>
              <a:rPr lang="zh-CN" altLang="en-US" sz="2800" smtClean="0">
                <a:latin typeface="Arial" pitchFamily="34" charset="0"/>
                <a:ea typeface="黑体" pitchFamily="2" charset="-122"/>
                <a:cs typeface="Arial" pitchFamily="34" charset="0"/>
              </a:rPr>
              <a:t>两种。</a:t>
            </a:r>
          </a:p>
          <a:p>
            <a:pPr marL="539750" indent="-539750" eaLnBrk="1" hangingPunct="1">
              <a:lnSpc>
                <a:spcPct val="130000"/>
              </a:lnSpc>
              <a:spcBef>
                <a:spcPts val="0"/>
              </a:spcBef>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非屏蔽中断：为应付一些紧急故障而引起的中断。如：发生电源掉电、内存奇偶错等异常事件时引起的中断。</a:t>
            </a:r>
          </a:p>
          <a:p>
            <a:pPr marL="539750" indent="-539750" eaLnBrk="1" hangingPunct="1">
              <a:lnSpc>
                <a:spcPct val="130000"/>
              </a:lnSpc>
              <a:spcBef>
                <a:spcPts val="0"/>
              </a:spcBef>
            </a:pPr>
            <a:r>
              <a:rPr lang="en-US" altLang="zh-CN" sz="2800" smtClean="0">
                <a:latin typeface="Arial" pitchFamily="34" charset="0"/>
                <a:ea typeface="黑体" pitchFamily="2" charset="-122"/>
                <a:cs typeface="Arial" pitchFamily="34" charset="0"/>
              </a:rPr>
              <a:t>(2) </a:t>
            </a:r>
            <a:r>
              <a:rPr lang="zh-CN" altLang="en-US" sz="2800" smtClean="0">
                <a:solidFill>
                  <a:srgbClr val="0000FF"/>
                </a:solidFill>
                <a:latin typeface="Arial" pitchFamily="34" charset="0"/>
                <a:ea typeface="黑体" pitchFamily="2" charset="-122"/>
                <a:cs typeface="Arial" pitchFamily="34" charset="0"/>
              </a:rPr>
              <a:t>可屏蔽中断</a:t>
            </a:r>
            <a:r>
              <a:rPr lang="zh-CN" altLang="en-US" sz="2800" smtClean="0">
                <a:latin typeface="Arial" pitchFamily="34" charset="0"/>
                <a:ea typeface="黑体" pitchFamily="2" charset="-122"/>
                <a:cs typeface="Arial" pitchFamily="34" charset="0"/>
              </a:rPr>
              <a:t>：可以通过设置而暂时不响应的中断。如：硬盘、键盘、显示器和各种打印机等引起的中断。</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外部中断</a:t>
            </a:r>
            <a:endParaRPr lang="en-US" altLang="zh-CN" sz="2000" b="1" smtClean="0">
              <a:solidFill>
                <a:srgbClr val="FFFF00"/>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非屏蔽</a:t>
            </a:r>
            <a:endParaRPr lang="en-US" altLang="zh-CN" sz="2000" b="1" smtClean="0">
              <a:solidFill>
                <a:srgbClr val="FFFF00"/>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可屏蔽</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内部中断</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16</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en-US" altLang="zh-CN" sz="2800" smtClean="0">
                <a:latin typeface="Arial" pitchFamily="34" charset="0"/>
                <a:ea typeface="黑体" pitchFamily="2" charset="-122"/>
                <a:cs typeface="Arial" pitchFamily="34" charset="0"/>
              </a:rPr>
              <a:t>2. </a:t>
            </a:r>
            <a:r>
              <a:rPr lang="zh-CN" altLang="en-US" sz="2800" smtClean="0">
                <a:latin typeface="Arial" pitchFamily="34" charset="0"/>
                <a:ea typeface="黑体" pitchFamily="2" charset="-122"/>
                <a:cs typeface="Arial" pitchFamily="34" charset="0"/>
              </a:rPr>
              <a:t>内部中断：由</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内部原因引起的中断。</a:t>
            </a:r>
          </a:p>
          <a:p>
            <a:pPr marL="539750" indent="-539750" eaLnBrk="1" hangingPunct="1">
              <a:spcBef>
                <a:spcPts val="0"/>
              </a:spcBef>
            </a:pPr>
            <a:r>
              <a:rPr lang="en-US" altLang="zh-CN" sz="2800" smtClean="0">
                <a:latin typeface="Arial" pitchFamily="34" charset="0"/>
                <a:ea typeface="黑体" pitchFamily="2" charset="-122"/>
                <a:cs typeface="Arial" pitchFamily="34" charset="0"/>
              </a:rPr>
              <a:t>(1) </a:t>
            </a:r>
            <a:r>
              <a:rPr lang="zh-CN" altLang="en-US" sz="2800" smtClean="0">
                <a:solidFill>
                  <a:srgbClr val="0000FF"/>
                </a:solidFill>
                <a:latin typeface="Arial" pitchFamily="34" charset="0"/>
                <a:ea typeface="黑体" pitchFamily="2" charset="-122"/>
                <a:cs typeface="Arial" pitchFamily="34" charset="0"/>
              </a:rPr>
              <a:t>除法出错中断</a:t>
            </a:r>
            <a:r>
              <a:rPr lang="zh-CN" altLang="en-US" sz="2800" smtClean="0">
                <a:latin typeface="Arial" pitchFamily="34" charset="0"/>
                <a:ea typeface="黑体" pitchFamily="2" charset="-122"/>
                <a:cs typeface="Arial" pitchFamily="34" charset="0"/>
              </a:rPr>
              <a:t>：当除数为</a:t>
            </a:r>
            <a:r>
              <a:rPr lang="en-US" altLang="zh-CN" sz="2800" smtClean="0">
                <a:latin typeface="Arial" pitchFamily="34" charset="0"/>
                <a:ea typeface="黑体" pitchFamily="2" charset="-122"/>
                <a:cs typeface="Arial" pitchFamily="34" charset="0"/>
              </a:rPr>
              <a:t>0</a:t>
            </a:r>
            <a:r>
              <a:rPr lang="zh-CN" altLang="en-US" sz="2800" smtClean="0">
                <a:latin typeface="Arial" pitchFamily="34" charset="0"/>
                <a:ea typeface="黑体" pitchFamily="2" charset="-122"/>
                <a:cs typeface="Arial" pitchFamily="34" charset="0"/>
              </a:rPr>
              <a:t>或除法所得商过大时，立即产生一个内部中断。</a:t>
            </a:r>
          </a:p>
          <a:p>
            <a:pPr marL="539750" indent="-539750" eaLnBrk="1" hangingPunct="1">
              <a:spcBef>
                <a:spcPts val="0"/>
              </a:spcBef>
            </a:pPr>
            <a:r>
              <a:rPr lang="en-US" altLang="zh-CN" sz="2800" smtClean="0">
                <a:latin typeface="Arial" pitchFamily="34" charset="0"/>
                <a:ea typeface="黑体" pitchFamily="2" charset="-122"/>
                <a:cs typeface="Arial" pitchFamily="34" charset="0"/>
              </a:rPr>
              <a:t>(2) </a:t>
            </a:r>
            <a:r>
              <a:rPr lang="zh-CN" altLang="en-US" sz="2800" smtClean="0">
                <a:solidFill>
                  <a:srgbClr val="0000FF"/>
                </a:solidFill>
                <a:latin typeface="Arial" pitchFamily="34" charset="0"/>
                <a:ea typeface="黑体" pitchFamily="2" charset="-122"/>
                <a:cs typeface="Arial" pitchFamily="34" charset="0"/>
              </a:rPr>
              <a:t>溢出中断指令</a:t>
            </a:r>
            <a:r>
              <a:rPr lang="en-US" altLang="zh-CN" sz="2800" smtClean="0">
                <a:solidFill>
                  <a:srgbClr val="0000FF"/>
                </a:solidFill>
                <a:latin typeface="Arial" pitchFamily="34" charset="0"/>
                <a:ea typeface="黑体" pitchFamily="2" charset="-122"/>
                <a:cs typeface="Arial" pitchFamily="34" charset="0"/>
              </a:rPr>
              <a:t>INTO</a:t>
            </a:r>
            <a:r>
              <a:rPr lang="zh-CN" altLang="en-US" sz="2800" smtClean="0">
                <a:latin typeface="Arial" pitchFamily="34" charset="0"/>
                <a:ea typeface="黑体" pitchFamily="2" charset="-122"/>
                <a:cs typeface="Arial" pitchFamily="34" charset="0"/>
              </a:rPr>
              <a:t>：当执行这条指令时，若前面的运算已经发生溢出，便产生中断。</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外部中断</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内部中断</a:t>
            </a:r>
            <a:endParaRPr lang="en-US" altLang="zh-CN" sz="2000" b="1" smtClean="0">
              <a:solidFill>
                <a:srgbClr val="FFFF00"/>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除法错中断</a:t>
            </a:r>
            <a:endParaRPr lang="en-US" altLang="zh-CN" sz="2000" b="1" smtClean="0">
              <a:solidFill>
                <a:srgbClr val="FFFF00"/>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溢出中断</a:t>
            </a:r>
            <a:endParaRPr lang="en-US" altLang="zh-CN" sz="2000" b="1" smtClean="0">
              <a:solidFill>
                <a:srgbClr val="FFFF00"/>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中断指令</a:t>
            </a:r>
            <a:endParaRPr lang="en-US" altLang="zh-CN" sz="2000" b="1" smtClean="0">
              <a:solidFill>
                <a:schemeClr val="bg1"/>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单断中断</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17</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539750" indent="-539750" eaLnBrk="1" hangingPunct="1">
              <a:lnSpc>
                <a:spcPct val="130000"/>
              </a:lnSpc>
              <a:spcBef>
                <a:spcPts val="0"/>
              </a:spcBef>
            </a:pPr>
            <a:r>
              <a:rPr lang="en-US" altLang="zh-CN" sz="2800" smtClean="0">
                <a:latin typeface="Arial" pitchFamily="34" charset="0"/>
                <a:ea typeface="黑体" pitchFamily="2" charset="-122"/>
                <a:cs typeface="Arial" pitchFamily="34" charset="0"/>
              </a:rPr>
              <a:t>(3) </a:t>
            </a:r>
            <a:r>
              <a:rPr lang="zh-CN" altLang="en-US" sz="2800" smtClean="0">
                <a:solidFill>
                  <a:srgbClr val="0000FF"/>
                </a:solidFill>
                <a:latin typeface="Arial" pitchFamily="34" charset="0"/>
                <a:ea typeface="黑体" pitchFamily="2" charset="-122"/>
                <a:cs typeface="Arial" pitchFamily="34" charset="0"/>
              </a:rPr>
              <a:t>中断指令</a:t>
            </a:r>
            <a:r>
              <a:rPr lang="en-US" altLang="zh-CN" sz="2800" smtClean="0">
                <a:solidFill>
                  <a:srgbClr val="0000FF"/>
                </a:solidFill>
                <a:latin typeface="Arial" pitchFamily="34" charset="0"/>
                <a:ea typeface="黑体" pitchFamily="2" charset="-122"/>
                <a:cs typeface="Arial" pitchFamily="34" charset="0"/>
              </a:rPr>
              <a:t>INT  n</a:t>
            </a:r>
            <a:r>
              <a:rPr lang="zh-CN" altLang="en-US" sz="2800" smtClean="0">
                <a:latin typeface="Arial" pitchFamily="34" charset="0"/>
                <a:ea typeface="黑体" pitchFamily="2" charset="-122"/>
                <a:cs typeface="Arial" pitchFamily="34" charset="0"/>
              </a:rPr>
              <a:t>：操作系统把一些常用的输入、输出、文件处理等基本操作，编制成若干子程序，这些子程序称为中断服务程序，对它们的调用均用中断指令</a:t>
            </a:r>
            <a:r>
              <a:rPr lang="en-US" altLang="zh-CN" sz="2800" smtClean="0">
                <a:latin typeface="Arial" pitchFamily="34" charset="0"/>
                <a:ea typeface="黑体" pitchFamily="2" charset="-122"/>
                <a:cs typeface="Arial" pitchFamily="34" charset="0"/>
              </a:rPr>
              <a:t>INT</a:t>
            </a:r>
            <a:r>
              <a:rPr lang="zh-CN" altLang="en-US" sz="2800" smtClean="0">
                <a:latin typeface="Arial" pitchFamily="34" charset="0"/>
                <a:ea typeface="黑体" pitchFamily="2" charset="-122"/>
                <a:cs typeface="Arial" pitchFamily="34" charset="0"/>
              </a:rPr>
              <a:t>来进行，其中</a:t>
            </a:r>
            <a:r>
              <a:rPr lang="en-US" altLang="zh-CN" sz="2800" smtClean="0">
                <a:latin typeface="Arial" pitchFamily="34" charset="0"/>
                <a:ea typeface="黑体" pitchFamily="2" charset="-122"/>
                <a:cs typeface="Arial" pitchFamily="34" charset="0"/>
              </a:rPr>
              <a:t>n</a:t>
            </a:r>
            <a:r>
              <a:rPr lang="zh-CN" altLang="en-US" sz="2800" smtClean="0">
                <a:latin typeface="Arial" pitchFamily="34" charset="0"/>
                <a:ea typeface="黑体" pitchFamily="2" charset="-122"/>
                <a:cs typeface="Arial" pitchFamily="34" charset="0"/>
              </a:rPr>
              <a:t>为中断服务程序类型号。</a:t>
            </a:r>
          </a:p>
          <a:p>
            <a:pPr marL="539750" indent="-539750" eaLnBrk="1" hangingPunct="1">
              <a:lnSpc>
                <a:spcPct val="130000"/>
              </a:lnSpc>
              <a:spcBef>
                <a:spcPts val="0"/>
              </a:spcBef>
            </a:pPr>
            <a:r>
              <a:rPr lang="en-US" altLang="zh-CN" sz="2800" smtClean="0">
                <a:latin typeface="Arial" pitchFamily="34" charset="0"/>
                <a:ea typeface="黑体" pitchFamily="2" charset="-122"/>
                <a:cs typeface="Arial" pitchFamily="34" charset="0"/>
              </a:rPr>
              <a:t>(4) </a:t>
            </a:r>
            <a:r>
              <a:rPr lang="zh-CN" altLang="en-US" sz="2800" smtClean="0">
                <a:solidFill>
                  <a:srgbClr val="0000FF"/>
                </a:solidFill>
                <a:latin typeface="Arial" pitchFamily="34" charset="0"/>
                <a:ea typeface="黑体" pitchFamily="2" charset="-122"/>
                <a:cs typeface="Arial" pitchFamily="34" charset="0"/>
              </a:rPr>
              <a:t>单步中断</a:t>
            </a:r>
            <a:r>
              <a:rPr lang="zh-CN" altLang="en-US" sz="2800" smtClean="0">
                <a:latin typeface="Arial" pitchFamily="34" charset="0"/>
                <a:ea typeface="黑体" pitchFamily="2" charset="-122"/>
                <a:cs typeface="Arial" pitchFamily="34" charset="0"/>
              </a:rPr>
              <a:t>：若单步标志</a:t>
            </a:r>
            <a:r>
              <a:rPr lang="en-US" altLang="zh-CN" sz="2800" smtClean="0">
                <a:latin typeface="Arial" pitchFamily="34" charset="0"/>
                <a:ea typeface="黑体" pitchFamily="2" charset="-122"/>
                <a:cs typeface="Arial" pitchFamily="34" charset="0"/>
              </a:rPr>
              <a:t>TF=1</a:t>
            </a:r>
            <a:r>
              <a:rPr lang="zh-CN" altLang="en-US" sz="2800" smtClean="0">
                <a:latin typeface="Arial" pitchFamily="34" charset="0"/>
                <a:ea typeface="黑体" pitchFamily="2" charset="-122"/>
                <a:cs typeface="Arial" pitchFamily="34" charset="0"/>
              </a:rPr>
              <a:t>，则在每条指令执行后，</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自动产生单步中断，使程序单步执行。</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外部中断</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内部中断</a:t>
            </a:r>
            <a:endParaRPr lang="en-US" altLang="zh-CN" sz="2000" b="1" smtClean="0">
              <a:solidFill>
                <a:schemeClr val="bg1"/>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除法错中断</a:t>
            </a:r>
            <a:endParaRPr lang="en-US" altLang="zh-CN" sz="2000" b="1" smtClean="0">
              <a:solidFill>
                <a:schemeClr val="bg1"/>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chemeClr val="bg1"/>
                </a:solidFill>
                <a:latin typeface="Arial" pitchFamily="34" charset="0"/>
                <a:ea typeface="黑体" pitchFamily="2" charset="-122"/>
                <a:cs typeface="Arial" pitchFamily="34" charset="0"/>
              </a:rPr>
              <a:t>溢出中断</a:t>
            </a:r>
            <a:endParaRPr lang="en-US" altLang="zh-CN" sz="2000" b="1" smtClean="0">
              <a:solidFill>
                <a:schemeClr val="bg1"/>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中断指令</a:t>
            </a:r>
            <a:endParaRPr lang="en-US" altLang="zh-CN" sz="2000" b="1" smtClean="0">
              <a:solidFill>
                <a:srgbClr val="FFFF00"/>
              </a:solidFill>
              <a:latin typeface="Arial" pitchFamily="34" charset="0"/>
              <a:ea typeface="黑体" pitchFamily="2" charset="-122"/>
              <a:cs typeface="Arial" pitchFamily="34" charset="0"/>
            </a:endParaRPr>
          </a:p>
          <a:p>
            <a:pPr marL="360363" algn="just">
              <a:lnSpc>
                <a:spcPct val="130000"/>
              </a:lnSpc>
              <a:spcBef>
                <a:spcPts val="0"/>
              </a:spcBef>
              <a:buFont typeface="Arial" pitchFamily="34" charset="0"/>
              <a:buChar char="•"/>
              <a:defRPr/>
            </a:pPr>
            <a:r>
              <a:rPr lang="zh-CN" altLang="en-US" sz="2000" b="1" smtClean="0">
                <a:solidFill>
                  <a:srgbClr val="FFFF00"/>
                </a:solidFill>
                <a:latin typeface="Arial" pitchFamily="34" charset="0"/>
                <a:ea typeface="黑体" pitchFamily="2" charset="-122"/>
                <a:cs typeface="Arial" pitchFamily="34" charset="0"/>
              </a:rPr>
              <a:t>单断中断</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18</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二、中断向量表</a:t>
            </a:r>
            <a:endParaRPr lang="en-US" altLang="zh-CN" sz="2800" smtClean="0">
              <a:latin typeface="Arial" pitchFamily="34" charset="0"/>
              <a:ea typeface="黑体" pitchFamily="2" charset="-122"/>
              <a:cs typeface="Arial" pitchFamily="34" charset="0"/>
            </a:endParaRPr>
          </a:p>
          <a:p>
            <a:pPr>
              <a:spcBef>
                <a:spcPts val="0"/>
              </a:spcBef>
              <a:buClr>
                <a:schemeClr val="hlink"/>
              </a:buClr>
            </a:pPr>
            <a:r>
              <a:rPr lang="en-US" altLang="zh-CN" sz="2800" smtClean="0">
                <a:solidFill>
                  <a:srgbClr val="000000"/>
                </a:solidFill>
                <a:latin typeface="Arial" pitchFamily="34" charset="0"/>
                <a:ea typeface="黑体" pitchFamily="2" charset="-122"/>
                <a:cs typeface="Arial" pitchFamily="34" charset="0"/>
              </a:rPr>
              <a:t>IBM PC</a:t>
            </a:r>
            <a:r>
              <a:rPr lang="zh-CN" altLang="en-US" sz="2800" smtClean="0">
                <a:solidFill>
                  <a:srgbClr val="000000"/>
                </a:solidFill>
                <a:latin typeface="Arial" pitchFamily="34" charset="0"/>
                <a:ea typeface="黑体" pitchFamily="2" charset="-122"/>
                <a:cs typeface="Arial" pitchFamily="34" charset="0"/>
              </a:rPr>
              <a:t>中断系统提供了</a:t>
            </a:r>
            <a:r>
              <a:rPr lang="en-US" altLang="zh-CN" sz="2800" smtClean="0">
                <a:solidFill>
                  <a:srgbClr val="000000"/>
                </a:solidFill>
                <a:latin typeface="Arial" pitchFamily="34" charset="0"/>
                <a:ea typeface="黑体" pitchFamily="2" charset="-122"/>
                <a:cs typeface="Arial" pitchFamily="34" charset="0"/>
              </a:rPr>
              <a:t>256</a:t>
            </a:r>
            <a:r>
              <a:rPr lang="zh-CN" altLang="en-US" sz="2800" smtClean="0">
                <a:solidFill>
                  <a:srgbClr val="000000"/>
                </a:solidFill>
                <a:latin typeface="Arial" pitchFamily="34" charset="0"/>
                <a:ea typeface="黑体" pitchFamily="2" charset="-122"/>
                <a:cs typeface="Arial" pitchFamily="34" charset="0"/>
              </a:rPr>
              <a:t>种中断，类型号为</a:t>
            </a:r>
            <a:r>
              <a:rPr lang="en-US" altLang="zh-CN" sz="2800" smtClean="0">
                <a:solidFill>
                  <a:srgbClr val="0000FF"/>
                </a:solidFill>
                <a:latin typeface="Arial" pitchFamily="34" charset="0"/>
                <a:ea typeface="黑体" pitchFamily="2" charset="-122"/>
                <a:cs typeface="Arial" pitchFamily="34" charset="0"/>
              </a:rPr>
              <a:t>00H~FFH</a:t>
            </a:r>
            <a:r>
              <a:rPr lang="zh-CN" altLang="en-US" sz="2800" smtClean="0">
                <a:solidFill>
                  <a:srgbClr val="000000"/>
                </a:solidFill>
                <a:latin typeface="Arial" pitchFamily="34" charset="0"/>
                <a:ea typeface="黑体" pitchFamily="2" charset="-122"/>
                <a:cs typeface="Arial" pitchFamily="34" charset="0"/>
              </a:rPr>
              <a:t>。</a:t>
            </a:r>
            <a:r>
              <a:rPr lang="en-US" altLang="zh-CN" sz="2800" smtClean="0">
                <a:solidFill>
                  <a:srgbClr val="000000"/>
                </a:solidFill>
                <a:latin typeface="Arial" pitchFamily="34" charset="0"/>
                <a:ea typeface="黑体" pitchFamily="2" charset="-122"/>
                <a:cs typeface="Arial" pitchFamily="34" charset="0"/>
              </a:rPr>
              <a:t>256</a:t>
            </a:r>
            <a:r>
              <a:rPr lang="zh-CN" altLang="en-US" sz="2800" smtClean="0">
                <a:solidFill>
                  <a:srgbClr val="000000"/>
                </a:solidFill>
                <a:latin typeface="Arial" pitchFamily="34" charset="0"/>
                <a:ea typeface="黑体" pitchFamily="2" charset="-122"/>
                <a:cs typeface="Arial" pitchFamily="34" charset="0"/>
              </a:rPr>
              <a:t>种中断处理程序的入口地址（又称</a:t>
            </a:r>
            <a:r>
              <a:rPr lang="zh-CN" altLang="en-US" sz="2800" smtClean="0">
                <a:solidFill>
                  <a:srgbClr val="0000FF"/>
                </a:solidFill>
                <a:latin typeface="Arial" pitchFamily="34" charset="0"/>
                <a:ea typeface="黑体" pitchFamily="2" charset="-122"/>
                <a:cs typeface="Arial" pitchFamily="34" charset="0"/>
              </a:rPr>
              <a:t>中断向量</a:t>
            </a:r>
            <a:r>
              <a:rPr lang="zh-CN" altLang="en-US" sz="2800" smtClean="0">
                <a:solidFill>
                  <a:srgbClr val="000000"/>
                </a:solidFill>
                <a:latin typeface="Arial" pitchFamily="34" charset="0"/>
                <a:ea typeface="黑体" pitchFamily="2" charset="-122"/>
                <a:cs typeface="Arial" pitchFamily="34" charset="0"/>
              </a:rPr>
              <a:t>，包括段地址、偏移地址）按中断号次序放在一起，形成一张表，称为</a:t>
            </a:r>
            <a:r>
              <a:rPr lang="zh-CN" altLang="en-US" sz="2800" smtClean="0">
                <a:solidFill>
                  <a:srgbClr val="0000FF"/>
                </a:solidFill>
                <a:latin typeface="Arial" pitchFamily="34" charset="0"/>
                <a:ea typeface="黑体" pitchFamily="2" charset="-122"/>
                <a:cs typeface="Arial" pitchFamily="34" charset="0"/>
              </a:rPr>
              <a:t>中断向量表</a:t>
            </a:r>
            <a:r>
              <a:rPr lang="zh-CN" altLang="en-US" sz="2800" smtClean="0">
                <a:solidFill>
                  <a:srgbClr val="000000"/>
                </a:solidFill>
                <a:latin typeface="Arial" pitchFamily="34" charset="0"/>
                <a:ea typeface="黑体" pitchFamily="2" charset="-122"/>
                <a:cs typeface="Arial" pitchFamily="34" charset="0"/>
              </a:rPr>
              <a:t>。其所占固定区域为</a:t>
            </a:r>
            <a:r>
              <a:rPr lang="en-US" altLang="zh-CN" sz="2800" smtClean="0">
                <a:solidFill>
                  <a:srgbClr val="000000"/>
                </a:solidFill>
                <a:latin typeface="Arial" pitchFamily="34" charset="0"/>
                <a:ea typeface="黑体" pitchFamily="2" charset="-122"/>
                <a:cs typeface="Arial" pitchFamily="34" charset="0"/>
              </a:rPr>
              <a:t>00000H ~003FFH</a:t>
            </a:r>
            <a:r>
              <a:rPr lang="zh-CN" altLang="en-US" sz="2800" smtClean="0">
                <a:solidFill>
                  <a:srgbClr val="000000"/>
                </a:solidFill>
                <a:latin typeface="Arial" pitchFamily="34" charset="0"/>
                <a:ea typeface="黑体" pitchFamily="2" charset="-122"/>
                <a:cs typeface="Arial" pitchFamily="34" charset="0"/>
              </a:rPr>
              <a:t>的</a:t>
            </a:r>
            <a:r>
              <a:rPr lang="en-US" altLang="zh-CN" sz="2800" smtClean="0">
                <a:solidFill>
                  <a:srgbClr val="0000FF"/>
                </a:solidFill>
                <a:latin typeface="Arial" pitchFamily="34" charset="0"/>
                <a:ea typeface="黑体" pitchFamily="2" charset="-122"/>
                <a:cs typeface="Arial" pitchFamily="34" charset="0"/>
              </a:rPr>
              <a:t>1KB</a:t>
            </a:r>
            <a:r>
              <a:rPr lang="zh-CN" altLang="en-US" sz="2800" smtClean="0">
                <a:solidFill>
                  <a:srgbClr val="0000FF"/>
                </a:solidFill>
                <a:latin typeface="Arial" pitchFamily="34" charset="0"/>
                <a:ea typeface="黑体" pitchFamily="2" charset="-122"/>
                <a:cs typeface="Arial" pitchFamily="34" charset="0"/>
              </a:rPr>
              <a:t>空间</a:t>
            </a:r>
            <a:r>
              <a:rPr lang="zh-CN" altLang="en-US" sz="2800" smtClean="0">
                <a:solidFill>
                  <a:srgbClr val="000000"/>
                </a:solidFill>
                <a:latin typeface="Arial" pitchFamily="34" charset="0"/>
                <a:ea typeface="黑体" pitchFamily="2" charset="-122"/>
                <a:cs typeface="Arial" pitchFamily="34" charset="0"/>
              </a:rPr>
              <a:t>。</a:t>
            </a:r>
            <a:endParaRPr lang="zh-CN" altLang="en-US" sz="280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中断向量表</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19</a:t>
            </a:fld>
            <a:r>
              <a:rPr lang="en-US" altLang="zh-CN" smtClean="0"/>
              <a:t>/28</a:t>
            </a:r>
            <a:endParaRPr lang="zh-CN" altLang="en-US"/>
          </a:p>
        </p:txBody>
      </p:sp>
      <p:pic>
        <p:nvPicPr>
          <p:cNvPr id="9" name="Picture 4"/>
          <p:cNvPicPr>
            <a:picLocks noChangeAspect="1" noChangeArrowheads="1"/>
          </p:cNvPicPr>
          <p:nvPr/>
        </p:nvPicPr>
        <p:blipFill>
          <a:blip r:embed="rId2"/>
          <a:srcRect l="6559" t="3572" r="8163" b="4591"/>
          <a:stretch>
            <a:fillRect/>
          </a:stretch>
        </p:blipFill>
        <p:spPr bwMode="auto">
          <a:xfrm>
            <a:off x="1" y="3500414"/>
            <a:ext cx="2043142" cy="3143296"/>
          </a:xfrm>
          <a:prstGeom prst="rect">
            <a:avLst/>
          </a:prstGeom>
          <a:noFill/>
          <a:ln w="28575">
            <a:solidFill>
              <a:srgbClr val="FF0000"/>
            </a:solidFill>
            <a:miter lim="800000"/>
            <a:headEnd/>
            <a:tailEnd/>
          </a:ln>
        </p:spPr>
      </p:pic>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000108"/>
            <a:ext cx="8643998" cy="5429288"/>
          </a:xfrm>
        </p:spPr>
        <p:txBody>
          <a:bodyPr/>
          <a:lstStyle/>
          <a:p>
            <a:pPr marL="633413" indent="-633413" eaLnBrk="1" hangingPunct="1"/>
            <a:r>
              <a:rPr lang="zh-CN" altLang="en-US" sz="2800" smtClean="0">
                <a:latin typeface="Arial" pitchFamily="34" charset="0"/>
                <a:ea typeface="黑体" pitchFamily="2" charset="-122"/>
                <a:cs typeface="Arial" pitchFamily="34" charset="0"/>
              </a:rPr>
              <a:t>本章主要内容：</a:t>
            </a:r>
          </a:p>
          <a:p>
            <a:pPr marL="633413" indent="-3175" eaLnBrk="1" hangingPunct="1"/>
            <a:r>
              <a:rPr lang="en-US" altLang="zh-CN" sz="2800" smtClean="0">
                <a:latin typeface="Arial" pitchFamily="34" charset="0"/>
                <a:ea typeface="黑体" pitchFamily="2" charset="-122"/>
                <a:cs typeface="Arial" pitchFamily="34" charset="0"/>
              </a:rPr>
              <a:t>10.1  I/O</a:t>
            </a:r>
            <a:r>
              <a:rPr lang="zh-CN" altLang="en-US" sz="2800" smtClean="0">
                <a:latin typeface="Arial" pitchFamily="34" charset="0"/>
                <a:ea typeface="黑体" pitchFamily="2" charset="-122"/>
                <a:cs typeface="Arial" pitchFamily="34" charset="0"/>
              </a:rPr>
              <a:t>的基本概念 </a:t>
            </a:r>
          </a:p>
          <a:p>
            <a:pPr marL="633413" indent="-3175" algn="just" eaLnBrk="1" hangingPunct="1"/>
            <a:r>
              <a:rPr lang="en-US" altLang="zh-CN" sz="2800" smtClean="0">
                <a:latin typeface="Arial" pitchFamily="34" charset="0"/>
                <a:ea typeface="黑体" pitchFamily="2" charset="-122"/>
                <a:cs typeface="Arial" pitchFamily="34" charset="0"/>
              </a:rPr>
              <a:t>10.2  I/O</a:t>
            </a:r>
            <a:r>
              <a:rPr lang="zh-CN" altLang="en-US" sz="2800" smtClean="0">
                <a:latin typeface="Arial" pitchFamily="34" charset="0"/>
                <a:ea typeface="黑体" pitchFamily="2" charset="-122"/>
                <a:cs typeface="Arial" pitchFamily="34" charset="0"/>
              </a:rPr>
              <a:t>设备的数据传送方式</a:t>
            </a:r>
          </a:p>
          <a:p>
            <a:pPr marL="633413" indent="-3175" algn="just" eaLnBrk="1" hangingPunct="1"/>
            <a:r>
              <a:rPr lang="en-US" altLang="zh-CN" sz="2800" smtClean="0">
                <a:latin typeface="Arial" pitchFamily="34" charset="0"/>
                <a:ea typeface="黑体" pitchFamily="2" charset="-122"/>
                <a:cs typeface="Arial" pitchFamily="34" charset="0"/>
              </a:rPr>
              <a:t>10.3  </a:t>
            </a:r>
            <a:r>
              <a:rPr lang="zh-CN" altLang="en-US" sz="2800" smtClean="0">
                <a:latin typeface="Arial" pitchFamily="34" charset="0"/>
                <a:ea typeface="黑体" pitchFamily="2" charset="-122"/>
                <a:cs typeface="Arial" pitchFamily="34" charset="0"/>
              </a:rPr>
              <a:t>中断及中断程序设计</a:t>
            </a:r>
          </a:p>
        </p:txBody>
      </p:sp>
      <p:sp>
        <p:nvSpPr>
          <p:cNvPr id="11" name="矩形 10"/>
          <p:cNvSpPr/>
          <p:nvPr/>
        </p:nvSpPr>
        <p:spPr>
          <a:xfrm>
            <a:off x="2928926" y="285728"/>
            <a:ext cx="2348720" cy="523220"/>
          </a:xfrm>
          <a:prstGeom prst="rect">
            <a:avLst/>
          </a:prstGeom>
        </p:spPr>
        <p:txBody>
          <a:bodyPr wrap="none">
            <a:spAutoFit/>
          </a:bodyPr>
          <a:lstStyle/>
          <a:p>
            <a:pPr algn="ctr"/>
            <a:r>
              <a:rPr lang="zh-CN" altLang="en-US" sz="2800" b="1" smtClean="0">
                <a:latin typeface="黑体" pitchFamily="2" charset="-122"/>
                <a:ea typeface="黑体" pitchFamily="2" charset="-122"/>
              </a:rPr>
              <a:t>本章主要内容</a:t>
            </a:r>
            <a:endParaRPr lang="zh-CN" altLang="en-US" sz="2800" b="1">
              <a:latin typeface="黑体" pitchFamily="2" charset="-122"/>
              <a:ea typeface="黑体" pitchFamily="2" charset="-122"/>
            </a:endParaRPr>
          </a:p>
        </p:txBody>
      </p:sp>
      <p:sp>
        <p:nvSpPr>
          <p:cNvPr id="7" name="灯片编号占位符 6"/>
          <p:cNvSpPr>
            <a:spLocks noGrp="1"/>
          </p:cNvSpPr>
          <p:nvPr>
            <p:ph type="sldNum" sz="quarter" idx="10"/>
          </p:nvPr>
        </p:nvSpPr>
        <p:spPr/>
        <p:txBody>
          <a:bodyPr/>
          <a:lstStyle/>
          <a:p>
            <a:pPr>
              <a:defRPr/>
            </a:pPr>
            <a:fld id="{00EC6E7D-D7E6-48CA-B2D6-D41A77583861}" type="slidenum">
              <a:rPr lang="zh-CN" altLang="en-US" smtClean="0"/>
              <a:pPr>
                <a:defRPr/>
              </a:pPr>
              <a:t>2</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marL="265113" indent="-265113" eaLnBrk="1" hangingPunct="1">
              <a:lnSpc>
                <a:spcPct val="130000"/>
              </a:lnSpc>
              <a:spcBef>
                <a:spcPts val="0"/>
              </a:spcBef>
            </a:pPr>
            <a:r>
              <a:rPr lang="en-US" altLang="zh-CN" sz="2800" smtClean="0">
                <a:latin typeface="Arial" pitchFamily="34" charset="0"/>
                <a:ea typeface="黑体" pitchFamily="2" charset="-122"/>
                <a:cs typeface="Arial" pitchFamily="34" charset="0"/>
              </a:rPr>
              <a:t> </a:t>
            </a:r>
          </a:p>
        </p:txBody>
      </p: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20</a:t>
            </a:fld>
            <a:r>
              <a:rPr lang="en-US" altLang="zh-CN" smtClean="0"/>
              <a:t>/28</a:t>
            </a:r>
            <a:endParaRPr lang="zh-CN" altLang="en-US"/>
          </a:p>
        </p:txBody>
      </p:sp>
      <p:pic>
        <p:nvPicPr>
          <p:cNvPr id="7" name="Picture 2"/>
          <p:cNvPicPr>
            <a:picLocks noChangeAspect="1" noChangeArrowheads="1"/>
          </p:cNvPicPr>
          <p:nvPr/>
        </p:nvPicPr>
        <p:blipFill>
          <a:blip r:embed="rId2"/>
          <a:srcRect l="4341"/>
          <a:stretch>
            <a:fillRect/>
          </a:stretch>
        </p:blipFill>
        <p:spPr bwMode="auto">
          <a:xfrm>
            <a:off x="142844" y="1142984"/>
            <a:ext cx="8898062" cy="2714644"/>
          </a:xfrm>
          <a:prstGeom prst="rect">
            <a:avLst/>
          </a:prstGeom>
          <a:noFill/>
          <a:ln w="9525">
            <a:noFill/>
            <a:miter lim="800000"/>
            <a:headEnd/>
            <a:tailEnd/>
          </a:ln>
        </p:spPr>
      </p:pic>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三、设置与获取中断向量</a:t>
            </a:r>
          </a:p>
          <a:p>
            <a:pPr eaLnBrk="1" hangingPunct="1">
              <a:spcBef>
                <a:spcPts val="0"/>
              </a:spcBef>
            </a:pPr>
            <a:r>
              <a:rPr lang="zh-CN" altLang="en-US" sz="2800" smtClean="0">
                <a:latin typeface="Arial" pitchFamily="34" charset="0"/>
                <a:ea typeface="黑体" pitchFamily="2" charset="-122"/>
                <a:cs typeface="Arial" pitchFamily="34" charset="0"/>
              </a:rPr>
              <a:t>在</a:t>
            </a:r>
            <a:r>
              <a:rPr lang="en-US" altLang="zh-CN" sz="2800" smtClean="0">
                <a:latin typeface="Arial" pitchFamily="34" charset="0"/>
                <a:ea typeface="黑体" pitchFamily="2" charset="-122"/>
                <a:cs typeface="Arial" pitchFamily="34" charset="0"/>
              </a:rPr>
              <a:t>IBM PC</a:t>
            </a:r>
            <a:r>
              <a:rPr lang="zh-CN" altLang="en-US" sz="2800" smtClean="0">
                <a:latin typeface="Arial" pitchFamily="34" charset="0"/>
                <a:ea typeface="黑体" pitchFamily="2" charset="-122"/>
                <a:cs typeface="Arial" pitchFamily="34" charset="0"/>
              </a:rPr>
              <a:t>允许的</a:t>
            </a:r>
            <a:r>
              <a:rPr lang="en-US" altLang="zh-CN" sz="2800" smtClean="0">
                <a:latin typeface="Arial" pitchFamily="34" charset="0"/>
                <a:ea typeface="黑体" pitchFamily="2" charset="-122"/>
                <a:cs typeface="Arial" pitchFamily="34" charset="0"/>
              </a:rPr>
              <a:t>256</a:t>
            </a:r>
            <a:r>
              <a:rPr lang="zh-CN" altLang="en-US" sz="2800" smtClean="0">
                <a:latin typeface="Arial" pitchFamily="34" charset="0"/>
                <a:ea typeface="黑体" pitchFamily="2" charset="-122"/>
                <a:cs typeface="Arial" pitchFamily="34" charset="0"/>
              </a:rPr>
              <a:t>种中断中，有些被系统所占用，还有一些是空闲的，保留给用户使用。在</a:t>
            </a:r>
            <a:r>
              <a:rPr lang="en-US" altLang="zh-CN" sz="2800" smtClean="0">
                <a:latin typeface="Arial" pitchFamily="34" charset="0"/>
                <a:ea typeface="黑体" pitchFamily="2" charset="-122"/>
                <a:cs typeface="Arial" pitchFamily="34" charset="0"/>
              </a:rPr>
              <a:t>DOS</a:t>
            </a:r>
            <a:r>
              <a:rPr lang="zh-CN" altLang="en-US" sz="2800" smtClean="0">
                <a:latin typeface="Arial" pitchFamily="34" charset="0"/>
                <a:ea typeface="黑体" pitchFamily="2" charset="-122"/>
                <a:cs typeface="Arial" pitchFamily="34" charset="0"/>
              </a:rPr>
              <a:t>功能调用（</a:t>
            </a:r>
            <a:r>
              <a:rPr lang="en-US" altLang="zh-CN" sz="2800" smtClean="0">
                <a:latin typeface="Arial" pitchFamily="34" charset="0"/>
                <a:ea typeface="黑体" pitchFamily="2" charset="-122"/>
                <a:cs typeface="Arial" pitchFamily="34" charset="0"/>
              </a:rPr>
              <a:t>INT  21H</a:t>
            </a:r>
            <a:r>
              <a:rPr lang="zh-CN" altLang="en-US" sz="2800" smtClean="0">
                <a:latin typeface="Arial" pitchFamily="34" charset="0"/>
                <a:ea typeface="黑体" pitchFamily="2" charset="-122"/>
                <a:cs typeface="Arial" pitchFamily="34" charset="0"/>
              </a:rPr>
              <a:t>）中，提供了</a:t>
            </a:r>
            <a:r>
              <a:rPr lang="en-US" altLang="zh-CN" sz="2800" smtClean="0">
                <a:solidFill>
                  <a:srgbClr val="0000FF"/>
                </a:solidFill>
                <a:latin typeface="Arial" pitchFamily="34" charset="0"/>
                <a:ea typeface="黑体" pitchFamily="2" charset="-122"/>
                <a:cs typeface="Arial" pitchFamily="34" charset="0"/>
              </a:rPr>
              <a:t>25H</a:t>
            </a:r>
            <a:r>
              <a:rPr lang="zh-CN" altLang="en-US" sz="2800" smtClean="0">
                <a:solidFill>
                  <a:srgbClr val="0000FF"/>
                </a:solidFill>
                <a:latin typeface="Arial" pitchFamily="34" charset="0"/>
                <a:ea typeface="黑体" pitchFamily="2" charset="-122"/>
                <a:cs typeface="Arial" pitchFamily="34" charset="0"/>
              </a:rPr>
              <a:t>号</a:t>
            </a:r>
            <a:r>
              <a:rPr lang="zh-CN" altLang="en-US" sz="2800" smtClean="0">
                <a:latin typeface="Arial" pitchFamily="34" charset="0"/>
                <a:ea typeface="黑体" pitchFamily="2" charset="-122"/>
                <a:cs typeface="Arial" pitchFamily="34" charset="0"/>
              </a:rPr>
              <a:t>和</a:t>
            </a:r>
            <a:r>
              <a:rPr lang="en-US" altLang="zh-CN" sz="2800" smtClean="0">
                <a:solidFill>
                  <a:srgbClr val="0000FF"/>
                </a:solidFill>
                <a:latin typeface="Arial" pitchFamily="34" charset="0"/>
                <a:ea typeface="黑体" pitchFamily="2" charset="-122"/>
                <a:cs typeface="Arial" pitchFamily="34" charset="0"/>
              </a:rPr>
              <a:t>35H</a:t>
            </a:r>
            <a:r>
              <a:rPr lang="zh-CN" altLang="en-US" sz="2800" smtClean="0">
                <a:solidFill>
                  <a:srgbClr val="0000FF"/>
                </a:solidFill>
                <a:latin typeface="Arial" pitchFamily="34" charset="0"/>
                <a:ea typeface="黑体" pitchFamily="2" charset="-122"/>
                <a:cs typeface="Arial" pitchFamily="34" charset="0"/>
              </a:rPr>
              <a:t>号</a:t>
            </a:r>
            <a:r>
              <a:rPr lang="zh-CN" altLang="en-US" sz="2800" smtClean="0">
                <a:latin typeface="Arial" pitchFamily="34" charset="0"/>
                <a:ea typeface="黑体" pitchFamily="2" charset="-122"/>
                <a:cs typeface="Arial" pitchFamily="34" charset="0"/>
              </a:rPr>
              <a:t>功能，用于设置中断向量及获取中断向量。</a:t>
            </a:r>
          </a:p>
          <a:p>
            <a:pPr marL="265113" indent="-265113" eaLnBrk="1" hangingPunct="1">
              <a:spcBef>
                <a:spcPts val="0"/>
              </a:spcBef>
            </a:pPr>
            <a:r>
              <a:rPr lang="zh-CN" altLang="en-US" sz="2800" smtClean="0">
                <a:latin typeface="Arial" pitchFamily="34" charset="0"/>
                <a:ea typeface="黑体" pitchFamily="2" charset="-122"/>
                <a:cs typeface="Arial" pitchFamily="34" charset="0"/>
              </a:rPr>
              <a:t>  </a:t>
            </a:r>
            <a:endParaRPr lang="en-US" altLang="zh-CN" sz="2800" smtClean="0">
              <a:solidFill>
                <a:srgbClr val="0000FF"/>
              </a:solidFill>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设置与获取</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设置</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获取</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说明</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21</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eaLnBrk="1" hangingPunct="1">
              <a:spcBef>
                <a:spcPts val="0"/>
              </a:spcBef>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设置中断向量</a:t>
            </a:r>
            <a:endParaRPr lang="en-US" altLang="zh-CN" sz="2800" smtClean="0">
              <a:latin typeface="Arial" pitchFamily="34" charset="0"/>
              <a:ea typeface="黑体" pitchFamily="2" charset="-122"/>
              <a:cs typeface="Arial" pitchFamily="34" charset="0"/>
            </a:endParaRPr>
          </a:p>
          <a:p>
            <a:pPr marL="360363" indent="719138" eaLnBrk="1" hangingPunct="1">
              <a:spcBef>
                <a:spcPts val="0"/>
              </a:spcBef>
            </a:pPr>
            <a:r>
              <a:rPr lang="zh-CN" altLang="en-US" sz="2800" smtClean="0">
                <a:latin typeface="Arial" pitchFamily="34" charset="0"/>
                <a:ea typeface="黑体" pitchFamily="2" charset="-122"/>
                <a:cs typeface="Arial" pitchFamily="34" charset="0"/>
              </a:rPr>
              <a:t>把由</a:t>
            </a:r>
            <a:r>
              <a:rPr lang="en-US" altLang="zh-CN" sz="2800" smtClean="0">
                <a:latin typeface="Arial" pitchFamily="34" charset="0"/>
                <a:ea typeface="黑体" pitchFamily="2" charset="-122"/>
                <a:cs typeface="Arial" pitchFamily="34" charset="0"/>
              </a:rPr>
              <a:t>AL</a:t>
            </a:r>
            <a:r>
              <a:rPr lang="zh-CN" altLang="en-US" sz="2800" smtClean="0">
                <a:latin typeface="Arial" pitchFamily="34" charset="0"/>
                <a:ea typeface="黑体" pitchFamily="2" charset="-122"/>
                <a:cs typeface="Arial" pitchFamily="34" charset="0"/>
              </a:rPr>
              <a:t>指定的中断号对应的中断向量</a:t>
            </a:r>
            <a:r>
              <a:rPr lang="en-US" altLang="zh-CN" sz="2800" smtClean="0">
                <a:latin typeface="Arial" pitchFamily="34" charset="0"/>
                <a:ea typeface="黑体" pitchFamily="2" charset="-122"/>
                <a:cs typeface="Arial" pitchFamily="34" charset="0"/>
              </a:rPr>
              <a:t>DS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DX</a:t>
            </a:r>
            <a:r>
              <a:rPr lang="zh-CN" altLang="en-US" sz="2800" smtClean="0">
                <a:latin typeface="Arial" pitchFamily="34" charset="0"/>
                <a:ea typeface="黑体" pitchFamily="2" charset="-122"/>
                <a:cs typeface="Arial" pitchFamily="34" charset="0"/>
              </a:rPr>
              <a:t>放置在中断向量表中。</a:t>
            </a:r>
            <a:endParaRPr lang="en-US" altLang="zh-CN" sz="2800" smtClean="0">
              <a:solidFill>
                <a:srgbClr val="0000FF"/>
              </a:solidFill>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设置</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获取</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说明</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22</a:t>
            </a:fld>
            <a:r>
              <a:rPr lang="en-US" altLang="zh-CN" smtClean="0"/>
              <a:t>/28</a:t>
            </a:r>
            <a:endParaRPr lang="zh-CN" altLang="en-US"/>
          </a:p>
        </p:txBody>
      </p:sp>
      <p:sp>
        <p:nvSpPr>
          <p:cNvPr id="7" name="矩形 6"/>
          <p:cNvSpPr/>
          <p:nvPr/>
        </p:nvSpPr>
        <p:spPr>
          <a:xfrm>
            <a:off x="2500298" y="3215390"/>
            <a:ext cx="6286544" cy="2785378"/>
          </a:xfrm>
          <a:prstGeom prst="rect">
            <a:avLst/>
          </a:prstGeom>
          <a:ln w="28575">
            <a:solidFill>
              <a:srgbClr val="FF0000"/>
            </a:solidFill>
          </a:ln>
        </p:spPr>
        <p:txBody>
          <a:bodyPr wrap="square">
            <a:spAutoFit/>
          </a:bodyPr>
          <a:lstStyle/>
          <a:p>
            <a:pPr marL="265113" indent="-265113" eaLnBrk="1" hangingPunct="1">
              <a:lnSpc>
                <a:spcPct val="125000"/>
              </a:lnSpc>
              <a:spcBef>
                <a:spcPts val="0"/>
              </a:spcBef>
            </a:pPr>
            <a:r>
              <a:rPr lang="en-US" altLang="zh-CN" sz="2800" b="1" smtClean="0">
                <a:solidFill>
                  <a:srgbClr val="0000FF"/>
                </a:solidFill>
                <a:latin typeface="Arial" pitchFamily="34" charset="0"/>
                <a:ea typeface="黑体" pitchFamily="2" charset="-122"/>
                <a:cs typeface="Arial" pitchFamily="34" charset="0"/>
              </a:rPr>
              <a:t>MOV  AH</a:t>
            </a:r>
            <a:r>
              <a:rPr lang="zh-CN" altLang="en-US" sz="2800" b="1" smtClean="0">
                <a:solidFill>
                  <a:srgbClr val="0000FF"/>
                </a:solidFill>
                <a:latin typeface="Arial" pitchFamily="34" charset="0"/>
                <a:ea typeface="黑体" pitchFamily="2" charset="-122"/>
                <a:cs typeface="Arial" pitchFamily="34" charset="0"/>
              </a:rPr>
              <a:t>，</a:t>
            </a:r>
            <a:r>
              <a:rPr lang="en-US" altLang="zh-CN" sz="2800" b="1" smtClean="0">
                <a:solidFill>
                  <a:srgbClr val="0000FF"/>
                </a:solidFill>
                <a:latin typeface="Arial" pitchFamily="34" charset="0"/>
                <a:ea typeface="黑体" pitchFamily="2" charset="-122"/>
                <a:cs typeface="Arial" pitchFamily="34" charset="0"/>
              </a:rPr>
              <a:t>25H</a:t>
            </a:r>
          </a:p>
          <a:p>
            <a:pPr marL="265113" indent="-265113" eaLnBrk="1" hangingPunct="1">
              <a:lnSpc>
                <a:spcPct val="125000"/>
              </a:lnSpc>
              <a:spcBef>
                <a:spcPts val="0"/>
              </a:spcBef>
            </a:pPr>
            <a:r>
              <a:rPr lang="en-US" altLang="zh-CN" sz="2800" b="1" smtClean="0">
                <a:solidFill>
                  <a:srgbClr val="0000FF"/>
                </a:solidFill>
                <a:latin typeface="Arial" pitchFamily="34" charset="0"/>
                <a:ea typeface="黑体" pitchFamily="2" charset="-122"/>
                <a:cs typeface="Arial" pitchFamily="34" charset="0"/>
              </a:rPr>
              <a:t>MOV  AL</a:t>
            </a:r>
            <a:r>
              <a:rPr lang="zh-CN" altLang="en-US" sz="2800" b="1" smtClean="0">
                <a:solidFill>
                  <a:srgbClr val="0000FF"/>
                </a:solidFill>
                <a:latin typeface="Arial" pitchFamily="34" charset="0"/>
                <a:ea typeface="黑体" pitchFamily="2" charset="-122"/>
                <a:cs typeface="Arial" pitchFamily="34" charset="0"/>
              </a:rPr>
              <a:t>，中断号</a:t>
            </a:r>
          </a:p>
          <a:p>
            <a:pPr marL="265113" indent="-265113" eaLnBrk="1" hangingPunct="1">
              <a:lnSpc>
                <a:spcPct val="125000"/>
              </a:lnSpc>
              <a:spcBef>
                <a:spcPts val="0"/>
              </a:spcBef>
            </a:pPr>
            <a:r>
              <a:rPr lang="en-US" altLang="zh-CN" sz="2800" b="1" smtClean="0">
                <a:solidFill>
                  <a:srgbClr val="0000FF"/>
                </a:solidFill>
                <a:latin typeface="Arial" pitchFamily="34" charset="0"/>
                <a:ea typeface="黑体" pitchFamily="2" charset="-122"/>
                <a:cs typeface="Arial" pitchFamily="34" charset="0"/>
              </a:rPr>
              <a:t>MOV  DS</a:t>
            </a:r>
            <a:r>
              <a:rPr lang="zh-CN" altLang="en-US" sz="2800" b="1" smtClean="0">
                <a:solidFill>
                  <a:srgbClr val="0000FF"/>
                </a:solidFill>
                <a:latin typeface="Arial" pitchFamily="34" charset="0"/>
                <a:ea typeface="黑体" pitchFamily="2" charset="-122"/>
                <a:cs typeface="Arial" pitchFamily="34" charset="0"/>
              </a:rPr>
              <a:t>，中断处理程序的段地址</a:t>
            </a:r>
          </a:p>
          <a:p>
            <a:pPr marL="265113" indent="-265113" eaLnBrk="1" hangingPunct="1">
              <a:lnSpc>
                <a:spcPct val="125000"/>
              </a:lnSpc>
              <a:spcBef>
                <a:spcPts val="0"/>
              </a:spcBef>
            </a:pPr>
            <a:r>
              <a:rPr lang="en-US" altLang="zh-CN" sz="2800" b="1" smtClean="0">
                <a:solidFill>
                  <a:srgbClr val="0000FF"/>
                </a:solidFill>
                <a:latin typeface="Arial" pitchFamily="34" charset="0"/>
                <a:ea typeface="黑体" pitchFamily="2" charset="-122"/>
                <a:cs typeface="Arial" pitchFamily="34" charset="0"/>
              </a:rPr>
              <a:t>MOV  DX</a:t>
            </a:r>
            <a:r>
              <a:rPr lang="zh-CN" altLang="en-US" sz="2800" b="1" smtClean="0">
                <a:solidFill>
                  <a:srgbClr val="0000FF"/>
                </a:solidFill>
                <a:latin typeface="Arial" pitchFamily="34" charset="0"/>
                <a:ea typeface="黑体" pitchFamily="2" charset="-122"/>
                <a:cs typeface="Arial" pitchFamily="34" charset="0"/>
              </a:rPr>
              <a:t>，中断处理程序的偏移地址</a:t>
            </a:r>
          </a:p>
          <a:p>
            <a:pPr marL="265113" indent="-265113" eaLnBrk="1" hangingPunct="1">
              <a:lnSpc>
                <a:spcPct val="125000"/>
              </a:lnSpc>
              <a:spcBef>
                <a:spcPts val="0"/>
              </a:spcBef>
            </a:pPr>
            <a:r>
              <a:rPr lang="en-US" altLang="zh-CN" sz="2800" b="1" smtClean="0">
                <a:solidFill>
                  <a:srgbClr val="0000FF"/>
                </a:solidFill>
                <a:latin typeface="Arial" pitchFamily="34" charset="0"/>
                <a:ea typeface="黑体" pitchFamily="2" charset="-122"/>
                <a:cs typeface="Arial" pitchFamily="34" charset="0"/>
              </a:rPr>
              <a:t>INT  21H</a:t>
            </a:r>
          </a:p>
        </p:txBody>
      </p:sp>
    </p:spTree>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en-US" altLang="zh-CN" sz="2800" smtClean="0">
                <a:latin typeface="Arial" pitchFamily="34" charset="0"/>
                <a:ea typeface="黑体" pitchFamily="2" charset="-122"/>
                <a:cs typeface="Arial" pitchFamily="34" charset="0"/>
              </a:rPr>
              <a:t>2. </a:t>
            </a:r>
            <a:r>
              <a:rPr lang="zh-CN" altLang="en-US" sz="2800" smtClean="0">
                <a:latin typeface="Arial" pitchFamily="34" charset="0"/>
                <a:ea typeface="黑体" pitchFamily="2" charset="-122"/>
                <a:cs typeface="Arial" pitchFamily="34" charset="0"/>
              </a:rPr>
              <a:t>获取中断向量</a:t>
            </a:r>
            <a:endParaRPr lang="en-US" altLang="zh-CN" sz="2800" smtClean="0">
              <a:latin typeface="Arial" pitchFamily="34" charset="0"/>
              <a:ea typeface="黑体" pitchFamily="2" charset="-122"/>
              <a:cs typeface="Arial" pitchFamily="34" charset="0"/>
            </a:endParaRPr>
          </a:p>
          <a:p>
            <a:pPr marL="360363" eaLnBrk="1" hangingPunct="1">
              <a:spcBef>
                <a:spcPts val="0"/>
              </a:spcBef>
            </a:pPr>
            <a:r>
              <a:rPr lang="zh-CN" altLang="en-US" sz="2800" smtClean="0">
                <a:latin typeface="Arial" pitchFamily="34" charset="0"/>
                <a:ea typeface="黑体" pitchFamily="2" charset="-122"/>
                <a:cs typeface="Arial" pitchFamily="34" charset="0"/>
              </a:rPr>
              <a:t>把由</a:t>
            </a:r>
            <a:r>
              <a:rPr lang="en-US" altLang="zh-CN" sz="2800" smtClean="0">
                <a:latin typeface="Arial" pitchFamily="34" charset="0"/>
                <a:ea typeface="黑体" pitchFamily="2" charset="-122"/>
                <a:cs typeface="Arial" pitchFamily="34" charset="0"/>
              </a:rPr>
              <a:t>AL</a:t>
            </a:r>
            <a:r>
              <a:rPr lang="zh-CN" altLang="en-US" sz="2800" smtClean="0">
                <a:latin typeface="Arial" pitchFamily="34" charset="0"/>
                <a:ea typeface="黑体" pitchFamily="2" charset="-122"/>
                <a:cs typeface="Arial" pitchFamily="34" charset="0"/>
              </a:rPr>
              <a:t>指定的中断号对应的中断向量从中断向量表中取出放入</a:t>
            </a:r>
            <a:r>
              <a:rPr lang="en-US" altLang="zh-CN" sz="2800" smtClean="0">
                <a:latin typeface="Arial" pitchFamily="34" charset="0"/>
                <a:ea typeface="黑体" pitchFamily="2" charset="-122"/>
                <a:cs typeface="Arial" pitchFamily="34" charset="0"/>
              </a:rPr>
              <a:t>ES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中。</a:t>
            </a:r>
          </a:p>
          <a:p>
            <a:pPr marL="360363" eaLnBrk="1" hangingPunct="1">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ES</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中断处理程序的段地址；</a:t>
            </a:r>
          </a:p>
          <a:p>
            <a:pPr marL="360363" eaLnBrk="1" hangingPunct="1">
              <a:spcBef>
                <a:spcPts val="0"/>
              </a:spcBef>
            </a:pP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中断处理程序的偏移地址。</a:t>
            </a:r>
            <a:endParaRPr lang="zh-CN" altLang="pt-BR"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设置</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获取</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说明</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23</a:t>
            </a:fld>
            <a:r>
              <a:rPr lang="en-US" altLang="zh-CN" smtClean="0"/>
              <a:t>/28</a:t>
            </a:r>
            <a:endParaRPr lang="zh-CN" altLang="en-US"/>
          </a:p>
        </p:txBody>
      </p:sp>
      <p:sp>
        <p:nvSpPr>
          <p:cNvPr id="7" name="矩形 6"/>
          <p:cNvSpPr/>
          <p:nvPr/>
        </p:nvSpPr>
        <p:spPr>
          <a:xfrm>
            <a:off x="2786050" y="4429132"/>
            <a:ext cx="4714908" cy="1655261"/>
          </a:xfrm>
          <a:prstGeom prst="rect">
            <a:avLst/>
          </a:prstGeom>
          <a:ln w="28575">
            <a:solidFill>
              <a:srgbClr val="FF0000"/>
            </a:solidFill>
          </a:ln>
        </p:spPr>
        <p:txBody>
          <a:bodyPr wrap="square">
            <a:spAutoFit/>
          </a:bodyPr>
          <a:lstStyle/>
          <a:p>
            <a:pPr marL="265113" indent="-265113" eaLnBrk="1" hangingPunct="1">
              <a:lnSpc>
                <a:spcPct val="125000"/>
              </a:lnSpc>
            </a:pPr>
            <a:r>
              <a:rPr lang="pt-BR" altLang="zh-CN" sz="2800" b="1" smtClean="0">
                <a:solidFill>
                  <a:srgbClr val="0000FF"/>
                </a:solidFill>
                <a:latin typeface="Arial" pitchFamily="34" charset="0"/>
                <a:ea typeface="黑体" pitchFamily="2" charset="-122"/>
                <a:cs typeface="Arial" pitchFamily="34" charset="0"/>
              </a:rPr>
              <a:t>MOV  AH</a:t>
            </a:r>
            <a:r>
              <a:rPr lang="zh-CN" altLang="pt-BR" sz="2800" b="1" smtClean="0">
                <a:solidFill>
                  <a:srgbClr val="0000FF"/>
                </a:solidFill>
                <a:latin typeface="Arial" pitchFamily="34" charset="0"/>
                <a:ea typeface="黑体" pitchFamily="2" charset="-122"/>
                <a:cs typeface="Arial" pitchFamily="34" charset="0"/>
              </a:rPr>
              <a:t>，</a:t>
            </a:r>
            <a:r>
              <a:rPr lang="pt-BR" altLang="zh-CN" sz="2800" b="1" smtClean="0">
                <a:solidFill>
                  <a:srgbClr val="0000FF"/>
                </a:solidFill>
                <a:latin typeface="Arial" pitchFamily="34" charset="0"/>
                <a:ea typeface="黑体" pitchFamily="2" charset="-122"/>
                <a:cs typeface="Arial" pitchFamily="34" charset="0"/>
              </a:rPr>
              <a:t>35H</a:t>
            </a:r>
          </a:p>
          <a:p>
            <a:pPr marL="265113" indent="-265113" eaLnBrk="1" hangingPunct="1">
              <a:lnSpc>
                <a:spcPct val="125000"/>
              </a:lnSpc>
            </a:pPr>
            <a:r>
              <a:rPr lang="pt-BR" altLang="zh-CN" sz="2800" b="1" smtClean="0">
                <a:solidFill>
                  <a:srgbClr val="0000FF"/>
                </a:solidFill>
                <a:latin typeface="Arial" pitchFamily="34" charset="0"/>
                <a:ea typeface="黑体" pitchFamily="2" charset="-122"/>
                <a:cs typeface="Arial" pitchFamily="34" charset="0"/>
              </a:rPr>
              <a:t>MOV  AL</a:t>
            </a:r>
            <a:r>
              <a:rPr lang="zh-CN" altLang="pt-BR" sz="2800" b="1" smtClean="0">
                <a:solidFill>
                  <a:srgbClr val="0000FF"/>
                </a:solidFill>
                <a:latin typeface="Arial" pitchFamily="34" charset="0"/>
                <a:ea typeface="黑体" pitchFamily="2" charset="-122"/>
                <a:cs typeface="Arial" pitchFamily="34" charset="0"/>
              </a:rPr>
              <a:t>，中断号</a:t>
            </a:r>
            <a:endParaRPr lang="zh-CN" altLang="en-US" sz="2800" b="1" smtClean="0">
              <a:solidFill>
                <a:srgbClr val="0000FF"/>
              </a:solidFill>
              <a:latin typeface="Arial" pitchFamily="34" charset="0"/>
              <a:ea typeface="黑体" pitchFamily="2" charset="-122"/>
              <a:cs typeface="Arial" pitchFamily="34" charset="0"/>
            </a:endParaRPr>
          </a:p>
          <a:p>
            <a:pPr marL="265113" indent="-265113" eaLnBrk="1" hangingPunct="1">
              <a:lnSpc>
                <a:spcPct val="125000"/>
              </a:lnSpc>
            </a:pPr>
            <a:r>
              <a:rPr lang="en-US" altLang="zh-CN" sz="2800" b="1" smtClean="0">
                <a:solidFill>
                  <a:srgbClr val="0000FF"/>
                </a:solidFill>
                <a:latin typeface="Arial" pitchFamily="34" charset="0"/>
                <a:ea typeface="黑体" pitchFamily="2" charset="-122"/>
                <a:cs typeface="Arial" pitchFamily="34" charset="0"/>
              </a:rPr>
              <a:t>INT  21H</a:t>
            </a:r>
            <a:endParaRPr lang="zh-CN" altLang="en-US" sz="2800" b="1"/>
          </a:p>
        </p:txBody>
      </p:sp>
    </p:spTree>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indent="719138" eaLnBrk="1" hangingPunct="1">
              <a:spcBef>
                <a:spcPts val="0"/>
              </a:spcBef>
            </a:pPr>
            <a:r>
              <a:rPr lang="zh-CN" altLang="en-US" sz="2800" smtClean="0">
                <a:latin typeface="Arial" pitchFamily="34" charset="0"/>
                <a:ea typeface="黑体" pitchFamily="2" charset="-122"/>
                <a:cs typeface="Arial" pitchFamily="34" charset="0"/>
              </a:rPr>
              <a:t>用户在设计中断服务程序时，一般采用系统未用的中断类型号，为了将对系统的影响降为最低，通常利用</a:t>
            </a:r>
            <a:r>
              <a:rPr lang="en-US" altLang="zh-CN" sz="2800" smtClean="0">
                <a:latin typeface="Arial" pitchFamily="34" charset="0"/>
                <a:ea typeface="黑体" pitchFamily="2" charset="-122"/>
                <a:cs typeface="Arial" pitchFamily="34" charset="0"/>
              </a:rPr>
              <a:t>35H</a:t>
            </a:r>
            <a:r>
              <a:rPr lang="zh-CN" altLang="en-US" sz="2800" smtClean="0">
                <a:latin typeface="Arial" pitchFamily="34" charset="0"/>
                <a:ea typeface="黑体" pitchFamily="2" charset="-122"/>
                <a:cs typeface="Arial" pitchFamily="34" charset="0"/>
              </a:rPr>
              <a:t>号功能调用先把将要使用的中断向量号所对应的中断向量取出，做一个</a:t>
            </a:r>
            <a:r>
              <a:rPr lang="zh-CN" altLang="en-US" sz="2800" smtClean="0">
                <a:solidFill>
                  <a:srgbClr val="0000FF"/>
                </a:solidFill>
                <a:latin typeface="Arial" pitchFamily="34" charset="0"/>
                <a:ea typeface="黑体" pitchFamily="2" charset="-122"/>
                <a:cs typeface="Arial" pitchFamily="34" charset="0"/>
              </a:rPr>
              <a:t>备份</a:t>
            </a:r>
            <a:r>
              <a:rPr lang="zh-CN" altLang="en-US" sz="2800" smtClean="0">
                <a:latin typeface="Arial" pitchFamily="34" charset="0"/>
                <a:ea typeface="黑体" pitchFamily="2" charset="-122"/>
                <a:cs typeface="Arial" pitchFamily="34" charset="0"/>
              </a:rPr>
              <a:t>，然后用</a:t>
            </a:r>
            <a:r>
              <a:rPr lang="en-US" altLang="zh-CN" sz="2800" smtClean="0">
                <a:latin typeface="Arial" pitchFamily="34" charset="0"/>
                <a:ea typeface="黑体" pitchFamily="2" charset="-122"/>
                <a:cs typeface="Arial" pitchFamily="34" charset="0"/>
              </a:rPr>
              <a:t>25H</a:t>
            </a:r>
            <a:r>
              <a:rPr lang="zh-CN" altLang="en-US" sz="2800" smtClean="0">
                <a:latin typeface="Arial" pitchFamily="34" charset="0"/>
                <a:ea typeface="黑体" pitchFamily="2" charset="-122"/>
                <a:cs typeface="Arial" pitchFamily="34" charset="0"/>
              </a:rPr>
              <a:t>号功能调用重新布置该中断向量，在执行完用户的中断服务程序后，再利用</a:t>
            </a:r>
            <a:r>
              <a:rPr lang="en-US" altLang="zh-CN" sz="2800" smtClean="0">
                <a:latin typeface="Arial" pitchFamily="34" charset="0"/>
                <a:ea typeface="黑体" pitchFamily="2" charset="-122"/>
                <a:cs typeface="Arial" pitchFamily="34" charset="0"/>
              </a:rPr>
              <a:t>25H</a:t>
            </a:r>
            <a:r>
              <a:rPr lang="zh-CN" altLang="en-US" sz="2800" smtClean="0">
                <a:latin typeface="Arial" pitchFamily="34" charset="0"/>
                <a:ea typeface="黑体" pitchFamily="2" charset="-122"/>
                <a:cs typeface="Arial" pitchFamily="34" charset="0"/>
              </a:rPr>
              <a:t>号功能调用根据中断向量的备份予以</a:t>
            </a:r>
            <a:r>
              <a:rPr lang="zh-CN" altLang="en-US" sz="2800" smtClean="0">
                <a:solidFill>
                  <a:srgbClr val="0000FF"/>
                </a:solidFill>
                <a:latin typeface="Arial" pitchFamily="34" charset="0"/>
                <a:ea typeface="黑体" pitchFamily="2" charset="-122"/>
                <a:cs typeface="Arial" pitchFamily="34" charset="0"/>
              </a:rPr>
              <a:t>恢复</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设置</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获取</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说明</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中断程序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24</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四、中断处理程序 </a:t>
            </a:r>
          </a:p>
          <a:p>
            <a:pPr eaLnBrk="1" hangingPunct="1">
              <a:spcBef>
                <a:spcPts val="0"/>
              </a:spcBef>
            </a:pPr>
            <a:r>
              <a:rPr lang="zh-CN" altLang="en-US" sz="2800" smtClean="0">
                <a:solidFill>
                  <a:srgbClr val="FF0000"/>
                </a:solidFill>
                <a:latin typeface="Arial" pitchFamily="34" charset="0"/>
                <a:ea typeface="黑体" pitchFamily="2" charset="-122"/>
                <a:cs typeface="Arial" pitchFamily="34" charset="0"/>
              </a:rPr>
              <a:t>例</a:t>
            </a:r>
            <a:r>
              <a:rPr lang="en-US" altLang="zh-CN" sz="2800" smtClean="0">
                <a:solidFill>
                  <a:srgbClr val="FF0000"/>
                </a:solidFill>
                <a:latin typeface="Arial" pitchFamily="34" charset="0"/>
                <a:ea typeface="黑体" pitchFamily="2" charset="-122"/>
                <a:cs typeface="Arial" pitchFamily="34" charset="0"/>
              </a:rPr>
              <a:t>10.6  </a:t>
            </a:r>
            <a:r>
              <a:rPr lang="zh-CN" altLang="en-US" sz="2800" smtClean="0">
                <a:latin typeface="Arial" pitchFamily="34" charset="0"/>
                <a:ea typeface="黑体" pitchFamily="2" charset="-122"/>
                <a:cs typeface="Arial" pitchFamily="34" charset="0"/>
              </a:rPr>
              <a:t>设计中断程序，将首地址放在</a:t>
            </a:r>
            <a:r>
              <a:rPr lang="en-US" altLang="zh-CN" sz="2800" smtClean="0">
                <a:latin typeface="Arial" pitchFamily="34" charset="0"/>
                <a:ea typeface="黑体" pitchFamily="2" charset="-122"/>
                <a:cs typeface="Arial" pitchFamily="34" charset="0"/>
              </a:rPr>
              <a:t>BX</a:t>
            </a:r>
            <a:r>
              <a:rPr lang="zh-CN" altLang="en-US" sz="2800" smtClean="0">
                <a:latin typeface="Arial" pitchFamily="34" charset="0"/>
                <a:ea typeface="黑体" pitchFamily="2" charset="-122"/>
                <a:cs typeface="Arial" pitchFamily="34" charset="0"/>
              </a:rPr>
              <a:t>中，长度放在</a:t>
            </a:r>
            <a:r>
              <a:rPr lang="en-US" altLang="zh-CN" sz="2800" smtClean="0">
                <a:latin typeface="Arial" pitchFamily="34" charset="0"/>
                <a:ea typeface="黑体" pitchFamily="2" charset="-122"/>
                <a:cs typeface="Arial" pitchFamily="34" charset="0"/>
              </a:rPr>
              <a:t>DX</a:t>
            </a:r>
            <a:r>
              <a:rPr lang="zh-CN" altLang="en-US" sz="2800" smtClean="0">
                <a:latin typeface="Arial" pitchFamily="34" charset="0"/>
                <a:ea typeface="黑体" pitchFamily="2" charset="-122"/>
                <a:cs typeface="Arial" pitchFamily="34" charset="0"/>
              </a:rPr>
              <a:t>中的一个字符串中所有大写字母变为小写字母，非大写字母保持不变。</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概念</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分类</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中断向量表</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设置与获取</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rgbClr val="FFFF00"/>
                </a:solidFill>
                <a:latin typeface="Arial" pitchFamily="34" charset="0"/>
                <a:ea typeface="黑体" pitchFamily="2" charset="-122"/>
                <a:cs typeface="Arial" pitchFamily="34" charset="0"/>
              </a:rPr>
              <a:t> </a:t>
            </a:r>
            <a:r>
              <a:rPr lang="zh-CN" altLang="en-US" sz="2000" b="1" smtClean="0">
                <a:solidFill>
                  <a:srgbClr val="FFFF00"/>
                </a:solidFill>
                <a:latin typeface="Arial" pitchFamily="34" charset="0"/>
                <a:ea typeface="黑体" pitchFamily="2" charset="-122"/>
                <a:cs typeface="Arial" pitchFamily="34" charset="0"/>
              </a:rPr>
              <a:t>中断程序</a:t>
            </a:r>
            <a:endParaRPr lang="en-US" altLang="zh-CN" sz="2000" b="1" smtClean="0">
              <a:solidFill>
                <a:srgbClr val="FFFF00"/>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25</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000108"/>
            <a:ext cx="8715436" cy="5429288"/>
          </a:xfrm>
        </p:spPr>
        <p:txBody>
          <a:bodyPr/>
          <a:lstStyle/>
          <a:p>
            <a:pPr eaLnBrk="1" hangingPunct="1">
              <a:spcBef>
                <a:spcPts val="0"/>
              </a:spcBef>
            </a:pPr>
            <a:r>
              <a:rPr lang="en-US" altLang="zh-CN" sz="2800" smtClean="0">
                <a:latin typeface="Arial" pitchFamily="34" charset="0"/>
                <a:ea typeface="黑体" pitchFamily="2" charset="-122"/>
                <a:cs typeface="Arial" pitchFamily="34" charset="0"/>
              </a:rPr>
              <a:t> </a:t>
            </a:r>
          </a:p>
        </p:txBody>
      </p:sp>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26</a:t>
            </a:fld>
            <a:r>
              <a:rPr lang="en-US" altLang="zh-CN" smtClean="0"/>
              <a:t>/28</a:t>
            </a:r>
            <a:endParaRPr lang="zh-CN" altLang="en-US"/>
          </a:p>
        </p:txBody>
      </p:sp>
      <p:sp>
        <p:nvSpPr>
          <p:cNvPr id="7" name="Text Box 3"/>
          <p:cNvSpPr txBox="1">
            <a:spLocks noChangeArrowheads="1"/>
          </p:cNvSpPr>
          <p:nvPr/>
        </p:nvSpPr>
        <p:spPr bwMode="auto">
          <a:xfrm>
            <a:off x="435005" y="928670"/>
            <a:ext cx="4319587" cy="5543550"/>
          </a:xfrm>
          <a:prstGeom prst="rect">
            <a:avLst/>
          </a:prstGeom>
          <a:noFill/>
          <a:ln w="9525">
            <a:noFill/>
            <a:miter lim="800000"/>
            <a:headEnd/>
            <a:tailEnd/>
          </a:ln>
        </p:spPr>
        <p:txBody>
          <a:bodyPr>
            <a:spAutoFit/>
          </a:bodyPr>
          <a:lstStyle/>
          <a:p>
            <a:pPr>
              <a:lnSpc>
                <a:spcPct val="105000"/>
              </a:lnSpc>
            </a:pPr>
            <a:r>
              <a:rPr lang="en-US" altLang="zh-CN" sz="2000" b="1">
                <a:solidFill>
                  <a:srgbClr val="FF0000"/>
                </a:solidFill>
                <a:latin typeface="Verdana" pitchFamily="34" charset="0"/>
              </a:rPr>
              <a:t>DATA SEGMENT</a:t>
            </a:r>
          </a:p>
          <a:p>
            <a:pPr>
              <a:lnSpc>
                <a:spcPct val="105000"/>
              </a:lnSpc>
            </a:pPr>
            <a:r>
              <a:rPr lang="en-US" altLang="zh-CN" sz="2000" b="1">
                <a:solidFill>
                  <a:srgbClr val="FF0000"/>
                </a:solidFill>
                <a:latin typeface="Verdana" pitchFamily="34" charset="0"/>
              </a:rPr>
              <a:t>  STR1 DB ‘COMPUTER’  </a:t>
            </a:r>
          </a:p>
          <a:p>
            <a:pPr>
              <a:lnSpc>
                <a:spcPct val="105000"/>
              </a:lnSpc>
            </a:pPr>
            <a:r>
              <a:rPr lang="en-US" altLang="zh-CN" sz="2000" b="1">
                <a:solidFill>
                  <a:srgbClr val="FF0000"/>
                </a:solidFill>
                <a:latin typeface="Verdana" pitchFamily="34" charset="0"/>
              </a:rPr>
              <a:t>  LEN EQU $-STR1</a:t>
            </a:r>
          </a:p>
          <a:p>
            <a:pPr>
              <a:lnSpc>
                <a:spcPct val="105000"/>
              </a:lnSpc>
            </a:pPr>
            <a:r>
              <a:rPr lang="en-US" altLang="zh-CN" sz="2000" b="1">
                <a:solidFill>
                  <a:srgbClr val="FF0000"/>
                </a:solidFill>
                <a:latin typeface="Verdana" pitchFamily="34" charset="0"/>
              </a:rPr>
              <a:t>  INT_VEC DW ?,? </a:t>
            </a:r>
            <a:r>
              <a:rPr lang="en-US" altLang="zh-CN" sz="1600" b="1">
                <a:solidFill>
                  <a:srgbClr val="FF0000"/>
                </a:solidFill>
                <a:latin typeface="Verdana" pitchFamily="34" charset="0"/>
              </a:rPr>
              <a:t>;</a:t>
            </a:r>
            <a:r>
              <a:rPr lang="zh-CN" altLang="en-US" sz="1600" b="1">
                <a:solidFill>
                  <a:srgbClr val="FF0000"/>
                </a:solidFill>
                <a:latin typeface="Verdana" pitchFamily="34" charset="0"/>
              </a:rPr>
              <a:t>存中断向量</a:t>
            </a:r>
          </a:p>
          <a:p>
            <a:pPr>
              <a:lnSpc>
                <a:spcPct val="105000"/>
              </a:lnSpc>
            </a:pPr>
            <a:r>
              <a:rPr lang="en-US" altLang="zh-CN" sz="2000" b="1">
                <a:solidFill>
                  <a:srgbClr val="FF0000"/>
                </a:solidFill>
                <a:latin typeface="Verdana" pitchFamily="34" charset="0"/>
              </a:rPr>
              <a:t>DATA ENDS</a:t>
            </a:r>
          </a:p>
          <a:p>
            <a:pPr>
              <a:lnSpc>
                <a:spcPct val="105000"/>
              </a:lnSpc>
            </a:pPr>
            <a:r>
              <a:rPr lang="en-US" altLang="zh-CN" sz="2000" b="1">
                <a:solidFill>
                  <a:srgbClr val="0000FF"/>
                </a:solidFill>
                <a:latin typeface="Verdana" pitchFamily="34" charset="0"/>
              </a:rPr>
              <a:t>CODE SEGMENT</a:t>
            </a:r>
          </a:p>
          <a:p>
            <a:pPr>
              <a:lnSpc>
                <a:spcPct val="105000"/>
              </a:lnSpc>
            </a:pPr>
            <a:r>
              <a:rPr lang="en-US" altLang="zh-CN" sz="2000" b="1">
                <a:solidFill>
                  <a:srgbClr val="0000FF"/>
                </a:solidFill>
                <a:latin typeface="Verdana" pitchFamily="34" charset="0"/>
              </a:rPr>
              <a:t>  ASSUME CS:CODE,DS:DATA</a:t>
            </a:r>
          </a:p>
          <a:p>
            <a:pPr>
              <a:lnSpc>
                <a:spcPct val="105000"/>
              </a:lnSpc>
            </a:pPr>
            <a:r>
              <a:rPr lang="en-US" altLang="zh-CN" sz="2000" b="1">
                <a:solidFill>
                  <a:srgbClr val="0000FF"/>
                </a:solidFill>
                <a:latin typeface="Verdana" pitchFamily="34" charset="0"/>
              </a:rPr>
              <a:t>  MAIN PROC FAR</a:t>
            </a:r>
          </a:p>
          <a:p>
            <a:pPr>
              <a:lnSpc>
                <a:spcPct val="105000"/>
              </a:lnSpc>
            </a:pPr>
            <a:r>
              <a:rPr lang="en-US" altLang="zh-CN" sz="2000" b="1">
                <a:solidFill>
                  <a:srgbClr val="0000FF"/>
                </a:solidFill>
                <a:latin typeface="Verdana" pitchFamily="34" charset="0"/>
              </a:rPr>
              <a:t>START:</a:t>
            </a:r>
          </a:p>
          <a:p>
            <a:pPr>
              <a:lnSpc>
                <a:spcPct val="105000"/>
              </a:lnSpc>
            </a:pPr>
            <a:r>
              <a:rPr lang="en-US" altLang="zh-CN" sz="2000" b="1">
                <a:solidFill>
                  <a:srgbClr val="0000FF"/>
                </a:solidFill>
                <a:latin typeface="Verdana" pitchFamily="34" charset="0"/>
              </a:rPr>
              <a:t>    MOV AX,DATA</a:t>
            </a:r>
          </a:p>
          <a:p>
            <a:pPr>
              <a:lnSpc>
                <a:spcPct val="105000"/>
              </a:lnSpc>
            </a:pPr>
            <a:r>
              <a:rPr lang="en-US" altLang="zh-CN" sz="2000" b="1">
                <a:solidFill>
                  <a:srgbClr val="0000FF"/>
                </a:solidFill>
                <a:latin typeface="Verdana" pitchFamily="34" charset="0"/>
              </a:rPr>
              <a:t>    MOV DS,AX</a:t>
            </a:r>
          </a:p>
          <a:p>
            <a:pPr>
              <a:lnSpc>
                <a:spcPct val="105000"/>
              </a:lnSpc>
            </a:pPr>
            <a:r>
              <a:rPr lang="en-US" altLang="zh-CN" sz="2000" b="1">
                <a:latin typeface="Verdana" pitchFamily="34" charset="0"/>
              </a:rPr>
              <a:t>    </a:t>
            </a:r>
            <a:r>
              <a:rPr lang="pt-BR" altLang="zh-CN" sz="2000" b="1">
                <a:solidFill>
                  <a:srgbClr val="FF0000"/>
                </a:solidFill>
                <a:latin typeface="Verdana" pitchFamily="34" charset="0"/>
              </a:rPr>
              <a:t>MOV AH,35H</a:t>
            </a:r>
          </a:p>
          <a:p>
            <a:pPr>
              <a:lnSpc>
                <a:spcPct val="105000"/>
              </a:lnSpc>
            </a:pPr>
            <a:r>
              <a:rPr lang="pt-BR" altLang="zh-CN" sz="2000" b="1">
                <a:solidFill>
                  <a:srgbClr val="FF0000"/>
                </a:solidFill>
                <a:latin typeface="Verdana" pitchFamily="34" charset="0"/>
              </a:rPr>
              <a:t>    MOV AL,60H</a:t>
            </a:r>
          </a:p>
          <a:p>
            <a:pPr>
              <a:lnSpc>
                <a:spcPct val="105000"/>
              </a:lnSpc>
            </a:pPr>
            <a:r>
              <a:rPr lang="pt-BR" altLang="zh-CN" sz="2000" b="1">
                <a:solidFill>
                  <a:srgbClr val="FF0000"/>
                </a:solidFill>
                <a:latin typeface="Verdana" pitchFamily="34" charset="0"/>
              </a:rPr>
              <a:t>    </a:t>
            </a:r>
            <a:r>
              <a:rPr lang="en-US" altLang="zh-CN" sz="2000" b="1">
                <a:solidFill>
                  <a:srgbClr val="FF0000"/>
                </a:solidFill>
                <a:latin typeface="Verdana" pitchFamily="34" charset="0"/>
              </a:rPr>
              <a:t>INT 21H   </a:t>
            </a:r>
            <a:r>
              <a:rPr lang="en-US" altLang="zh-CN" sz="1600" b="1">
                <a:solidFill>
                  <a:srgbClr val="FF0000"/>
                </a:solidFill>
                <a:latin typeface="Verdana" pitchFamily="34" charset="0"/>
              </a:rPr>
              <a:t>;</a:t>
            </a:r>
            <a:r>
              <a:rPr lang="zh-CN" altLang="en-US" sz="1600" b="1">
                <a:solidFill>
                  <a:srgbClr val="FF0000"/>
                </a:solidFill>
                <a:latin typeface="Verdana" pitchFamily="34" charset="0"/>
              </a:rPr>
              <a:t>读中断向量并保存</a:t>
            </a:r>
          </a:p>
          <a:p>
            <a:pPr>
              <a:lnSpc>
                <a:spcPct val="105000"/>
              </a:lnSpc>
            </a:pPr>
            <a:r>
              <a:rPr lang="zh-CN" altLang="en-US" sz="2000" b="1">
                <a:solidFill>
                  <a:srgbClr val="FF0000"/>
                </a:solidFill>
                <a:latin typeface="Verdana" pitchFamily="34" charset="0"/>
              </a:rPr>
              <a:t>    </a:t>
            </a:r>
            <a:r>
              <a:rPr lang="en-US" altLang="zh-CN" sz="2000" b="1">
                <a:solidFill>
                  <a:srgbClr val="FF0000"/>
                </a:solidFill>
                <a:latin typeface="Verdana" pitchFamily="34" charset="0"/>
              </a:rPr>
              <a:t>MOV INT_VEC,BX</a:t>
            </a:r>
          </a:p>
          <a:p>
            <a:pPr>
              <a:lnSpc>
                <a:spcPct val="105000"/>
              </a:lnSpc>
            </a:pPr>
            <a:r>
              <a:rPr lang="en-US" altLang="zh-CN" sz="2000" b="1">
                <a:solidFill>
                  <a:srgbClr val="FF0000"/>
                </a:solidFill>
                <a:latin typeface="Verdana" pitchFamily="34" charset="0"/>
              </a:rPr>
              <a:t>    MOV INT_VEC+2,ES</a:t>
            </a:r>
          </a:p>
          <a:p>
            <a:pPr>
              <a:lnSpc>
                <a:spcPct val="105000"/>
              </a:lnSpc>
            </a:pPr>
            <a:r>
              <a:rPr lang="en-US" altLang="zh-CN" sz="2000" b="1">
                <a:latin typeface="Verdana" pitchFamily="34" charset="0"/>
              </a:rPr>
              <a:t>    </a:t>
            </a:r>
            <a:r>
              <a:rPr lang="en-US" altLang="zh-CN" sz="2000" b="1">
                <a:solidFill>
                  <a:srgbClr val="0000FF"/>
                </a:solidFill>
                <a:latin typeface="Verdana" pitchFamily="34" charset="0"/>
              </a:rPr>
              <a:t>PUSH DS  </a:t>
            </a:r>
            <a:r>
              <a:rPr lang="en-US" altLang="zh-CN" sz="1600" b="1">
                <a:solidFill>
                  <a:srgbClr val="0000FF"/>
                </a:solidFill>
                <a:latin typeface="Verdana" pitchFamily="34" charset="0"/>
              </a:rPr>
              <a:t>;</a:t>
            </a:r>
            <a:r>
              <a:rPr lang="zh-CN" altLang="en-US" sz="1600" b="1">
                <a:solidFill>
                  <a:srgbClr val="0000FF"/>
                </a:solidFill>
                <a:latin typeface="Verdana" pitchFamily="34" charset="0"/>
              </a:rPr>
              <a:t>保存</a:t>
            </a:r>
            <a:r>
              <a:rPr lang="en-US" altLang="zh-CN" sz="1600" b="1">
                <a:solidFill>
                  <a:srgbClr val="0000FF"/>
                </a:solidFill>
                <a:latin typeface="Verdana" pitchFamily="34" charset="0"/>
              </a:rPr>
              <a:t>DS</a:t>
            </a:r>
            <a:r>
              <a:rPr lang="zh-CN" altLang="en-US" sz="1600" b="1">
                <a:solidFill>
                  <a:srgbClr val="0000FF"/>
                </a:solidFill>
                <a:latin typeface="Verdana" pitchFamily="34" charset="0"/>
              </a:rPr>
              <a:t>的内容</a:t>
            </a:r>
          </a:p>
        </p:txBody>
      </p:sp>
      <p:sp>
        <p:nvSpPr>
          <p:cNvPr id="9" name="Text Box 4"/>
          <p:cNvSpPr txBox="1">
            <a:spLocks noChangeArrowheads="1"/>
          </p:cNvSpPr>
          <p:nvPr/>
        </p:nvSpPr>
        <p:spPr bwMode="auto">
          <a:xfrm>
            <a:off x="4970492" y="928670"/>
            <a:ext cx="3816350" cy="5864225"/>
          </a:xfrm>
          <a:prstGeom prst="rect">
            <a:avLst/>
          </a:prstGeom>
          <a:noFill/>
          <a:ln w="9525">
            <a:noFill/>
            <a:miter lim="800000"/>
            <a:headEnd/>
            <a:tailEnd/>
          </a:ln>
        </p:spPr>
        <p:txBody>
          <a:bodyPr>
            <a:spAutoFit/>
          </a:bodyPr>
          <a:lstStyle/>
          <a:p>
            <a:pPr>
              <a:lnSpc>
                <a:spcPct val="105000"/>
              </a:lnSpc>
            </a:pPr>
            <a:r>
              <a:rPr lang="en-US" altLang="zh-CN" sz="2000" b="1">
                <a:latin typeface="Verdana" pitchFamily="34" charset="0"/>
              </a:rPr>
              <a:t>    </a:t>
            </a:r>
            <a:r>
              <a:rPr lang="en-US" altLang="zh-CN" sz="2000" b="1">
                <a:solidFill>
                  <a:srgbClr val="FF0000"/>
                </a:solidFill>
                <a:latin typeface="Verdana" pitchFamily="34" charset="0"/>
              </a:rPr>
              <a:t>LEA DX,CONVERT</a:t>
            </a:r>
          </a:p>
          <a:p>
            <a:pPr>
              <a:lnSpc>
                <a:spcPct val="105000"/>
              </a:lnSpc>
            </a:pPr>
            <a:r>
              <a:rPr lang="en-US" altLang="zh-CN" sz="2000" b="1">
                <a:solidFill>
                  <a:srgbClr val="FF0000"/>
                </a:solidFill>
                <a:latin typeface="Verdana" pitchFamily="34" charset="0"/>
              </a:rPr>
              <a:t>    MOV AX,SEG CONVERT</a:t>
            </a:r>
          </a:p>
          <a:p>
            <a:pPr>
              <a:lnSpc>
                <a:spcPct val="105000"/>
              </a:lnSpc>
            </a:pPr>
            <a:r>
              <a:rPr lang="en-US" altLang="zh-CN" sz="2000" b="1">
                <a:solidFill>
                  <a:srgbClr val="FF0000"/>
                </a:solidFill>
                <a:latin typeface="Verdana" pitchFamily="34" charset="0"/>
              </a:rPr>
              <a:t>    MOV DS,AX</a:t>
            </a:r>
          </a:p>
          <a:p>
            <a:pPr>
              <a:lnSpc>
                <a:spcPct val="105000"/>
              </a:lnSpc>
            </a:pPr>
            <a:r>
              <a:rPr lang="en-US" altLang="zh-CN" sz="2000" b="1">
                <a:solidFill>
                  <a:srgbClr val="FF0000"/>
                </a:solidFill>
                <a:latin typeface="Verdana" pitchFamily="34" charset="0"/>
              </a:rPr>
              <a:t>    MOV AH,25H</a:t>
            </a:r>
          </a:p>
          <a:p>
            <a:pPr>
              <a:lnSpc>
                <a:spcPct val="105000"/>
              </a:lnSpc>
            </a:pPr>
            <a:r>
              <a:rPr lang="en-US" altLang="zh-CN" sz="2000" b="1">
                <a:solidFill>
                  <a:srgbClr val="FF0000"/>
                </a:solidFill>
                <a:latin typeface="Verdana" pitchFamily="34" charset="0"/>
              </a:rPr>
              <a:t>    </a:t>
            </a:r>
            <a:r>
              <a:rPr lang="pt-BR" altLang="zh-CN" sz="2000" b="1">
                <a:solidFill>
                  <a:srgbClr val="FF0000"/>
                </a:solidFill>
                <a:latin typeface="Verdana" pitchFamily="34" charset="0"/>
              </a:rPr>
              <a:t>MOV AL,60H</a:t>
            </a:r>
          </a:p>
          <a:p>
            <a:pPr>
              <a:lnSpc>
                <a:spcPct val="105000"/>
              </a:lnSpc>
            </a:pPr>
            <a:r>
              <a:rPr lang="pt-BR" altLang="zh-CN" sz="2000" b="1">
                <a:solidFill>
                  <a:srgbClr val="FF0000"/>
                </a:solidFill>
                <a:latin typeface="Verdana" pitchFamily="34" charset="0"/>
              </a:rPr>
              <a:t>    INT 21H  </a:t>
            </a:r>
            <a:r>
              <a:rPr lang="pt-BR" altLang="zh-CN" sz="1600" b="1">
                <a:solidFill>
                  <a:srgbClr val="FF0000"/>
                </a:solidFill>
                <a:latin typeface="Verdana" pitchFamily="34" charset="0"/>
              </a:rPr>
              <a:t>;</a:t>
            </a:r>
            <a:r>
              <a:rPr lang="zh-CN" altLang="pt-BR" sz="1600" b="1">
                <a:solidFill>
                  <a:srgbClr val="FF0000"/>
                </a:solidFill>
                <a:latin typeface="Verdana" pitchFamily="34" charset="0"/>
              </a:rPr>
              <a:t>设置中断向量</a:t>
            </a:r>
          </a:p>
          <a:p>
            <a:pPr>
              <a:lnSpc>
                <a:spcPct val="105000"/>
              </a:lnSpc>
            </a:pPr>
            <a:r>
              <a:rPr lang="pt-BR" altLang="zh-CN" sz="2000" b="1">
                <a:latin typeface="Verdana" pitchFamily="34" charset="0"/>
              </a:rPr>
              <a:t>    </a:t>
            </a:r>
            <a:r>
              <a:rPr lang="en-US" altLang="zh-CN" sz="2000" b="1">
                <a:solidFill>
                  <a:srgbClr val="0000FF"/>
                </a:solidFill>
                <a:latin typeface="Verdana" pitchFamily="34" charset="0"/>
              </a:rPr>
              <a:t>POP DS  </a:t>
            </a:r>
            <a:r>
              <a:rPr lang="en-US" altLang="zh-CN" sz="1600" b="1">
                <a:solidFill>
                  <a:srgbClr val="0000FF"/>
                </a:solidFill>
                <a:latin typeface="Verdana" pitchFamily="34" charset="0"/>
              </a:rPr>
              <a:t>;</a:t>
            </a:r>
            <a:r>
              <a:rPr lang="zh-CN" altLang="en-US" sz="1600" b="1">
                <a:solidFill>
                  <a:srgbClr val="0000FF"/>
                </a:solidFill>
                <a:latin typeface="Verdana" pitchFamily="34" charset="0"/>
              </a:rPr>
              <a:t>恢复</a:t>
            </a:r>
            <a:r>
              <a:rPr lang="en-US" altLang="zh-CN" sz="1600" b="1">
                <a:solidFill>
                  <a:srgbClr val="0000FF"/>
                </a:solidFill>
                <a:latin typeface="Verdana" pitchFamily="34" charset="0"/>
              </a:rPr>
              <a:t>DS</a:t>
            </a:r>
            <a:r>
              <a:rPr lang="zh-CN" altLang="en-US" sz="1600" b="1">
                <a:solidFill>
                  <a:srgbClr val="0000FF"/>
                </a:solidFill>
                <a:latin typeface="Verdana" pitchFamily="34" charset="0"/>
              </a:rPr>
              <a:t>的内容</a:t>
            </a:r>
          </a:p>
          <a:p>
            <a:pPr>
              <a:lnSpc>
                <a:spcPct val="105000"/>
              </a:lnSpc>
            </a:pPr>
            <a:r>
              <a:rPr lang="zh-CN" altLang="en-US" sz="2000" b="1">
                <a:latin typeface="Verdana" pitchFamily="34" charset="0"/>
              </a:rPr>
              <a:t>    </a:t>
            </a:r>
            <a:r>
              <a:rPr lang="en-US" altLang="zh-CN" sz="2000" b="1">
                <a:solidFill>
                  <a:srgbClr val="FF0000"/>
                </a:solidFill>
                <a:latin typeface="Verdana" pitchFamily="34" charset="0"/>
              </a:rPr>
              <a:t>LEA BX,STR1</a:t>
            </a:r>
          </a:p>
          <a:p>
            <a:pPr>
              <a:lnSpc>
                <a:spcPct val="105000"/>
              </a:lnSpc>
            </a:pPr>
            <a:r>
              <a:rPr lang="en-US" altLang="zh-CN" sz="2000" b="1">
                <a:solidFill>
                  <a:srgbClr val="FF0000"/>
                </a:solidFill>
                <a:latin typeface="Verdana" pitchFamily="34" charset="0"/>
              </a:rPr>
              <a:t>    MOV DX,LEN</a:t>
            </a:r>
          </a:p>
          <a:p>
            <a:pPr>
              <a:lnSpc>
                <a:spcPct val="105000"/>
              </a:lnSpc>
            </a:pPr>
            <a:r>
              <a:rPr lang="en-US" altLang="zh-CN" sz="2000" b="1">
                <a:solidFill>
                  <a:srgbClr val="FF0000"/>
                </a:solidFill>
                <a:latin typeface="Verdana" pitchFamily="34" charset="0"/>
              </a:rPr>
              <a:t>    INT 60H    </a:t>
            </a:r>
            <a:r>
              <a:rPr lang="en-US" altLang="zh-CN" sz="1400" b="1">
                <a:solidFill>
                  <a:srgbClr val="FF0000"/>
                </a:solidFill>
                <a:latin typeface="Verdana" pitchFamily="34" charset="0"/>
              </a:rPr>
              <a:t>;</a:t>
            </a:r>
            <a:r>
              <a:rPr lang="zh-CN" altLang="en-US" sz="1400" b="1">
                <a:solidFill>
                  <a:srgbClr val="FF0000"/>
                </a:solidFill>
                <a:latin typeface="Verdana" pitchFamily="34" charset="0"/>
              </a:rPr>
              <a:t>调用中断</a:t>
            </a:r>
          </a:p>
          <a:p>
            <a:pPr>
              <a:lnSpc>
                <a:spcPct val="105000"/>
              </a:lnSpc>
            </a:pPr>
            <a:r>
              <a:rPr lang="zh-CN" altLang="en-US" sz="2000" b="1">
                <a:latin typeface="Verdana" pitchFamily="34" charset="0"/>
              </a:rPr>
              <a:t>    </a:t>
            </a:r>
            <a:r>
              <a:rPr lang="en-US" altLang="zh-CN" sz="2000" b="1">
                <a:solidFill>
                  <a:srgbClr val="0000FF"/>
                </a:solidFill>
                <a:latin typeface="Verdana" pitchFamily="34" charset="0"/>
              </a:rPr>
              <a:t>MOV DX,INT_VEC</a:t>
            </a:r>
          </a:p>
          <a:p>
            <a:pPr>
              <a:lnSpc>
                <a:spcPct val="105000"/>
              </a:lnSpc>
            </a:pPr>
            <a:r>
              <a:rPr lang="en-US" altLang="zh-CN" sz="2000" b="1">
                <a:solidFill>
                  <a:srgbClr val="0000FF"/>
                </a:solidFill>
                <a:latin typeface="Verdana" pitchFamily="34" charset="0"/>
              </a:rPr>
              <a:t>    MOV DS,INT_VEC+2</a:t>
            </a:r>
          </a:p>
          <a:p>
            <a:pPr>
              <a:lnSpc>
                <a:spcPct val="105000"/>
              </a:lnSpc>
            </a:pPr>
            <a:r>
              <a:rPr lang="en-US" altLang="zh-CN" sz="2000" b="1">
                <a:solidFill>
                  <a:srgbClr val="0000FF"/>
                </a:solidFill>
                <a:latin typeface="Verdana" pitchFamily="34" charset="0"/>
              </a:rPr>
              <a:t>    MOV AH,25H</a:t>
            </a:r>
          </a:p>
          <a:p>
            <a:pPr>
              <a:lnSpc>
                <a:spcPct val="105000"/>
              </a:lnSpc>
            </a:pPr>
            <a:r>
              <a:rPr lang="en-US" altLang="zh-CN" sz="2000" b="1">
                <a:solidFill>
                  <a:srgbClr val="0000FF"/>
                </a:solidFill>
                <a:latin typeface="Verdana" pitchFamily="34" charset="0"/>
              </a:rPr>
              <a:t>    </a:t>
            </a:r>
            <a:r>
              <a:rPr lang="pt-BR" altLang="zh-CN" sz="2000" b="1">
                <a:solidFill>
                  <a:srgbClr val="0000FF"/>
                </a:solidFill>
                <a:latin typeface="Verdana" pitchFamily="34" charset="0"/>
              </a:rPr>
              <a:t>MOV AL,60H</a:t>
            </a:r>
          </a:p>
          <a:p>
            <a:pPr>
              <a:lnSpc>
                <a:spcPct val="105000"/>
              </a:lnSpc>
            </a:pPr>
            <a:r>
              <a:rPr lang="pt-BR" altLang="zh-CN" sz="2000" b="1">
                <a:solidFill>
                  <a:srgbClr val="0000FF"/>
                </a:solidFill>
                <a:latin typeface="Verdana" pitchFamily="34" charset="0"/>
              </a:rPr>
              <a:t>    INT 21H  </a:t>
            </a:r>
            <a:r>
              <a:rPr lang="pt-BR" altLang="zh-CN" sz="1600" b="1">
                <a:solidFill>
                  <a:srgbClr val="0000FF"/>
                </a:solidFill>
                <a:latin typeface="Verdana" pitchFamily="34" charset="0"/>
              </a:rPr>
              <a:t>;</a:t>
            </a:r>
            <a:r>
              <a:rPr lang="zh-CN" altLang="pt-BR" sz="1600" b="1">
                <a:solidFill>
                  <a:srgbClr val="0000FF"/>
                </a:solidFill>
                <a:latin typeface="Verdana" pitchFamily="34" charset="0"/>
              </a:rPr>
              <a:t>恢复中断向量</a:t>
            </a:r>
          </a:p>
          <a:p>
            <a:pPr>
              <a:lnSpc>
                <a:spcPct val="105000"/>
              </a:lnSpc>
            </a:pPr>
            <a:r>
              <a:rPr lang="pt-BR" altLang="zh-CN" sz="2000" b="1">
                <a:latin typeface="Verdana" pitchFamily="34" charset="0"/>
              </a:rPr>
              <a:t>    </a:t>
            </a:r>
            <a:r>
              <a:rPr lang="pt-BR" altLang="zh-CN" sz="2000" b="1">
                <a:solidFill>
                  <a:srgbClr val="FF0000"/>
                </a:solidFill>
                <a:latin typeface="Verdana" pitchFamily="34" charset="0"/>
              </a:rPr>
              <a:t>MOV AX,4C00H</a:t>
            </a:r>
          </a:p>
          <a:p>
            <a:pPr>
              <a:lnSpc>
                <a:spcPct val="105000"/>
              </a:lnSpc>
            </a:pPr>
            <a:r>
              <a:rPr lang="pt-BR" altLang="zh-CN" sz="2000" b="1">
                <a:solidFill>
                  <a:srgbClr val="FF0000"/>
                </a:solidFill>
                <a:latin typeface="Verdana" pitchFamily="34" charset="0"/>
              </a:rPr>
              <a:t>    </a:t>
            </a:r>
            <a:r>
              <a:rPr lang="en-US" altLang="zh-CN" sz="2000" b="1">
                <a:solidFill>
                  <a:srgbClr val="FF0000"/>
                </a:solidFill>
                <a:latin typeface="Verdana" pitchFamily="34" charset="0"/>
              </a:rPr>
              <a:t>INT 21H</a:t>
            </a:r>
          </a:p>
          <a:p>
            <a:pPr>
              <a:lnSpc>
                <a:spcPct val="105000"/>
              </a:lnSpc>
            </a:pPr>
            <a:r>
              <a:rPr lang="en-US" altLang="zh-CN" sz="2000" b="1">
                <a:solidFill>
                  <a:srgbClr val="FF0000"/>
                </a:solidFill>
                <a:latin typeface="Verdana" pitchFamily="34" charset="0"/>
              </a:rPr>
              <a:t>  MAIN ENDP</a:t>
            </a:r>
          </a:p>
        </p:txBody>
      </p:sp>
      <p:sp>
        <p:nvSpPr>
          <p:cNvPr id="12" name="Line 5"/>
          <p:cNvSpPr>
            <a:spLocks noChangeShapeType="1"/>
          </p:cNvSpPr>
          <p:nvPr/>
        </p:nvSpPr>
        <p:spPr bwMode="auto">
          <a:xfrm>
            <a:off x="4899055" y="1073132"/>
            <a:ext cx="0" cy="5543550"/>
          </a:xfrm>
          <a:prstGeom prst="line">
            <a:avLst/>
          </a:prstGeom>
          <a:noFill/>
          <a:ln w="38100" cmpd="dbl">
            <a:solidFill>
              <a:srgbClr val="FF0000"/>
            </a:solidFill>
            <a:round/>
            <a:headEnd/>
            <a:tailEnd/>
          </a:ln>
        </p:spPr>
        <p:txBody>
          <a:bodyPr/>
          <a:lstStyle/>
          <a:p>
            <a:endParaRPr lang="zh-CN" altLang="en-US"/>
          </a:p>
        </p:txBody>
      </p:sp>
    </p:spTree>
  </p:cSld>
  <p:clrMapOvr>
    <a:masterClrMapping/>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285984" y="285728"/>
            <a:ext cx="4030270"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9.3 </a:t>
            </a:r>
            <a:r>
              <a:rPr lang="zh-CN" altLang="en-US" sz="2800" b="1" dirty="0" smtClean="0">
                <a:latin typeface="Arial" pitchFamily="34" charset="0"/>
                <a:ea typeface="黑体" pitchFamily="2" charset="-122"/>
                <a:cs typeface="Arial" pitchFamily="34" charset="0"/>
              </a:rPr>
              <a:t>中断及中断程序设计</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27</a:t>
            </a:fld>
            <a:r>
              <a:rPr lang="en-US" altLang="zh-CN" smtClean="0"/>
              <a:t>/28</a:t>
            </a:r>
            <a:endParaRPr lang="zh-CN" altLang="en-US"/>
          </a:p>
        </p:txBody>
      </p:sp>
      <p:sp>
        <p:nvSpPr>
          <p:cNvPr id="7" name="Rectangle 2"/>
          <p:cNvSpPr txBox="1">
            <a:spLocks noChangeArrowheads="1"/>
          </p:cNvSpPr>
          <p:nvPr/>
        </p:nvSpPr>
        <p:spPr bwMode="auto">
          <a:xfrm>
            <a:off x="323850" y="795360"/>
            <a:ext cx="8496300" cy="5848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65113" marR="0" lvl="0" indent="-265113" algn="l" defTabSz="914400" rtl="0" eaLnBrk="1" fontAlgn="base" latinLnBrk="0" hangingPunct="1">
              <a:lnSpc>
                <a:spcPct val="150000"/>
              </a:lnSpc>
              <a:spcBef>
                <a:spcPct val="20000"/>
              </a:spcBef>
              <a:spcAft>
                <a:spcPct val="0"/>
              </a:spcAft>
              <a:buClr>
                <a:srgbClr val="800000"/>
              </a:buClr>
              <a:buSzTx/>
              <a:buFont typeface="Wingdings" pitchFamily="2" charset="2"/>
              <a:buNone/>
              <a:tabLst/>
              <a:defRPr/>
            </a:pPr>
            <a:r>
              <a:rPr kumimoji="0" lang="en-US" altLang="zh-CN" sz="2400" b="1" i="0" u="none" strike="noStrike" kern="1200" cap="none" spc="0" normalizeH="0" baseline="0" noProof="0" smtClean="0">
                <a:ln>
                  <a:noFill/>
                </a:ln>
                <a:solidFill>
                  <a:schemeClr val="tx1"/>
                </a:solidFill>
                <a:effectLst/>
                <a:uLnTx/>
                <a:uFillTx/>
                <a:latin typeface="+mn-ea"/>
                <a:ea typeface="+mn-ea"/>
                <a:cs typeface="+mn-cs"/>
              </a:rPr>
              <a:t> </a:t>
            </a:r>
          </a:p>
        </p:txBody>
      </p:sp>
      <p:sp>
        <p:nvSpPr>
          <p:cNvPr id="9" name="Text Box 3"/>
          <p:cNvSpPr txBox="1">
            <a:spLocks noChangeArrowheads="1"/>
          </p:cNvSpPr>
          <p:nvPr/>
        </p:nvSpPr>
        <p:spPr bwMode="auto">
          <a:xfrm>
            <a:off x="395288" y="928670"/>
            <a:ext cx="4105275" cy="5705475"/>
          </a:xfrm>
          <a:prstGeom prst="rect">
            <a:avLst/>
          </a:prstGeom>
          <a:noFill/>
          <a:ln w="9525">
            <a:noFill/>
            <a:miter lim="800000"/>
            <a:headEnd/>
            <a:tailEnd/>
          </a:ln>
        </p:spPr>
        <p:txBody>
          <a:bodyPr>
            <a:spAutoFit/>
          </a:bodyPr>
          <a:lstStyle/>
          <a:p>
            <a:pPr>
              <a:lnSpc>
                <a:spcPct val="115000"/>
              </a:lnSpc>
            </a:pPr>
            <a:r>
              <a:rPr lang="en-US" altLang="zh-CN" sz="2000" b="1">
                <a:latin typeface="Verdana" pitchFamily="34" charset="0"/>
              </a:rPr>
              <a:t> </a:t>
            </a:r>
            <a:r>
              <a:rPr lang="en-US" altLang="zh-CN" sz="2000" b="1">
                <a:solidFill>
                  <a:srgbClr val="FF0000"/>
                </a:solidFill>
                <a:latin typeface="Verdana" pitchFamily="34" charset="0"/>
              </a:rPr>
              <a:t>CONVERT PROC FAR</a:t>
            </a:r>
          </a:p>
          <a:p>
            <a:pPr>
              <a:lnSpc>
                <a:spcPct val="115000"/>
              </a:lnSpc>
            </a:pPr>
            <a:r>
              <a:rPr lang="en-US" altLang="zh-CN" sz="2000" b="1">
                <a:latin typeface="Verdana" pitchFamily="34" charset="0"/>
              </a:rPr>
              <a:t>    </a:t>
            </a:r>
            <a:r>
              <a:rPr lang="en-US" altLang="zh-CN" sz="2000" b="1">
                <a:solidFill>
                  <a:srgbClr val="0000FF"/>
                </a:solidFill>
                <a:latin typeface="Verdana" pitchFamily="34" charset="0"/>
              </a:rPr>
              <a:t>PUSH AX</a:t>
            </a:r>
          </a:p>
          <a:p>
            <a:pPr>
              <a:lnSpc>
                <a:spcPct val="115000"/>
              </a:lnSpc>
            </a:pPr>
            <a:r>
              <a:rPr lang="en-US" altLang="zh-CN" sz="2000" b="1">
                <a:solidFill>
                  <a:srgbClr val="0000FF"/>
                </a:solidFill>
                <a:latin typeface="Verdana" pitchFamily="34" charset="0"/>
              </a:rPr>
              <a:t>    PUSH CX</a:t>
            </a:r>
          </a:p>
          <a:p>
            <a:pPr>
              <a:lnSpc>
                <a:spcPct val="115000"/>
              </a:lnSpc>
            </a:pPr>
            <a:r>
              <a:rPr lang="en-US" altLang="zh-CN" sz="2000" b="1">
                <a:solidFill>
                  <a:srgbClr val="0000FF"/>
                </a:solidFill>
                <a:latin typeface="Verdana" pitchFamily="34" charset="0"/>
              </a:rPr>
              <a:t>    PUSH DX</a:t>
            </a:r>
          </a:p>
          <a:p>
            <a:pPr>
              <a:lnSpc>
                <a:spcPct val="115000"/>
              </a:lnSpc>
            </a:pPr>
            <a:r>
              <a:rPr lang="en-US" altLang="zh-CN" sz="2000" b="1">
                <a:solidFill>
                  <a:srgbClr val="0000FF"/>
                </a:solidFill>
                <a:latin typeface="Verdana" pitchFamily="34" charset="0"/>
              </a:rPr>
              <a:t>    PUSH SI</a:t>
            </a:r>
          </a:p>
          <a:p>
            <a:pPr>
              <a:lnSpc>
                <a:spcPct val="115000"/>
              </a:lnSpc>
            </a:pPr>
            <a:r>
              <a:rPr lang="en-US" altLang="zh-CN" sz="2000" b="1">
                <a:solidFill>
                  <a:srgbClr val="0000FF"/>
                </a:solidFill>
                <a:latin typeface="Verdana" pitchFamily="34" charset="0"/>
              </a:rPr>
              <a:t>    PUSH DS  </a:t>
            </a:r>
            <a:r>
              <a:rPr lang="en-US" altLang="zh-CN" sz="1600" b="1">
                <a:solidFill>
                  <a:srgbClr val="0000FF"/>
                </a:solidFill>
                <a:latin typeface="Verdana" pitchFamily="34" charset="0"/>
              </a:rPr>
              <a:t>;</a:t>
            </a:r>
            <a:r>
              <a:rPr lang="zh-CN" altLang="en-US" sz="1600" b="1">
                <a:solidFill>
                  <a:srgbClr val="0000FF"/>
                </a:solidFill>
                <a:latin typeface="Verdana" pitchFamily="34" charset="0"/>
              </a:rPr>
              <a:t>保护现场</a:t>
            </a:r>
          </a:p>
          <a:p>
            <a:pPr>
              <a:lnSpc>
                <a:spcPct val="115000"/>
              </a:lnSpc>
            </a:pPr>
            <a:r>
              <a:rPr lang="zh-CN" altLang="en-US" sz="2000" b="1">
                <a:latin typeface="Verdana" pitchFamily="34" charset="0"/>
              </a:rPr>
              <a:t>    </a:t>
            </a:r>
            <a:r>
              <a:rPr lang="en-US" altLang="zh-CN" sz="2000" b="1">
                <a:solidFill>
                  <a:srgbClr val="FF0000"/>
                </a:solidFill>
                <a:latin typeface="Verdana" pitchFamily="34" charset="0"/>
              </a:rPr>
              <a:t>MOV AX,DATA</a:t>
            </a:r>
          </a:p>
          <a:p>
            <a:pPr>
              <a:lnSpc>
                <a:spcPct val="115000"/>
              </a:lnSpc>
            </a:pPr>
            <a:r>
              <a:rPr lang="en-US" altLang="zh-CN" sz="2000" b="1">
                <a:solidFill>
                  <a:srgbClr val="FF0000"/>
                </a:solidFill>
                <a:latin typeface="Verdana" pitchFamily="34" charset="0"/>
              </a:rPr>
              <a:t>    MOV DS,AX</a:t>
            </a:r>
          </a:p>
          <a:p>
            <a:pPr>
              <a:lnSpc>
                <a:spcPct val="115000"/>
              </a:lnSpc>
            </a:pPr>
            <a:r>
              <a:rPr lang="en-US" altLang="zh-CN" sz="2000" b="1">
                <a:latin typeface="Verdana" pitchFamily="34" charset="0"/>
              </a:rPr>
              <a:t>    </a:t>
            </a:r>
            <a:r>
              <a:rPr lang="en-US" altLang="zh-CN" sz="2000" b="1">
                <a:solidFill>
                  <a:srgbClr val="0000FF"/>
                </a:solidFill>
                <a:latin typeface="Verdana" pitchFamily="34" charset="0"/>
              </a:rPr>
              <a:t>MOV SI,BX  ;</a:t>
            </a:r>
            <a:r>
              <a:rPr lang="zh-CN" altLang="en-US" sz="2000" b="1">
                <a:solidFill>
                  <a:srgbClr val="0000FF"/>
                </a:solidFill>
                <a:latin typeface="Verdana" pitchFamily="34" charset="0"/>
              </a:rPr>
              <a:t>串首址</a:t>
            </a:r>
          </a:p>
          <a:p>
            <a:pPr>
              <a:lnSpc>
                <a:spcPct val="115000"/>
              </a:lnSpc>
            </a:pPr>
            <a:r>
              <a:rPr lang="zh-CN" altLang="en-US" sz="2000" b="1">
                <a:solidFill>
                  <a:srgbClr val="0000FF"/>
                </a:solidFill>
                <a:latin typeface="Verdana" pitchFamily="34" charset="0"/>
              </a:rPr>
              <a:t>    </a:t>
            </a:r>
            <a:r>
              <a:rPr lang="en-US" altLang="zh-CN" sz="2000" b="1">
                <a:solidFill>
                  <a:srgbClr val="0000FF"/>
                </a:solidFill>
                <a:latin typeface="Verdana" pitchFamily="34" charset="0"/>
              </a:rPr>
              <a:t>MOV CX,DX  ;</a:t>
            </a:r>
            <a:r>
              <a:rPr lang="zh-CN" altLang="en-US" sz="2000" b="1">
                <a:solidFill>
                  <a:srgbClr val="0000FF"/>
                </a:solidFill>
                <a:latin typeface="Verdana" pitchFamily="34" charset="0"/>
              </a:rPr>
              <a:t>串长</a:t>
            </a:r>
          </a:p>
          <a:p>
            <a:pPr>
              <a:lnSpc>
                <a:spcPct val="115000"/>
              </a:lnSpc>
            </a:pPr>
            <a:r>
              <a:rPr lang="en-US" altLang="zh-CN" sz="2000" b="1">
                <a:solidFill>
                  <a:srgbClr val="FF0000"/>
                </a:solidFill>
                <a:latin typeface="Verdana" pitchFamily="34" charset="0"/>
              </a:rPr>
              <a:t>L1: MOV AL,[SI]</a:t>
            </a:r>
          </a:p>
          <a:p>
            <a:pPr>
              <a:lnSpc>
                <a:spcPct val="115000"/>
              </a:lnSpc>
            </a:pPr>
            <a:r>
              <a:rPr lang="en-US" altLang="zh-CN" sz="2000" b="1">
                <a:solidFill>
                  <a:srgbClr val="FF0000"/>
                </a:solidFill>
                <a:latin typeface="Verdana" pitchFamily="34" charset="0"/>
              </a:rPr>
              <a:t>    CMP AL,‘A’</a:t>
            </a:r>
          </a:p>
          <a:p>
            <a:pPr>
              <a:lnSpc>
                <a:spcPct val="115000"/>
              </a:lnSpc>
            </a:pPr>
            <a:r>
              <a:rPr lang="en-US" altLang="zh-CN" sz="2000" b="1">
                <a:solidFill>
                  <a:srgbClr val="FF0000"/>
                </a:solidFill>
                <a:latin typeface="Verdana" pitchFamily="34" charset="0"/>
              </a:rPr>
              <a:t>    JB L2</a:t>
            </a:r>
          </a:p>
          <a:p>
            <a:pPr>
              <a:lnSpc>
                <a:spcPct val="115000"/>
              </a:lnSpc>
            </a:pPr>
            <a:r>
              <a:rPr lang="en-US" altLang="zh-CN" sz="2000" b="1">
                <a:solidFill>
                  <a:srgbClr val="FF0000"/>
                </a:solidFill>
                <a:latin typeface="Verdana" pitchFamily="34" charset="0"/>
              </a:rPr>
              <a:t>    CMP AL,‘Z’</a:t>
            </a:r>
          </a:p>
          <a:p>
            <a:pPr>
              <a:lnSpc>
                <a:spcPct val="115000"/>
              </a:lnSpc>
            </a:pPr>
            <a:r>
              <a:rPr lang="en-US" altLang="zh-CN" sz="2000" b="1">
                <a:solidFill>
                  <a:srgbClr val="FF0000"/>
                </a:solidFill>
                <a:latin typeface="Verdana" pitchFamily="34" charset="0"/>
              </a:rPr>
              <a:t>    </a:t>
            </a:r>
            <a:r>
              <a:rPr lang="pt-BR" altLang="zh-CN" sz="2000" b="1">
                <a:solidFill>
                  <a:srgbClr val="FF0000"/>
                </a:solidFill>
                <a:latin typeface="Verdana" pitchFamily="34" charset="0"/>
              </a:rPr>
              <a:t>JA L2</a:t>
            </a:r>
          </a:p>
          <a:p>
            <a:pPr>
              <a:lnSpc>
                <a:spcPct val="115000"/>
              </a:lnSpc>
            </a:pPr>
            <a:r>
              <a:rPr lang="pt-BR" altLang="zh-CN" sz="2000" b="1">
                <a:solidFill>
                  <a:srgbClr val="FF0000"/>
                </a:solidFill>
                <a:latin typeface="Verdana" pitchFamily="34" charset="0"/>
              </a:rPr>
              <a:t>    ADD AL,20H </a:t>
            </a:r>
            <a:r>
              <a:rPr lang="pt-BR" altLang="zh-CN" sz="1600" b="1">
                <a:solidFill>
                  <a:srgbClr val="FF0000"/>
                </a:solidFill>
                <a:latin typeface="Verdana" pitchFamily="34" charset="0"/>
              </a:rPr>
              <a:t>;</a:t>
            </a:r>
            <a:r>
              <a:rPr lang="zh-CN" altLang="pt-BR" sz="1600" b="1">
                <a:solidFill>
                  <a:srgbClr val="FF0000"/>
                </a:solidFill>
                <a:latin typeface="Verdana" pitchFamily="34" charset="0"/>
              </a:rPr>
              <a:t>大写变小写</a:t>
            </a:r>
          </a:p>
        </p:txBody>
      </p:sp>
      <p:sp>
        <p:nvSpPr>
          <p:cNvPr id="12" name="Line 5"/>
          <p:cNvSpPr>
            <a:spLocks noChangeShapeType="1"/>
          </p:cNvSpPr>
          <p:nvPr/>
        </p:nvSpPr>
        <p:spPr bwMode="auto">
          <a:xfrm>
            <a:off x="4356100" y="939823"/>
            <a:ext cx="0" cy="5545137"/>
          </a:xfrm>
          <a:prstGeom prst="line">
            <a:avLst/>
          </a:prstGeom>
          <a:noFill/>
          <a:ln w="38100" cmpd="dbl">
            <a:solidFill>
              <a:srgbClr val="FF0000"/>
            </a:solidFill>
            <a:round/>
            <a:headEnd/>
            <a:tailEnd/>
          </a:ln>
        </p:spPr>
        <p:txBody>
          <a:bodyPr/>
          <a:lstStyle/>
          <a:p>
            <a:endParaRPr lang="zh-CN" altLang="en-US"/>
          </a:p>
        </p:txBody>
      </p:sp>
      <p:sp>
        <p:nvSpPr>
          <p:cNvPr id="14" name="Text Box 4"/>
          <p:cNvSpPr txBox="1">
            <a:spLocks noChangeArrowheads="1"/>
          </p:cNvSpPr>
          <p:nvPr/>
        </p:nvSpPr>
        <p:spPr bwMode="auto">
          <a:xfrm>
            <a:off x="4859338" y="928670"/>
            <a:ext cx="4033837" cy="5003800"/>
          </a:xfrm>
          <a:prstGeom prst="rect">
            <a:avLst/>
          </a:prstGeom>
          <a:noFill/>
          <a:ln w="9525">
            <a:noFill/>
            <a:miter lim="800000"/>
            <a:headEnd/>
            <a:tailEnd/>
          </a:ln>
        </p:spPr>
        <p:txBody>
          <a:bodyPr>
            <a:spAutoFit/>
          </a:bodyPr>
          <a:lstStyle/>
          <a:p>
            <a:pPr>
              <a:lnSpc>
                <a:spcPct val="115000"/>
              </a:lnSpc>
            </a:pPr>
            <a:r>
              <a:rPr lang="pt-BR" altLang="zh-CN" sz="2000" b="1">
                <a:solidFill>
                  <a:srgbClr val="FF0000"/>
                </a:solidFill>
                <a:latin typeface="Verdana" pitchFamily="34" charset="0"/>
              </a:rPr>
              <a:t>L2: MOV DL,AL</a:t>
            </a:r>
          </a:p>
          <a:p>
            <a:pPr>
              <a:lnSpc>
                <a:spcPct val="115000"/>
              </a:lnSpc>
            </a:pPr>
            <a:r>
              <a:rPr lang="pt-BR" altLang="zh-CN" sz="2000" b="1">
                <a:solidFill>
                  <a:srgbClr val="FF0000"/>
                </a:solidFill>
                <a:latin typeface="Verdana" pitchFamily="34" charset="0"/>
              </a:rPr>
              <a:t>    MOV AH,02H</a:t>
            </a:r>
          </a:p>
          <a:p>
            <a:pPr>
              <a:lnSpc>
                <a:spcPct val="115000"/>
              </a:lnSpc>
            </a:pPr>
            <a:r>
              <a:rPr lang="pt-BR" altLang="zh-CN" sz="2000" b="1">
                <a:solidFill>
                  <a:srgbClr val="FF0000"/>
                </a:solidFill>
                <a:latin typeface="Verdana" pitchFamily="34" charset="0"/>
              </a:rPr>
              <a:t>    INT 21H  </a:t>
            </a:r>
            <a:r>
              <a:rPr lang="pt-BR" altLang="zh-CN" sz="1600" b="1">
                <a:solidFill>
                  <a:srgbClr val="FF0000"/>
                </a:solidFill>
                <a:latin typeface="Verdana" pitchFamily="34" charset="0"/>
              </a:rPr>
              <a:t>;</a:t>
            </a:r>
            <a:r>
              <a:rPr lang="zh-CN" altLang="pt-BR" sz="1600" b="1">
                <a:solidFill>
                  <a:srgbClr val="FF0000"/>
                </a:solidFill>
                <a:latin typeface="Verdana" pitchFamily="34" charset="0"/>
              </a:rPr>
              <a:t>显示</a:t>
            </a:r>
          </a:p>
          <a:p>
            <a:pPr>
              <a:lnSpc>
                <a:spcPct val="115000"/>
              </a:lnSpc>
            </a:pPr>
            <a:r>
              <a:rPr lang="pt-BR" altLang="zh-CN" sz="2000" b="1">
                <a:solidFill>
                  <a:srgbClr val="FF0000"/>
                </a:solidFill>
                <a:latin typeface="Verdana" pitchFamily="34" charset="0"/>
              </a:rPr>
              <a:t>    INC SI</a:t>
            </a:r>
          </a:p>
          <a:p>
            <a:pPr>
              <a:lnSpc>
                <a:spcPct val="115000"/>
              </a:lnSpc>
            </a:pPr>
            <a:r>
              <a:rPr lang="pt-BR" altLang="zh-CN" sz="2000" b="1">
                <a:solidFill>
                  <a:srgbClr val="FF0000"/>
                </a:solidFill>
                <a:latin typeface="Verdana" pitchFamily="34" charset="0"/>
              </a:rPr>
              <a:t>    </a:t>
            </a:r>
            <a:r>
              <a:rPr lang="en-US" altLang="zh-CN" sz="2000" b="1">
                <a:solidFill>
                  <a:srgbClr val="FF0000"/>
                </a:solidFill>
                <a:latin typeface="Verdana" pitchFamily="34" charset="0"/>
              </a:rPr>
              <a:t>LOOP L1</a:t>
            </a:r>
          </a:p>
          <a:p>
            <a:pPr>
              <a:lnSpc>
                <a:spcPct val="115000"/>
              </a:lnSpc>
            </a:pPr>
            <a:r>
              <a:rPr lang="en-US" altLang="zh-CN" sz="2000" b="1">
                <a:latin typeface="Verdana" pitchFamily="34" charset="0"/>
              </a:rPr>
              <a:t>    </a:t>
            </a:r>
            <a:r>
              <a:rPr lang="en-US" altLang="zh-CN" sz="2000" b="1">
                <a:solidFill>
                  <a:srgbClr val="0000FF"/>
                </a:solidFill>
                <a:latin typeface="Verdana" pitchFamily="34" charset="0"/>
              </a:rPr>
              <a:t>POP DS</a:t>
            </a:r>
          </a:p>
          <a:p>
            <a:pPr>
              <a:lnSpc>
                <a:spcPct val="115000"/>
              </a:lnSpc>
            </a:pPr>
            <a:r>
              <a:rPr lang="en-US" altLang="zh-CN" sz="2000" b="1">
                <a:solidFill>
                  <a:srgbClr val="0000FF"/>
                </a:solidFill>
                <a:latin typeface="Verdana" pitchFamily="34" charset="0"/>
              </a:rPr>
              <a:t>    POP SI</a:t>
            </a:r>
          </a:p>
          <a:p>
            <a:pPr>
              <a:lnSpc>
                <a:spcPct val="115000"/>
              </a:lnSpc>
            </a:pPr>
            <a:r>
              <a:rPr lang="en-US" altLang="zh-CN" sz="2000" b="1">
                <a:solidFill>
                  <a:srgbClr val="0000FF"/>
                </a:solidFill>
                <a:latin typeface="Verdana" pitchFamily="34" charset="0"/>
              </a:rPr>
              <a:t>    POP DX</a:t>
            </a:r>
          </a:p>
          <a:p>
            <a:pPr>
              <a:lnSpc>
                <a:spcPct val="115000"/>
              </a:lnSpc>
            </a:pPr>
            <a:r>
              <a:rPr lang="en-US" altLang="zh-CN" sz="2000" b="1">
                <a:solidFill>
                  <a:srgbClr val="0000FF"/>
                </a:solidFill>
                <a:latin typeface="Verdana" pitchFamily="34" charset="0"/>
              </a:rPr>
              <a:t>    POP CX</a:t>
            </a:r>
          </a:p>
          <a:p>
            <a:pPr>
              <a:lnSpc>
                <a:spcPct val="115000"/>
              </a:lnSpc>
            </a:pPr>
            <a:r>
              <a:rPr lang="en-US" altLang="zh-CN" sz="2000" b="1">
                <a:solidFill>
                  <a:srgbClr val="0000FF"/>
                </a:solidFill>
                <a:latin typeface="Verdana" pitchFamily="34" charset="0"/>
              </a:rPr>
              <a:t>    POP AX  </a:t>
            </a:r>
            <a:r>
              <a:rPr lang="en-US" altLang="zh-CN" sz="1600" b="1">
                <a:solidFill>
                  <a:srgbClr val="0000FF"/>
                </a:solidFill>
                <a:latin typeface="Verdana" pitchFamily="34" charset="0"/>
              </a:rPr>
              <a:t>;</a:t>
            </a:r>
            <a:r>
              <a:rPr lang="zh-CN" altLang="en-US" sz="1600" b="1">
                <a:solidFill>
                  <a:srgbClr val="0000FF"/>
                </a:solidFill>
                <a:latin typeface="Verdana" pitchFamily="34" charset="0"/>
              </a:rPr>
              <a:t>恢复现场</a:t>
            </a:r>
          </a:p>
          <a:p>
            <a:pPr>
              <a:lnSpc>
                <a:spcPct val="115000"/>
              </a:lnSpc>
            </a:pPr>
            <a:r>
              <a:rPr lang="zh-CN" altLang="en-US" sz="2000" b="1">
                <a:latin typeface="Verdana" pitchFamily="34" charset="0"/>
              </a:rPr>
              <a:t>    </a:t>
            </a:r>
            <a:r>
              <a:rPr lang="en-US" altLang="zh-CN" sz="2000" b="1">
                <a:solidFill>
                  <a:srgbClr val="FF0000"/>
                </a:solidFill>
                <a:latin typeface="Verdana" pitchFamily="34" charset="0"/>
              </a:rPr>
              <a:t>IRET    </a:t>
            </a:r>
            <a:r>
              <a:rPr lang="en-US" altLang="zh-CN" sz="1600" b="1">
                <a:solidFill>
                  <a:srgbClr val="FF0000"/>
                </a:solidFill>
                <a:latin typeface="Verdana" pitchFamily="34" charset="0"/>
              </a:rPr>
              <a:t>;</a:t>
            </a:r>
            <a:r>
              <a:rPr lang="zh-CN" altLang="en-US" sz="1600" b="1">
                <a:solidFill>
                  <a:srgbClr val="FF0000"/>
                </a:solidFill>
                <a:latin typeface="Verdana" pitchFamily="34" charset="0"/>
              </a:rPr>
              <a:t>中断返回</a:t>
            </a:r>
          </a:p>
          <a:p>
            <a:pPr>
              <a:lnSpc>
                <a:spcPct val="115000"/>
              </a:lnSpc>
            </a:pPr>
            <a:r>
              <a:rPr lang="zh-CN" altLang="en-US" sz="2000" b="1">
                <a:latin typeface="Verdana" pitchFamily="34" charset="0"/>
              </a:rPr>
              <a:t>  </a:t>
            </a:r>
            <a:r>
              <a:rPr lang="en-US" altLang="zh-CN" sz="2000" b="1">
                <a:solidFill>
                  <a:srgbClr val="FF0000"/>
                </a:solidFill>
                <a:latin typeface="Verdana" pitchFamily="34" charset="0"/>
              </a:rPr>
              <a:t>CONVERT ENDP</a:t>
            </a:r>
          </a:p>
          <a:p>
            <a:pPr>
              <a:lnSpc>
                <a:spcPct val="115000"/>
              </a:lnSpc>
            </a:pPr>
            <a:r>
              <a:rPr lang="en-US" altLang="zh-CN" sz="2000" b="1">
                <a:solidFill>
                  <a:srgbClr val="0000FF"/>
                </a:solidFill>
                <a:latin typeface="Verdana" pitchFamily="34" charset="0"/>
              </a:rPr>
              <a:t>CODE ENDS</a:t>
            </a:r>
          </a:p>
          <a:p>
            <a:pPr>
              <a:lnSpc>
                <a:spcPct val="115000"/>
              </a:lnSpc>
            </a:pPr>
            <a:r>
              <a:rPr lang="en-US" altLang="zh-CN" sz="2000" b="1">
                <a:solidFill>
                  <a:srgbClr val="0000FF"/>
                </a:solidFill>
                <a:latin typeface="Verdana" pitchFamily="34" charset="0"/>
              </a:rPr>
              <a:t>END START</a:t>
            </a:r>
          </a:p>
        </p:txBody>
      </p:sp>
    </p:spTree>
  </p:cSld>
  <p:clrMapOvr>
    <a:masterClrMapping/>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800" b="1" smtClean="0">
                <a:latin typeface="Arial" pitchFamily="34" charset="0"/>
                <a:ea typeface="黑体" pitchFamily="2" charset="-122"/>
                <a:cs typeface="Arial" pitchFamily="34" charset="0"/>
              </a:rPr>
              <a:t>本章要点回顾</a:t>
            </a:r>
          </a:p>
          <a:p>
            <a:pPr marL="719138" eaLnBrk="1" hangingPunct="1">
              <a:lnSpc>
                <a:spcPct val="150000"/>
              </a:lnSpc>
              <a:buFont typeface="Wingdings" pitchFamily="2" charset="2"/>
              <a:buNone/>
            </a:pPr>
            <a:r>
              <a:rPr lang="en-US" altLang="zh-CN" sz="2800" b="1" smtClean="0">
                <a:latin typeface="Arial" pitchFamily="34" charset="0"/>
                <a:ea typeface="黑体" pitchFamily="2" charset="-122"/>
                <a:cs typeface="Arial" pitchFamily="34" charset="0"/>
              </a:rPr>
              <a:t>1. I/O</a:t>
            </a:r>
            <a:r>
              <a:rPr lang="zh-CN" altLang="en-US" sz="2800" b="1" smtClean="0">
                <a:latin typeface="Arial" pitchFamily="34" charset="0"/>
                <a:ea typeface="黑体" pitchFamily="2" charset="-122"/>
                <a:cs typeface="Arial" pitchFamily="34" charset="0"/>
              </a:rPr>
              <a:t>的基本概念 </a:t>
            </a:r>
          </a:p>
          <a:p>
            <a:pPr marL="719138" algn="just" eaLnBrk="1" hangingPunct="1">
              <a:lnSpc>
                <a:spcPct val="150000"/>
              </a:lnSpc>
              <a:buFont typeface="Wingdings" pitchFamily="2" charset="2"/>
              <a:buNone/>
            </a:pPr>
            <a:r>
              <a:rPr lang="zh-CN" altLang="en-US" sz="2800" b="1" smtClean="0">
                <a:latin typeface="Arial" pitchFamily="34" charset="0"/>
                <a:ea typeface="黑体" pitchFamily="2" charset="-122"/>
                <a:cs typeface="Arial" pitchFamily="34" charset="0"/>
              </a:rPr>
              <a:t>    </a:t>
            </a:r>
            <a:r>
              <a:rPr lang="en-US" altLang="zh-CN" sz="2800" b="1" smtClean="0">
                <a:latin typeface="Arial" pitchFamily="34" charset="0"/>
                <a:ea typeface="黑体" pitchFamily="2" charset="-122"/>
                <a:cs typeface="Arial" pitchFamily="34" charset="0"/>
              </a:rPr>
              <a:t>I/O</a:t>
            </a:r>
            <a:r>
              <a:rPr lang="zh-CN" altLang="en-US" sz="2800" b="1" smtClean="0">
                <a:latin typeface="Arial" pitchFamily="34" charset="0"/>
                <a:ea typeface="黑体" pitchFamily="2" charset="-122"/>
                <a:cs typeface="Arial" pitchFamily="34" charset="0"/>
              </a:rPr>
              <a:t>端口的概念、</a:t>
            </a:r>
            <a:r>
              <a:rPr lang="en-US" altLang="zh-CN" sz="2800" b="1" smtClean="0">
                <a:latin typeface="Arial" pitchFamily="34" charset="0"/>
                <a:ea typeface="黑体" pitchFamily="2" charset="-122"/>
                <a:cs typeface="Arial" pitchFamily="34" charset="0"/>
              </a:rPr>
              <a:t>IN</a:t>
            </a:r>
            <a:r>
              <a:rPr lang="zh-CN" altLang="en-US" sz="2800" b="1" smtClean="0">
                <a:latin typeface="Arial" pitchFamily="34" charset="0"/>
                <a:ea typeface="黑体" pitchFamily="2" charset="-122"/>
                <a:cs typeface="Arial" pitchFamily="34" charset="0"/>
              </a:rPr>
              <a:t>指令、</a:t>
            </a:r>
            <a:r>
              <a:rPr lang="en-US" altLang="zh-CN" sz="2800" b="1" smtClean="0">
                <a:latin typeface="Arial" pitchFamily="34" charset="0"/>
                <a:ea typeface="黑体" pitchFamily="2" charset="-122"/>
                <a:cs typeface="Arial" pitchFamily="34" charset="0"/>
              </a:rPr>
              <a:t>OUT</a:t>
            </a:r>
            <a:r>
              <a:rPr lang="zh-CN" altLang="en-US" sz="2800" b="1" smtClean="0">
                <a:latin typeface="Arial" pitchFamily="34" charset="0"/>
                <a:ea typeface="黑体" pitchFamily="2" charset="-122"/>
                <a:cs typeface="Arial" pitchFamily="34" charset="0"/>
              </a:rPr>
              <a:t>指令</a:t>
            </a:r>
          </a:p>
          <a:p>
            <a:pPr marL="719138" algn="just" eaLnBrk="1" hangingPunct="1">
              <a:lnSpc>
                <a:spcPct val="150000"/>
              </a:lnSpc>
              <a:buFont typeface="Wingdings" pitchFamily="2" charset="2"/>
              <a:buNone/>
            </a:pPr>
            <a:r>
              <a:rPr lang="en-US" altLang="zh-CN" sz="2800" b="1" smtClean="0">
                <a:latin typeface="Arial" pitchFamily="34" charset="0"/>
                <a:ea typeface="黑体" pitchFamily="2" charset="-122"/>
                <a:cs typeface="Arial" pitchFamily="34" charset="0"/>
              </a:rPr>
              <a:t>2. I/O</a:t>
            </a:r>
            <a:r>
              <a:rPr lang="zh-CN" altLang="en-US" sz="2800" b="1" smtClean="0">
                <a:latin typeface="Arial" pitchFamily="34" charset="0"/>
                <a:ea typeface="黑体" pitchFamily="2" charset="-122"/>
                <a:cs typeface="Arial" pitchFamily="34" charset="0"/>
              </a:rPr>
              <a:t>设备的数据传送方式</a:t>
            </a:r>
          </a:p>
          <a:p>
            <a:pPr marL="719138" algn="just" eaLnBrk="1" hangingPunct="1">
              <a:lnSpc>
                <a:spcPct val="150000"/>
              </a:lnSpc>
              <a:buFont typeface="Wingdings" pitchFamily="2" charset="2"/>
              <a:buNone/>
            </a:pPr>
            <a:r>
              <a:rPr lang="zh-CN" altLang="en-US" sz="2800" b="1" smtClean="0">
                <a:latin typeface="Arial" pitchFamily="34" charset="0"/>
                <a:ea typeface="黑体" pitchFamily="2" charset="-122"/>
                <a:cs typeface="Arial" pitchFamily="34" charset="0"/>
              </a:rPr>
              <a:t>   无条件传送、查询传送、中断传送、</a:t>
            </a:r>
            <a:r>
              <a:rPr lang="en-US" altLang="zh-CN" sz="2800" b="1" smtClean="0">
                <a:latin typeface="Arial" pitchFamily="34" charset="0"/>
                <a:ea typeface="黑体" pitchFamily="2" charset="-122"/>
                <a:cs typeface="Arial" pitchFamily="34" charset="0"/>
              </a:rPr>
              <a:t>DMA</a:t>
            </a:r>
            <a:r>
              <a:rPr lang="zh-CN" altLang="en-US" sz="2800" b="1" smtClean="0">
                <a:latin typeface="Arial" pitchFamily="34" charset="0"/>
                <a:ea typeface="黑体" pitchFamily="2" charset="-122"/>
                <a:cs typeface="Arial" pitchFamily="34" charset="0"/>
              </a:rPr>
              <a:t>传送</a:t>
            </a:r>
          </a:p>
          <a:p>
            <a:pPr marL="719138" algn="just" eaLnBrk="1" hangingPunct="1">
              <a:lnSpc>
                <a:spcPct val="150000"/>
              </a:lnSpc>
              <a:buFont typeface="Wingdings" pitchFamily="2" charset="2"/>
              <a:buNone/>
            </a:pPr>
            <a:r>
              <a:rPr lang="en-US" altLang="zh-CN" sz="2800" b="1" smtClean="0">
                <a:latin typeface="Arial" pitchFamily="34" charset="0"/>
                <a:ea typeface="黑体" pitchFamily="2" charset="-122"/>
                <a:cs typeface="Arial" pitchFamily="34" charset="0"/>
              </a:rPr>
              <a:t>3. </a:t>
            </a:r>
            <a:r>
              <a:rPr lang="zh-CN" altLang="en-US" sz="2800" b="1" smtClean="0">
                <a:latin typeface="Arial" pitchFamily="34" charset="0"/>
                <a:ea typeface="黑体" pitchFamily="2" charset="-122"/>
                <a:cs typeface="Arial" pitchFamily="34" charset="0"/>
              </a:rPr>
              <a:t>中断及中断程序设计</a:t>
            </a:r>
          </a:p>
        </p:txBody>
      </p:sp>
      <p:cxnSp>
        <p:nvCxnSpPr>
          <p:cNvPr id="8" name="直接连接符 7"/>
          <p:cNvCxnSpPr/>
          <p:nvPr/>
        </p:nvCxnSpPr>
        <p:spPr>
          <a:xfrm>
            <a:off x="142844" y="785794"/>
            <a:ext cx="878687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0"/>
          </p:nvPr>
        </p:nvSpPr>
        <p:spPr/>
        <p:txBody>
          <a:bodyPr/>
          <a:lstStyle/>
          <a:p>
            <a:pPr>
              <a:defRPr/>
            </a:pPr>
            <a:fld id="{00EC6E7D-D7E6-48CA-B2D6-D41A77583861}" type="slidenum">
              <a:rPr lang="zh-CN" altLang="en-US" smtClean="0"/>
              <a:pPr>
                <a:defRPr/>
              </a:pPr>
              <a:t>28</a:t>
            </a:fld>
            <a:r>
              <a:rPr lang="en-US" altLang="zh-CN" smtClean="0"/>
              <a:t>/28</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一、常用术语</a:t>
            </a:r>
            <a:endParaRPr lang="en-US" altLang="zh-CN" sz="2800" smtClean="0">
              <a:latin typeface="Arial" pitchFamily="34" charset="0"/>
              <a:ea typeface="黑体" pitchFamily="2" charset="-122"/>
              <a:cs typeface="Arial" pitchFamily="34" charset="0"/>
            </a:endParaRPr>
          </a:p>
          <a:p>
            <a:pPr marL="360363" indent="-360363" eaLnBrk="1" hangingPunct="1">
              <a:spcBef>
                <a:spcPts val="0"/>
              </a:spcBef>
            </a:pPr>
            <a:r>
              <a:rPr lang="en-US" altLang="zh-CN" sz="2800" smtClean="0">
                <a:latin typeface="Arial" pitchFamily="34" charset="0"/>
                <a:ea typeface="黑体" pitchFamily="2" charset="-122"/>
                <a:cs typeface="Arial" pitchFamily="34" charset="0"/>
              </a:rPr>
              <a:t>1. </a:t>
            </a:r>
            <a:r>
              <a:rPr lang="en-US" altLang="zh-CN" sz="2800" smtClean="0">
                <a:solidFill>
                  <a:srgbClr val="0000FF"/>
                </a:solidFill>
                <a:latin typeface="Arial" pitchFamily="34" charset="0"/>
                <a:ea typeface="黑体" pitchFamily="2" charset="-122"/>
                <a:cs typeface="Arial" pitchFamily="34" charset="0"/>
              </a:rPr>
              <a:t>I/O</a:t>
            </a:r>
            <a:r>
              <a:rPr lang="zh-CN" altLang="en-US" sz="2800" smtClean="0">
                <a:solidFill>
                  <a:srgbClr val="0000FF"/>
                </a:solidFill>
                <a:latin typeface="Arial" pitchFamily="34" charset="0"/>
                <a:ea typeface="黑体" pitchFamily="2" charset="-122"/>
                <a:cs typeface="Arial" pitchFamily="34" charset="0"/>
              </a:rPr>
              <a:t>设备</a:t>
            </a:r>
            <a:r>
              <a:rPr lang="zh-CN" altLang="en-US" sz="2800" smtClean="0">
                <a:latin typeface="Arial" pitchFamily="34" charset="0"/>
                <a:ea typeface="黑体" pitchFamily="2" charset="-122"/>
                <a:cs typeface="Arial" pitchFamily="34" charset="0"/>
              </a:rPr>
              <a:t>：是以实现人机交互和机间通信为目的一些机电设备。</a:t>
            </a:r>
          </a:p>
          <a:p>
            <a:pPr marL="360363" indent="-360363" eaLnBrk="1" hangingPunct="1">
              <a:spcBef>
                <a:spcPts val="0"/>
              </a:spcBef>
            </a:pPr>
            <a:r>
              <a:rPr lang="en-US" altLang="zh-CN" sz="2800" smtClean="0">
                <a:latin typeface="Arial" pitchFamily="34" charset="0"/>
                <a:ea typeface="黑体" pitchFamily="2" charset="-122"/>
                <a:cs typeface="Arial" pitchFamily="34" charset="0"/>
              </a:rPr>
              <a:t>2. </a:t>
            </a:r>
            <a:r>
              <a:rPr lang="en-US" altLang="zh-CN" sz="2800" smtClean="0">
                <a:solidFill>
                  <a:srgbClr val="0000FF"/>
                </a:solidFill>
                <a:latin typeface="Arial" pitchFamily="34" charset="0"/>
                <a:ea typeface="黑体" pitchFamily="2" charset="-122"/>
                <a:cs typeface="Arial" pitchFamily="34" charset="0"/>
              </a:rPr>
              <a:t>I/O</a:t>
            </a:r>
            <a:r>
              <a:rPr lang="zh-CN" altLang="en-US" sz="2800" smtClean="0">
                <a:solidFill>
                  <a:srgbClr val="0000FF"/>
                </a:solidFill>
                <a:latin typeface="Arial" pitchFamily="34" charset="0"/>
                <a:ea typeface="黑体" pitchFamily="2" charset="-122"/>
                <a:cs typeface="Arial" pitchFamily="34" charset="0"/>
              </a:rPr>
              <a:t>接口</a:t>
            </a:r>
            <a:r>
              <a:rPr lang="zh-CN" altLang="en-US" sz="2800" smtClean="0">
                <a:latin typeface="Arial" pitchFamily="34" charset="0"/>
                <a:ea typeface="黑体" pitchFamily="2" charset="-122"/>
                <a:cs typeface="Arial" pitchFamily="34" charset="0"/>
              </a:rPr>
              <a:t>：是位于主机与外设间用来协助完成数据传送和传送控制任务的那部分电路。（</a:t>
            </a:r>
            <a:r>
              <a:rPr lang="en-US" altLang="zh-CN" sz="2800" smtClean="0">
                <a:solidFill>
                  <a:srgbClr val="0000FF"/>
                </a:solidFill>
                <a:latin typeface="Arial" pitchFamily="34" charset="0"/>
                <a:ea typeface="黑体" pitchFamily="2" charset="-122"/>
                <a:cs typeface="Arial" pitchFamily="34" charset="0"/>
              </a:rPr>
              <a:t>interface</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265113" indent="-265113" eaLnBrk="1" hangingPunct="1">
              <a:spcBef>
                <a:spcPts val="0"/>
              </a:spcBef>
            </a:pPr>
            <a:r>
              <a:rPr lang="en-US" altLang="zh-CN" sz="2800" smtClean="0">
                <a:latin typeface="Arial" pitchFamily="34" charset="0"/>
                <a:ea typeface="黑体" pitchFamily="2" charset="-122"/>
                <a:cs typeface="Arial" pitchFamily="34" charset="0"/>
              </a:rPr>
              <a:t>3. </a:t>
            </a:r>
            <a:r>
              <a:rPr lang="zh-CN" altLang="en-US" sz="2800" smtClean="0">
                <a:latin typeface="Arial" pitchFamily="34" charset="0"/>
                <a:ea typeface="黑体" pitchFamily="2" charset="-122"/>
                <a:cs typeface="Arial" pitchFamily="34" charset="0"/>
              </a:rPr>
              <a:t>主机与外设交换信息的种类（三种）：</a:t>
            </a:r>
            <a:endParaRPr lang="en-US" altLang="zh-CN" sz="2800" smtClean="0">
              <a:latin typeface="Arial" pitchFamily="34" charset="0"/>
              <a:ea typeface="黑体" pitchFamily="2" charset="-122"/>
              <a:cs typeface="Arial" pitchFamily="34" charset="0"/>
            </a:endParaRPr>
          </a:p>
          <a:p>
            <a:pPr marL="355600" indent="4763" eaLnBrk="1" hangingPunct="1">
              <a:spcBef>
                <a:spcPts val="0"/>
              </a:spcBef>
            </a:pPr>
            <a:r>
              <a:rPr lang="zh-CN" altLang="en-US" sz="2800" smtClean="0">
                <a:solidFill>
                  <a:srgbClr val="0000FF"/>
                </a:solidFill>
                <a:latin typeface="Arial" pitchFamily="34" charset="0"/>
                <a:ea typeface="黑体" pitchFamily="2" charset="-122"/>
                <a:cs typeface="Arial" pitchFamily="34" charset="0"/>
              </a:rPr>
              <a:t>数据信息</a:t>
            </a:r>
            <a:r>
              <a:rPr lang="zh-CN" altLang="en-US" sz="2800" smtClean="0">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状态信息</a:t>
            </a:r>
            <a:r>
              <a:rPr lang="zh-CN" altLang="en-US" sz="2800" smtClean="0">
                <a:latin typeface="Arial" pitchFamily="34" charset="0"/>
                <a:ea typeface="黑体" pitchFamily="2" charset="-122"/>
                <a:cs typeface="Arial" pitchFamily="34" charset="0"/>
              </a:rPr>
              <a:t>、</a:t>
            </a:r>
            <a:r>
              <a:rPr lang="zh-CN" altLang="en-US" sz="2800" smtClean="0">
                <a:solidFill>
                  <a:srgbClr val="0000FF"/>
                </a:solidFill>
                <a:latin typeface="Arial" pitchFamily="34" charset="0"/>
                <a:ea typeface="黑体" pitchFamily="2" charset="-122"/>
                <a:cs typeface="Arial" pitchFamily="34" charset="0"/>
              </a:rPr>
              <a:t>控制信息</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常用术语</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I/O</a:t>
            </a:r>
            <a:r>
              <a:rPr lang="zh-CN" altLang="en-US" sz="2000" b="1" smtClean="0">
                <a:solidFill>
                  <a:srgbClr val="FFFF00"/>
                </a:solidFill>
                <a:latin typeface="Arial" pitchFamily="34" charset="0"/>
                <a:ea typeface="黑体" pitchFamily="2" charset="-122"/>
                <a:cs typeface="Arial" pitchFamily="34" charset="0"/>
              </a:rPr>
              <a:t>设备</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I/O</a:t>
            </a:r>
            <a:r>
              <a:rPr lang="zh-CN" altLang="en-US" sz="2000" b="1" smtClean="0">
                <a:solidFill>
                  <a:srgbClr val="FFFF00"/>
                </a:solidFill>
                <a:latin typeface="Arial" pitchFamily="34" charset="0"/>
                <a:ea typeface="黑体" pitchFamily="2" charset="-122"/>
                <a:cs typeface="Arial" pitchFamily="34" charset="0"/>
              </a:rPr>
              <a:t>接口</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信息种类</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I/O</a:t>
            </a:r>
            <a:r>
              <a:rPr lang="zh-CN" altLang="en-US" sz="2000" b="1" smtClean="0">
                <a:solidFill>
                  <a:schemeClr val="bg1"/>
                </a:solidFill>
                <a:latin typeface="Arial" pitchFamily="34" charset="0"/>
                <a:ea typeface="黑体" pitchFamily="2" charset="-122"/>
                <a:cs typeface="Arial" pitchFamily="34" charset="0"/>
              </a:rPr>
              <a:t>端口</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I/O</a:t>
            </a:r>
            <a:r>
              <a:rPr lang="zh-CN" altLang="en-US" sz="2000" b="1" smtClean="0">
                <a:solidFill>
                  <a:schemeClr val="bg1"/>
                </a:solidFill>
                <a:latin typeface="Arial" pitchFamily="34" charset="0"/>
                <a:ea typeface="黑体" pitchFamily="2" charset="-122"/>
                <a:cs typeface="Arial" pitchFamily="34" charset="0"/>
              </a:rPr>
              <a:t>口地址</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I/O</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265638" cy="523220"/>
          </a:xfrm>
          <a:prstGeom prst="rect">
            <a:avLst/>
          </a:prstGeom>
        </p:spPr>
        <p:txBody>
          <a:bodyPr wrap="none">
            <a:spAutoFit/>
          </a:bodyPr>
          <a:lstStyle/>
          <a:p>
            <a:pPr marL="265113" indent="-265113"/>
            <a:r>
              <a:rPr lang="en-US" altLang="zh-CN" sz="2800" b="1" smtClean="0">
                <a:latin typeface="Arial" pitchFamily="34" charset="0"/>
                <a:ea typeface="黑体" pitchFamily="2" charset="-122"/>
                <a:cs typeface="Arial" pitchFamily="34" charset="0"/>
              </a:rPr>
              <a:t>10.1 I/O</a:t>
            </a:r>
            <a:r>
              <a:rPr lang="zh-CN" altLang="en-US" sz="2800" b="1" smtClean="0">
                <a:latin typeface="Arial" pitchFamily="34" charset="0"/>
                <a:ea typeface="黑体" pitchFamily="2" charset="-122"/>
                <a:cs typeface="Arial" pitchFamily="34" charset="0"/>
              </a:rPr>
              <a:t>的基本概念</a:t>
            </a:r>
            <a:endParaRPr lang="zh-CN" altLang="en-US" sz="2800" b="1" smtClean="0">
              <a:latin typeface="黑体" pitchFamily="2" charset="-122"/>
              <a:ea typeface="黑体" pitchFamily="2" charset="-122"/>
              <a:cs typeface="Arial" pitchFamily="34" charset="0"/>
            </a:endParaRP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3</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360363" indent="-360363" eaLnBrk="1" hangingPunct="1">
              <a:spcBef>
                <a:spcPts val="0"/>
              </a:spcBef>
            </a:pPr>
            <a:r>
              <a:rPr lang="en-US" altLang="zh-CN" sz="2800" smtClean="0">
                <a:latin typeface="Arial" pitchFamily="34" charset="0"/>
                <a:ea typeface="黑体" pitchFamily="2" charset="-122"/>
                <a:cs typeface="Arial" pitchFamily="34" charset="0"/>
              </a:rPr>
              <a:t>4. </a:t>
            </a:r>
            <a:r>
              <a:rPr lang="en-US" altLang="zh-CN" sz="2800" smtClean="0">
                <a:solidFill>
                  <a:srgbClr val="0000FF"/>
                </a:solidFill>
                <a:latin typeface="Arial" pitchFamily="34" charset="0"/>
                <a:ea typeface="黑体" pitchFamily="2" charset="-122"/>
                <a:cs typeface="Arial" pitchFamily="34" charset="0"/>
              </a:rPr>
              <a:t>I/O</a:t>
            </a:r>
            <a:r>
              <a:rPr lang="zh-CN" altLang="en-US" sz="2800" smtClean="0">
                <a:solidFill>
                  <a:srgbClr val="0000FF"/>
                </a:solidFill>
                <a:latin typeface="Arial" pitchFamily="34" charset="0"/>
                <a:ea typeface="黑体" pitchFamily="2" charset="-122"/>
                <a:cs typeface="Arial" pitchFamily="34" charset="0"/>
              </a:rPr>
              <a:t>端口</a:t>
            </a:r>
            <a:r>
              <a:rPr lang="zh-CN" altLang="en-US" sz="2800" smtClean="0">
                <a:latin typeface="Arial" pitchFamily="34" charset="0"/>
                <a:ea typeface="黑体" pitchFamily="2" charset="-122"/>
                <a:cs typeface="Arial" pitchFamily="34" charset="0"/>
              </a:rPr>
              <a:t>：接口中用于存储信息的寄存器也称为端口（</a:t>
            </a:r>
            <a:r>
              <a:rPr lang="en-US" altLang="zh-CN" sz="2800" smtClean="0">
                <a:solidFill>
                  <a:srgbClr val="0000FF"/>
                </a:solidFill>
                <a:latin typeface="Arial" pitchFamily="34" charset="0"/>
                <a:ea typeface="黑体" pitchFamily="2" charset="-122"/>
                <a:cs typeface="Arial" pitchFamily="34" charset="0"/>
              </a:rPr>
              <a:t>PORT</a:t>
            </a:r>
            <a:r>
              <a:rPr lang="zh-CN" altLang="en-US" sz="2800" smtClean="0">
                <a:latin typeface="Arial" pitchFamily="34" charset="0"/>
                <a:ea typeface="黑体" pitchFamily="2" charset="-122"/>
                <a:cs typeface="Arial" pitchFamily="34" charset="0"/>
              </a:rPr>
              <a:t>），根据其存储信息的不同，这些端口分别称为：</a:t>
            </a:r>
            <a:r>
              <a:rPr lang="zh-CN" altLang="en-US" sz="2800" smtClean="0">
                <a:solidFill>
                  <a:srgbClr val="FF0000"/>
                </a:solidFill>
                <a:latin typeface="Arial" pitchFamily="34" charset="0"/>
                <a:ea typeface="黑体" pitchFamily="2" charset="-122"/>
                <a:cs typeface="Arial" pitchFamily="34" charset="0"/>
              </a:rPr>
              <a:t>数据口</a:t>
            </a:r>
            <a:r>
              <a:rPr lang="zh-CN" altLang="en-US" sz="2800" smtClean="0">
                <a:latin typeface="Arial" pitchFamily="34" charset="0"/>
                <a:ea typeface="黑体" pitchFamily="2" charset="-122"/>
                <a:cs typeface="Arial" pitchFamily="34" charset="0"/>
              </a:rPr>
              <a:t>、</a:t>
            </a:r>
            <a:r>
              <a:rPr lang="zh-CN" altLang="en-US" sz="2800" smtClean="0">
                <a:solidFill>
                  <a:srgbClr val="FF0000"/>
                </a:solidFill>
                <a:latin typeface="Arial" pitchFamily="34" charset="0"/>
                <a:ea typeface="黑体" pitchFamily="2" charset="-122"/>
                <a:cs typeface="Arial" pitchFamily="34" charset="0"/>
              </a:rPr>
              <a:t>状态口</a:t>
            </a:r>
            <a:r>
              <a:rPr lang="zh-CN" altLang="en-US" sz="2800" smtClean="0">
                <a:latin typeface="Arial" pitchFamily="34" charset="0"/>
                <a:ea typeface="黑体" pitchFamily="2" charset="-122"/>
                <a:cs typeface="Arial" pitchFamily="34" charset="0"/>
              </a:rPr>
              <a:t>、</a:t>
            </a:r>
            <a:r>
              <a:rPr lang="zh-CN" altLang="en-US" sz="2800" smtClean="0">
                <a:solidFill>
                  <a:srgbClr val="FF0000"/>
                </a:solidFill>
                <a:latin typeface="Arial" pitchFamily="34" charset="0"/>
                <a:ea typeface="黑体" pitchFamily="2" charset="-122"/>
                <a:cs typeface="Arial" pitchFamily="34" charset="0"/>
              </a:rPr>
              <a:t>控制口</a:t>
            </a:r>
            <a:r>
              <a:rPr lang="zh-CN" altLang="en-US" sz="2800" smtClean="0">
                <a:latin typeface="Arial" pitchFamily="34" charset="0"/>
                <a:ea typeface="黑体" pitchFamily="2" charset="-122"/>
                <a:cs typeface="Arial" pitchFamily="34" charset="0"/>
              </a:rPr>
              <a:t>。</a:t>
            </a:r>
            <a:endParaRPr lang="en-US" altLang="zh-CN" sz="2800" smtClean="0">
              <a:latin typeface="Arial" pitchFamily="34" charset="0"/>
              <a:ea typeface="黑体" pitchFamily="2" charset="-122"/>
              <a:cs typeface="Arial" pitchFamily="34" charset="0"/>
            </a:endParaRPr>
          </a:p>
          <a:p>
            <a:pPr marL="360363" indent="-360363" eaLnBrk="1" hangingPunct="1">
              <a:spcBef>
                <a:spcPts val="0"/>
              </a:spcBef>
            </a:pPr>
            <a:r>
              <a:rPr lang="en-US" altLang="zh-CN" sz="2800" smtClean="0">
                <a:latin typeface="Arial" pitchFamily="34" charset="0"/>
                <a:ea typeface="黑体" pitchFamily="2" charset="-122"/>
                <a:cs typeface="Arial" pitchFamily="34" charset="0"/>
              </a:rPr>
              <a:t>5. </a:t>
            </a:r>
            <a:r>
              <a:rPr lang="en-US" altLang="zh-CN" sz="2800" smtClean="0">
                <a:solidFill>
                  <a:srgbClr val="0000FF"/>
                </a:solidFill>
                <a:latin typeface="Arial" pitchFamily="34" charset="0"/>
                <a:ea typeface="黑体" pitchFamily="2" charset="-122"/>
                <a:cs typeface="Arial" pitchFamily="34" charset="0"/>
              </a:rPr>
              <a:t>I/O</a:t>
            </a:r>
            <a:r>
              <a:rPr lang="zh-CN" altLang="en-US" sz="2800" smtClean="0">
                <a:solidFill>
                  <a:srgbClr val="0000FF"/>
                </a:solidFill>
                <a:latin typeface="Arial" pitchFamily="34" charset="0"/>
                <a:ea typeface="黑体" pitchFamily="2" charset="-122"/>
                <a:cs typeface="Arial" pitchFamily="34" charset="0"/>
              </a:rPr>
              <a:t>口地址</a:t>
            </a:r>
            <a:r>
              <a:rPr lang="zh-CN" altLang="en-US" sz="2800" smtClean="0">
                <a:latin typeface="Arial" pitchFamily="34" charset="0"/>
                <a:ea typeface="黑体" pitchFamily="2" charset="-122"/>
                <a:cs typeface="Arial" pitchFamily="34" charset="0"/>
              </a:rPr>
              <a:t>：与内存分属不同的地址空间，用</a:t>
            </a:r>
            <a:r>
              <a:rPr lang="en-US" altLang="zh-CN" sz="2800" smtClean="0">
                <a:latin typeface="Arial" pitchFamily="34" charset="0"/>
                <a:ea typeface="黑体" pitchFamily="2" charset="-122"/>
                <a:cs typeface="Arial" pitchFamily="34" charset="0"/>
              </a:rPr>
              <a:t>16</a:t>
            </a:r>
            <a:r>
              <a:rPr lang="zh-CN" altLang="en-US" sz="2800" smtClean="0">
                <a:latin typeface="Arial" pitchFamily="34" charset="0"/>
                <a:ea typeface="黑体" pitchFamily="2" charset="-122"/>
                <a:cs typeface="Arial" pitchFamily="34" charset="0"/>
              </a:rPr>
              <a:t>位二进制数表示，地址范围：</a:t>
            </a:r>
            <a:r>
              <a:rPr lang="en-US" altLang="zh-CN" sz="2800" smtClean="0">
                <a:solidFill>
                  <a:srgbClr val="0000FF"/>
                </a:solidFill>
                <a:latin typeface="Arial" pitchFamily="34" charset="0"/>
                <a:ea typeface="黑体" pitchFamily="2" charset="-122"/>
                <a:cs typeface="Arial" pitchFamily="34" charset="0"/>
              </a:rPr>
              <a:t>0000H</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FFFFH</a:t>
            </a:r>
            <a:r>
              <a:rPr lang="zh-CN" altLang="en-US" sz="2800" smtClean="0">
                <a:latin typeface="Arial" pitchFamily="34" charset="0"/>
                <a:ea typeface="黑体" pitchFamily="2" charset="-122"/>
                <a:cs typeface="Arial" pitchFamily="34" charset="0"/>
              </a:rPr>
              <a:t>。</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常用术语</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I/O</a:t>
            </a:r>
            <a:r>
              <a:rPr lang="zh-CN" altLang="en-US" sz="2000" b="1" smtClean="0">
                <a:solidFill>
                  <a:schemeClr val="bg1"/>
                </a:solidFill>
                <a:latin typeface="Arial" pitchFamily="34" charset="0"/>
                <a:ea typeface="黑体" pitchFamily="2" charset="-122"/>
                <a:cs typeface="Arial" pitchFamily="34" charset="0"/>
              </a:rPr>
              <a:t>设备</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I/O</a:t>
            </a:r>
            <a:r>
              <a:rPr lang="zh-CN" altLang="en-US" sz="2000" b="1" smtClean="0">
                <a:solidFill>
                  <a:schemeClr val="bg1"/>
                </a:solidFill>
                <a:latin typeface="Arial" pitchFamily="34" charset="0"/>
                <a:ea typeface="黑体" pitchFamily="2" charset="-122"/>
                <a:cs typeface="Arial" pitchFamily="34" charset="0"/>
              </a:rPr>
              <a:t>接口</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信息种类</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I/O</a:t>
            </a:r>
            <a:r>
              <a:rPr lang="zh-CN" altLang="en-US" sz="2000" b="1" smtClean="0">
                <a:solidFill>
                  <a:srgbClr val="FFFF00"/>
                </a:solidFill>
                <a:latin typeface="Arial" pitchFamily="34" charset="0"/>
                <a:ea typeface="黑体" pitchFamily="2" charset="-122"/>
                <a:cs typeface="Arial" pitchFamily="34" charset="0"/>
              </a:rPr>
              <a:t>端口</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60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I/O</a:t>
            </a:r>
            <a:r>
              <a:rPr lang="zh-CN" altLang="en-US" sz="2000" b="1" smtClean="0">
                <a:solidFill>
                  <a:srgbClr val="FFFF00"/>
                </a:solidFill>
                <a:latin typeface="Arial" pitchFamily="34" charset="0"/>
                <a:ea typeface="黑体" pitchFamily="2" charset="-122"/>
                <a:cs typeface="Arial" pitchFamily="34" charset="0"/>
              </a:rPr>
              <a:t>口地址</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I/O</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065263"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9.1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的基本概念</a:t>
            </a:r>
            <a:endParaRPr lang="zh-CN" altLang="en-US" sz="2800" b="1" dirty="0" smtClean="0">
              <a:latin typeface="黑体" pitchFamily="2" charset="-122"/>
              <a:ea typeface="黑体" pitchFamily="2" charset="-122"/>
              <a:cs typeface="Arial" pitchFamily="34" charset="0"/>
            </a:endParaRP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4</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40000"/>
              </a:lnSpc>
              <a:spcBef>
                <a:spcPts val="0"/>
              </a:spcBef>
            </a:pPr>
            <a:r>
              <a:rPr lang="zh-CN" altLang="en-US" sz="2800" smtClean="0">
                <a:latin typeface="Arial" pitchFamily="34" charset="0"/>
                <a:ea typeface="黑体" pitchFamily="2" charset="-122"/>
                <a:cs typeface="Arial" pitchFamily="34" charset="0"/>
              </a:rPr>
              <a:t>二、</a:t>
            </a:r>
            <a:r>
              <a:rPr lang="en-US" altLang="zh-CN" sz="2800" smtClean="0">
                <a:latin typeface="Arial" pitchFamily="34" charset="0"/>
                <a:ea typeface="黑体" pitchFamily="2" charset="-122"/>
                <a:cs typeface="Arial" pitchFamily="34" charset="0"/>
              </a:rPr>
              <a:t>I/O</a:t>
            </a:r>
            <a:r>
              <a:rPr lang="zh-CN" altLang="en-US" sz="2800" smtClean="0">
                <a:latin typeface="Arial" pitchFamily="34" charset="0"/>
                <a:ea typeface="黑体" pitchFamily="2" charset="-122"/>
                <a:cs typeface="Arial" pitchFamily="34" charset="0"/>
              </a:rPr>
              <a:t>指令</a:t>
            </a:r>
          </a:p>
          <a:p>
            <a:pPr marL="265113" indent="-265113" eaLnBrk="1" hangingPunct="1">
              <a:lnSpc>
                <a:spcPct val="140000"/>
              </a:lnSpc>
              <a:spcBef>
                <a:spcPts val="0"/>
              </a:spcBef>
            </a:pPr>
            <a:r>
              <a:rPr lang="en-US" altLang="zh-CN" sz="2800" smtClean="0">
                <a:latin typeface="Arial" pitchFamily="34" charset="0"/>
                <a:ea typeface="黑体" pitchFamily="2" charset="-122"/>
                <a:cs typeface="Arial" pitchFamily="34" charset="0"/>
              </a:rPr>
              <a:t>1. IN</a:t>
            </a:r>
            <a:r>
              <a:rPr lang="zh-CN" altLang="en-US" sz="2800" smtClean="0">
                <a:latin typeface="Arial" pitchFamily="34" charset="0"/>
                <a:ea typeface="黑体" pitchFamily="2" charset="-122"/>
                <a:cs typeface="Arial" pitchFamily="34" charset="0"/>
              </a:rPr>
              <a:t>指令</a:t>
            </a:r>
          </a:p>
          <a:p>
            <a:pPr marL="265113" indent="-265113" eaLnBrk="1" hangingPunct="1">
              <a:lnSpc>
                <a:spcPct val="140000"/>
              </a:lnSpc>
              <a:spcBef>
                <a:spcPts val="0"/>
              </a:spcBef>
            </a:pPr>
            <a:r>
              <a:rPr lang="zh-CN" altLang="en-US" sz="2800" smtClean="0">
                <a:latin typeface="Arial" pitchFamily="34" charset="0"/>
                <a:ea typeface="黑体" pitchFamily="2" charset="-122"/>
                <a:cs typeface="Arial" pitchFamily="34" charset="0"/>
              </a:rPr>
              <a:t>指令格式：</a:t>
            </a:r>
            <a:r>
              <a:rPr lang="en-US" altLang="zh-CN" sz="2800" smtClean="0">
                <a:solidFill>
                  <a:srgbClr val="FF0000"/>
                </a:solidFill>
                <a:latin typeface="Arial" pitchFamily="34" charset="0"/>
                <a:ea typeface="黑体" pitchFamily="2" charset="-122"/>
                <a:cs typeface="Arial" pitchFamily="34" charset="0"/>
              </a:rPr>
              <a:t>IN  &lt;</a:t>
            </a:r>
            <a:r>
              <a:rPr lang="zh-CN" altLang="en-US" sz="2800" smtClean="0">
                <a:solidFill>
                  <a:srgbClr val="FF0000"/>
                </a:solidFill>
                <a:latin typeface="Arial" pitchFamily="34" charset="0"/>
                <a:ea typeface="黑体" pitchFamily="2" charset="-122"/>
                <a:cs typeface="Arial" pitchFamily="34" charset="0"/>
              </a:rPr>
              <a:t>累加器</a:t>
            </a:r>
            <a:r>
              <a:rPr lang="en-US" altLang="zh-CN" sz="2800" smtClean="0">
                <a:solidFill>
                  <a:srgbClr val="FF0000"/>
                </a:solidFill>
                <a:latin typeface="Arial" pitchFamily="34" charset="0"/>
                <a:ea typeface="黑体" pitchFamily="2" charset="-122"/>
                <a:cs typeface="Arial" pitchFamily="34" charset="0"/>
              </a:rPr>
              <a:t>&gt;</a:t>
            </a:r>
            <a:r>
              <a:rPr lang="zh-CN" altLang="en-US" sz="2800" smtClean="0">
                <a:solidFill>
                  <a:srgbClr val="FF0000"/>
                </a:solidFill>
                <a:latin typeface="Arial" pitchFamily="34" charset="0"/>
                <a:ea typeface="黑体" pitchFamily="2" charset="-122"/>
                <a:cs typeface="Arial" pitchFamily="34" charset="0"/>
              </a:rPr>
              <a:t>，</a:t>
            </a:r>
            <a:r>
              <a:rPr lang="en-US" altLang="zh-CN" sz="2800" smtClean="0">
                <a:solidFill>
                  <a:srgbClr val="FF0000"/>
                </a:solidFill>
                <a:latin typeface="Arial" pitchFamily="34" charset="0"/>
                <a:ea typeface="黑体" pitchFamily="2" charset="-122"/>
                <a:cs typeface="Arial" pitchFamily="34" charset="0"/>
              </a:rPr>
              <a:t>&lt;</a:t>
            </a:r>
            <a:r>
              <a:rPr lang="zh-CN" altLang="en-US" sz="2800" smtClean="0">
                <a:solidFill>
                  <a:srgbClr val="FF0000"/>
                </a:solidFill>
                <a:latin typeface="Arial" pitchFamily="34" charset="0"/>
                <a:ea typeface="黑体" pitchFamily="2" charset="-122"/>
                <a:cs typeface="Arial" pitchFamily="34" charset="0"/>
              </a:rPr>
              <a:t>端口地址</a:t>
            </a:r>
            <a:r>
              <a:rPr lang="en-US" altLang="zh-CN" sz="2800" smtClean="0">
                <a:solidFill>
                  <a:srgbClr val="FF0000"/>
                </a:solidFill>
                <a:latin typeface="Arial" pitchFamily="34" charset="0"/>
                <a:ea typeface="黑体" pitchFamily="2" charset="-122"/>
                <a:cs typeface="Arial" pitchFamily="34" charset="0"/>
              </a:rPr>
              <a:t>&gt;</a:t>
            </a:r>
          </a:p>
          <a:p>
            <a:pPr marL="1798638" indent="-1798638" eaLnBrk="1" hangingPunct="1">
              <a:lnSpc>
                <a:spcPct val="140000"/>
              </a:lnSpc>
              <a:spcBef>
                <a:spcPts val="0"/>
              </a:spcBef>
            </a:pPr>
            <a:r>
              <a:rPr lang="zh-CN" altLang="en-US" sz="2800" smtClean="0">
                <a:latin typeface="Arial" pitchFamily="34" charset="0"/>
                <a:ea typeface="黑体" pitchFamily="2" charset="-122"/>
                <a:cs typeface="Arial" pitchFamily="34" charset="0"/>
              </a:rPr>
              <a:t>指令功能：从输入端口读取一个字节</a:t>
            </a:r>
            <a:endParaRPr lang="en-US" altLang="zh-CN" sz="2800" smtClean="0">
              <a:latin typeface="Arial" pitchFamily="34" charset="0"/>
              <a:ea typeface="黑体" pitchFamily="2" charset="-122"/>
              <a:cs typeface="Arial" pitchFamily="34" charset="0"/>
            </a:endParaRPr>
          </a:p>
          <a:p>
            <a:pPr marL="1798638" eaLnBrk="1" hangingPunct="1">
              <a:lnSpc>
                <a:spcPct val="140000"/>
              </a:lnSpc>
              <a:spcBef>
                <a:spcPts val="0"/>
              </a:spcBef>
            </a:pP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或字</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，送至</a:t>
            </a:r>
            <a:r>
              <a:rPr lang="en-US" altLang="zh-CN" sz="2800" smtClean="0">
                <a:latin typeface="Arial" pitchFamily="34" charset="0"/>
                <a:ea typeface="黑体" pitchFamily="2" charset="-122"/>
                <a:cs typeface="Arial" pitchFamily="34" charset="0"/>
              </a:rPr>
              <a:t>AL</a:t>
            </a:r>
            <a:r>
              <a:rPr lang="zh-CN" altLang="en-US" sz="2800" smtClean="0">
                <a:latin typeface="Arial" pitchFamily="34" charset="0"/>
                <a:ea typeface="黑体" pitchFamily="2" charset="-122"/>
                <a:cs typeface="Arial" pitchFamily="34" charset="0"/>
              </a:rPr>
              <a:t>或</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a:t>
            </a:r>
          </a:p>
          <a:p>
            <a:pPr marL="265113" indent="-265113" eaLnBrk="1" hangingPunct="1">
              <a:lnSpc>
                <a:spcPct val="140000"/>
              </a:lnSpc>
              <a:spcBef>
                <a:spcPts val="0"/>
              </a:spcBef>
            </a:pPr>
            <a:r>
              <a:rPr lang="zh-CN" altLang="en-US" sz="2800" smtClean="0">
                <a:latin typeface="Arial" pitchFamily="34" charset="0"/>
                <a:ea typeface="黑体" pitchFamily="2" charset="-122"/>
                <a:cs typeface="Arial" pitchFamily="34" charset="0"/>
              </a:rPr>
              <a:t>说明：</a:t>
            </a:r>
            <a:endParaRPr lang="en-US" altLang="zh-CN" sz="2800" smtClean="0">
              <a:latin typeface="Arial" pitchFamily="34" charset="0"/>
              <a:ea typeface="黑体" pitchFamily="2" charset="-122"/>
              <a:cs typeface="Arial" pitchFamily="34" charset="0"/>
            </a:endParaRPr>
          </a:p>
          <a:p>
            <a:pPr marL="539750" indent="-539750" eaLnBrk="1" hangingPunct="1">
              <a:lnSpc>
                <a:spcPct val="140000"/>
              </a:lnSpc>
              <a:spcBef>
                <a:spcPts val="0"/>
              </a:spcBef>
            </a:pPr>
            <a:r>
              <a:rPr lang="en-US" altLang="zh-CN" sz="2800" smtClean="0">
                <a:latin typeface="Arial" pitchFamily="34" charset="0"/>
                <a:ea typeface="黑体" pitchFamily="2" charset="-122"/>
                <a:cs typeface="Arial" pitchFamily="34" charset="0"/>
              </a:rPr>
              <a:t>(1) </a:t>
            </a:r>
            <a:r>
              <a:rPr lang="zh-CN" altLang="en-US" sz="2800" smtClean="0">
                <a:latin typeface="Arial" pitchFamily="34" charset="0"/>
                <a:ea typeface="黑体" pitchFamily="2" charset="-122"/>
                <a:cs typeface="Arial" pitchFamily="34" charset="0"/>
              </a:rPr>
              <a:t>口地址在</a:t>
            </a:r>
            <a:r>
              <a:rPr lang="en-US" altLang="zh-CN" sz="2800" smtClean="0">
                <a:solidFill>
                  <a:srgbClr val="0000FF"/>
                </a:solidFill>
                <a:latin typeface="Arial" pitchFamily="34" charset="0"/>
                <a:ea typeface="黑体" pitchFamily="2" charset="-122"/>
                <a:cs typeface="Arial" pitchFamily="34" charset="0"/>
              </a:rPr>
              <a:t>00H~FFH</a:t>
            </a:r>
            <a:r>
              <a:rPr lang="zh-CN" altLang="en-US" sz="2800" smtClean="0">
                <a:latin typeface="Arial" pitchFamily="34" charset="0"/>
                <a:ea typeface="黑体" pitchFamily="2" charset="-122"/>
                <a:cs typeface="Arial" pitchFamily="34" charset="0"/>
              </a:rPr>
              <a:t>之间：放在</a:t>
            </a:r>
            <a:r>
              <a:rPr lang="zh-CN" altLang="en-US" sz="2800" smtClean="0">
                <a:solidFill>
                  <a:srgbClr val="0000FF"/>
                </a:solidFill>
                <a:latin typeface="Arial" pitchFamily="34" charset="0"/>
                <a:ea typeface="黑体" pitchFamily="2" charset="-122"/>
                <a:cs typeface="Arial" pitchFamily="34" charset="0"/>
              </a:rPr>
              <a:t>指令中</a:t>
            </a:r>
            <a:r>
              <a:rPr lang="zh-CN" altLang="en-US" sz="2800" smtClean="0">
                <a:latin typeface="Arial" pitchFamily="34" charset="0"/>
                <a:ea typeface="黑体" pitchFamily="2" charset="-122"/>
                <a:cs typeface="Arial" pitchFamily="34" charset="0"/>
              </a:rPr>
              <a:t>或</a:t>
            </a:r>
            <a:r>
              <a:rPr lang="en-US" altLang="zh-CN" sz="2800" smtClean="0">
                <a:solidFill>
                  <a:srgbClr val="0000FF"/>
                </a:solidFill>
                <a:latin typeface="Arial" pitchFamily="34" charset="0"/>
                <a:ea typeface="黑体" pitchFamily="2" charset="-122"/>
                <a:cs typeface="Arial" pitchFamily="34" charset="0"/>
              </a:rPr>
              <a:t>DX</a:t>
            </a:r>
            <a:r>
              <a:rPr lang="zh-CN" altLang="en-US" sz="2800" smtClean="0">
                <a:latin typeface="Arial" pitchFamily="34" charset="0"/>
                <a:ea typeface="黑体" pitchFamily="2" charset="-122"/>
                <a:cs typeface="Arial" pitchFamily="34" charset="0"/>
              </a:rPr>
              <a:t>中。</a:t>
            </a:r>
          </a:p>
          <a:p>
            <a:pPr marL="265113" indent="-265113" eaLnBrk="1" hangingPunct="1">
              <a:lnSpc>
                <a:spcPct val="140000"/>
              </a:lnSpc>
              <a:spcBef>
                <a:spcPts val="0"/>
              </a:spcBef>
            </a:pPr>
            <a:r>
              <a:rPr lang="en-US" altLang="zh-CN" sz="2800" smtClean="0">
                <a:latin typeface="Arial" pitchFamily="34" charset="0"/>
                <a:ea typeface="黑体" pitchFamily="2" charset="-122"/>
                <a:cs typeface="Arial" pitchFamily="34" charset="0"/>
              </a:rPr>
              <a:t>(2) </a:t>
            </a:r>
            <a:r>
              <a:rPr lang="zh-CN" altLang="en-US" sz="2800" smtClean="0">
                <a:latin typeface="Arial" pitchFamily="34" charset="0"/>
                <a:ea typeface="黑体" pitchFamily="2" charset="-122"/>
                <a:cs typeface="Arial" pitchFamily="34" charset="0"/>
              </a:rPr>
              <a:t>口地址</a:t>
            </a:r>
            <a:r>
              <a:rPr lang="zh-CN" altLang="en-US" sz="2800" smtClean="0">
                <a:solidFill>
                  <a:srgbClr val="0000FF"/>
                </a:solidFill>
                <a:latin typeface="Arial" pitchFamily="34" charset="0"/>
                <a:ea typeface="黑体" pitchFamily="2" charset="-122"/>
                <a:cs typeface="Arial" pitchFamily="34" charset="0"/>
              </a:rPr>
              <a:t>大于</a:t>
            </a:r>
            <a:r>
              <a:rPr lang="en-US" altLang="zh-CN" sz="2800" smtClean="0">
                <a:solidFill>
                  <a:srgbClr val="0000FF"/>
                </a:solidFill>
                <a:latin typeface="Arial" pitchFamily="34" charset="0"/>
                <a:ea typeface="黑体" pitchFamily="2" charset="-122"/>
                <a:cs typeface="Arial" pitchFamily="34" charset="0"/>
              </a:rPr>
              <a:t>FFH</a:t>
            </a:r>
            <a:r>
              <a:rPr lang="zh-CN" altLang="en-US" sz="2800" smtClean="0">
                <a:latin typeface="Arial" pitchFamily="34" charset="0"/>
                <a:ea typeface="黑体" pitchFamily="2" charset="-122"/>
                <a:cs typeface="Arial" pitchFamily="34" charset="0"/>
              </a:rPr>
              <a:t>：必须放在</a:t>
            </a:r>
            <a:r>
              <a:rPr lang="en-US" altLang="zh-CN" sz="2800" smtClean="0">
                <a:solidFill>
                  <a:srgbClr val="0000FF"/>
                </a:solidFill>
                <a:latin typeface="Arial" pitchFamily="34" charset="0"/>
                <a:ea typeface="黑体" pitchFamily="2" charset="-122"/>
                <a:cs typeface="Arial" pitchFamily="34" charset="0"/>
              </a:rPr>
              <a:t>DX</a:t>
            </a:r>
            <a:r>
              <a:rPr lang="zh-CN" altLang="en-US" sz="2800" smtClean="0">
                <a:latin typeface="Arial" pitchFamily="34" charset="0"/>
                <a:ea typeface="黑体" pitchFamily="2" charset="-122"/>
                <a:cs typeface="Arial" pitchFamily="34" charset="0"/>
              </a:rPr>
              <a:t>中。</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常用术语</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I/O</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IN</a:t>
            </a:r>
            <a:r>
              <a:rPr lang="zh-CN" altLang="en-US" sz="2000" b="1" smtClean="0">
                <a:solidFill>
                  <a:srgbClr val="FFFF00"/>
                </a:solidFill>
                <a:latin typeface="Arial" pitchFamily="34" charset="0"/>
                <a:ea typeface="黑体" pitchFamily="2" charset="-122"/>
                <a:cs typeface="Arial" pitchFamily="34" charset="0"/>
              </a:rPr>
              <a:t>指令</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OUT</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065263"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9.1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的基本概念</a:t>
            </a:r>
            <a:endParaRPr lang="zh-CN" altLang="en-US" sz="2800" b="1" dirty="0" smtClean="0">
              <a:latin typeface="黑体" pitchFamily="2" charset="-122"/>
              <a:ea typeface="黑体" pitchFamily="2" charset="-122"/>
              <a:cs typeface="Arial" pitchFamily="34" charset="0"/>
            </a:endParaRP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5</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3402013" indent="-3402013" eaLnBrk="1" hangingPunct="1">
              <a:spcBef>
                <a:spcPts val="0"/>
              </a:spcBef>
            </a:pPr>
            <a:r>
              <a:rPr lang="en-US" altLang="zh-CN" sz="2800" smtClean="0">
                <a:solidFill>
                  <a:srgbClr val="0000FF"/>
                </a:solidFill>
                <a:latin typeface="Arial" pitchFamily="34" charset="0"/>
                <a:ea typeface="黑体" pitchFamily="2" charset="-122"/>
                <a:cs typeface="Arial" pitchFamily="34" charset="0"/>
              </a:rPr>
              <a:t>IN  AL</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20H	</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从端口</a:t>
            </a:r>
            <a:r>
              <a:rPr lang="en-US" altLang="zh-CN" sz="2800" smtClean="0">
                <a:latin typeface="Arial" pitchFamily="34" charset="0"/>
                <a:ea typeface="黑体" pitchFamily="2" charset="-122"/>
                <a:cs typeface="Arial" pitchFamily="34" charset="0"/>
              </a:rPr>
              <a:t>20H</a:t>
            </a:r>
            <a:r>
              <a:rPr lang="zh-CN" altLang="en-US" sz="2800" smtClean="0">
                <a:latin typeface="Arial" pitchFamily="34" charset="0"/>
                <a:ea typeface="黑体" pitchFamily="2" charset="-122"/>
                <a:cs typeface="Arial" pitchFamily="34" charset="0"/>
              </a:rPr>
              <a:t>读取一个字节送至</a:t>
            </a:r>
            <a:r>
              <a:rPr lang="en-US" altLang="zh-CN" sz="2800" smtClean="0">
                <a:latin typeface="Arial" pitchFamily="34" charset="0"/>
                <a:ea typeface="黑体" pitchFamily="2" charset="-122"/>
                <a:cs typeface="Arial" pitchFamily="34" charset="0"/>
              </a:rPr>
              <a:t>AL</a:t>
            </a:r>
            <a:endParaRPr lang="en-US" altLang="zh-CN" sz="2800" smtClean="0">
              <a:solidFill>
                <a:srgbClr val="0000FF"/>
              </a:solidFill>
              <a:latin typeface="Arial" pitchFamily="34" charset="0"/>
              <a:ea typeface="黑体" pitchFamily="2" charset="-122"/>
              <a:cs typeface="Arial" pitchFamily="34" charset="0"/>
            </a:endParaRPr>
          </a:p>
          <a:p>
            <a:pPr marL="265113" indent="-265113" eaLnBrk="1" hangingPunct="1">
              <a:spcBef>
                <a:spcPts val="0"/>
              </a:spcBef>
            </a:pPr>
            <a:r>
              <a:rPr lang="en-US" altLang="zh-CN" sz="2800" smtClean="0">
                <a:solidFill>
                  <a:srgbClr val="0000FF"/>
                </a:solidFill>
                <a:latin typeface="Arial" pitchFamily="34" charset="0"/>
                <a:ea typeface="黑体" pitchFamily="2" charset="-122"/>
                <a:cs typeface="Arial" pitchFamily="34" charset="0"/>
              </a:rPr>
              <a:t>MOV  DX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2F8H</a:t>
            </a:r>
          </a:p>
          <a:p>
            <a:pPr marL="3402013" indent="-3402013" eaLnBrk="1" hangingPunct="1">
              <a:spcBef>
                <a:spcPts val="0"/>
              </a:spcBef>
            </a:pPr>
            <a:r>
              <a:rPr lang="en-US" altLang="zh-CN" sz="2800" smtClean="0">
                <a:solidFill>
                  <a:srgbClr val="0000FF"/>
                </a:solidFill>
                <a:latin typeface="Arial" pitchFamily="34" charset="0"/>
                <a:ea typeface="黑体" pitchFamily="2" charset="-122"/>
                <a:cs typeface="Arial" pitchFamily="34" charset="0"/>
              </a:rPr>
              <a:t>IN  AX</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DX              </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从端口</a:t>
            </a:r>
            <a:r>
              <a:rPr lang="en-US" altLang="zh-CN" sz="2800" smtClean="0">
                <a:latin typeface="Arial" pitchFamily="34" charset="0"/>
                <a:ea typeface="黑体" pitchFamily="2" charset="-122"/>
                <a:cs typeface="Arial" pitchFamily="34" charset="0"/>
              </a:rPr>
              <a:t>2F8H</a:t>
            </a:r>
            <a:r>
              <a:rPr lang="zh-CN" altLang="en-US" sz="2800" smtClean="0">
                <a:latin typeface="Arial" pitchFamily="34" charset="0"/>
                <a:ea typeface="黑体" pitchFamily="2" charset="-122"/>
                <a:cs typeface="Arial" pitchFamily="34" charset="0"/>
              </a:rPr>
              <a:t>读取一个字送至</a:t>
            </a:r>
            <a:r>
              <a:rPr lang="en-US" altLang="zh-CN" sz="2800" smtClean="0">
                <a:latin typeface="Arial" pitchFamily="34" charset="0"/>
                <a:ea typeface="黑体" pitchFamily="2" charset="-122"/>
                <a:cs typeface="Arial" pitchFamily="34" charset="0"/>
              </a:rPr>
              <a:t>AX </a:t>
            </a:r>
          </a:p>
          <a:p>
            <a:pPr marL="1169988" indent="-1169988" eaLnBrk="1" hangingPunct="1">
              <a:spcBef>
                <a:spcPts val="0"/>
              </a:spcBef>
            </a:pPr>
            <a:r>
              <a:rPr lang="zh-CN" altLang="en-US" sz="2800" smtClean="0">
                <a:solidFill>
                  <a:srgbClr val="FF0000"/>
                </a:solidFill>
                <a:latin typeface="Arial" pitchFamily="34" charset="0"/>
                <a:ea typeface="黑体" pitchFamily="2" charset="-122"/>
                <a:cs typeface="Arial" pitchFamily="34" charset="0"/>
              </a:rPr>
              <a:t>注意</a:t>
            </a:r>
            <a:r>
              <a:rPr lang="zh-CN" altLang="en-US" sz="2800" smtClean="0">
                <a:latin typeface="Arial" pitchFamily="34" charset="0"/>
                <a:ea typeface="黑体" pitchFamily="2" charset="-122"/>
                <a:cs typeface="Arial" pitchFamily="34" charset="0"/>
              </a:rPr>
              <a:t>： 在</a:t>
            </a:r>
            <a:r>
              <a:rPr lang="en-US" altLang="zh-CN" sz="2800" smtClean="0">
                <a:latin typeface="Arial" pitchFamily="34" charset="0"/>
                <a:ea typeface="黑体" pitchFamily="2" charset="-122"/>
                <a:cs typeface="Arial" pitchFamily="34" charset="0"/>
              </a:rPr>
              <a:t>I/O</a:t>
            </a:r>
            <a:r>
              <a:rPr lang="zh-CN" altLang="en-US" sz="2800" smtClean="0">
                <a:latin typeface="Arial" pitchFamily="34" charset="0"/>
                <a:ea typeface="黑体" pitchFamily="2" charset="-122"/>
                <a:cs typeface="Arial" pitchFamily="34" charset="0"/>
              </a:rPr>
              <a:t>指令中，寻址端口时不需任何段寄存器参于。</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常用术语</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I/O</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IN</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rgbClr val="FFFF00"/>
                </a:solidFill>
                <a:latin typeface="Arial" pitchFamily="34" charset="0"/>
                <a:ea typeface="黑体" pitchFamily="2" charset="-122"/>
                <a:cs typeface="Arial" pitchFamily="34" charset="0"/>
              </a:rPr>
              <a:t>例</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OUT</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065263"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9.1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的基本概念</a:t>
            </a:r>
            <a:endParaRPr lang="zh-CN" altLang="en-US" sz="2800" b="1" dirty="0" smtClean="0">
              <a:latin typeface="黑体" pitchFamily="2" charset="-122"/>
              <a:ea typeface="黑体" pitchFamily="2" charset="-122"/>
              <a:cs typeface="Arial" pitchFamily="34" charset="0"/>
            </a:endParaRP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6</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lnSpc>
                <a:spcPct val="140000"/>
              </a:lnSpc>
              <a:spcBef>
                <a:spcPts val="0"/>
              </a:spcBef>
            </a:pPr>
            <a:r>
              <a:rPr lang="en-US" altLang="zh-CN" sz="2800" smtClean="0">
                <a:latin typeface="Arial" pitchFamily="34" charset="0"/>
                <a:ea typeface="黑体" pitchFamily="2" charset="-122"/>
                <a:cs typeface="Arial" pitchFamily="34" charset="0"/>
              </a:rPr>
              <a:t>2. OUT</a:t>
            </a:r>
            <a:r>
              <a:rPr lang="zh-CN" altLang="en-US" sz="2800" smtClean="0">
                <a:latin typeface="Arial" pitchFamily="34" charset="0"/>
                <a:ea typeface="黑体" pitchFamily="2" charset="-122"/>
                <a:cs typeface="Arial" pitchFamily="34" charset="0"/>
              </a:rPr>
              <a:t>指令</a:t>
            </a:r>
          </a:p>
          <a:p>
            <a:pPr marL="265113" indent="-265113" eaLnBrk="1" hangingPunct="1">
              <a:lnSpc>
                <a:spcPct val="140000"/>
              </a:lnSpc>
              <a:spcBef>
                <a:spcPts val="0"/>
              </a:spcBef>
            </a:pPr>
            <a:r>
              <a:rPr lang="zh-CN" altLang="en-US" sz="2800" smtClean="0">
                <a:latin typeface="Arial" pitchFamily="34" charset="0"/>
                <a:ea typeface="黑体" pitchFamily="2" charset="-122"/>
                <a:cs typeface="Arial" pitchFamily="34" charset="0"/>
              </a:rPr>
              <a:t>格式：</a:t>
            </a:r>
            <a:r>
              <a:rPr lang="en-US" altLang="zh-CN" sz="2800" smtClean="0">
                <a:solidFill>
                  <a:srgbClr val="0000FF"/>
                </a:solidFill>
                <a:latin typeface="Arial" pitchFamily="34" charset="0"/>
                <a:ea typeface="黑体" pitchFamily="2" charset="-122"/>
                <a:cs typeface="Arial" pitchFamily="34" charset="0"/>
              </a:rPr>
              <a:t>OUT  &lt;</a:t>
            </a:r>
            <a:r>
              <a:rPr lang="zh-CN" altLang="en-US" sz="2800" smtClean="0">
                <a:solidFill>
                  <a:srgbClr val="0000FF"/>
                </a:solidFill>
                <a:latin typeface="Arial" pitchFamily="34" charset="0"/>
                <a:ea typeface="黑体" pitchFamily="2" charset="-122"/>
                <a:cs typeface="Arial" pitchFamily="34" charset="0"/>
              </a:rPr>
              <a:t>端口地址</a:t>
            </a:r>
            <a:r>
              <a:rPr lang="en-US" altLang="zh-CN" sz="2800" smtClean="0">
                <a:solidFill>
                  <a:srgbClr val="0000FF"/>
                </a:solidFill>
                <a:latin typeface="Arial" pitchFamily="34" charset="0"/>
                <a:ea typeface="黑体" pitchFamily="2" charset="-122"/>
                <a:cs typeface="Arial" pitchFamily="34" charset="0"/>
              </a:rPr>
              <a:t>&gt;</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&lt;</a:t>
            </a:r>
            <a:r>
              <a:rPr lang="zh-CN" altLang="en-US" sz="2800" smtClean="0">
                <a:solidFill>
                  <a:srgbClr val="0000FF"/>
                </a:solidFill>
                <a:latin typeface="Arial" pitchFamily="34" charset="0"/>
                <a:ea typeface="黑体" pitchFamily="2" charset="-122"/>
                <a:cs typeface="Arial" pitchFamily="34" charset="0"/>
              </a:rPr>
              <a:t>累加器</a:t>
            </a:r>
            <a:r>
              <a:rPr lang="en-US" altLang="zh-CN" sz="2800" smtClean="0">
                <a:solidFill>
                  <a:srgbClr val="0000FF"/>
                </a:solidFill>
                <a:latin typeface="Arial" pitchFamily="34" charset="0"/>
                <a:ea typeface="黑体" pitchFamily="2" charset="-122"/>
                <a:cs typeface="Arial" pitchFamily="34" charset="0"/>
              </a:rPr>
              <a:t>&gt;</a:t>
            </a:r>
          </a:p>
          <a:p>
            <a:pPr marL="265113" indent="-265113" eaLnBrk="1" hangingPunct="1">
              <a:lnSpc>
                <a:spcPct val="140000"/>
              </a:lnSpc>
              <a:spcBef>
                <a:spcPts val="0"/>
              </a:spcBef>
            </a:pPr>
            <a:r>
              <a:rPr lang="zh-CN" altLang="en-US" sz="2800" smtClean="0">
                <a:latin typeface="Arial" pitchFamily="34" charset="0"/>
                <a:ea typeface="黑体" pitchFamily="2" charset="-122"/>
                <a:cs typeface="Arial" pitchFamily="34" charset="0"/>
              </a:rPr>
              <a:t>功能：将</a:t>
            </a:r>
            <a:r>
              <a:rPr lang="en-US" altLang="zh-CN" sz="2800" smtClean="0">
                <a:latin typeface="Arial" pitchFamily="34" charset="0"/>
                <a:ea typeface="黑体" pitchFamily="2" charset="-122"/>
                <a:cs typeface="Arial" pitchFamily="34" charset="0"/>
              </a:rPr>
              <a:t>AL</a:t>
            </a:r>
            <a:r>
              <a:rPr lang="zh-CN" altLang="en-US" sz="2800" smtClean="0">
                <a:latin typeface="Arial" pitchFamily="34" charset="0"/>
                <a:ea typeface="黑体" pitchFamily="2" charset="-122"/>
                <a:cs typeface="Arial" pitchFamily="34" charset="0"/>
              </a:rPr>
              <a:t>或</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中的内容送到指定端口。</a:t>
            </a:r>
          </a:p>
          <a:p>
            <a:pPr marL="265113" indent="-265113" eaLnBrk="1" hangingPunct="1">
              <a:lnSpc>
                <a:spcPct val="140000"/>
              </a:lnSpc>
              <a:spcBef>
                <a:spcPts val="0"/>
              </a:spcBef>
            </a:pPr>
            <a:r>
              <a:rPr lang="zh-CN" altLang="en-US" sz="2800" smtClean="0">
                <a:latin typeface="Arial" pitchFamily="34" charset="0"/>
                <a:ea typeface="黑体" pitchFamily="2" charset="-122"/>
                <a:cs typeface="Arial" pitchFamily="34" charset="0"/>
              </a:rPr>
              <a:t>说明：端口地址规定与</a:t>
            </a:r>
            <a:r>
              <a:rPr lang="en-US" altLang="zh-CN" sz="2800" smtClean="0">
                <a:latin typeface="Arial" pitchFamily="34" charset="0"/>
                <a:ea typeface="黑体" pitchFamily="2" charset="-122"/>
                <a:cs typeface="Arial" pitchFamily="34" charset="0"/>
              </a:rPr>
              <a:t>IN</a:t>
            </a:r>
            <a:r>
              <a:rPr lang="zh-CN" altLang="en-US" sz="2800" smtClean="0">
                <a:latin typeface="Arial" pitchFamily="34" charset="0"/>
                <a:ea typeface="黑体" pitchFamily="2" charset="-122"/>
                <a:cs typeface="Arial" pitchFamily="34" charset="0"/>
              </a:rPr>
              <a:t>指令规定相同。    </a:t>
            </a:r>
            <a:endParaRPr lang="en-US" altLang="zh-CN" sz="2800" smtClean="0">
              <a:latin typeface="Arial" pitchFamily="34" charset="0"/>
              <a:ea typeface="黑体" pitchFamily="2" charset="-122"/>
              <a:cs typeface="Arial" pitchFamily="34" charset="0"/>
            </a:endParaRPr>
          </a:p>
          <a:p>
            <a:pPr marL="3313113" indent="-3313113" eaLnBrk="1" hangingPunct="1">
              <a:lnSpc>
                <a:spcPct val="140000"/>
              </a:lnSpc>
              <a:spcBef>
                <a:spcPts val="0"/>
              </a:spcBef>
            </a:pPr>
            <a:r>
              <a:rPr lang="en-US" altLang="zh-CN" sz="2800" smtClean="0">
                <a:solidFill>
                  <a:srgbClr val="0000FF"/>
                </a:solidFill>
                <a:latin typeface="Arial" pitchFamily="34" charset="0"/>
                <a:ea typeface="黑体" pitchFamily="2" charset="-122"/>
                <a:cs typeface="Arial" pitchFamily="34" charset="0"/>
              </a:rPr>
              <a:t>OUT  36H</a:t>
            </a:r>
            <a:r>
              <a:rPr lang="zh-CN" altLang="en-US" sz="2800" smtClean="0">
                <a:solidFill>
                  <a:srgbClr val="0000FF"/>
                </a:solidFill>
                <a:latin typeface="Arial" pitchFamily="34" charset="0"/>
                <a:ea typeface="黑体" pitchFamily="2" charset="-122"/>
                <a:cs typeface="Arial" pitchFamily="34" charset="0"/>
              </a:rPr>
              <a:t>，</a:t>
            </a:r>
            <a:r>
              <a:rPr lang="en-US" altLang="zh-CN" sz="2800" smtClean="0">
                <a:solidFill>
                  <a:srgbClr val="0000FF"/>
                </a:solidFill>
                <a:latin typeface="Arial" pitchFamily="34" charset="0"/>
                <a:ea typeface="黑体" pitchFamily="2" charset="-122"/>
                <a:cs typeface="Arial" pitchFamily="34" charset="0"/>
              </a:rPr>
              <a:t>AX	</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将寄存器</a:t>
            </a:r>
            <a:r>
              <a:rPr lang="en-US" altLang="zh-CN" sz="2800" smtClean="0">
                <a:latin typeface="Arial" pitchFamily="34" charset="0"/>
                <a:ea typeface="黑体" pitchFamily="2" charset="-122"/>
                <a:cs typeface="Arial" pitchFamily="34" charset="0"/>
              </a:rPr>
              <a:t>AX</a:t>
            </a:r>
            <a:r>
              <a:rPr lang="zh-CN" altLang="en-US" sz="2800" smtClean="0">
                <a:latin typeface="Arial" pitchFamily="34" charset="0"/>
                <a:ea typeface="黑体" pitchFamily="2" charset="-122"/>
                <a:cs typeface="Arial" pitchFamily="34" charset="0"/>
              </a:rPr>
              <a:t>的内容送至端口</a:t>
            </a:r>
            <a:r>
              <a:rPr lang="en-US" altLang="zh-CN" sz="2800" smtClean="0">
                <a:latin typeface="Arial" pitchFamily="34" charset="0"/>
                <a:ea typeface="黑体" pitchFamily="2" charset="-122"/>
                <a:cs typeface="Arial" pitchFamily="34" charset="0"/>
              </a:rPr>
              <a:t>36H</a:t>
            </a:r>
          </a:p>
          <a:p>
            <a:pPr marL="265113" indent="-265113" eaLnBrk="1" hangingPunct="1">
              <a:lnSpc>
                <a:spcPct val="140000"/>
              </a:lnSpc>
              <a:spcBef>
                <a:spcPts val="0"/>
              </a:spcBef>
            </a:pPr>
            <a:r>
              <a:rPr lang="en-US" altLang="zh-CN" sz="2800" smtClean="0">
                <a:solidFill>
                  <a:srgbClr val="FF0000"/>
                </a:solidFill>
                <a:latin typeface="Arial" pitchFamily="34" charset="0"/>
                <a:ea typeface="黑体" pitchFamily="2" charset="-122"/>
                <a:cs typeface="Arial" pitchFamily="34" charset="0"/>
              </a:rPr>
              <a:t>MOV  DX</a:t>
            </a:r>
            <a:r>
              <a:rPr lang="zh-CN" altLang="en-US" sz="2800" smtClean="0">
                <a:solidFill>
                  <a:srgbClr val="FF0000"/>
                </a:solidFill>
                <a:latin typeface="Arial" pitchFamily="34" charset="0"/>
                <a:ea typeface="黑体" pitchFamily="2" charset="-122"/>
                <a:cs typeface="Arial" pitchFamily="34" charset="0"/>
              </a:rPr>
              <a:t>，</a:t>
            </a:r>
            <a:r>
              <a:rPr lang="en-US" altLang="zh-CN" sz="2800" smtClean="0">
                <a:solidFill>
                  <a:srgbClr val="FF0000"/>
                </a:solidFill>
                <a:latin typeface="Arial" pitchFamily="34" charset="0"/>
                <a:ea typeface="黑体" pitchFamily="2" charset="-122"/>
                <a:cs typeface="Arial" pitchFamily="34" charset="0"/>
              </a:rPr>
              <a:t>3FCH</a:t>
            </a:r>
          </a:p>
          <a:p>
            <a:pPr marL="3313113" indent="-3313113" eaLnBrk="1" hangingPunct="1">
              <a:lnSpc>
                <a:spcPct val="140000"/>
              </a:lnSpc>
              <a:spcBef>
                <a:spcPts val="0"/>
              </a:spcBef>
            </a:pPr>
            <a:r>
              <a:rPr lang="en-US" altLang="zh-CN" sz="2800" smtClean="0">
                <a:solidFill>
                  <a:srgbClr val="FF0000"/>
                </a:solidFill>
                <a:latin typeface="Arial" pitchFamily="34" charset="0"/>
                <a:ea typeface="黑体" pitchFamily="2" charset="-122"/>
                <a:cs typeface="Arial" pitchFamily="34" charset="0"/>
              </a:rPr>
              <a:t>OUT  DX</a:t>
            </a:r>
            <a:r>
              <a:rPr lang="zh-CN" altLang="en-US" sz="2800" smtClean="0">
                <a:solidFill>
                  <a:srgbClr val="FF0000"/>
                </a:solidFill>
                <a:latin typeface="Arial" pitchFamily="34" charset="0"/>
                <a:ea typeface="黑体" pitchFamily="2" charset="-122"/>
                <a:cs typeface="Arial" pitchFamily="34" charset="0"/>
              </a:rPr>
              <a:t>，</a:t>
            </a:r>
            <a:r>
              <a:rPr lang="en-US" altLang="zh-CN" sz="2800" smtClean="0">
                <a:solidFill>
                  <a:srgbClr val="FF0000"/>
                </a:solidFill>
                <a:latin typeface="Arial" pitchFamily="34" charset="0"/>
                <a:ea typeface="黑体" pitchFamily="2" charset="-122"/>
                <a:cs typeface="Arial" pitchFamily="34" charset="0"/>
              </a:rPr>
              <a:t>AL</a:t>
            </a:r>
            <a:r>
              <a:rPr lang="en-US" altLang="zh-CN" sz="2800" smtClean="0">
                <a:solidFill>
                  <a:srgbClr val="0000FF"/>
                </a:solidFill>
                <a:latin typeface="Arial" pitchFamily="34" charset="0"/>
                <a:ea typeface="黑体" pitchFamily="2" charset="-122"/>
                <a:cs typeface="Arial" pitchFamily="34" charset="0"/>
              </a:rPr>
              <a:t>	</a:t>
            </a:r>
            <a:r>
              <a:rPr lang="en-US" altLang="zh-CN" sz="2800" smtClean="0">
                <a:latin typeface="Arial" pitchFamily="34" charset="0"/>
                <a:ea typeface="黑体" pitchFamily="2" charset="-122"/>
                <a:cs typeface="Arial" pitchFamily="34" charset="0"/>
              </a:rPr>
              <a:t>;</a:t>
            </a:r>
            <a:r>
              <a:rPr lang="zh-CN" altLang="en-US" sz="2800" smtClean="0">
                <a:latin typeface="Arial" pitchFamily="34" charset="0"/>
                <a:ea typeface="黑体" pitchFamily="2" charset="-122"/>
                <a:cs typeface="Arial" pitchFamily="34" charset="0"/>
              </a:rPr>
              <a:t>将寄存器</a:t>
            </a:r>
            <a:r>
              <a:rPr lang="en-US" altLang="zh-CN" sz="2800" smtClean="0">
                <a:latin typeface="Arial" pitchFamily="34" charset="0"/>
                <a:ea typeface="黑体" pitchFamily="2" charset="-122"/>
                <a:cs typeface="Arial" pitchFamily="34" charset="0"/>
              </a:rPr>
              <a:t>AL</a:t>
            </a:r>
            <a:r>
              <a:rPr lang="zh-CN" altLang="en-US" sz="2800" smtClean="0">
                <a:latin typeface="Arial" pitchFamily="34" charset="0"/>
                <a:ea typeface="黑体" pitchFamily="2" charset="-122"/>
                <a:cs typeface="Arial" pitchFamily="34" charset="0"/>
              </a:rPr>
              <a:t>的内容送至端口</a:t>
            </a:r>
            <a:r>
              <a:rPr lang="en-US" altLang="zh-CN" sz="2800" smtClean="0">
                <a:latin typeface="Arial" pitchFamily="34" charset="0"/>
                <a:ea typeface="黑体" pitchFamily="2" charset="-122"/>
                <a:cs typeface="Arial" pitchFamily="34" charset="0"/>
              </a:rPr>
              <a:t>3FCH</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常用术语</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I/O</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chemeClr val="bg1"/>
                </a:solidFill>
                <a:latin typeface="Arial" pitchFamily="34" charset="0"/>
                <a:ea typeface="黑体" pitchFamily="2" charset="-122"/>
                <a:cs typeface="Arial" pitchFamily="34" charset="0"/>
              </a:rPr>
              <a:t>IN</a:t>
            </a:r>
            <a:r>
              <a:rPr lang="zh-CN" altLang="en-US" sz="2000" b="1" smtClean="0">
                <a:solidFill>
                  <a:schemeClr val="bg1"/>
                </a:solidFill>
                <a:latin typeface="Arial" pitchFamily="34" charset="0"/>
                <a:ea typeface="黑体" pitchFamily="2" charset="-122"/>
                <a:cs typeface="Arial" pitchFamily="34" charset="0"/>
              </a:rPr>
              <a:t>指令</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en-US" altLang="zh-CN" sz="2000" b="1" smtClean="0">
                <a:solidFill>
                  <a:srgbClr val="FFFF00"/>
                </a:solidFill>
                <a:latin typeface="Arial" pitchFamily="34" charset="0"/>
                <a:ea typeface="黑体" pitchFamily="2" charset="-122"/>
                <a:cs typeface="Arial" pitchFamily="34" charset="0"/>
              </a:rPr>
              <a:t>OUT</a:t>
            </a:r>
            <a:r>
              <a:rPr lang="zh-CN" altLang="en-US" sz="2000" b="1" smtClean="0">
                <a:solidFill>
                  <a:srgbClr val="FFFF00"/>
                </a:solidFill>
                <a:latin typeface="Arial" pitchFamily="34" charset="0"/>
                <a:ea typeface="黑体" pitchFamily="2" charset="-122"/>
                <a:cs typeface="Arial" pitchFamily="34" charset="0"/>
              </a:rPr>
              <a:t>指令</a:t>
            </a:r>
            <a:endParaRPr lang="en-US" altLang="zh-CN" sz="2000" b="1" smtClean="0">
              <a:solidFill>
                <a:srgbClr val="FFFF00"/>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3065263"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9.1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的基本概念</a:t>
            </a:r>
            <a:endParaRPr lang="zh-CN" altLang="en-US" sz="2800" b="1" dirty="0" smtClean="0">
              <a:latin typeface="黑体" pitchFamily="2" charset="-122"/>
              <a:ea typeface="黑体" pitchFamily="2" charset="-122"/>
              <a:cs typeface="Arial" pitchFamily="34" charset="0"/>
            </a:endParaRP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7</a:t>
            </a:fld>
            <a:r>
              <a:rPr lang="en-US" altLang="zh-CN" smtClean="0"/>
              <a:t>/28</a:t>
            </a:r>
            <a:endParaRPr lang="zh-CN" altLang="en-US"/>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一、无条件传送方式</a:t>
            </a:r>
          </a:p>
          <a:p>
            <a:pPr marL="1438275" indent="-1438275" eaLnBrk="1" hangingPunct="1">
              <a:spcBef>
                <a:spcPts val="0"/>
              </a:spcBef>
            </a:pPr>
            <a:r>
              <a:rPr lang="zh-CN" altLang="en-US" sz="2800" smtClean="0">
                <a:latin typeface="Arial" pitchFamily="34" charset="0"/>
                <a:ea typeface="黑体" pitchFamily="2" charset="-122"/>
                <a:cs typeface="Arial" pitchFamily="34" charset="0"/>
              </a:rPr>
              <a:t>适用于：</a:t>
            </a:r>
            <a:r>
              <a:rPr lang="en-US" altLang="zh-CN" sz="2800" smtClean="0">
                <a:latin typeface="Arial" pitchFamily="34" charset="0"/>
                <a:ea typeface="黑体" pitchFamily="2" charset="-122"/>
                <a:cs typeface="Arial" pitchFamily="34" charset="0"/>
              </a:rPr>
              <a:t>I/O</a:t>
            </a:r>
            <a:r>
              <a:rPr lang="zh-CN" altLang="en-US" sz="2800" smtClean="0">
                <a:latin typeface="Arial" pitchFamily="34" charset="0"/>
                <a:ea typeface="黑体" pitchFamily="2" charset="-122"/>
                <a:cs typeface="Arial" pitchFamily="34" charset="0"/>
              </a:rPr>
              <a:t>设备</a:t>
            </a:r>
            <a:r>
              <a:rPr lang="zh-CN" altLang="en-US" sz="2800" smtClean="0">
                <a:solidFill>
                  <a:srgbClr val="0000FF"/>
                </a:solidFill>
                <a:latin typeface="Arial" pitchFamily="34" charset="0"/>
                <a:ea typeface="黑体" pitchFamily="2" charset="-122"/>
                <a:cs typeface="Arial" pitchFamily="34" charset="0"/>
              </a:rPr>
              <a:t>简单</a:t>
            </a:r>
            <a:r>
              <a:rPr lang="zh-CN" altLang="en-US" sz="2800" smtClean="0">
                <a:latin typeface="Arial" pitchFamily="34" charset="0"/>
                <a:ea typeface="黑体" pitchFamily="2" charset="-122"/>
                <a:cs typeface="Arial" pitchFamily="34" charset="0"/>
              </a:rPr>
              <a:t>，且能够与</a:t>
            </a:r>
            <a:r>
              <a:rPr lang="en-US" altLang="zh-CN" sz="2800" smtClean="0">
                <a:latin typeface="Arial" pitchFamily="34" charset="0"/>
                <a:ea typeface="黑体" pitchFamily="2" charset="-122"/>
                <a:cs typeface="Arial" pitchFamily="34" charset="0"/>
              </a:rPr>
              <a:t>CPU</a:t>
            </a:r>
            <a:r>
              <a:rPr lang="zh-CN" altLang="en-US" sz="2800" smtClean="0">
                <a:solidFill>
                  <a:srgbClr val="0000FF"/>
                </a:solidFill>
                <a:latin typeface="Arial" pitchFamily="34" charset="0"/>
                <a:ea typeface="黑体" pitchFamily="2" charset="-122"/>
                <a:cs typeface="Arial" pitchFamily="34" charset="0"/>
              </a:rPr>
              <a:t>同步</a:t>
            </a:r>
            <a:r>
              <a:rPr lang="zh-CN" altLang="en-US" sz="2800" smtClean="0">
                <a:latin typeface="Arial" pitchFamily="34" charset="0"/>
                <a:ea typeface="黑体" pitchFamily="2" charset="-122"/>
                <a:cs typeface="Arial" pitchFamily="34" charset="0"/>
              </a:rPr>
              <a:t>的场合，用</a:t>
            </a:r>
            <a:r>
              <a:rPr lang="en-US" altLang="zh-CN" sz="2800" smtClean="0">
                <a:latin typeface="Arial" pitchFamily="34" charset="0"/>
                <a:ea typeface="黑体" pitchFamily="2" charset="-122"/>
                <a:cs typeface="Arial" pitchFamily="34" charset="0"/>
              </a:rPr>
              <a:t>IN</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OUT</a:t>
            </a:r>
            <a:r>
              <a:rPr lang="zh-CN" altLang="en-US" sz="2800" smtClean="0">
                <a:latin typeface="Arial" pitchFamily="34" charset="0"/>
                <a:ea typeface="黑体" pitchFamily="2" charset="-122"/>
                <a:cs typeface="Arial" pitchFamily="34" charset="0"/>
              </a:rPr>
              <a:t>指令实现数据传送（</a:t>
            </a:r>
            <a:r>
              <a:rPr lang="en-US" altLang="zh-CN" sz="2800" smtClean="0">
                <a:latin typeface="Arial" pitchFamily="34" charset="0"/>
                <a:ea typeface="黑体" pitchFamily="2" charset="-122"/>
                <a:cs typeface="Arial" pitchFamily="34" charset="0"/>
              </a:rPr>
              <a:t>CPU</a:t>
            </a:r>
            <a:r>
              <a:rPr lang="en-US" altLang="zh-CN" sz="2800" smtClean="0">
                <a:latin typeface="Arial" pitchFamily="34" charset="0"/>
                <a:ea typeface="黑体" pitchFamily="2" charset="-122"/>
                <a:cs typeface="Arial" pitchFamily="34" charset="0"/>
                <a:sym typeface="Wingdings" pitchFamily="2" charset="2"/>
              </a:rPr>
              <a:t></a:t>
            </a:r>
            <a:r>
              <a:rPr lang="zh-CN" altLang="en-US" sz="2800" smtClean="0">
                <a:latin typeface="Arial" pitchFamily="34" charset="0"/>
                <a:ea typeface="黑体" pitchFamily="2" charset="-122"/>
                <a:cs typeface="Arial" pitchFamily="34" charset="0"/>
              </a:rPr>
              <a:t>端口）。</a:t>
            </a:r>
            <a:endParaRPr lang="en-US" altLang="zh-CN" sz="2800" smtClean="0">
              <a:latin typeface="Arial" pitchFamily="34" charset="0"/>
              <a:ea typeface="黑体" pitchFamily="2" charset="-122"/>
              <a:cs typeface="Arial" pitchFamily="34" charset="0"/>
            </a:endParaRPr>
          </a:p>
          <a:p>
            <a:pPr marL="1079500" indent="-1079500" eaLnBrk="1" hangingPunct="1">
              <a:spcBef>
                <a:spcPts val="0"/>
              </a:spcBef>
            </a:pPr>
            <a:r>
              <a:rPr lang="zh-CN" altLang="en-US" sz="2800" smtClean="0">
                <a:latin typeface="Arial" pitchFamily="34" charset="0"/>
                <a:ea typeface="黑体" pitchFamily="2" charset="-122"/>
                <a:cs typeface="Arial" pitchFamily="34" charset="0"/>
              </a:rPr>
              <a:t>例如：</a:t>
            </a:r>
            <a:r>
              <a:rPr lang="en-US" altLang="zh-CN" sz="2800" smtClean="0">
                <a:solidFill>
                  <a:srgbClr val="FF0000"/>
                </a:solidFill>
                <a:latin typeface="Arial" pitchFamily="34" charset="0"/>
                <a:ea typeface="黑体" pitchFamily="2" charset="-122"/>
                <a:cs typeface="Arial" pitchFamily="34" charset="0"/>
              </a:rPr>
              <a:t>LED</a:t>
            </a:r>
            <a:r>
              <a:rPr lang="zh-CN" altLang="en-US" sz="2800" smtClean="0">
                <a:solidFill>
                  <a:srgbClr val="FF0000"/>
                </a:solidFill>
                <a:latin typeface="Arial" pitchFamily="34" charset="0"/>
                <a:ea typeface="黑体" pitchFamily="2" charset="-122"/>
                <a:cs typeface="Arial" pitchFamily="34" charset="0"/>
              </a:rPr>
              <a:t>数码管</a:t>
            </a:r>
            <a:r>
              <a:rPr lang="zh-CN" altLang="en-US" sz="2800" smtClean="0">
                <a:latin typeface="Arial" pitchFamily="34" charset="0"/>
                <a:ea typeface="黑体" pitchFamily="2" charset="-122"/>
                <a:cs typeface="Arial" pitchFamily="34" charset="0"/>
              </a:rPr>
              <a:t>，</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把数据传给它，立即获得显示。</a:t>
            </a:r>
            <a:endParaRPr lang="en-US" altLang="zh-CN" sz="2800" smtClean="0">
              <a:latin typeface="Arial" pitchFamily="34" charset="0"/>
              <a:ea typeface="黑体" pitchFamily="2" charset="-122"/>
              <a:cs typeface="Arial" pitchFamily="34" charset="0"/>
            </a:endParaRP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rgbClr val="FFFF00"/>
                </a:solidFill>
                <a:latin typeface="Arial" pitchFamily="34" charset="0"/>
                <a:ea typeface="黑体" pitchFamily="2" charset="-122"/>
                <a:cs typeface="Arial" pitchFamily="34" charset="0"/>
              </a:rPr>
              <a:t> 无条件传送</a:t>
            </a:r>
            <a:endParaRPr lang="en-US" altLang="zh-CN" sz="2000" b="1" smtClean="0">
              <a:solidFill>
                <a:srgbClr val="FFFF00"/>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查询方式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DMA</a:t>
            </a:r>
            <a:r>
              <a:rPr lang="zh-CN" altLang="en-US" sz="2000" b="1" smtClean="0">
                <a:solidFill>
                  <a:schemeClr val="bg1"/>
                </a:solidFill>
                <a:latin typeface="Arial" pitchFamily="34" charset="0"/>
                <a:ea typeface="黑体" pitchFamily="2" charset="-122"/>
                <a:cs typeface="Arial" pitchFamily="34" charset="0"/>
              </a:rPr>
              <a:t>方式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147289"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9.2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设备数据传送方式</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8</a:t>
            </a:fld>
            <a:r>
              <a:rPr lang="en-US" altLang="zh-CN" smtClean="0"/>
              <a:t>/28</a:t>
            </a:r>
            <a:endParaRPr lang="zh-CN" altLang="en-US"/>
          </a:p>
        </p:txBody>
      </p:sp>
      <p:pic>
        <p:nvPicPr>
          <p:cNvPr id="7" name="Picture 3" descr="3"/>
          <p:cNvPicPr>
            <a:picLocks noChangeAspect="1" noChangeArrowheads="1" noCrop="1"/>
          </p:cNvPicPr>
          <p:nvPr/>
        </p:nvPicPr>
        <p:blipFill>
          <a:blip r:embed="rId2"/>
          <a:srcRect/>
          <a:stretch>
            <a:fillRect/>
          </a:stretch>
        </p:blipFill>
        <p:spPr bwMode="auto">
          <a:xfrm>
            <a:off x="6429388" y="4857760"/>
            <a:ext cx="1785936" cy="1785936"/>
          </a:xfrm>
          <a:prstGeom prst="rect">
            <a:avLst/>
          </a:prstGeom>
          <a:noFill/>
          <a:ln w="9525">
            <a:noFill/>
            <a:miter lim="800000"/>
            <a:headEnd/>
            <a:tailEnd/>
          </a:ln>
        </p:spPr>
      </p:pic>
      <p:pic>
        <p:nvPicPr>
          <p:cNvPr id="9" name="Picture 4" descr="C:\Documents and Settings\Administrator\桌面\a1ad16fa55993ec958ee9027.jpg"/>
          <p:cNvPicPr>
            <a:picLocks noChangeAspect="1" noChangeArrowheads="1"/>
          </p:cNvPicPr>
          <p:nvPr/>
        </p:nvPicPr>
        <p:blipFill>
          <a:blip r:embed="rId3"/>
          <a:srcRect/>
          <a:stretch>
            <a:fillRect/>
          </a:stretch>
        </p:blipFill>
        <p:spPr bwMode="auto">
          <a:xfrm>
            <a:off x="3463124" y="5143512"/>
            <a:ext cx="1956591" cy="1428748"/>
          </a:xfrm>
          <a:prstGeom prst="rect">
            <a:avLst/>
          </a:prstGeom>
          <a:noFill/>
          <a:ln w="9525">
            <a:noFill/>
            <a:miter lim="800000"/>
            <a:headEnd/>
            <a:tailEnd/>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14546" y="1000108"/>
            <a:ext cx="6715172" cy="5429288"/>
          </a:xfrm>
        </p:spPr>
        <p:txBody>
          <a:bodyPr/>
          <a:lstStyle/>
          <a:p>
            <a:pPr marL="265113" indent="-265113" eaLnBrk="1" hangingPunct="1">
              <a:spcBef>
                <a:spcPts val="0"/>
              </a:spcBef>
            </a:pPr>
            <a:r>
              <a:rPr lang="zh-CN" altLang="en-US" sz="2800" smtClean="0">
                <a:latin typeface="Arial" pitchFamily="34" charset="0"/>
                <a:ea typeface="黑体" pitchFamily="2" charset="-122"/>
                <a:cs typeface="Arial" pitchFamily="34" charset="0"/>
              </a:rPr>
              <a:t>二、查询方式 </a:t>
            </a:r>
          </a:p>
          <a:p>
            <a:pPr marL="265113" indent="-265113" eaLnBrk="1" hangingPunct="1">
              <a:spcBef>
                <a:spcPts val="0"/>
              </a:spcBef>
            </a:pPr>
            <a:r>
              <a:rPr lang="zh-CN" altLang="en-US" sz="2800" smtClean="0">
                <a:latin typeface="Arial" pitchFamily="34" charset="0"/>
                <a:ea typeface="黑体" pitchFamily="2" charset="-122"/>
                <a:cs typeface="Arial" pitchFamily="34" charset="0"/>
              </a:rPr>
              <a:t>适用于：</a:t>
            </a:r>
            <a:r>
              <a:rPr lang="en-US" altLang="zh-CN" sz="2800" smtClean="0">
                <a:latin typeface="Arial" pitchFamily="34" charset="0"/>
                <a:ea typeface="黑体" pitchFamily="2" charset="-122"/>
                <a:cs typeface="Arial" pitchFamily="34" charset="0"/>
              </a:rPr>
              <a:t>CPU</a:t>
            </a:r>
            <a:r>
              <a:rPr lang="zh-CN" altLang="en-US" sz="2800" smtClean="0">
                <a:latin typeface="Arial" pitchFamily="34" charset="0"/>
                <a:ea typeface="黑体" pitchFamily="2" charset="-122"/>
                <a:cs typeface="Arial" pitchFamily="34" charset="0"/>
              </a:rPr>
              <a:t>与</a:t>
            </a:r>
            <a:r>
              <a:rPr lang="en-US" altLang="zh-CN" sz="2800" smtClean="0">
                <a:latin typeface="Arial" pitchFamily="34" charset="0"/>
                <a:ea typeface="黑体" pitchFamily="2" charset="-122"/>
                <a:cs typeface="Arial" pitchFamily="34" charset="0"/>
              </a:rPr>
              <a:t>I/O</a:t>
            </a:r>
            <a:r>
              <a:rPr lang="zh-CN" altLang="en-US" sz="2800" smtClean="0">
                <a:latin typeface="Arial" pitchFamily="34" charset="0"/>
                <a:ea typeface="黑体" pitchFamily="2" charset="-122"/>
                <a:cs typeface="Arial" pitchFamily="34" charset="0"/>
              </a:rPr>
              <a:t>设备</a:t>
            </a:r>
            <a:r>
              <a:rPr lang="zh-CN" altLang="en-US" sz="2800" smtClean="0">
                <a:solidFill>
                  <a:srgbClr val="0000FF"/>
                </a:solidFill>
                <a:latin typeface="Arial" pitchFamily="34" charset="0"/>
                <a:ea typeface="黑体" pitchFamily="2" charset="-122"/>
                <a:cs typeface="Arial" pitchFamily="34" charset="0"/>
              </a:rPr>
              <a:t>不同步</a:t>
            </a:r>
            <a:r>
              <a:rPr lang="zh-CN" altLang="en-US" sz="2800" smtClean="0">
                <a:latin typeface="Arial" pitchFamily="34" charset="0"/>
                <a:ea typeface="黑体" pitchFamily="2" charset="-122"/>
                <a:cs typeface="Arial" pitchFamily="34" charset="0"/>
              </a:rPr>
              <a:t>的情况。</a:t>
            </a:r>
            <a:endParaRPr lang="en-US" altLang="zh-CN" sz="2800" smtClean="0">
              <a:latin typeface="Arial" pitchFamily="34" charset="0"/>
              <a:ea typeface="黑体" pitchFamily="2" charset="-122"/>
              <a:cs typeface="Arial" pitchFamily="34" charset="0"/>
            </a:endParaRPr>
          </a:p>
          <a:p>
            <a:pPr marL="1438275" indent="-1438275" eaLnBrk="1" hangingPunct="1">
              <a:spcBef>
                <a:spcPts val="0"/>
              </a:spcBef>
            </a:pPr>
            <a:r>
              <a:rPr lang="zh-CN" altLang="en-US" sz="2800" smtClean="0">
                <a:latin typeface="Arial" pitchFamily="34" charset="0"/>
                <a:ea typeface="黑体" pitchFamily="2" charset="-122"/>
                <a:cs typeface="Arial" pitchFamily="34" charset="0"/>
              </a:rPr>
              <a:t>输入前：查询</a:t>
            </a:r>
            <a:r>
              <a:rPr lang="en-US" altLang="zh-CN" sz="2800" smtClean="0">
                <a:latin typeface="Arial" pitchFamily="34" charset="0"/>
                <a:ea typeface="黑体" pitchFamily="2" charset="-122"/>
                <a:cs typeface="Arial" pitchFamily="34" charset="0"/>
              </a:rPr>
              <a:t>I/O</a:t>
            </a:r>
            <a:r>
              <a:rPr lang="zh-CN" altLang="en-US" sz="2800" smtClean="0">
                <a:latin typeface="Arial" pitchFamily="34" charset="0"/>
                <a:ea typeface="黑体" pitchFamily="2" charset="-122"/>
                <a:cs typeface="Arial" pitchFamily="34" charset="0"/>
              </a:rPr>
              <a:t>设备数据是否已准备好，否则查询等待；</a:t>
            </a:r>
            <a:endParaRPr lang="en-US" altLang="zh-CN" sz="2800" smtClean="0">
              <a:latin typeface="Arial" pitchFamily="34" charset="0"/>
              <a:ea typeface="黑体" pitchFamily="2" charset="-122"/>
              <a:cs typeface="Arial" pitchFamily="34" charset="0"/>
            </a:endParaRPr>
          </a:p>
          <a:p>
            <a:pPr marL="1438275" indent="-1438275" eaLnBrk="1" hangingPunct="1">
              <a:spcBef>
                <a:spcPts val="0"/>
              </a:spcBef>
            </a:pPr>
            <a:r>
              <a:rPr lang="zh-CN" altLang="en-US" sz="2800" smtClean="0">
                <a:latin typeface="Arial" pitchFamily="34" charset="0"/>
                <a:ea typeface="黑体" pitchFamily="2" charset="-122"/>
                <a:cs typeface="Arial" pitchFamily="34" charset="0"/>
              </a:rPr>
              <a:t>输出前：查询</a:t>
            </a:r>
            <a:r>
              <a:rPr lang="en-US" altLang="zh-CN" sz="2800" smtClean="0">
                <a:latin typeface="Arial" pitchFamily="34" charset="0"/>
                <a:ea typeface="黑体" pitchFamily="2" charset="-122"/>
                <a:cs typeface="Arial" pitchFamily="34" charset="0"/>
              </a:rPr>
              <a:t>I/O</a:t>
            </a:r>
            <a:r>
              <a:rPr lang="zh-CN" altLang="en-US" sz="2800" smtClean="0">
                <a:latin typeface="Arial" pitchFamily="34" charset="0"/>
                <a:ea typeface="黑体" pitchFamily="2" charset="-122"/>
                <a:cs typeface="Arial" pitchFamily="34" charset="0"/>
              </a:rPr>
              <a:t>设备是否“忙”，若“忙”则查询等待。 </a:t>
            </a:r>
          </a:p>
        </p:txBody>
      </p:sp>
      <p:sp>
        <p:nvSpPr>
          <p:cNvPr id="5" name="矩形 4"/>
          <p:cNvSpPr/>
          <p:nvPr/>
        </p:nvSpPr>
        <p:spPr>
          <a:xfrm>
            <a:off x="0" y="0"/>
            <a:ext cx="207167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200000"/>
              </a:lnSpc>
              <a:defRPr/>
            </a:pPr>
            <a:r>
              <a:rPr lang="zh-CN" altLang="en-US" sz="2400" b="1" smtClean="0">
                <a:solidFill>
                  <a:srgbClr val="FFFF00"/>
                </a:solidFill>
                <a:latin typeface="黑体" pitchFamily="2" charset="-122"/>
                <a:ea typeface="黑体" pitchFamily="2" charset="-122"/>
              </a:rPr>
              <a:t>内容提要</a:t>
            </a:r>
            <a:endParaRPr lang="en-US" altLang="zh-CN" sz="2400" b="1">
              <a:solidFill>
                <a:srgbClr val="FFFF00"/>
              </a:solidFill>
              <a:latin typeface="黑体" pitchFamily="2" charset="-122"/>
              <a:ea typeface="黑体" pitchFamily="2" charset="-122"/>
            </a:endParaRPr>
          </a:p>
          <a:p>
            <a:pPr algn="just">
              <a:lnSpc>
                <a:spcPct val="130000"/>
              </a:lnSpc>
              <a:spcBef>
                <a:spcPts val="1200"/>
              </a:spcBef>
              <a:buFont typeface="Wingdings" pitchFamily="2" charset="2"/>
              <a:buChar char="l"/>
              <a:defRPr/>
            </a:pPr>
            <a:r>
              <a:rPr lang="zh-CN" altLang="en-US" sz="2000" b="1" smtClean="0">
                <a:solidFill>
                  <a:schemeClr val="bg1"/>
                </a:solidFill>
                <a:latin typeface="Arial" pitchFamily="34" charset="0"/>
                <a:ea typeface="黑体" pitchFamily="2" charset="-122"/>
                <a:cs typeface="Arial" pitchFamily="34" charset="0"/>
              </a:rPr>
              <a:t> 无条件传送</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zh-CN" altLang="en-US" sz="2000" b="1" smtClean="0">
                <a:solidFill>
                  <a:srgbClr val="FFFF00"/>
                </a:solidFill>
                <a:latin typeface="Arial" pitchFamily="34" charset="0"/>
                <a:ea typeface="黑体" pitchFamily="2" charset="-122"/>
                <a:cs typeface="Arial" pitchFamily="34" charset="0"/>
              </a:rPr>
              <a:t> 查询方式</a:t>
            </a:r>
            <a:endParaRPr lang="en-US" altLang="zh-CN" sz="2000" b="1" smtClean="0">
              <a:solidFill>
                <a:srgbClr val="FFFF00"/>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例</a:t>
            </a:r>
            <a:endParaRPr lang="en-US" altLang="zh-CN" sz="2000" b="1" smtClean="0">
              <a:solidFill>
                <a:schemeClr val="bg1"/>
              </a:solidFill>
              <a:latin typeface="Arial" pitchFamily="34" charset="0"/>
              <a:ea typeface="黑体" pitchFamily="2" charset="-122"/>
              <a:cs typeface="Arial" pitchFamily="34" charset="0"/>
            </a:endParaRPr>
          </a:p>
          <a:p>
            <a:pPr marL="179388" algn="just">
              <a:lnSpc>
                <a:spcPct val="130000"/>
              </a:lnSpc>
              <a:spcBef>
                <a:spcPts val="0"/>
              </a:spcBef>
              <a:buFont typeface="Wingdings" pitchFamily="2" charset="2"/>
              <a:buChar char="Ø"/>
              <a:defRPr/>
            </a:pPr>
            <a:r>
              <a:rPr lang="zh-CN" altLang="en-US" sz="2000" b="1" smtClean="0">
                <a:solidFill>
                  <a:schemeClr val="bg1"/>
                </a:solidFill>
                <a:latin typeface="Arial" pitchFamily="34" charset="0"/>
                <a:ea typeface="黑体" pitchFamily="2" charset="-122"/>
                <a:cs typeface="Arial" pitchFamily="34" charset="0"/>
              </a:rPr>
              <a:t>说明</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a:t>
            </a:r>
            <a:r>
              <a:rPr lang="zh-CN" altLang="en-US" sz="2000" b="1" smtClean="0">
                <a:solidFill>
                  <a:schemeClr val="bg1"/>
                </a:solidFill>
                <a:latin typeface="Arial" pitchFamily="34" charset="0"/>
                <a:ea typeface="黑体" pitchFamily="2" charset="-122"/>
                <a:cs typeface="Arial" pitchFamily="34" charset="0"/>
              </a:rPr>
              <a:t>中断方式</a:t>
            </a:r>
            <a:endParaRPr lang="en-US" altLang="zh-CN" sz="2000" b="1" smtClean="0">
              <a:solidFill>
                <a:schemeClr val="bg1"/>
              </a:solidFill>
              <a:latin typeface="Arial" pitchFamily="34" charset="0"/>
              <a:ea typeface="黑体" pitchFamily="2" charset="-122"/>
              <a:cs typeface="Arial" pitchFamily="34" charset="0"/>
            </a:endParaRPr>
          </a:p>
          <a:p>
            <a:pPr algn="just">
              <a:lnSpc>
                <a:spcPct val="130000"/>
              </a:lnSpc>
              <a:spcBef>
                <a:spcPts val="1200"/>
              </a:spcBef>
              <a:buFont typeface="Wingdings" pitchFamily="2" charset="2"/>
              <a:buChar char="l"/>
              <a:defRPr/>
            </a:pPr>
            <a:r>
              <a:rPr lang="en-US" altLang="zh-CN" sz="2000" b="1" smtClean="0">
                <a:solidFill>
                  <a:schemeClr val="bg1"/>
                </a:solidFill>
                <a:latin typeface="Arial" pitchFamily="34" charset="0"/>
                <a:ea typeface="黑体" pitchFamily="2" charset="-122"/>
                <a:cs typeface="Arial" pitchFamily="34" charset="0"/>
              </a:rPr>
              <a:t> DMA</a:t>
            </a:r>
            <a:r>
              <a:rPr lang="zh-CN" altLang="en-US" sz="2000" b="1" smtClean="0">
                <a:solidFill>
                  <a:schemeClr val="bg1"/>
                </a:solidFill>
                <a:latin typeface="Arial" pitchFamily="34" charset="0"/>
                <a:ea typeface="黑体" pitchFamily="2" charset="-122"/>
                <a:cs typeface="Arial" pitchFamily="34" charset="0"/>
              </a:rPr>
              <a:t>方式</a:t>
            </a:r>
            <a:endParaRPr lang="en-US" altLang="zh-CN" sz="2000" b="1" smtClean="0">
              <a:solidFill>
                <a:schemeClr val="bg1"/>
              </a:solidFill>
              <a:latin typeface="Arial" pitchFamily="34" charset="0"/>
              <a:ea typeface="黑体" pitchFamily="2" charset="-122"/>
              <a:cs typeface="Arial" pitchFamily="34" charset="0"/>
            </a:endParaRPr>
          </a:p>
        </p:txBody>
      </p:sp>
      <p:cxnSp>
        <p:nvCxnSpPr>
          <p:cNvPr id="8" name="直接连接符 7"/>
          <p:cNvCxnSpPr/>
          <p:nvPr/>
        </p:nvCxnSpPr>
        <p:spPr>
          <a:xfrm>
            <a:off x="142844" y="785794"/>
            <a:ext cx="1785918"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85984" y="285728"/>
            <a:ext cx="4147289" cy="523220"/>
          </a:xfrm>
          <a:prstGeom prst="rect">
            <a:avLst/>
          </a:prstGeom>
        </p:spPr>
        <p:txBody>
          <a:bodyPr wrap="none">
            <a:spAutoFit/>
          </a:bodyPr>
          <a:lstStyle/>
          <a:p>
            <a:pPr marL="265113" indent="-265113"/>
            <a:r>
              <a:rPr lang="en-US" altLang="zh-CN" sz="2800" b="1" dirty="0" smtClean="0">
                <a:latin typeface="Arial" pitchFamily="34" charset="0"/>
                <a:ea typeface="黑体" pitchFamily="2" charset="-122"/>
                <a:cs typeface="Arial" pitchFamily="34" charset="0"/>
              </a:rPr>
              <a:t>9.2 </a:t>
            </a:r>
            <a:r>
              <a:rPr lang="en-US" altLang="zh-CN" sz="2800" b="1" dirty="0" smtClean="0">
                <a:latin typeface="Arial" pitchFamily="34" charset="0"/>
                <a:ea typeface="黑体" pitchFamily="2" charset="-122"/>
                <a:cs typeface="Arial" pitchFamily="34" charset="0"/>
              </a:rPr>
              <a:t>I/O</a:t>
            </a:r>
            <a:r>
              <a:rPr lang="zh-CN" altLang="en-US" sz="2800" b="1" dirty="0" smtClean="0">
                <a:latin typeface="Arial" pitchFamily="34" charset="0"/>
                <a:ea typeface="黑体" pitchFamily="2" charset="-122"/>
                <a:cs typeface="Arial" pitchFamily="34" charset="0"/>
              </a:rPr>
              <a:t>设备数据传送方式</a:t>
            </a:r>
          </a:p>
        </p:txBody>
      </p:sp>
      <p:sp>
        <p:nvSpPr>
          <p:cNvPr id="10" name="灯片编号占位符 9"/>
          <p:cNvSpPr>
            <a:spLocks noGrp="1"/>
          </p:cNvSpPr>
          <p:nvPr>
            <p:ph type="sldNum" sz="quarter" idx="10"/>
          </p:nvPr>
        </p:nvSpPr>
        <p:spPr/>
        <p:txBody>
          <a:bodyPr/>
          <a:lstStyle/>
          <a:p>
            <a:pPr>
              <a:defRPr/>
            </a:pPr>
            <a:fld id="{00EC6E7D-D7E6-48CA-B2D6-D41A77583861}" type="slidenum">
              <a:rPr lang="zh-CN" altLang="en-US" smtClean="0"/>
              <a:pPr>
                <a:defRPr/>
              </a:pPr>
              <a:t>9</a:t>
            </a:fld>
            <a:r>
              <a:rPr lang="en-US" altLang="zh-CN" smtClean="0"/>
              <a:t>/28</a:t>
            </a:r>
            <a:endParaRPr lang="zh-CN" altLang="en-US"/>
          </a:p>
        </p:txBody>
      </p:sp>
      <p:sp>
        <p:nvSpPr>
          <p:cNvPr id="7" name="矩形 6"/>
          <p:cNvSpPr/>
          <p:nvPr/>
        </p:nvSpPr>
        <p:spPr>
          <a:xfrm>
            <a:off x="3500430" y="5357826"/>
            <a:ext cx="4000528" cy="523220"/>
          </a:xfrm>
          <a:prstGeom prst="rect">
            <a:avLst/>
          </a:prstGeom>
          <a:solidFill>
            <a:srgbClr val="FFFF00"/>
          </a:solidFill>
          <a:ln w="28575">
            <a:solidFill>
              <a:srgbClr val="FF0000"/>
            </a:solidFill>
          </a:ln>
        </p:spPr>
        <p:txBody>
          <a:bodyPr wrap="square">
            <a:spAutoFit/>
          </a:bodyPr>
          <a:lstStyle/>
          <a:p>
            <a:pPr algn="ctr"/>
            <a:r>
              <a:rPr lang="zh-CN" altLang="en-US" sz="2800" b="1" smtClean="0">
                <a:solidFill>
                  <a:srgbClr val="FF0000"/>
                </a:solidFill>
                <a:latin typeface="Arial" pitchFamily="34" charset="0"/>
                <a:ea typeface="黑体" pitchFamily="2" charset="-122"/>
                <a:cs typeface="Arial" pitchFamily="34" charset="0"/>
              </a:rPr>
              <a:t>状态寄存器很重要 </a:t>
            </a:r>
            <a:endParaRPr lang="zh-CN" altLang="en-US" sz="2800" b="1">
              <a:solidFill>
                <a:srgbClr val="FF0000"/>
              </a:solidFill>
              <a:latin typeface="Arial" pitchFamily="34" charset="0"/>
              <a:ea typeface="黑体" pitchFamily="2" charset="-122"/>
              <a:cs typeface="Arial" pitchFamily="34" charset="0"/>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7687</TotalTime>
  <Words>2181</Words>
  <Application>Microsoft Office PowerPoint</Application>
  <PresentationFormat>全屏显示(4:3)</PresentationFormat>
  <Paragraphs>414</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第9章 I/O程序设计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Allan</dc:creator>
  <cp:lastModifiedBy>Allan</cp:lastModifiedBy>
  <cp:revision>944</cp:revision>
  <dcterms:created xsi:type="dcterms:W3CDTF">2010-03-06T08:13:44Z</dcterms:created>
  <dcterms:modified xsi:type="dcterms:W3CDTF">2021-05-11T02:46:16Z</dcterms:modified>
</cp:coreProperties>
</file>