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8" r:id="rId4"/>
    <p:sldId id="306" r:id="rId5"/>
    <p:sldId id="261" r:id="rId6"/>
    <p:sldId id="260" r:id="rId7"/>
    <p:sldId id="305" r:id="rId8"/>
    <p:sldId id="304" r:id="rId9"/>
  </p:sldIdLst>
  <p:sldSz cx="9144000" cy="5143500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7">
          <p15:clr>
            <a:srgbClr val="A4A3A4"/>
          </p15:clr>
        </p15:guide>
        <p15:guide id="2" pos="29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kka Z" initials="R" lastIdx="1" clrIdx="0"/>
  <p:cmAuthor id="2" name="1253718960@qq.com" initials="1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3F9"/>
    <a:srgbClr val="D3A789"/>
    <a:srgbClr val="063F82"/>
    <a:srgbClr val="EDDBCF"/>
    <a:srgbClr val="ED7D31"/>
    <a:srgbClr val="F7A507"/>
    <a:srgbClr val="0C2A5C"/>
    <a:srgbClr val="EBF1F8"/>
    <a:srgbClr val="E7E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3850" autoAdjust="0"/>
  </p:normalViewPr>
  <p:slideViewPr>
    <p:cSldViewPr showGuides="1">
      <p:cViewPr varScale="1">
        <p:scale>
          <a:sx n="98" d="100"/>
          <a:sy n="98" d="100"/>
        </p:scale>
        <p:origin x="82" y="331"/>
      </p:cViewPr>
      <p:guideLst>
        <p:guide orient="horz" pos="1647"/>
        <p:guide pos="29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2021/6/8</a:t>
            </a:fld>
            <a:endParaRPr lang="zh-CN" altLang="en-US" strike="noStrike" noProof="1"/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223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DC analysis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is the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first step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and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basis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of other analysis work.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Hiw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how can we quickly and </a:t>
            </a:r>
            <a:r>
              <a:rPr lang="en-US" altLang="zh-CN" b="1" i="0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accurately get the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DC solutions is a important problem.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822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z="1575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125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12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z="1575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125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12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6858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0287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3716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7145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058035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2400935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2743835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6858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0287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3716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7145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058035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2400935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2743835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3073"/>
          <p:cNvSpPr>
            <a:spLocks noGrp="1"/>
          </p:cNvSpPr>
          <p:nvPr>
            <p:ph type="ctrTitle"/>
          </p:nvPr>
        </p:nvSpPr>
        <p:spPr>
          <a:xfrm>
            <a:off x="1657350" y="1598613"/>
            <a:ext cx="5829300" cy="1101725"/>
          </a:xfrm>
        </p:spPr>
        <p:txBody>
          <a:bodyPr anchor="ctr" anchorCtr="0"/>
          <a:lstStyle/>
          <a:p>
            <a:pPr defTabSz="914400">
              <a:buClrTx/>
              <a:buSzTx/>
              <a:buFontTx/>
              <a:buNone/>
            </a:pPr>
            <a:endParaRPr lang="zh-CN" altLang="zh-CN" sz="33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5123" name="副标题 3074"/>
          <p:cNvSpPr>
            <a:spLocks noGrp="1"/>
          </p:cNvSpPr>
          <p:nvPr>
            <p:ph type="subTitle" idx="1"/>
          </p:nvPr>
        </p:nvSpPr>
        <p:spPr>
          <a:xfrm>
            <a:off x="2171700" y="2914650"/>
            <a:ext cx="4800600" cy="1314450"/>
          </a:xfrm>
        </p:spPr>
        <p:txBody>
          <a:bodyPr anchor="t" anchorCtr="0"/>
          <a:lstStyle/>
          <a:p>
            <a:pPr defTabSz="914400">
              <a:buClrTx/>
              <a:buSzTx/>
              <a:buFontTx/>
            </a:pPr>
            <a:endParaRPr lang="zh-CN" altLang="zh-CN" sz="2400" kern="1200" baseline="0"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6550" y="357206"/>
            <a:ext cx="8470900" cy="4549775"/>
          </a:xfrm>
          <a:prstGeom prst="rect">
            <a:avLst/>
          </a:prstGeom>
          <a:solidFill>
            <a:srgbClr val="EB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 fontAlgn="auto">
              <a:lnSpc>
                <a:spcPct val="150000"/>
              </a:lnSpc>
              <a:buClrTx/>
              <a:buSzTx/>
              <a:buFontTx/>
            </a:pPr>
            <a:endParaRPr lang="zh-CN" sz="3200" b="1" strike="noStrike" kern="0" noProof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5" name="图片 5" descr="WPS图片-抠图"/>
          <p:cNvPicPr>
            <a:picLocks noChangeAspect="1"/>
          </p:cNvPicPr>
          <p:nvPr/>
        </p:nvPicPr>
        <p:blipFill>
          <a:blip r:embed="rId4"/>
          <a:srcRect t="37358" b="33124"/>
          <a:stretch>
            <a:fillRect/>
          </a:stretch>
        </p:blipFill>
        <p:spPr>
          <a:xfrm>
            <a:off x="3025775" y="339725"/>
            <a:ext cx="3092450" cy="912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1"/>
          <p:cNvSpPr>
            <a:spLocks noGrp="1"/>
          </p:cNvSpPr>
          <p:nvPr/>
        </p:nvSpPr>
        <p:spPr>
          <a:xfrm>
            <a:off x="185420" y="1898053"/>
            <a:ext cx="8771255" cy="1491224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rgbClr val="063F8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ctr" defTabSz="914400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63F8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Parallel programming</a:t>
            </a:r>
          </a:p>
          <a:p>
            <a:pPr marL="0" marR="0" indent="0" algn="ctr" defTabSz="914400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63F8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Final project</a:t>
            </a:r>
          </a:p>
          <a:p>
            <a:pPr marL="0" marR="0" indent="0" algn="ctr" defTabSz="914400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63F8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Division of labor</a:t>
            </a:r>
            <a:endParaRPr kumimoji="0" lang="zh-CN" sz="3600" b="1" i="0" u="none" strike="noStrike" kern="0" cap="none" spc="0" normalizeH="0" baseline="0" noProof="0" dirty="0">
              <a:ln>
                <a:noFill/>
              </a:ln>
              <a:solidFill>
                <a:srgbClr val="063F8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127" name="副标题 2"/>
          <p:cNvSpPr>
            <a:spLocks noGrp="1"/>
          </p:cNvSpPr>
          <p:nvPr/>
        </p:nvSpPr>
        <p:spPr>
          <a:xfrm>
            <a:off x="187325" y="3389277"/>
            <a:ext cx="8769350" cy="936029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lstStyle/>
          <a:p>
            <a:pPr algn="ctr">
              <a:lnSpc>
                <a:spcPct val="125000"/>
              </a:lnSpc>
              <a:spcBef>
                <a:spcPts val="0"/>
              </a:spcBef>
              <a:buClrTx/>
              <a:buFont typeface="Arial" panose="020B0604020202020204" pitchFamily="34" charset="0"/>
            </a:pPr>
            <a:r>
              <a:rPr lang="en-US" altLang="zh-CN" dirty="0">
                <a:solidFill>
                  <a:srgbClr val="063F8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Lin Wang</a:t>
            </a:r>
          </a:p>
          <a:p>
            <a:pPr algn="ctr">
              <a:lnSpc>
                <a:spcPct val="125000"/>
              </a:lnSpc>
              <a:spcBef>
                <a:spcPts val="0"/>
              </a:spcBef>
              <a:buClrTx/>
              <a:buFont typeface="Arial" panose="020B0604020202020204" pitchFamily="34" charset="0"/>
            </a:pPr>
            <a:r>
              <a:rPr lang="en-US" altLang="zh-CN" dirty="0" err="1">
                <a:solidFill>
                  <a:srgbClr val="063F8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Tianyu</a:t>
            </a:r>
            <a:r>
              <a:rPr lang="en-US" altLang="zh-CN" dirty="0">
                <a:solidFill>
                  <a:srgbClr val="063F8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Zhao</a:t>
            </a:r>
          </a:p>
          <a:p>
            <a:pPr algn="ctr">
              <a:lnSpc>
                <a:spcPct val="125000"/>
              </a:lnSpc>
              <a:spcBef>
                <a:spcPts val="0"/>
              </a:spcBef>
              <a:buClrTx/>
              <a:buFont typeface="Arial" panose="020B0604020202020204" pitchFamily="34" charset="0"/>
            </a:pPr>
            <a:r>
              <a:rPr lang="en-US" altLang="zh-CN" dirty="0" err="1">
                <a:solidFill>
                  <a:srgbClr val="063F8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Kanglai</a:t>
            </a:r>
            <a:r>
              <a:rPr lang="en-US" altLang="zh-CN" dirty="0">
                <a:solidFill>
                  <a:srgbClr val="063F8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Liu</a:t>
            </a:r>
          </a:p>
          <a:p>
            <a:pPr algn="ctr">
              <a:lnSpc>
                <a:spcPct val="125000"/>
              </a:lnSpc>
              <a:spcBef>
                <a:spcPts val="0"/>
              </a:spcBef>
              <a:buClrTx/>
              <a:buFont typeface="Arial" panose="020B0604020202020204" pitchFamily="34" charset="0"/>
            </a:pPr>
            <a:r>
              <a:rPr lang="en-US" altLang="zh-CN" dirty="0" err="1">
                <a:solidFill>
                  <a:srgbClr val="063F8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Zihang</a:t>
            </a:r>
            <a:r>
              <a:rPr lang="en-US" altLang="zh-CN" dirty="0">
                <a:solidFill>
                  <a:srgbClr val="063F8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Chen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>
            <a:alphaModFix amt="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72225" y="0"/>
            <a:ext cx="2590800" cy="847725"/>
          </a:xfrm>
        </p:spPr>
      </p:pic>
      <p:pic>
        <p:nvPicPr>
          <p:cNvPr id="6147" name="图片 7" descr="ppt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15" y="1564005"/>
            <a:ext cx="2576195" cy="230886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2915285" y="1707515"/>
            <a:ext cx="5473700" cy="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915285" y="3723640"/>
            <a:ext cx="5509895" cy="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39750" y="1779270"/>
            <a:ext cx="2064385" cy="1817370"/>
          </a:xfrm>
          <a:prstGeom prst="rect">
            <a:avLst/>
          </a:prstGeom>
          <a:solidFill>
            <a:srgbClr val="0C2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90000"/>
              </a:lnSpc>
              <a:buClrTx/>
              <a:buSzTx/>
              <a:buFontTx/>
            </a:pPr>
            <a:endParaRPr lang="zh-CN" altLang="en-US" sz="3000" b="1" strike="noStrike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fontAlgn="auto">
              <a:lnSpc>
                <a:spcPct val="90000"/>
              </a:lnSpc>
              <a:buClrTx/>
              <a:buSzTx/>
              <a:buFontTx/>
            </a:pPr>
            <a:r>
              <a:rPr lang="en-US" altLang="zh-CN" sz="3200" b="1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contents</a:t>
            </a:r>
          </a:p>
          <a:p>
            <a:pPr algn="ctr" fontAlgn="auto">
              <a:lnSpc>
                <a:spcPct val="90000"/>
              </a:lnSpc>
              <a:buClrTx/>
              <a:buSzTx/>
              <a:buFontTx/>
            </a:pPr>
            <a:r>
              <a:rPr lang="en-US" altLang="zh-CN" sz="18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c</a:t>
            </a:r>
            <a:r>
              <a:rPr lang="zh-CN" altLang="en-US" sz="1800" strike="noStrike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ontents</a:t>
            </a:r>
            <a:r>
              <a:rPr lang="zh-CN" altLang="en-US" sz="3200" b="1" strike="noStrike" noProof="1">
                <a:solidFill>
                  <a:schemeClr val="bg1"/>
                </a:solidFill>
                <a:latin typeface="微软雅黑" panose="020B0503020204020204" charset="-122"/>
                <a:ea typeface="+mj-ea"/>
                <a:cs typeface="+mj-cs"/>
              </a:rPr>
              <a:t> </a:t>
            </a:r>
          </a:p>
          <a:p>
            <a:pPr algn="ctr" fontAlgn="auto">
              <a:lnSpc>
                <a:spcPct val="90000"/>
              </a:lnSpc>
              <a:buClrTx/>
              <a:buSzTx/>
              <a:buFontTx/>
            </a:pPr>
            <a:endParaRPr lang="zh-CN" altLang="en-US" sz="3200" b="1" strike="noStrike" noProof="1">
              <a:solidFill>
                <a:schemeClr val="bg1"/>
              </a:solidFill>
              <a:latin typeface="微软雅黑" panose="020B0503020204020204" charset="-122"/>
              <a:ea typeface="+mj-ea"/>
              <a:cs typeface="+mj-cs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539750" y="2981325"/>
            <a:ext cx="474663" cy="76200"/>
          </a:xfrm>
          <a:custGeom>
            <a:avLst/>
            <a:gdLst>
              <a:gd name="connisteX0" fmla="*/ 0 w 737870"/>
              <a:gd name="connsiteY0" fmla="*/ 223520 h 223520"/>
              <a:gd name="connisteX1" fmla="*/ 323850 w 737870"/>
              <a:gd name="connsiteY1" fmla="*/ 78105 h 223520"/>
              <a:gd name="connisteX2" fmla="*/ 737870 w 737870"/>
              <a:gd name="connsiteY2" fmla="*/ 0 h 2235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37870" h="223520">
                <a:moveTo>
                  <a:pt x="0" y="223520"/>
                </a:moveTo>
                <a:cubicBezTo>
                  <a:pt x="56515" y="196215"/>
                  <a:pt x="176530" y="122555"/>
                  <a:pt x="323850" y="78105"/>
                </a:cubicBezTo>
                <a:cubicBezTo>
                  <a:pt x="471170" y="33655"/>
                  <a:pt x="661670" y="12700"/>
                  <a:pt x="73787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6" name="任意多边形 15"/>
          <p:cNvSpPr/>
          <p:nvPr/>
        </p:nvSpPr>
        <p:spPr>
          <a:xfrm>
            <a:off x="2195513" y="2959100"/>
            <a:ext cx="403225" cy="22225"/>
          </a:xfrm>
          <a:custGeom>
            <a:avLst/>
            <a:gdLst>
              <a:gd name="connisteX0" fmla="*/ 0 w 402590"/>
              <a:gd name="connsiteY0" fmla="*/ 11654 h 22449"/>
              <a:gd name="connisteX1" fmla="*/ 257175 w 402590"/>
              <a:gd name="connsiteY1" fmla="*/ 224 h 22449"/>
              <a:gd name="connisteX2" fmla="*/ 402590 w 402590"/>
              <a:gd name="connsiteY2" fmla="*/ 22449 h 2244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402590" h="22449">
                <a:moveTo>
                  <a:pt x="0" y="11654"/>
                </a:moveTo>
                <a:cubicBezTo>
                  <a:pt x="48260" y="9114"/>
                  <a:pt x="176530" y="-1681"/>
                  <a:pt x="257175" y="224"/>
                </a:cubicBezTo>
                <a:cubicBezTo>
                  <a:pt x="337820" y="2129"/>
                  <a:pt x="378460" y="18004"/>
                  <a:pt x="402590" y="224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7" name="矩形 16"/>
          <p:cNvSpPr/>
          <p:nvPr/>
        </p:nvSpPr>
        <p:spPr>
          <a:xfrm>
            <a:off x="2915285" y="1744860"/>
            <a:ext cx="6221095" cy="1942069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l" fontAlgn="base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Algorithm design &amp; Report Writing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Lin Wang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altLang="zh-CN" sz="2000" b="1" strike="noStrike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algn="l" fontAlgn="base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000" b="1" strike="noStrike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Data Structure (Zihang Chen)</a:t>
            </a:r>
          </a:p>
          <a:p>
            <a:pPr marL="457200" indent="-457200" algn="l" fontAlgn="base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000" b="1" strike="noStrike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MPI(Kanglai Liu)</a:t>
            </a:r>
          </a:p>
          <a:p>
            <a:pPr marL="457200" indent="-457200" algn="l" fontAlgn="base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000" b="1" strike="noStrike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CUDA</a:t>
            </a:r>
            <a:r>
              <a:rPr lang="zh-CN" altLang="en-US" sz="2000" b="1" strike="noStrike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b="1" strike="noStrike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Tianyu Zhao</a:t>
            </a:r>
            <a:r>
              <a:rPr lang="zh-CN" altLang="en-US" sz="2000" b="1" strike="noStrike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sz="2000" b="1" strike="noStrike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2225" y="0"/>
            <a:ext cx="2590800" cy="847725"/>
          </a:xfrm>
        </p:spPr>
      </p:pic>
      <p:sp>
        <p:nvSpPr>
          <p:cNvPr id="7171" name="文本框 1"/>
          <p:cNvSpPr txBox="1"/>
          <p:nvPr/>
        </p:nvSpPr>
        <p:spPr>
          <a:xfrm>
            <a:off x="356991" y="213959"/>
            <a:ext cx="5682902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Algorithm design &amp; Report Writing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5536" y="654694"/>
            <a:ext cx="5113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800B083-8C9F-4D9D-ABCD-5E53FB43BE4D}"/>
              </a:ext>
            </a:extLst>
          </p:cNvPr>
          <p:cNvSpPr txBox="1"/>
          <p:nvPr/>
        </p:nvSpPr>
        <p:spPr>
          <a:xfrm>
            <a:off x="366746" y="4229896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results are obtained, the data and work are summarized to complete the report.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C07930-106C-4022-8532-101CABABE818}"/>
              </a:ext>
            </a:extLst>
          </p:cNvPr>
          <p:cNvSpPr txBox="1"/>
          <p:nvPr/>
        </p:nvSpPr>
        <p:spPr>
          <a:xfrm>
            <a:off x="366746" y="805571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first, we need to design the algorithm. Here is the flow figure.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DF815DA-CCD1-457F-96CE-F1D09A117E70}"/>
              </a:ext>
            </a:extLst>
          </p:cNvPr>
          <p:cNvGrpSpPr/>
          <p:nvPr/>
        </p:nvGrpSpPr>
        <p:grpSpPr>
          <a:xfrm>
            <a:off x="395536" y="1608668"/>
            <a:ext cx="8064896" cy="2343965"/>
            <a:chOff x="366746" y="2267750"/>
            <a:chExt cx="7268727" cy="192616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FC25308-27DC-49CB-907F-882573ED4E64}"/>
                </a:ext>
              </a:extLst>
            </p:cNvPr>
            <p:cNvSpPr/>
            <p:nvPr/>
          </p:nvSpPr>
          <p:spPr>
            <a:xfrm>
              <a:off x="366746" y="2283718"/>
              <a:ext cx="1008112" cy="832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</a:t>
              </a:r>
            </a:p>
            <a:p>
              <a:pPr algn="ctr"/>
              <a:r>
                <a:rPr lang="en-US" altLang="zh-CN" dirty="0"/>
                <a:t>matrix</a:t>
              </a:r>
            </a:p>
            <a:p>
              <a:pPr algn="ctr"/>
              <a:r>
                <a:rPr lang="en-US" altLang="zh-CN" dirty="0"/>
                <a:t>(dense)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D8B87A3-7779-4E5F-A7DC-BF32E121B968}"/>
                </a:ext>
              </a:extLst>
            </p:cNvPr>
            <p:cNvSpPr/>
            <p:nvPr/>
          </p:nvSpPr>
          <p:spPr>
            <a:xfrm>
              <a:off x="2526986" y="2283718"/>
              <a:ext cx="1008112" cy="832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</a:t>
              </a:r>
            </a:p>
            <a:p>
              <a:pPr algn="ctr"/>
              <a:r>
                <a:rPr lang="en-US" altLang="zh-CN" dirty="0"/>
                <a:t>matrix</a:t>
              </a:r>
            </a:p>
            <a:p>
              <a:pPr algn="ctr"/>
              <a:r>
                <a:rPr lang="en-US" altLang="zh-CN" dirty="0"/>
                <a:t>(sparse)</a:t>
              </a:r>
              <a:endParaRPr lang="zh-CN" altLang="en-US" dirty="0"/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36D82C27-DBAC-4848-9EB7-D1D48EDFBD2C}"/>
                </a:ext>
              </a:extLst>
            </p:cNvPr>
            <p:cNvSpPr/>
            <p:nvPr/>
          </p:nvSpPr>
          <p:spPr>
            <a:xfrm>
              <a:off x="1374858" y="2683829"/>
              <a:ext cx="1152128" cy="7200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Initialize</a:t>
              </a:r>
            </a:p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8F430FED-EE86-4759-94DD-569741B5211C}"/>
                </a:ext>
              </a:extLst>
            </p:cNvPr>
            <p:cNvSpPr/>
            <p:nvPr/>
          </p:nvSpPr>
          <p:spPr>
            <a:xfrm>
              <a:off x="3558370" y="2683829"/>
              <a:ext cx="696808" cy="6867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4FAD58A-0DA8-45A2-954B-00BA7ADE940A}"/>
                </a:ext>
              </a:extLst>
            </p:cNvPr>
            <p:cNvSpPr/>
            <p:nvPr/>
          </p:nvSpPr>
          <p:spPr>
            <a:xfrm>
              <a:off x="4280887" y="2267750"/>
              <a:ext cx="1008112" cy="832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MPI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Interface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FC817CE-87F5-4712-811C-03D347F5B046}"/>
                </a:ext>
              </a:extLst>
            </p:cNvPr>
            <p:cNvSpPr/>
            <p:nvPr/>
          </p:nvSpPr>
          <p:spPr>
            <a:xfrm>
              <a:off x="6627361" y="2267750"/>
              <a:ext cx="1008112" cy="832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CUDA </a:t>
              </a:r>
            </a:p>
            <a:p>
              <a:pPr algn="ctr"/>
              <a:r>
                <a:rPr lang="en-US" altLang="zh-CN" dirty="0"/>
                <a:t>on</a:t>
              </a:r>
            </a:p>
            <a:p>
              <a:pPr algn="ctr"/>
              <a:r>
                <a:rPr lang="en-US" altLang="zh-CN" dirty="0"/>
                <a:t>Cluster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88A5259-951B-477D-99B2-2035168D879F}"/>
                </a:ext>
              </a:extLst>
            </p:cNvPr>
            <p:cNvSpPr/>
            <p:nvPr/>
          </p:nvSpPr>
          <p:spPr>
            <a:xfrm>
              <a:off x="4280887" y="3651870"/>
              <a:ext cx="1033821" cy="5420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output </a:t>
              </a:r>
              <a:endParaRPr lang="zh-CN" altLang="en-US" dirty="0"/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D4904772-1BAA-4082-B086-DDCC24CF2BC5}"/>
                </a:ext>
              </a:extLst>
            </p:cNvPr>
            <p:cNvSpPr/>
            <p:nvPr/>
          </p:nvSpPr>
          <p:spPr>
            <a:xfrm rot="5400000">
              <a:off x="4540723" y="3322648"/>
              <a:ext cx="542045" cy="9657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箭头: 上弧形 15">
              <a:extLst>
                <a:ext uri="{FF2B5EF4-FFF2-40B4-BE49-F238E27FC236}">
                  <a16:creationId xmlns:a16="http://schemas.microsoft.com/office/drawing/2014/main" id="{0381CBBD-704E-475F-9371-83844740802C}"/>
                </a:ext>
              </a:extLst>
            </p:cNvPr>
            <p:cNvSpPr/>
            <p:nvPr/>
          </p:nvSpPr>
          <p:spPr>
            <a:xfrm>
              <a:off x="5301852" y="2400394"/>
              <a:ext cx="1286371" cy="25760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Send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箭头: 上弧形 19">
              <a:extLst>
                <a:ext uri="{FF2B5EF4-FFF2-40B4-BE49-F238E27FC236}">
                  <a16:creationId xmlns:a16="http://schemas.microsoft.com/office/drawing/2014/main" id="{191AB964-779C-42BC-8990-BB9FCFA25658}"/>
                </a:ext>
              </a:extLst>
            </p:cNvPr>
            <p:cNvSpPr/>
            <p:nvPr/>
          </p:nvSpPr>
          <p:spPr>
            <a:xfrm rot="10800000">
              <a:off x="5269369" y="2760433"/>
              <a:ext cx="1286371" cy="232326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007FF73-0498-4933-99B7-0D0BD3CCAA82}"/>
                </a:ext>
              </a:extLst>
            </p:cNvPr>
            <p:cNvSpPr txBox="1"/>
            <p:nvPr/>
          </p:nvSpPr>
          <p:spPr>
            <a:xfrm>
              <a:off x="5508874" y="2623427"/>
              <a:ext cx="1008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Receive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348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>
            <a:alphaModFix amt="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72225" y="0"/>
            <a:ext cx="2590800" cy="847725"/>
          </a:xfrm>
        </p:spPr>
      </p:pic>
      <p:sp>
        <p:nvSpPr>
          <p:cNvPr id="8" name="文本框 1"/>
          <p:cNvSpPr txBox="1"/>
          <p:nvPr/>
        </p:nvSpPr>
        <p:spPr>
          <a:xfrm>
            <a:off x="323528" y="215131"/>
            <a:ext cx="2432397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Data Structure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95536" y="654694"/>
            <a:ext cx="5113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132DE84-2A4E-45C1-8E61-7FC1FDEE6336}"/>
              </a:ext>
            </a:extLst>
          </p:cNvPr>
          <p:cNvSpPr txBox="1"/>
          <p:nvPr/>
        </p:nvSpPr>
        <p:spPr>
          <a:xfrm>
            <a:off x="323528" y="916096"/>
            <a:ext cx="8680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transform the dense matrix into a sparse matrix and use CSR to store it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9DA6C06-AF9C-4ABE-8024-B1D800D12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1727" y="2783518"/>
            <a:ext cx="1962150" cy="12573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F85ED3C-718B-44A3-BFC1-03B786F48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2355726"/>
            <a:ext cx="3190539" cy="2540334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EAA3C7EE-0E5A-4661-9D7B-40457BC69D03}"/>
              </a:ext>
            </a:extLst>
          </p:cNvPr>
          <p:cNvSpPr/>
          <p:nvPr/>
        </p:nvSpPr>
        <p:spPr>
          <a:xfrm>
            <a:off x="3514067" y="2950503"/>
            <a:ext cx="32110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SPARSE!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1A29033-24BB-4DD5-B7A9-CD624CBEC148}"/>
              </a:ext>
            </a:extLst>
          </p:cNvPr>
          <p:cNvSpPr txBox="1"/>
          <p:nvPr/>
        </p:nvSpPr>
        <p:spPr>
          <a:xfrm>
            <a:off x="395536" y="1468593"/>
            <a:ext cx="853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want better performance, GEMM is not a good idea.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2225" y="0"/>
            <a:ext cx="2590800" cy="847725"/>
          </a:xfrm>
        </p:spPr>
      </p:pic>
      <p:sp>
        <p:nvSpPr>
          <p:cNvPr id="7171" name="文本框 1"/>
          <p:cNvSpPr txBox="1"/>
          <p:nvPr/>
        </p:nvSpPr>
        <p:spPr>
          <a:xfrm>
            <a:off x="393491" y="216018"/>
            <a:ext cx="80502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MPI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5536" y="654694"/>
            <a:ext cx="5113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3118058-E502-4795-9F08-12EFC8F8302F}"/>
              </a:ext>
            </a:extLst>
          </p:cNvPr>
          <p:cNvSpPr txBox="1"/>
          <p:nvPr/>
        </p:nvSpPr>
        <p:spPr>
          <a:xfrm>
            <a:off x="393491" y="932458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In MPI part, The MPI is responsible for each acting as the interface between the cluster and the data.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109973-8F33-41F5-B941-63053F93E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91" y="1779662"/>
            <a:ext cx="3376927" cy="28803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837430E-DD4C-443E-95FF-E9D2BD90139E}"/>
              </a:ext>
            </a:extLst>
          </p:cNvPr>
          <p:cNvSpPr/>
          <p:nvPr/>
        </p:nvSpPr>
        <p:spPr>
          <a:xfrm>
            <a:off x="4497947" y="2643758"/>
            <a:ext cx="41090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INTERFACE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69690E3-C23D-4D7A-8613-D3D3D7EF7BB9}"/>
              </a:ext>
            </a:extLst>
          </p:cNvPr>
          <p:cNvGrpSpPr/>
          <p:nvPr/>
        </p:nvGrpSpPr>
        <p:grpSpPr>
          <a:xfrm>
            <a:off x="5644864" y="1286401"/>
            <a:ext cx="1806001" cy="3813864"/>
            <a:chOff x="5644864" y="1286401"/>
            <a:chExt cx="1806001" cy="381386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92DADE5-9BF2-44FA-881E-6AB7B78E0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44864" y="1286401"/>
              <a:ext cx="1806001" cy="128635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F63CD47-E421-449D-8042-D90BCE3AED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5331" r="19899"/>
            <a:stretch/>
          </p:blipFill>
          <p:spPr>
            <a:xfrm>
              <a:off x="6105659" y="3495080"/>
              <a:ext cx="884412" cy="1605185"/>
            </a:xfrm>
            <a:prstGeom prst="rect">
              <a:avLst/>
            </a:prstGeom>
          </p:spPr>
        </p:pic>
      </p:grpSp>
      <p:sp>
        <p:nvSpPr>
          <p:cNvPr id="13" name="箭头: 左弧形 12">
            <a:extLst>
              <a:ext uri="{FF2B5EF4-FFF2-40B4-BE49-F238E27FC236}">
                <a16:creationId xmlns:a16="http://schemas.microsoft.com/office/drawing/2014/main" id="{C12D4520-22CF-4E9D-BAFC-E8B837EF0193}"/>
              </a:ext>
            </a:extLst>
          </p:cNvPr>
          <p:cNvSpPr/>
          <p:nvPr/>
        </p:nvSpPr>
        <p:spPr>
          <a:xfrm>
            <a:off x="4355976" y="1994287"/>
            <a:ext cx="1017608" cy="237766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箭头: 左弧形 16">
            <a:extLst>
              <a:ext uri="{FF2B5EF4-FFF2-40B4-BE49-F238E27FC236}">
                <a16:creationId xmlns:a16="http://schemas.microsoft.com/office/drawing/2014/main" id="{E274CC51-0B94-4ABB-B75A-5D662129A102}"/>
              </a:ext>
            </a:extLst>
          </p:cNvPr>
          <p:cNvSpPr/>
          <p:nvPr/>
        </p:nvSpPr>
        <p:spPr>
          <a:xfrm rot="10800000">
            <a:off x="7584795" y="1886832"/>
            <a:ext cx="1017608" cy="237766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2225" y="0"/>
            <a:ext cx="2590800" cy="847725"/>
          </a:xfrm>
        </p:spPr>
      </p:pic>
      <p:sp>
        <p:nvSpPr>
          <p:cNvPr id="7171" name="文本框 1"/>
          <p:cNvSpPr txBox="1"/>
          <p:nvPr/>
        </p:nvSpPr>
        <p:spPr>
          <a:xfrm>
            <a:off x="395536" y="193029"/>
            <a:ext cx="1099853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CUDA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5536" y="654694"/>
            <a:ext cx="5113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2399416-706B-4FC6-BC5F-EB3AFC9EBCC4}"/>
              </a:ext>
            </a:extLst>
          </p:cNvPr>
          <p:cNvSpPr txBox="1"/>
          <p:nvPr/>
        </p:nvSpPr>
        <p:spPr>
          <a:xfrm>
            <a:off x="395536" y="98757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CUDA part completes the implement of the reasoning process on each device.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4C4E49-45A3-4A41-937F-7C999454BF3E}"/>
              </a:ext>
            </a:extLst>
          </p:cNvPr>
          <p:cNvSpPr txBox="1"/>
          <p:nvPr/>
        </p:nvSpPr>
        <p:spPr>
          <a:xfrm>
            <a:off x="395536" y="1387684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inference is implement through CUDA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E6AC041-D0BF-4632-BACB-DCE61072E9DA}"/>
              </a:ext>
            </a:extLst>
          </p:cNvPr>
          <p:cNvGrpSpPr/>
          <p:nvPr/>
        </p:nvGrpSpPr>
        <p:grpSpPr>
          <a:xfrm>
            <a:off x="33892" y="2049567"/>
            <a:ext cx="8865880" cy="1824181"/>
            <a:chOff x="33892" y="2049567"/>
            <a:chExt cx="8865880" cy="182418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9BBA5FF-8B83-4DD7-A432-A23790CBF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92" y="2436037"/>
              <a:ext cx="1460644" cy="1437711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E5F1638-CB62-487C-91E9-0C5F1F3AE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02298" y="2427734"/>
              <a:ext cx="1472313" cy="1437711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8749233-EE40-4A3C-BF5B-CADAD26B5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82698" y="2427735"/>
              <a:ext cx="1444750" cy="1437711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F4BAAB7-C11C-4D85-9644-CE4A7F55B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35535" y="2427735"/>
              <a:ext cx="1464237" cy="1437711"/>
            </a:xfrm>
            <a:prstGeom prst="rect">
              <a:avLst/>
            </a:prstGeom>
          </p:spPr>
        </p:pic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0F11566E-A9E0-4D1B-965F-9ED1405BB268}"/>
                </a:ext>
              </a:extLst>
            </p:cNvPr>
            <p:cNvSpPr/>
            <p:nvPr/>
          </p:nvSpPr>
          <p:spPr>
            <a:xfrm>
              <a:off x="1494536" y="3075806"/>
              <a:ext cx="1007762" cy="9322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B507544B-0A00-450D-AE23-44985350985C}"/>
                </a:ext>
              </a:extLst>
            </p:cNvPr>
            <p:cNvSpPr/>
            <p:nvPr/>
          </p:nvSpPr>
          <p:spPr>
            <a:xfrm>
              <a:off x="6455011" y="3099979"/>
              <a:ext cx="1007762" cy="9322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2FB4E25A-CB9E-4825-8428-41FEC441B021}"/>
                </a:ext>
              </a:extLst>
            </p:cNvPr>
            <p:cNvSpPr/>
            <p:nvPr/>
          </p:nvSpPr>
          <p:spPr>
            <a:xfrm>
              <a:off x="3974611" y="3099979"/>
              <a:ext cx="1007762" cy="9322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050EB6E-77FA-4938-928B-4965D5DBB3D9}"/>
                </a:ext>
              </a:extLst>
            </p:cNvPr>
            <p:cNvSpPr txBox="1"/>
            <p:nvPr/>
          </p:nvSpPr>
          <p:spPr>
            <a:xfrm>
              <a:off x="288205" y="2049567"/>
              <a:ext cx="952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Layer 1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3925DC1-4495-4A7D-B7F3-2F9CFD0065FB}"/>
                </a:ext>
              </a:extLst>
            </p:cNvPr>
            <p:cNvSpPr txBox="1"/>
            <p:nvPr/>
          </p:nvSpPr>
          <p:spPr>
            <a:xfrm>
              <a:off x="2757453" y="2074554"/>
              <a:ext cx="952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Layer 3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AF06C0B-58F0-4C74-B7CF-E698F01F3B23}"/>
                </a:ext>
              </a:extLst>
            </p:cNvPr>
            <p:cNvSpPr txBox="1"/>
            <p:nvPr/>
          </p:nvSpPr>
          <p:spPr>
            <a:xfrm>
              <a:off x="5229064" y="2066705"/>
              <a:ext cx="952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Layer 6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6FFC1A9-482A-4F93-A48F-C1A9338280A9}"/>
                </a:ext>
              </a:extLst>
            </p:cNvPr>
            <p:cNvSpPr txBox="1"/>
            <p:nvPr/>
          </p:nvSpPr>
          <p:spPr>
            <a:xfrm>
              <a:off x="7691644" y="2058402"/>
              <a:ext cx="952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Layer 9</a:t>
              </a:r>
              <a:endParaRPr lang="zh-CN" altLang="en-US" dirty="0"/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AFC85E7-6D61-4FCF-9249-85AF2DE8177B}"/>
              </a:ext>
            </a:extLst>
          </p:cNvPr>
          <p:cNvCxnSpPr/>
          <p:nvPr/>
        </p:nvCxnSpPr>
        <p:spPr>
          <a:xfrm>
            <a:off x="1731325" y="3075806"/>
            <a:ext cx="1008112" cy="1343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B02097E-EB53-4169-9999-A43B95D75E9D}"/>
              </a:ext>
            </a:extLst>
          </p:cNvPr>
          <p:cNvCxnSpPr/>
          <p:nvPr/>
        </p:nvCxnSpPr>
        <p:spPr>
          <a:xfrm flipH="1">
            <a:off x="3992828" y="3154892"/>
            <a:ext cx="954293" cy="1237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75730F0-0E65-4017-95C2-D17431C967A0}"/>
              </a:ext>
            </a:extLst>
          </p:cNvPr>
          <p:cNvCxnSpPr>
            <a:cxnSpLocks/>
          </p:cNvCxnSpPr>
          <p:nvPr/>
        </p:nvCxnSpPr>
        <p:spPr>
          <a:xfrm flipH="1">
            <a:off x="4716016" y="3264696"/>
            <a:ext cx="2272812" cy="1155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69" name="文本框 7168">
            <a:extLst>
              <a:ext uri="{FF2B5EF4-FFF2-40B4-BE49-F238E27FC236}">
                <a16:creationId xmlns:a16="http://schemas.microsoft.com/office/drawing/2014/main" id="{8864012B-C904-4DF9-ADA0-3C6EC7465A89}"/>
              </a:ext>
            </a:extLst>
          </p:cNvPr>
          <p:cNvSpPr txBox="1"/>
          <p:nvPr/>
        </p:nvSpPr>
        <p:spPr>
          <a:xfrm>
            <a:off x="1619672" y="4419785"/>
            <a:ext cx="502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hidden layers are calculated by CUDA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82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3073"/>
          <p:cNvSpPr>
            <a:spLocks noGrp="1"/>
          </p:cNvSpPr>
          <p:nvPr>
            <p:ph type="ctrTitle"/>
          </p:nvPr>
        </p:nvSpPr>
        <p:spPr>
          <a:xfrm>
            <a:off x="1657350" y="1598613"/>
            <a:ext cx="5829300" cy="1101725"/>
          </a:xfrm>
        </p:spPr>
        <p:txBody>
          <a:bodyPr anchor="ctr" anchorCtr="0"/>
          <a:lstStyle/>
          <a:p>
            <a:pPr defTabSz="914400">
              <a:buClrTx/>
              <a:buSzTx/>
              <a:buFontTx/>
              <a:buNone/>
            </a:pPr>
            <a:endParaRPr lang="zh-CN" altLang="zh-CN" sz="33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5123" name="副标题 3074"/>
          <p:cNvSpPr>
            <a:spLocks noGrp="1"/>
          </p:cNvSpPr>
          <p:nvPr>
            <p:ph type="subTitle" idx="1"/>
          </p:nvPr>
        </p:nvSpPr>
        <p:spPr>
          <a:xfrm>
            <a:off x="2171700" y="2914650"/>
            <a:ext cx="4800600" cy="1314450"/>
          </a:xfrm>
        </p:spPr>
        <p:txBody>
          <a:bodyPr anchor="t" anchorCtr="0"/>
          <a:lstStyle/>
          <a:p>
            <a:pPr defTabSz="914400">
              <a:buClrTx/>
              <a:buSzTx/>
              <a:buFontTx/>
            </a:pPr>
            <a:endParaRPr lang="zh-CN" altLang="zh-CN" sz="2400" kern="1200" baseline="0"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850" y="296863"/>
            <a:ext cx="8470900" cy="4549775"/>
          </a:xfrm>
          <a:prstGeom prst="rect">
            <a:avLst/>
          </a:prstGeom>
          <a:solidFill>
            <a:srgbClr val="EB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 fontAlgn="auto">
              <a:lnSpc>
                <a:spcPct val="150000"/>
              </a:lnSpc>
              <a:buClrTx/>
              <a:buSzTx/>
              <a:buFontTx/>
            </a:pPr>
            <a:endParaRPr lang="zh-CN" sz="3200" b="1" strike="noStrike" kern="0" noProof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5" name="图片 5" descr="WPS图片-抠图"/>
          <p:cNvPicPr>
            <a:picLocks noChangeAspect="1"/>
          </p:cNvPicPr>
          <p:nvPr/>
        </p:nvPicPr>
        <p:blipFill>
          <a:blip r:embed="rId2"/>
          <a:srcRect t="37358" b="33124"/>
          <a:stretch>
            <a:fillRect/>
          </a:stretch>
        </p:blipFill>
        <p:spPr>
          <a:xfrm>
            <a:off x="3025775" y="339725"/>
            <a:ext cx="3092450" cy="912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1"/>
          <p:cNvSpPr>
            <a:spLocks noGrp="1"/>
          </p:cNvSpPr>
          <p:nvPr/>
        </p:nvSpPr>
        <p:spPr>
          <a:xfrm>
            <a:off x="188913" y="1910080"/>
            <a:ext cx="8770938" cy="14541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63F8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Thanks for listening</a:t>
            </a:r>
          </a:p>
          <a:p>
            <a:pPr marL="0" marR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63F8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Thank you</a:t>
            </a:r>
          </a:p>
        </p:txBody>
      </p:sp>
      <p:sp>
        <p:nvSpPr>
          <p:cNvPr id="5127" name="副标题 2"/>
          <p:cNvSpPr>
            <a:spLocks noGrp="1"/>
          </p:cNvSpPr>
          <p:nvPr/>
        </p:nvSpPr>
        <p:spPr>
          <a:xfrm>
            <a:off x="190183" y="3003799"/>
            <a:ext cx="8769350" cy="1525022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lstStyle/>
          <a:p>
            <a:pPr algn="ctr">
              <a:lnSpc>
                <a:spcPct val="150000"/>
              </a:lnSpc>
              <a:spcBef>
                <a:spcPts val="1000"/>
              </a:spcBef>
              <a:buClrTx/>
              <a:buFont typeface="Arial" panose="020B0604020202020204" pitchFamily="34" charset="0"/>
            </a:pPr>
            <a:endParaRPr lang="zh-CN" altLang="en-US" sz="2000" dirty="0">
              <a:solidFill>
                <a:srgbClr val="063F82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234</Words>
  <Application>Microsoft Office PowerPoint</Application>
  <PresentationFormat>全屏显示(16:9)</PresentationFormat>
  <Paragraphs>56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微软雅黑</vt:lpstr>
      <vt:lpstr>Arial</vt:lpstr>
      <vt:lpstr>Calibri</vt:lpstr>
      <vt:lpstr>Times New Roman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1253718960@qq.com</cp:lastModifiedBy>
  <cp:revision>469</cp:revision>
  <dcterms:created xsi:type="dcterms:W3CDTF">2021-05-09T10:58:00Z</dcterms:created>
  <dcterms:modified xsi:type="dcterms:W3CDTF">2021-06-08T12:43:23Z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1E00E22D514247CE88A61B87DEE00000</vt:lpwstr>
  </property>
</Properties>
</file>